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6"/>
  </p:notesMasterIdLst>
  <p:sldIdLst>
    <p:sldId id="277" r:id="rId2"/>
    <p:sldId id="279" r:id="rId3"/>
    <p:sldId id="280" r:id="rId4"/>
    <p:sldId id="281" r:id="rId5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37B7"/>
    <a:srgbClr val="B17ED8"/>
    <a:srgbClr val="9E5ECE"/>
    <a:srgbClr val="E8D9F3"/>
    <a:srgbClr val="BD854D"/>
    <a:srgbClr val="E2A76C"/>
    <a:srgbClr val="FFECAF"/>
    <a:srgbClr val="EB7188"/>
    <a:srgbClr val="FF9BAE"/>
    <a:srgbClr val="FFD5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3" d="100"/>
          <a:sy n="123" d="100"/>
        </p:scale>
        <p:origin x="-124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7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FF33C5A0-49AD-4456-B170-B4454905C7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0396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2"/>
          <p:cNvSpPr>
            <a:spLocks noChangeArrowheads="1"/>
          </p:cNvSpPr>
          <p:nvPr userDrawn="1"/>
        </p:nvSpPr>
        <p:spPr bwMode="auto">
          <a:xfrm>
            <a:off x="457200" y="457200"/>
            <a:ext cx="8272463" cy="59864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5" name="Picture 9" descr="stanford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4025" y="5257800"/>
            <a:ext cx="614363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371600"/>
            <a:ext cx="7772400" cy="1698625"/>
          </a:xfrm>
        </p:spPr>
        <p:txBody>
          <a:bodyPr/>
          <a:lstStyle>
            <a:lvl1pPr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 dirty="0" smtClean="0"/>
              <a:t>Click to edit Master title style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10000"/>
            <a:ext cx="6400800" cy="1219200"/>
          </a:xfrm>
        </p:spPr>
        <p:txBody>
          <a:bodyPr/>
          <a:lstStyle>
            <a:lvl1pPr marL="0" indent="0" algn="ctr">
              <a:spcBef>
                <a:spcPct val="0"/>
              </a:spcBef>
              <a:buFont typeface="Arial" charset="0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70331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November 21, 2011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CS 190 Lecture Notes: Exception Handling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EBF7A2FB-5E63-4F6B-AD89-DAD0D43D40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769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November 21, 2011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CS 190 Lecture Notes: Exception Handling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3D21A300-A8DA-4985-B9D1-8777291959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5918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04800"/>
            <a:ext cx="2057400" cy="58213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213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November 21, 2011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CS 190 Lecture Notes: Exception Handling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569EA510-711E-4808-BDFF-EEB70A6ECC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022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buClr>
                <a:schemeClr val="tx2"/>
              </a:buClr>
              <a:defRPr/>
            </a:lvl1pPr>
            <a:lvl2pPr>
              <a:spcBef>
                <a:spcPts val="600"/>
              </a:spcBef>
              <a:buClr>
                <a:schemeClr val="tx2"/>
              </a:buClr>
              <a:defRPr/>
            </a:lvl2pPr>
            <a:lvl3pPr>
              <a:spcBef>
                <a:spcPts val="400"/>
              </a:spcBef>
              <a:buClr>
                <a:schemeClr val="tx2"/>
              </a:buClr>
              <a:defRPr/>
            </a:lvl3pPr>
            <a:lvl4pPr>
              <a:spcBef>
                <a:spcPts val="300"/>
              </a:spcBef>
              <a:buClr>
                <a:schemeClr val="tx2"/>
              </a:buClr>
              <a:defRPr/>
            </a:lvl4pPr>
            <a:lvl5pPr>
              <a:spcBef>
                <a:spcPts val="300"/>
              </a:spcBef>
              <a:buClr>
                <a:schemeClr val="tx2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 bwMode="auto">
          <a:xfrm>
            <a:off x="457200" y="914400"/>
            <a:ext cx="8229600" cy="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November 21, 2011</a:t>
            </a:r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CS 190 Lecture Notes: Exception Handling</a:t>
            </a:r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Slide </a:t>
            </a:r>
            <a:fld id="{E2162002-2512-45FD-82AF-2FE8F2E9185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8582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November 21, 2011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CS 190 Lecture Notes: Exception Handling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Slide </a:t>
            </a:r>
            <a:fld id="{E2162002-2512-45FD-82AF-2FE8F2E9185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30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November 21, 2011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CS 190 Lecture Notes: Exception Handling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ECBA6D86-DBBA-4E58-B0C7-18EC354915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897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38600" cy="4906963"/>
          </a:xfrm>
        </p:spPr>
        <p:txBody>
          <a:bodyPr/>
          <a:lstStyle>
            <a:lvl1pPr>
              <a:buClr>
                <a:schemeClr val="tx2"/>
              </a:buClr>
              <a:defRPr sz="2200"/>
            </a:lvl1pPr>
            <a:lvl2pPr>
              <a:buClr>
                <a:schemeClr val="tx2"/>
              </a:buClr>
              <a:defRPr sz="2000"/>
            </a:lvl2pPr>
            <a:lvl3pPr>
              <a:buClr>
                <a:schemeClr val="tx2"/>
              </a:buClr>
              <a:defRPr sz="1800"/>
            </a:lvl3pPr>
            <a:lvl4pPr>
              <a:buClr>
                <a:schemeClr val="tx2"/>
              </a:buClr>
              <a:defRPr sz="1600"/>
            </a:lvl4pPr>
            <a:lvl5pPr>
              <a:buClr>
                <a:schemeClr val="tx2"/>
              </a:buCl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4906963"/>
          </a:xfrm>
        </p:spPr>
        <p:txBody>
          <a:bodyPr/>
          <a:lstStyle>
            <a:lvl1pPr>
              <a:buClr>
                <a:schemeClr val="tx2"/>
              </a:buClr>
              <a:defRPr sz="2200"/>
            </a:lvl1pPr>
            <a:lvl2pPr>
              <a:buClr>
                <a:schemeClr val="tx2"/>
              </a:buClr>
              <a:defRPr sz="2000"/>
            </a:lvl2pPr>
            <a:lvl3pPr>
              <a:buClr>
                <a:schemeClr val="tx2"/>
              </a:buClr>
              <a:defRPr sz="1800"/>
            </a:lvl3pPr>
            <a:lvl4pPr>
              <a:buClr>
                <a:schemeClr val="tx2"/>
              </a:buClr>
              <a:defRPr sz="1600"/>
            </a:lvl4pPr>
            <a:lvl5pPr>
              <a:buClr>
                <a:schemeClr val="tx2"/>
              </a:buCl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November 21, 2011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CS 190 Lecture Notes: Exception Handling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1659D765-7126-4B95-ADF3-403BFECAA3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457200" y="914400"/>
            <a:ext cx="8229600" cy="0"/>
          </a:xfrm>
          <a:prstGeom prst="line">
            <a:avLst/>
          </a:prstGeom>
          <a:ln w="57150" cap="flat">
            <a:solidFill>
              <a:schemeClr val="tx2"/>
            </a:solidFill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21204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November 21, 2011</a:t>
            </a: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CS 190 Lecture Notes: Exception Handling</a:t>
            </a: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9F191DFC-BCA0-443D-B994-97C841DC04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3732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November 21, 2011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CS 190 Lecture Notes: Exception Handling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FB45DFE7-D7AD-4ECD-A9C8-CA1FF5BAF7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183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November 21, 2011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CS 190 Lecture Notes: Exception Handling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E4FA54A8-AC05-4E51-97BF-0AE6FFDEEB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698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November 21, 2011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/>
              <a:t>CS 190 Lecture Notes: Exception Handling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Slide </a:t>
            </a:r>
            <a:fld id="{8E048402-9490-480C-B493-607B1E845A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0905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04800"/>
            <a:ext cx="82296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19200"/>
            <a:ext cx="8229600" cy="4906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324600"/>
            <a:ext cx="2133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00"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r>
              <a:rPr lang="en-US" smtClean="0"/>
              <a:t>November 21, 2011</a:t>
            </a: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895600" y="6324600"/>
            <a:ext cx="3429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r>
              <a:rPr lang="fr-FR" smtClean="0"/>
              <a:t>CS 190 Lecture Notes: Exception Handling</a:t>
            </a: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2133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smtClean="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r>
              <a:rPr lang="en-US"/>
              <a:t>Slide </a:t>
            </a:r>
            <a:fld id="{E2162002-2512-45FD-82AF-2FE8F2E918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1" name="Line 9"/>
          <p:cNvSpPr>
            <a:spLocks noChangeShapeType="1"/>
          </p:cNvSpPr>
          <p:nvPr userDrawn="1"/>
        </p:nvSpPr>
        <p:spPr bwMode="auto">
          <a:xfrm>
            <a:off x="457200" y="889000"/>
            <a:ext cx="8229600" cy="0"/>
          </a:xfrm>
          <a:prstGeom prst="line">
            <a:avLst/>
          </a:prstGeom>
          <a:noFill/>
          <a:ln w="508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72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50A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50A0"/>
          </a:solidFill>
          <a:latin typeface="Verdan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50A0"/>
          </a:solidFill>
          <a:latin typeface="Verdan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50A0"/>
          </a:solidFill>
          <a:latin typeface="Verdan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50A0"/>
          </a:solidFill>
          <a:latin typeface="Verdan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 b="1">
          <a:solidFill>
            <a:srgbClr val="0050A0"/>
          </a:solidFill>
          <a:latin typeface="Verdan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 b="1">
          <a:solidFill>
            <a:srgbClr val="0050A0"/>
          </a:solidFill>
          <a:latin typeface="Verdan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 b="1">
          <a:solidFill>
            <a:srgbClr val="0050A0"/>
          </a:solidFill>
          <a:latin typeface="Verdan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 b="1">
          <a:solidFill>
            <a:srgbClr val="0050A0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50000"/>
        </a:spcBef>
        <a:spcAft>
          <a:spcPct val="0"/>
        </a:spcAft>
        <a:buClr>
          <a:schemeClr val="accent2"/>
        </a:buClr>
        <a:buSzPct val="90000"/>
        <a:buFont typeface="Arial" charset="0"/>
        <a:buChar char="●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Arial" charset="0"/>
        <a:buChar char="●"/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Arial" charset="0"/>
        <a:buChar char="●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Arial" charset="0"/>
        <a:buChar char="●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Arial" charset="0"/>
        <a:buChar char="●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Arial" charset="0"/>
        <a:buChar char="●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Arial" charset="0"/>
        <a:buChar char="●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066800"/>
            <a:ext cx="8458200" cy="5562600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package stanford.cs190.tweeter;</a:t>
            </a:r>
          </a:p>
          <a:p>
            <a:pPr marL="0" indent="0">
              <a:spcBef>
                <a:spcPts val="0"/>
              </a:spcBef>
              <a:buNone/>
            </a:pPr>
            <a:endParaRPr lang="en-US" sz="1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import 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org.junit.Test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>
              <a:spcBef>
                <a:spcPts val="0"/>
              </a:spcBef>
              <a:buNone/>
            </a:pPr>
            <a:endParaRPr lang="en-US" sz="1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public class 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JsonTest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extends 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junit.framework.TestCase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</a:p>
          <a:p>
            <a:pPr marL="0" indent="0">
              <a:spcBef>
                <a:spcPts val="0"/>
              </a:spcBef>
              <a:buNone/>
            </a:pPr>
            <a:endParaRPr lang="en-US" sz="1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 @Test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 public void 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test_array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() {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Json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document = new 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Json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document.startArray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document.addValue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(12345);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document.addValue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(999);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document.endArray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assertEquals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("[12345, 999]", 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document.toString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());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...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CS 190 Lecture Notes: Exception Handling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Slide </a:t>
            </a:r>
            <a:fld id="{E2162002-2512-45FD-82AF-2FE8F2E91859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Junit Test Example</a:t>
            </a:r>
            <a:endParaRPr lang="en-US" dirty="0"/>
          </a:p>
        </p:txBody>
      </p:sp>
      <p:sp>
        <p:nvSpPr>
          <p:cNvPr id="6" name="Right Brace 5"/>
          <p:cNvSpPr/>
          <p:nvPr/>
        </p:nvSpPr>
        <p:spPr>
          <a:xfrm>
            <a:off x="5562600" y="3352800"/>
            <a:ext cx="152400" cy="1295400"/>
          </a:xfrm>
          <a:prstGeom prst="rightBrace">
            <a:avLst>
              <a:gd name="adj1" fmla="val 25282"/>
              <a:gd name="adj2" fmla="val 50000"/>
            </a:avLst>
          </a:prstGeom>
          <a:ln w="25400" cap="rnd">
            <a:solidFill>
              <a:schemeClr val="accent4"/>
            </a:solidFill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5715000" y="3810000"/>
            <a:ext cx="16081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4"/>
                </a:solidFill>
              </a:rPr>
              <a:t>Do something</a:t>
            </a:r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57600" y="5715000"/>
            <a:ext cx="1467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4"/>
                </a:solidFill>
              </a:rPr>
              <a:t>Check result</a:t>
            </a:r>
            <a:endParaRPr lang="en-US" dirty="0">
              <a:solidFill>
                <a:schemeClr val="accent4"/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4419600" y="5029200"/>
            <a:ext cx="0" cy="685800"/>
          </a:xfrm>
          <a:prstGeom prst="straightConnector1">
            <a:avLst/>
          </a:prstGeom>
          <a:ln w="25400" cap="rnd">
            <a:solidFill>
              <a:schemeClr val="accent4"/>
            </a:solidFill>
            <a:tailEnd type="triangle" w="med" len="lg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80006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Test Isomorphism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3810000" cy="4906963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protected void </a:t>
            </a:r>
            <a:r>
              <a:rPr lang="en-US" sz="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readRequest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(Reader reader) {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try 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BufferedReader</a:t>
            </a:r>
            <a:r>
              <a:rPr lang="en-US" sz="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in = new </a:t>
            </a:r>
            <a:r>
              <a:rPr lang="en-US" sz="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BufferedReader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(reader);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// 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Read the first line of </a:t>
            </a:r>
            <a:r>
              <a:rPr lang="en-US" sz="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// (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method, </a:t>
            </a:r>
            <a:r>
              <a:rPr lang="en-US" sz="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url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, protocol version).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String </a:t>
            </a:r>
            <a:r>
              <a:rPr lang="en-US" sz="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firstLine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in.readLine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firstLine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== null) {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throw 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new </a:t>
            </a:r>
            <a:r>
              <a:rPr lang="en-US" sz="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RequestError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("empty HTTP request");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en-US" sz="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String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[] words = </a:t>
            </a:r>
            <a:r>
              <a:rPr lang="en-US" sz="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firstLine.split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(" +", 4);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words.length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&lt; 3) {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throw 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new </a:t>
            </a:r>
            <a:r>
              <a:rPr lang="en-US" sz="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RequestError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("syntax error in </a:t>
            </a:r>
            <a:r>
              <a:rPr lang="en-US" sz="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+ “first 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line: '%s</a:t>
            </a:r>
            <a:r>
              <a:rPr lang="en-US" sz="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'", </a:t>
            </a:r>
            <a:r>
              <a:rPr lang="en-US" sz="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firstLine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en-US" sz="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method 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= words[0];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rawUrl</a:t>
            </a:r>
            <a:r>
              <a:rPr lang="en-US" sz="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= words[1];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protocolVersion</a:t>
            </a:r>
            <a:r>
              <a:rPr lang="en-US" sz="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= words[2];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// 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Read the headers. Each iteration through </a:t>
            </a:r>
            <a:r>
              <a:rPr lang="en-US" sz="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the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// 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following </a:t>
            </a:r>
            <a:r>
              <a:rPr lang="en-US" sz="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loop reads 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one line, which contains </a:t>
            </a:r>
            <a:r>
              <a:rPr lang="en-US" sz="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// 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single header.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 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(true) {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String </a:t>
            </a:r>
            <a:r>
              <a:rPr lang="en-US" sz="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headerLine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in.readLine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</a:t>
            </a:r>
            <a:r>
              <a:rPr lang="en-US" sz="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headerLine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== null) {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</a:t>
            </a:r>
            <a:r>
              <a:rPr lang="en-US" sz="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throw 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new </a:t>
            </a:r>
            <a:r>
              <a:rPr lang="en-US" sz="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RequestError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  </a:t>
            </a:r>
            <a:r>
              <a:rPr lang="en-US" sz="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unexpected EOF while </a:t>
            </a:r>
            <a:r>
              <a:rPr lang="en-US" sz="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reading "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 + "headers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");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</a:t>
            </a:r>
            <a:r>
              <a:rPr lang="en-US" sz="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en-US" sz="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</a:t>
            </a:r>
            <a:r>
              <a:rPr lang="en-US" sz="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headerLine.length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() == 0) {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</a:t>
            </a:r>
            <a:r>
              <a:rPr lang="en-US" sz="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// 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Empty line marks the end of headers.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</a:t>
            </a:r>
            <a:r>
              <a:rPr lang="en-US" sz="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break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</a:t>
            </a:r>
            <a:r>
              <a:rPr lang="en-US" sz="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en-US" sz="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</a:t>
            </a:r>
            <a:r>
              <a:rPr lang="en-US" sz="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headerLine.indexOf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(": ");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</a:t>
            </a:r>
            <a:r>
              <a:rPr lang="en-US" sz="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== -1) {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</a:t>
            </a:r>
            <a:r>
              <a:rPr lang="en-US" sz="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throw 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new </a:t>
            </a:r>
            <a:r>
              <a:rPr lang="en-US" sz="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RequestError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("syntax error </a:t>
            </a:r>
            <a:r>
              <a:rPr lang="en-US" sz="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in "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  + "header 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line: '%s</a:t>
            </a:r>
            <a:r>
              <a:rPr lang="en-US" sz="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'", </a:t>
            </a:r>
            <a:r>
              <a:rPr lang="en-US" sz="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headerLine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</a:t>
            </a:r>
            <a:r>
              <a:rPr lang="en-US" sz="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en-US" sz="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</a:t>
            </a:r>
            <a:r>
              <a:rPr lang="en-US" sz="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headers.put</a:t>
            </a:r>
            <a:r>
              <a:rPr lang="en-US" sz="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headerLine.substring</a:t>
            </a:r>
            <a:r>
              <a:rPr lang="en-US" sz="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(0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),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</a:t>
            </a:r>
            <a:r>
              <a:rPr lang="en-US" sz="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headerLine.substring</a:t>
            </a:r>
            <a:r>
              <a:rPr lang="en-US" sz="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(i+2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));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...</a:t>
            </a:r>
            <a:endParaRPr lang="en-US" sz="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572000" y="1219200"/>
            <a:ext cx="4191000" cy="4906963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1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@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Test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public void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test_readRequest_basics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en-US" sz="1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...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spcBef>
                <a:spcPts val="0"/>
              </a:spcBef>
              <a:buNone/>
            </a:pPr>
            <a:endParaRPr lang="en-US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@Test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public void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test_readRequest_emptyInput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() {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...</a:t>
            </a:r>
            <a:endParaRPr lang="en-US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spcBef>
                <a:spcPts val="0"/>
              </a:spcBef>
              <a:buNone/>
            </a:pPr>
            <a:endParaRPr lang="en-US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@Test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public void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test_readRequest_incompleteFirstLine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() {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...</a:t>
            </a:r>
            <a:endParaRPr lang="en-US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spcBef>
                <a:spcPts val="0"/>
              </a:spcBef>
              <a:buNone/>
            </a:pPr>
            <a:endParaRPr lang="en-US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@Test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public void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test_readRequest_EofInHeaders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() {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...</a:t>
            </a:r>
            <a:endParaRPr lang="en-US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spcBef>
                <a:spcPts val="0"/>
              </a:spcBef>
              <a:buNone/>
            </a:pPr>
            <a:endParaRPr lang="en-US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@Test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public void </a:t>
            </a:r>
            <a:r>
              <a:rPr lang="en-US" sz="1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test_readRequest_headerHasNoColon</a:t>
            </a: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() {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...</a:t>
            </a:r>
            <a:endParaRPr lang="en-US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CS 190 Lecture Notes: Exception Handling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Slide </a:t>
            </a:r>
            <a:fld id="{E2162002-2512-45FD-82AF-2FE8F2E91859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8" name="Left Brace 7"/>
          <p:cNvSpPr/>
          <p:nvPr/>
        </p:nvSpPr>
        <p:spPr>
          <a:xfrm>
            <a:off x="4495800" y="1981200"/>
            <a:ext cx="76200" cy="685800"/>
          </a:xfrm>
          <a:prstGeom prst="leftBrace">
            <a:avLst>
              <a:gd name="adj1" fmla="val 36299"/>
              <a:gd name="adj2" fmla="val 50000"/>
            </a:avLst>
          </a:prstGeom>
          <a:ln w="25400" cap="rnd">
            <a:solidFill>
              <a:schemeClr val="accent4"/>
            </a:solidFill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4"/>
              </a:solidFill>
            </a:endParaRPr>
          </a:p>
        </p:txBody>
      </p:sp>
      <p:sp>
        <p:nvSpPr>
          <p:cNvPr id="10" name="Left Brace 9"/>
          <p:cNvSpPr/>
          <p:nvPr/>
        </p:nvSpPr>
        <p:spPr>
          <a:xfrm>
            <a:off x="4495800" y="2765157"/>
            <a:ext cx="76200" cy="640596"/>
          </a:xfrm>
          <a:prstGeom prst="leftBrace">
            <a:avLst>
              <a:gd name="adj1" fmla="val 36299"/>
              <a:gd name="adj2" fmla="val 50000"/>
            </a:avLst>
          </a:prstGeom>
          <a:ln w="25400" cap="rnd">
            <a:solidFill>
              <a:schemeClr val="accent4"/>
            </a:solidFill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4"/>
              </a:solidFill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3886200" y="2895600"/>
            <a:ext cx="533400" cy="196312"/>
          </a:xfrm>
          <a:custGeom>
            <a:avLst/>
            <a:gdLst>
              <a:gd name="connsiteX0" fmla="*/ 829159 w 829159"/>
              <a:gd name="connsiteY0" fmla="*/ 178230 h 178230"/>
              <a:gd name="connsiteX1" fmla="*/ 0 w 829159"/>
              <a:gd name="connsiteY1" fmla="*/ 0 h 178230"/>
              <a:gd name="connsiteX0" fmla="*/ 829159 w 829159"/>
              <a:gd name="connsiteY0" fmla="*/ 178230 h 178230"/>
              <a:gd name="connsiteX1" fmla="*/ 0 w 829159"/>
              <a:gd name="connsiteY1" fmla="*/ 0 h 178230"/>
              <a:gd name="connsiteX0" fmla="*/ 829159 w 829159"/>
              <a:gd name="connsiteY0" fmla="*/ 178230 h 178258"/>
              <a:gd name="connsiteX1" fmla="*/ 0 w 829159"/>
              <a:gd name="connsiteY1" fmla="*/ 0 h 178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29159" h="178258">
                <a:moveTo>
                  <a:pt x="829159" y="178230"/>
                </a:moveTo>
                <a:cubicBezTo>
                  <a:pt x="483031" y="180814"/>
                  <a:pt x="377125" y="5166"/>
                  <a:pt x="0" y="0"/>
                </a:cubicBezTo>
              </a:path>
            </a:pathLst>
          </a:custGeom>
          <a:noFill/>
          <a:ln>
            <a:solidFill>
              <a:schemeClr val="accent4"/>
            </a:solidFill>
            <a:tailEnd type="triangle" w="med" len="lg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 flipH="1">
            <a:off x="4114800" y="2323455"/>
            <a:ext cx="304800" cy="0"/>
          </a:xfrm>
          <a:prstGeom prst="line">
            <a:avLst/>
          </a:prstGeom>
          <a:noFill/>
          <a:ln>
            <a:solidFill>
              <a:schemeClr val="accent4"/>
            </a:solidFill>
            <a:tailEnd type="triangle" w="med" len="lg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13" name="Left Brace 12"/>
          <p:cNvSpPr/>
          <p:nvPr/>
        </p:nvSpPr>
        <p:spPr>
          <a:xfrm>
            <a:off x="4495800" y="3520698"/>
            <a:ext cx="76200" cy="640596"/>
          </a:xfrm>
          <a:prstGeom prst="leftBrace">
            <a:avLst>
              <a:gd name="adj1" fmla="val 36299"/>
              <a:gd name="adj2" fmla="val 50000"/>
            </a:avLst>
          </a:prstGeom>
          <a:ln w="25400" cap="rnd">
            <a:solidFill>
              <a:schemeClr val="accent4"/>
            </a:solidFill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4"/>
              </a:solidFill>
            </a:endParaRPr>
          </a:p>
        </p:txBody>
      </p:sp>
      <p:sp>
        <p:nvSpPr>
          <p:cNvPr id="14" name="Freeform 13"/>
          <p:cNvSpPr/>
          <p:nvPr/>
        </p:nvSpPr>
        <p:spPr>
          <a:xfrm flipV="1">
            <a:off x="3886200" y="3842370"/>
            <a:ext cx="533400" cy="528151"/>
          </a:xfrm>
          <a:custGeom>
            <a:avLst/>
            <a:gdLst>
              <a:gd name="connsiteX0" fmla="*/ 829159 w 829159"/>
              <a:gd name="connsiteY0" fmla="*/ 178230 h 178230"/>
              <a:gd name="connsiteX1" fmla="*/ 0 w 829159"/>
              <a:gd name="connsiteY1" fmla="*/ 0 h 178230"/>
              <a:gd name="connsiteX0" fmla="*/ 829159 w 829159"/>
              <a:gd name="connsiteY0" fmla="*/ 178230 h 178230"/>
              <a:gd name="connsiteX1" fmla="*/ 0 w 829159"/>
              <a:gd name="connsiteY1" fmla="*/ 0 h 178230"/>
              <a:gd name="connsiteX0" fmla="*/ 829159 w 829159"/>
              <a:gd name="connsiteY0" fmla="*/ 178230 h 178258"/>
              <a:gd name="connsiteX1" fmla="*/ 0 w 829159"/>
              <a:gd name="connsiteY1" fmla="*/ 0 h 178258"/>
              <a:gd name="connsiteX0" fmla="*/ 829159 w 829159"/>
              <a:gd name="connsiteY0" fmla="*/ 178230 h 178230"/>
              <a:gd name="connsiteX1" fmla="*/ 0 w 829159"/>
              <a:gd name="connsiteY1" fmla="*/ 0 h 178230"/>
              <a:gd name="connsiteX0" fmla="*/ 829159 w 829159"/>
              <a:gd name="connsiteY0" fmla="*/ 178230 h 178230"/>
              <a:gd name="connsiteX1" fmla="*/ 0 w 829159"/>
              <a:gd name="connsiteY1" fmla="*/ 0 h 178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29159" h="178230">
                <a:moveTo>
                  <a:pt x="829159" y="178230"/>
                </a:moveTo>
                <a:cubicBezTo>
                  <a:pt x="335154" y="178199"/>
                  <a:pt x="461627" y="41776"/>
                  <a:pt x="0" y="0"/>
                </a:cubicBezTo>
              </a:path>
            </a:pathLst>
          </a:custGeom>
          <a:noFill/>
          <a:ln>
            <a:solidFill>
              <a:schemeClr val="accent4"/>
            </a:solidFill>
            <a:tailEnd type="triangle" w="med" len="lg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5" name="Left Brace 14"/>
          <p:cNvSpPr/>
          <p:nvPr/>
        </p:nvSpPr>
        <p:spPr>
          <a:xfrm>
            <a:off x="4495800" y="4296906"/>
            <a:ext cx="76200" cy="640596"/>
          </a:xfrm>
          <a:prstGeom prst="leftBrace">
            <a:avLst>
              <a:gd name="adj1" fmla="val 36299"/>
              <a:gd name="adj2" fmla="val 50000"/>
            </a:avLst>
          </a:prstGeom>
          <a:ln w="25400" cap="rnd">
            <a:solidFill>
              <a:schemeClr val="accent4"/>
            </a:solidFill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4"/>
              </a:solidFill>
            </a:endParaRPr>
          </a:p>
        </p:txBody>
      </p:sp>
      <p:sp>
        <p:nvSpPr>
          <p:cNvPr id="16" name="Freeform 15"/>
          <p:cNvSpPr/>
          <p:nvPr/>
        </p:nvSpPr>
        <p:spPr>
          <a:xfrm flipV="1">
            <a:off x="3886200" y="4622451"/>
            <a:ext cx="533400" cy="863947"/>
          </a:xfrm>
          <a:custGeom>
            <a:avLst/>
            <a:gdLst>
              <a:gd name="connsiteX0" fmla="*/ 829159 w 829159"/>
              <a:gd name="connsiteY0" fmla="*/ 178230 h 178230"/>
              <a:gd name="connsiteX1" fmla="*/ 0 w 829159"/>
              <a:gd name="connsiteY1" fmla="*/ 0 h 178230"/>
              <a:gd name="connsiteX0" fmla="*/ 829159 w 829159"/>
              <a:gd name="connsiteY0" fmla="*/ 178230 h 178230"/>
              <a:gd name="connsiteX1" fmla="*/ 0 w 829159"/>
              <a:gd name="connsiteY1" fmla="*/ 0 h 178230"/>
              <a:gd name="connsiteX0" fmla="*/ 829159 w 829159"/>
              <a:gd name="connsiteY0" fmla="*/ 178230 h 178258"/>
              <a:gd name="connsiteX1" fmla="*/ 0 w 829159"/>
              <a:gd name="connsiteY1" fmla="*/ 0 h 178258"/>
              <a:gd name="connsiteX0" fmla="*/ 829159 w 829159"/>
              <a:gd name="connsiteY0" fmla="*/ 178230 h 178230"/>
              <a:gd name="connsiteX1" fmla="*/ 0 w 829159"/>
              <a:gd name="connsiteY1" fmla="*/ 0 h 178230"/>
              <a:gd name="connsiteX0" fmla="*/ 829159 w 829159"/>
              <a:gd name="connsiteY0" fmla="*/ 178230 h 178230"/>
              <a:gd name="connsiteX1" fmla="*/ 0 w 829159"/>
              <a:gd name="connsiteY1" fmla="*/ 0 h 178230"/>
              <a:gd name="connsiteX0" fmla="*/ 829159 w 829159"/>
              <a:gd name="connsiteY0" fmla="*/ 178230 h 178230"/>
              <a:gd name="connsiteX1" fmla="*/ 0 w 829159"/>
              <a:gd name="connsiteY1" fmla="*/ 0 h 178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29159" h="178230">
                <a:moveTo>
                  <a:pt x="829159" y="178230"/>
                </a:moveTo>
                <a:cubicBezTo>
                  <a:pt x="335154" y="178199"/>
                  <a:pt x="451064" y="64157"/>
                  <a:pt x="0" y="0"/>
                </a:cubicBezTo>
              </a:path>
            </a:pathLst>
          </a:custGeom>
          <a:noFill/>
          <a:ln>
            <a:solidFill>
              <a:schemeClr val="accent4"/>
            </a:solidFill>
            <a:tailEnd type="triangle" w="med" len="lg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1723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066800"/>
            <a:ext cx="8458200" cy="5562600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/**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* Create a bunch of new tweets in the current repo.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* @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param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count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*      Number of tweets to create.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*/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protected void 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createTweets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count) {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...</a:t>
            </a:r>
            <a:endParaRPr lang="en-US" sz="1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spcBef>
                <a:spcPts val="0"/>
              </a:spcBef>
              <a:buNone/>
            </a:pPr>
            <a:endParaRPr lang="en-US" sz="1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/**</a:t>
            </a:r>
            <a:endParaRPr lang="en-US" sz="1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* Returns a </a:t>
            </a:r>
            <a:r>
              <a:rPr lang="en-US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string containing  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a sorted list of </a:t>
            </a:r>
            <a:r>
              <a:rPr lang="en-US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the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* tweet ids for 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each of the 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TweetFiles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in </a:t>
            </a:r>
            <a:r>
              <a:rPr lang="en-US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the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* in-memory 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cache.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*/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protected String 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getCachedIds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() {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...</a:t>
            </a:r>
            <a:endParaRPr lang="en-US" sz="1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spcBef>
                <a:spcPts val="0"/>
              </a:spcBef>
              <a:buNone/>
            </a:pPr>
            <a:endParaRPr lang="en-US" sz="1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CS 190 Lecture Notes: Exception Handling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Slide </a:t>
            </a:r>
            <a:fld id="{E2162002-2512-45FD-82AF-2FE8F2E91859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Helper Methods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37769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524000"/>
            <a:ext cx="8458200" cy="5105400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@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Test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public void 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test_checkCacheSize_belowLimit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() {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createTweets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(17);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repo.cacheLimit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= 3;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repo.checkCacheSize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assertEquals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("10 20", 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getCachedIds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());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CS 190 Lecture Notes: Exception Handling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Slide </a:t>
            </a:r>
            <a:fld id="{E2162002-2512-45FD-82AF-2FE8F2E91859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Helper Methods, cont’d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8507551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JO Colors">
      <a:dk1>
        <a:srgbClr val="000000"/>
      </a:dk1>
      <a:lt1>
        <a:srgbClr val="FFFFFF"/>
      </a:lt1>
      <a:dk2>
        <a:srgbClr val="1F4899"/>
      </a:dk2>
      <a:lt2>
        <a:srgbClr val="7F7F7F"/>
      </a:lt2>
      <a:accent1>
        <a:srgbClr val="0B590B"/>
      </a:accent1>
      <a:accent2>
        <a:srgbClr val="E1FFE1"/>
      </a:accent2>
      <a:accent3>
        <a:srgbClr val="DEE7F8"/>
      </a:accent3>
      <a:accent4>
        <a:srgbClr val="A5001E"/>
      </a:accent4>
      <a:accent5>
        <a:srgbClr val="FFFFB9"/>
      </a:accent5>
      <a:accent6>
        <a:srgbClr val="844F1A"/>
      </a:accent6>
      <a:hlink>
        <a:srgbClr val="005239"/>
      </a:hlink>
      <a:folHlink>
        <a:srgbClr val="A5001E"/>
      </a:folHlink>
    </a:clrScheme>
    <a:fontScheme name="Default Design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a:style>
    </a:spDef>
    <a:lnDef>
      <a:spPr>
        <a:ln w="19050" cap="rnd"/>
        <a:effectLst/>
      </a:spPr>
      <a:bodyPr/>
      <a:lstStyle/>
      <a:style>
        <a:lnRef idx="2">
          <a:schemeClr val="dk1"/>
        </a:lnRef>
        <a:fillRef idx="0">
          <a:schemeClr val="dk1"/>
        </a:fillRef>
        <a:effectRef idx="1">
          <a:schemeClr val="dk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A5001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5239"/>
        </a:hlink>
        <a:folHlink>
          <a:srgbClr val="A5001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D5EA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7F3FF"/>
        </a:accent5>
        <a:accent6>
          <a:srgbClr val="2D2D8A"/>
        </a:accent6>
        <a:hlink>
          <a:srgbClr val="005239"/>
        </a:hlink>
        <a:folHlink>
          <a:srgbClr val="A5001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D5EAFF"/>
        </a:accent1>
        <a:accent2>
          <a:srgbClr val="0050A0"/>
        </a:accent2>
        <a:accent3>
          <a:srgbClr val="FFFFFF"/>
        </a:accent3>
        <a:accent4>
          <a:srgbClr val="000000"/>
        </a:accent4>
        <a:accent5>
          <a:srgbClr val="E7F3FF"/>
        </a:accent5>
        <a:accent6>
          <a:srgbClr val="004891"/>
        </a:accent6>
        <a:hlink>
          <a:srgbClr val="005239"/>
        </a:hlink>
        <a:folHlink>
          <a:srgbClr val="A5001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12103</TotalTime>
  <Words>513</Words>
  <Application>Microsoft Office PowerPoint</Application>
  <PresentationFormat>On-screen Show (4:3)</PresentationFormat>
  <Paragraphs>121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Default Design</vt:lpstr>
      <vt:lpstr>Junit Test Example</vt:lpstr>
      <vt:lpstr>Test Isomorphism</vt:lpstr>
      <vt:lpstr>Helper Methods</vt:lpstr>
      <vt:lpstr>Helper Methods, cont’d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John Ousterhout</dc:creator>
  <cp:lastModifiedBy>John Ousterhout</cp:lastModifiedBy>
  <cp:revision>469</cp:revision>
  <cp:lastPrinted>2011-01-25T21:54:55Z</cp:lastPrinted>
  <dcterms:created xsi:type="dcterms:W3CDTF">2008-10-19T02:20:00Z</dcterms:created>
  <dcterms:modified xsi:type="dcterms:W3CDTF">2015-05-08T20:29:25Z</dcterms:modified>
</cp:coreProperties>
</file>