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0"/>
  </p:notesMasterIdLst>
  <p:sldIdLst>
    <p:sldId id="267" r:id="rId2"/>
    <p:sldId id="268" r:id="rId3"/>
    <p:sldId id="269" r:id="rId4"/>
    <p:sldId id="272" r:id="rId5"/>
    <p:sldId id="270" r:id="rId6"/>
    <p:sldId id="266" r:id="rId7"/>
    <p:sldId id="271" r:id="rId8"/>
    <p:sldId id="273" r:id="rId9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37B7"/>
    <a:srgbClr val="B17ED8"/>
    <a:srgbClr val="9E5ECE"/>
    <a:srgbClr val="E8D9F3"/>
    <a:srgbClr val="BD854D"/>
    <a:srgbClr val="E2A76C"/>
    <a:srgbClr val="FFECAF"/>
    <a:srgbClr val="EB7188"/>
    <a:srgbClr val="FF9BAE"/>
    <a:srgbClr val="FFD5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57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17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FF33C5A0-49AD-4456-B170-B4454905C7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0396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2"/>
          <p:cNvSpPr>
            <a:spLocks noChangeArrowheads="1"/>
          </p:cNvSpPr>
          <p:nvPr userDrawn="1"/>
        </p:nvSpPr>
        <p:spPr bwMode="auto">
          <a:xfrm>
            <a:off x="457200" y="457200"/>
            <a:ext cx="8272463" cy="59864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5" name="Picture 9" descr="stanford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4025" y="5257800"/>
            <a:ext cx="614363" cy="93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371600"/>
            <a:ext cx="7772400" cy="1698625"/>
          </a:xfrm>
        </p:spPr>
        <p:txBody>
          <a:bodyPr/>
          <a:lstStyle>
            <a:lvl1pPr>
              <a:defRPr sz="36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 dirty="0" smtClean="0"/>
              <a:t>Click to edit Master title style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10000"/>
            <a:ext cx="6400800" cy="1219200"/>
          </a:xfrm>
        </p:spPr>
        <p:txBody>
          <a:bodyPr/>
          <a:lstStyle>
            <a:lvl1pPr marL="0" indent="0" algn="ctr">
              <a:spcBef>
                <a:spcPct val="0"/>
              </a:spcBef>
              <a:buFont typeface="Arial" charset="0"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9703315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November 21, 2011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CS 190 Lecture Notes: Tweeter Project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 </a:t>
            </a:r>
            <a:fld id="{EBF7A2FB-5E63-4F6B-AD89-DAD0D43D40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67694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November 21, 2011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CS 190 Lecture Notes: Tweeter Project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 </a:t>
            </a:r>
            <a:fld id="{3D21A300-A8DA-4985-B9D1-8777291959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5918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04800"/>
            <a:ext cx="2057400" cy="58213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213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November 21, 2011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CS 190 Lecture Notes: Tweeter Project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 </a:t>
            </a:r>
            <a:fld id="{569EA510-711E-4808-BDFF-EEB70A6ECC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0224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buClr>
                <a:schemeClr val="tx2"/>
              </a:buClr>
              <a:defRPr/>
            </a:lvl1pPr>
            <a:lvl2pPr>
              <a:spcBef>
                <a:spcPts val="600"/>
              </a:spcBef>
              <a:buClr>
                <a:schemeClr val="tx2"/>
              </a:buClr>
              <a:defRPr/>
            </a:lvl2pPr>
            <a:lvl3pPr>
              <a:spcBef>
                <a:spcPts val="400"/>
              </a:spcBef>
              <a:buClr>
                <a:schemeClr val="tx2"/>
              </a:buClr>
              <a:defRPr/>
            </a:lvl3pPr>
            <a:lvl4pPr>
              <a:spcBef>
                <a:spcPts val="300"/>
              </a:spcBef>
              <a:buClr>
                <a:schemeClr val="tx2"/>
              </a:buClr>
              <a:defRPr/>
            </a:lvl4pPr>
            <a:lvl5pPr>
              <a:spcBef>
                <a:spcPts val="300"/>
              </a:spcBef>
              <a:buClr>
                <a:schemeClr val="tx2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8" name="Straight Connector 7"/>
          <p:cNvCxnSpPr/>
          <p:nvPr userDrawn="1"/>
        </p:nvCxnSpPr>
        <p:spPr bwMode="auto">
          <a:xfrm>
            <a:off x="457200" y="914400"/>
            <a:ext cx="8229600" cy="0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November 21, 2011</a:t>
            </a:r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CS 190 Lecture Notes: Tweeter Project</a:t>
            </a:r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Slide </a:t>
            </a:r>
            <a:fld id="{E2162002-2512-45FD-82AF-2FE8F2E9185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8582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November 21, 2011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CS 190 Lecture Notes: Tweeter Project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Slide </a:t>
            </a:r>
            <a:fld id="{E2162002-2512-45FD-82AF-2FE8F2E9185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30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November 21, 2011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CS 190 Lecture Notes: Tweeter Project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 </a:t>
            </a:r>
            <a:fld id="{ECBA6D86-DBBA-4E58-B0C7-18EC354915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68977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4038600" cy="4906963"/>
          </a:xfrm>
        </p:spPr>
        <p:txBody>
          <a:bodyPr/>
          <a:lstStyle>
            <a:lvl1pPr>
              <a:buClr>
                <a:schemeClr val="tx2"/>
              </a:buClr>
              <a:defRPr sz="2200"/>
            </a:lvl1pPr>
            <a:lvl2pPr>
              <a:buClr>
                <a:schemeClr val="tx2"/>
              </a:buClr>
              <a:defRPr sz="2000"/>
            </a:lvl2pPr>
            <a:lvl3pPr>
              <a:buClr>
                <a:schemeClr val="tx2"/>
              </a:buClr>
              <a:defRPr sz="1800"/>
            </a:lvl3pPr>
            <a:lvl4pPr>
              <a:buClr>
                <a:schemeClr val="tx2"/>
              </a:buClr>
              <a:defRPr sz="1600"/>
            </a:lvl4pPr>
            <a:lvl5pPr>
              <a:buClr>
                <a:schemeClr val="tx2"/>
              </a:buCl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4038600" cy="4906963"/>
          </a:xfrm>
        </p:spPr>
        <p:txBody>
          <a:bodyPr/>
          <a:lstStyle>
            <a:lvl1pPr>
              <a:buClr>
                <a:schemeClr val="tx2"/>
              </a:buClr>
              <a:defRPr sz="2200"/>
            </a:lvl1pPr>
            <a:lvl2pPr>
              <a:buClr>
                <a:schemeClr val="tx2"/>
              </a:buClr>
              <a:defRPr sz="2000"/>
            </a:lvl2pPr>
            <a:lvl3pPr>
              <a:buClr>
                <a:schemeClr val="tx2"/>
              </a:buClr>
              <a:defRPr sz="1800"/>
            </a:lvl3pPr>
            <a:lvl4pPr>
              <a:buClr>
                <a:schemeClr val="tx2"/>
              </a:buClr>
              <a:defRPr sz="1600"/>
            </a:lvl4pPr>
            <a:lvl5pPr>
              <a:buClr>
                <a:schemeClr val="tx2"/>
              </a:buCl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November 21, 2011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CS 190 Lecture Notes: Tweeter Project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 </a:t>
            </a:r>
            <a:fld id="{1659D765-7126-4B95-ADF3-403BFECAA3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457200" y="914400"/>
            <a:ext cx="8229600" cy="0"/>
          </a:xfrm>
          <a:prstGeom prst="line">
            <a:avLst/>
          </a:prstGeom>
          <a:ln w="57150" cap="flat">
            <a:solidFill>
              <a:schemeClr val="tx2"/>
            </a:solidFill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21204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November 21, 2011</a:t>
            </a: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CS 190 Lecture Notes: Tweeter Project</a:t>
            </a: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 </a:t>
            </a:r>
            <a:fld id="{9F191DFC-BCA0-443D-B994-97C841DC04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3732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November 21, 2011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CS 190 Lecture Notes: Tweeter Project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 </a:t>
            </a:r>
            <a:fld id="{FB45DFE7-D7AD-4ECD-A9C8-CA1FF5BAF7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183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November 21, 2011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CS 190 Lecture Notes: Tweeter Project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 </a:t>
            </a:r>
            <a:fld id="{E4FA54A8-AC05-4E51-97BF-0AE6FFDEEB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698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November 21, 2011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CS 190 Lecture Notes: Tweeter Project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 </a:t>
            </a:r>
            <a:fld id="{8E048402-9490-480C-B493-607B1E845A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0905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04800"/>
            <a:ext cx="82296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19200"/>
            <a:ext cx="8229600" cy="4906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324600"/>
            <a:ext cx="2133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00"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r>
              <a:rPr lang="en-US" smtClean="0"/>
              <a:t>November 21, 2011</a:t>
            </a: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895600" y="6324600"/>
            <a:ext cx="3429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r>
              <a:rPr lang="fr-FR" smtClean="0"/>
              <a:t>CS 190 Lecture Notes: Tweeter Project</a:t>
            </a: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24600"/>
            <a:ext cx="2133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r>
              <a:rPr lang="en-US"/>
              <a:t>Slide </a:t>
            </a:r>
            <a:fld id="{E2162002-2512-45FD-82AF-2FE8F2E918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31" name="Line 9"/>
          <p:cNvSpPr>
            <a:spLocks noChangeShapeType="1"/>
          </p:cNvSpPr>
          <p:nvPr userDrawn="1"/>
        </p:nvSpPr>
        <p:spPr bwMode="auto">
          <a:xfrm>
            <a:off x="457200" y="889000"/>
            <a:ext cx="8229600" cy="0"/>
          </a:xfrm>
          <a:prstGeom prst="line">
            <a:avLst/>
          </a:prstGeom>
          <a:noFill/>
          <a:ln w="508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72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50A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50A0"/>
          </a:solidFill>
          <a:latin typeface="Verdan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50A0"/>
          </a:solidFill>
          <a:latin typeface="Verdan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50A0"/>
          </a:solidFill>
          <a:latin typeface="Verdan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50A0"/>
          </a:solidFill>
          <a:latin typeface="Verdan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 b="1">
          <a:solidFill>
            <a:srgbClr val="0050A0"/>
          </a:solidFill>
          <a:latin typeface="Verdan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 b="1">
          <a:solidFill>
            <a:srgbClr val="0050A0"/>
          </a:solidFill>
          <a:latin typeface="Verdan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 b="1">
          <a:solidFill>
            <a:srgbClr val="0050A0"/>
          </a:solidFill>
          <a:latin typeface="Verdan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 b="1">
          <a:solidFill>
            <a:srgbClr val="0050A0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50000"/>
        </a:spcBef>
        <a:spcAft>
          <a:spcPct val="0"/>
        </a:spcAft>
        <a:buClr>
          <a:schemeClr val="accent2"/>
        </a:buClr>
        <a:buSzPct val="90000"/>
        <a:buFont typeface="Arial" charset="0"/>
        <a:buChar char="●"/>
        <a:defRPr sz="24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Arial" charset="0"/>
        <a:buChar char="●"/>
        <a:defRPr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Arial" charset="0"/>
        <a:buChar char="●"/>
        <a:defRPr sz="16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Arial" charset="0"/>
        <a:buChar char="●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Arial" charset="0"/>
        <a:buChar char="●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Arial" charset="0"/>
        <a:buChar char="●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Arial" charset="0"/>
        <a:buChar char="●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 190 Lecture Notes: Tweeter Project</a:t>
            </a:r>
            <a:endParaRPr lang="en-US"/>
          </a:p>
        </p:txBody>
      </p:sp>
      <p:sp>
        <p:nvSpPr>
          <p:cNvPr id="2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Slide </a:t>
            </a:r>
            <a:fld id="{ED11357B-4C56-4E9A-82D2-6D92DF96F8A3}" type="slidenum">
              <a:rPr lang="en-US"/>
              <a:pPr/>
              <a:t>1</a:t>
            </a:fld>
            <a:endParaRPr lang="en-US"/>
          </a:p>
        </p:txBody>
      </p:sp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Uniform Resource Locators (URLs)</a:t>
            </a:r>
          </a:p>
        </p:txBody>
      </p:sp>
      <p:sp>
        <p:nvSpPr>
          <p:cNvPr id="76804" name="Text Box 4"/>
          <p:cNvSpPr txBox="1">
            <a:spLocks noChangeArrowheads="1"/>
          </p:cNvSpPr>
          <p:nvPr/>
        </p:nvSpPr>
        <p:spPr bwMode="auto">
          <a:xfrm>
            <a:off x="444697" y="2843213"/>
            <a:ext cx="8318303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sz="2200" dirty="0" smtClean="0"/>
              <a:t>http</a:t>
            </a:r>
            <a:r>
              <a:rPr lang="en-US" sz="2200" dirty="0"/>
              <a:t>://</a:t>
            </a:r>
            <a:r>
              <a:rPr lang="en-US" sz="2200" dirty="0" smtClean="0"/>
              <a:t>localhost:8080/friendships/create?my_id=100&amp;user_id=200</a:t>
            </a:r>
            <a:endParaRPr lang="en-US" sz="2200" dirty="0"/>
          </a:p>
        </p:txBody>
      </p:sp>
      <p:sp>
        <p:nvSpPr>
          <p:cNvPr id="76805" name="AutoShape 5"/>
          <p:cNvSpPr>
            <a:spLocks/>
          </p:cNvSpPr>
          <p:nvPr/>
        </p:nvSpPr>
        <p:spPr bwMode="auto">
          <a:xfrm rot="-5400000">
            <a:off x="1638300" y="2781300"/>
            <a:ext cx="152400" cy="1143000"/>
          </a:xfrm>
          <a:prstGeom prst="leftBrace">
            <a:avLst>
              <a:gd name="adj1" fmla="val 33220"/>
              <a:gd name="adj2" fmla="val 50000"/>
            </a:avLst>
          </a:prstGeom>
          <a:noFill/>
          <a:ln w="19050">
            <a:solidFill>
              <a:schemeClr val="fol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6806" name="AutoShape 6"/>
          <p:cNvSpPr>
            <a:spLocks/>
          </p:cNvSpPr>
          <p:nvPr/>
        </p:nvSpPr>
        <p:spPr bwMode="auto">
          <a:xfrm rot="5400000" flipV="1">
            <a:off x="698540" y="2469356"/>
            <a:ext cx="152400" cy="547688"/>
          </a:xfrm>
          <a:prstGeom prst="leftBrace">
            <a:avLst>
              <a:gd name="adj1" fmla="val 29948"/>
              <a:gd name="adj2" fmla="val 50000"/>
            </a:avLst>
          </a:prstGeom>
          <a:noFill/>
          <a:ln w="19050">
            <a:solidFill>
              <a:schemeClr val="fol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6808" name="Text Box 8"/>
          <p:cNvSpPr txBox="1">
            <a:spLocks noChangeArrowheads="1"/>
          </p:cNvSpPr>
          <p:nvPr/>
        </p:nvSpPr>
        <p:spPr bwMode="auto">
          <a:xfrm>
            <a:off x="257552" y="1614488"/>
            <a:ext cx="10223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folHlink"/>
                </a:solidFill>
              </a:rPr>
              <a:t>Scheme</a:t>
            </a:r>
          </a:p>
        </p:txBody>
      </p:sp>
      <p:sp>
        <p:nvSpPr>
          <p:cNvPr id="76809" name="Line 9"/>
          <p:cNvSpPr>
            <a:spLocks noChangeShapeType="1"/>
          </p:cNvSpPr>
          <p:nvPr/>
        </p:nvSpPr>
        <p:spPr bwMode="auto">
          <a:xfrm flipV="1">
            <a:off x="1716465" y="3505200"/>
            <a:ext cx="0" cy="609600"/>
          </a:xfrm>
          <a:prstGeom prst="line">
            <a:avLst/>
          </a:prstGeom>
          <a:noFill/>
          <a:ln w="19050">
            <a:solidFill>
              <a:schemeClr val="folHlink"/>
            </a:solidFill>
            <a:round/>
            <a:headEnd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6810" name="Text Box 10"/>
          <p:cNvSpPr txBox="1">
            <a:spLocks noChangeArrowheads="1"/>
          </p:cNvSpPr>
          <p:nvPr/>
        </p:nvSpPr>
        <p:spPr bwMode="auto">
          <a:xfrm>
            <a:off x="1051302" y="4052888"/>
            <a:ext cx="1327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chemeClr val="folHlink"/>
                </a:solidFill>
              </a:rPr>
              <a:t>Host Name</a:t>
            </a:r>
          </a:p>
        </p:txBody>
      </p:sp>
      <p:sp>
        <p:nvSpPr>
          <p:cNvPr id="76811" name="AutoShape 11"/>
          <p:cNvSpPr>
            <a:spLocks/>
          </p:cNvSpPr>
          <p:nvPr/>
        </p:nvSpPr>
        <p:spPr bwMode="auto">
          <a:xfrm rot="5400000" flipV="1">
            <a:off x="2574911" y="2416834"/>
            <a:ext cx="152400" cy="652731"/>
          </a:xfrm>
          <a:prstGeom prst="leftBrace">
            <a:avLst>
              <a:gd name="adj1" fmla="val 21528"/>
              <a:gd name="adj2" fmla="val 50000"/>
            </a:avLst>
          </a:prstGeom>
          <a:noFill/>
          <a:ln w="19050">
            <a:solidFill>
              <a:schemeClr val="fol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6812" name="Line 12"/>
          <p:cNvSpPr>
            <a:spLocks noChangeShapeType="1"/>
          </p:cNvSpPr>
          <p:nvPr/>
        </p:nvSpPr>
        <p:spPr bwMode="auto">
          <a:xfrm>
            <a:off x="770315" y="1981200"/>
            <a:ext cx="0" cy="609600"/>
          </a:xfrm>
          <a:prstGeom prst="line">
            <a:avLst/>
          </a:prstGeom>
          <a:noFill/>
          <a:ln w="19050">
            <a:solidFill>
              <a:schemeClr val="folHlink"/>
            </a:solidFill>
            <a:round/>
            <a:headEnd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6813" name="Text Box 13"/>
          <p:cNvSpPr txBox="1">
            <a:spLocks noChangeArrowheads="1"/>
          </p:cNvSpPr>
          <p:nvPr/>
        </p:nvSpPr>
        <p:spPr bwMode="auto">
          <a:xfrm>
            <a:off x="1910705" y="1614488"/>
            <a:ext cx="14795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>
                <a:solidFill>
                  <a:schemeClr val="folHlink"/>
                </a:solidFill>
              </a:rPr>
              <a:t>Port Number</a:t>
            </a:r>
          </a:p>
        </p:txBody>
      </p:sp>
      <p:sp>
        <p:nvSpPr>
          <p:cNvPr id="76814" name="AutoShape 14"/>
          <p:cNvSpPr>
            <a:spLocks/>
          </p:cNvSpPr>
          <p:nvPr/>
        </p:nvSpPr>
        <p:spPr bwMode="auto">
          <a:xfrm rot="-5400000">
            <a:off x="4080668" y="2251868"/>
            <a:ext cx="152400" cy="2201863"/>
          </a:xfrm>
          <a:prstGeom prst="leftBrace">
            <a:avLst>
              <a:gd name="adj1" fmla="val 66667"/>
              <a:gd name="adj2" fmla="val 50000"/>
            </a:avLst>
          </a:prstGeom>
          <a:noFill/>
          <a:ln w="19050">
            <a:solidFill>
              <a:schemeClr val="fol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6815" name="Line 15"/>
          <p:cNvSpPr>
            <a:spLocks noChangeShapeType="1"/>
          </p:cNvSpPr>
          <p:nvPr/>
        </p:nvSpPr>
        <p:spPr bwMode="auto">
          <a:xfrm flipV="1">
            <a:off x="4152066" y="3505200"/>
            <a:ext cx="0" cy="609600"/>
          </a:xfrm>
          <a:prstGeom prst="line">
            <a:avLst/>
          </a:prstGeom>
          <a:noFill/>
          <a:ln w="19050">
            <a:solidFill>
              <a:schemeClr val="folHlink"/>
            </a:solidFill>
            <a:round/>
            <a:headEnd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6816" name="Text Box 16"/>
          <p:cNvSpPr txBox="1">
            <a:spLocks noChangeArrowheads="1"/>
          </p:cNvSpPr>
          <p:nvPr/>
        </p:nvSpPr>
        <p:spPr bwMode="auto">
          <a:xfrm>
            <a:off x="3074154" y="4052888"/>
            <a:ext cx="21526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>
                <a:solidFill>
                  <a:schemeClr val="folHlink"/>
                </a:solidFill>
              </a:rPr>
              <a:t>Hierarchical portion</a:t>
            </a:r>
          </a:p>
        </p:txBody>
      </p:sp>
      <p:sp>
        <p:nvSpPr>
          <p:cNvPr id="76817" name="AutoShape 17"/>
          <p:cNvSpPr>
            <a:spLocks/>
          </p:cNvSpPr>
          <p:nvPr/>
        </p:nvSpPr>
        <p:spPr bwMode="auto">
          <a:xfrm rot="5400000" flipV="1">
            <a:off x="6934201" y="1219199"/>
            <a:ext cx="152400" cy="3048001"/>
          </a:xfrm>
          <a:prstGeom prst="leftBrace">
            <a:avLst>
              <a:gd name="adj1" fmla="val 79011"/>
              <a:gd name="adj2" fmla="val 50000"/>
            </a:avLst>
          </a:prstGeom>
          <a:noFill/>
          <a:ln w="19050">
            <a:solidFill>
              <a:schemeClr val="fol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6818" name="Line 18"/>
          <p:cNvSpPr>
            <a:spLocks noChangeShapeType="1"/>
          </p:cNvSpPr>
          <p:nvPr/>
        </p:nvSpPr>
        <p:spPr bwMode="auto">
          <a:xfrm>
            <a:off x="6997700" y="1981200"/>
            <a:ext cx="0" cy="609600"/>
          </a:xfrm>
          <a:prstGeom prst="line">
            <a:avLst/>
          </a:prstGeom>
          <a:noFill/>
          <a:ln w="19050">
            <a:solidFill>
              <a:schemeClr val="folHlink"/>
            </a:solidFill>
            <a:round/>
            <a:headEnd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6819" name="Text Box 19"/>
          <p:cNvSpPr txBox="1">
            <a:spLocks noChangeArrowheads="1"/>
          </p:cNvSpPr>
          <p:nvPr/>
        </p:nvSpPr>
        <p:spPr bwMode="auto">
          <a:xfrm>
            <a:off x="6584950" y="1614488"/>
            <a:ext cx="8064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chemeClr val="folHlink"/>
                </a:solidFill>
              </a:rPr>
              <a:t>Query</a:t>
            </a:r>
          </a:p>
        </p:txBody>
      </p:sp>
      <p:sp>
        <p:nvSpPr>
          <p:cNvPr id="76824" name="Line 24"/>
          <p:cNvSpPr>
            <a:spLocks noChangeShapeType="1"/>
          </p:cNvSpPr>
          <p:nvPr/>
        </p:nvSpPr>
        <p:spPr bwMode="auto">
          <a:xfrm>
            <a:off x="2650480" y="1981200"/>
            <a:ext cx="0" cy="609600"/>
          </a:xfrm>
          <a:prstGeom prst="line">
            <a:avLst/>
          </a:prstGeom>
          <a:noFill/>
          <a:ln w="19050">
            <a:solidFill>
              <a:schemeClr val="folHlink"/>
            </a:solidFill>
            <a:round/>
            <a:headEnd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908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 190 Lecture Notes: Tweeter Project</a:t>
            </a:r>
            <a:endParaRPr lang="en-US"/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Slide </a:t>
            </a:r>
            <a:fld id="{4B840500-2712-45B6-B329-05B2929235D0}" type="slidenum">
              <a:rPr lang="en-US"/>
              <a:pPr/>
              <a:t>2</a:t>
            </a:fld>
            <a:endParaRPr lang="en-US"/>
          </a:p>
        </p:txBody>
      </p:sp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HTTP </a:t>
            </a:r>
            <a:r>
              <a:rPr lang="en-US" dirty="0" smtClean="0"/>
              <a:t>GET Request</a:t>
            </a:r>
            <a:endParaRPr lang="en-US" dirty="0"/>
          </a:p>
        </p:txBody>
      </p:sp>
      <p:sp>
        <p:nvSpPr>
          <p:cNvPr id="84996" name="Text Box 4"/>
          <p:cNvSpPr txBox="1">
            <a:spLocks noChangeArrowheads="1"/>
          </p:cNvSpPr>
          <p:nvPr/>
        </p:nvSpPr>
        <p:spPr bwMode="auto">
          <a:xfrm>
            <a:off x="1889125" y="2174875"/>
            <a:ext cx="6569075" cy="25495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/>
          <a:lstStyle/>
          <a:p>
            <a:pPr algn="l"/>
            <a:r>
              <a:rPr lang="en-US" b="1" dirty="0">
                <a:latin typeface="Courier New" pitchFamily="49" charset="0"/>
              </a:rPr>
              <a:t>GET /statuses/</a:t>
            </a:r>
            <a:r>
              <a:rPr lang="en-US" b="1" dirty="0" err="1">
                <a:latin typeface="Courier New" pitchFamily="49" charset="0"/>
              </a:rPr>
              <a:t>user_timeline?my_id</a:t>
            </a:r>
            <a:r>
              <a:rPr lang="en-US" b="1" dirty="0">
                <a:latin typeface="Courier New" pitchFamily="49" charset="0"/>
              </a:rPr>
              <a:t>=100 HTTP/1.1</a:t>
            </a:r>
          </a:p>
          <a:p>
            <a:pPr algn="l"/>
            <a:r>
              <a:rPr lang="en-US" b="1" dirty="0">
                <a:latin typeface="Courier New" pitchFamily="49" charset="0"/>
              </a:rPr>
              <a:t>Host: www.example.com</a:t>
            </a:r>
          </a:p>
          <a:p>
            <a:pPr algn="l"/>
            <a:r>
              <a:rPr lang="en-US" b="1" dirty="0">
                <a:latin typeface="Courier New" pitchFamily="49" charset="0"/>
              </a:rPr>
              <a:t>User-Agent: Mozilla/5.0</a:t>
            </a:r>
          </a:p>
          <a:p>
            <a:pPr algn="l"/>
            <a:r>
              <a:rPr lang="en-US" b="1" dirty="0">
                <a:latin typeface="Courier New" pitchFamily="49" charset="0"/>
              </a:rPr>
              <a:t>Accept: text/html, */*</a:t>
            </a:r>
          </a:p>
          <a:p>
            <a:pPr algn="l"/>
            <a:r>
              <a:rPr lang="en-US" b="1" dirty="0">
                <a:latin typeface="Courier New" pitchFamily="49" charset="0"/>
              </a:rPr>
              <a:t>Accept-Language: en-us</a:t>
            </a:r>
          </a:p>
          <a:p>
            <a:pPr algn="l"/>
            <a:r>
              <a:rPr lang="en-US" b="1" dirty="0">
                <a:latin typeface="Courier New" pitchFamily="49" charset="0"/>
              </a:rPr>
              <a:t>Accept-Charset: ISO-8859-1,utf-8</a:t>
            </a:r>
          </a:p>
          <a:p>
            <a:pPr algn="l"/>
            <a:r>
              <a:rPr lang="en-US" b="1" dirty="0">
                <a:latin typeface="Courier New" pitchFamily="49" charset="0"/>
              </a:rPr>
              <a:t>Connection: keep-alive</a:t>
            </a:r>
          </a:p>
          <a:p>
            <a:pPr algn="l"/>
            <a:r>
              <a:rPr lang="en-US" i="1" dirty="0">
                <a:solidFill>
                  <a:schemeClr val="folHlink"/>
                </a:solidFill>
              </a:rPr>
              <a:t>blank line</a:t>
            </a:r>
          </a:p>
          <a:p>
            <a:pPr algn="l"/>
            <a:endParaRPr lang="en-US" i="1" dirty="0">
              <a:solidFill>
                <a:schemeClr val="folHlink"/>
              </a:solidFill>
            </a:endParaRPr>
          </a:p>
        </p:txBody>
      </p:sp>
      <p:sp>
        <p:nvSpPr>
          <p:cNvPr id="84997" name="Text Box 5"/>
          <p:cNvSpPr txBox="1">
            <a:spLocks noChangeArrowheads="1"/>
          </p:cNvSpPr>
          <p:nvPr/>
        </p:nvSpPr>
        <p:spPr bwMode="auto">
          <a:xfrm>
            <a:off x="3335338" y="1387475"/>
            <a:ext cx="611187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400">
                <a:solidFill>
                  <a:schemeClr val="folHlink"/>
                </a:solidFill>
              </a:rPr>
              <a:t>URL</a:t>
            </a:r>
          </a:p>
        </p:txBody>
      </p:sp>
      <p:sp>
        <p:nvSpPr>
          <p:cNvPr id="84998" name="Line 6"/>
          <p:cNvSpPr>
            <a:spLocks noChangeShapeType="1"/>
          </p:cNvSpPr>
          <p:nvPr/>
        </p:nvSpPr>
        <p:spPr bwMode="auto">
          <a:xfrm>
            <a:off x="3641725" y="1752600"/>
            <a:ext cx="0" cy="533400"/>
          </a:xfrm>
          <a:prstGeom prst="line">
            <a:avLst/>
          </a:prstGeom>
          <a:noFill/>
          <a:ln w="19050">
            <a:solidFill>
              <a:schemeClr val="folHlink"/>
            </a:solidFill>
            <a:round/>
            <a:headEnd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4999" name="Line 7"/>
          <p:cNvSpPr>
            <a:spLocks noChangeShapeType="1"/>
          </p:cNvSpPr>
          <p:nvPr/>
        </p:nvSpPr>
        <p:spPr bwMode="auto">
          <a:xfrm>
            <a:off x="7721600" y="1752600"/>
            <a:ext cx="0" cy="533400"/>
          </a:xfrm>
          <a:prstGeom prst="line">
            <a:avLst/>
          </a:prstGeom>
          <a:noFill/>
          <a:ln w="19050">
            <a:solidFill>
              <a:schemeClr val="folHlink"/>
            </a:solidFill>
            <a:round/>
            <a:headEnd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5000" name="Text Box 8"/>
          <p:cNvSpPr txBox="1">
            <a:spLocks noChangeArrowheads="1"/>
          </p:cNvSpPr>
          <p:nvPr/>
        </p:nvSpPr>
        <p:spPr bwMode="auto">
          <a:xfrm>
            <a:off x="6600825" y="1387475"/>
            <a:ext cx="2238375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2400" dirty="0">
                <a:solidFill>
                  <a:schemeClr val="folHlink"/>
                </a:solidFill>
              </a:rPr>
              <a:t>Protocol Version</a:t>
            </a:r>
          </a:p>
        </p:txBody>
      </p:sp>
      <p:sp>
        <p:nvSpPr>
          <p:cNvPr id="85001" name="Line 9"/>
          <p:cNvSpPr>
            <a:spLocks noChangeShapeType="1"/>
          </p:cNvSpPr>
          <p:nvPr/>
        </p:nvSpPr>
        <p:spPr bwMode="auto">
          <a:xfrm>
            <a:off x="2270125" y="1752600"/>
            <a:ext cx="0" cy="533400"/>
          </a:xfrm>
          <a:prstGeom prst="line">
            <a:avLst/>
          </a:prstGeom>
          <a:noFill/>
          <a:ln w="19050">
            <a:solidFill>
              <a:schemeClr val="folHlink"/>
            </a:solidFill>
            <a:round/>
            <a:headEnd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5002" name="Text Box 10"/>
          <p:cNvSpPr txBox="1">
            <a:spLocks noChangeArrowheads="1"/>
          </p:cNvSpPr>
          <p:nvPr/>
        </p:nvSpPr>
        <p:spPr bwMode="auto">
          <a:xfrm>
            <a:off x="1755775" y="1387475"/>
            <a:ext cx="1017588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400">
                <a:solidFill>
                  <a:schemeClr val="folHlink"/>
                </a:solidFill>
              </a:rPr>
              <a:t>Method</a:t>
            </a:r>
          </a:p>
        </p:txBody>
      </p:sp>
      <p:sp>
        <p:nvSpPr>
          <p:cNvPr id="85003" name="AutoShape 11"/>
          <p:cNvSpPr>
            <a:spLocks/>
          </p:cNvSpPr>
          <p:nvPr/>
        </p:nvSpPr>
        <p:spPr bwMode="auto">
          <a:xfrm>
            <a:off x="1584324" y="2590800"/>
            <a:ext cx="168276" cy="1447800"/>
          </a:xfrm>
          <a:prstGeom prst="leftBrace">
            <a:avLst>
              <a:gd name="adj1" fmla="val 112500"/>
              <a:gd name="adj2" fmla="val 50000"/>
            </a:avLst>
          </a:prstGeom>
          <a:noFill/>
          <a:ln w="19050">
            <a:solidFill>
              <a:schemeClr val="fol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5004" name="Text Box 12"/>
          <p:cNvSpPr txBox="1">
            <a:spLocks noChangeArrowheads="1"/>
          </p:cNvSpPr>
          <p:nvPr/>
        </p:nvSpPr>
        <p:spPr bwMode="auto">
          <a:xfrm>
            <a:off x="293688" y="3124200"/>
            <a:ext cx="1154112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400" dirty="0">
                <a:solidFill>
                  <a:schemeClr val="folHlink"/>
                </a:solidFill>
              </a:rPr>
              <a:t>Headers</a:t>
            </a:r>
          </a:p>
        </p:txBody>
      </p:sp>
      <p:sp>
        <p:nvSpPr>
          <p:cNvPr id="85005" name="AutoShape 13"/>
          <p:cNvSpPr>
            <a:spLocks/>
          </p:cNvSpPr>
          <p:nvPr/>
        </p:nvSpPr>
        <p:spPr bwMode="auto">
          <a:xfrm>
            <a:off x="1524000" y="4114800"/>
            <a:ext cx="228600" cy="533400"/>
          </a:xfrm>
          <a:prstGeom prst="leftBrace">
            <a:avLst>
              <a:gd name="adj1" fmla="val 20999"/>
              <a:gd name="adj2" fmla="val 50000"/>
            </a:avLst>
          </a:prstGeom>
          <a:noFill/>
          <a:ln w="19050">
            <a:solidFill>
              <a:schemeClr val="fol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5006" name="Text Box 14"/>
          <p:cNvSpPr txBox="1">
            <a:spLocks noChangeArrowheads="1"/>
          </p:cNvSpPr>
          <p:nvPr/>
        </p:nvSpPr>
        <p:spPr bwMode="auto">
          <a:xfrm>
            <a:off x="404245" y="4015353"/>
            <a:ext cx="1043555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algn="r"/>
            <a:r>
              <a:rPr lang="en-US" sz="2400" dirty="0">
                <a:solidFill>
                  <a:schemeClr val="folHlink"/>
                </a:solidFill>
              </a:rPr>
              <a:t>Body</a:t>
            </a:r>
            <a:br>
              <a:rPr lang="en-US" sz="2400" dirty="0">
                <a:solidFill>
                  <a:schemeClr val="folHlink"/>
                </a:solidFill>
              </a:rPr>
            </a:br>
            <a:r>
              <a:rPr lang="en-US" sz="2400" dirty="0" smtClean="0">
                <a:solidFill>
                  <a:schemeClr val="folHlink"/>
                </a:solidFill>
              </a:rPr>
              <a:t>(empty)</a:t>
            </a:r>
            <a:endParaRPr lang="en-US" sz="2400" dirty="0">
              <a:solidFill>
                <a:schemeClr val="folHlin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3726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 190 Lecture Notes: Tweeter Project</a:t>
            </a:r>
            <a:endParaRPr lang="en-US"/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Slide </a:t>
            </a:r>
            <a:fld id="{4ADFEFDC-F747-41F1-B0FD-478215DFB07F}" type="slidenum">
              <a:rPr lang="en-US"/>
              <a:pPr/>
              <a:t>3</a:t>
            </a:fld>
            <a:endParaRPr lang="en-US"/>
          </a:p>
        </p:txBody>
      </p:sp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HTTP Response</a:t>
            </a:r>
          </a:p>
        </p:txBody>
      </p:sp>
      <p:sp>
        <p:nvSpPr>
          <p:cNvPr id="86019" name="Text Box 3"/>
          <p:cNvSpPr txBox="1">
            <a:spLocks noChangeArrowheads="1"/>
          </p:cNvSpPr>
          <p:nvPr/>
        </p:nvSpPr>
        <p:spPr bwMode="auto">
          <a:xfrm>
            <a:off x="1736725" y="2006600"/>
            <a:ext cx="7254875" cy="45466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/>
          <a:lstStyle/>
          <a:p>
            <a:pPr algn="l"/>
            <a:r>
              <a:rPr lang="en-US" b="1" dirty="0">
                <a:latin typeface="Courier New" pitchFamily="49" charset="0"/>
              </a:rPr>
              <a:t>HTTP/1.1  </a:t>
            </a:r>
            <a:r>
              <a:rPr lang="en-US" b="1" dirty="0" smtClean="0">
                <a:latin typeface="Courier New" pitchFamily="49" charset="0"/>
              </a:rPr>
              <a:t>200  OK</a:t>
            </a:r>
            <a:endParaRPr lang="en-US" b="1" dirty="0">
              <a:latin typeface="Courier New" pitchFamily="49" charset="0"/>
            </a:endParaRPr>
          </a:p>
          <a:p>
            <a:pPr algn="l"/>
            <a:r>
              <a:rPr lang="en-US" b="1" dirty="0">
                <a:latin typeface="Courier New" pitchFamily="49" charset="0"/>
              </a:rPr>
              <a:t>Date: Thu, 24 Jul 2008 17:36:27 GMT</a:t>
            </a:r>
          </a:p>
          <a:p>
            <a:pPr algn="l"/>
            <a:r>
              <a:rPr lang="en-US" b="1" dirty="0">
                <a:latin typeface="Courier New" pitchFamily="49" charset="0"/>
              </a:rPr>
              <a:t>Server: </a:t>
            </a:r>
            <a:r>
              <a:rPr lang="en-US" b="1" dirty="0" smtClean="0">
                <a:latin typeface="Courier New" pitchFamily="49" charset="0"/>
              </a:rPr>
              <a:t>Tweeter/1.0</a:t>
            </a:r>
            <a:endParaRPr lang="en-US" b="1" dirty="0">
              <a:latin typeface="Courier New" pitchFamily="49" charset="0"/>
            </a:endParaRPr>
          </a:p>
          <a:p>
            <a:pPr algn="l"/>
            <a:r>
              <a:rPr lang="en-US" b="1" dirty="0">
                <a:latin typeface="Courier New" pitchFamily="49" charset="0"/>
              </a:rPr>
              <a:t>Content-Type: </a:t>
            </a:r>
            <a:r>
              <a:rPr lang="en-US" b="1" dirty="0" smtClean="0">
                <a:latin typeface="Courier New" pitchFamily="49" charset="0"/>
              </a:rPr>
              <a:t>application/</a:t>
            </a:r>
            <a:r>
              <a:rPr lang="en-US" b="1" dirty="0" err="1" smtClean="0">
                <a:latin typeface="Courier New" pitchFamily="49" charset="0"/>
              </a:rPr>
              <a:t>json;charset</a:t>
            </a:r>
            <a:r>
              <a:rPr lang="en-US" b="1" dirty="0" smtClean="0">
                <a:latin typeface="Courier New" pitchFamily="49" charset="0"/>
              </a:rPr>
              <a:t>=UTF-8</a:t>
            </a:r>
            <a:endParaRPr lang="en-US" b="1" dirty="0">
              <a:latin typeface="Courier New" pitchFamily="49" charset="0"/>
            </a:endParaRPr>
          </a:p>
          <a:p>
            <a:pPr algn="l"/>
            <a:r>
              <a:rPr lang="en-US" b="1" dirty="0">
                <a:latin typeface="Courier New" pitchFamily="49" charset="0"/>
              </a:rPr>
              <a:t>Content-Length: </a:t>
            </a:r>
            <a:r>
              <a:rPr lang="en-US" b="1" dirty="0" smtClean="0">
                <a:latin typeface="Courier New" pitchFamily="49" charset="0"/>
              </a:rPr>
              <a:t>266</a:t>
            </a:r>
            <a:endParaRPr lang="en-US" b="1" dirty="0">
              <a:latin typeface="Courier New" pitchFamily="49" charset="0"/>
            </a:endParaRPr>
          </a:p>
          <a:p>
            <a:pPr algn="l"/>
            <a:r>
              <a:rPr lang="en-US" i="1" dirty="0">
                <a:solidFill>
                  <a:schemeClr val="folHlink"/>
                </a:solidFill>
              </a:rPr>
              <a:t>blank line</a:t>
            </a:r>
          </a:p>
          <a:p>
            <a:pPr algn="l"/>
            <a:r>
              <a:rPr lang="en-US" b="1" dirty="0" smtClean="0">
                <a:latin typeface="Courier New" pitchFamily="49" charset="0"/>
              </a:rPr>
              <a:t>{"tweets":</a:t>
            </a:r>
          </a:p>
          <a:p>
            <a:pPr algn="l"/>
            <a:r>
              <a:rPr lang="en-US" b="1" dirty="0">
                <a:latin typeface="Courier New" pitchFamily="49" charset="0"/>
              </a:rPr>
              <a:t> </a:t>
            </a:r>
            <a:r>
              <a:rPr lang="en-US" b="1" dirty="0" smtClean="0">
                <a:latin typeface="Courier New" pitchFamily="49" charset="0"/>
              </a:rPr>
              <a:t> [{"</a:t>
            </a:r>
            <a:r>
              <a:rPr lang="en-US" b="1" dirty="0">
                <a:latin typeface="Courier New" pitchFamily="49" charset="0"/>
              </a:rPr>
              <a:t>id": 20006, "user": </a:t>
            </a:r>
            <a:r>
              <a:rPr lang="en-US" b="1" dirty="0" smtClean="0">
                <a:latin typeface="Courier New" pitchFamily="49" charset="0"/>
              </a:rPr>
              <a:t>100,</a:t>
            </a:r>
            <a:endParaRPr lang="en-US" b="1" dirty="0">
              <a:latin typeface="Courier New" pitchFamily="49" charset="0"/>
            </a:endParaRPr>
          </a:p>
          <a:p>
            <a:pPr algn="l"/>
            <a:r>
              <a:rPr lang="en-US" b="1" dirty="0">
                <a:latin typeface="Courier New" pitchFamily="49" charset="0"/>
              </a:rPr>
              <a:t>    "time": "Mon Oct 27 18:02:57 PDT </a:t>
            </a:r>
            <a:r>
              <a:rPr lang="en-US" b="1" dirty="0" smtClean="0">
                <a:latin typeface="Courier New" pitchFamily="49" charset="0"/>
              </a:rPr>
              <a:t>2014",</a:t>
            </a:r>
          </a:p>
          <a:p>
            <a:pPr algn="l"/>
            <a:r>
              <a:rPr lang="en-US" b="1" dirty="0">
                <a:latin typeface="Courier New" pitchFamily="49" charset="0"/>
              </a:rPr>
              <a:t> </a:t>
            </a:r>
            <a:r>
              <a:rPr lang="en-US" b="1" dirty="0" smtClean="0">
                <a:latin typeface="Courier New" pitchFamily="49" charset="0"/>
              </a:rPr>
              <a:t>   "</a:t>
            </a:r>
            <a:r>
              <a:rPr lang="en-US" b="1" dirty="0">
                <a:latin typeface="Courier New" pitchFamily="49" charset="0"/>
              </a:rPr>
              <a:t>text": </a:t>
            </a:r>
            <a:r>
              <a:rPr lang="en-US" b="1" dirty="0" smtClean="0">
                <a:latin typeface="Courier New" pitchFamily="49" charset="0"/>
              </a:rPr>
              <a:t>"I’m at home now",},</a:t>
            </a:r>
          </a:p>
          <a:p>
            <a:pPr algn="l"/>
            <a:r>
              <a:rPr lang="en-US" b="1" dirty="0">
                <a:latin typeface="Courier New" pitchFamily="49" charset="0"/>
              </a:rPr>
              <a:t>   {"id": 20005, "user": </a:t>
            </a:r>
            <a:r>
              <a:rPr lang="en-US" b="1" dirty="0" smtClean="0">
                <a:latin typeface="Courier New" pitchFamily="49" charset="0"/>
              </a:rPr>
              <a:t>100,</a:t>
            </a:r>
            <a:br>
              <a:rPr lang="en-US" b="1" dirty="0" smtClean="0">
                <a:latin typeface="Courier New" pitchFamily="49" charset="0"/>
              </a:rPr>
            </a:br>
            <a:r>
              <a:rPr lang="en-US" b="1" dirty="0">
                <a:latin typeface="Courier New" pitchFamily="49" charset="0"/>
              </a:rPr>
              <a:t>    "time": "Mon Oct 27 17:33:57 PDT 2014</a:t>
            </a:r>
            <a:r>
              <a:rPr lang="en-US" b="1" dirty="0" smtClean="0">
                <a:latin typeface="Courier New" pitchFamily="49" charset="0"/>
              </a:rPr>
              <a:t>"</a:t>
            </a:r>
            <a:r>
              <a:rPr lang="en-US" b="1" dirty="0">
                <a:latin typeface="Courier New" pitchFamily="49" charset="0"/>
              </a:rPr>
              <a:t>,</a:t>
            </a:r>
          </a:p>
          <a:p>
            <a:pPr algn="l"/>
            <a:r>
              <a:rPr lang="en-US" b="1" dirty="0">
                <a:latin typeface="Courier New" pitchFamily="49" charset="0"/>
              </a:rPr>
              <a:t>    "text": "Stuck in traffic</a:t>
            </a:r>
            <a:r>
              <a:rPr lang="en-US" b="1" dirty="0" smtClean="0">
                <a:latin typeface="Courier New" pitchFamily="49" charset="0"/>
              </a:rPr>
              <a:t>"}</a:t>
            </a:r>
          </a:p>
          <a:p>
            <a:pPr algn="l"/>
            <a:r>
              <a:rPr lang="en-US" b="1" dirty="0">
                <a:latin typeface="Courier New" pitchFamily="49" charset="0"/>
              </a:rPr>
              <a:t> </a:t>
            </a:r>
            <a:r>
              <a:rPr lang="en-US" b="1" dirty="0" smtClean="0">
                <a:latin typeface="Courier New" pitchFamily="49" charset="0"/>
              </a:rPr>
              <a:t>  ...</a:t>
            </a:r>
            <a:r>
              <a:rPr lang="en-US" b="1" dirty="0">
                <a:latin typeface="Courier New" pitchFamily="49" charset="0"/>
              </a:rPr>
              <a:t/>
            </a:r>
            <a:br>
              <a:rPr lang="en-US" b="1" dirty="0">
                <a:latin typeface="Courier New" pitchFamily="49" charset="0"/>
              </a:rPr>
            </a:br>
            <a:r>
              <a:rPr lang="en-US" b="1" dirty="0" smtClean="0">
                <a:latin typeface="Courier New" pitchFamily="49" charset="0"/>
              </a:rPr>
              <a:t>   ]</a:t>
            </a:r>
            <a:br>
              <a:rPr lang="en-US" b="1" dirty="0" smtClean="0">
                <a:latin typeface="Courier New" pitchFamily="49" charset="0"/>
              </a:rPr>
            </a:br>
            <a:r>
              <a:rPr lang="en-US" b="1" dirty="0" smtClean="0">
                <a:latin typeface="Courier New" pitchFamily="49" charset="0"/>
              </a:rPr>
              <a:t>}</a:t>
            </a:r>
          </a:p>
        </p:txBody>
      </p:sp>
      <p:sp>
        <p:nvSpPr>
          <p:cNvPr id="86020" name="Text Box 4"/>
          <p:cNvSpPr txBox="1">
            <a:spLocks noChangeArrowheads="1"/>
          </p:cNvSpPr>
          <p:nvPr/>
        </p:nvSpPr>
        <p:spPr bwMode="auto">
          <a:xfrm>
            <a:off x="2907923" y="1158875"/>
            <a:ext cx="8636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400">
                <a:solidFill>
                  <a:schemeClr val="folHlink"/>
                </a:solidFill>
              </a:rPr>
              <a:t>Status</a:t>
            </a:r>
          </a:p>
        </p:txBody>
      </p:sp>
      <p:sp>
        <p:nvSpPr>
          <p:cNvPr id="86021" name="Line 5"/>
          <p:cNvSpPr>
            <a:spLocks noChangeShapeType="1"/>
          </p:cNvSpPr>
          <p:nvPr/>
        </p:nvSpPr>
        <p:spPr bwMode="auto">
          <a:xfrm>
            <a:off x="3349248" y="1524000"/>
            <a:ext cx="0" cy="533400"/>
          </a:xfrm>
          <a:prstGeom prst="line">
            <a:avLst/>
          </a:prstGeom>
          <a:noFill/>
          <a:ln w="19050">
            <a:solidFill>
              <a:schemeClr val="folHlink"/>
            </a:solidFill>
            <a:round/>
            <a:headEnd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6023" name="Text Box 7"/>
          <p:cNvSpPr txBox="1">
            <a:spLocks noChangeArrowheads="1"/>
          </p:cNvSpPr>
          <p:nvPr/>
        </p:nvSpPr>
        <p:spPr bwMode="auto">
          <a:xfrm>
            <a:off x="4800600" y="1158875"/>
            <a:ext cx="2185988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2400" dirty="0">
                <a:solidFill>
                  <a:schemeClr val="folHlink"/>
                </a:solidFill>
              </a:rPr>
              <a:t>Status Message</a:t>
            </a:r>
          </a:p>
        </p:txBody>
      </p:sp>
      <p:sp>
        <p:nvSpPr>
          <p:cNvPr id="86024" name="Line 8"/>
          <p:cNvSpPr>
            <a:spLocks noChangeShapeType="1"/>
          </p:cNvSpPr>
          <p:nvPr/>
        </p:nvSpPr>
        <p:spPr bwMode="auto">
          <a:xfrm>
            <a:off x="2190750" y="1524000"/>
            <a:ext cx="0" cy="533400"/>
          </a:xfrm>
          <a:prstGeom prst="line">
            <a:avLst/>
          </a:prstGeom>
          <a:noFill/>
          <a:ln w="19050">
            <a:solidFill>
              <a:schemeClr val="folHlink"/>
            </a:solidFill>
            <a:round/>
            <a:headEnd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6025" name="Text Box 9"/>
          <p:cNvSpPr txBox="1">
            <a:spLocks noChangeArrowheads="1"/>
          </p:cNvSpPr>
          <p:nvPr/>
        </p:nvSpPr>
        <p:spPr bwMode="auto">
          <a:xfrm>
            <a:off x="1676400" y="1158875"/>
            <a:ext cx="103505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400">
                <a:solidFill>
                  <a:schemeClr val="folHlink"/>
                </a:solidFill>
              </a:rPr>
              <a:t>Version</a:t>
            </a:r>
          </a:p>
        </p:txBody>
      </p:sp>
      <p:sp>
        <p:nvSpPr>
          <p:cNvPr id="86026" name="AutoShape 10"/>
          <p:cNvSpPr>
            <a:spLocks/>
          </p:cNvSpPr>
          <p:nvPr/>
        </p:nvSpPr>
        <p:spPr bwMode="auto">
          <a:xfrm>
            <a:off x="1447800" y="2103149"/>
            <a:ext cx="152400" cy="1249651"/>
          </a:xfrm>
          <a:prstGeom prst="leftBrace">
            <a:avLst>
              <a:gd name="adj1" fmla="val 79070"/>
              <a:gd name="adj2" fmla="val 50000"/>
            </a:avLst>
          </a:prstGeom>
          <a:noFill/>
          <a:ln w="19050">
            <a:solidFill>
              <a:schemeClr val="fol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6027" name="Text Box 11"/>
          <p:cNvSpPr txBox="1">
            <a:spLocks noChangeArrowheads="1"/>
          </p:cNvSpPr>
          <p:nvPr/>
        </p:nvSpPr>
        <p:spPr bwMode="auto">
          <a:xfrm>
            <a:off x="141288" y="2559844"/>
            <a:ext cx="1204726" cy="3357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r>
              <a:rPr lang="en-US" sz="2400" dirty="0">
                <a:solidFill>
                  <a:schemeClr val="folHlink"/>
                </a:solidFill>
              </a:rPr>
              <a:t>Headers</a:t>
            </a:r>
          </a:p>
        </p:txBody>
      </p:sp>
      <p:sp>
        <p:nvSpPr>
          <p:cNvPr id="86028" name="AutoShape 12"/>
          <p:cNvSpPr>
            <a:spLocks/>
          </p:cNvSpPr>
          <p:nvPr/>
        </p:nvSpPr>
        <p:spPr bwMode="auto">
          <a:xfrm>
            <a:off x="1447800" y="3505200"/>
            <a:ext cx="152400" cy="2895600"/>
          </a:xfrm>
          <a:prstGeom prst="leftBrace">
            <a:avLst>
              <a:gd name="adj1" fmla="val 54167"/>
              <a:gd name="adj2" fmla="val 50000"/>
            </a:avLst>
          </a:prstGeom>
          <a:noFill/>
          <a:ln w="19050">
            <a:solidFill>
              <a:schemeClr val="fol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6029" name="Text Box 13"/>
          <p:cNvSpPr txBox="1">
            <a:spLocks noChangeArrowheads="1"/>
          </p:cNvSpPr>
          <p:nvPr/>
        </p:nvSpPr>
        <p:spPr bwMode="auto">
          <a:xfrm>
            <a:off x="600075" y="4736068"/>
            <a:ext cx="72581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algn="r"/>
            <a:r>
              <a:rPr lang="en-US" sz="2400" dirty="0">
                <a:solidFill>
                  <a:schemeClr val="folHlink"/>
                </a:solidFill>
              </a:rPr>
              <a:t>Body</a:t>
            </a:r>
          </a:p>
        </p:txBody>
      </p:sp>
      <p:sp>
        <p:nvSpPr>
          <p:cNvPr id="86030" name="Freeform 14"/>
          <p:cNvSpPr>
            <a:spLocks/>
          </p:cNvSpPr>
          <p:nvPr/>
        </p:nvSpPr>
        <p:spPr bwMode="auto">
          <a:xfrm>
            <a:off x="4038600" y="1371600"/>
            <a:ext cx="685800" cy="685800"/>
          </a:xfrm>
          <a:custGeom>
            <a:avLst/>
            <a:gdLst>
              <a:gd name="T0" fmla="*/ 432 w 432"/>
              <a:gd name="T1" fmla="*/ 0 h 384"/>
              <a:gd name="T2" fmla="*/ 0 w 432"/>
              <a:gd name="T3" fmla="*/ 0 h 384"/>
              <a:gd name="T4" fmla="*/ 0 w 432"/>
              <a:gd name="T5" fmla="*/ 384 h 3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2" h="384">
                <a:moveTo>
                  <a:pt x="432" y="0"/>
                </a:moveTo>
                <a:lnTo>
                  <a:pt x="0" y="0"/>
                </a:lnTo>
                <a:lnTo>
                  <a:pt x="0" y="384"/>
                </a:lnTo>
              </a:path>
            </a:pathLst>
          </a:custGeom>
          <a:noFill/>
          <a:ln w="19050" cap="flat" cmpd="sng">
            <a:solidFill>
              <a:schemeClr val="folHlink"/>
            </a:solidFill>
            <a:prstDash val="solid"/>
            <a:round/>
            <a:headEnd type="none" w="med" len="med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5617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 190 Lecture Notes: Tweeter Project</a:t>
            </a:r>
            <a:endParaRPr lang="en-US"/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Slide </a:t>
            </a:r>
            <a:fld id="{4B840500-2712-45B6-B329-05B2929235D0}" type="slidenum">
              <a:rPr lang="en-US"/>
              <a:pPr/>
              <a:t>4</a:t>
            </a:fld>
            <a:endParaRPr lang="en-US"/>
          </a:p>
        </p:txBody>
      </p:sp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HTTP </a:t>
            </a:r>
            <a:r>
              <a:rPr lang="en-US" dirty="0" smtClean="0"/>
              <a:t>POST Request</a:t>
            </a:r>
            <a:endParaRPr lang="en-US" dirty="0"/>
          </a:p>
        </p:txBody>
      </p:sp>
      <p:sp>
        <p:nvSpPr>
          <p:cNvPr id="84996" name="Text Box 4"/>
          <p:cNvSpPr txBox="1">
            <a:spLocks noChangeArrowheads="1"/>
          </p:cNvSpPr>
          <p:nvPr/>
        </p:nvSpPr>
        <p:spPr bwMode="auto">
          <a:xfrm>
            <a:off x="2117725" y="2174875"/>
            <a:ext cx="6569075" cy="2625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/>
          <a:lstStyle/>
          <a:p>
            <a:pPr algn="l"/>
            <a:r>
              <a:rPr lang="en-US" b="1" dirty="0" smtClean="0">
                <a:latin typeface="Courier New" pitchFamily="49" charset="0"/>
              </a:rPr>
              <a:t>POST /statuses/update </a:t>
            </a:r>
            <a:r>
              <a:rPr lang="en-US" b="1" dirty="0">
                <a:latin typeface="Courier New" pitchFamily="49" charset="0"/>
              </a:rPr>
              <a:t>HTTP/1.1</a:t>
            </a:r>
          </a:p>
          <a:p>
            <a:pPr algn="l"/>
            <a:r>
              <a:rPr lang="en-US" b="1" dirty="0">
                <a:latin typeface="Courier New" pitchFamily="49" charset="0"/>
              </a:rPr>
              <a:t>Host: www.example.com</a:t>
            </a:r>
          </a:p>
          <a:p>
            <a:pPr algn="l"/>
            <a:r>
              <a:rPr lang="en-US" b="1" dirty="0">
                <a:latin typeface="Courier New" pitchFamily="49" charset="0"/>
              </a:rPr>
              <a:t>User-Agent: Mozilla/5.0</a:t>
            </a:r>
          </a:p>
          <a:p>
            <a:pPr algn="l"/>
            <a:r>
              <a:rPr lang="en-US" b="1" dirty="0">
                <a:latin typeface="Courier New" pitchFamily="49" charset="0"/>
              </a:rPr>
              <a:t>Accept: text/html, */*</a:t>
            </a:r>
          </a:p>
          <a:p>
            <a:pPr algn="l"/>
            <a:r>
              <a:rPr lang="en-US" b="1" dirty="0">
                <a:latin typeface="Courier New" pitchFamily="49" charset="0"/>
              </a:rPr>
              <a:t>Accept-Language: en-us</a:t>
            </a:r>
          </a:p>
          <a:p>
            <a:pPr algn="l"/>
            <a:r>
              <a:rPr lang="en-US" b="1" dirty="0">
                <a:latin typeface="Courier New" pitchFamily="49" charset="0"/>
              </a:rPr>
              <a:t>Accept-Charset: ISO-8859-1,utf-8</a:t>
            </a:r>
          </a:p>
          <a:p>
            <a:pPr algn="l"/>
            <a:r>
              <a:rPr lang="en-US" b="1" dirty="0">
                <a:latin typeface="Courier New" pitchFamily="49" charset="0"/>
              </a:rPr>
              <a:t>Connection: keep-alive</a:t>
            </a:r>
          </a:p>
          <a:p>
            <a:pPr algn="l"/>
            <a:r>
              <a:rPr lang="en-US" i="1" dirty="0">
                <a:solidFill>
                  <a:schemeClr val="folHlink"/>
                </a:solidFill>
              </a:rPr>
              <a:t>blank line</a:t>
            </a:r>
          </a:p>
          <a:p>
            <a:pPr algn="l"/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my_id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=100&amp;status=Stuck%20in%20traffic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84997" name="Text Box 5"/>
          <p:cNvSpPr txBox="1">
            <a:spLocks noChangeArrowheads="1"/>
          </p:cNvSpPr>
          <p:nvPr/>
        </p:nvSpPr>
        <p:spPr bwMode="auto">
          <a:xfrm>
            <a:off x="3563938" y="1387475"/>
            <a:ext cx="611187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400" dirty="0">
                <a:solidFill>
                  <a:schemeClr val="folHlink"/>
                </a:solidFill>
              </a:rPr>
              <a:t>URL</a:t>
            </a:r>
          </a:p>
        </p:txBody>
      </p:sp>
      <p:sp>
        <p:nvSpPr>
          <p:cNvPr id="84998" name="Line 6"/>
          <p:cNvSpPr>
            <a:spLocks noChangeShapeType="1"/>
          </p:cNvSpPr>
          <p:nvPr/>
        </p:nvSpPr>
        <p:spPr bwMode="auto">
          <a:xfrm>
            <a:off x="3870325" y="1752600"/>
            <a:ext cx="0" cy="533400"/>
          </a:xfrm>
          <a:prstGeom prst="line">
            <a:avLst/>
          </a:prstGeom>
          <a:noFill/>
          <a:ln w="19050">
            <a:solidFill>
              <a:schemeClr val="folHlink"/>
            </a:solidFill>
            <a:round/>
            <a:headEnd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4999" name="Line 7"/>
          <p:cNvSpPr>
            <a:spLocks noChangeShapeType="1"/>
          </p:cNvSpPr>
          <p:nvPr/>
        </p:nvSpPr>
        <p:spPr bwMode="auto">
          <a:xfrm>
            <a:off x="5927725" y="1752600"/>
            <a:ext cx="0" cy="533400"/>
          </a:xfrm>
          <a:prstGeom prst="line">
            <a:avLst/>
          </a:prstGeom>
          <a:noFill/>
          <a:ln w="19050">
            <a:solidFill>
              <a:schemeClr val="folHlink"/>
            </a:solidFill>
            <a:round/>
            <a:headEnd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5000" name="Text Box 8"/>
          <p:cNvSpPr txBox="1">
            <a:spLocks noChangeArrowheads="1"/>
          </p:cNvSpPr>
          <p:nvPr/>
        </p:nvSpPr>
        <p:spPr bwMode="auto">
          <a:xfrm>
            <a:off x="4806950" y="1387475"/>
            <a:ext cx="2238375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2400">
                <a:solidFill>
                  <a:schemeClr val="folHlink"/>
                </a:solidFill>
              </a:rPr>
              <a:t>Protocol Version</a:t>
            </a:r>
          </a:p>
        </p:txBody>
      </p:sp>
      <p:sp>
        <p:nvSpPr>
          <p:cNvPr id="85001" name="Line 9"/>
          <p:cNvSpPr>
            <a:spLocks noChangeShapeType="1"/>
          </p:cNvSpPr>
          <p:nvPr/>
        </p:nvSpPr>
        <p:spPr bwMode="auto">
          <a:xfrm>
            <a:off x="2498725" y="1752600"/>
            <a:ext cx="0" cy="533400"/>
          </a:xfrm>
          <a:prstGeom prst="line">
            <a:avLst/>
          </a:prstGeom>
          <a:noFill/>
          <a:ln w="19050">
            <a:solidFill>
              <a:schemeClr val="folHlink"/>
            </a:solidFill>
            <a:round/>
            <a:headEnd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5002" name="Text Box 10"/>
          <p:cNvSpPr txBox="1">
            <a:spLocks noChangeArrowheads="1"/>
          </p:cNvSpPr>
          <p:nvPr/>
        </p:nvSpPr>
        <p:spPr bwMode="auto">
          <a:xfrm>
            <a:off x="1984375" y="1387475"/>
            <a:ext cx="1017588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400">
                <a:solidFill>
                  <a:schemeClr val="folHlink"/>
                </a:solidFill>
              </a:rPr>
              <a:t>Method</a:t>
            </a:r>
          </a:p>
        </p:txBody>
      </p:sp>
      <p:sp>
        <p:nvSpPr>
          <p:cNvPr id="85003" name="AutoShape 11"/>
          <p:cNvSpPr>
            <a:spLocks/>
          </p:cNvSpPr>
          <p:nvPr/>
        </p:nvSpPr>
        <p:spPr bwMode="auto">
          <a:xfrm>
            <a:off x="1812924" y="2590800"/>
            <a:ext cx="168276" cy="1447800"/>
          </a:xfrm>
          <a:prstGeom prst="leftBrace">
            <a:avLst>
              <a:gd name="adj1" fmla="val 112500"/>
              <a:gd name="adj2" fmla="val 50000"/>
            </a:avLst>
          </a:prstGeom>
          <a:noFill/>
          <a:ln w="19050">
            <a:solidFill>
              <a:schemeClr val="fol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5004" name="Text Box 12"/>
          <p:cNvSpPr txBox="1">
            <a:spLocks noChangeArrowheads="1"/>
          </p:cNvSpPr>
          <p:nvPr/>
        </p:nvSpPr>
        <p:spPr bwMode="auto">
          <a:xfrm>
            <a:off x="522288" y="3124200"/>
            <a:ext cx="1154112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400" dirty="0">
                <a:solidFill>
                  <a:schemeClr val="folHlink"/>
                </a:solidFill>
              </a:rPr>
              <a:t>Headers</a:t>
            </a:r>
          </a:p>
        </p:txBody>
      </p:sp>
      <p:sp>
        <p:nvSpPr>
          <p:cNvPr id="85005" name="AutoShape 13"/>
          <p:cNvSpPr>
            <a:spLocks/>
          </p:cNvSpPr>
          <p:nvPr/>
        </p:nvSpPr>
        <p:spPr bwMode="auto">
          <a:xfrm>
            <a:off x="1752600" y="4114800"/>
            <a:ext cx="228600" cy="609600"/>
          </a:xfrm>
          <a:prstGeom prst="leftBrace">
            <a:avLst>
              <a:gd name="adj1" fmla="val 20999"/>
              <a:gd name="adj2" fmla="val 50000"/>
            </a:avLst>
          </a:prstGeom>
          <a:noFill/>
          <a:ln w="19050">
            <a:solidFill>
              <a:schemeClr val="fol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5006" name="Text Box 14"/>
          <p:cNvSpPr txBox="1">
            <a:spLocks noChangeArrowheads="1"/>
          </p:cNvSpPr>
          <p:nvPr/>
        </p:nvSpPr>
        <p:spPr bwMode="auto">
          <a:xfrm>
            <a:off x="171180" y="4054098"/>
            <a:ext cx="1505220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algn="r"/>
            <a:r>
              <a:rPr lang="en-US" sz="2400" dirty="0" smtClean="0">
                <a:solidFill>
                  <a:schemeClr val="folHlink"/>
                </a:solidFill>
              </a:rPr>
              <a:t>Body</a:t>
            </a:r>
          </a:p>
          <a:p>
            <a:pPr algn="r"/>
            <a:r>
              <a:rPr lang="en-US" sz="2400" dirty="0" smtClean="0">
                <a:solidFill>
                  <a:schemeClr val="folHlink"/>
                </a:solidFill>
              </a:rPr>
              <a:t>(form data)</a:t>
            </a:r>
            <a:endParaRPr lang="en-US" sz="2400" dirty="0">
              <a:solidFill>
                <a:schemeClr val="folHlink"/>
              </a:solidFill>
            </a:endParaRPr>
          </a:p>
        </p:txBody>
      </p:sp>
      <p:sp>
        <p:nvSpPr>
          <p:cNvPr id="16" name="Line 6"/>
          <p:cNvSpPr>
            <a:spLocks noChangeShapeType="1"/>
          </p:cNvSpPr>
          <p:nvPr/>
        </p:nvSpPr>
        <p:spPr bwMode="auto">
          <a:xfrm flipV="1">
            <a:off x="4694073" y="4648200"/>
            <a:ext cx="0" cy="533400"/>
          </a:xfrm>
          <a:prstGeom prst="line">
            <a:avLst/>
          </a:prstGeom>
          <a:noFill/>
          <a:ln w="19050">
            <a:solidFill>
              <a:schemeClr val="folHlink"/>
            </a:solidFill>
            <a:round/>
            <a:headEnd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" name="Text Box 5"/>
          <p:cNvSpPr txBox="1">
            <a:spLocks noChangeArrowheads="1"/>
          </p:cNvSpPr>
          <p:nvPr/>
        </p:nvSpPr>
        <p:spPr bwMode="auto">
          <a:xfrm>
            <a:off x="3894618" y="5127357"/>
            <a:ext cx="159178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400" dirty="0" smtClean="0">
                <a:solidFill>
                  <a:schemeClr val="folHlink"/>
                </a:solidFill>
              </a:rPr>
              <a:t>Parameters</a:t>
            </a:r>
            <a:endParaRPr lang="en-US" sz="2400" dirty="0">
              <a:solidFill>
                <a:schemeClr val="folHlin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222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Simple values:</a:t>
            </a:r>
          </a:p>
          <a:p>
            <a:pPr marL="457200" lvl="1" indent="0">
              <a:buNone/>
            </a:pPr>
            <a:r>
              <a:rPr lang="en-US" b="1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"This is a string"</a:t>
            </a:r>
          </a:p>
          <a:p>
            <a:pPr marL="457200" lvl="1" indent="0">
              <a:buNone/>
            </a:pPr>
            <a:r>
              <a:rPr lang="en-US" b="1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99.6</a:t>
            </a:r>
          </a:p>
          <a:p>
            <a:r>
              <a:rPr lang="en-US" dirty="0" smtClean="0"/>
              <a:t>Arrays:</a:t>
            </a:r>
          </a:p>
          <a:p>
            <a:pPr marL="457200" lvl="1" indent="0">
              <a:buNone/>
            </a:pPr>
            <a:r>
              <a:rPr lang="en-US" b="1" dirty="0" smtClean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[14, 32, "California", 1.001]</a:t>
            </a:r>
          </a:p>
          <a:p>
            <a:r>
              <a:rPr lang="en-US" dirty="0" smtClean="0"/>
              <a:t>Objects (named properties):</a:t>
            </a:r>
          </a:p>
          <a:p>
            <a:pPr marL="457200" lvl="1" indent="0">
              <a:buNone/>
            </a:pPr>
            <a:r>
              <a:rPr lang="en-US" b="1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{"name": "Alice", "age": 24, "salary": 145000}</a:t>
            </a:r>
          </a:p>
          <a:p>
            <a:r>
              <a:rPr lang="en-US" dirty="0" smtClean="0"/>
              <a:t>Nested values:</a:t>
            </a:r>
          </a:p>
          <a:p>
            <a:pPr marL="457200" lvl="1" indent="0">
              <a:buNone/>
            </a:pPr>
            <a:r>
              <a:rPr lang="en-US" b="1" dirty="0" smtClean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{"name": "Alice", "</a:t>
            </a:r>
            <a:r>
              <a:rPr lang="en-US" b="1" dirty="0" err="1" smtClean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gpa</a:t>
            </a:r>
            <a:r>
              <a:rPr lang="en-US" b="1" dirty="0" smtClean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": 3.5,</a:t>
            </a:r>
            <a:br>
              <a:rPr lang="en-US" b="1" dirty="0" smtClean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b="1" dirty="0" smtClean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"friends": ["Bill", "Carol", "David"]}</a:t>
            </a:r>
            <a:endParaRPr lang="en-US" b="1" dirty="0">
              <a:solidFill>
                <a:schemeClr val="tx2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CS 190 Lecture Notes: Tweeter Project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Slide </a:t>
            </a:r>
            <a:fld id="{E2162002-2512-45FD-82AF-2FE8F2E91859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JSON Notation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9965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219200"/>
            <a:ext cx="8458200" cy="4906963"/>
          </a:xfrm>
        </p:spPr>
        <p:txBody>
          <a:bodyPr/>
          <a:lstStyle/>
          <a:p>
            <a:pPr marL="0" indent="0">
              <a:buNone/>
            </a:pPr>
            <a:r>
              <a:rPr lang="en-US" sz="22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POST </a:t>
            </a:r>
            <a:r>
              <a:rPr lang="en-US" sz="2200" dirty="0" smtClean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/friendships/</a:t>
            </a:r>
            <a:r>
              <a:rPr lang="en-US" sz="2200" dirty="0" err="1" smtClean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create?my_id</a:t>
            </a:r>
            <a:r>
              <a:rPr lang="en-US" sz="2200" dirty="0" smtClean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=100&amp;user_id=200</a:t>
            </a:r>
            <a:endParaRPr lang="en-US" sz="2200" dirty="0" smtClean="0">
              <a:solidFill>
                <a:schemeClr val="tx2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sz="1800" dirty="0" smtClean="0">
                <a:cs typeface="Courier New" panose="02070309020205020404" pitchFamily="49" charset="0"/>
              </a:rPr>
              <a:t>User 100 becomes a follower of user 200</a:t>
            </a:r>
            <a:endParaRPr lang="en-US" sz="1800" dirty="0">
              <a:cs typeface="Courier New" panose="02070309020205020404" pitchFamily="49" charset="0"/>
            </a:endParaRPr>
          </a:p>
          <a:p>
            <a:pPr marL="0" indent="0">
              <a:spcBef>
                <a:spcPts val="2400"/>
              </a:spcBef>
              <a:buNone/>
            </a:pPr>
            <a:r>
              <a:rPr lang="en-US" sz="22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POST </a:t>
            </a:r>
            <a:r>
              <a:rPr lang="en-US" sz="2200" dirty="0" smtClean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/friendships/</a:t>
            </a:r>
            <a:r>
              <a:rPr lang="en-US" sz="2200" dirty="0" err="1" smtClean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destroy?my_id</a:t>
            </a:r>
            <a:r>
              <a:rPr lang="en-US" sz="2200" dirty="0" smtClean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=100&amp;user_id=200</a:t>
            </a:r>
            <a:endParaRPr lang="en-US" sz="2200" dirty="0" smtClean="0">
              <a:solidFill>
                <a:schemeClr val="tx2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sz="1800" dirty="0" smtClean="0">
                <a:cs typeface="Courier New" panose="02070309020205020404" pitchFamily="49" charset="0"/>
              </a:rPr>
              <a:t>User </a:t>
            </a:r>
            <a:r>
              <a:rPr lang="en-US" sz="1800" dirty="0">
                <a:cs typeface="Courier New" panose="02070309020205020404" pitchFamily="49" charset="0"/>
              </a:rPr>
              <a:t>1</a:t>
            </a:r>
            <a:r>
              <a:rPr lang="en-US" sz="1800" dirty="0" smtClean="0">
                <a:cs typeface="Courier New" panose="02070309020205020404" pitchFamily="49" charset="0"/>
              </a:rPr>
              <a:t>00 is no longer a follower of user 200</a:t>
            </a:r>
            <a:endParaRPr lang="en-US" sz="1800" dirty="0">
              <a:cs typeface="Courier New" panose="02070309020205020404" pitchFamily="49" charset="0"/>
            </a:endParaRPr>
          </a:p>
          <a:p>
            <a:pPr marL="0" indent="0">
              <a:spcBef>
                <a:spcPts val="2400"/>
              </a:spcBef>
              <a:buNone/>
            </a:pPr>
            <a:r>
              <a:rPr lang="en-US" sz="22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GET </a:t>
            </a:r>
            <a:r>
              <a:rPr lang="en-US" sz="2200" dirty="0" smtClean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/friends/</a:t>
            </a:r>
            <a:r>
              <a:rPr lang="en-US" sz="2200" dirty="0" err="1" smtClean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ids.json?user_id</a:t>
            </a:r>
            <a:r>
              <a:rPr lang="en-US" sz="2200" dirty="0" smtClean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=100</a:t>
            </a:r>
            <a:endParaRPr lang="en-US" sz="2200" dirty="0">
              <a:solidFill>
                <a:schemeClr val="tx2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sz="1800" dirty="0" smtClean="0"/>
              <a:t>Return ids for all users that user 100 is following:</a:t>
            </a:r>
            <a:br>
              <a:rPr lang="en-US" sz="1800" dirty="0" smtClean="0"/>
            </a:br>
            <a:r>
              <a:rPr lang="en-US" b="1" dirty="0" smtClean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[100, 84, 290, 16</a:t>
            </a:r>
            <a:r>
              <a:rPr lang="en-US" b="1" dirty="0" smtClean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endParaRPr lang="en-US" b="1" dirty="0">
              <a:solidFill>
                <a:schemeClr val="tx2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2400"/>
              </a:spcBef>
              <a:buNone/>
            </a:pPr>
            <a:r>
              <a:rPr lang="en-US" sz="22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GET </a:t>
            </a:r>
            <a:r>
              <a:rPr lang="en-US" sz="2200" dirty="0" smtClean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/followers/</a:t>
            </a:r>
            <a:r>
              <a:rPr lang="en-US" sz="2200" dirty="0" err="1" smtClean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ids.json?user_id</a:t>
            </a:r>
            <a:r>
              <a:rPr lang="en-US" sz="2200" dirty="0" smtClean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=100</a:t>
            </a:r>
            <a:endParaRPr lang="en-US" sz="2200" dirty="0">
              <a:solidFill>
                <a:schemeClr val="tx2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sz="1800" dirty="0" smtClean="0">
                <a:cs typeface="Courier New" panose="02070309020205020404" pitchFamily="49" charset="0"/>
              </a:rPr>
              <a:t>Return ids for all the users following user 100:</a:t>
            </a:r>
            <a:br>
              <a:rPr lang="en-US" sz="1800" dirty="0" smtClean="0">
                <a:cs typeface="Courier New" panose="02070309020205020404" pitchFamily="49" charset="0"/>
              </a:rPr>
            </a:br>
            <a:r>
              <a:rPr lang="en-US" b="1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[200, 374, 82, 95, 1003</a:t>
            </a:r>
            <a:r>
              <a:rPr lang="en-US" b="1" dirty="0" smtClean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endParaRPr lang="en-US" b="1" dirty="0">
              <a:solidFill>
                <a:schemeClr val="tx2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CS 190 Lecture Notes: Tweeter Project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Slide </a:t>
            </a:r>
            <a:fld id="{E2162002-2512-45FD-82AF-2FE8F2E91859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Tweeter Interface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5485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219200"/>
            <a:ext cx="8610600" cy="4906963"/>
          </a:xfrm>
        </p:spPr>
        <p:txBody>
          <a:bodyPr/>
          <a:lstStyle/>
          <a:p>
            <a:pPr marL="0" indent="0">
              <a:buNone/>
            </a:pPr>
            <a:r>
              <a:rPr lang="en-US" sz="2200" dirty="0" smtClean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POST </a:t>
            </a:r>
            <a:r>
              <a:rPr lang="en-US" sz="2200" dirty="0" smtClean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/statuses/</a:t>
            </a:r>
            <a:r>
              <a:rPr lang="en-US" sz="2200" dirty="0" err="1" smtClean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update?my_id</a:t>
            </a:r>
            <a:r>
              <a:rPr lang="en-US" sz="2200" dirty="0" smtClean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=100&amp;status=Sleepy</a:t>
            </a:r>
            <a:endParaRPr lang="en-US" sz="2200" dirty="0" smtClean="0">
              <a:solidFill>
                <a:schemeClr val="tx2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sz="1800" dirty="0" smtClean="0">
                <a:cs typeface="Courier New" panose="02070309020205020404" pitchFamily="49" charset="0"/>
              </a:rPr>
              <a:t>Create a new tweet for user 100</a:t>
            </a:r>
          </a:p>
          <a:p>
            <a:pPr marL="0" indent="0">
              <a:buNone/>
            </a:pPr>
            <a:r>
              <a:rPr lang="en-US" sz="2200" dirty="0" smtClean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GET </a:t>
            </a:r>
            <a:r>
              <a:rPr lang="en-US" sz="2200" dirty="0" smtClean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/statuses/</a:t>
            </a:r>
            <a:r>
              <a:rPr lang="en-US" sz="2200" dirty="0" err="1" smtClean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user_timeline.json?my_id</a:t>
            </a:r>
            <a:r>
              <a:rPr lang="en-US" sz="2200" dirty="0" smtClean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=100</a:t>
            </a:r>
            <a:r>
              <a:rPr lang="en-US" sz="2200" dirty="0" smtClean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en-US" sz="2200" dirty="0" smtClean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200" dirty="0" smtClean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&amp;count=20&amp;max_id=25000</a:t>
            </a:r>
          </a:p>
          <a:p>
            <a:pPr lvl="1"/>
            <a:r>
              <a:rPr lang="en-US" sz="1800" dirty="0" smtClean="0">
                <a:cs typeface="Courier New" panose="02070309020205020404" pitchFamily="49" charset="0"/>
              </a:rPr>
              <a:t>Return the 20 most recent tweets from user 100</a:t>
            </a:r>
            <a:br>
              <a:rPr lang="en-US" sz="1800" dirty="0" smtClean="0">
                <a:cs typeface="Courier New" panose="02070309020205020404" pitchFamily="49" charset="0"/>
              </a:rPr>
            </a:br>
            <a:r>
              <a:rPr lang="en-US" sz="1800" dirty="0" smtClean="0">
                <a:cs typeface="Courier New" panose="02070309020205020404" pitchFamily="49" charset="0"/>
              </a:rPr>
              <a:t>(exclude tweets with ids &gt; 25000)</a:t>
            </a:r>
            <a:br>
              <a:rPr lang="en-US" sz="1800" dirty="0" smtClean="0">
                <a:cs typeface="Courier New" panose="02070309020205020404" pitchFamily="49" charset="0"/>
              </a:rPr>
            </a:br>
            <a:r>
              <a:rPr lang="en-US" sz="1800" b="1" dirty="0" smtClean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{"tweets":</a:t>
            </a:r>
            <a:br>
              <a:rPr lang="en-US" sz="1800" b="1" dirty="0" smtClean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800" b="1" dirty="0" smtClean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[{"id": 20006, "user": 100,</a:t>
            </a:r>
            <a:br>
              <a:rPr lang="en-US" sz="1800" b="1" dirty="0" smtClean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800" b="1" dirty="0" smtClean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"time": "Mon Oct 27 18:02:57 PDT 2014",</a:t>
            </a:r>
            <a:br>
              <a:rPr lang="en-US" sz="1800" b="1" dirty="0" smtClean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800" b="1" dirty="0" smtClean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"text": "I’m at home now</a:t>
            </a:r>
            <a:r>
              <a:rPr lang="en-US" sz="1800" b="1" dirty="0" smtClean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"},</a:t>
            </a:r>
            <a:r>
              <a:rPr lang="en-US" sz="1800" b="1" dirty="0" smtClean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en-US" sz="1800" b="1" dirty="0" smtClean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800" b="1" dirty="0" smtClean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{"id": 20005, "user": 100,</a:t>
            </a:r>
            <a:br>
              <a:rPr lang="en-US" sz="1800" b="1" dirty="0" smtClean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800" b="1" dirty="0" smtClean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"time": "Mon Oct 27 17:33:57 PDT 2014",</a:t>
            </a:r>
            <a:br>
              <a:rPr lang="en-US" sz="1800" b="1" dirty="0" smtClean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800" b="1" dirty="0" smtClean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"text": "Stuck in traffic"}</a:t>
            </a:r>
            <a:br>
              <a:rPr lang="en-US" sz="1800" b="1" dirty="0" smtClean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800" b="1" dirty="0" smtClean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...</a:t>
            </a:r>
            <a:br>
              <a:rPr lang="en-US" sz="1800" b="1" dirty="0" smtClean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800" b="1" dirty="0" smtClean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]</a:t>
            </a:r>
            <a:br>
              <a:rPr lang="en-US" sz="1800" b="1" dirty="0" smtClean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800" b="1" dirty="0" smtClean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CS 190 Lecture Notes: Tweeter Project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Slide </a:t>
            </a:r>
            <a:fld id="{E2162002-2512-45FD-82AF-2FE8F2E91859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Tweeter Interface, cont’d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6438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219200"/>
            <a:ext cx="8610600" cy="4906963"/>
          </a:xfrm>
        </p:spPr>
        <p:txBody>
          <a:bodyPr/>
          <a:lstStyle/>
          <a:p>
            <a:pPr marL="0" indent="0">
              <a:buNone/>
            </a:pPr>
            <a:r>
              <a:rPr lang="en-US" sz="2200" dirty="0" smtClean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GET </a:t>
            </a:r>
            <a:r>
              <a:rPr lang="en-US" sz="2200" dirty="0" smtClean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/statuses/</a:t>
            </a:r>
            <a:r>
              <a:rPr lang="en-US" sz="2200" dirty="0" err="1" smtClean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home_timeline.json?my_id</a:t>
            </a:r>
            <a:r>
              <a:rPr lang="en-US" sz="2200" dirty="0" smtClean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=100</a:t>
            </a:r>
            <a:r>
              <a:rPr lang="en-US" sz="2200" dirty="0" smtClean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en-US" sz="2200" dirty="0" smtClean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200" dirty="0" smtClean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&amp;count=10&amp;max_id=25000</a:t>
            </a:r>
            <a:endParaRPr lang="en-US" sz="2200" dirty="0">
              <a:solidFill>
                <a:schemeClr val="tx2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dirty="0"/>
              <a:t>Return the 20 most recent tweets from user </a:t>
            </a:r>
            <a:r>
              <a:rPr lang="en-US" dirty="0" smtClean="0"/>
              <a:t>100 and all users followed by user 100 (exclude </a:t>
            </a:r>
            <a:r>
              <a:rPr lang="en-US" dirty="0"/>
              <a:t>tweets with ids &gt; 25000)</a:t>
            </a:r>
            <a:br>
              <a:rPr lang="en-US" dirty="0"/>
            </a:b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CS 190 Lecture Notes: Tweeter Project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Slide </a:t>
            </a:r>
            <a:fld id="{E2162002-2512-45FD-82AF-2FE8F2E91859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Tweeter Interface, cont’d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9089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JO Colors">
      <a:dk1>
        <a:srgbClr val="000000"/>
      </a:dk1>
      <a:lt1>
        <a:srgbClr val="FFFFFF"/>
      </a:lt1>
      <a:dk2>
        <a:srgbClr val="1F4899"/>
      </a:dk2>
      <a:lt2>
        <a:srgbClr val="7F7F7F"/>
      </a:lt2>
      <a:accent1>
        <a:srgbClr val="0B590B"/>
      </a:accent1>
      <a:accent2>
        <a:srgbClr val="E1FFE1"/>
      </a:accent2>
      <a:accent3>
        <a:srgbClr val="DEE7F8"/>
      </a:accent3>
      <a:accent4>
        <a:srgbClr val="A5001E"/>
      </a:accent4>
      <a:accent5>
        <a:srgbClr val="FFFFB9"/>
      </a:accent5>
      <a:accent6>
        <a:srgbClr val="844F1A"/>
      </a:accent6>
      <a:hlink>
        <a:srgbClr val="005239"/>
      </a:hlink>
      <a:folHlink>
        <a:srgbClr val="A5001E"/>
      </a:folHlink>
    </a:clrScheme>
    <a:fontScheme name="Default Design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a:style>
    </a:spDef>
    <a:lnDef>
      <a:spPr>
        <a:ln w="19050" cap="rnd"/>
        <a:effectLst/>
      </a:spPr>
      <a:bodyPr/>
      <a:lstStyle/>
      <a:style>
        <a:lnRef idx="2">
          <a:schemeClr val="dk1"/>
        </a:lnRef>
        <a:fillRef idx="0">
          <a:schemeClr val="dk1"/>
        </a:fillRef>
        <a:effectRef idx="1">
          <a:schemeClr val="dk1"/>
        </a:effectRef>
        <a:fontRef idx="minor">
          <a:schemeClr val="tx1"/>
        </a:fontRef>
      </a: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A5001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5239"/>
        </a:hlink>
        <a:folHlink>
          <a:srgbClr val="A5001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D5EA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7F3FF"/>
        </a:accent5>
        <a:accent6>
          <a:srgbClr val="2D2D8A"/>
        </a:accent6>
        <a:hlink>
          <a:srgbClr val="005239"/>
        </a:hlink>
        <a:folHlink>
          <a:srgbClr val="A5001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D5EAFF"/>
        </a:accent1>
        <a:accent2>
          <a:srgbClr val="0050A0"/>
        </a:accent2>
        <a:accent3>
          <a:srgbClr val="FFFFFF"/>
        </a:accent3>
        <a:accent4>
          <a:srgbClr val="000000"/>
        </a:accent4>
        <a:accent5>
          <a:srgbClr val="E7F3FF"/>
        </a:accent5>
        <a:accent6>
          <a:srgbClr val="004891"/>
        </a:accent6>
        <a:hlink>
          <a:srgbClr val="005239"/>
        </a:hlink>
        <a:folHlink>
          <a:srgbClr val="A5001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11385</TotalTime>
  <Words>366</Words>
  <Application>Microsoft Office PowerPoint</Application>
  <PresentationFormat>On-screen Show (4:3)</PresentationFormat>
  <Paragraphs>100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Default Design</vt:lpstr>
      <vt:lpstr>Uniform Resource Locators (URLs)</vt:lpstr>
      <vt:lpstr>HTTP GET Request</vt:lpstr>
      <vt:lpstr>HTTP Response</vt:lpstr>
      <vt:lpstr>HTTP POST Request</vt:lpstr>
      <vt:lpstr>JSON Notation</vt:lpstr>
      <vt:lpstr>Tweeter Interface</vt:lpstr>
      <vt:lpstr>Tweeter Interface, cont’d</vt:lpstr>
      <vt:lpstr>Tweeter Interface, cont’d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John Ousterhout</dc:creator>
  <cp:lastModifiedBy>John Ousterhout</cp:lastModifiedBy>
  <cp:revision>451</cp:revision>
  <cp:lastPrinted>2011-01-25T21:54:55Z</cp:lastPrinted>
  <dcterms:created xsi:type="dcterms:W3CDTF">2008-10-19T02:20:00Z</dcterms:created>
  <dcterms:modified xsi:type="dcterms:W3CDTF">2015-04-01T20:50:42Z</dcterms:modified>
</cp:coreProperties>
</file>