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Default Extension="jpeg" ContentType="image/jpeg"/>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Override PartName="/ppt/notesSlides/notesSlide24.xml" ContentType="application/vnd.openxmlformats-officedocument.presentationml.notes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notesSlides/notesSlide25.xml" ContentType="application/vnd.openxmlformats-officedocument.presentationml.notes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notesSlides/notesSlide7.xml" ContentType="application/vnd.openxmlformats-officedocument.presentationml.notesSlide+xml"/>
  <Override PartName="/ppt/notesSlides/notesSlide22.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notesSlides/notesSlide23.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Lst>
  <p:notesMasterIdLst>
    <p:notesMasterId r:id="rId27"/>
  </p:notesMasterIdLst>
  <p:sldIdLst>
    <p:sldId id="370" r:id="rId2"/>
    <p:sldId id="371" r:id="rId3"/>
    <p:sldId id="394" r:id="rId4"/>
    <p:sldId id="373" r:id="rId5"/>
    <p:sldId id="374" r:id="rId6"/>
    <p:sldId id="375" r:id="rId7"/>
    <p:sldId id="376" r:id="rId8"/>
    <p:sldId id="377" r:id="rId9"/>
    <p:sldId id="378" r:id="rId10"/>
    <p:sldId id="379" r:id="rId11"/>
    <p:sldId id="380" r:id="rId12"/>
    <p:sldId id="381" r:id="rId13"/>
    <p:sldId id="382" r:id="rId14"/>
    <p:sldId id="383" r:id="rId15"/>
    <p:sldId id="384" r:id="rId16"/>
    <p:sldId id="385" r:id="rId17"/>
    <p:sldId id="386" r:id="rId18"/>
    <p:sldId id="387" r:id="rId19"/>
    <p:sldId id="388" r:id="rId20"/>
    <p:sldId id="389" r:id="rId21"/>
    <p:sldId id="390" r:id="rId22"/>
    <p:sldId id="391" r:id="rId23"/>
    <p:sldId id="392" r:id="rId24"/>
    <p:sldId id="393" r:id="rId25"/>
    <p:sldId id="369" r:id="rId26"/>
  </p:sldIdLst>
  <p:sldSz cx="9144000" cy="6858000" type="screen4x3"/>
  <p:notesSz cx="9144000" cy="6858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00000"/>
    <a:srgbClr val="009900"/>
    <a:srgbClr val="66FF66"/>
    <a:srgbClr val="969696"/>
    <a:srgbClr val="FFFF66"/>
    <a:srgbClr val="CCFFCC"/>
    <a:srgbClr val="FFCC99"/>
    <a:srgbClr val="FF0000"/>
    <a:srgbClr val="9999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ferSingleView="1">
    <p:restoredLeft sz="32787"/>
    <p:restoredTop sz="90929"/>
  </p:normalViewPr>
  <p:slideViewPr>
    <p:cSldViewPr showGuides="1">
      <p:cViewPr varScale="1">
        <p:scale>
          <a:sx n="105" d="100"/>
          <a:sy n="105" d="100"/>
        </p:scale>
        <p:origin x="-1008"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97284"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a:effectLst/>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8006DE47-7E99-F74B-BFF3-F38CEDA00DD3}"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87B7BB-C5F1-9643-86CD-BBE01306F3E9}" type="slidenum">
              <a:rPr lang="en-US"/>
              <a:pPr/>
              <a:t>1</a:t>
            </a:fld>
            <a:endParaRPr lang="en-US"/>
          </a:p>
        </p:txBody>
      </p:sp>
      <p:sp>
        <p:nvSpPr>
          <p:cNvPr id="4843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843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F7C6DB-E879-6C46-827C-0AC83EF4566D}" type="slidenum">
              <a:rPr lang="en-US"/>
              <a:pPr/>
              <a:t>2</a:t>
            </a:fld>
            <a:endParaRPr lang="en-US"/>
          </a:p>
        </p:txBody>
      </p:sp>
      <p:sp>
        <p:nvSpPr>
          <p:cNvPr id="48640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8640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1E2E7A-0FDF-1245-BF91-D00B85967528}" type="slidenum">
              <a:rPr lang="en-US"/>
              <a:pPr/>
              <a:t>3</a:t>
            </a:fld>
            <a:endParaRPr lang="en-US"/>
          </a:p>
        </p:txBody>
      </p:sp>
      <p:sp>
        <p:nvSpPr>
          <p:cNvPr id="7301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301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6D9650-4138-C34B-B72E-E2D2B9884D4A}" type="slidenum">
              <a:rPr lang="en-US"/>
              <a:pPr/>
              <a:t>4</a:t>
            </a:fld>
            <a:endParaRPr lang="en-US"/>
          </a:p>
        </p:txBody>
      </p:sp>
      <p:sp>
        <p:nvSpPr>
          <p:cNvPr id="49049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9049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47BAC5-51A6-BF49-92CE-3B4498D537B4}" type="slidenum">
              <a:rPr lang="en-US"/>
              <a:pPr/>
              <a:t>5</a:t>
            </a:fld>
            <a:endParaRPr lang="en-US"/>
          </a:p>
        </p:txBody>
      </p:sp>
      <p:sp>
        <p:nvSpPr>
          <p:cNvPr id="4925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925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A07B63-7967-024D-B9AA-6270AE100955}" type="slidenum">
              <a:rPr lang="en-US"/>
              <a:pPr/>
              <a:t>6</a:t>
            </a:fld>
            <a:endParaRPr lang="en-US"/>
          </a:p>
        </p:txBody>
      </p:sp>
      <p:sp>
        <p:nvSpPr>
          <p:cNvPr id="49459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9459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E0299F-B166-074C-8426-145145E3D68B}" type="slidenum">
              <a:rPr lang="en-US"/>
              <a:pPr/>
              <a:t>7</a:t>
            </a:fld>
            <a:endParaRPr lang="en-US"/>
          </a:p>
        </p:txBody>
      </p:sp>
      <p:sp>
        <p:nvSpPr>
          <p:cNvPr id="49664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9664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13BC85-498A-4944-82AA-7DCACC4E4DF2}" type="slidenum">
              <a:rPr lang="en-US"/>
              <a:pPr/>
              <a:t>8</a:t>
            </a:fld>
            <a:endParaRPr lang="en-US"/>
          </a:p>
        </p:txBody>
      </p:sp>
      <p:sp>
        <p:nvSpPr>
          <p:cNvPr id="49869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9869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074BC4-3F6A-3A40-9DC9-CF124F2F58F4}" type="slidenum">
              <a:rPr lang="en-US"/>
              <a:pPr/>
              <a:t>9</a:t>
            </a:fld>
            <a:endParaRPr lang="en-US"/>
          </a:p>
        </p:txBody>
      </p:sp>
      <p:sp>
        <p:nvSpPr>
          <p:cNvPr id="50073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0073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598180-BA4D-5E4D-97DB-D59123F1B718}" type="slidenum">
              <a:rPr lang="en-US"/>
              <a:pPr/>
              <a:t>10</a:t>
            </a:fld>
            <a:endParaRPr lang="en-US"/>
          </a:p>
        </p:txBody>
      </p:sp>
      <p:sp>
        <p:nvSpPr>
          <p:cNvPr id="50278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027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A7AD7A-EE52-974B-ACAC-005FECE1B325}" type="slidenum">
              <a:rPr lang="en-US"/>
              <a:pPr/>
              <a:t>11</a:t>
            </a:fld>
            <a:endParaRPr lang="en-US"/>
          </a:p>
        </p:txBody>
      </p:sp>
      <p:sp>
        <p:nvSpPr>
          <p:cNvPr id="50483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0483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7E3906-23A2-6A4F-BC51-E9E16CF54728}" type="slidenum">
              <a:rPr lang="en-US"/>
              <a:pPr/>
              <a:t>12</a:t>
            </a:fld>
            <a:endParaRPr lang="en-US"/>
          </a:p>
        </p:txBody>
      </p:sp>
      <p:sp>
        <p:nvSpPr>
          <p:cNvPr id="5068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068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21EABC-143D-E64B-8C22-9A430E7A1507}" type="slidenum">
              <a:rPr lang="en-US"/>
              <a:pPr/>
              <a:t>13</a:t>
            </a:fld>
            <a:endParaRPr lang="en-US"/>
          </a:p>
        </p:txBody>
      </p:sp>
      <p:sp>
        <p:nvSpPr>
          <p:cNvPr id="5089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089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85C5E2-49DB-E048-BA5E-58B698C1027F}" type="slidenum">
              <a:rPr lang="en-US"/>
              <a:pPr/>
              <a:t>14</a:t>
            </a:fld>
            <a:endParaRPr lang="en-US"/>
          </a:p>
        </p:txBody>
      </p:sp>
      <p:sp>
        <p:nvSpPr>
          <p:cNvPr id="51097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1097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764B70-C6B2-7040-827A-DF44897691BE}" type="slidenum">
              <a:rPr lang="en-US"/>
              <a:pPr/>
              <a:t>15</a:t>
            </a:fld>
            <a:endParaRPr lang="en-US"/>
          </a:p>
        </p:txBody>
      </p:sp>
      <p:sp>
        <p:nvSpPr>
          <p:cNvPr id="51302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1302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08426D-E0EC-3E43-BB90-E93DBB94E84B}" type="slidenum">
              <a:rPr lang="en-US"/>
              <a:pPr/>
              <a:t>16</a:t>
            </a:fld>
            <a:endParaRPr lang="en-US"/>
          </a:p>
        </p:txBody>
      </p:sp>
      <p:sp>
        <p:nvSpPr>
          <p:cNvPr id="51507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1507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0C7F4F-E417-674A-8D91-353995B721B3}" type="slidenum">
              <a:rPr lang="en-US"/>
              <a:pPr/>
              <a:t>17</a:t>
            </a:fld>
            <a:endParaRPr lang="en-US"/>
          </a:p>
        </p:txBody>
      </p:sp>
      <p:sp>
        <p:nvSpPr>
          <p:cNvPr id="51712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1712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21A6EA-5464-034B-B319-9A4DFA7544D0}" type="slidenum">
              <a:rPr lang="en-US"/>
              <a:pPr/>
              <a:t>18</a:t>
            </a:fld>
            <a:endParaRPr lang="en-US"/>
          </a:p>
        </p:txBody>
      </p:sp>
      <p:sp>
        <p:nvSpPr>
          <p:cNvPr id="51917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1917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1D43E6-5DBE-5E4C-9323-7F04746ACCC4}" type="slidenum">
              <a:rPr lang="en-US"/>
              <a:pPr/>
              <a:t>19</a:t>
            </a:fld>
            <a:endParaRPr lang="en-US"/>
          </a:p>
        </p:txBody>
      </p:sp>
      <p:sp>
        <p:nvSpPr>
          <p:cNvPr id="52121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2121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9C4B6A-6A00-6445-880E-0B897DF73E7F}" type="slidenum">
              <a:rPr lang="en-US"/>
              <a:pPr/>
              <a:t>20</a:t>
            </a:fld>
            <a:endParaRPr lang="en-US"/>
          </a:p>
        </p:txBody>
      </p:sp>
      <p:sp>
        <p:nvSpPr>
          <p:cNvPr id="52326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232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49FFDA-62CF-0E4F-A6D4-0F4032CD8556}" type="slidenum">
              <a:rPr lang="en-US"/>
              <a:pPr/>
              <a:t>21</a:t>
            </a:fld>
            <a:endParaRPr lang="en-US"/>
          </a:p>
        </p:txBody>
      </p:sp>
      <p:sp>
        <p:nvSpPr>
          <p:cNvPr id="5253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253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CB1254-BBC5-DD49-A0F9-213792CB079C}" type="slidenum">
              <a:rPr lang="en-US"/>
              <a:pPr/>
              <a:t>22</a:t>
            </a:fld>
            <a:endParaRPr lang="en-US"/>
          </a:p>
        </p:txBody>
      </p:sp>
      <p:sp>
        <p:nvSpPr>
          <p:cNvPr id="52736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2736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3869B0-8397-3D4F-8F0F-E981DC814A60}" type="slidenum">
              <a:rPr lang="en-US"/>
              <a:pPr/>
              <a:t>23</a:t>
            </a:fld>
            <a:endParaRPr lang="en-US"/>
          </a:p>
        </p:txBody>
      </p:sp>
      <p:sp>
        <p:nvSpPr>
          <p:cNvPr id="52941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2941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2311C2-B8DA-CF4E-833B-4E150EB38485}" type="slidenum">
              <a:rPr lang="en-US"/>
              <a:pPr/>
              <a:t>24</a:t>
            </a:fld>
            <a:endParaRPr lang="en-US"/>
          </a:p>
        </p:txBody>
      </p:sp>
      <p:sp>
        <p:nvSpPr>
          <p:cNvPr id="53145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3145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BB0874-9603-CC42-81FA-B51EB7C88C85}" type="slidenum">
              <a:rPr lang="en-US"/>
              <a:pPr/>
              <a:t>25</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FEE63B6F-C287-8843-A35A-D42B7A665D41}"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B1178CFB-5408-694A-A041-FD7553BE78D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E528F340-95C5-174D-993B-C3D56105C217}"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33E72C49-2223-AE42-8302-465CC9021436}"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A1174E4A-9D86-314E-975F-D394F856EA0A}"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91443E94-D532-C84C-BFBF-BFA286CC21E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63CB0ED7-8386-124C-9121-04D63FADA02E}"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D0A9E8A5-12CE-5142-8F3A-B9E526A122AC}"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ACF4B12C-38C3-CE40-9846-93622A23AA2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1478484D-0F8E-EC41-8623-156EAA685CD8}"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1F32D531-B4F3-DB44-B3D1-73BAB74A30E5}"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37237256-42C8-F94D-8A5D-FF65E237124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hyperlink" Target="http://cs198.stanford.edu/section/" TargetMode="External"/><Relationship Id="rId4" Type="http://schemas.openxmlformats.org/officeDocument/2006/relationships/hyperlink" Target="http://cs106a.stanford.edu/" TargetMode="Externa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3330" name="Rectangle 2"/>
          <p:cNvSpPr>
            <a:spLocks noGrp="1" noChangeArrowheads="1"/>
          </p:cNvSpPr>
          <p:nvPr>
            <p:ph type="ctrTitle"/>
          </p:nvPr>
        </p:nvSpPr>
        <p:spPr>
          <a:xfrm>
            <a:off x="0" y="1143000"/>
            <a:ext cx="9144000" cy="1143000"/>
          </a:xfrm>
        </p:spPr>
        <p:txBody>
          <a:bodyPr/>
          <a:lstStyle/>
          <a:p>
            <a:r>
              <a:rPr lang="en-US" sz="6000">
                <a:solidFill>
                  <a:srgbClr val="FF0000"/>
                </a:solidFill>
              </a:rPr>
              <a:t>Introduction to CS 106A</a:t>
            </a:r>
          </a:p>
        </p:txBody>
      </p:sp>
      <p:sp>
        <p:nvSpPr>
          <p:cNvPr id="483331" name="Text Box 3"/>
          <p:cNvSpPr txBox="1">
            <a:spLocks noChangeArrowheads="1"/>
          </p:cNvSpPr>
          <p:nvPr/>
        </p:nvSpPr>
        <p:spPr bwMode="auto">
          <a:xfrm>
            <a:off x="0" y="4114800"/>
            <a:ext cx="9144000" cy="1360372"/>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dirty="0"/>
              <a:t>Eric Roberts</a:t>
            </a:r>
          </a:p>
          <a:p>
            <a:pPr algn="ctr">
              <a:lnSpc>
                <a:spcPct val="85000"/>
              </a:lnSpc>
            </a:pPr>
            <a:r>
              <a:rPr lang="en-US" sz="3200" b="0" dirty="0"/>
              <a:t>CS 106A</a:t>
            </a:r>
            <a:endParaRPr lang="en-US" sz="3200" b="0" dirty="0" smtClean="0"/>
          </a:p>
          <a:p>
            <a:pPr algn="ctr">
              <a:lnSpc>
                <a:spcPct val="85000"/>
              </a:lnSpc>
            </a:pPr>
            <a:r>
              <a:rPr lang="en-US" sz="3200" b="0" dirty="0" smtClean="0"/>
              <a:t>April 2, 2012</a:t>
            </a:r>
            <a:endParaRPr lang="en-US" sz="3200" b="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537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Why Study Computer Science</a:t>
            </a:r>
            <a:endParaRPr lang="en-US" sz="3600">
              <a:solidFill>
                <a:srgbClr val="FF0000"/>
              </a:solidFill>
            </a:endParaRPr>
          </a:p>
        </p:txBody>
      </p:sp>
      <p:grpSp>
        <p:nvGrpSpPr>
          <p:cNvPr id="485379" name="Group 3"/>
          <p:cNvGrpSpPr>
            <a:grpSpLocks/>
          </p:cNvGrpSpPr>
          <p:nvPr/>
        </p:nvGrpSpPr>
        <p:grpSpPr bwMode="auto">
          <a:xfrm>
            <a:off x="355600" y="2519363"/>
            <a:ext cx="8559800" cy="4160837"/>
            <a:chOff x="224" y="1483"/>
            <a:chExt cx="5392" cy="2621"/>
          </a:xfrm>
        </p:grpSpPr>
        <p:sp>
          <p:nvSpPr>
            <p:cNvPr id="485380" name="Rectangle 4"/>
            <p:cNvSpPr>
              <a:spLocks noChangeArrowheads="1"/>
            </p:cNvSpPr>
            <p:nvPr/>
          </p:nvSpPr>
          <p:spPr bwMode="auto">
            <a:xfrm>
              <a:off x="648" y="1886"/>
              <a:ext cx="4744" cy="202"/>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85381" name="Rectangle 5"/>
            <p:cNvSpPr>
              <a:spLocks noChangeArrowheads="1"/>
            </p:cNvSpPr>
            <p:nvPr/>
          </p:nvSpPr>
          <p:spPr bwMode="auto">
            <a:xfrm>
              <a:off x="648" y="2086"/>
              <a:ext cx="4744" cy="202"/>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85382" name="Rectangle 6"/>
            <p:cNvSpPr>
              <a:spLocks noChangeArrowheads="1"/>
            </p:cNvSpPr>
            <p:nvPr/>
          </p:nvSpPr>
          <p:spPr bwMode="auto">
            <a:xfrm>
              <a:off x="648" y="2286"/>
              <a:ext cx="4744" cy="202"/>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85383" name="Rectangle 7"/>
            <p:cNvSpPr>
              <a:spLocks noChangeArrowheads="1"/>
            </p:cNvSpPr>
            <p:nvPr/>
          </p:nvSpPr>
          <p:spPr bwMode="auto">
            <a:xfrm>
              <a:off x="648" y="2486"/>
              <a:ext cx="4744" cy="202"/>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85384" name="Rectangle 8"/>
            <p:cNvSpPr>
              <a:spLocks noChangeArrowheads="1"/>
            </p:cNvSpPr>
            <p:nvPr/>
          </p:nvSpPr>
          <p:spPr bwMode="auto">
            <a:xfrm>
              <a:off x="648" y="2688"/>
              <a:ext cx="4744" cy="202"/>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85385" name="Rectangle 9"/>
            <p:cNvSpPr>
              <a:spLocks noChangeArrowheads="1"/>
            </p:cNvSpPr>
            <p:nvPr/>
          </p:nvSpPr>
          <p:spPr bwMode="auto">
            <a:xfrm>
              <a:off x="648" y="2888"/>
              <a:ext cx="4744" cy="202"/>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85386" name="Rectangle 10"/>
            <p:cNvSpPr>
              <a:spLocks noChangeArrowheads="1"/>
            </p:cNvSpPr>
            <p:nvPr/>
          </p:nvSpPr>
          <p:spPr bwMode="auto">
            <a:xfrm>
              <a:off x="648" y="3088"/>
              <a:ext cx="4744" cy="202"/>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85387" name="Rectangle 11"/>
            <p:cNvSpPr>
              <a:spLocks noChangeArrowheads="1"/>
            </p:cNvSpPr>
            <p:nvPr/>
          </p:nvSpPr>
          <p:spPr bwMode="auto">
            <a:xfrm>
              <a:off x="648" y="3288"/>
              <a:ext cx="4744" cy="202"/>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85388" name="Rectangle 12"/>
            <p:cNvSpPr>
              <a:spLocks noChangeArrowheads="1"/>
            </p:cNvSpPr>
            <p:nvPr/>
          </p:nvSpPr>
          <p:spPr bwMode="auto">
            <a:xfrm>
              <a:off x="648" y="3488"/>
              <a:ext cx="4744" cy="202"/>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85389" name="Rectangle 13"/>
            <p:cNvSpPr>
              <a:spLocks noChangeArrowheads="1"/>
            </p:cNvSpPr>
            <p:nvPr/>
          </p:nvSpPr>
          <p:spPr bwMode="auto">
            <a:xfrm>
              <a:off x="648" y="3688"/>
              <a:ext cx="4744" cy="202"/>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85390" name="Text Box 14"/>
            <p:cNvSpPr txBox="1">
              <a:spLocks noChangeArrowheads="1"/>
            </p:cNvSpPr>
            <p:nvPr/>
          </p:nvSpPr>
          <p:spPr bwMode="auto">
            <a:xfrm>
              <a:off x="3936" y="1865"/>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solidFill>
                    <a:srgbClr val="FF0000"/>
                  </a:solidFill>
                </a:rPr>
                <a:t>262</a:t>
              </a:r>
            </a:p>
          </p:txBody>
        </p:sp>
        <p:sp>
          <p:nvSpPr>
            <p:cNvPr id="485391" name="Text Box 15"/>
            <p:cNvSpPr txBox="1">
              <a:spLocks noChangeArrowheads="1"/>
            </p:cNvSpPr>
            <p:nvPr/>
          </p:nvSpPr>
          <p:spPr bwMode="auto">
            <a:xfrm>
              <a:off x="4416" y="1865"/>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solidFill>
                    <a:srgbClr val="FF0000"/>
                  </a:solidFill>
                </a:rPr>
                <a:t>402</a:t>
              </a:r>
            </a:p>
          </p:txBody>
        </p:sp>
        <p:sp>
          <p:nvSpPr>
            <p:cNvPr id="485392" name="Text Box 16"/>
            <p:cNvSpPr txBox="1">
              <a:spLocks noChangeArrowheads="1"/>
            </p:cNvSpPr>
            <p:nvPr/>
          </p:nvSpPr>
          <p:spPr bwMode="auto">
            <a:xfrm>
              <a:off x="4896" y="1865"/>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solidFill>
                    <a:srgbClr val="FF0000"/>
                  </a:solidFill>
                </a:rPr>
                <a:t>53.4</a:t>
              </a:r>
            </a:p>
          </p:txBody>
        </p:sp>
        <p:sp>
          <p:nvSpPr>
            <p:cNvPr id="485393" name="Text Box 17"/>
            <p:cNvSpPr txBox="1">
              <a:spLocks noChangeArrowheads="1"/>
            </p:cNvSpPr>
            <p:nvPr/>
          </p:nvSpPr>
          <p:spPr bwMode="auto">
            <a:xfrm>
              <a:off x="320" y="1865"/>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solidFill>
                    <a:srgbClr val="FF0000"/>
                  </a:solidFill>
                </a:rPr>
                <a:t>1.</a:t>
              </a:r>
            </a:p>
          </p:txBody>
        </p:sp>
        <p:sp>
          <p:nvSpPr>
            <p:cNvPr id="485394" name="Text Box 18"/>
            <p:cNvSpPr txBox="1">
              <a:spLocks noChangeArrowheads="1"/>
            </p:cNvSpPr>
            <p:nvPr/>
          </p:nvSpPr>
          <p:spPr bwMode="auto">
            <a:xfrm>
              <a:off x="3936" y="2073"/>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767</a:t>
              </a:r>
            </a:p>
          </p:txBody>
        </p:sp>
        <p:sp>
          <p:nvSpPr>
            <p:cNvPr id="485395" name="Text Box 19"/>
            <p:cNvSpPr txBox="1">
              <a:spLocks noChangeArrowheads="1"/>
            </p:cNvSpPr>
            <p:nvPr/>
          </p:nvSpPr>
          <p:spPr bwMode="auto">
            <a:xfrm>
              <a:off x="4416" y="2073"/>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1,156</a:t>
              </a:r>
            </a:p>
          </p:txBody>
        </p:sp>
        <p:sp>
          <p:nvSpPr>
            <p:cNvPr id="485396" name="Text Box 20"/>
            <p:cNvSpPr txBox="1">
              <a:spLocks noChangeArrowheads="1"/>
            </p:cNvSpPr>
            <p:nvPr/>
          </p:nvSpPr>
          <p:spPr bwMode="auto">
            <a:xfrm>
              <a:off x="4896" y="2073"/>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50.6</a:t>
              </a:r>
            </a:p>
          </p:txBody>
        </p:sp>
        <p:sp>
          <p:nvSpPr>
            <p:cNvPr id="485397" name="Text Box 21"/>
            <p:cNvSpPr txBox="1">
              <a:spLocks noChangeArrowheads="1"/>
            </p:cNvSpPr>
            <p:nvPr/>
          </p:nvSpPr>
          <p:spPr bwMode="auto">
            <a:xfrm>
              <a:off x="320" y="2073"/>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2.</a:t>
              </a:r>
            </a:p>
          </p:txBody>
        </p:sp>
        <p:sp>
          <p:nvSpPr>
            <p:cNvPr id="485398" name="Text Box 22"/>
            <p:cNvSpPr txBox="1">
              <a:spLocks noChangeArrowheads="1"/>
            </p:cNvSpPr>
            <p:nvPr/>
          </p:nvSpPr>
          <p:spPr bwMode="auto">
            <a:xfrm>
              <a:off x="3936" y="2273"/>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787</a:t>
              </a:r>
            </a:p>
          </p:txBody>
        </p:sp>
        <p:sp>
          <p:nvSpPr>
            <p:cNvPr id="485399" name="Text Box 23"/>
            <p:cNvSpPr txBox="1">
              <a:spLocks noChangeArrowheads="1"/>
            </p:cNvSpPr>
            <p:nvPr/>
          </p:nvSpPr>
          <p:spPr bwMode="auto">
            <a:xfrm>
              <a:off x="4416" y="2273"/>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1,171</a:t>
              </a:r>
            </a:p>
          </p:txBody>
        </p:sp>
        <p:sp>
          <p:nvSpPr>
            <p:cNvPr id="485400" name="Text Box 24"/>
            <p:cNvSpPr txBox="1">
              <a:spLocks noChangeArrowheads="1"/>
            </p:cNvSpPr>
            <p:nvPr/>
          </p:nvSpPr>
          <p:spPr bwMode="auto">
            <a:xfrm>
              <a:off x="4896" y="2273"/>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48.7</a:t>
              </a:r>
            </a:p>
          </p:txBody>
        </p:sp>
        <p:sp>
          <p:nvSpPr>
            <p:cNvPr id="485401" name="Text Box 25"/>
            <p:cNvSpPr txBox="1">
              <a:spLocks noChangeArrowheads="1"/>
            </p:cNvSpPr>
            <p:nvPr/>
          </p:nvSpPr>
          <p:spPr bwMode="auto">
            <a:xfrm>
              <a:off x="320" y="2273"/>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3.</a:t>
              </a:r>
            </a:p>
          </p:txBody>
        </p:sp>
        <p:sp>
          <p:nvSpPr>
            <p:cNvPr id="485402" name="Text Box 26"/>
            <p:cNvSpPr txBox="1">
              <a:spLocks noChangeArrowheads="1"/>
            </p:cNvSpPr>
            <p:nvPr/>
          </p:nvSpPr>
          <p:spPr bwMode="auto">
            <a:xfrm>
              <a:off x="3936" y="2472"/>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solidFill>
                    <a:srgbClr val="FF0000"/>
                  </a:solidFill>
                </a:rPr>
                <a:t>507</a:t>
              </a:r>
            </a:p>
          </p:txBody>
        </p:sp>
        <p:sp>
          <p:nvSpPr>
            <p:cNvPr id="485403" name="Text Box 27"/>
            <p:cNvSpPr txBox="1">
              <a:spLocks noChangeArrowheads="1"/>
            </p:cNvSpPr>
            <p:nvPr/>
          </p:nvSpPr>
          <p:spPr bwMode="auto">
            <a:xfrm>
              <a:off x="4416" y="2472"/>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solidFill>
                    <a:srgbClr val="FF0000"/>
                  </a:solidFill>
                </a:rPr>
                <a:t>733</a:t>
              </a:r>
            </a:p>
          </p:txBody>
        </p:sp>
        <p:sp>
          <p:nvSpPr>
            <p:cNvPr id="485404" name="Text Box 28"/>
            <p:cNvSpPr txBox="1">
              <a:spLocks noChangeArrowheads="1"/>
            </p:cNvSpPr>
            <p:nvPr/>
          </p:nvSpPr>
          <p:spPr bwMode="auto">
            <a:xfrm>
              <a:off x="4896" y="2472"/>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solidFill>
                    <a:srgbClr val="FF0000"/>
                  </a:solidFill>
                </a:rPr>
                <a:t>44.6</a:t>
              </a:r>
            </a:p>
          </p:txBody>
        </p:sp>
        <p:sp>
          <p:nvSpPr>
            <p:cNvPr id="485405" name="Text Box 29"/>
            <p:cNvSpPr txBox="1">
              <a:spLocks noChangeArrowheads="1"/>
            </p:cNvSpPr>
            <p:nvPr/>
          </p:nvSpPr>
          <p:spPr bwMode="auto">
            <a:xfrm>
              <a:off x="320" y="2472"/>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solidFill>
                    <a:srgbClr val="FF0000"/>
                  </a:solidFill>
                </a:rPr>
                <a:t>4.</a:t>
              </a:r>
            </a:p>
          </p:txBody>
        </p:sp>
        <p:sp>
          <p:nvSpPr>
            <p:cNvPr id="485406" name="Text Box 30"/>
            <p:cNvSpPr txBox="1">
              <a:spLocks noChangeArrowheads="1"/>
            </p:cNvSpPr>
            <p:nvPr/>
          </p:nvSpPr>
          <p:spPr bwMode="auto">
            <a:xfrm>
              <a:off x="3936" y="2672"/>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71</a:t>
              </a:r>
            </a:p>
          </p:txBody>
        </p:sp>
        <p:sp>
          <p:nvSpPr>
            <p:cNvPr id="485407" name="Text Box 31"/>
            <p:cNvSpPr txBox="1">
              <a:spLocks noChangeArrowheads="1"/>
            </p:cNvSpPr>
            <p:nvPr/>
          </p:nvSpPr>
          <p:spPr bwMode="auto">
            <a:xfrm>
              <a:off x="4416" y="2672"/>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100</a:t>
              </a:r>
            </a:p>
          </p:txBody>
        </p:sp>
        <p:sp>
          <p:nvSpPr>
            <p:cNvPr id="485408" name="Text Box 32"/>
            <p:cNvSpPr txBox="1">
              <a:spLocks noChangeArrowheads="1"/>
            </p:cNvSpPr>
            <p:nvPr/>
          </p:nvSpPr>
          <p:spPr bwMode="auto">
            <a:xfrm>
              <a:off x="4896" y="2672"/>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41.0</a:t>
              </a:r>
            </a:p>
          </p:txBody>
        </p:sp>
        <p:sp>
          <p:nvSpPr>
            <p:cNvPr id="485409" name="Text Box 33"/>
            <p:cNvSpPr txBox="1">
              <a:spLocks noChangeArrowheads="1"/>
            </p:cNvSpPr>
            <p:nvPr/>
          </p:nvSpPr>
          <p:spPr bwMode="auto">
            <a:xfrm>
              <a:off x="320" y="2672"/>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5.</a:t>
              </a:r>
            </a:p>
          </p:txBody>
        </p:sp>
        <p:sp>
          <p:nvSpPr>
            <p:cNvPr id="485410" name="Text Box 34"/>
            <p:cNvSpPr txBox="1">
              <a:spLocks noChangeArrowheads="1"/>
            </p:cNvSpPr>
            <p:nvPr/>
          </p:nvSpPr>
          <p:spPr bwMode="auto">
            <a:xfrm>
              <a:off x="3936" y="2872"/>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176</a:t>
              </a:r>
            </a:p>
          </p:txBody>
        </p:sp>
        <p:sp>
          <p:nvSpPr>
            <p:cNvPr id="485411" name="Text Box 35"/>
            <p:cNvSpPr txBox="1">
              <a:spLocks noChangeArrowheads="1"/>
            </p:cNvSpPr>
            <p:nvPr/>
          </p:nvSpPr>
          <p:spPr bwMode="auto">
            <a:xfrm>
              <a:off x="4416" y="2872"/>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248</a:t>
              </a:r>
            </a:p>
          </p:txBody>
        </p:sp>
        <p:sp>
          <p:nvSpPr>
            <p:cNvPr id="485412" name="Text Box 36"/>
            <p:cNvSpPr txBox="1">
              <a:spLocks noChangeArrowheads="1"/>
            </p:cNvSpPr>
            <p:nvPr/>
          </p:nvSpPr>
          <p:spPr bwMode="auto">
            <a:xfrm>
              <a:off x="4896" y="2872"/>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41.0</a:t>
              </a:r>
            </a:p>
          </p:txBody>
        </p:sp>
        <p:sp>
          <p:nvSpPr>
            <p:cNvPr id="485413" name="Text Box 37"/>
            <p:cNvSpPr txBox="1">
              <a:spLocks noChangeArrowheads="1"/>
            </p:cNvSpPr>
            <p:nvPr/>
          </p:nvSpPr>
          <p:spPr bwMode="auto">
            <a:xfrm>
              <a:off x="320" y="2872"/>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6.</a:t>
              </a:r>
            </a:p>
          </p:txBody>
        </p:sp>
        <p:sp>
          <p:nvSpPr>
            <p:cNvPr id="485414" name="Text Box 38"/>
            <p:cNvSpPr txBox="1">
              <a:spLocks noChangeArrowheads="1"/>
            </p:cNvSpPr>
            <p:nvPr/>
          </p:nvSpPr>
          <p:spPr bwMode="auto">
            <a:xfrm>
              <a:off x="3936" y="3080"/>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2</a:t>
              </a:r>
            </a:p>
          </p:txBody>
        </p:sp>
        <p:sp>
          <p:nvSpPr>
            <p:cNvPr id="485415" name="Text Box 39"/>
            <p:cNvSpPr txBox="1">
              <a:spLocks noChangeArrowheads="1"/>
            </p:cNvSpPr>
            <p:nvPr/>
          </p:nvSpPr>
          <p:spPr bwMode="auto">
            <a:xfrm>
              <a:off x="4416" y="3080"/>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3</a:t>
              </a:r>
            </a:p>
          </p:txBody>
        </p:sp>
        <p:sp>
          <p:nvSpPr>
            <p:cNvPr id="485416" name="Text Box 40"/>
            <p:cNvSpPr txBox="1">
              <a:spLocks noChangeArrowheads="1"/>
            </p:cNvSpPr>
            <p:nvPr/>
          </p:nvSpPr>
          <p:spPr bwMode="auto">
            <a:xfrm>
              <a:off x="4896" y="3080"/>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39.8</a:t>
              </a:r>
            </a:p>
          </p:txBody>
        </p:sp>
        <p:sp>
          <p:nvSpPr>
            <p:cNvPr id="485417" name="Text Box 41"/>
            <p:cNvSpPr txBox="1">
              <a:spLocks noChangeArrowheads="1"/>
            </p:cNvSpPr>
            <p:nvPr/>
          </p:nvSpPr>
          <p:spPr bwMode="auto">
            <a:xfrm>
              <a:off x="320" y="3080"/>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7.</a:t>
              </a:r>
            </a:p>
          </p:txBody>
        </p:sp>
        <p:sp>
          <p:nvSpPr>
            <p:cNvPr id="485418" name="Text Box 42"/>
            <p:cNvSpPr txBox="1">
              <a:spLocks noChangeArrowheads="1"/>
            </p:cNvSpPr>
            <p:nvPr/>
          </p:nvSpPr>
          <p:spPr bwMode="auto">
            <a:xfrm>
              <a:off x="3936" y="3288"/>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465</a:t>
              </a:r>
            </a:p>
          </p:txBody>
        </p:sp>
        <p:sp>
          <p:nvSpPr>
            <p:cNvPr id="485419" name="Text Box 43"/>
            <p:cNvSpPr txBox="1">
              <a:spLocks noChangeArrowheads="1"/>
            </p:cNvSpPr>
            <p:nvPr/>
          </p:nvSpPr>
          <p:spPr bwMode="auto">
            <a:xfrm>
              <a:off x="4416" y="3288"/>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148</a:t>
              </a:r>
            </a:p>
          </p:txBody>
        </p:sp>
        <p:sp>
          <p:nvSpPr>
            <p:cNvPr id="485420" name="Text Box 44"/>
            <p:cNvSpPr txBox="1">
              <a:spLocks noChangeArrowheads="1"/>
            </p:cNvSpPr>
            <p:nvPr/>
          </p:nvSpPr>
          <p:spPr bwMode="auto">
            <a:xfrm>
              <a:off x="4896" y="3288"/>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35.4</a:t>
              </a:r>
            </a:p>
          </p:txBody>
        </p:sp>
        <p:sp>
          <p:nvSpPr>
            <p:cNvPr id="485421" name="Text Box 45"/>
            <p:cNvSpPr txBox="1">
              <a:spLocks noChangeArrowheads="1"/>
            </p:cNvSpPr>
            <p:nvPr/>
          </p:nvSpPr>
          <p:spPr bwMode="auto">
            <a:xfrm>
              <a:off x="320" y="3288"/>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8.</a:t>
              </a:r>
            </a:p>
          </p:txBody>
        </p:sp>
        <p:sp>
          <p:nvSpPr>
            <p:cNvPr id="485422" name="Text Box 46"/>
            <p:cNvSpPr txBox="1">
              <a:spLocks noChangeArrowheads="1"/>
            </p:cNvSpPr>
            <p:nvPr/>
          </p:nvSpPr>
          <p:spPr bwMode="auto">
            <a:xfrm>
              <a:off x="3936" y="3480"/>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62</a:t>
              </a:r>
            </a:p>
          </p:txBody>
        </p:sp>
        <p:sp>
          <p:nvSpPr>
            <p:cNvPr id="485423" name="Text Box 47"/>
            <p:cNvSpPr txBox="1">
              <a:spLocks noChangeArrowheads="1"/>
            </p:cNvSpPr>
            <p:nvPr/>
          </p:nvSpPr>
          <p:spPr bwMode="auto">
            <a:xfrm>
              <a:off x="4416" y="3480"/>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84</a:t>
              </a:r>
            </a:p>
          </p:txBody>
        </p:sp>
        <p:sp>
          <p:nvSpPr>
            <p:cNvPr id="485424" name="Text Box 48"/>
            <p:cNvSpPr txBox="1">
              <a:spLocks noChangeArrowheads="1"/>
            </p:cNvSpPr>
            <p:nvPr/>
          </p:nvSpPr>
          <p:spPr bwMode="auto">
            <a:xfrm>
              <a:off x="4896" y="3480"/>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35.0</a:t>
              </a:r>
            </a:p>
          </p:txBody>
        </p:sp>
        <p:sp>
          <p:nvSpPr>
            <p:cNvPr id="485425" name="Text Box 49"/>
            <p:cNvSpPr txBox="1">
              <a:spLocks noChangeArrowheads="1"/>
            </p:cNvSpPr>
            <p:nvPr/>
          </p:nvSpPr>
          <p:spPr bwMode="auto">
            <a:xfrm>
              <a:off x="320" y="3488"/>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9.</a:t>
              </a:r>
            </a:p>
          </p:txBody>
        </p:sp>
        <p:sp>
          <p:nvSpPr>
            <p:cNvPr id="485426" name="Text Box 50"/>
            <p:cNvSpPr txBox="1">
              <a:spLocks noChangeArrowheads="1"/>
            </p:cNvSpPr>
            <p:nvPr/>
          </p:nvSpPr>
          <p:spPr bwMode="auto">
            <a:xfrm>
              <a:off x="671" y="1865"/>
              <a:ext cx="3341"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solidFill>
                    <a:srgbClr val="FF0000"/>
                  </a:solidFill>
                </a:rPr>
                <a:t>Network systems and data communications analysts</a:t>
              </a:r>
            </a:p>
          </p:txBody>
        </p:sp>
        <p:sp>
          <p:nvSpPr>
            <p:cNvPr id="485427" name="Text Box 51"/>
            <p:cNvSpPr txBox="1">
              <a:spLocks noChangeArrowheads="1"/>
            </p:cNvSpPr>
            <p:nvPr/>
          </p:nvSpPr>
          <p:spPr bwMode="auto">
            <a:xfrm>
              <a:off x="671" y="2073"/>
              <a:ext cx="3341"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Personal and home care aides</a:t>
              </a:r>
            </a:p>
          </p:txBody>
        </p:sp>
        <p:sp>
          <p:nvSpPr>
            <p:cNvPr id="485428" name="Text Box 52"/>
            <p:cNvSpPr txBox="1">
              <a:spLocks noChangeArrowheads="1"/>
            </p:cNvSpPr>
            <p:nvPr/>
          </p:nvSpPr>
          <p:spPr bwMode="auto">
            <a:xfrm>
              <a:off x="671" y="2273"/>
              <a:ext cx="3341"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Home health aides</a:t>
              </a:r>
            </a:p>
          </p:txBody>
        </p:sp>
        <p:sp>
          <p:nvSpPr>
            <p:cNvPr id="485429" name="Text Box 53"/>
            <p:cNvSpPr txBox="1">
              <a:spLocks noChangeArrowheads="1"/>
            </p:cNvSpPr>
            <p:nvPr/>
          </p:nvSpPr>
          <p:spPr bwMode="auto">
            <a:xfrm>
              <a:off x="671" y="2472"/>
              <a:ext cx="3341"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solidFill>
                    <a:srgbClr val="FF0000"/>
                  </a:solidFill>
                </a:rPr>
                <a:t>Computer software engineers, applications</a:t>
              </a:r>
            </a:p>
          </p:txBody>
        </p:sp>
        <p:sp>
          <p:nvSpPr>
            <p:cNvPr id="485430" name="Text Box 54"/>
            <p:cNvSpPr txBox="1">
              <a:spLocks noChangeArrowheads="1"/>
            </p:cNvSpPr>
            <p:nvPr/>
          </p:nvSpPr>
          <p:spPr bwMode="auto">
            <a:xfrm>
              <a:off x="671" y="2672"/>
              <a:ext cx="3341"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Veterinary technologists and technicians</a:t>
              </a:r>
            </a:p>
          </p:txBody>
        </p:sp>
        <p:sp>
          <p:nvSpPr>
            <p:cNvPr id="485431" name="Text Box 55"/>
            <p:cNvSpPr txBox="1">
              <a:spLocks noChangeArrowheads="1"/>
            </p:cNvSpPr>
            <p:nvPr/>
          </p:nvSpPr>
          <p:spPr bwMode="auto">
            <a:xfrm>
              <a:off x="671" y="2872"/>
              <a:ext cx="3341"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Personal financial advisors</a:t>
              </a:r>
            </a:p>
          </p:txBody>
        </p:sp>
        <p:sp>
          <p:nvSpPr>
            <p:cNvPr id="485432" name="Text Box 56"/>
            <p:cNvSpPr txBox="1">
              <a:spLocks noChangeArrowheads="1"/>
            </p:cNvSpPr>
            <p:nvPr/>
          </p:nvSpPr>
          <p:spPr bwMode="auto">
            <a:xfrm>
              <a:off x="671" y="3080"/>
              <a:ext cx="3341"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Makeup artists, theatrical and performance</a:t>
              </a:r>
            </a:p>
          </p:txBody>
        </p:sp>
        <p:sp>
          <p:nvSpPr>
            <p:cNvPr id="485433" name="Text Box 57"/>
            <p:cNvSpPr txBox="1">
              <a:spLocks noChangeArrowheads="1"/>
            </p:cNvSpPr>
            <p:nvPr/>
          </p:nvSpPr>
          <p:spPr bwMode="auto">
            <a:xfrm>
              <a:off x="671" y="3288"/>
              <a:ext cx="3341"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Medical assistants</a:t>
              </a:r>
            </a:p>
          </p:txBody>
        </p:sp>
        <p:sp>
          <p:nvSpPr>
            <p:cNvPr id="485434" name="Text Box 58"/>
            <p:cNvSpPr txBox="1">
              <a:spLocks noChangeArrowheads="1"/>
            </p:cNvSpPr>
            <p:nvPr/>
          </p:nvSpPr>
          <p:spPr bwMode="auto">
            <a:xfrm>
              <a:off x="671" y="3488"/>
              <a:ext cx="3341"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Veterinarians</a:t>
              </a:r>
            </a:p>
          </p:txBody>
        </p:sp>
        <p:sp>
          <p:nvSpPr>
            <p:cNvPr id="485435" name="Text Box 59"/>
            <p:cNvSpPr txBox="1">
              <a:spLocks noChangeArrowheads="1"/>
            </p:cNvSpPr>
            <p:nvPr/>
          </p:nvSpPr>
          <p:spPr bwMode="auto">
            <a:xfrm>
              <a:off x="671" y="3680"/>
              <a:ext cx="3341"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Substance abuse and behavioral disorder counselors</a:t>
              </a:r>
            </a:p>
          </p:txBody>
        </p:sp>
        <p:sp>
          <p:nvSpPr>
            <p:cNvPr id="485436" name="Text Box 60"/>
            <p:cNvSpPr txBox="1">
              <a:spLocks noChangeArrowheads="1"/>
            </p:cNvSpPr>
            <p:nvPr/>
          </p:nvSpPr>
          <p:spPr bwMode="auto">
            <a:xfrm>
              <a:off x="3936" y="3680"/>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83</a:t>
              </a:r>
            </a:p>
          </p:txBody>
        </p:sp>
        <p:sp>
          <p:nvSpPr>
            <p:cNvPr id="485437" name="Text Box 61"/>
            <p:cNvSpPr txBox="1">
              <a:spLocks noChangeArrowheads="1"/>
            </p:cNvSpPr>
            <p:nvPr/>
          </p:nvSpPr>
          <p:spPr bwMode="auto">
            <a:xfrm>
              <a:off x="4416" y="3680"/>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112</a:t>
              </a:r>
            </a:p>
          </p:txBody>
        </p:sp>
        <p:sp>
          <p:nvSpPr>
            <p:cNvPr id="485438" name="Text Box 62"/>
            <p:cNvSpPr txBox="1">
              <a:spLocks noChangeArrowheads="1"/>
            </p:cNvSpPr>
            <p:nvPr/>
          </p:nvSpPr>
          <p:spPr bwMode="auto">
            <a:xfrm>
              <a:off x="4896" y="3680"/>
              <a:ext cx="46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34.3</a:t>
              </a:r>
            </a:p>
          </p:txBody>
        </p:sp>
        <p:sp>
          <p:nvSpPr>
            <p:cNvPr id="485439" name="Text Box 63"/>
            <p:cNvSpPr txBox="1">
              <a:spLocks noChangeArrowheads="1"/>
            </p:cNvSpPr>
            <p:nvPr/>
          </p:nvSpPr>
          <p:spPr bwMode="auto">
            <a:xfrm>
              <a:off x="224" y="3680"/>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10.</a:t>
              </a:r>
            </a:p>
          </p:txBody>
        </p:sp>
        <p:sp>
          <p:nvSpPr>
            <p:cNvPr id="485440" name="Text Box 64"/>
            <p:cNvSpPr txBox="1">
              <a:spLocks noChangeArrowheads="1"/>
            </p:cNvSpPr>
            <p:nvPr/>
          </p:nvSpPr>
          <p:spPr bwMode="auto">
            <a:xfrm>
              <a:off x="624" y="1700"/>
              <a:ext cx="3312"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0">
                  <a:latin typeface="Arial" pitchFamily="1" charset="0"/>
                </a:rPr>
                <a:t>Top 10 job growth categories (2006-2016)</a:t>
              </a:r>
            </a:p>
          </p:txBody>
        </p:sp>
        <p:sp>
          <p:nvSpPr>
            <p:cNvPr id="485441" name="Text Box 65"/>
            <p:cNvSpPr txBox="1">
              <a:spLocks noChangeArrowheads="1"/>
            </p:cNvSpPr>
            <p:nvPr/>
          </p:nvSpPr>
          <p:spPr bwMode="auto">
            <a:xfrm>
              <a:off x="3960" y="1700"/>
              <a:ext cx="464"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b="0">
                  <a:latin typeface="Arial" pitchFamily="1" charset="0"/>
                </a:rPr>
                <a:t>2006</a:t>
              </a:r>
            </a:p>
          </p:txBody>
        </p:sp>
        <p:sp>
          <p:nvSpPr>
            <p:cNvPr id="485442" name="Text Box 66"/>
            <p:cNvSpPr txBox="1">
              <a:spLocks noChangeArrowheads="1"/>
            </p:cNvSpPr>
            <p:nvPr/>
          </p:nvSpPr>
          <p:spPr bwMode="auto">
            <a:xfrm>
              <a:off x="4440" y="1700"/>
              <a:ext cx="464"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b="0">
                  <a:latin typeface="Arial" pitchFamily="1" charset="0"/>
                </a:rPr>
                <a:t>2016</a:t>
              </a:r>
            </a:p>
          </p:txBody>
        </p:sp>
        <p:sp>
          <p:nvSpPr>
            <p:cNvPr id="485443" name="Text Box 67"/>
            <p:cNvSpPr txBox="1">
              <a:spLocks noChangeArrowheads="1"/>
            </p:cNvSpPr>
            <p:nvPr/>
          </p:nvSpPr>
          <p:spPr bwMode="auto">
            <a:xfrm>
              <a:off x="3792" y="1483"/>
              <a:ext cx="1256" cy="172"/>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b="0">
                  <a:latin typeface="Arial" pitchFamily="1" charset="0"/>
                </a:rPr>
                <a:t>Employment</a:t>
              </a:r>
            </a:p>
          </p:txBody>
        </p:sp>
        <p:sp>
          <p:nvSpPr>
            <p:cNvPr id="485444" name="Text Box 68"/>
            <p:cNvSpPr txBox="1">
              <a:spLocks noChangeArrowheads="1"/>
            </p:cNvSpPr>
            <p:nvPr/>
          </p:nvSpPr>
          <p:spPr bwMode="auto">
            <a:xfrm>
              <a:off x="3792" y="1587"/>
              <a:ext cx="1256" cy="156"/>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1200" b="0">
                  <a:latin typeface="Arial" pitchFamily="1" charset="0"/>
                </a:rPr>
                <a:t>(thousands)</a:t>
              </a:r>
            </a:p>
          </p:txBody>
        </p:sp>
        <p:sp>
          <p:nvSpPr>
            <p:cNvPr id="485445" name="Text Box 69"/>
            <p:cNvSpPr txBox="1">
              <a:spLocks noChangeArrowheads="1"/>
            </p:cNvSpPr>
            <p:nvPr/>
          </p:nvSpPr>
          <p:spPr bwMode="auto">
            <a:xfrm>
              <a:off x="4904" y="1716"/>
              <a:ext cx="488" cy="172"/>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b="0">
                  <a:latin typeface="Arial" pitchFamily="1" charset="0"/>
                </a:rPr>
                <a:t>Growth</a:t>
              </a:r>
            </a:p>
          </p:txBody>
        </p:sp>
        <p:sp>
          <p:nvSpPr>
            <p:cNvPr id="485446" name="Text Box 70"/>
            <p:cNvSpPr txBox="1">
              <a:spLocks noChangeArrowheads="1"/>
            </p:cNvSpPr>
            <p:nvPr/>
          </p:nvSpPr>
          <p:spPr bwMode="auto">
            <a:xfrm>
              <a:off x="704" y="3932"/>
              <a:ext cx="4912" cy="172"/>
            </a:xfrm>
            <a:prstGeom prst="rect">
              <a:avLst/>
            </a:prstGeom>
            <a:noFill/>
            <a:ln w="9525">
              <a:noFill/>
              <a:miter lim="800000"/>
              <a:headEnd/>
              <a:tailEnd/>
            </a:ln>
            <a:effectLst/>
          </p:spPr>
          <p:txBody>
            <a:bodyPr>
              <a:prstTxWarp prst="textNoShape">
                <a:avLst/>
              </a:prstTxWarp>
              <a:spAutoFit/>
            </a:bodyPr>
            <a:lstStyle/>
            <a:p>
              <a:pPr>
                <a:lnSpc>
                  <a:spcPct val="85000"/>
                </a:lnSpc>
              </a:pPr>
              <a:r>
                <a:rPr lang="en-US" b="0"/>
                <a:t>U.S. Department of Labor, Bureau of Labor Statistics, </a:t>
              </a:r>
              <a:r>
                <a:rPr lang="en-US" b="0" i="1"/>
                <a:t>Employment Projections: 2006-16, </a:t>
              </a:r>
              <a:r>
                <a:rPr lang="en-US" b="0"/>
                <a:t>December 2007.</a:t>
              </a:r>
              <a:endParaRPr lang="en-US" b="0" i="1"/>
            </a:p>
          </p:txBody>
        </p:sp>
        <p:sp>
          <p:nvSpPr>
            <p:cNvPr id="485447" name="Text Box 71"/>
            <p:cNvSpPr txBox="1">
              <a:spLocks noChangeArrowheads="1"/>
            </p:cNvSpPr>
            <p:nvPr/>
          </p:nvSpPr>
          <p:spPr bwMode="auto">
            <a:xfrm>
              <a:off x="288" y="3932"/>
              <a:ext cx="672" cy="172"/>
            </a:xfrm>
            <a:prstGeom prst="rect">
              <a:avLst/>
            </a:prstGeom>
            <a:noFill/>
            <a:ln w="9525">
              <a:noFill/>
              <a:miter lim="800000"/>
              <a:headEnd/>
              <a:tailEnd/>
            </a:ln>
            <a:effectLst/>
          </p:spPr>
          <p:txBody>
            <a:bodyPr>
              <a:prstTxWarp prst="textNoShape">
                <a:avLst/>
              </a:prstTxWarp>
              <a:spAutoFit/>
            </a:bodyPr>
            <a:lstStyle/>
            <a:p>
              <a:pPr algn="just">
                <a:lnSpc>
                  <a:spcPct val="85000"/>
                </a:lnSpc>
                <a:spcBef>
                  <a:spcPct val="50000"/>
                </a:spcBef>
              </a:pPr>
              <a:r>
                <a:rPr lang="en-US" b="0"/>
                <a:t>Source:</a:t>
              </a:r>
            </a:p>
          </p:txBody>
        </p:sp>
        <p:sp>
          <p:nvSpPr>
            <p:cNvPr id="485448" name="Line 72"/>
            <p:cNvSpPr>
              <a:spLocks noChangeShapeType="1"/>
            </p:cNvSpPr>
            <p:nvPr/>
          </p:nvSpPr>
          <p:spPr bwMode="auto">
            <a:xfrm>
              <a:off x="4945" y="1874"/>
              <a:ext cx="0" cy="2019"/>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85449" name="Line 73"/>
            <p:cNvSpPr>
              <a:spLocks noChangeShapeType="1"/>
            </p:cNvSpPr>
            <p:nvPr/>
          </p:nvSpPr>
          <p:spPr bwMode="auto">
            <a:xfrm>
              <a:off x="4408" y="1872"/>
              <a:ext cx="0" cy="202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85450" name="Line 74"/>
            <p:cNvSpPr>
              <a:spLocks noChangeShapeType="1"/>
            </p:cNvSpPr>
            <p:nvPr/>
          </p:nvSpPr>
          <p:spPr bwMode="auto">
            <a:xfrm>
              <a:off x="3871" y="1878"/>
              <a:ext cx="0" cy="2018"/>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grpSp>
      <p:pic>
        <p:nvPicPr>
          <p:cNvPr id="485451" name="Picture 75" descr="MoneyMagazine"/>
          <p:cNvPicPr>
            <a:picLocks noChangeAspect="1" noChangeArrowheads="1"/>
          </p:cNvPicPr>
          <p:nvPr/>
        </p:nvPicPr>
        <p:blipFill>
          <a:blip r:embed="rId3"/>
          <a:srcRect/>
          <a:stretch>
            <a:fillRect/>
          </a:stretch>
        </p:blipFill>
        <p:spPr bwMode="auto">
          <a:xfrm>
            <a:off x="773113" y="4343400"/>
            <a:ext cx="7837487" cy="2025650"/>
          </a:xfrm>
          <a:prstGeom prst="rect">
            <a:avLst/>
          </a:prstGeom>
          <a:noFill/>
        </p:spPr>
      </p:pic>
      <p:grpSp>
        <p:nvGrpSpPr>
          <p:cNvPr id="485452" name="Group 76"/>
          <p:cNvGrpSpPr>
            <a:grpSpLocks/>
          </p:cNvGrpSpPr>
          <p:nvPr/>
        </p:nvGrpSpPr>
        <p:grpSpPr bwMode="auto">
          <a:xfrm>
            <a:off x="1239838" y="3505200"/>
            <a:ext cx="6664325" cy="2906713"/>
            <a:chOff x="781" y="2208"/>
            <a:chExt cx="4198" cy="1831"/>
          </a:xfrm>
        </p:grpSpPr>
        <p:pic>
          <p:nvPicPr>
            <p:cNvPr id="485453" name="Picture 77"/>
            <p:cNvPicPr>
              <a:picLocks noChangeAspect="1" noChangeArrowheads="1"/>
            </p:cNvPicPr>
            <p:nvPr/>
          </p:nvPicPr>
          <p:blipFill>
            <a:blip r:embed="rId4"/>
            <a:srcRect/>
            <a:stretch>
              <a:fillRect/>
            </a:stretch>
          </p:blipFill>
          <p:spPr bwMode="auto">
            <a:xfrm>
              <a:off x="781" y="2208"/>
              <a:ext cx="4198" cy="1831"/>
            </a:xfrm>
            <a:prstGeom prst="rect">
              <a:avLst/>
            </a:prstGeom>
            <a:noFill/>
            <a:ln w="9525">
              <a:noFill/>
              <a:miter lim="800000"/>
              <a:headEnd/>
              <a:tailEnd/>
            </a:ln>
            <a:effectLst/>
          </p:spPr>
        </p:pic>
        <p:sp>
          <p:nvSpPr>
            <p:cNvPr id="485454" name="Text Box 78"/>
            <p:cNvSpPr txBox="1">
              <a:spLocks noChangeArrowheads="1"/>
            </p:cNvSpPr>
            <p:nvPr/>
          </p:nvSpPr>
          <p:spPr bwMode="auto">
            <a:xfrm>
              <a:off x="840" y="2994"/>
              <a:ext cx="2688" cy="1038"/>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1200" b="0">
                  <a:latin typeface="Helvetica Neue" pitchFamily="1" charset="0"/>
                </a:rPr>
                <a:t>Google and Facebook are fighting hard to hire this year’s crop of computer science graduates, we’ve heard, and ground zero is Stanford.  Most of the class of 2008 already have job offers even though graduation is months away.</a:t>
              </a:r>
            </a:p>
            <a:p>
              <a:pPr algn="just">
                <a:lnSpc>
                  <a:spcPct val="85000"/>
                </a:lnSpc>
              </a:pPr>
              <a:r>
                <a:rPr lang="en-US" sz="1200" b="0">
                  <a:latin typeface="Helvetica Neue" pitchFamily="1" charset="0"/>
                </a:rPr>
                <a:t>   Last year, salaries of up to $70,000 were common for the best students.  This year, Facebook is said to be offering $92,000, and Google has increased some offers to $95,000 to get their share of graduates.  Students with a Master’s degree in Computer Science are being offered as much as $130,000 for associate product manager jobs at Google.</a:t>
              </a:r>
            </a:p>
          </p:txBody>
        </p:sp>
      </p:grpSp>
      <p:grpSp>
        <p:nvGrpSpPr>
          <p:cNvPr id="485455" name="Group 79"/>
          <p:cNvGrpSpPr>
            <a:grpSpLocks/>
          </p:cNvGrpSpPr>
          <p:nvPr/>
        </p:nvGrpSpPr>
        <p:grpSpPr bwMode="auto">
          <a:xfrm>
            <a:off x="2624138" y="4025900"/>
            <a:ext cx="3940175" cy="2663825"/>
            <a:chOff x="1653" y="2544"/>
            <a:chExt cx="2482" cy="1678"/>
          </a:xfrm>
        </p:grpSpPr>
        <p:pic>
          <p:nvPicPr>
            <p:cNvPr id="485456" name="Picture 80"/>
            <p:cNvPicPr>
              <a:picLocks noChangeAspect="1" noChangeArrowheads="1"/>
            </p:cNvPicPr>
            <p:nvPr/>
          </p:nvPicPr>
          <p:blipFill>
            <a:blip r:embed="rId5"/>
            <a:srcRect l="4324" t="2879" r="4324" b="2879"/>
            <a:stretch>
              <a:fillRect/>
            </a:stretch>
          </p:blipFill>
          <p:spPr bwMode="auto">
            <a:xfrm>
              <a:off x="1653" y="2544"/>
              <a:ext cx="1083" cy="1678"/>
            </a:xfrm>
            <a:prstGeom prst="rect">
              <a:avLst/>
            </a:prstGeom>
            <a:noFill/>
            <a:ln w="9525">
              <a:solidFill>
                <a:schemeClr val="tx1"/>
              </a:solidFill>
              <a:miter lim="800000"/>
              <a:headEnd/>
              <a:tailEnd/>
            </a:ln>
            <a:effectLst/>
          </p:spPr>
        </p:pic>
        <p:pic>
          <p:nvPicPr>
            <p:cNvPr id="485457" name="Picture 81"/>
            <p:cNvPicPr>
              <a:picLocks noChangeAspect="1" noChangeArrowheads="1"/>
            </p:cNvPicPr>
            <p:nvPr/>
          </p:nvPicPr>
          <p:blipFill>
            <a:blip r:embed="rId6"/>
            <a:srcRect/>
            <a:stretch>
              <a:fillRect/>
            </a:stretch>
          </p:blipFill>
          <p:spPr bwMode="auto">
            <a:xfrm>
              <a:off x="3024" y="2544"/>
              <a:ext cx="1111" cy="1678"/>
            </a:xfrm>
            <a:prstGeom prst="rect">
              <a:avLst/>
            </a:prstGeom>
            <a:noFill/>
            <a:ln w="9525">
              <a:solidFill>
                <a:schemeClr val="tx1"/>
              </a:solidFill>
              <a:miter lim="800000"/>
              <a:headEnd/>
              <a:tailEnd/>
            </a:ln>
            <a:effectLst/>
          </p:spPr>
        </p:pic>
      </p:grpSp>
      <p:sp>
        <p:nvSpPr>
          <p:cNvPr id="485458" name="Rectangle 82"/>
          <p:cNvSpPr>
            <a:spLocks noChangeArrowheads="1"/>
          </p:cNvSpPr>
          <p:nvPr/>
        </p:nvSpPr>
        <p:spPr bwMode="auto">
          <a:xfrm>
            <a:off x="304800" y="1143000"/>
            <a:ext cx="8610600" cy="5562600"/>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85459" name="Rectangle 83"/>
          <p:cNvSpPr>
            <a:spLocks noGrp="1" noChangeAspect="1" noChangeArrowheads="1"/>
          </p:cNvSpPr>
          <p:nvPr>
            <p:ph type="body" idx="1"/>
          </p:nvPr>
        </p:nvSpPr>
        <p:spPr>
          <a:xfrm>
            <a:off x="450850" y="1168400"/>
            <a:ext cx="8153400" cy="3276600"/>
          </a:xfrm>
          <a:noFill/>
          <a:ln/>
        </p:spPr>
        <p:txBody>
          <a:bodyPr/>
          <a:lstStyle/>
          <a:p>
            <a:pPr algn="just">
              <a:lnSpc>
                <a:spcPct val="85000"/>
              </a:lnSpc>
              <a:spcBef>
                <a:spcPct val="0"/>
              </a:spcBef>
              <a:spcAft>
                <a:spcPct val="20000"/>
              </a:spcAft>
            </a:pPr>
            <a:r>
              <a:rPr lang="en-US" sz="2400" dirty="0"/>
              <a:t>The computing industry offers some of the best employment opportunities for college graduates in the United States today:</a:t>
            </a:r>
          </a:p>
          <a:p>
            <a:pPr lvl="1" algn="just">
              <a:lnSpc>
                <a:spcPct val="85000"/>
              </a:lnSpc>
              <a:spcBef>
                <a:spcPct val="0"/>
              </a:spcBef>
              <a:spcAft>
                <a:spcPct val="20000"/>
              </a:spcAft>
            </a:pPr>
            <a:r>
              <a:rPr lang="en-US" sz="2000" dirty="0"/>
              <a:t>The number of jobs in the domestic software industry are at an all-time high and are projected to grow dramatically over the next decade.</a:t>
            </a:r>
          </a:p>
          <a:p>
            <a:pPr lvl="1" algn="just">
              <a:lnSpc>
                <a:spcPct val="85000"/>
              </a:lnSpc>
              <a:spcBef>
                <a:spcPct val="0"/>
              </a:spcBef>
              <a:spcAft>
                <a:spcPct val="20000"/>
              </a:spcAft>
            </a:pPr>
            <a:r>
              <a:rPr lang="en-US" sz="2000" dirty="0"/>
              <a:t>Salaries for newly minted B.S. graduates in Computer Science are high, sometimes exceeding the $100,000 mark.</a:t>
            </a:r>
          </a:p>
          <a:p>
            <a:pPr lvl="1" algn="just">
              <a:lnSpc>
                <a:spcPct val="85000"/>
              </a:lnSpc>
              <a:spcBef>
                <a:spcPct val="0"/>
              </a:spcBef>
              <a:spcAft>
                <a:spcPct val="20000"/>
              </a:spcAft>
            </a:pPr>
            <a:r>
              <a:rPr lang="en-US" sz="2000" dirty="0"/>
              <a:t>In 2005, </a:t>
            </a:r>
            <a:r>
              <a:rPr lang="en-US" sz="2000" i="1" dirty="0"/>
              <a:t>Money</a:t>
            </a:r>
            <a:r>
              <a:rPr lang="en-US" sz="2000" dirty="0"/>
              <a:t> magazine rated software engineer as the number one job in America.</a:t>
            </a:r>
          </a:p>
          <a:p>
            <a:pPr lvl="1" algn="just">
              <a:lnSpc>
                <a:spcPct val="85000"/>
              </a:lnSpc>
              <a:spcBef>
                <a:spcPct val="0"/>
              </a:spcBef>
              <a:spcAft>
                <a:spcPct val="20000"/>
              </a:spcAft>
            </a:pPr>
            <a:r>
              <a:rPr lang="en-US" sz="2000" dirty="0"/>
              <a:t>Employment in this area is vital for</a:t>
            </a:r>
            <a:r>
              <a:rPr lang="en-US" sz="2000" dirty="0" smtClean="0"/>
              <a:t> the economy.</a:t>
            </a:r>
            <a:endParaRPr lang="en-US" sz="2000" dirty="0"/>
          </a:p>
          <a:p>
            <a:pPr algn="just">
              <a:lnSpc>
                <a:spcPct val="85000"/>
              </a:lnSpc>
              <a:spcBef>
                <a:spcPct val="0"/>
              </a:spcBef>
              <a:spcAft>
                <a:spcPct val="20000"/>
              </a:spcAft>
            </a:pPr>
            <a:endParaRPr lang="en-US" sz="2400" dirty="0"/>
          </a:p>
          <a:p>
            <a:pPr algn="just">
              <a:lnSpc>
                <a:spcPct val="85000"/>
              </a:lnSpc>
              <a:spcBef>
                <a:spcPct val="0"/>
              </a:spcBef>
              <a:spcAft>
                <a:spcPct val="20000"/>
              </a:spcAft>
            </a:pP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8545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545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8537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485379"/>
                                        </p:tgtEl>
                                        <p:attrNameLst>
                                          <p:attrName>style.visibility</p:attrName>
                                        </p:attrNameLst>
                                      </p:cBhvr>
                                      <p:to>
                                        <p:strVal val="hidden"/>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485459">
                                            <p:txEl>
                                              <p:pRg st="2" end="2"/>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48545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nodeType="clickEffect">
                                  <p:stCondLst>
                                    <p:cond delay="0"/>
                                  </p:stCondLst>
                                  <p:childTnLst>
                                    <p:set>
                                      <p:cBhvr>
                                        <p:cTn id="25" dur="1" fill="hold">
                                          <p:stCondLst>
                                            <p:cond delay="0"/>
                                          </p:stCondLst>
                                        </p:cTn>
                                        <p:tgtEl>
                                          <p:spTgt spid="485452"/>
                                        </p:tgtEl>
                                        <p:attrNameLst>
                                          <p:attrName>style.visibility</p:attrName>
                                        </p:attrNameLst>
                                      </p:cBhvr>
                                      <p:to>
                                        <p:strVal val="hidden"/>
                                      </p:to>
                                    </p:set>
                                  </p:childTnLst>
                                </p:cTn>
                              </p:par>
                            </p:childTnLst>
                          </p:cTn>
                        </p:par>
                        <p:par>
                          <p:cTn id="26" fill="hold">
                            <p:stCondLst>
                              <p:cond delay="0"/>
                            </p:stCondLst>
                            <p:childTnLst>
                              <p:par>
                                <p:cTn id="27" presetID="1" presetClass="entr" presetSubtype="0" fill="hold" grpId="0" nodeType="afterEffect">
                                  <p:stCondLst>
                                    <p:cond delay="0"/>
                                  </p:stCondLst>
                                  <p:childTnLst>
                                    <p:set>
                                      <p:cBhvr>
                                        <p:cTn id="28" dur="1" fill="hold">
                                          <p:stCondLst>
                                            <p:cond delay="0"/>
                                          </p:stCondLst>
                                        </p:cTn>
                                        <p:tgtEl>
                                          <p:spTgt spid="485459">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8545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485451"/>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485459">
                                            <p:txEl>
                                              <p:pRg st="4" end="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854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5458" grpId="0" animBg="1"/>
      <p:bldP spid="485459" grpId="0"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 name="Rectangle 26"/>
          <p:cNvSpPr/>
          <p:nvPr/>
        </p:nvSpPr>
        <p:spPr bwMode="auto">
          <a:xfrm>
            <a:off x="846667" y="1302657"/>
            <a:ext cx="7341809" cy="2830286"/>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52" name="Rectangle 51"/>
          <p:cNvSpPr/>
          <p:nvPr/>
        </p:nvSpPr>
        <p:spPr bwMode="auto">
          <a:xfrm>
            <a:off x="1278467" y="1559075"/>
            <a:ext cx="1270000" cy="753533"/>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729090" name="Rectangle 2"/>
          <p:cNvSpPr>
            <a:spLocks noGrp="1" noChangeArrowheads="1"/>
          </p:cNvSpPr>
          <p:nvPr>
            <p:ph type="title"/>
          </p:nvPr>
        </p:nvSpPr>
        <p:spPr>
          <a:xfrm>
            <a:off x="0" y="76200"/>
            <a:ext cx="9144000" cy="1143000"/>
          </a:xfrm>
          <a:noFill/>
          <a:ln/>
        </p:spPr>
        <p:txBody>
          <a:bodyPr/>
          <a:lstStyle/>
          <a:p>
            <a:r>
              <a:rPr lang="en-US" sz="4000" dirty="0" smtClean="0">
                <a:solidFill>
                  <a:srgbClr val="FF0000"/>
                </a:solidFill>
              </a:rPr>
              <a:t>Why Study Computer Science</a:t>
            </a:r>
            <a:endParaRPr lang="en-US" dirty="0">
              <a:solidFill>
                <a:srgbClr val="FF0000"/>
              </a:solidFill>
            </a:endParaRPr>
          </a:p>
        </p:txBody>
      </p:sp>
      <p:grpSp>
        <p:nvGrpSpPr>
          <p:cNvPr id="2" name="Group 62"/>
          <p:cNvGrpSpPr/>
          <p:nvPr/>
        </p:nvGrpSpPr>
        <p:grpSpPr>
          <a:xfrm>
            <a:off x="1524000" y="3454410"/>
            <a:ext cx="635000" cy="678533"/>
            <a:chOff x="1524000" y="3445943"/>
            <a:chExt cx="635000" cy="678533"/>
          </a:xfrm>
        </p:grpSpPr>
        <p:sp>
          <p:nvSpPr>
            <p:cNvPr id="28" name="Rectangle 27"/>
            <p:cNvSpPr/>
            <p:nvPr/>
          </p:nvSpPr>
          <p:spPr bwMode="auto">
            <a:xfrm>
              <a:off x="1532467" y="3819676"/>
              <a:ext cx="626533" cy="3048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29" name="Rectangle 28"/>
            <p:cNvSpPr/>
            <p:nvPr/>
          </p:nvSpPr>
          <p:spPr bwMode="auto">
            <a:xfrm>
              <a:off x="1532467" y="3750733"/>
              <a:ext cx="626533" cy="67733"/>
            </a:xfrm>
            <a:prstGeom prst="rect">
              <a:avLst/>
            </a:prstGeom>
            <a:solidFill>
              <a:srgbClr val="6666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30" name="Rectangle 29"/>
            <p:cNvSpPr/>
            <p:nvPr/>
          </p:nvSpPr>
          <p:spPr bwMode="auto">
            <a:xfrm>
              <a:off x="1532467" y="3674531"/>
              <a:ext cx="626533" cy="67733"/>
            </a:xfrm>
            <a:prstGeom prst="rect">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44" name="TextBox 43"/>
            <p:cNvSpPr txBox="1"/>
            <p:nvPr/>
          </p:nvSpPr>
          <p:spPr>
            <a:xfrm>
              <a:off x="1524000" y="3445943"/>
              <a:ext cx="635000" cy="246221"/>
            </a:xfrm>
            <a:prstGeom prst="rect">
              <a:avLst/>
            </a:prstGeom>
            <a:noFill/>
          </p:spPr>
          <p:txBody>
            <a:bodyPr wrap="square" rtlCol="0">
              <a:spAutoFit/>
            </a:bodyPr>
            <a:lstStyle/>
            <a:p>
              <a:pPr algn="ctr"/>
              <a:r>
                <a:rPr lang="en-US" sz="1000" dirty="0" smtClean="0">
                  <a:latin typeface="Arial"/>
                  <a:cs typeface="Arial"/>
                </a:rPr>
                <a:t>31,357</a:t>
              </a:r>
              <a:endParaRPr lang="en-US" dirty="0">
                <a:latin typeface="Arial"/>
                <a:cs typeface="Arial"/>
              </a:endParaRPr>
            </a:p>
          </p:txBody>
        </p:sp>
      </p:grpSp>
      <p:grpSp>
        <p:nvGrpSpPr>
          <p:cNvPr id="3" name="Group 63"/>
          <p:cNvGrpSpPr/>
          <p:nvPr/>
        </p:nvGrpSpPr>
        <p:grpSpPr>
          <a:xfrm>
            <a:off x="2150532" y="3748724"/>
            <a:ext cx="635000" cy="384219"/>
            <a:chOff x="2150532" y="3742282"/>
            <a:chExt cx="635000" cy="384219"/>
          </a:xfrm>
        </p:grpSpPr>
        <p:sp>
          <p:nvSpPr>
            <p:cNvPr id="40" name="Rectangle 39"/>
            <p:cNvSpPr/>
            <p:nvPr/>
          </p:nvSpPr>
          <p:spPr bwMode="auto">
            <a:xfrm>
              <a:off x="2158999" y="3962399"/>
              <a:ext cx="626533" cy="164102"/>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45" name="TextBox 44"/>
            <p:cNvSpPr txBox="1"/>
            <p:nvPr/>
          </p:nvSpPr>
          <p:spPr>
            <a:xfrm>
              <a:off x="2150532" y="3742282"/>
              <a:ext cx="635000" cy="246221"/>
            </a:xfrm>
            <a:prstGeom prst="rect">
              <a:avLst/>
            </a:prstGeom>
            <a:noFill/>
          </p:spPr>
          <p:txBody>
            <a:bodyPr wrap="square" rtlCol="0">
              <a:spAutoFit/>
            </a:bodyPr>
            <a:lstStyle/>
            <a:p>
              <a:pPr algn="ctr"/>
              <a:r>
                <a:rPr lang="en-US" sz="1000" dirty="0" smtClean="0">
                  <a:latin typeface="Arial"/>
                  <a:cs typeface="Arial"/>
                </a:rPr>
                <a:t>10,075</a:t>
              </a:r>
              <a:endParaRPr lang="en-US" dirty="0">
                <a:latin typeface="Arial"/>
                <a:cs typeface="Arial"/>
              </a:endParaRPr>
            </a:p>
          </p:txBody>
        </p:sp>
      </p:grpSp>
      <p:grpSp>
        <p:nvGrpSpPr>
          <p:cNvPr id="4" name="Group 64"/>
          <p:cNvGrpSpPr/>
          <p:nvPr/>
        </p:nvGrpSpPr>
        <p:grpSpPr>
          <a:xfrm>
            <a:off x="3166533" y="2556944"/>
            <a:ext cx="635000" cy="1575999"/>
            <a:chOff x="3166533" y="2556944"/>
            <a:chExt cx="635000" cy="1575999"/>
          </a:xfrm>
        </p:grpSpPr>
        <p:sp>
          <p:nvSpPr>
            <p:cNvPr id="31" name="Rectangle 30"/>
            <p:cNvSpPr/>
            <p:nvPr/>
          </p:nvSpPr>
          <p:spPr bwMode="auto">
            <a:xfrm>
              <a:off x="3175000" y="2980267"/>
              <a:ext cx="626533" cy="1152676"/>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32" name="Rectangle 31"/>
            <p:cNvSpPr/>
            <p:nvPr/>
          </p:nvSpPr>
          <p:spPr bwMode="auto">
            <a:xfrm>
              <a:off x="3175000" y="2870193"/>
              <a:ext cx="626533" cy="113453"/>
            </a:xfrm>
            <a:prstGeom prst="rect">
              <a:avLst/>
            </a:prstGeom>
            <a:solidFill>
              <a:srgbClr val="6666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33" name="Rectangle 32"/>
            <p:cNvSpPr/>
            <p:nvPr/>
          </p:nvSpPr>
          <p:spPr bwMode="auto">
            <a:xfrm>
              <a:off x="3175000" y="2768598"/>
              <a:ext cx="626533" cy="95165"/>
            </a:xfrm>
            <a:prstGeom prst="rect">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Times New Roman" charset="0"/>
              </a:endParaRPr>
            </a:p>
          </p:txBody>
        </p:sp>
        <p:sp>
          <p:nvSpPr>
            <p:cNvPr id="46" name="TextBox 45"/>
            <p:cNvSpPr txBox="1"/>
            <p:nvPr/>
          </p:nvSpPr>
          <p:spPr>
            <a:xfrm>
              <a:off x="3166533" y="2556944"/>
              <a:ext cx="635000" cy="246221"/>
            </a:xfrm>
            <a:prstGeom prst="rect">
              <a:avLst/>
            </a:prstGeom>
            <a:noFill/>
          </p:spPr>
          <p:txBody>
            <a:bodyPr wrap="square" rtlCol="0">
              <a:spAutoFit/>
            </a:bodyPr>
            <a:lstStyle/>
            <a:p>
              <a:pPr algn="ctr"/>
              <a:r>
                <a:rPr lang="en-US" sz="1000" dirty="0" smtClean="0">
                  <a:latin typeface="Arial"/>
                  <a:cs typeface="Arial"/>
                </a:rPr>
                <a:t>94,889</a:t>
              </a:r>
              <a:endParaRPr lang="en-US" dirty="0">
                <a:latin typeface="Arial"/>
                <a:cs typeface="Arial"/>
              </a:endParaRPr>
            </a:p>
          </p:txBody>
        </p:sp>
      </p:grpSp>
      <p:grpSp>
        <p:nvGrpSpPr>
          <p:cNvPr id="5" name="Group 65"/>
          <p:cNvGrpSpPr/>
          <p:nvPr/>
        </p:nvGrpSpPr>
        <p:grpSpPr>
          <a:xfrm>
            <a:off x="3793065" y="3200436"/>
            <a:ext cx="635000" cy="932507"/>
            <a:chOff x="3793065" y="3200430"/>
            <a:chExt cx="635000" cy="932507"/>
          </a:xfrm>
        </p:grpSpPr>
        <p:sp>
          <p:nvSpPr>
            <p:cNvPr id="41" name="Rectangle 40"/>
            <p:cNvSpPr/>
            <p:nvPr/>
          </p:nvSpPr>
          <p:spPr bwMode="auto">
            <a:xfrm>
              <a:off x="3801532" y="3403600"/>
              <a:ext cx="626533" cy="729337"/>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47" name="TextBox 46"/>
            <p:cNvSpPr txBox="1"/>
            <p:nvPr/>
          </p:nvSpPr>
          <p:spPr>
            <a:xfrm>
              <a:off x="3793065" y="3200430"/>
              <a:ext cx="635000" cy="246221"/>
            </a:xfrm>
            <a:prstGeom prst="rect">
              <a:avLst/>
            </a:prstGeom>
            <a:noFill/>
          </p:spPr>
          <p:txBody>
            <a:bodyPr wrap="square" rtlCol="0">
              <a:spAutoFit/>
            </a:bodyPr>
            <a:lstStyle/>
            <a:p>
              <a:pPr algn="ctr"/>
              <a:r>
                <a:rPr lang="en-US" sz="1000" dirty="0" smtClean="0">
                  <a:latin typeface="Arial"/>
                  <a:cs typeface="Arial"/>
                </a:rPr>
                <a:t>49,200</a:t>
              </a:r>
              <a:endParaRPr lang="en-US" dirty="0">
                <a:latin typeface="Arial"/>
                <a:cs typeface="Arial"/>
              </a:endParaRPr>
            </a:p>
          </p:txBody>
        </p:sp>
      </p:grpSp>
      <p:grpSp>
        <p:nvGrpSpPr>
          <p:cNvPr id="6" name="Group 66"/>
          <p:cNvGrpSpPr/>
          <p:nvPr/>
        </p:nvGrpSpPr>
        <p:grpSpPr>
          <a:xfrm>
            <a:off x="4800600" y="2094906"/>
            <a:ext cx="668866" cy="2038037"/>
            <a:chOff x="4800600" y="2086438"/>
            <a:chExt cx="668866" cy="2038037"/>
          </a:xfrm>
        </p:grpSpPr>
        <p:sp>
          <p:nvSpPr>
            <p:cNvPr id="34" name="Rectangle 33"/>
            <p:cNvSpPr/>
            <p:nvPr/>
          </p:nvSpPr>
          <p:spPr bwMode="auto">
            <a:xfrm>
              <a:off x="4826001" y="2954866"/>
              <a:ext cx="626533" cy="1169609"/>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35" name="Rectangle 34"/>
            <p:cNvSpPr/>
            <p:nvPr/>
          </p:nvSpPr>
          <p:spPr bwMode="auto">
            <a:xfrm>
              <a:off x="4826001" y="2425087"/>
              <a:ext cx="626533" cy="534064"/>
            </a:xfrm>
            <a:prstGeom prst="rect">
              <a:avLst/>
            </a:prstGeom>
            <a:solidFill>
              <a:srgbClr val="6666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36" name="Rectangle 35"/>
            <p:cNvSpPr/>
            <p:nvPr/>
          </p:nvSpPr>
          <p:spPr bwMode="auto">
            <a:xfrm>
              <a:off x="4826001" y="2306559"/>
              <a:ext cx="626533" cy="113453"/>
            </a:xfrm>
            <a:prstGeom prst="rect">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Times New Roman" charset="0"/>
              </a:endParaRPr>
            </a:p>
          </p:txBody>
        </p:sp>
        <p:sp>
          <p:nvSpPr>
            <p:cNvPr id="48" name="TextBox 47"/>
            <p:cNvSpPr txBox="1"/>
            <p:nvPr/>
          </p:nvSpPr>
          <p:spPr>
            <a:xfrm>
              <a:off x="4800600" y="2086438"/>
              <a:ext cx="668866" cy="246221"/>
            </a:xfrm>
            <a:prstGeom prst="rect">
              <a:avLst/>
            </a:prstGeom>
            <a:noFill/>
          </p:spPr>
          <p:txBody>
            <a:bodyPr wrap="square" rtlCol="0">
              <a:spAutoFit/>
            </a:bodyPr>
            <a:lstStyle/>
            <a:p>
              <a:pPr algn="ctr"/>
              <a:r>
                <a:rPr lang="en-US" sz="1000" dirty="0" smtClean="0">
                  <a:latin typeface="Arial"/>
                  <a:cs typeface="Arial"/>
                </a:rPr>
                <a:t>129,045</a:t>
              </a:r>
              <a:endParaRPr lang="en-US" dirty="0">
                <a:latin typeface="Arial"/>
                <a:cs typeface="Arial"/>
              </a:endParaRPr>
            </a:p>
          </p:txBody>
        </p:sp>
      </p:grpSp>
      <p:grpSp>
        <p:nvGrpSpPr>
          <p:cNvPr id="7" name="Group 67"/>
          <p:cNvGrpSpPr/>
          <p:nvPr/>
        </p:nvGrpSpPr>
        <p:grpSpPr>
          <a:xfrm>
            <a:off x="5444066" y="3090342"/>
            <a:ext cx="635000" cy="1042601"/>
            <a:chOff x="5444066" y="3081868"/>
            <a:chExt cx="635000" cy="1042601"/>
          </a:xfrm>
        </p:grpSpPr>
        <p:sp>
          <p:nvSpPr>
            <p:cNvPr id="42" name="Rectangle 41"/>
            <p:cNvSpPr/>
            <p:nvPr/>
          </p:nvSpPr>
          <p:spPr bwMode="auto">
            <a:xfrm>
              <a:off x="5452533" y="3302000"/>
              <a:ext cx="626533" cy="822469"/>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49" name="TextBox 48"/>
            <p:cNvSpPr txBox="1"/>
            <p:nvPr/>
          </p:nvSpPr>
          <p:spPr>
            <a:xfrm>
              <a:off x="5444066" y="3081868"/>
              <a:ext cx="635000" cy="246221"/>
            </a:xfrm>
            <a:prstGeom prst="rect">
              <a:avLst/>
            </a:prstGeom>
            <a:noFill/>
          </p:spPr>
          <p:txBody>
            <a:bodyPr wrap="square" rtlCol="0">
              <a:spAutoFit/>
            </a:bodyPr>
            <a:lstStyle/>
            <a:p>
              <a:pPr algn="ctr"/>
              <a:r>
                <a:rPr lang="en-US" sz="1000" dirty="0" smtClean="0">
                  <a:latin typeface="Arial"/>
                  <a:cs typeface="Arial"/>
                </a:rPr>
                <a:t>57,127</a:t>
              </a:r>
              <a:endParaRPr lang="en-US" dirty="0">
                <a:latin typeface="Arial"/>
                <a:cs typeface="Arial"/>
              </a:endParaRPr>
            </a:p>
          </p:txBody>
        </p:sp>
      </p:grpSp>
      <p:grpSp>
        <p:nvGrpSpPr>
          <p:cNvPr id="8" name="Group 60"/>
          <p:cNvGrpSpPr/>
          <p:nvPr/>
        </p:nvGrpSpPr>
        <p:grpSpPr>
          <a:xfrm>
            <a:off x="6477000" y="3148914"/>
            <a:ext cx="635000" cy="984029"/>
            <a:chOff x="6477000" y="3140447"/>
            <a:chExt cx="635000" cy="984029"/>
          </a:xfrm>
        </p:grpSpPr>
        <p:sp>
          <p:nvSpPr>
            <p:cNvPr id="37" name="Rectangle 36"/>
            <p:cNvSpPr/>
            <p:nvPr/>
          </p:nvSpPr>
          <p:spPr bwMode="auto">
            <a:xfrm>
              <a:off x="6477000" y="3598333"/>
              <a:ext cx="626533" cy="526143"/>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38" name="Rectangle 37"/>
            <p:cNvSpPr/>
            <p:nvPr/>
          </p:nvSpPr>
          <p:spPr bwMode="auto">
            <a:xfrm>
              <a:off x="6477000" y="3383285"/>
              <a:ext cx="626533" cy="214036"/>
            </a:xfrm>
            <a:prstGeom prst="rect">
              <a:avLst/>
            </a:prstGeom>
            <a:solidFill>
              <a:srgbClr val="6666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39" name="Rectangle 38"/>
            <p:cNvSpPr/>
            <p:nvPr/>
          </p:nvSpPr>
          <p:spPr bwMode="auto">
            <a:xfrm>
              <a:off x="6477000" y="3355511"/>
              <a:ext cx="626533" cy="31157"/>
            </a:xfrm>
            <a:prstGeom prst="rect">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Times New Roman" charset="0"/>
              </a:endParaRPr>
            </a:p>
          </p:txBody>
        </p:sp>
        <p:sp>
          <p:nvSpPr>
            <p:cNvPr id="50" name="TextBox 49"/>
            <p:cNvSpPr txBox="1"/>
            <p:nvPr/>
          </p:nvSpPr>
          <p:spPr>
            <a:xfrm>
              <a:off x="6477000" y="3140447"/>
              <a:ext cx="635000" cy="246221"/>
            </a:xfrm>
            <a:prstGeom prst="rect">
              <a:avLst/>
            </a:prstGeom>
            <a:noFill/>
          </p:spPr>
          <p:txBody>
            <a:bodyPr wrap="square" rtlCol="0">
              <a:spAutoFit/>
            </a:bodyPr>
            <a:lstStyle/>
            <a:p>
              <a:pPr algn="ctr"/>
              <a:r>
                <a:rPr lang="en-US" sz="1000" dirty="0" smtClean="0">
                  <a:latin typeface="Arial"/>
                  <a:cs typeface="Arial"/>
                </a:rPr>
                <a:t>55,208</a:t>
              </a:r>
              <a:endParaRPr lang="en-US" dirty="0">
                <a:latin typeface="Arial"/>
                <a:cs typeface="Arial"/>
              </a:endParaRPr>
            </a:p>
          </p:txBody>
        </p:sp>
      </p:grpSp>
      <p:grpSp>
        <p:nvGrpSpPr>
          <p:cNvPr id="9" name="Group 61"/>
          <p:cNvGrpSpPr/>
          <p:nvPr/>
        </p:nvGrpSpPr>
        <p:grpSpPr>
          <a:xfrm>
            <a:off x="7069664" y="1625613"/>
            <a:ext cx="668868" cy="2507330"/>
            <a:chOff x="7069664" y="1617140"/>
            <a:chExt cx="668868" cy="2507330"/>
          </a:xfrm>
        </p:grpSpPr>
        <p:sp>
          <p:nvSpPr>
            <p:cNvPr id="43" name="Rectangle 42"/>
            <p:cNvSpPr/>
            <p:nvPr/>
          </p:nvSpPr>
          <p:spPr bwMode="auto">
            <a:xfrm>
              <a:off x="7103532" y="1837267"/>
              <a:ext cx="626533" cy="2287203"/>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51" name="TextBox 50"/>
            <p:cNvSpPr txBox="1"/>
            <p:nvPr/>
          </p:nvSpPr>
          <p:spPr>
            <a:xfrm>
              <a:off x="7069664" y="1617140"/>
              <a:ext cx="668868" cy="246221"/>
            </a:xfrm>
            <a:prstGeom prst="rect">
              <a:avLst/>
            </a:prstGeom>
            <a:noFill/>
          </p:spPr>
          <p:txBody>
            <a:bodyPr wrap="square" rtlCol="0">
              <a:spAutoFit/>
            </a:bodyPr>
            <a:lstStyle/>
            <a:p>
              <a:pPr algn="ctr"/>
              <a:r>
                <a:rPr lang="en-US" sz="1000" dirty="0" smtClean="0">
                  <a:latin typeface="Arial"/>
                  <a:cs typeface="Arial"/>
                </a:rPr>
                <a:t>161,857</a:t>
              </a:r>
              <a:endParaRPr lang="en-US" dirty="0">
                <a:latin typeface="Arial"/>
                <a:cs typeface="Arial"/>
              </a:endParaRPr>
            </a:p>
          </p:txBody>
        </p:sp>
      </p:grpSp>
      <p:sp>
        <p:nvSpPr>
          <p:cNvPr id="53" name="Rectangle 52"/>
          <p:cNvSpPr/>
          <p:nvPr/>
        </p:nvSpPr>
        <p:spPr bwMode="auto">
          <a:xfrm>
            <a:off x="1320800" y="1609875"/>
            <a:ext cx="270933" cy="101600"/>
          </a:xfrm>
          <a:prstGeom prst="rect">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54" name="Rectangle 53"/>
          <p:cNvSpPr/>
          <p:nvPr/>
        </p:nvSpPr>
        <p:spPr bwMode="auto">
          <a:xfrm>
            <a:off x="1320800" y="1787676"/>
            <a:ext cx="270933" cy="101600"/>
          </a:xfrm>
          <a:prstGeom prst="rect">
            <a:avLst/>
          </a:prstGeom>
          <a:solidFill>
            <a:srgbClr val="6666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55" name="Rectangle 54"/>
          <p:cNvSpPr/>
          <p:nvPr/>
        </p:nvSpPr>
        <p:spPr bwMode="auto">
          <a:xfrm>
            <a:off x="1320800" y="1965477"/>
            <a:ext cx="270933" cy="1016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56" name="Rectangle 55"/>
          <p:cNvSpPr/>
          <p:nvPr/>
        </p:nvSpPr>
        <p:spPr bwMode="auto">
          <a:xfrm>
            <a:off x="1320800" y="2143278"/>
            <a:ext cx="270933" cy="101600"/>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57" name="TextBox 56"/>
          <p:cNvSpPr txBox="1"/>
          <p:nvPr/>
        </p:nvSpPr>
        <p:spPr>
          <a:xfrm>
            <a:off x="1574796" y="1524519"/>
            <a:ext cx="872067" cy="246221"/>
          </a:xfrm>
          <a:prstGeom prst="rect">
            <a:avLst/>
          </a:prstGeom>
          <a:noFill/>
        </p:spPr>
        <p:txBody>
          <a:bodyPr wrap="square" rtlCol="0">
            <a:spAutoFit/>
          </a:bodyPr>
          <a:lstStyle/>
          <a:p>
            <a:r>
              <a:rPr lang="en-US" sz="1000" dirty="0" smtClean="0">
                <a:latin typeface="Arial"/>
                <a:cs typeface="Arial"/>
              </a:rPr>
              <a:t>Doctorate</a:t>
            </a:r>
            <a:endParaRPr lang="en-US" dirty="0">
              <a:latin typeface="Arial"/>
              <a:cs typeface="Arial"/>
            </a:endParaRPr>
          </a:p>
        </p:txBody>
      </p:sp>
      <p:sp>
        <p:nvSpPr>
          <p:cNvPr id="58" name="TextBox 57"/>
          <p:cNvSpPr txBox="1"/>
          <p:nvPr/>
        </p:nvSpPr>
        <p:spPr>
          <a:xfrm>
            <a:off x="1574796" y="1705142"/>
            <a:ext cx="872067" cy="246221"/>
          </a:xfrm>
          <a:prstGeom prst="rect">
            <a:avLst/>
          </a:prstGeom>
          <a:noFill/>
        </p:spPr>
        <p:txBody>
          <a:bodyPr wrap="square" rtlCol="0">
            <a:spAutoFit/>
          </a:bodyPr>
          <a:lstStyle/>
          <a:p>
            <a:r>
              <a:rPr lang="en-US" sz="1000" dirty="0" smtClean="0">
                <a:latin typeface="Arial"/>
                <a:cs typeface="Arial"/>
              </a:rPr>
              <a:t>Master’s</a:t>
            </a:r>
            <a:endParaRPr lang="en-US" dirty="0">
              <a:latin typeface="Arial"/>
              <a:cs typeface="Arial"/>
            </a:endParaRPr>
          </a:p>
        </p:txBody>
      </p:sp>
      <p:sp>
        <p:nvSpPr>
          <p:cNvPr id="59" name="TextBox 58"/>
          <p:cNvSpPr txBox="1"/>
          <p:nvPr/>
        </p:nvSpPr>
        <p:spPr>
          <a:xfrm>
            <a:off x="1574796" y="1885765"/>
            <a:ext cx="872067" cy="246221"/>
          </a:xfrm>
          <a:prstGeom prst="rect">
            <a:avLst/>
          </a:prstGeom>
          <a:noFill/>
        </p:spPr>
        <p:txBody>
          <a:bodyPr wrap="square" rtlCol="0">
            <a:spAutoFit/>
          </a:bodyPr>
          <a:lstStyle/>
          <a:p>
            <a:r>
              <a:rPr lang="en-US" sz="1000" dirty="0" smtClean="0">
                <a:latin typeface="Arial"/>
                <a:cs typeface="Arial"/>
              </a:rPr>
              <a:t>Bachelor’s</a:t>
            </a:r>
            <a:endParaRPr lang="en-US" dirty="0">
              <a:latin typeface="Arial"/>
              <a:cs typeface="Arial"/>
            </a:endParaRPr>
          </a:p>
        </p:txBody>
      </p:sp>
      <p:sp>
        <p:nvSpPr>
          <p:cNvPr id="60" name="TextBox 59"/>
          <p:cNvSpPr txBox="1"/>
          <p:nvPr/>
        </p:nvSpPr>
        <p:spPr>
          <a:xfrm>
            <a:off x="1574796" y="2066389"/>
            <a:ext cx="1117593" cy="246221"/>
          </a:xfrm>
          <a:prstGeom prst="rect">
            <a:avLst/>
          </a:prstGeom>
          <a:noFill/>
        </p:spPr>
        <p:txBody>
          <a:bodyPr wrap="square" rtlCol="0">
            <a:spAutoFit/>
          </a:bodyPr>
          <a:lstStyle/>
          <a:p>
            <a:r>
              <a:rPr lang="en-US" sz="1000" dirty="0" smtClean="0">
                <a:latin typeface="Arial"/>
                <a:cs typeface="Arial"/>
              </a:rPr>
              <a:t>Job openings</a:t>
            </a:r>
            <a:endParaRPr lang="en-US" dirty="0">
              <a:latin typeface="Arial"/>
              <a:cs typeface="Arial"/>
            </a:endParaRPr>
          </a:p>
        </p:txBody>
      </p:sp>
      <p:sp>
        <p:nvSpPr>
          <p:cNvPr id="70" name="TextBox 69"/>
          <p:cNvSpPr txBox="1"/>
          <p:nvPr/>
        </p:nvSpPr>
        <p:spPr>
          <a:xfrm>
            <a:off x="1234925" y="4097870"/>
            <a:ext cx="1828800" cy="261610"/>
          </a:xfrm>
          <a:prstGeom prst="rect">
            <a:avLst/>
          </a:prstGeom>
          <a:noFill/>
        </p:spPr>
        <p:txBody>
          <a:bodyPr wrap="square" rtlCol="0">
            <a:spAutoFit/>
          </a:bodyPr>
          <a:lstStyle/>
          <a:p>
            <a:pPr algn="ctr"/>
            <a:r>
              <a:rPr lang="en-US" sz="1100" dirty="0" smtClean="0">
                <a:latin typeface="Helvetica Neue"/>
                <a:cs typeface="Helvetica Neue"/>
              </a:rPr>
              <a:t>Physical Sciences</a:t>
            </a:r>
            <a:endParaRPr lang="en-US" sz="1100" dirty="0">
              <a:latin typeface="Helvetica Neue"/>
              <a:cs typeface="Helvetica Neue"/>
            </a:endParaRPr>
          </a:p>
        </p:txBody>
      </p:sp>
      <p:sp>
        <p:nvSpPr>
          <p:cNvPr id="71" name="TextBox 70"/>
          <p:cNvSpPr txBox="1"/>
          <p:nvPr/>
        </p:nvSpPr>
        <p:spPr>
          <a:xfrm>
            <a:off x="2879875" y="4097870"/>
            <a:ext cx="1828800" cy="261610"/>
          </a:xfrm>
          <a:prstGeom prst="rect">
            <a:avLst/>
          </a:prstGeom>
          <a:noFill/>
        </p:spPr>
        <p:txBody>
          <a:bodyPr wrap="square" rtlCol="0">
            <a:spAutoFit/>
          </a:bodyPr>
          <a:lstStyle/>
          <a:p>
            <a:pPr algn="ctr"/>
            <a:r>
              <a:rPr lang="en-US" sz="1100" dirty="0" smtClean="0">
                <a:latin typeface="Helvetica Neue"/>
                <a:cs typeface="Helvetica Neue"/>
              </a:rPr>
              <a:t>Biological Sciences</a:t>
            </a:r>
            <a:endParaRPr lang="en-US" sz="1100" dirty="0">
              <a:latin typeface="Helvetica Neue"/>
              <a:cs typeface="Helvetica Neue"/>
            </a:endParaRPr>
          </a:p>
        </p:txBody>
      </p:sp>
      <p:sp>
        <p:nvSpPr>
          <p:cNvPr id="72" name="TextBox 71"/>
          <p:cNvSpPr txBox="1"/>
          <p:nvPr/>
        </p:nvSpPr>
        <p:spPr>
          <a:xfrm>
            <a:off x="4524825" y="4097870"/>
            <a:ext cx="1828800" cy="261610"/>
          </a:xfrm>
          <a:prstGeom prst="rect">
            <a:avLst/>
          </a:prstGeom>
          <a:noFill/>
        </p:spPr>
        <p:txBody>
          <a:bodyPr wrap="square" rtlCol="0">
            <a:spAutoFit/>
          </a:bodyPr>
          <a:lstStyle/>
          <a:p>
            <a:pPr algn="ctr"/>
            <a:r>
              <a:rPr lang="en-US" sz="1100" dirty="0" smtClean="0">
                <a:latin typeface="Helvetica Neue"/>
                <a:cs typeface="Helvetica Neue"/>
              </a:rPr>
              <a:t>Engineering</a:t>
            </a:r>
            <a:endParaRPr lang="en-US" sz="1100" dirty="0">
              <a:latin typeface="Helvetica Neue"/>
              <a:cs typeface="Helvetica Neue"/>
            </a:endParaRPr>
          </a:p>
        </p:txBody>
      </p:sp>
      <p:sp>
        <p:nvSpPr>
          <p:cNvPr id="73" name="TextBox 72"/>
          <p:cNvSpPr txBox="1"/>
          <p:nvPr/>
        </p:nvSpPr>
        <p:spPr>
          <a:xfrm>
            <a:off x="6181870" y="4097870"/>
            <a:ext cx="1828800" cy="261610"/>
          </a:xfrm>
          <a:prstGeom prst="rect">
            <a:avLst/>
          </a:prstGeom>
          <a:noFill/>
        </p:spPr>
        <p:txBody>
          <a:bodyPr wrap="square" rtlCol="0">
            <a:spAutoFit/>
          </a:bodyPr>
          <a:lstStyle/>
          <a:p>
            <a:pPr algn="ctr"/>
            <a:r>
              <a:rPr lang="en-US" sz="1100" dirty="0" smtClean="0">
                <a:latin typeface="Helvetica Neue"/>
                <a:cs typeface="Helvetica Neue"/>
              </a:rPr>
              <a:t>Computer Science</a:t>
            </a:r>
            <a:endParaRPr lang="en-US" sz="1100" dirty="0">
              <a:latin typeface="Helvetica Neue"/>
              <a:cs typeface="Helvetica Neue"/>
            </a:endParaRPr>
          </a:p>
        </p:txBody>
      </p:sp>
      <p:sp>
        <p:nvSpPr>
          <p:cNvPr id="75" name="TextBox 74"/>
          <p:cNvSpPr txBox="1"/>
          <p:nvPr/>
        </p:nvSpPr>
        <p:spPr>
          <a:xfrm>
            <a:off x="838200" y="4430490"/>
            <a:ext cx="7315200" cy="2246769"/>
          </a:xfrm>
          <a:prstGeom prst="rect">
            <a:avLst/>
          </a:prstGeom>
          <a:noFill/>
        </p:spPr>
        <p:txBody>
          <a:bodyPr wrap="square" rtlCol="0">
            <a:spAutoFit/>
          </a:bodyPr>
          <a:lstStyle/>
          <a:p>
            <a:pPr algn="just"/>
            <a:r>
              <a:rPr lang="en-US" b="0" dirty="0" smtClean="0"/>
              <a:t>The educational data comes from the National Center for Education Statistics IPEDS (Integrated Postsecondary Education Data System) Data Center. The data used is for degrees granted in the 2008-2009 academic year.</a:t>
            </a:r>
          </a:p>
          <a:p>
            <a:pPr algn="just"/>
            <a:endParaRPr lang="en-US" b="0" dirty="0" smtClean="0"/>
          </a:p>
          <a:p>
            <a:pPr algn="just"/>
            <a:r>
              <a:rPr lang="en-US" b="0" dirty="0" smtClean="0"/>
              <a:t>The employment data comes from the Department of Labor’s Occupational Outlook Handbook for 2010-11. This handbook includes employment for 2008 as well as a 10-year projection to 2018. I manually selected which occupations mapped to which degrees. I calculated job openings per year as 10% of the expected job growth over 2008-2018 plus 2.5% of the number of jobs in 2008. This second term describes the number of jobs opening as people retire. It assumes that people work for 40 years and leave a job at a uniform rate; the latter is of course not true in difficult economic times.</a:t>
            </a:r>
            <a:endParaRPr lang="en-US" b="0" dirty="0"/>
          </a:p>
        </p:txBody>
      </p:sp>
      <p:sp>
        <p:nvSpPr>
          <p:cNvPr id="76" name="TextBox 75"/>
          <p:cNvSpPr txBox="1"/>
          <p:nvPr/>
        </p:nvSpPr>
        <p:spPr>
          <a:xfrm>
            <a:off x="914400" y="1286935"/>
            <a:ext cx="3352800" cy="261610"/>
          </a:xfrm>
          <a:prstGeom prst="rect">
            <a:avLst/>
          </a:prstGeom>
          <a:noFill/>
        </p:spPr>
        <p:txBody>
          <a:bodyPr wrap="square" rtlCol="0">
            <a:spAutoFit/>
          </a:bodyPr>
          <a:lstStyle/>
          <a:p>
            <a:r>
              <a:rPr lang="en-US" sz="1100" dirty="0" smtClean="0">
                <a:solidFill>
                  <a:srgbClr val="000000"/>
                </a:solidFill>
                <a:latin typeface="Helvetica Neue"/>
                <a:cs typeface="Helvetica Neue"/>
              </a:rPr>
              <a:t>Phil Levis, http://</a:t>
            </a:r>
            <a:r>
              <a:rPr lang="en-US" sz="1100" dirty="0" err="1" smtClean="0">
                <a:solidFill>
                  <a:srgbClr val="000000"/>
                </a:solidFill>
                <a:latin typeface="Helvetica Neue"/>
                <a:cs typeface="Helvetica Neue"/>
              </a:rPr>
              <a:t>csl.stanford.edu/~pal/ed</a:t>
            </a:r>
            <a:r>
              <a:rPr lang="en-US" sz="1100" dirty="0" smtClean="0">
                <a:solidFill>
                  <a:srgbClr val="000000"/>
                </a:solidFill>
                <a:latin typeface="Helvetica Neue"/>
                <a:cs typeface="Helvetica Neue"/>
              </a:rPr>
              <a:t>/</a:t>
            </a:r>
            <a:endParaRPr lang="en-US" sz="1100" dirty="0">
              <a:solidFill>
                <a:srgbClr val="000000"/>
              </a:solidFill>
              <a:latin typeface="Helvetica Neue"/>
              <a:cs typeface="Helvetica Neue"/>
            </a:endParaRPr>
          </a:p>
        </p:txBody>
      </p:sp>
      <p:grpSp>
        <p:nvGrpSpPr>
          <p:cNvPr id="10" name="Group 80"/>
          <p:cNvGrpSpPr/>
          <p:nvPr/>
        </p:nvGrpSpPr>
        <p:grpSpPr>
          <a:xfrm>
            <a:off x="609600" y="4419600"/>
            <a:ext cx="8001000" cy="2286000"/>
            <a:chOff x="609600" y="4419600"/>
            <a:chExt cx="8001000" cy="2286000"/>
          </a:xfrm>
        </p:grpSpPr>
        <p:sp>
          <p:nvSpPr>
            <p:cNvPr id="77" name="Rectangle 76"/>
            <p:cNvSpPr/>
            <p:nvPr/>
          </p:nvSpPr>
          <p:spPr bwMode="auto">
            <a:xfrm>
              <a:off x="609600" y="4419600"/>
              <a:ext cx="8001000" cy="2286000"/>
            </a:xfrm>
            <a:prstGeom prst="rect">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78" name="Text Box 34"/>
            <p:cNvSpPr txBox="1">
              <a:spLocks noChangeAspect="1" noChangeArrowheads="1"/>
            </p:cNvSpPr>
            <p:nvPr/>
          </p:nvSpPr>
          <p:spPr bwMode="auto">
            <a:xfrm>
              <a:off x="1513110" y="4833937"/>
              <a:ext cx="6096000" cy="884858"/>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000" b="0" i="1" dirty="0"/>
                <a:t>We are very happy with the students that we get from this university. . . .  We just wish we could hire two to three times as many of them.</a:t>
              </a:r>
            </a:p>
          </p:txBody>
        </p:sp>
        <p:sp>
          <p:nvSpPr>
            <p:cNvPr id="79" name="Text Box 35"/>
            <p:cNvSpPr txBox="1">
              <a:spLocks noChangeAspect="1" noChangeArrowheads="1"/>
            </p:cNvSpPr>
            <p:nvPr/>
          </p:nvSpPr>
          <p:spPr bwMode="auto">
            <a:xfrm>
              <a:off x="4345825" y="5618162"/>
              <a:ext cx="3810000" cy="334707"/>
            </a:xfrm>
            <a:prstGeom prst="rect">
              <a:avLst/>
            </a:prstGeom>
            <a:noFill/>
            <a:ln w="9525">
              <a:noFill/>
              <a:miter lim="800000"/>
              <a:headEnd/>
              <a:tailEnd/>
            </a:ln>
            <a:effectLst/>
          </p:spPr>
          <p:txBody>
            <a:bodyPr lIns="0" rIns="0">
              <a:prstTxWarp prst="textNoShape">
                <a:avLst/>
              </a:prstTxWarp>
              <a:spAutoFit/>
            </a:bodyPr>
            <a:lstStyle/>
            <a:p>
              <a:pPr>
                <a:lnSpc>
                  <a:spcPct val="85000"/>
                </a:lnSpc>
              </a:pPr>
              <a:r>
                <a:rPr lang="en-US" sz="1800" b="0"/>
                <a:t>Bill Gates at Stanford, February 19, 2008</a:t>
              </a:r>
            </a:p>
          </p:txBody>
        </p:sp>
        <p:sp>
          <p:nvSpPr>
            <p:cNvPr id="80" name="Text Box 36"/>
            <p:cNvSpPr txBox="1">
              <a:spLocks noChangeArrowheads="1"/>
            </p:cNvSpPr>
            <p:nvPr/>
          </p:nvSpPr>
          <p:spPr bwMode="auto">
            <a:xfrm>
              <a:off x="4018800" y="5595937"/>
              <a:ext cx="304800" cy="334707"/>
            </a:xfrm>
            <a:prstGeom prst="rect">
              <a:avLst/>
            </a:prstGeom>
            <a:noFill/>
            <a:ln w="9525">
              <a:noFill/>
              <a:miter lim="800000"/>
              <a:headEnd/>
              <a:tailEnd/>
            </a:ln>
            <a:effectLst/>
          </p:spPr>
          <p:txBody>
            <a:bodyPr lIns="0" rIns="0">
              <a:prstTxWarp prst="textNoShape">
                <a:avLst/>
              </a:prstTxWarp>
              <a:spAutoFit/>
            </a:bodyPr>
            <a:lstStyle/>
            <a:p>
              <a:pPr>
                <a:lnSpc>
                  <a:spcPct val="85000"/>
                </a:lnSpc>
              </a:pPr>
              <a:r>
                <a:rPr lang="en-US" sz="1800" b="0"/>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childTnLst>
                                </p:cTn>
                              </p:par>
                              <p:par>
                                <p:cTn id="7" presetID="22" presetClass="entr" presetSubtype="4"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wipe(down)">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1000"/>
                                        <p:tgtEl>
                                          <p:spTgt spid="9"/>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7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6" grpId="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947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Why Study Computer Science</a:t>
            </a:r>
            <a:endParaRPr lang="en-US" sz="3600">
              <a:solidFill>
                <a:srgbClr val="FF0000"/>
              </a:solidFill>
            </a:endParaRPr>
          </a:p>
        </p:txBody>
      </p:sp>
      <p:sp>
        <p:nvSpPr>
          <p:cNvPr id="489475" name="Rectangle 3"/>
          <p:cNvSpPr>
            <a:spLocks noGrp="1" noChangeAspect="1" noChangeArrowheads="1"/>
          </p:cNvSpPr>
          <p:nvPr>
            <p:ph type="body" idx="1"/>
          </p:nvPr>
        </p:nvSpPr>
        <p:spPr>
          <a:xfrm>
            <a:off x="450850" y="1168400"/>
            <a:ext cx="8153400" cy="3276600"/>
          </a:xfrm>
          <a:noFill/>
          <a:ln/>
        </p:spPr>
        <p:txBody>
          <a:bodyPr/>
          <a:lstStyle/>
          <a:p>
            <a:pPr algn="just">
              <a:lnSpc>
                <a:spcPct val="85000"/>
              </a:lnSpc>
              <a:spcBef>
                <a:spcPct val="0"/>
              </a:spcBef>
              <a:spcAft>
                <a:spcPct val="20000"/>
              </a:spcAft>
            </a:pPr>
            <a:r>
              <a:rPr lang="en-US" sz="2400" dirty="0"/>
              <a:t>The computing industry offers some of the best employment opportunities for college graduates in the United States today:</a:t>
            </a:r>
          </a:p>
          <a:p>
            <a:pPr lvl="1" algn="just">
              <a:lnSpc>
                <a:spcPct val="85000"/>
              </a:lnSpc>
              <a:spcBef>
                <a:spcPct val="0"/>
              </a:spcBef>
              <a:spcAft>
                <a:spcPct val="20000"/>
              </a:spcAft>
            </a:pPr>
            <a:r>
              <a:rPr lang="en-US" sz="2000" dirty="0"/>
              <a:t>The number of jobs in the domestic software industry are at an all-time high and are projected to grow dramatically over the next decade.</a:t>
            </a:r>
          </a:p>
          <a:p>
            <a:pPr lvl="1" algn="just">
              <a:lnSpc>
                <a:spcPct val="85000"/>
              </a:lnSpc>
              <a:spcBef>
                <a:spcPct val="0"/>
              </a:spcBef>
              <a:spcAft>
                <a:spcPct val="20000"/>
              </a:spcAft>
            </a:pPr>
            <a:r>
              <a:rPr lang="en-US" sz="2000" dirty="0"/>
              <a:t>Salaries for newly minted B.S. graduates in Computer Science are high, sometimes exceeding the $100,000 mark.</a:t>
            </a:r>
          </a:p>
          <a:p>
            <a:pPr lvl="1" algn="just">
              <a:lnSpc>
                <a:spcPct val="85000"/>
              </a:lnSpc>
              <a:spcBef>
                <a:spcPct val="0"/>
              </a:spcBef>
              <a:spcAft>
                <a:spcPct val="20000"/>
              </a:spcAft>
            </a:pPr>
            <a:r>
              <a:rPr lang="en-US" sz="2000" dirty="0"/>
              <a:t>In 2005, </a:t>
            </a:r>
            <a:r>
              <a:rPr lang="en-US" sz="2000" i="1" dirty="0"/>
              <a:t>Money</a:t>
            </a:r>
            <a:r>
              <a:rPr lang="en-US" sz="2000" dirty="0"/>
              <a:t> magazine rated software engineer as the number one job in America.</a:t>
            </a:r>
          </a:p>
          <a:p>
            <a:pPr lvl="1" algn="just">
              <a:lnSpc>
                <a:spcPct val="85000"/>
              </a:lnSpc>
              <a:spcBef>
                <a:spcPct val="0"/>
              </a:spcBef>
              <a:spcAft>
                <a:spcPct val="20000"/>
              </a:spcAft>
            </a:pPr>
            <a:r>
              <a:rPr lang="en-US" sz="2000" dirty="0"/>
              <a:t>Employment in this area is vital for</a:t>
            </a:r>
            <a:r>
              <a:rPr lang="en-US" sz="2000" dirty="0" smtClean="0"/>
              <a:t> the economy.</a:t>
            </a:r>
            <a:endParaRPr lang="en-US" sz="2000" dirty="0"/>
          </a:p>
          <a:p>
            <a:pPr algn="just">
              <a:lnSpc>
                <a:spcPct val="85000"/>
              </a:lnSpc>
              <a:spcBef>
                <a:spcPct val="0"/>
              </a:spcBef>
              <a:spcAft>
                <a:spcPct val="20000"/>
              </a:spcAft>
            </a:pPr>
            <a:endParaRPr lang="en-US" sz="2400" dirty="0"/>
          </a:p>
          <a:p>
            <a:pPr algn="just">
              <a:lnSpc>
                <a:spcPct val="85000"/>
              </a:lnSpc>
              <a:spcBef>
                <a:spcPct val="0"/>
              </a:spcBef>
              <a:spcAft>
                <a:spcPct val="20000"/>
              </a:spcAft>
            </a:pPr>
            <a:endParaRPr lang="en-US" sz="2400" dirty="0"/>
          </a:p>
        </p:txBody>
      </p:sp>
      <p:sp>
        <p:nvSpPr>
          <p:cNvPr id="489476" name="Rectangle 4"/>
          <p:cNvSpPr>
            <a:spLocks noChangeArrowheads="1"/>
          </p:cNvSpPr>
          <p:nvPr/>
        </p:nvSpPr>
        <p:spPr bwMode="auto">
          <a:xfrm>
            <a:off x="450850" y="4114800"/>
            <a:ext cx="8153400" cy="25908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Beyond its marketability, computer science is an intellectually challenging and highly creative discipline.  It can also be a great deal of fun.</a:t>
            </a:r>
          </a:p>
          <a:p>
            <a:pPr marL="342900" indent="-342900" algn="just">
              <a:lnSpc>
                <a:spcPct val="85000"/>
              </a:lnSpc>
              <a:spcAft>
                <a:spcPct val="50000"/>
              </a:spcAft>
              <a:buFontTx/>
              <a:buChar char="•"/>
            </a:pPr>
            <a:r>
              <a:rPr lang="en-US" sz="2400" b="0"/>
              <a:t>In CS 106A, we will cover many of the ideas and skills you need to begin a career in this field.  At the same time, we try as hard as we can not to lose sight of the creativity and fun, making sure you have ample opportunities for both.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8947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9476" grpId="0" build="p" autoUpdateAnimBg="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2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CS 106A Staff</a:t>
            </a:r>
          </a:p>
        </p:txBody>
      </p:sp>
      <p:pic>
        <p:nvPicPr>
          <p:cNvPr id="491523" name="Picture 3" descr="EricInClass"/>
          <p:cNvPicPr>
            <a:picLocks noChangeAspect="1" noChangeArrowheads="1"/>
          </p:cNvPicPr>
          <p:nvPr/>
        </p:nvPicPr>
        <p:blipFill>
          <a:blip r:embed="rId3"/>
          <a:srcRect r="7974"/>
          <a:stretch>
            <a:fillRect/>
          </a:stretch>
        </p:blipFill>
        <p:spPr bwMode="auto">
          <a:xfrm>
            <a:off x="685800" y="1524000"/>
            <a:ext cx="3224213" cy="2082800"/>
          </a:xfrm>
          <a:prstGeom prst="rect">
            <a:avLst/>
          </a:prstGeom>
          <a:noFill/>
          <a:ln w="9525">
            <a:solidFill>
              <a:schemeClr val="tx1"/>
            </a:solidFill>
            <a:miter lim="800000"/>
            <a:headEnd/>
            <a:tailEnd/>
          </a:ln>
        </p:spPr>
      </p:pic>
      <p:sp>
        <p:nvSpPr>
          <p:cNvPr id="491524" name="Text Box 4"/>
          <p:cNvSpPr txBox="1">
            <a:spLocks noChangeArrowheads="1"/>
          </p:cNvSpPr>
          <p:nvPr/>
        </p:nvSpPr>
        <p:spPr bwMode="auto">
          <a:xfrm>
            <a:off x="4251325" y="1460500"/>
            <a:ext cx="3139802" cy="1169551"/>
          </a:xfrm>
          <a:prstGeom prst="rect">
            <a:avLst/>
          </a:prstGeom>
          <a:noFill/>
          <a:ln w="9525">
            <a:noFill/>
            <a:miter lim="800000"/>
            <a:headEnd/>
            <a:tailEnd/>
          </a:ln>
          <a:effectLst/>
        </p:spPr>
        <p:txBody>
          <a:bodyPr wrap="none">
            <a:prstTxWarp prst="textNoShape">
              <a:avLst/>
            </a:prstTxWarp>
            <a:spAutoFit/>
          </a:bodyPr>
          <a:lstStyle/>
          <a:p>
            <a:r>
              <a:rPr lang="en-US" sz="1800" b="0" dirty="0"/>
              <a:t>Professor: Eric Roberts</a:t>
            </a:r>
          </a:p>
          <a:p>
            <a:r>
              <a:rPr lang="en-US" sz="1600" dirty="0" err="1">
                <a:latin typeface="Courier New" pitchFamily="1" charset="0"/>
              </a:rPr>
              <a:t>eroberts@cs.stanford.edu</a:t>
            </a:r>
            <a:endParaRPr lang="en-US" sz="1600" dirty="0">
              <a:latin typeface="Courier New" pitchFamily="1" charset="0"/>
            </a:endParaRPr>
          </a:p>
          <a:p>
            <a:r>
              <a:rPr lang="en-US" sz="1800" b="0" dirty="0"/>
              <a:t>Office Hours (Gates 202):</a:t>
            </a:r>
          </a:p>
          <a:p>
            <a:r>
              <a:rPr lang="en-US" sz="1800" b="0" dirty="0"/>
              <a:t>       Tuesdays 9:30-11:</a:t>
            </a:r>
            <a:r>
              <a:rPr lang="en-US" sz="1800" b="0" dirty="0" smtClean="0"/>
              <a:t>30</a:t>
            </a:r>
          </a:p>
        </p:txBody>
      </p:sp>
      <p:sp>
        <p:nvSpPr>
          <p:cNvPr id="491525" name="Text Box 5"/>
          <p:cNvSpPr txBox="1">
            <a:spLocks noChangeArrowheads="1"/>
          </p:cNvSpPr>
          <p:nvPr/>
        </p:nvSpPr>
        <p:spPr bwMode="auto">
          <a:xfrm>
            <a:off x="4254500" y="3822700"/>
            <a:ext cx="3139802" cy="1169551"/>
          </a:xfrm>
          <a:prstGeom prst="rect">
            <a:avLst/>
          </a:prstGeom>
          <a:noFill/>
          <a:ln w="9525">
            <a:noFill/>
            <a:miter lim="800000"/>
            <a:headEnd/>
            <a:tailEnd/>
          </a:ln>
          <a:effectLst/>
        </p:spPr>
        <p:txBody>
          <a:bodyPr wrap="none">
            <a:prstTxWarp prst="textNoShape">
              <a:avLst/>
            </a:prstTxWarp>
            <a:spAutoFit/>
          </a:bodyPr>
          <a:lstStyle/>
          <a:p>
            <a:r>
              <a:rPr lang="en-US" sz="1800" b="0" dirty="0"/>
              <a:t>Head TA:</a:t>
            </a:r>
            <a:r>
              <a:rPr lang="en-US" sz="1800" b="0" dirty="0" smtClean="0"/>
              <a:t> Jeremy </a:t>
            </a:r>
            <a:r>
              <a:rPr lang="en-US" sz="1800" b="0" dirty="0" err="1" smtClean="0"/>
              <a:t>Keeshin</a:t>
            </a:r>
            <a:endParaRPr lang="en-US" sz="1800" b="0" dirty="0" smtClean="0"/>
          </a:p>
          <a:p>
            <a:r>
              <a:rPr lang="en-US" sz="1600" dirty="0" err="1" smtClean="0">
                <a:latin typeface="Courier New" pitchFamily="1" charset="0"/>
              </a:rPr>
              <a:t>jkeeshin@</a:t>
            </a:r>
            <a:r>
              <a:rPr lang="en-US" sz="1600" dirty="0" err="1">
                <a:latin typeface="Courier New" pitchFamily="1" charset="0"/>
              </a:rPr>
              <a:t>cs.stanford.edu</a:t>
            </a:r>
            <a:endParaRPr lang="en-US" sz="1600" dirty="0">
              <a:latin typeface="Courier New" pitchFamily="1" charset="0"/>
            </a:endParaRPr>
          </a:p>
          <a:p>
            <a:r>
              <a:rPr lang="en-US" sz="1800" b="0" dirty="0"/>
              <a:t>Office Hours (Gates 160):</a:t>
            </a:r>
          </a:p>
          <a:p>
            <a:r>
              <a:rPr lang="en-US" sz="1800" b="0" dirty="0"/>
              <a:t>      </a:t>
            </a:r>
            <a:r>
              <a:rPr lang="en-US" sz="1800" b="0" dirty="0" smtClean="0"/>
              <a:t> TBA</a:t>
            </a:r>
            <a:endParaRPr lang="en-US" sz="1800" b="0" dirty="0"/>
          </a:p>
        </p:txBody>
      </p:sp>
      <p:pic>
        <p:nvPicPr>
          <p:cNvPr id="7" name="Picture 6" descr="jeremy_hat.jpg"/>
          <p:cNvPicPr>
            <a:picLocks noChangeAspect="1"/>
          </p:cNvPicPr>
          <p:nvPr/>
        </p:nvPicPr>
        <p:blipFill>
          <a:blip r:embed="rId4"/>
          <a:stretch>
            <a:fillRect/>
          </a:stretch>
        </p:blipFill>
        <p:spPr>
          <a:xfrm>
            <a:off x="1905000" y="3810000"/>
            <a:ext cx="2020542" cy="2084832"/>
          </a:xfrm>
          <a:prstGeom prst="rect">
            <a:avLst/>
          </a:prstGeom>
          <a:ln>
            <a:solidFill>
              <a:srgbClr val="000000"/>
            </a:solid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357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Is CS</a:t>
            </a:r>
            <a:r>
              <a:rPr lang="en-US" sz="1400">
                <a:solidFill>
                  <a:srgbClr val="FF0000"/>
                </a:solidFill>
              </a:rPr>
              <a:t> </a:t>
            </a:r>
            <a:r>
              <a:rPr lang="en-US" sz="4000">
                <a:solidFill>
                  <a:srgbClr val="FF0000"/>
                </a:solidFill>
              </a:rPr>
              <a:t>106A the Right Course?</a:t>
            </a:r>
          </a:p>
        </p:txBody>
      </p:sp>
      <p:pic>
        <p:nvPicPr>
          <p:cNvPr id="8" name="Picture 7"/>
          <p:cNvPicPr>
            <a:picLocks noChangeAspect="1"/>
          </p:cNvPicPr>
          <p:nvPr/>
        </p:nvPicPr>
        <p:blipFill>
          <a:blip r:embed="rId3"/>
          <a:stretch>
            <a:fillRect/>
          </a:stretch>
        </p:blipFill>
        <p:spPr>
          <a:xfrm>
            <a:off x="547345" y="5082768"/>
            <a:ext cx="8065007" cy="1241832"/>
          </a:xfrm>
          <a:prstGeom prst="rect">
            <a:avLst/>
          </a:prstGeom>
          <a:ln>
            <a:solidFill>
              <a:srgbClr val="000000"/>
            </a:solidFill>
          </a:ln>
        </p:spPr>
      </p:pic>
      <p:pic>
        <p:nvPicPr>
          <p:cNvPr id="9" name="Picture 8"/>
          <p:cNvPicPr>
            <a:picLocks noChangeAspect="1"/>
          </p:cNvPicPr>
          <p:nvPr/>
        </p:nvPicPr>
        <p:blipFill>
          <a:blip r:embed="rId4"/>
          <a:stretch>
            <a:fillRect/>
          </a:stretch>
        </p:blipFill>
        <p:spPr>
          <a:xfrm>
            <a:off x="547345" y="1321993"/>
            <a:ext cx="8065007" cy="1421207"/>
          </a:xfrm>
          <a:prstGeom prst="rect">
            <a:avLst/>
          </a:prstGeom>
          <a:ln>
            <a:solidFill>
              <a:srgbClr val="000000"/>
            </a:solidFill>
          </a:ln>
        </p:spPr>
      </p:pic>
      <p:pic>
        <p:nvPicPr>
          <p:cNvPr id="10" name="Picture 9"/>
          <p:cNvPicPr>
            <a:picLocks noChangeAspect="1"/>
          </p:cNvPicPr>
          <p:nvPr/>
        </p:nvPicPr>
        <p:blipFill>
          <a:blip r:embed="rId5"/>
          <a:stretch>
            <a:fillRect/>
          </a:stretch>
        </p:blipFill>
        <p:spPr>
          <a:xfrm>
            <a:off x="547345" y="3105794"/>
            <a:ext cx="8065007" cy="1614381"/>
          </a:xfrm>
          <a:prstGeom prst="rect">
            <a:avLst/>
          </a:prstGeom>
          <a:ln>
            <a:solidFill>
              <a:srgbClr val="000000"/>
            </a:solidFill>
          </a:ln>
        </p:spPr>
      </p:pic>
      <p:grpSp>
        <p:nvGrpSpPr>
          <p:cNvPr id="13" name="Group 12"/>
          <p:cNvGrpSpPr/>
          <p:nvPr/>
        </p:nvGrpSpPr>
        <p:grpSpPr>
          <a:xfrm>
            <a:off x="533400" y="4953000"/>
            <a:ext cx="8077200" cy="1524000"/>
            <a:chOff x="533400" y="4953000"/>
            <a:chExt cx="8077200" cy="1524000"/>
          </a:xfrm>
        </p:grpSpPr>
        <p:cxnSp>
          <p:nvCxnSpPr>
            <p:cNvPr id="7" name="Straight Connector 6"/>
            <p:cNvCxnSpPr/>
            <p:nvPr/>
          </p:nvCxnSpPr>
          <p:spPr bwMode="auto">
            <a:xfrm>
              <a:off x="533400" y="4953000"/>
              <a:ext cx="8077200" cy="1524000"/>
            </a:xfrm>
            <a:prstGeom prst="line">
              <a:avLst/>
            </a:prstGeom>
            <a:solidFill>
              <a:schemeClr val="accent1"/>
            </a:solidFill>
            <a:ln w="101600" cap="flat" cmpd="sng" algn="ctr">
              <a:solidFill>
                <a:srgbClr val="FF0000"/>
              </a:solidFill>
              <a:prstDash val="solid"/>
              <a:round/>
              <a:headEnd type="none" w="med" len="med"/>
              <a:tailEnd type="none" w="med" len="med"/>
            </a:ln>
            <a:effectLst/>
          </p:spPr>
        </p:cxnSp>
        <p:cxnSp>
          <p:nvCxnSpPr>
            <p:cNvPr id="12" name="Straight Connector 11"/>
            <p:cNvCxnSpPr/>
            <p:nvPr/>
          </p:nvCxnSpPr>
          <p:spPr bwMode="auto">
            <a:xfrm flipH="1">
              <a:off x="533400" y="4953000"/>
              <a:ext cx="8077200" cy="1524000"/>
            </a:xfrm>
            <a:prstGeom prst="line">
              <a:avLst/>
            </a:prstGeom>
            <a:solidFill>
              <a:schemeClr val="accent1"/>
            </a:solidFill>
            <a:ln w="101600" cap="flat" cmpd="sng" algn="ctr">
              <a:solidFill>
                <a:srgbClr val="FF0000"/>
              </a:solidFill>
              <a:prstDash val="solid"/>
              <a:round/>
              <a:headEnd type="none" w="med" len="med"/>
              <a:tailEnd type="none" w="med" len="med"/>
            </a:ln>
            <a:effectLst/>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561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Important Administrative Notes</a:t>
            </a:r>
            <a:endParaRPr lang="en-US" sz="3600">
              <a:solidFill>
                <a:srgbClr val="FF0000"/>
              </a:solidFill>
            </a:endParaRPr>
          </a:p>
        </p:txBody>
      </p:sp>
      <p:sp>
        <p:nvSpPr>
          <p:cNvPr id="495619" name="Rectangle 3"/>
          <p:cNvSpPr>
            <a:spLocks noGrp="1" noChangeAspect="1" noChangeArrowheads="1"/>
          </p:cNvSpPr>
          <p:nvPr>
            <p:ph type="body" idx="1"/>
          </p:nvPr>
        </p:nvSpPr>
        <p:spPr>
          <a:xfrm>
            <a:off x="450850" y="1168400"/>
            <a:ext cx="8153400" cy="5308600"/>
          </a:xfrm>
          <a:noFill/>
          <a:ln/>
        </p:spPr>
        <p:txBody>
          <a:bodyPr/>
          <a:lstStyle/>
          <a:p>
            <a:pPr algn="just">
              <a:lnSpc>
                <a:spcPct val="85000"/>
              </a:lnSpc>
              <a:spcBef>
                <a:spcPct val="0"/>
              </a:spcBef>
              <a:spcAft>
                <a:spcPct val="50000"/>
              </a:spcAft>
            </a:pPr>
            <a:r>
              <a:rPr lang="en-US" sz="2400"/>
              <a:t>You </a:t>
            </a:r>
            <a:r>
              <a:rPr lang="en-US" sz="2400" b="1" i="1"/>
              <a:t>must</a:t>
            </a:r>
            <a:r>
              <a:rPr lang="en-US" sz="2400"/>
              <a:t> sign up for a section to be enrolled in the course.  Section signups will start at 5:00</a:t>
            </a:r>
            <a:r>
              <a:rPr lang="en-US" sz="1800"/>
              <a:t>P.M.</a:t>
            </a:r>
            <a:r>
              <a:rPr lang="en-US" sz="2400"/>
              <a:t> on Thursday and close at 5:00</a:t>
            </a:r>
            <a:r>
              <a:rPr lang="en-US" sz="1800"/>
              <a:t>P.M.</a:t>
            </a:r>
            <a:r>
              <a:rPr lang="en-US" sz="2400"/>
              <a:t> on Saturday.  Be sure to sign up during that time at </a:t>
            </a:r>
          </a:p>
        </p:txBody>
      </p:sp>
      <p:sp>
        <p:nvSpPr>
          <p:cNvPr id="495620" name="Rectangle 4"/>
          <p:cNvSpPr>
            <a:spLocks noChangeAspect="1" noChangeArrowheads="1"/>
          </p:cNvSpPr>
          <p:nvPr/>
        </p:nvSpPr>
        <p:spPr bwMode="auto">
          <a:xfrm>
            <a:off x="495300" y="2882900"/>
            <a:ext cx="8153400" cy="19812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Undergraduates </a:t>
            </a:r>
            <a:r>
              <a:rPr lang="en-US" sz="2400" i="1"/>
              <a:t>must</a:t>
            </a:r>
            <a:r>
              <a:rPr lang="en-US" sz="2400" b="0"/>
              <a:t> take CS</a:t>
            </a:r>
            <a:r>
              <a:rPr lang="en-US" sz="1000" b="0"/>
              <a:t> </a:t>
            </a:r>
            <a:r>
              <a:rPr lang="en-US" sz="2400" b="0"/>
              <a:t>106A for 5 units.</a:t>
            </a:r>
            <a:r>
              <a:rPr lang="en-US" sz="1200" b="0"/>
              <a:t>  </a:t>
            </a:r>
            <a:r>
              <a:rPr lang="en-US" sz="2400" b="0"/>
              <a:t>Unfortunately, the default on Axess is 3 units, so make sure that you change this value as you register.</a:t>
            </a:r>
          </a:p>
          <a:p>
            <a:pPr marL="342900" indent="-342900" algn="just">
              <a:lnSpc>
                <a:spcPct val="85000"/>
              </a:lnSpc>
              <a:spcAft>
                <a:spcPct val="50000"/>
              </a:spcAft>
              <a:buFontTx/>
              <a:buChar char="•"/>
            </a:pPr>
            <a:r>
              <a:rPr lang="en-US" sz="2400" b="0"/>
              <a:t>All handouts, assignments, lecture slides, and announcements are posted on the course web site at</a:t>
            </a:r>
          </a:p>
        </p:txBody>
      </p:sp>
      <p:sp>
        <p:nvSpPr>
          <p:cNvPr id="495621" name="Text Box 5"/>
          <p:cNvSpPr txBox="1">
            <a:spLocks noChangeArrowheads="1"/>
          </p:cNvSpPr>
          <p:nvPr/>
        </p:nvSpPr>
        <p:spPr bwMode="auto">
          <a:xfrm>
            <a:off x="1638300" y="2295525"/>
            <a:ext cx="5867400" cy="396875"/>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2000">
                <a:solidFill>
                  <a:srgbClr val="0000FF"/>
                </a:solidFill>
                <a:latin typeface="Courier New" pitchFamily="1" charset="0"/>
              </a:rPr>
              <a:t>http://cs198.stanford.edu/section/</a:t>
            </a:r>
          </a:p>
        </p:txBody>
      </p:sp>
      <p:sp>
        <p:nvSpPr>
          <p:cNvPr id="495622" name="Line 6"/>
          <p:cNvSpPr>
            <a:spLocks noChangeShapeType="1"/>
          </p:cNvSpPr>
          <p:nvPr/>
        </p:nvSpPr>
        <p:spPr bwMode="auto">
          <a:xfrm>
            <a:off x="1981200" y="2613025"/>
            <a:ext cx="5181600" cy="0"/>
          </a:xfrm>
          <a:prstGeom prst="line">
            <a:avLst/>
          </a:prstGeom>
          <a:noFill/>
          <a:ln w="9525">
            <a:solidFill>
              <a:srgbClr val="0000FF"/>
            </a:solidFill>
            <a:round/>
            <a:headEnd/>
            <a:tailEnd/>
          </a:ln>
          <a:effectLst/>
        </p:spPr>
        <p:txBody>
          <a:bodyPr wrap="none" anchor="ctr">
            <a:prstTxWarp prst="textNoShape">
              <a:avLst/>
            </a:prstTxWarp>
          </a:bodyPr>
          <a:lstStyle/>
          <a:p>
            <a:endParaRPr lang="en-US"/>
          </a:p>
        </p:txBody>
      </p:sp>
      <p:sp>
        <p:nvSpPr>
          <p:cNvPr id="495623" name="Rectangle 7">
            <a:hlinkClick r:id="rId3"/>
          </p:cNvPr>
          <p:cNvSpPr>
            <a:spLocks noChangeArrowheads="1"/>
          </p:cNvSpPr>
          <p:nvPr/>
        </p:nvSpPr>
        <p:spPr bwMode="auto">
          <a:xfrm>
            <a:off x="1905000" y="2308225"/>
            <a:ext cx="5334000" cy="381000"/>
          </a:xfrm>
          <a:prstGeom prst="rect">
            <a:avLst/>
          </a:prstGeom>
          <a:noFill/>
          <a:ln w="9525">
            <a:solidFill>
              <a:srgbClr val="CCFFFF"/>
            </a:solidFill>
            <a:miter lim="800000"/>
            <a:headEnd/>
            <a:tailEnd/>
          </a:ln>
          <a:effectLst/>
        </p:spPr>
        <p:txBody>
          <a:bodyPr wrap="none" anchor="ctr">
            <a:prstTxWarp prst="textNoShape">
              <a:avLst/>
            </a:prstTxWarp>
          </a:bodyPr>
          <a:lstStyle/>
          <a:p>
            <a:endParaRPr lang="en-US"/>
          </a:p>
        </p:txBody>
      </p:sp>
      <p:sp>
        <p:nvSpPr>
          <p:cNvPr id="495624" name="Text Box 8"/>
          <p:cNvSpPr txBox="1">
            <a:spLocks noChangeArrowheads="1"/>
          </p:cNvSpPr>
          <p:nvPr/>
        </p:nvSpPr>
        <p:spPr bwMode="auto">
          <a:xfrm>
            <a:off x="1930400" y="4746625"/>
            <a:ext cx="43180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solidFill>
                  <a:srgbClr val="0000FF"/>
                </a:solidFill>
                <a:latin typeface="Courier New" pitchFamily="1" charset="0"/>
              </a:rPr>
              <a:t>http://cs106a.stanford.edu/</a:t>
            </a:r>
          </a:p>
        </p:txBody>
      </p:sp>
      <p:sp>
        <p:nvSpPr>
          <p:cNvPr id="495625" name="Line 9"/>
          <p:cNvSpPr>
            <a:spLocks noChangeShapeType="1"/>
          </p:cNvSpPr>
          <p:nvPr/>
        </p:nvSpPr>
        <p:spPr bwMode="auto">
          <a:xfrm flipV="1">
            <a:off x="1993900" y="5062538"/>
            <a:ext cx="4138613" cy="1587"/>
          </a:xfrm>
          <a:prstGeom prst="line">
            <a:avLst/>
          </a:prstGeom>
          <a:noFill/>
          <a:ln w="9525">
            <a:solidFill>
              <a:srgbClr val="0000FF"/>
            </a:solidFill>
            <a:round/>
            <a:headEnd/>
            <a:tailEnd/>
          </a:ln>
          <a:effectLst/>
        </p:spPr>
        <p:txBody>
          <a:bodyPr wrap="none" anchor="ctr">
            <a:prstTxWarp prst="textNoShape">
              <a:avLst/>
            </a:prstTxWarp>
          </a:bodyPr>
          <a:lstStyle/>
          <a:p>
            <a:endParaRPr lang="en-US"/>
          </a:p>
        </p:txBody>
      </p:sp>
      <p:sp>
        <p:nvSpPr>
          <p:cNvPr id="495626" name="Rectangle 10">
            <a:hlinkClick r:id="rId4"/>
          </p:cNvPr>
          <p:cNvSpPr>
            <a:spLocks noChangeArrowheads="1"/>
          </p:cNvSpPr>
          <p:nvPr/>
        </p:nvSpPr>
        <p:spPr bwMode="auto">
          <a:xfrm>
            <a:off x="1917700" y="4759325"/>
            <a:ext cx="4330700" cy="381000"/>
          </a:xfrm>
          <a:prstGeom prst="rect">
            <a:avLst/>
          </a:prstGeom>
          <a:noFill/>
          <a:ln w="9525">
            <a:solidFill>
              <a:srgbClr val="CCFFFF"/>
            </a:solidFill>
            <a:miter lim="800000"/>
            <a:headEnd/>
            <a:tailEnd/>
          </a:ln>
          <a:effectLst/>
        </p:spPr>
        <p:txBody>
          <a:bodyPr wrap="none" anchor="ctr">
            <a:prstTxWarp prst="textNoShape">
              <a:avLst/>
            </a:prstTxWarp>
          </a:bodyPr>
          <a:lstStyle/>
          <a:p>
            <a:endParaRPr lang="en-US"/>
          </a:p>
        </p:txBody>
      </p:sp>
      <p:sp>
        <p:nvSpPr>
          <p:cNvPr id="495627" name="Rectangle 11"/>
          <p:cNvSpPr>
            <a:spLocks noChangeAspect="1" noChangeArrowheads="1"/>
          </p:cNvSpPr>
          <p:nvPr/>
        </p:nvSpPr>
        <p:spPr bwMode="auto">
          <a:xfrm>
            <a:off x="495300" y="5270500"/>
            <a:ext cx="8153400" cy="1257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Both the midterm and the final are given at two scheduled times as shown in Handout #2.  Special arrangements can be made for those who cannot make either time.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56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5620">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95624"/>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495626"/>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49562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49562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5620" grpId="0" build="p"/>
      <p:bldP spid="495624" grpId="0"/>
      <p:bldP spid="495625" grpId="0" animBg="1"/>
      <p:bldP spid="495626" grpId="0" animBg="1"/>
      <p:bldP spid="495627" grpId="0" build="p" autoUpdateAnimBg="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1</a:t>
            </a:r>
          </a:p>
        </p:txBody>
      </p:sp>
      <p:grpSp>
        <p:nvGrpSpPr>
          <p:cNvPr id="497667" name="Group 3"/>
          <p:cNvGrpSpPr>
            <a:grpSpLocks/>
          </p:cNvGrpSpPr>
          <p:nvPr/>
        </p:nvGrpSpPr>
        <p:grpSpPr bwMode="auto">
          <a:xfrm>
            <a:off x="571500" y="2095500"/>
            <a:ext cx="2671763" cy="2667000"/>
            <a:chOff x="360" y="1320"/>
            <a:chExt cx="1683" cy="1680"/>
          </a:xfrm>
        </p:grpSpPr>
        <p:sp>
          <p:nvSpPr>
            <p:cNvPr id="497668"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7669"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April 2</a:t>
              </a:r>
              <a:endParaRPr lang="en-US" sz="1600" b="0" dirty="0"/>
            </a:p>
          </p:txBody>
        </p:sp>
        <p:sp>
          <p:nvSpPr>
            <p:cNvPr id="497670" name="Text Box 6"/>
            <p:cNvSpPr txBox="1">
              <a:spLocks noChangeArrowheads="1"/>
            </p:cNvSpPr>
            <p:nvPr/>
          </p:nvSpPr>
          <p:spPr bwMode="auto">
            <a:xfrm>
              <a:off x="360" y="1632"/>
              <a:ext cx="1683" cy="520"/>
            </a:xfrm>
            <a:prstGeom prst="rect">
              <a:avLst/>
            </a:prstGeom>
            <a:noFill/>
            <a:ln w="9525">
              <a:noFill/>
              <a:miter lim="800000"/>
              <a:headEnd/>
              <a:tailEnd/>
            </a:ln>
            <a:effectLst/>
          </p:spPr>
          <p:txBody>
            <a:bodyPr>
              <a:prstTxWarp prst="textNoShape">
                <a:avLst/>
              </a:prstTxWarp>
              <a:spAutoFit/>
            </a:bodyPr>
            <a:lstStyle/>
            <a:p>
              <a:pPr algn="ctr"/>
              <a:r>
                <a:rPr lang="en-US" sz="1600" b="0"/>
                <a:t>Administration</a:t>
              </a:r>
            </a:p>
            <a:p>
              <a:pPr algn="ctr"/>
              <a:r>
                <a:rPr lang="en-US" sz="1600" b="0"/>
                <a:t>CS and the Honor Code</a:t>
              </a:r>
            </a:p>
            <a:p>
              <a:pPr algn="ctr"/>
              <a:r>
                <a:rPr lang="en-US" sz="1600" b="0"/>
                <a:t>Meet Karel the Robot</a:t>
              </a:r>
            </a:p>
          </p:txBody>
        </p:sp>
        <p:sp>
          <p:nvSpPr>
            <p:cNvPr id="497671" name="Text Box 7"/>
            <p:cNvSpPr txBox="1">
              <a:spLocks noChangeArrowheads="1"/>
            </p:cNvSpPr>
            <p:nvPr/>
          </p:nvSpPr>
          <p:spPr bwMode="auto">
            <a:xfrm>
              <a:off x="360" y="2629"/>
              <a:ext cx="1681" cy="214"/>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1800"/>
                <a:t> </a:t>
              </a:r>
            </a:p>
          </p:txBody>
        </p:sp>
      </p:grpSp>
      <p:grpSp>
        <p:nvGrpSpPr>
          <p:cNvPr id="497672" name="Group 8"/>
          <p:cNvGrpSpPr>
            <a:grpSpLocks/>
          </p:cNvGrpSpPr>
          <p:nvPr/>
        </p:nvGrpSpPr>
        <p:grpSpPr bwMode="auto">
          <a:xfrm>
            <a:off x="3238500" y="2095500"/>
            <a:ext cx="2671763" cy="2667000"/>
            <a:chOff x="360" y="1320"/>
            <a:chExt cx="1683" cy="1680"/>
          </a:xfrm>
        </p:grpSpPr>
        <p:sp>
          <p:nvSpPr>
            <p:cNvPr id="497673"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7674" name="Text Box 10"/>
            <p:cNvSpPr txBox="1">
              <a:spLocks noChangeArrowheads="1"/>
            </p:cNvSpPr>
            <p:nvPr/>
          </p:nvSpPr>
          <p:spPr bwMode="auto">
            <a:xfrm>
              <a:off x="360" y="1335"/>
              <a:ext cx="1680" cy="213"/>
            </a:xfrm>
            <a:prstGeom prst="rect">
              <a:avLst/>
            </a:prstGeom>
            <a:noFill/>
            <a:ln w="9525">
              <a:noFill/>
              <a:miter lim="800000"/>
              <a:headEnd/>
              <a:tailEnd/>
            </a:ln>
            <a:effectLst/>
          </p:spPr>
          <p:txBody>
            <a:bodyPr>
              <a:prstTxWarp prst="textNoShape">
                <a:avLst/>
              </a:prstTxWarp>
              <a:spAutoFit/>
            </a:bodyPr>
            <a:lstStyle/>
            <a:p>
              <a:r>
                <a:rPr lang="en-US" sz="1600" b="0" dirty="0"/>
                <a:t>4</a:t>
              </a:r>
              <a:endParaRPr lang="en-US" sz="1800" b="0" dirty="0"/>
            </a:p>
          </p:txBody>
        </p:sp>
        <p:sp>
          <p:nvSpPr>
            <p:cNvPr id="497675" name="Text Box 11"/>
            <p:cNvSpPr txBox="1">
              <a:spLocks noChangeArrowheads="1"/>
            </p:cNvSpPr>
            <p:nvPr/>
          </p:nvSpPr>
          <p:spPr bwMode="auto">
            <a:xfrm>
              <a:off x="360" y="1632"/>
              <a:ext cx="1683" cy="674"/>
            </a:xfrm>
            <a:prstGeom prst="rect">
              <a:avLst/>
            </a:prstGeom>
            <a:noFill/>
            <a:ln w="9525">
              <a:noFill/>
              <a:miter lim="800000"/>
              <a:headEnd/>
              <a:tailEnd/>
            </a:ln>
            <a:effectLst/>
          </p:spPr>
          <p:txBody>
            <a:bodyPr>
              <a:prstTxWarp prst="textNoShape">
                <a:avLst/>
              </a:prstTxWarp>
              <a:spAutoFit/>
            </a:bodyPr>
            <a:lstStyle/>
            <a:p>
              <a:pPr algn="ctr"/>
              <a:r>
                <a:rPr lang="en-US" sz="1600" b="0"/>
                <a:t>Simple Karel programs</a:t>
              </a:r>
            </a:p>
            <a:p>
              <a:pPr algn="ctr"/>
              <a:r>
                <a:rPr lang="en-US" sz="1600" b="0"/>
                <a:t>Extending the </a:t>
              </a:r>
              <a:r>
                <a:rPr lang="en-US">
                  <a:latin typeface="Courier New" pitchFamily="1" charset="0"/>
                </a:rPr>
                <a:t>Karel</a:t>
              </a:r>
              <a:r>
                <a:rPr lang="en-US" sz="1600" b="0"/>
                <a:t> class</a:t>
              </a:r>
            </a:p>
            <a:p>
              <a:pPr algn="ctr"/>
              <a:r>
                <a:rPr lang="en-US" sz="1600" b="0"/>
                <a:t>The concept of inheritance</a:t>
              </a:r>
            </a:p>
            <a:p>
              <a:pPr algn="ctr"/>
              <a:r>
                <a:rPr lang="en-US" sz="1600" b="0"/>
                <a:t>Control structures in Karel</a:t>
              </a:r>
            </a:p>
          </p:txBody>
        </p:sp>
        <p:sp>
          <p:nvSpPr>
            <p:cNvPr id="497676" name="Text Box 12"/>
            <p:cNvSpPr txBox="1">
              <a:spLocks noChangeArrowheads="1"/>
            </p:cNvSpPr>
            <p:nvPr/>
          </p:nvSpPr>
          <p:spPr bwMode="auto">
            <a:xfrm>
              <a:off x="360" y="2629"/>
              <a:ext cx="1681" cy="322"/>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sz="1600" dirty="0"/>
            </a:p>
            <a:p>
              <a:pPr>
                <a:lnSpc>
                  <a:spcPct val="90000"/>
                </a:lnSpc>
              </a:pPr>
              <a:r>
                <a:rPr lang="en-US" dirty="0"/>
                <a:t>Read: </a:t>
              </a:r>
              <a:r>
                <a:rPr lang="en-US" dirty="0" err="1"/>
                <a:t>Karel</a:t>
              </a:r>
              <a:r>
                <a:rPr lang="en-US" dirty="0"/>
                <a:t>, Chapters 1-3</a:t>
              </a:r>
            </a:p>
          </p:txBody>
        </p:sp>
      </p:grpSp>
      <p:grpSp>
        <p:nvGrpSpPr>
          <p:cNvPr id="497677" name="Group 13"/>
          <p:cNvGrpSpPr>
            <a:grpSpLocks/>
          </p:cNvGrpSpPr>
          <p:nvPr/>
        </p:nvGrpSpPr>
        <p:grpSpPr bwMode="auto">
          <a:xfrm>
            <a:off x="5905500" y="2095500"/>
            <a:ext cx="2671763" cy="2667000"/>
            <a:chOff x="360" y="1320"/>
            <a:chExt cx="1683" cy="1680"/>
          </a:xfrm>
        </p:grpSpPr>
        <p:sp>
          <p:nvSpPr>
            <p:cNvPr id="497678"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7679"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6</a:t>
              </a:r>
            </a:p>
          </p:txBody>
        </p:sp>
        <p:sp>
          <p:nvSpPr>
            <p:cNvPr id="497680" name="Text Box 16"/>
            <p:cNvSpPr txBox="1">
              <a:spLocks noChangeArrowheads="1"/>
            </p:cNvSpPr>
            <p:nvPr/>
          </p:nvSpPr>
          <p:spPr bwMode="auto">
            <a:xfrm>
              <a:off x="360" y="1632"/>
              <a:ext cx="1683" cy="520"/>
            </a:xfrm>
            <a:prstGeom prst="rect">
              <a:avLst/>
            </a:prstGeom>
            <a:noFill/>
            <a:ln w="9525">
              <a:noFill/>
              <a:miter lim="800000"/>
              <a:headEnd/>
              <a:tailEnd/>
            </a:ln>
            <a:effectLst/>
          </p:spPr>
          <p:txBody>
            <a:bodyPr>
              <a:prstTxWarp prst="textNoShape">
                <a:avLst/>
              </a:prstTxWarp>
              <a:spAutoFit/>
            </a:bodyPr>
            <a:lstStyle/>
            <a:p>
              <a:pPr algn="ctr"/>
              <a:r>
                <a:rPr lang="en-US" sz="1600" b="0"/>
                <a:t>Problem-solving in Karel</a:t>
              </a:r>
            </a:p>
            <a:p>
              <a:pPr algn="ctr"/>
              <a:r>
                <a:rPr lang="en-US" sz="1600" b="0"/>
                <a:t>Program decomposition</a:t>
              </a:r>
            </a:p>
            <a:p>
              <a:pPr algn="ctr"/>
              <a:r>
                <a:rPr lang="en-US" sz="1600" b="0"/>
                <a:t>The idea of an algorithm</a:t>
              </a:r>
            </a:p>
          </p:txBody>
        </p:sp>
        <p:sp>
          <p:nvSpPr>
            <p:cNvPr id="497681" name="Text Box 17"/>
            <p:cNvSpPr txBox="1">
              <a:spLocks noChangeArrowheads="1"/>
            </p:cNvSpPr>
            <p:nvPr/>
          </p:nvSpPr>
          <p:spPr bwMode="auto">
            <a:xfrm>
              <a:off x="360" y="2629"/>
              <a:ext cx="1681" cy="322"/>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sz="1600" dirty="0"/>
            </a:p>
            <a:p>
              <a:pPr>
                <a:lnSpc>
                  <a:spcPct val="90000"/>
                </a:lnSpc>
              </a:pPr>
              <a:r>
                <a:rPr lang="en-US" dirty="0"/>
                <a:t>Read: </a:t>
              </a:r>
              <a:r>
                <a:rPr lang="en-US" dirty="0" err="1"/>
                <a:t>Karel</a:t>
              </a:r>
              <a:r>
                <a:rPr lang="en-US" dirty="0"/>
                <a:t>, Chapters 4-6</a:t>
              </a:r>
            </a:p>
          </p:txBody>
        </p:sp>
      </p:grpSp>
      <p:pic>
        <p:nvPicPr>
          <p:cNvPr id="497682" name="Picture 18" descr="Beeper"/>
          <p:cNvPicPr>
            <a:picLocks noChangeAspect="1" noChangeArrowheads="1"/>
          </p:cNvPicPr>
          <p:nvPr/>
        </p:nvPicPr>
        <p:blipFill>
          <a:blip r:embed="rId3"/>
          <a:srcRect/>
          <a:stretch>
            <a:fillRect/>
          </a:stretch>
        </p:blipFill>
        <p:spPr bwMode="auto">
          <a:xfrm>
            <a:off x="1524000" y="3810000"/>
            <a:ext cx="850900" cy="860425"/>
          </a:xfrm>
          <a:prstGeom prst="rect">
            <a:avLst/>
          </a:prstGeom>
          <a:noFill/>
        </p:spPr>
      </p:pic>
      <p:sp>
        <p:nvSpPr>
          <p:cNvPr id="20" name="TextBox 19"/>
          <p:cNvSpPr txBox="1"/>
          <p:nvPr/>
        </p:nvSpPr>
        <p:spPr>
          <a:xfrm>
            <a:off x="5902476" y="3776246"/>
            <a:ext cx="2660953" cy="400110"/>
          </a:xfrm>
          <a:prstGeom prst="rect">
            <a:avLst/>
          </a:prstGeom>
          <a:noFill/>
        </p:spPr>
        <p:txBody>
          <a:bodyPr wrap="square" rtlCol="0">
            <a:spAutoFit/>
          </a:bodyPr>
          <a:lstStyle/>
          <a:p>
            <a:pPr algn="ctr"/>
            <a:r>
              <a:rPr lang="en-US" sz="2000" dirty="0" smtClean="0">
                <a:solidFill>
                  <a:srgbClr val="FF0000"/>
                </a:solidFill>
                <a:latin typeface="Marker Felt Thin"/>
              </a:rPr>
              <a:t>Friday Four-Square</a:t>
            </a:r>
            <a:endParaRPr lang="en-US" sz="2000" dirty="0">
              <a:solidFill>
                <a:srgbClr val="FF0000"/>
              </a:solidFill>
              <a:latin typeface="Marker Felt Thin"/>
            </a:endParaRPr>
          </a:p>
        </p:txBody>
      </p:sp>
      <p:pic>
        <p:nvPicPr>
          <p:cNvPr id="497683" name="Picture 19" descr="Karel"/>
          <p:cNvPicPr>
            <a:picLocks noChangeAspect="1" noChangeArrowheads="1"/>
          </p:cNvPicPr>
          <p:nvPr/>
        </p:nvPicPr>
        <p:blipFill>
          <a:blip r:embed="rId4"/>
          <a:srcRect/>
          <a:stretch>
            <a:fillRect/>
          </a:stretch>
        </p:blipFill>
        <p:spPr bwMode="auto">
          <a:xfrm>
            <a:off x="1371600" y="3632200"/>
            <a:ext cx="1111250" cy="1182688"/>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97683"/>
                                        </p:tgtEl>
                                        <p:attrNameLst>
                                          <p:attrName>style.visibility</p:attrName>
                                        </p:attrNameLst>
                                      </p:cBhvr>
                                      <p:to>
                                        <p:strVal val="visible"/>
                                      </p:to>
                                    </p:set>
                                    <p:anim calcmode="lin" valueType="num">
                                      <p:cBhvr additive="base">
                                        <p:cTn id="7" dur="1000" fill="hold"/>
                                        <p:tgtEl>
                                          <p:spTgt spid="497683"/>
                                        </p:tgtEl>
                                        <p:attrNameLst>
                                          <p:attrName>ppt_x</p:attrName>
                                        </p:attrNameLst>
                                      </p:cBhvr>
                                      <p:tavLst>
                                        <p:tav tm="0">
                                          <p:val>
                                            <p:strVal val="0-#ppt_w/2"/>
                                          </p:val>
                                        </p:tav>
                                        <p:tav tm="100000">
                                          <p:val>
                                            <p:strVal val="#ppt_x"/>
                                          </p:val>
                                        </p:tav>
                                      </p:tavLst>
                                    </p:anim>
                                    <p:anim calcmode="lin" valueType="num">
                                      <p:cBhvr additive="base">
                                        <p:cTn id="8" dur="1000" fill="hold"/>
                                        <p:tgtEl>
                                          <p:spTgt spid="49768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 presetClass="entr" presetSubtype="0" fill="hold" nodeType="afterEffect">
                                  <p:stCondLst>
                                    <p:cond delay="0"/>
                                  </p:stCondLst>
                                  <p:childTnLst>
                                    <p:set>
                                      <p:cBhvr>
                                        <p:cTn id="11" dur="1" fill="hold">
                                          <p:stCondLst>
                                            <p:cond delay="0"/>
                                          </p:stCondLst>
                                        </p:cTn>
                                        <p:tgtEl>
                                          <p:spTgt spid="49768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xit" presetSubtype="2" fill="hold" nodeType="clickEffect">
                                  <p:stCondLst>
                                    <p:cond delay="0"/>
                                  </p:stCondLst>
                                  <p:childTnLst>
                                    <p:anim calcmode="lin" valueType="num">
                                      <p:cBhvr additive="base">
                                        <p:cTn id="15" dur="3000"/>
                                        <p:tgtEl>
                                          <p:spTgt spid="497683"/>
                                        </p:tgtEl>
                                        <p:attrNameLst>
                                          <p:attrName>ppt_x</p:attrName>
                                        </p:attrNameLst>
                                      </p:cBhvr>
                                      <p:tavLst>
                                        <p:tav tm="0">
                                          <p:val>
                                            <p:strVal val="ppt_x"/>
                                          </p:val>
                                        </p:tav>
                                        <p:tav tm="100000">
                                          <p:val>
                                            <p:strVal val="1+ppt_w/2"/>
                                          </p:val>
                                        </p:tav>
                                      </p:tavLst>
                                    </p:anim>
                                    <p:anim calcmode="lin" valueType="num">
                                      <p:cBhvr additive="base">
                                        <p:cTn id="16" dur="3000"/>
                                        <p:tgtEl>
                                          <p:spTgt spid="497683"/>
                                        </p:tgtEl>
                                        <p:attrNameLst>
                                          <p:attrName>ppt_y</p:attrName>
                                        </p:attrNameLst>
                                      </p:cBhvr>
                                      <p:tavLst>
                                        <p:tav tm="0">
                                          <p:val>
                                            <p:strVal val="ppt_y"/>
                                          </p:val>
                                        </p:tav>
                                        <p:tav tm="100000">
                                          <p:val>
                                            <p:strVal val="ppt_y"/>
                                          </p:val>
                                        </p:tav>
                                      </p:tavLst>
                                    </p:anim>
                                    <p:set>
                                      <p:cBhvr>
                                        <p:cTn id="17" dur="1" fill="hold">
                                          <p:stCondLst>
                                            <p:cond delay="2999"/>
                                          </p:stCondLst>
                                        </p:cTn>
                                        <p:tgtEl>
                                          <p:spTgt spid="497683"/>
                                        </p:tgtEl>
                                        <p:attrNameLst>
                                          <p:attrName>style.visibility</p:attrName>
                                        </p:attrNameLst>
                                      </p:cBhvr>
                                      <p:to>
                                        <p:strVal val="hidden"/>
                                      </p:to>
                                    </p:set>
                                  </p:childTnLst>
                                </p:cTn>
                              </p:par>
                              <p:par>
                                <p:cTn id="18" presetID="22" presetClass="entr" presetSubtype="8" fill="hold" grpId="0" nodeType="withEffect">
                                  <p:stCondLst>
                                    <p:cond delay="141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971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2</a:t>
            </a:r>
          </a:p>
        </p:txBody>
      </p:sp>
      <p:grpSp>
        <p:nvGrpSpPr>
          <p:cNvPr id="499715" name="Group 3"/>
          <p:cNvGrpSpPr>
            <a:grpSpLocks/>
          </p:cNvGrpSpPr>
          <p:nvPr/>
        </p:nvGrpSpPr>
        <p:grpSpPr bwMode="auto">
          <a:xfrm>
            <a:off x="571500" y="2095500"/>
            <a:ext cx="2671763" cy="2667000"/>
            <a:chOff x="360" y="1320"/>
            <a:chExt cx="1683" cy="1680"/>
          </a:xfrm>
        </p:grpSpPr>
        <p:sp>
          <p:nvSpPr>
            <p:cNvPr id="499716"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9717"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9</a:t>
              </a:r>
              <a:endParaRPr lang="en-US" sz="1600" b="0" dirty="0"/>
            </a:p>
          </p:txBody>
        </p:sp>
        <p:sp>
          <p:nvSpPr>
            <p:cNvPr id="499718" name="Text Box 6"/>
            <p:cNvSpPr txBox="1">
              <a:spLocks noChangeArrowheads="1"/>
            </p:cNvSpPr>
            <p:nvPr/>
          </p:nvSpPr>
          <p:spPr bwMode="auto">
            <a:xfrm>
              <a:off x="360" y="1632"/>
              <a:ext cx="1683" cy="674"/>
            </a:xfrm>
            <a:prstGeom prst="rect">
              <a:avLst/>
            </a:prstGeom>
            <a:noFill/>
            <a:ln w="9525">
              <a:noFill/>
              <a:miter lim="800000"/>
              <a:headEnd/>
              <a:tailEnd/>
            </a:ln>
            <a:effectLst/>
          </p:spPr>
          <p:txBody>
            <a:bodyPr>
              <a:prstTxWarp prst="textNoShape">
                <a:avLst/>
              </a:prstTxWarp>
              <a:spAutoFit/>
            </a:bodyPr>
            <a:lstStyle/>
            <a:p>
              <a:pPr algn="ctr"/>
              <a:r>
                <a:rPr lang="en-US" sz="1600" b="0"/>
                <a:t>Programming by example</a:t>
              </a:r>
            </a:p>
            <a:p>
              <a:pPr algn="ctr"/>
              <a:r>
                <a:rPr lang="en-US" sz="1600" b="0"/>
                <a:t>Classes and objects</a:t>
              </a:r>
            </a:p>
            <a:p>
              <a:pPr algn="ctr"/>
              <a:r>
                <a:rPr lang="en-US" sz="1600" b="0"/>
                <a:t>The </a:t>
              </a:r>
              <a:r>
                <a:rPr lang="en-US">
                  <a:latin typeface="Courier New" pitchFamily="1" charset="0"/>
                </a:rPr>
                <a:t>Program</a:t>
              </a:r>
              <a:r>
                <a:rPr lang="en-US" sz="1600" b="0"/>
                <a:t> hierarchy</a:t>
              </a:r>
            </a:p>
            <a:p>
              <a:pPr algn="ctr"/>
              <a:r>
                <a:rPr lang="en-US" sz="1600" b="0"/>
                <a:t>Simple graphical objects</a:t>
              </a:r>
            </a:p>
          </p:txBody>
        </p:sp>
        <p:sp>
          <p:nvSpPr>
            <p:cNvPr id="499719" name="Text Box 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smtClean="0"/>
            </a:p>
            <a:p>
              <a:pPr>
                <a:lnSpc>
                  <a:spcPct val="90000"/>
                </a:lnSpc>
              </a:pPr>
              <a:r>
                <a:rPr lang="en-US" dirty="0" smtClean="0"/>
                <a:t>Read</a:t>
              </a:r>
              <a:r>
                <a:rPr lang="en-US" dirty="0"/>
                <a:t>: Java, Chapter </a:t>
              </a:r>
              <a:r>
                <a:rPr lang="en-US" dirty="0" smtClean="0"/>
                <a:t>1</a:t>
              </a:r>
              <a:endParaRPr lang="en-US" dirty="0"/>
            </a:p>
          </p:txBody>
        </p:sp>
      </p:grpSp>
      <p:grpSp>
        <p:nvGrpSpPr>
          <p:cNvPr id="499720" name="Group 8"/>
          <p:cNvGrpSpPr>
            <a:grpSpLocks/>
          </p:cNvGrpSpPr>
          <p:nvPr/>
        </p:nvGrpSpPr>
        <p:grpSpPr bwMode="auto">
          <a:xfrm>
            <a:off x="3238500" y="2095500"/>
            <a:ext cx="2671763" cy="2667000"/>
            <a:chOff x="360" y="1320"/>
            <a:chExt cx="1683" cy="1680"/>
          </a:xfrm>
        </p:grpSpPr>
        <p:sp>
          <p:nvSpPr>
            <p:cNvPr id="499721"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9722"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11</a:t>
              </a:r>
              <a:endParaRPr lang="en-US" sz="1600" b="0" dirty="0"/>
            </a:p>
          </p:txBody>
        </p:sp>
        <p:sp>
          <p:nvSpPr>
            <p:cNvPr id="499723" name="Text Box 11"/>
            <p:cNvSpPr txBox="1">
              <a:spLocks noChangeArrowheads="1"/>
            </p:cNvSpPr>
            <p:nvPr/>
          </p:nvSpPr>
          <p:spPr bwMode="auto">
            <a:xfrm>
              <a:off x="360" y="1632"/>
              <a:ext cx="1683" cy="520"/>
            </a:xfrm>
            <a:prstGeom prst="rect">
              <a:avLst/>
            </a:prstGeom>
            <a:noFill/>
            <a:ln w="9525">
              <a:noFill/>
              <a:miter lim="800000"/>
              <a:headEnd/>
              <a:tailEnd/>
            </a:ln>
            <a:effectLst/>
          </p:spPr>
          <p:txBody>
            <a:bodyPr>
              <a:prstTxWarp prst="textNoShape">
                <a:avLst/>
              </a:prstTxWarp>
              <a:spAutoFit/>
            </a:bodyPr>
            <a:lstStyle/>
            <a:p>
              <a:pPr algn="ctr"/>
              <a:r>
                <a:rPr lang="en-US" sz="1600" b="0"/>
                <a:t>Variables and values</a:t>
              </a:r>
            </a:p>
            <a:p>
              <a:pPr algn="ctr"/>
              <a:r>
                <a:rPr lang="en-US" sz="1600" b="0"/>
                <a:t>Arithmetic expressions</a:t>
              </a:r>
            </a:p>
            <a:p>
              <a:pPr algn="ctr"/>
              <a:r>
                <a:rPr lang="en-US" sz="1600" b="0"/>
                <a:t>Common idioms</a:t>
              </a:r>
            </a:p>
          </p:txBody>
        </p:sp>
        <p:sp>
          <p:nvSpPr>
            <p:cNvPr id="499724"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Read: Chapters 2 and 3</a:t>
              </a:r>
            </a:p>
          </p:txBody>
        </p:sp>
      </p:grpSp>
      <p:grpSp>
        <p:nvGrpSpPr>
          <p:cNvPr id="499725" name="Group 13"/>
          <p:cNvGrpSpPr>
            <a:grpSpLocks/>
          </p:cNvGrpSpPr>
          <p:nvPr/>
        </p:nvGrpSpPr>
        <p:grpSpPr bwMode="auto">
          <a:xfrm>
            <a:off x="5905500" y="2095500"/>
            <a:ext cx="2671763" cy="2667000"/>
            <a:chOff x="360" y="1320"/>
            <a:chExt cx="1683" cy="1680"/>
          </a:xfrm>
        </p:grpSpPr>
        <p:sp>
          <p:nvSpPr>
            <p:cNvPr id="499726"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9727"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13</a:t>
              </a:r>
              <a:endParaRPr lang="en-US" sz="1600" b="0" dirty="0"/>
            </a:p>
          </p:txBody>
        </p:sp>
        <p:sp>
          <p:nvSpPr>
            <p:cNvPr id="499728" name="Text Box 16"/>
            <p:cNvSpPr txBox="1">
              <a:spLocks noChangeArrowheads="1"/>
            </p:cNvSpPr>
            <p:nvPr/>
          </p:nvSpPr>
          <p:spPr bwMode="auto">
            <a:xfrm>
              <a:off x="360" y="1632"/>
              <a:ext cx="1683" cy="520"/>
            </a:xfrm>
            <a:prstGeom prst="rect">
              <a:avLst/>
            </a:prstGeom>
            <a:noFill/>
            <a:ln w="9525">
              <a:noFill/>
              <a:miter lim="800000"/>
              <a:headEnd/>
              <a:tailEnd/>
            </a:ln>
            <a:effectLst/>
          </p:spPr>
          <p:txBody>
            <a:bodyPr>
              <a:prstTxWarp prst="textNoShape">
                <a:avLst/>
              </a:prstTxWarp>
              <a:spAutoFit/>
            </a:bodyPr>
            <a:lstStyle/>
            <a:p>
              <a:pPr algn="ctr"/>
              <a:r>
                <a:rPr lang="en-US" sz="1600" b="0"/>
                <a:t>Control statements</a:t>
              </a:r>
            </a:p>
            <a:p>
              <a:pPr algn="ctr"/>
              <a:r>
                <a:rPr lang="en-US" sz="1600" b="0"/>
                <a:t>Boolean data</a:t>
              </a:r>
            </a:p>
            <a:p>
              <a:pPr algn="ctr"/>
              <a:r>
                <a:rPr lang="en-US" sz="1600" b="0"/>
                <a:t>Simple animations</a:t>
              </a:r>
            </a:p>
          </p:txBody>
        </p:sp>
        <p:sp>
          <p:nvSpPr>
            <p:cNvPr id="499729" name="Text Box 1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t>Read</a:t>
              </a:r>
              <a:r>
                <a:rPr lang="en-US" dirty="0"/>
                <a:t>: Chapter </a:t>
              </a:r>
              <a:r>
                <a:rPr lang="en-US" dirty="0" smtClean="0"/>
                <a:t>4</a:t>
              </a:r>
            </a:p>
            <a:p>
              <a:pPr>
                <a:lnSpc>
                  <a:spcPct val="90000"/>
                </a:lnSpc>
              </a:pPr>
              <a:r>
                <a:rPr lang="en-US" dirty="0" smtClean="0"/>
                <a:t>Due: HW #1 (</a:t>
              </a:r>
              <a:r>
                <a:rPr lang="en-US" dirty="0" err="1" smtClean="0"/>
                <a:t>Karel</a:t>
              </a:r>
              <a:r>
                <a:rPr lang="en-US" dirty="0" smtClean="0"/>
                <a:t>)</a:t>
              </a:r>
            </a:p>
          </p:txBody>
        </p:sp>
      </p:grpSp>
      <p:sp>
        <p:nvSpPr>
          <p:cNvPr id="499730" name="Rectangle 18"/>
          <p:cNvSpPr>
            <a:spLocks noChangeArrowheads="1"/>
          </p:cNvSpPr>
          <p:nvPr/>
        </p:nvSpPr>
        <p:spPr bwMode="auto">
          <a:xfrm>
            <a:off x="3429000" y="2571750"/>
            <a:ext cx="184150" cy="457200"/>
          </a:xfrm>
          <a:prstGeom prst="rect">
            <a:avLst/>
          </a:prstGeom>
          <a:noFill/>
          <a:ln w="9525">
            <a:noFill/>
            <a:miter lim="800000"/>
            <a:headEnd/>
            <a:tailEnd/>
          </a:ln>
          <a:effectLst/>
        </p:spPr>
        <p:txBody>
          <a:bodyPr wrap="none">
            <a:prstTxWarp prst="textNoShape">
              <a:avLst/>
            </a:prstTxWarp>
            <a:spAutoFit/>
          </a:bodyPr>
          <a:lstStyle/>
          <a:p>
            <a:endParaRPr lang="en-US" sz="2400" b="0"/>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6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3</a:t>
            </a:r>
          </a:p>
        </p:txBody>
      </p:sp>
      <p:grpSp>
        <p:nvGrpSpPr>
          <p:cNvPr id="501768" name="Group 8"/>
          <p:cNvGrpSpPr>
            <a:grpSpLocks/>
          </p:cNvGrpSpPr>
          <p:nvPr/>
        </p:nvGrpSpPr>
        <p:grpSpPr bwMode="auto">
          <a:xfrm>
            <a:off x="3238500" y="2095500"/>
            <a:ext cx="2671763" cy="2667000"/>
            <a:chOff x="360" y="1320"/>
            <a:chExt cx="1683" cy="1680"/>
          </a:xfrm>
        </p:grpSpPr>
        <p:sp>
          <p:nvSpPr>
            <p:cNvPr id="501769"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1770"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18</a:t>
              </a:r>
              <a:endParaRPr lang="en-US" sz="1600" b="0" dirty="0"/>
            </a:p>
          </p:txBody>
        </p:sp>
        <p:sp>
          <p:nvSpPr>
            <p:cNvPr id="501771" name="Text Box 11"/>
            <p:cNvSpPr txBox="1">
              <a:spLocks noChangeArrowheads="1"/>
            </p:cNvSpPr>
            <p:nvPr/>
          </p:nvSpPr>
          <p:spPr bwMode="auto">
            <a:xfrm>
              <a:off x="360" y="1632"/>
              <a:ext cx="1683" cy="523"/>
            </a:xfrm>
            <a:prstGeom prst="rect">
              <a:avLst/>
            </a:prstGeom>
            <a:noFill/>
            <a:ln w="9525">
              <a:noFill/>
              <a:miter lim="800000"/>
              <a:headEnd/>
              <a:tailEnd/>
            </a:ln>
            <a:effectLst/>
          </p:spPr>
          <p:txBody>
            <a:bodyPr>
              <a:prstTxWarp prst="textNoShape">
                <a:avLst/>
              </a:prstTxWarp>
              <a:spAutoFit/>
            </a:bodyPr>
            <a:lstStyle/>
            <a:p>
              <a:pPr algn="ctr"/>
              <a:r>
                <a:rPr lang="en-US" sz="1600" b="0" dirty="0" smtClean="0"/>
                <a:t>Pseudorandom numbers</a:t>
              </a:r>
            </a:p>
            <a:p>
              <a:pPr algn="ctr"/>
              <a:r>
                <a:rPr lang="en-US" sz="1600" b="0" dirty="0" smtClean="0"/>
                <a:t>The </a:t>
              </a:r>
              <a:r>
                <a:rPr lang="en-US" dirty="0" err="1" smtClean="0">
                  <a:latin typeface="Courier New" pitchFamily="1" charset="0"/>
                </a:rPr>
                <a:t>RandomGenerator</a:t>
              </a:r>
              <a:r>
                <a:rPr lang="en-US" b="0" dirty="0" smtClean="0"/>
                <a:t> </a:t>
              </a:r>
              <a:r>
                <a:rPr lang="en-US" sz="1600" b="0" dirty="0" smtClean="0"/>
                <a:t>class</a:t>
              </a:r>
            </a:p>
            <a:p>
              <a:pPr algn="ctr"/>
              <a:r>
                <a:rPr lang="en-US" sz="1600" b="0" dirty="0" smtClean="0"/>
                <a:t>Reading </a:t>
              </a:r>
              <a:r>
                <a:rPr lang="en-US" dirty="0" err="1" smtClean="0">
                  <a:latin typeface="Courier New" pitchFamily="1" charset="0"/>
                </a:rPr>
                <a:t>javadoc</a:t>
              </a:r>
              <a:endParaRPr lang="en-US" sz="1600" dirty="0">
                <a:latin typeface="Courier New" pitchFamily="1" charset="0"/>
              </a:endParaRPr>
            </a:p>
          </p:txBody>
        </p:sp>
        <p:sp>
          <p:nvSpPr>
            <p:cNvPr id="501772"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t>Read: Sections 6.1-6.2</a:t>
              </a:r>
            </a:p>
            <a:p>
              <a:pPr>
                <a:lnSpc>
                  <a:spcPct val="90000"/>
                </a:lnSpc>
              </a:pPr>
              <a:r>
                <a:rPr lang="en-US" dirty="0" smtClean="0"/>
                <a:t>Due: HW #2 (Simple Java)</a:t>
              </a:r>
              <a:endParaRPr lang="en-US" dirty="0"/>
            </a:p>
          </p:txBody>
        </p:sp>
      </p:grpSp>
      <p:grpSp>
        <p:nvGrpSpPr>
          <p:cNvPr id="501773" name="Group 13"/>
          <p:cNvGrpSpPr>
            <a:grpSpLocks/>
          </p:cNvGrpSpPr>
          <p:nvPr/>
        </p:nvGrpSpPr>
        <p:grpSpPr bwMode="auto">
          <a:xfrm>
            <a:off x="5905500" y="2095500"/>
            <a:ext cx="2693988" cy="2667000"/>
            <a:chOff x="3720" y="1320"/>
            <a:chExt cx="1697" cy="1680"/>
          </a:xfrm>
        </p:grpSpPr>
        <p:sp>
          <p:nvSpPr>
            <p:cNvPr id="501774" name="Rectangle 14"/>
            <p:cNvSpPr>
              <a:spLocks noChangeArrowheads="1"/>
            </p:cNvSpPr>
            <p:nvPr/>
          </p:nvSpPr>
          <p:spPr bwMode="auto">
            <a:xfrm>
              <a:off x="372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1775" name="Text Box 15"/>
            <p:cNvSpPr txBox="1">
              <a:spLocks noChangeArrowheads="1"/>
            </p:cNvSpPr>
            <p:nvPr/>
          </p:nvSpPr>
          <p:spPr bwMode="auto">
            <a:xfrm>
              <a:off x="372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20</a:t>
              </a:r>
              <a:endParaRPr lang="en-US" sz="1600" b="0" dirty="0"/>
            </a:p>
          </p:txBody>
        </p:sp>
        <p:sp>
          <p:nvSpPr>
            <p:cNvPr id="501776" name="Text Box 16"/>
            <p:cNvSpPr txBox="1">
              <a:spLocks noChangeArrowheads="1"/>
            </p:cNvSpPr>
            <p:nvPr/>
          </p:nvSpPr>
          <p:spPr bwMode="auto">
            <a:xfrm>
              <a:off x="3720" y="1632"/>
              <a:ext cx="1683" cy="520"/>
            </a:xfrm>
            <a:prstGeom prst="rect">
              <a:avLst/>
            </a:prstGeom>
            <a:noFill/>
            <a:ln w="9525">
              <a:noFill/>
              <a:miter lim="800000"/>
              <a:headEnd/>
              <a:tailEnd/>
            </a:ln>
            <a:effectLst/>
          </p:spPr>
          <p:txBody>
            <a:bodyPr>
              <a:prstTxWarp prst="textNoShape">
                <a:avLst/>
              </a:prstTxWarp>
              <a:spAutoFit/>
            </a:bodyPr>
            <a:lstStyle/>
            <a:p>
              <a:pPr algn="ctr"/>
              <a:r>
                <a:rPr lang="en-US" sz="1600" b="0" dirty="0" smtClean="0"/>
                <a:t>Objects and classes</a:t>
              </a:r>
            </a:p>
            <a:p>
              <a:pPr algn="ctr"/>
              <a:r>
                <a:rPr lang="en-US" sz="1600" b="0" dirty="0" smtClean="0"/>
                <a:t>Constructors</a:t>
              </a:r>
            </a:p>
            <a:p>
              <a:pPr algn="ctr"/>
              <a:r>
                <a:rPr lang="en-US" sz="1600" b="0" dirty="0" smtClean="0"/>
                <a:t>Inheritance</a:t>
              </a:r>
              <a:endParaRPr lang="en-US" sz="1800" b="0" dirty="0"/>
            </a:p>
          </p:txBody>
        </p:sp>
        <p:sp>
          <p:nvSpPr>
            <p:cNvPr id="501777" name="Text Box 17"/>
            <p:cNvSpPr txBox="1">
              <a:spLocks noChangeArrowheads="1"/>
            </p:cNvSpPr>
            <p:nvPr/>
          </p:nvSpPr>
          <p:spPr bwMode="auto">
            <a:xfrm>
              <a:off x="3720" y="2629"/>
              <a:ext cx="1697"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smtClean="0"/>
            </a:p>
            <a:p>
              <a:pPr>
                <a:lnSpc>
                  <a:spcPct val="90000"/>
                </a:lnSpc>
              </a:pPr>
              <a:r>
                <a:rPr lang="en-US" dirty="0" smtClean="0"/>
                <a:t>Read: Sections 6.3-6.6</a:t>
              </a:r>
              <a:endParaRPr lang="en-US" dirty="0"/>
            </a:p>
          </p:txBody>
        </p:sp>
      </p:grpSp>
      <p:grpSp>
        <p:nvGrpSpPr>
          <p:cNvPr id="20" name="Group 8"/>
          <p:cNvGrpSpPr>
            <a:grpSpLocks/>
          </p:cNvGrpSpPr>
          <p:nvPr/>
        </p:nvGrpSpPr>
        <p:grpSpPr bwMode="auto">
          <a:xfrm>
            <a:off x="571500" y="2095500"/>
            <a:ext cx="2671763" cy="2667000"/>
            <a:chOff x="360" y="1320"/>
            <a:chExt cx="1683" cy="1680"/>
          </a:xfrm>
        </p:grpSpPr>
        <p:sp>
          <p:nvSpPr>
            <p:cNvPr id="21"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16</a:t>
              </a:r>
              <a:endParaRPr lang="en-US" sz="1600" b="0" dirty="0"/>
            </a:p>
          </p:txBody>
        </p:sp>
        <p:sp>
          <p:nvSpPr>
            <p:cNvPr id="23" name="Text Box 11"/>
            <p:cNvSpPr txBox="1">
              <a:spLocks noChangeArrowheads="1"/>
            </p:cNvSpPr>
            <p:nvPr/>
          </p:nvSpPr>
          <p:spPr bwMode="auto">
            <a:xfrm>
              <a:off x="360" y="1632"/>
              <a:ext cx="1683" cy="366"/>
            </a:xfrm>
            <a:prstGeom prst="rect">
              <a:avLst/>
            </a:prstGeom>
            <a:noFill/>
            <a:ln w="9525">
              <a:noFill/>
              <a:miter lim="800000"/>
              <a:headEnd/>
              <a:tailEnd/>
            </a:ln>
            <a:effectLst/>
          </p:spPr>
          <p:txBody>
            <a:bodyPr>
              <a:prstTxWarp prst="textNoShape">
                <a:avLst/>
              </a:prstTxWarp>
              <a:spAutoFit/>
            </a:bodyPr>
            <a:lstStyle/>
            <a:p>
              <a:pPr algn="ctr"/>
              <a:r>
                <a:rPr lang="en-US" sz="1600" b="0" dirty="0"/>
                <a:t>Methods</a:t>
              </a:r>
            </a:p>
            <a:p>
              <a:pPr algn="ctr"/>
              <a:r>
                <a:rPr lang="en-US" sz="1600" b="0" dirty="0"/>
                <a:t>The role of parameters</a:t>
              </a:r>
            </a:p>
          </p:txBody>
        </p:sp>
        <p:sp>
          <p:nvSpPr>
            <p:cNvPr id="24"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a:t>Read: Chapter 5</a:t>
              </a:r>
            </a:p>
            <a:p>
              <a:pPr>
                <a:lnSpc>
                  <a:spcPct val="90000"/>
                </a:lnSpc>
              </a:pPr>
              <a:r>
                <a:rPr lang="en-US" dirty="0"/>
                <a:t>Due: </a:t>
              </a:r>
              <a:r>
                <a:rPr lang="en-US" dirty="0" err="1"/>
                <a:t>Karel</a:t>
              </a:r>
              <a:r>
                <a:rPr lang="en-US" dirty="0"/>
                <a:t> contest</a:t>
              </a:r>
            </a:p>
          </p:txBody>
        </p:sp>
      </p:gr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381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4</a:t>
            </a:r>
          </a:p>
        </p:txBody>
      </p:sp>
      <p:grpSp>
        <p:nvGrpSpPr>
          <p:cNvPr id="503811" name="Group 3"/>
          <p:cNvGrpSpPr>
            <a:grpSpLocks/>
          </p:cNvGrpSpPr>
          <p:nvPr/>
        </p:nvGrpSpPr>
        <p:grpSpPr bwMode="auto">
          <a:xfrm>
            <a:off x="571500" y="2095500"/>
            <a:ext cx="2671763" cy="2667000"/>
            <a:chOff x="360" y="1320"/>
            <a:chExt cx="1683" cy="1680"/>
          </a:xfrm>
        </p:grpSpPr>
        <p:sp>
          <p:nvSpPr>
            <p:cNvPr id="503812"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3813"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23</a:t>
              </a:r>
              <a:endParaRPr lang="en-US" sz="1600" b="0" dirty="0"/>
            </a:p>
          </p:txBody>
        </p:sp>
        <p:sp>
          <p:nvSpPr>
            <p:cNvPr id="503814" name="Text Box 6"/>
            <p:cNvSpPr txBox="1">
              <a:spLocks noChangeArrowheads="1"/>
            </p:cNvSpPr>
            <p:nvPr/>
          </p:nvSpPr>
          <p:spPr bwMode="auto">
            <a:xfrm>
              <a:off x="360" y="1632"/>
              <a:ext cx="1683" cy="523"/>
            </a:xfrm>
            <a:prstGeom prst="rect">
              <a:avLst/>
            </a:prstGeom>
            <a:noFill/>
            <a:ln w="9525">
              <a:noFill/>
              <a:miter lim="800000"/>
              <a:headEnd/>
              <a:tailEnd/>
            </a:ln>
            <a:effectLst/>
          </p:spPr>
          <p:txBody>
            <a:bodyPr>
              <a:prstTxWarp prst="textNoShape">
                <a:avLst/>
              </a:prstTxWarp>
              <a:spAutoFit/>
            </a:bodyPr>
            <a:lstStyle/>
            <a:p>
              <a:pPr algn="ctr"/>
              <a:r>
                <a:rPr lang="en-US" sz="1600" b="0" dirty="0" smtClean="0"/>
                <a:t>The </a:t>
              </a:r>
              <a:r>
                <a:rPr lang="en-US" dirty="0" err="1" smtClean="0">
                  <a:latin typeface="Courier New" pitchFamily="1" charset="0"/>
                </a:rPr>
                <a:t>acm.graphics</a:t>
              </a:r>
              <a:r>
                <a:rPr lang="en-US" b="0" dirty="0" smtClean="0"/>
                <a:t> </a:t>
              </a:r>
              <a:r>
                <a:rPr lang="en-US" sz="1600" b="0" dirty="0" smtClean="0"/>
                <a:t>package</a:t>
              </a:r>
              <a:endParaRPr lang="en-US" sz="1800" b="0" dirty="0" smtClean="0"/>
            </a:p>
            <a:p>
              <a:pPr algn="ctr"/>
              <a:r>
                <a:rPr lang="en-US" sz="1600" b="0" dirty="0" smtClean="0"/>
                <a:t>Responding to mouse events</a:t>
              </a:r>
            </a:p>
            <a:p>
              <a:pPr algn="ctr"/>
              <a:r>
                <a:rPr lang="en-US" sz="1600" b="0" dirty="0" smtClean="0"/>
                <a:t>The Java listener model</a:t>
              </a:r>
              <a:endParaRPr lang="en-US" sz="1600" b="0" dirty="0"/>
            </a:p>
          </p:txBody>
        </p:sp>
        <p:sp>
          <p:nvSpPr>
            <p:cNvPr id="503815" name="Text Box 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t>Read: Sections 9.1-9.3</a:t>
              </a:r>
            </a:p>
            <a:p>
              <a:pPr>
                <a:lnSpc>
                  <a:spcPct val="90000"/>
                </a:lnSpc>
              </a:pPr>
              <a:r>
                <a:rPr lang="en-US" dirty="0" smtClean="0">
                  <a:solidFill>
                    <a:srgbClr val="FFFFFF"/>
                  </a:solidFill>
                </a:rPr>
                <a:t>Read: </a:t>
              </a:r>
              <a:r>
                <a:rPr lang="en-US" dirty="0" smtClean="0"/>
                <a:t>Sections 10.1-10.3</a:t>
              </a:r>
              <a:endParaRPr lang="en-US" dirty="0"/>
            </a:p>
          </p:txBody>
        </p:sp>
      </p:grpSp>
      <p:grpSp>
        <p:nvGrpSpPr>
          <p:cNvPr id="503816" name="Group 8"/>
          <p:cNvGrpSpPr>
            <a:grpSpLocks/>
          </p:cNvGrpSpPr>
          <p:nvPr/>
        </p:nvGrpSpPr>
        <p:grpSpPr bwMode="auto">
          <a:xfrm>
            <a:off x="3238500" y="2095500"/>
            <a:ext cx="2671763" cy="2667000"/>
            <a:chOff x="360" y="1320"/>
            <a:chExt cx="1683" cy="1680"/>
          </a:xfrm>
        </p:grpSpPr>
        <p:sp>
          <p:nvSpPr>
            <p:cNvPr id="503817"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3818"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25</a:t>
              </a:r>
              <a:endParaRPr lang="en-US" sz="1600" b="0" dirty="0"/>
            </a:p>
          </p:txBody>
        </p:sp>
        <p:sp>
          <p:nvSpPr>
            <p:cNvPr id="503819" name="Text Box 11"/>
            <p:cNvSpPr txBox="1">
              <a:spLocks noChangeArrowheads="1"/>
            </p:cNvSpPr>
            <p:nvPr/>
          </p:nvSpPr>
          <p:spPr bwMode="auto">
            <a:xfrm>
              <a:off x="360" y="1632"/>
              <a:ext cx="1683" cy="523"/>
            </a:xfrm>
            <a:prstGeom prst="rect">
              <a:avLst/>
            </a:prstGeom>
            <a:noFill/>
            <a:ln w="9525">
              <a:noFill/>
              <a:miter lim="800000"/>
              <a:headEnd/>
              <a:tailEnd/>
            </a:ln>
            <a:effectLst/>
          </p:spPr>
          <p:txBody>
            <a:bodyPr>
              <a:prstTxWarp prst="textNoShape">
                <a:avLst/>
              </a:prstTxWarp>
              <a:spAutoFit/>
            </a:bodyPr>
            <a:lstStyle/>
            <a:p>
              <a:pPr algn="ctr"/>
              <a:r>
                <a:rPr lang="en-US" sz="1600" b="0" dirty="0" smtClean="0"/>
                <a:t>Graphical structures</a:t>
              </a:r>
            </a:p>
            <a:p>
              <a:pPr algn="ctr"/>
              <a:r>
                <a:rPr lang="en-US" sz="1600" b="0" dirty="0" smtClean="0"/>
                <a:t>The </a:t>
              </a:r>
              <a:r>
                <a:rPr lang="en-US" dirty="0" err="1" smtClean="0">
                  <a:latin typeface="Courier New" pitchFamily="1" charset="0"/>
                </a:rPr>
                <a:t>GPolygon</a:t>
              </a:r>
              <a:r>
                <a:rPr lang="en-US" b="0" dirty="0" smtClean="0"/>
                <a:t> </a:t>
              </a:r>
              <a:r>
                <a:rPr lang="en-US" sz="1600" b="0" dirty="0" smtClean="0"/>
                <a:t>class</a:t>
              </a:r>
            </a:p>
            <a:p>
              <a:pPr algn="ctr"/>
              <a:r>
                <a:rPr lang="en-US" sz="1600" b="0" dirty="0" smtClean="0"/>
                <a:t>Creating compound objects</a:t>
              </a:r>
              <a:endParaRPr lang="en-US" sz="1600" b="0" dirty="0"/>
            </a:p>
          </p:txBody>
        </p:sp>
        <p:sp>
          <p:nvSpPr>
            <p:cNvPr id="503820"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t>Read: Section 9.4</a:t>
              </a:r>
            </a:p>
            <a:p>
              <a:pPr>
                <a:lnSpc>
                  <a:spcPct val="90000"/>
                </a:lnSpc>
              </a:pPr>
              <a:r>
                <a:rPr lang="en-US" dirty="0" smtClean="0"/>
                <a:t>Due: Parameter Problem Set</a:t>
              </a:r>
              <a:endParaRPr lang="en-US" dirty="0"/>
            </a:p>
          </p:txBody>
        </p:sp>
      </p:grpSp>
      <p:grpSp>
        <p:nvGrpSpPr>
          <p:cNvPr id="503821" name="Group 13"/>
          <p:cNvGrpSpPr>
            <a:grpSpLocks/>
          </p:cNvGrpSpPr>
          <p:nvPr/>
        </p:nvGrpSpPr>
        <p:grpSpPr bwMode="auto">
          <a:xfrm>
            <a:off x="5905500" y="2095500"/>
            <a:ext cx="2671763" cy="2667000"/>
            <a:chOff x="360" y="1320"/>
            <a:chExt cx="1683" cy="1680"/>
          </a:xfrm>
        </p:grpSpPr>
        <p:sp>
          <p:nvSpPr>
            <p:cNvPr id="503822"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3823"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27</a:t>
              </a:r>
              <a:endParaRPr lang="en-US" sz="1600" b="0" dirty="0"/>
            </a:p>
          </p:txBody>
        </p:sp>
        <p:sp>
          <p:nvSpPr>
            <p:cNvPr id="503824" name="Text Box 16"/>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smtClean="0"/>
                <a:t>Character data</a:t>
              </a:r>
            </a:p>
            <a:p>
              <a:pPr algn="ctr"/>
              <a:r>
                <a:rPr lang="en-US" sz="1600" b="0" dirty="0" smtClean="0"/>
                <a:t>Using Java’s </a:t>
              </a:r>
              <a:r>
                <a:rPr lang="en-US" dirty="0" smtClean="0">
                  <a:latin typeface="Courier New" pitchFamily="1" charset="0"/>
                </a:rPr>
                <a:t>String</a:t>
              </a:r>
              <a:r>
                <a:rPr lang="en-US" b="0" dirty="0" smtClean="0"/>
                <a:t> </a:t>
              </a:r>
              <a:r>
                <a:rPr lang="en-US" sz="1600" b="0" dirty="0" smtClean="0"/>
                <a:t>class</a:t>
              </a:r>
              <a:endParaRPr lang="en-US" sz="1600" b="0" dirty="0"/>
            </a:p>
          </p:txBody>
        </p:sp>
        <p:sp>
          <p:nvSpPr>
            <p:cNvPr id="503825" name="Text Box 1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smtClean="0"/>
            </a:p>
            <a:p>
              <a:pPr>
                <a:lnSpc>
                  <a:spcPct val="90000"/>
                </a:lnSpc>
              </a:pPr>
              <a:r>
                <a:rPr lang="en-US" dirty="0" smtClean="0"/>
                <a:t>Read: Sections 8.1-8.4</a:t>
              </a:r>
              <a:endParaRPr lang="en-US" dirty="0"/>
            </a:p>
          </p:txBody>
        </p:sp>
      </p:gr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585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5</a:t>
            </a:r>
          </a:p>
        </p:txBody>
      </p:sp>
      <p:grpSp>
        <p:nvGrpSpPr>
          <p:cNvPr id="505859" name="Group 3"/>
          <p:cNvGrpSpPr>
            <a:grpSpLocks/>
          </p:cNvGrpSpPr>
          <p:nvPr/>
        </p:nvGrpSpPr>
        <p:grpSpPr bwMode="auto">
          <a:xfrm>
            <a:off x="571500" y="2095500"/>
            <a:ext cx="2671763" cy="2667000"/>
            <a:chOff x="360" y="1320"/>
            <a:chExt cx="1683" cy="1680"/>
          </a:xfrm>
        </p:grpSpPr>
        <p:sp>
          <p:nvSpPr>
            <p:cNvPr id="505860"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5861"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30</a:t>
              </a:r>
              <a:endParaRPr lang="en-US" sz="1600" b="0" dirty="0"/>
            </a:p>
          </p:txBody>
        </p:sp>
        <p:sp>
          <p:nvSpPr>
            <p:cNvPr id="505862" name="Text Box 6"/>
            <p:cNvSpPr txBox="1">
              <a:spLocks noChangeArrowheads="1"/>
            </p:cNvSpPr>
            <p:nvPr/>
          </p:nvSpPr>
          <p:spPr bwMode="auto">
            <a:xfrm>
              <a:off x="360" y="1632"/>
              <a:ext cx="1683" cy="366"/>
            </a:xfrm>
            <a:prstGeom prst="rect">
              <a:avLst/>
            </a:prstGeom>
            <a:noFill/>
            <a:ln w="9525">
              <a:noFill/>
              <a:miter lim="800000"/>
              <a:headEnd/>
              <a:tailEnd/>
            </a:ln>
            <a:effectLst/>
          </p:spPr>
          <p:txBody>
            <a:bodyPr>
              <a:prstTxWarp prst="textNoShape">
                <a:avLst/>
              </a:prstTxWarp>
              <a:spAutoFit/>
            </a:bodyPr>
            <a:lstStyle/>
            <a:p>
              <a:pPr algn="ctr"/>
              <a:r>
                <a:rPr lang="en-US" sz="1600" b="0" dirty="0" smtClean="0"/>
                <a:t>String manipulation</a:t>
              </a:r>
            </a:p>
            <a:p>
              <a:pPr algn="ctr"/>
              <a:r>
                <a:rPr lang="en-US" sz="1600" b="0" dirty="0" smtClean="0"/>
                <a:t>Problem-solving with strings</a:t>
              </a:r>
              <a:endParaRPr lang="en-US" sz="1800" b="0" dirty="0"/>
            </a:p>
          </p:txBody>
        </p:sp>
        <p:sp>
          <p:nvSpPr>
            <p:cNvPr id="505863" name="Text Box 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smtClean="0"/>
            </a:p>
            <a:p>
              <a:pPr>
                <a:lnSpc>
                  <a:spcPct val="90000"/>
                </a:lnSpc>
              </a:pPr>
              <a:r>
                <a:rPr lang="en-US" dirty="0" smtClean="0"/>
                <a:t>Read: Section 8.5</a:t>
              </a:r>
            </a:p>
          </p:txBody>
        </p:sp>
      </p:grpSp>
      <p:grpSp>
        <p:nvGrpSpPr>
          <p:cNvPr id="505864" name="Group 8"/>
          <p:cNvGrpSpPr>
            <a:grpSpLocks/>
          </p:cNvGrpSpPr>
          <p:nvPr/>
        </p:nvGrpSpPr>
        <p:grpSpPr bwMode="auto">
          <a:xfrm>
            <a:off x="3238500" y="2095500"/>
            <a:ext cx="2671763" cy="2667000"/>
            <a:chOff x="360" y="1320"/>
            <a:chExt cx="1683" cy="1680"/>
          </a:xfrm>
        </p:grpSpPr>
        <p:sp>
          <p:nvSpPr>
            <p:cNvPr id="505865"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5866"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May 2</a:t>
              </a:r>
              <a:endParaRPr lang="en-US" sz="1600" b="0" dirty="0"/>
            </a:p>
          </p:txBody>
        </p:sp>
        <p:sp>
          <p:nvSpPr>
            <p:cNvPr id="505867" name="Text Box 11"/>
            <p:cNvSpPr txBox="1">
              <a:spLocks noChangeArrowheads="1"/>
            </p:cNvSpPr>
            <p:nvPr/>
          </p:nvSpPr>
          <p:spPr bwMode="auto">
            <a:xfrm>
              <a:off x="360" y="1632"/>
              <a:ext cx="1683" cy="366"/>
            </a:xfrm>
            <a:prstGeom prst="rect">
              <a:avLst/>
            </a:prstGeom>
            <a:noFill/>
            <a:ln w="9525">
              <a:noFill/>
              <a:miter lim="800000"/>
              <a:headEnd/>
              <a:tailEnd/>
            </a:ln>
            <a:effectLst/>
          </p:spPr>
          <p:txBody>
            <a:bodyPr>
              <a:prstTxWarp prst="textNoShape">
                <a:avLst/>
              </a:prstTxWarp>
              <a:spAutoFit/>
            </a:bodyPr>
            <a:lstStyle/>
            <a:p>
              <a:pPr algn="ctr"/>
              <a:r>
                <a:rPr lang="en-US" sz="1600" b="0" dirty="0" smtClean="0"/>
                <a:t>Data representation</a:t>
              </a:r>
            </a:p>
            <a:p>
              <a:pPr algn="ctr"/>
              <a:r>
                <a:rPr lang="en-US" sz="1600" b="0" dirty="0" smtClean="0"/>
                <a:t>Objects and memory</a:t>
              </a:r>
              <a:endParaRPr lang="en-US" sz="1600" b="0" dirty="0"/>
            </a:p>
          </p:txBody>
        </p:sp>
        <p:sp>
          <p:nvSpPr>
            <p:cNvPr id="505868"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a:t>Read:</a:t>
              </a:r>
              <a:r>
                <a:rPr lang="en-US" dirty="0" smtClean="0"/>
                <a:t> Chapter 7</a:t>
              </a:r>
            </a:p>
            <a:p>
              <a:pPr>
                <a:lnSpc>
                  <a:spcPct val="90000"/>
                </a:lnSpc>
              </a:pPr>
              <a:r>
                <a:rPr lang="en-US" dirty="0"/>
                <a:t>Due: HW #3 (Breakout)</a:t>
              </a:r>
            </a:p>
          </p:txBody>
        </p:sp>
      </p:grpSp>
      <p:grpSp>
        <p:nvGrpSpPr>
          <p:cNvPr id="505869" name="Group 13"/>
          <p:cNvGrpSpPr>
            <a:grpSpLocks/>
          </p:cNvGrpSpPr>
          <p:nvPr/>
        </p:nvGrpSpPr>
        <p:grpSpPr bwMode="auto">
          <a:xfrm>
            <a:off x="5905500" y="2095500"/>
            <a:ext cx="2671763" cy="2667000"/>
            <a:chOff x="360" y="1320"/>
            <a:chExt cx="1683" cy="1680"/>
          </a:xfrm>
        </p:grpSpPr>
        <p:sp>
          <p:nvSpPr>
            <p:cNvPr id="505870"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5871"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4</a:t>
              </a:r>
            </a:p>
          </p:txBody>
        </p:sp>
        <p:sp>
          <p:nvSpPr>
            <p:cNvPr id="505872" name="Text Box 16"/>
            <p:cNvSpPr txBox="1">
              <a:spLocks noChangeArrowheads="1"/>
            </p:cNvSpPr>
            <p:nvPr/>
          </p:nvSpPr>
          <p:spPr bwMode="auto">
            <a:xfrm>
              <a:off x="360" y="1632"/>
              <a:ext cx="1683" cy="213"/>
            </a:xfrm>
            <a:prstGeom prst="rect">
              <a:avLst/>
            </a:prstGeom>
            <a:noFill/>
            <a:ln w="9525">
              <a:noFill/>
              <a:miter lim="800000"/>
              <a:headEnd/>
              <a:tailEnd/>
            </a:ln>
            <a:effectLst/>
          </p:spPr>
          <p:txBody>
            <a:bodyPr>
              <a:prstTxWarp prst="textNoShape">
                <a:avLst/>
              </a:prstTxWarp>
              <a:spAutoFit/>
            </a:bodyPr>
            <a:lstStyle/>
            <a:p>
              <a:pPr algn="ctr"/>
              <a:r>
                <a:rPr lang="en-US" sz="1600" b="0" dirty="0" smtClean="0"/>
                <a:t>Arrays in Java</a:t>
              </a:r>
              <a:endParaRPr lang="en-US" sz="1600" b="0" dirty="0"/>
            </a:p>
          </p:txBody>
        </p:sp>
        <p:sp>
          <p:nvSpPr>
            <p:cNvPr id="505873" name="Text Box 1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Read:</a:t>
              </a:r>
              <a:r>
                <a:rPr lang="en-US" dirty="0" smtClean="0"/>
                <a:t> Sections 8.1-8.4</a:t>
              </a:r>
              <a:endParaRPr lang="en-US" dirty="0"/>
            </a:p>
          </p:txBody>
        </p:sp>
      </p:gr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790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6</a:t>
            </a:r>
          </a:p>
        </p:txBody>
      </p:sp>
      <p:grpSp>
        <p:nvGrpSpPr>
          <p:cNvPr id="507907" name="Group 3"/>
          <p:cNvGrpSpPr>
            <a:grpSpLocks/>
          </p:cNvGrpSpPr>
          <p:nvPr/>
        </p:nvGrpSpPr>
        <p:grpSpPr bwMode="auto">
          <a:xfrm>
            <a:off x="571500" y="2095500"/>
            <a:ext cx="2671763" cy="2667000"/>
            <a:chOff x="360" y="1320"/>
            <a:chExt cx="1683" cy="1680"/>
          </a:xfrm>
        </p:grpSpPr>
        <p:sp>
          <p:nvSpPr>
            <p:cNvPr id="507908"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7909"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7</a:t>
              </a:r>
              <a:endParaRPr lang="en-US" sz="1600" b="0" dirty="0"/>
            </a:p>
          </p:txBody>
        </p:sp>
        <p:sp>
          <p:nvSpPr>
            <p:cNvPr id="507910" name="Text Box 6"/>
            <p:cNvSpPr txBox="1">
              <a:spLocks noChangeArrowheads="1"/>
            </p:cNvSpPr>
            <p:nvPr/>
          </p:nvSpPr>
          <p:spPr bwMode="auto">
            <a:xfrm>
              <a:off x="360" y="1632"/>
              <a:ext cx="1683" cy="212"/>
            </a:xfrm>
            <a:prstGeom prst="rect">
              <a:avLst/>
            </a:prstGeom>
            <a:noFill/>
            <a:ln w="9525">
              <a:noFill/>
              <a:miter lim="800000"/>
              <a:headEnd/>
              <a:tailEnd/>
            </a:ln>
            <a:effectLst/>
          </p:spPr>
          <p:txBody>
            <a:bodyPr>
              <a:prstTxWarp prst="textNoShape">
                <a:avLst/>
              </a:prstTxWarp>
              <a:spAutoFit/>
            </a:bodyPr>
            <a:lstStyle/>
            <a:p>
              <a:pPr algn="ctr"/>
              <a:r>
                <a:rPr lang="en-US" sz="1600" b="0"/>
                <a:t>Debugging strategies</a:t>
              </a:r>
            </a:p>
          </p:txBody>
        </p:sp>
        <p:sp>
          <p:nvSpPr>
            <p:cNvPr id="507911" name="Text Box 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Due: Graphics contest</a:t>
              </a:r>
            </a:p>
          </p:txBody>
        </p:sp>
      </p:grpSp>
      <p:grpSp>
        <p:nvGrpSpPr>
          <p:cNvPr id="507912" name="Group 8"/>
          <p:cNvGrpSpPr>
            <a:grpSpLocks/>
          </p:cNvGrpSpPr>
          <p:nvPr/>
        </p:nvGrpSpPr>
        <p:grpSpPr bwMode="auto">
          <a:xfrm>
            <a:off x="3238500" y="2095500"/>
            <a:ext cx="2671763" cy="2667000"/>
            <a:chOff x="360" y="1320"/>
            <a:chExt cx="1683" cy="1680"/>
          </a:xfrm>
        </p:grpSpPr>
        <p:sp>
          <p:nvSpPr>
            <p:cNvPr id="507913"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7914"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9</a:t>
              </a:r>
              <a:endParaRPr lang="en-US" sz="1600" b="0" dirty="0"/>
            </a:p>
          </p:txBody>
        </p:sp>
        <p:sp>
          <p:nvSpPr>
            <p:cNvPr id="507915" name="Text Box 11"/>
            <p:cNvSpPr txBox="1">
              <a:spLocks noChangeArrowheads="1"/>
            </p:cNvSpPr>
            <p:nvPr/>
          </p:nvSpPr>
          <p:spPr bwMode="auto">
            <a:xfrm>
              <a:off x="360" y="1632"/>
              <a:ext cx="1683" cy="212"/>
            </a:xfrm>
            <a:prstGeom prst="rect">
              <a:avLst/>
            </a:prstGeom>
            <a:noFill/>
            <a:ln w="9525">
              <a:noFill/>
              <a:miter lim="800000"/>
              <a:headEnd/>
              <a:tailEnd/>
            </a:ln>
            <a:effectLst/>
          </p:spPr>
          <p:txBody>
            <a:bodyPr>
              <a:prstTxWarp prst="textNoShape">
                <a:avLst/>
              </a:prstTxWarp>
              <a:spAutoFit/>
            </a:bodyPr>
            <a:lstStyle/>
            <a:p>
              <a:pPr algn="ctr"/>
              <a:r>
                <a:rPr lang="en-US" sz="1600" b="0" dirty="0" smtClean="0"/>
                <a:t>Multidimensional arrays</a:t>
              </a:r>
              <a:endParaRPr lang="en-US" sz="1600" b="0" dirty="0"/>
            </a:p>
          </p:txBody>
        </p:sp>
        <p:sp>
          <p:nvSpPr>
            <p:cNvPr id="507916"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Read: </a:t>
              </a:r>
              <a:r>
                <a:rPr lang="en-US" dirty="0" smtClean="0"/>
                <a:t>Section 11.6</a:t>
              </a:r>
              <a:endParaRPr lang="en-US" dirty="0"/>
            </a:p>
          </p:txBody>
        </p:sp>
      </p:grpSp>
      <p:grpSp>
        <p:nvGrpSpPr>
          <p:cNvPr id="507917" name="Group 13"/>
          <p:cNvGrpSpPr>
            <a:grpSpLocks/>
          </p:cNvGrpSpPr>
          <p:nvPr/>
        </p:nvGrpSpPr>
        <p:grpSpPr bwMode="auto">
          <a:xfrm>
            <a:off x="5905500" y="2095500"/>
            <a:ext cx="2671763" cy="2667000"/>
            <a:chOff x="360" y="1320"/>
            <a:chExt cx="1683" cy="1680"/>
          </a:xfrm>
        </p:grpSpPr>
        <p:sp>
          <p:nvSpPr>
            <p:cNvPr id="507918"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7919"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11</a:t>
              </a:r>
              <a:endParaRPr lang="en-US" sz="1600" b="0" dirty="0"/>
            </a:p>
          </p:txBody>
        </p:sp>
        <p:sp>
          <p:nvSpPr>
            <p:cNvPr id="507920" name="Text Box 16"/>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smtClean="0"/>
                <a:t>Pixel arrays</a:t>
              </a:r>
            </a:p>
            <a:p>
              <a:pPr algn="ctr"/>
              <a:r>
                <a:rPr lang="en-US" sz="1600" b="0" dirty="0" smtClean="0"/>
                <a:t>Image manipulation</a:t>
              </a:r>
              <a:endParaRPr lang="en-US" sz="1600" b="0" dirty="0"/>
            </a:p>
          </p:txBody>
        </p:sp>
        <p:sp>
          <p:nvSpPr>
            <p:cNvPr id="507921" name="Text Box 1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t>Read</a:t>
              </a:r>
              <a:r>
                <a:rPr lang="en-US" dirty="0"/>
                <a:t>: </a:t>
              </a:r>
              <a:r>
                <a:rPr lang="en-US" dirty="0" smtClean="0"/>
                <a:t>Section 11.7</a:t>
              </a:r>
            </a:p>
            <a:p>
              <a:pPr>
                <a:lnSpc>
                  <a:spcPct val="90000"/>
                </a:lnSpc>
              </a:pPr>
              <a:r>
                <a:rPr lang="en-US" dirty="0" smtClean="0"/>
                <a:t>Due: HW #4 (</a:t>
              </a:r>
              <a:r>
                <a:rPr lang="en-US" dirty="0" err="1" smtClean="0"/>
                <a:t>TurtleGraphics</a:t>
              </a:r>
              <a:r>
                <a:rPr lang="en-US" dirty="0" smtClean="0"/>
                <a:t>)</a:t>
              </a:r>
              <a:endParaRPr lang="en-US" dirty="0"/>
            </a:p>
          </p:txBody>
        </p:sp>
      </p:grpSp>
      <p:sp>
        <p:nvSpPr>
          <p:cNvPr id="507922" name="Rectangle 18"/>
          <p:cNvSpPr>
            <a:spLocks noChangeArrowheads="1"/>
          </p:cNvSpPr>
          <p:nvPr/>
        </p:nvSpPr>
        <p:spPr bwMode="auto">
          <a:xfrm>
            <a:off x="2133600" y="3276600"/>
            <a:ext cx="2209800" cy="685800"/>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lnSpc>
                <a:spcPct val="90000"/>
              </a:lnSpc>
            </a:pPr>
            <a:r>
              <a:rPr lang="en-US" b="0" dirty="0">
                <a:solidFill>
                  <a:srgbClr val="000000"/>
                </a:solidFill>
              </a:rPr>
              <a:t>Midterm Exam</a:t>
            </a:r>
          </a:p>
          <a:p>
            <a:pPr algn="ctr">
              <a:lnSpc>
                <a:spcPct val="90000"/>
              </a:lnSpc>
            </a:pPr>
            <a:r>
              <a:rPr lang="en-US" b="0" dirty="0">
                <a:solidFill>
                  <a:srgbClr val="000000"/>
                </a:solidFill>
              </a:rPr>
              <a:t>Tuesday,</a:t>
            </a:r>
            <a:r>
              <a:rPr lang="en-US" b="0" dirty="0" smtClean="0">
                <a:solidFill>
                  <a:srgbClr val="000000"/>
                </a:solidFill>
              </a:rPr>
              <a:t> May 8</a:t>
            </a:r>
          </a:p>
          <a:p>
            <a:pPr algn="ctr">
              <a:lnSpc>
                <a:spcPct val="90000"/>
              </a:lnSpc>
            </a:pPr>
            <a:r>
              <a:rPr lang="en-US" b="0" dirty="0" smtClean="0">
                <a:solidFill>
                  <a:srgbClr val="000000"/>
                </a:solidFill>
              </a:rPr>
              <a:t>9:</a:t>
            </a:r>
            <a:r>
              <a:rPr lang="en-US" b="0" dirty="0">
                <a:solidFill>
                  <a:srgbClr val="000000"/>
                </a:solidFill>
              </a:rPr>
              <a:t>00</a:t>
            </a:r>
            <a:r>
              <a:rPr lang="en-US" sz="600" b="0" dirty="0" smtClean="0">
                <a:solidFill>
                  <a:srgbClr val="000000"/>
                </a:solidFill>
              </a:rPr>
              <a:t> </a:t>
            </a:r>
            <a:r>
              <a:rPr lang="en-US" sz="1000" b="0" dirty="0">
                <a:solidFill>
                  <a:srgbClr val="000000"/>
                </a:solidFill>
              </a:rPr>
              <a:t>A</a:t>
            </a:r>
            <a:r>
              <a:rPr lang="en-US" b="0" dirty="0" smtClean="0">
                <a:solidFill>
                  <a:srgbClr val="000000"/>
                </a:solidFill>
              </a:rPr>
              <a:t>.</a:t>
            </a:r>
            <a:r>
              <a:rPr lang="en-US" sz="1000" b="0" dirty="0" smtClean="0">
                <a:solidFill>
                  <a:srgbClr val="000000"/>
                </a:solidFill>
              </a:rPr>
              <a:t>M</a:t>
            </a:r>
            <a:r>
              <a:rPr lang="en-US" b="0" dirty="0">
                <a:solidFill>
                  <a:srgbClr val="000000"/>
                </a:solidFill>
              </a:rPr>
              <a:t>.</a:t>
            </a:r>
            <a:r>
              <a:rPr lang="en-US" b="0" dirty="0" smtClean="0">
                <a:solidFill>
                  <a:srgbClr val="000000"/>
                </a:solidFill>
              </a:rPr>
              <a:t> </a:t>
            </a:r>
            <a:r>
              <a:rPr lang="en-US" b="0" dirty="0">
                <a:solidFill>
                  <a:srgbClr val="000000"/>
                </a:solidFill>
              </a:rPr>
              <a:t>or</a:t>
            </a:r>
            <a:r>
              <a:rPr lang="en-US" b="0" dirty="0" smtClean="0">
                <a:solidFill>
                  <a:srgbClr val="000000"/>
                </a:solidFill>
              </a:rPr>
              <a:t> 3:15</a:t>
            </a:r>
            <a:r>
              <a:rPr lang="en-US" sz="600" b="0" dirty="0" smtClean="0">
                <a:solidFill>
                  <a:srgbClr val="000000"/>
                </a:solidFill>
              </a:rPr>
              <a:t> </a:t>
            </a:r>
            <a:r>
              <a:rPr lang="en-US" sz="1000" b="0" dirty="0">
                <a:solidFill>
                  <a:srgbClr val="000000"/>
                </a:solidFill>
              </a:rPr>
              <a:t>P</a:t>
            </a:r>
            <a:r>
              <a:rPr lang="en-US" b="0" dirty="0">
                <a:solidFill>
                  <a:srgbClr val="000000"/>
                </a:solidFill>
              </a:rPr>
              <a:t>.</a:t>
            </a:r>
            <a:r>
              <a:rPr lang="en-US" sz="1000" b="0" dirty="0">
                <a:solidFill>
                  <a:srgbClr val="000000"/>
                </a:solidFill>
              </a:rPr>
              <a:t>M</a:t>
            </a:r>
            <a:r>
              <a:rPr lang="en-US" b="0" dirty="0">
                <a:solidFill>
                  <a:srgbClr val="000000"/>
                </a:solidFill>
              </a:rPr>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507922"/>
                                        </p:tgtEl>
                                        <p:attrNameLst>
                                          <p:attrName>style.visibility</p:attrName>
                                        </p:attrNameLst>
                                      </p:cBhvr>
                                      <p:to>
                                        <p:strVal val="visible"/>
                                      </p:to>
                                    </p:set>
                                    <p:anim calcmode="lin" valueType="num">
                                      <p:cBhvr>
                                        <p:cTn id="7" dur="1000" fill="hold"/>
                                        <p:tgtEl>
                                          <p:spTgt spid="507922"/>
                                        </p:tgtEl>
                                        <p:attrNameLst>
                                          <p:attrName>ppt_w</p:attrName>
                                        </p:attrNameLst>
                                      </p:cBhvr>
                                      <p:tavLst>
                                        <p:tav tm="0">
                                          <p:val>
                                            <p:fltVal val="0"/>
                                          </p:val>
                                        </p:tav>
                                        <p:tav tm="100000">
                                          <p:val>
                                            <p:strVal val="#ppt_w"/>
                                          </p:val>
                                        </p:tav>
                                      </p:tavLst>
                                    </p:anim>
                                    <p:anim calcmode="lin" valueType="num">
                                      <p:cBhvr>
                                        <p:cTn id="8" dur="1000" fill="hold"/>
                                        <p:tgtEl>
                                          <p:spTgt spid="507922"/>
                                        </p:tgtEl>
                                        <p:attrNameLst>
                                          <p:attrName>ppt_h</p:attrName>
                                        </p:attrNameLst>
                                      </p:cBhvr>
                                      <p:tavLst>
                                        <p:tav tm="0">
                                          <p:val>
                                            <p:fltVal val="0"/>
                                          </p:val>
                                        </p:tav>
                                        <p:tav tm="100000">
                                          <p:val>
                                            <p:strVal val="#ppt_h"/>
                                          </p:val>
                                        </p:tav>
                                      </p:tavLst>
                                    </p:anim>
                                    <p:anim calcmode="lin" valueType="num">
                                      <p:cBhvr>
                                        <p:cTn id="9" dur="1000" fill="hold"/>
                                        <p:tgtEl>
                                          <p:spTgt spid="50792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792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7922" grpId="0" animBg="1"/>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995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7</a:t>
            </a:r>
          </a:p>
        </p:txBody>
      </p:sp>
      <p:grpSp>
        <p:nvGrpSpPr>
          <p:cNvPr id="509960" name="Group 8"/>
          <p:cNvGrpSpPr>
            <a:grpSpLocks/>
          </p:cNvGrpSpPr>
          <p:nvPr/>
        </p:nvGrpSpPr>
        <p:grpSpPr bwMode="auto">
          <a:xfrm>
            <a:off x="3238500" y="2095500"/>
            <a:ext cx="2671763" cy="2667000"/>
            <a:chOff x="360" y="1320"/>
            <a:chExt cx="1683" cy="1680"/>
          </a:xfrm>
        </p:grpSpPr>
        <p:sp>
          <p:nvSpPr>
            <p:cNvPr id="509961"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9962"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16</a:t>
              </a:r>
              <a:endParaRPr lang="en-US" sz="1600" b="0" dirty="0"/>
            </a:p>
          </p:txBody>
        </p:sp>
        <p:sp>
          <p:nvSpPr>
            <p:cNvPr id="509963" name="Text Box 11"/>
            <p:cNvSpPr txBox="1">
              <a:spLocks noChangeArrowheads="1"/>
            </p:cNvSpPr>
            <p:nvPr/>
          </p:nvSpPr>
          <p:spPr bwMode="auto">
            <a:xfrm>
              <a:off x="360" y="1632"/>
              <a:ext cx="1683" cy="366"/>
            </a:xfrm>
            <a:prstGeom prst="rect">
              <a:avLst/>
            </a:prstGeom>
            <a:noFill/>
            <a:ln w="9525">
              <a:noFill/>
              <a:miter lim="800000"/>
              <a:headEnd/>
              <a:tailEnd/>
            </a:ln>
            <a:effectLst/>
          </p:spPr>
          <p:txBody>
            <a:bodyPr>
              <a:prstTxWarp prst="textNoShape">
                <a:avLst/>
              </a:prstTxWarp>
              <a:spAutoFit/>
            </a:bodyPr>
            <a:lstStyle/>
            <a:p>
              <a:pPr algn="ctr"/>
              <a:r>
                <a:rPr lang="en-US" sz="1600" b="0" dirty="0" smtClean="0"/>
                <a:t>The </a:t>
              </a:r>
              <a:r>
                <a:rPr lang="en-US" dirty="0" err="1" smtClean="0">
                  <a:latin typeface="Courier New"/>
                  <a:cs typeface="Courier New"/>
                </a:rPr>
                <a:t>ArrayList</a:t>
              </a:r>
              <a:r>
                <a:rPr lang="en-US" b="0" dirty="0" smtClean="0"/>
                <a:t> </a:t>
              </a:r>
              <a:r>
                <a:rPr lang="en-US" sz="1600" b="0" dirty="0" smtClean="0"/>
                <a:t>class</a:t>
              </a:r>
            </a:p>
            <a:p>
              <a:pPr algn="ctr"/>
              <a:r>
                <a:rPr lang="en-US" sz="1600" b="0" dirty="0" smtClean="0"/>
                <a:t>Simple file I/O</a:t>
              </a:r>
              <a:endParaRPr lang="en-US" sz="1600" b="0" dirty="0"/>
            </a:p>
          </p:txBody>
        </p:sp>
        <p:sp>
          <p:nvSpPr>
            <p:cNvPr id="509964"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Read: </a:t>
              </a:r>
              <a:r>
                <a:rPr lang="en-US" dirty="0" smtClean="0"/>
                <a:t>Sections 11.8, 12.4</a:t>
              </a:r>
              <a:endParaRPr lang="en-US" dirty="0"/>
            </a:p>
          </p:txBody>
        </p:sp>
      </p:grpSp>
      <p:grpSp>
        <p:nvGrpSpPr>
          <p:cNvPr id="509965" name="Group 13"/>
          <p:cNvGrpSpPr>
            <a:grpSpLocks/>
          </p:cNvGrpSpPr>
          <p:nvPr/>
        </p:nvGrpSpPr>
        <p:grpSpPr bwMode="auto">
          <a:xfrm>
            <a:off x="5905500" y="2095500"/>
            <a:ext cx="2671763" cy="2667000"/>
            <a:chOff x="360" y="1320"/>
            <a:chExt cx="1683" cy="1680"/>
          </a:xfrm>
        </p:grpSpPr>
        <p:sp>
          <p:nvSpPr>
            <p:cNvPr id="509966"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9967"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18</a:t>
              </a:r>
              <a:endParaRPr lang="en-US" sz="1600" b="0" dirty="0"/>
            </a:p>
          </p:txBody>
        </p:sp>
        <p:sp>
          <p:nvSpPr>
            <p:cNvPr id="509968" name="Text Box 16"/>
            <p:cNvSpPr txBox="1">
              <a:spLocks noChangeArrowheads="1"/>
            </p:cNvSpPr>
            <p:nvPr/>
          </p:nvSpPr>
          <p:spPr bwMode="auto">
            <a:xfrm>
              <a:off x="360" y="1632"/>
              <a:ext cx="1683" cy="520"/>
            </a:xfrm>
            <a:prstGeom prst="rect">
              <a:avLst/>
            </a:prstGeom>
            <a:noFill/>
            <a:ln w="9525">
              <a:noFill/>
              <a:miter lim="800000"/>
              <a:headEnd/>
              <a:tailEnd/>
            </a:ln>
            <a:effectLst/>
          </p:spPr>
          <p:txBody>
            <a:bodyPr>
              <a:prstTxWarp prst="textNoShape">
                <a:avLst/>
              </a:prstTxWarp>
              <a:spAutoFit/>
            </a:bodyPr>
            <a:lstStyle/>
            <a:p>
              <a:pPr algn="ctr"/>
              <a:r>
                <a:rPr lang="en-US" sz="1600" b="0" dirty="0" smtClean="0"/>
                <a:t>Java collection classes</a:t>
              </a:r>
            </a:p>
            <a:p>
              <a:pPr algn="ctr"/>
              <a:r>
                <a:rPr lang="en-US" sz="1600" b="0" dirty="0" smtClean="0"/>
                <a:t>The </a:t>
              </a:r>
              <a:r>
                <a:rPr lang="en-US" dirty="0" err="1" smtClean="0">
                  <a:latin typeface="Courier New" pitchFamily="1" charset="0"/>
                </a:rPr>
                <a:t>HashMap</a:t>
              </a:r>
              <a:r>
                <a:rPr lang="en-US" b="0" dirty="0" smtClean="0"/>
                <a:t> </a:t>
              </a:r>
              <a:r>
                <a:rPr lang="en-US" sz="1600" b="0" dirty="0" smtClean="0"/>
                <a:t>class</a:t>
              </a:r>
            </a:p>
            <a:p>
              <a:pPr algn="ctr"/>
              <a:r>
                <a:rPr lang="en-US" sz="1600" b="0" dirty="0" err="1" smtClean="0"/>
                <a:t>Iterators</a:t>
              </a:r>
              <a:endParaRPr lang="en-US" sz="1600" b="0" dirty="0"/>
            </a:p>
          </p:txBody>
        </p:sp>
        <p:sp>
          <p:nvSpPr>
            <p:cNvPr id="509969" name="Text Box 1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a:t>Read: Chapter </a:t>
              </a:r>
              <a:r>
                <a:rPr lang="en-US" dirty="0" smtClean="0"/>
                <a:t>13</a:t>
              </a:r>
            </a:p>
            <a:p>
              <a:pPr>
                <a:lnSpc>
                  <a:spcPct val="90000"/>
                </a:lnSpc>
              </a:pPr>
              <a:r>
                <a:rPr lang="en-US" dirty="0"/>
                <a:t>Due: HW </a:t>
              </a:r>
              <a:r>
                <a:rPr lang="en-US" dirty="0" smtClean="0"/>
                <a:t>#5 (</a:t>
              </a:r>
              <a:r>
                <a:rPr lang="en-US" dirty="0" err="1" smtClean="0"/>
                <a:t>ImageShop</a:t>
              </a:r>
              <a:r>
                <a:rPr lang="en-US" dirty="0" smtClean="0"/>
                <a:t>)</a:t>
              </a:r>
              <a:endParaRPr lang="en-US" dirty="0"/>
            </a:p>
          </p:txBody>
        </p:sp>
      </p:grpSp>
      <p:grpSp>
        <p:nvGrpSpPr>
          <p:cNvPr id="20" name="Group 8"/>
          <p:cNvGrpSpPr>
            <a:grpSpLocks/>
          </p:cNvGrpSpPr>
          <p:nvPr/>
        </p:nvGrpSpPr>
        <p:grpSpPr bwMode="auto">
          <a:xfrm>
            <a:off x="571500" y="2095500"/>
            <a:ext cx="2671763" cy="2667000"/>
            <a:chOff x="360" y="1320"/>
            <a:chExt cx="1683" cy="1680"/>
          </a:xfrm>
        </p:grpSpPr>
        <p:sp>
          <p:nvSpPr>
            <p:cNvPr id="21"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14</a:t>
              </a:r>
              <a:endParaRPr lang="en-US" sz="1600" b="0" dirty="0"/>
            </a:p>
          </p:txBody>
        </p:sp>
        <p:sp>
          <p:nvSpPr>
            <p:cNvPr id="23" name="Text Box 11"/>
            <p:cNvSpPr txBox="1">
              <a:spLocks noChangeArrowheads="1"/>
            </p:cNvSpPr>
            <p:nvPr/>
          </p:nvSpPr>
          <p:spPr bwMode="auto">
            <a:xfrm>
              <a:off x="360" y="1632"/>
              <a:ext cx="1683" cy="523"/>
            </a:xfrm>
            <a:prstGeom prst="rect">
              <a:avLst/>
            </a:prstGeom>
            <a:noFill/>
            <a:ln w="9525">
              <a:noFill/>
              <a:miter lim="800000"/>
              <a:headEnd/>
              <a:tailEnd/>
            </a:ln>
            <a:effectLst/>
          </p:spPr>
          <p:txBody>
            <a:bodyPr>
              <a:prstTxWarp prst="textNoShape">
                <a:avLst/>
              </a:prstTxWarp>
              <a:spAutoFit/>
            </a:bodyPr>
            <a:lstStyle/>
            <a:p>
              <a:pPr algn="ctr"/>
              <a:r>
                <a:rPr lang="en-US" sz="1600" b="0" dirty="0" smtClean="0"/>
                <a:t>Swing </a:t>
              </a:r>
              <a:r>
                <a:rPr lang="en-US" sz="1600" b="0" dirty="0" err="1" smtClean="0"/>
                <a:t>interactors</a:t>
              </a:r>
              <a:endParaRPr lang="en-US" sz="1600" b="0" dirty="0" smtClean="0"/>
            </a:p>
            <a:p>
              <a:pPr algn="ctr"/>
              <a:r>
                <a:rPr lang="en-US" sz="1600" b="0" dirty="0" smtClean="0"/>
                <a:t>The </a:t>
              </a:r>
              <a:r>
                <a:rPr lang="en-US" dirty="0" err="1" smtClean="0">
                  <a:latin typeface="Courier New" pitchFamily="1" charset="0"/>
                </a:rPr>
                <a:t>JComponent</a:t>
              </a:r>
              <a:r>
                <a:rPr lang="en-US" b="0" dirty="0" smtClean="0"/>
                <a:t> </a:t>
              </a:r>
              <a:r>
                <a:rPr lang="en-US" sz="1600" b="0" dirty="0" smtClean="0"/>
                <a:t>hierarchy</a:t>
              </a:r>
            </a:p>
            <a:p>
              <a:pPr algn="ctr"/>
              <a:r>
                <a:rPr lang="en-US" sz="1600" b="0" dirty="0" smtClean="0"/>
                <a:t>Action listeners</a:t>
              </a:r>
              <a:endParaRPr lang="en-US" sz="1600" b="0" dirty="0"/>
            </a:p>
          </p:txBody>
        </p:sp>
        <p:sp>
          <p:nvSpPr>
            <p:cNvPr id="24"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smtClean="0"/>
            </a:p>
            <a:p>
              <a:pPr>
                <a:lnSpc>
                  <a:spcPct val="90000"/>
                </a:lnSpc>
              </a:pPr>
              <a:r>
                <a:rPr lang="en-US" dirty="0" smtClean="0"/>
                <a:t>Read: Sections 10.5-10.6</a:t>
              </a:r>
              <a:endParaRPr lang="en-US" dirty="0"/>
            </a:p>
          </p:txBody>
        </p:sp>
      </p:gr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0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8</a:t>
            </a:r>
          </a:p>
        </p:txBody>
      </p:sp>
      <p:grpSp>
        <p:nvGrpSpPr>
          <p:cNvPr id="512003" name="Group 3"/>
          <p:cNvGrpSpPr>
            <a:grpSpLocks/>
          </p:cNvGrpSpPr>
          <p:nvPr/>
        </p:nvGrpSpPr>
        <p:grpSpPr bwMode="auto">
          <a:xfrm>
            <a:off x="571500" y="2095500"/>
            <a:ext cx="2671763" cy="2667000"/>
            <a:chOff x="360" y="1320"/>
            <a:chExt cx="1683" cy="1680"/>
          </a:xfrm>
        </p:grpSpPr>
        <p:sp>
          <p:nvSpPr>
            <p:cNvPr id="512004"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2005"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21</a:t>
              </a:r>
              <a:endParaRPr lang="en-US" sz="1600" b="0" dirty="0"/>
            </a:p>
          </p:txBody>
        </p:sp>
        <p:sp>
          <p:nvSpPr>
            <p:cNvPr id="512006" name="Text Box 6"/>
            <p:cNvSpPr txBox="1">
              <a:spLocks noChangeArrowheads="1"/>
            </p:cNvSpPr>
            <p:nvPr/>
          </p:nvSpPr>
          <p:spPr bwMode="auto">
            <a:xfrm>
              <a:off x="360" y="1632"/>
              <a:ext cx="1683" cy="717"/>
            </a:xfrm>
            <a:prstGeom prst="rect">
              <a:avLst/>
            </a:prstGeom>
            <a:noFill/>
            <a:ln w="9525">
              <a:noFill/>
              <a:miter lim="800000"/>
              <a:headEnd/>
              <a:tailEnd/>
            </a:ln>
            <a:effectLst/>
          </p:spPr>
          <p:txBody>
            <a:bodyPr>
              <a:prstTxWarp prst="textNoShape">
                <a:avLst/>
              </a:prstTxWarp>
              <a:spAutoFit/>
            </a:bodyPr>
            <a:lstStyle/>
            <a:p>
              <a:pPr algn="ctr"/>
              <a:r>
                <a:rPr lang="en-US" sz="1600" b="0" dirty="0" smtClean="0"/>
                <a:t>The</a:t>
              </a:r>
              <a:r>
                <a:rPr lang="en-US" sz="1800" b="0" dirty="0" smtClean="0"/>
                <a:t> </a:t>
              </a:r>
              <a:r>
                <a:rPr lang="en-US" dirty="0" err="1" smtClean="0">
                  <a:latin typeface="Courier New" pitchFamily="1" charset="0"/>
                </a:rPr>
                <a:t>acm.gui</a:t>
              </a:r>
              <a:r>
                <a:rPr lang="en-US" b="0" dirty="0" smtClean="0"/>
                <a:t> </a:t>
              </a:r>
              <a:r>
                <a:rPr lang="en-US" sz="1600" b="0" dirty="0" smtClean="0"/>
                <a:t>package</a:t>
              </a:r>
              <a:endParaRPr lang="en-US" sz="1800" b="0" dirty="0" smtClean="0"/>
            </a:p>
            <a:p>
              <a:pPr algn="ctr"/>
              <a:r>
                <a:rPr lang="en-US" sz="1600" b="0" dirty="0" smtClean="0"/>
                <a:t>The</a:t>
              </a:r>
              <a:r>
                <a:rPr lang="en-US" sz="1800" b="0" dirty="0" smtClean="0"/>
                <a:t> </a:t>
              </a:r>
              <a:r>
                <a:rPr lang="en-US" dirty="0" err="1" smtClean="0">
                  <a:latin typeface="Courier New" pitchFamily="1" charset="0"/>
                </a:rPr>
                <a:t>TableLayout</a:t>
              </a:r>
              <a:r>
                <a:rPr lang="en-US" b="0" dirty="0" smtClean="0"/>
                <a:t> </a:t>
              </a:r>
              <a:r>
                <a:rPr lang="en-US" sz="1600" b="0" dirty="0" smtClean="0"/>
                <a:t>class</a:t>
              </a:r>
              <a:endParaRPr lang="en-US" sz="1800" b="0" dirty="0" smtClean="0"/>
            </a:p>
            <a:p>
              <a:pPr algn="ctr"/>
              <a:r>
                <a:rPr lang="en-US" sz="1600" b="0" dirty="0" smtClean="0"/>
                <a:t>Designing GUIs</a:t>
              </a:r>
            </a:p>
            <a:p>
              <a:pPr algn="ctr"/>
              <a:endParaRPr lang="en-US" sz="1600" b="0" dirty="0"/>
            </a:p>
          </p:txBody>
        </p:sp>
        <p:sp>
          <p:nvSpPr>
            <p:cNvPr id="512007" name="Text Box 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Read: Sections </a:t>
              </a:r>
              <a:r>
                <a:rPr lang="en-US" dirty="0" smtClean="0"/>
                <a:t>10.7-10.8</a:t>
              </a:r>
              <a:endParaRPr lang="en-US" dirty="0"/>
            </a:p>
          </p:txBody>
        </p:sp>
      </p:grpSp>
      <p:grpSp>
        <p:nvGrpSpPr>
          <p:cNvPr id="512008" name="Group 8"/>
          <p:cNvGrpSpPr>
            <a:grpSpLocks/>
          </p:cNvGrpSpPr>
          <p:nvPr/>
        </p:nvGrpSpPr>
        <p:grpSpPr bwMode="auto">
          <a:xfrm>
            <a:off x="3238500" y="2095500"/>
            <a:ext cx="2671763" cy="2667000"/>
            <a:chOff x="360" y="1320"/>
            <a:chExt cx="1683" cy="1680"/>
          </a:xfrm>
        </p:grpSpPr>
        <p:sp>
          <p:nvSpPr>
            <p:cNvPr id="512009"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2010"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23</a:t>
              </a:r>
              <a:endParaRPr lang="en-US" sz="1600" b="0" dirty="0"/>
            </a:p>
          </p:txBody>
        </p:sp>
        <p:sp>
          <p:nvSpPr>
            <p:cNvPr id="512011" name="Text Box 11"/>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smtClean="0"/>
                <a:t>Large-scale data structures</a:t>
              </a:r>
            </a:p>
            <a:p>
              <a:pPr algn="ctr"/>
              <a:r>
                <a:rPr lang="en-US" sz="1600" b="0" dirty="0" smtClean="0"/>
                <a:t>Data-driven programs</a:t>
              </a:r>
              <a:endParaRPr lang="en-US" sz="1800" b="0" dirty="0"/>
            </a:p>
          </p:txBody>
        </p:sp>
        <p:sp>
          <p:nvSpPr>
            <p:cNvPr id="512012" name="Text Box 12"/>
            <p:cNvSpPr txBox="1">
              <a:spLocks noChangeArrowheads="1"/>
            </p:cNvSpPr>
            <p:nvPr/>
          </p:nvSpPr>
          <p:spPr bwMode="auto">
            <a:xfrm>
              <a:off x="360" y="2629"/>
              <a:ext cx="1681" cy="200"/>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1600" dirty="0" smtClean="0"/>
                <a:t> </a:t>
              </a:r>
              <a:endParaRPr lang="en-US" sz="1600" dirty="0"/>
            </a:p>
          </p:txBody>
        </p:sp>
      </p:grpSp>
      <p:grpSp>
        <p:nvGrpSpPr>
          <p:cNvPr id="512013" name="Group 13"/>
          <p:cNvGrpSpPr>
            <a:grpSpLocks/>
          </p:cNvGrpSpPr>
          <p:nvPr/>
        </p:nvGrpSpPr>
        <p:grpSpPr bwMode="auto">
          <a:xfrm>
            <a:off x="5905500" y="2095500"/>
            <a:ext cx="2671763" cy="2667000"/>
            <a:chOff x="360" y="1320"/>
            <a:chExt cx="1683" cy="1680"/>
          </a:xfrm>
        </p:grpSpPr>
        <p:sp>
          <p:nvSpPr>
            <p:cNvPr id="512014"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2015"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25</a:t>
              </a:r>
              <a:endParaRPr lang="en-US" sz="1600" b="0" dirty="0"/>
            </a:p>
          </p:txBody>
        </p:sp>
        <p:sp>
          <p:nvSpPr>
            <p:cNvPr id="512016" name="Text Box 16"/>
            <p:cNvSpPr txBox="1">
              <a:spLocks noChangeArrowheads="1"/>
            </p:cNvSpPr>
            <p:nvPr/>
          </p:nvSpPr>
          <p:spPr bwMode="auto">
            <a:xfrm>
              <a:off x="360" y="1632"/>
              <a:ext cx="1683" cy="213"/>
            </a:xfrm>
            <a:prstGeom prst="rect">
              <a:avLst/>
            </a:prstGeom>
            <a:noFill/>
            <a:ln w="9525">
              <a:noFill/>
              <a:miter lim="800000"/>
              <a:headEnd/>
              <a:tailEnd/>
            </a:ln>
            <a:effectLst/>
          </p:spPr>
          <p:txBody>
            <a:bodyPr>
              <a:prstTxWarp prst="textNoShape">
                <a:avLst/>
              </a:prstTxWarp>
              <a:spAutoFit/>
            </a:bodyPr>
            <a:lstStyle/>
            <a:p>
              <a:pPr algn="ctr"/>
              <a:r>
                <a:rPr lang="en-US" sz="1600" b="0" dirty="0" smtClean="0"/>
                <a:t>Overview of Adventure!</a:t>
              </a:r>
              <a:endParaRPr lang="en-US" sz="1800" b="0" dirty="0"/>
            </a:p>
          </p:txBody>
        </p:sp>
        <p:sp>
          <p:nvSpPr>
            <p:cNvPr id="512017" name="Text Box 17"/>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t>Read: Adventure handout</a:t>
              </a:r>
            </a:p>
            <a:p>
              <a:pPr>
                <a:lnSpc>
                  <a:spcPct val="90000"/>
                </a:lnSpc>
              </a:pPr>
              <a:r>
                <a:rPr lang="en-US" dirty="0" smtClean="0"/>
                <a:t>Due</a:t>
              </a:r>
              <a:r>
                <a:rPr lang="en-US" dirty="0"/>
                <a:t>:</a:t>
              </a:r>
              <a:r>
                <a:rPr lang="en-US" dirty="0" smtClean="0"/>
                <a:t> HW #6 (</a:t>
              </a:r>
              <a:r>
                <a:rPr lang="en-US" dirty="0" err="1" smtClean="0"/>
                <a:t>NameSurfer</a:t>
              </a:r>
              <a:r>
                <a:rPr lang="en-US" dirty="0" smtClean="0"/>
                <a:t>)</a:t>
              </a:r>
              <a:endParaRPr lang="en-US" dirty="0"/>
            </a:p>
          </p:txBody>
        </p:sp>
      </p:gr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405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9</a:t>
            </a:r>
          </a:p>
        </p:txBody>
      </p:sp>
      <p:grpSp>
        <p:nvGrpSpPr>
          <p:cNvPr id="514051" name="Group 3"/>
          <p:cNvGrpSpPr>
            <a:grpSpLocks/>
          </p:cNvGrpSpPr>
          <p:nvPr/>
        </p:nvGrpSpPr>
        <p:grpSpPr bwMode="auto">
          <a:xfrm>
            <a:off x="571500" y="2095500"/>
            <a:ext cx="2671763" cy="2667000"/>
            <a:chOff x="360" y="1320"/>
            <a:chExt cx="1683" cy="1680"/>
          </a:xfrm>
        </p:grpSpPr>
        <p:sp>
          <p:nvSpPr>
            <p:cNvPr id="514052"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4053"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28</a:t>
              </a:r>
              <a:endParaRPr lang="en-US" sz="1600" b="0" dirty="0"/>
            </a:p>
          </p:txBody>
        </p:sp>
        <p:sp>
          <p:nvSpPr>
            <p:cNvPr id="514054" name="Text Box 6"/>
            <p:cNvSpPr txBox="1">
              <a:spLocks noChangeArrowheads="1"/>
            </p:cNvSpPr>
            <p:nvPr/>
          </p:nvSpPr>
          <p:spPr bwMode="auto">
            <a:xfrm>
              <a:off x="360" y="1632"/>
              <a:ext cx="1683" cy="698"/>
            </a:xfrm>
            <a:prstGeom prst="rect">
              <a:avLst/>
            </a:prstGeom>
            <a:noFill/>
            <a:ln w="9525">
              <a:noFill/>
              <a:miter lim="800000"/>
              <a:headEnd/>
              <a:tailEnd/>
            </a:ln>
            <a:effectLst/>
          </p:spPr>
          <p:txBody>
            <a:bodyPr>
              <a:prstTxWarp prst="textNoShape">
                <a:avLst/>
              </a:prstTxWarp>
              <a:spAutoFit/>
            </a:bodyPr>
            <a:lstStyle/>
            <a:p>
              <a:pPr algn="ctr"/>
              <a:r>
                <a:rPr lang="en-US" sz="1600" b="0" dirty="0" smtClean="0"/>
                <a:t>Memorial Day</a:t>
              </a:r>
            </a:p>
            <a:p>
              <a:pPr algn="ctr"/>
              <a:endParaRPr lang="en-US" sz="1600" b="0" dirty="0" smtClean="0"/>
            </a:p>
            <a:p>
              <a:pPr algn="ctr"/>
              <a:endParaRPr lang="en-US" sz="1600" b="0" dirty="0" smtClean="0"/>
            </a:p>
            <a:p>
              <a:pPr algn="ctr"/>
              <a:r>
                <a:rPr lang="en-US" sz="1600" b="0" dirty="0" smtClean="0"/>
                <a:t>(no class)</a:t>
              </a:r>
              <a:endParaRPr lang="en-US" sz="1800" b="0" dirty="0"/>
            </a:p>
          </p:txBody>
        </p:sp>
      </p:grpSp>
      <p:grpSp>
        <p:nvGrpSpPr>
          <p:cNvPr id="514056" name="Group 8"/>
          <p:cNvGrpSpPr>
            <a:grpSpLocks/>
          </p:cNvGrpSpPr>
          <p:nvPr/>
        </p:nvGrpSpPr>
        <p:grpSpPr bwMode="auto">
          <a:xfrm>
            <a:off x="3238500" y="2095500"/>
            <a:ext cx="2671763" cy="2667000"/>
            <a:chOff x="360" y="1320"/>
            <a:chExt cx="1683" cy="1680"/>
          </a:xfrm>
        </p:grpSpPr>
        <p:sp>
          <p:nvSpPr>
            <p:cNvPr id="514057"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4058"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30</a:t>
              </a:r>
              <a:endParaRPr lang="en-US" sz="1600" b="0" dirty="0"/>
            </a:p>
          </p:txBody>
        </p:sp>
        <p:sp>
          <p:nvSpPr>
            <p:cNvPr id="514059" name="Text Box 11"/>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smtClean="0"/>
                <a:t>Sorting and searching</a:t>
              </a:r>
            </a:p>
            <a:p>
              <a:pPr algn="ctr"/>
              <a:r>
                <a:rPr lang="en-US" sz="1600" b="0" dirty="0" smtClean="0"/>
                <a:t>Algorithmic analysis</a:t>
              </a:r>
              <a:endParaRPr lang="en-US" sz="1600" b="0" dirty="0"/>
            </a:p>
          </p:txBody>
        </p:sp>
        <p:sp>
          <p:nvSpPr>
            <p:cNvPr id="514060"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Read: Sections</a:t>
              </a:r>
              <a:r>
                <a:rPr lang="en-US" dirty="0" smtClean="0"/>
                <a:t> 12.1-12.3</a:t>
              </a:r>
              <a:endParaRPr lang="en-US" dirty="0"/>
            </a:p>
          </p:txBody>
        </p:sp>
      </p:grpSp>
      <p:grpSp>
        <p:nvGrpSpPr>
          <p:cNvPr id="20" name="Group 8"/>
          <p:cNvGrpSpPr>
            <a:grpSpLocks/>
          </p:cNvGrpSpPr>
          <p:nvPr/>
        </p:nvGrpSpPr>
        <p:grpSpPr bwMode="auto">
          <a:xfrm>
            <a:off x="5905500" y="2095500"/>
            <a:ext cx="2671763" cy="2667000"/>
            <a:chOff x="360" y="1320"/>
            <a:chExt cx="1683" cy="1680"/>
          </a:xfrm>
        </p:grpSpPr>
        <p:sp>
          <p:nvSpPr>
            <p:cNvPr id="21"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June 1</a:t>
              </a:r>
              <a:endParaRPr lang="en-US" sz="1600" b="0" dirty="0"/>
            </a:p>
          </p:txBody>
        </p:sp>
        <p:sp>
          <p:nvSpPr>
            <p:cNvPr id="23" name="Text Box 11"/>
            <p:cNvSpPr txBox="1">
              <a:spLocks noChangeArrowheads="1"/>
            </p:cNvSpPr>
            <p:nvPr/>
          </p:nvSpPr>
          <p:spPr bwMode="auto">
            <a:xfrm>
              <a:off x="360" y="1632"/>
              <a:ext cx="1683" cy="523"/>
            </a:xfrm>
            <a:prstGeom prst="rect">
              <a:avLst/>
            </a:prstGeom>
            <a:noFill/>
            <a:ln w="9525">
              <a:noFill/>
              <a:miter lim="800000"/>
              <a:headEnd/>
              <a:tailEnd/>
            </a:ln>
            <a:effectLst/>
          </p:spPr>
          <p:txBody>
            <a:bodyPr>
              <a:prstTxWarp prst="textNoShape">
                <a:avLst/>
              </a:prstTxWarp>
              <a:spAutoFit/>
            </a:bodyPr>
            <a:lstStyle/>
            <a:p>
              <a:pPr algn="ctr"/>
              <a:r>
                <a:rPr lang="en-US" sz="1600" b="0" dirty="0" smtClean="0"/>
                <a:t>Looking ahead: Recursion</a:t>
              </a:r>
            </a:p>
            <a:p>
              <a:pPr algn="ctr"/>
              <a:r>
                <a:rPr lang="en-US" sz="1600" b="0" dirty="0" smtClean="0"/>
                <a:t>Concurrency</a:t>
              </a:r>
            </a:p>
            <a:p>
              <a:pPr algn="ctr"/>
              <a:r>
                <a:rPr lang="en-US" sz="1600" b="0" dirty="0" smtClean="0"/>
                <a:t>Programming patterns</a:t>
              </a:r>
              <a:endParaRPr lang="en-US" sz="1600" b="0" dirty="0"/>
            </a:p>
          </p:txBody>
        </p:sp>
        <p:sp>
          <p:nvSpPr>
            <p:cNvPr id="24"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dirty="0"/>
            </a:p>
            <a:p>
              <a:pPr>
                <a:lnSpc>
                  <a:spcPct val="90000"/>
                </a:lnSpc>
              </a:pPr>
              <a:r>
                <a:rPr lang="en-US" dirty="0"/>
                <a:t>Read:</a:t>
              </a:r>
              <a:r>
                <a:rPr lang="en-US" dirty="0" smtClean="0"/>
                <a:t> Chapter 14</a:t>
              </a:r>
              <a:endParaRPr lang="en-US" dirty="0"/>
            </a:p>
          </p:txBody>
        </p:sp>
      </p:gr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609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Dead Week and Beyond</a:t>
            </a:r>
          </a:p>
        </p:txBody>
      </p:sp>
      <p:grpSp>
        <p:nvGrpSpPr>
          <p:cNvPr id="516104" name="Group 8"/>
          <p:cNvGrpSpPr>
            <a:grpSpLocks/>
          </p:cNvGrpSpPr>
          <p:nvPr/>
        </p:nvGrpSpPr>
        <p:grpSpPr bwMode="auto">
          <a:xfrm>
            <a:off x="3238500" y="2095500"/>
            <a:ext cx="2671763" cy="2667000"/>
            <a:chOff x="360" y="1320"/>
            <a:chExt cx="1683" cy="1680"/>
          </a:xfrm>
        </p:grpSpPr>
        <p:sp>
          <p:nvSpPr>
            <p:cNvPr id="516105"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6106"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6</a:t>
              </a:r>
              <a:endParaRPr lang="en-US" sz="1600" b="0" dirty="0"/>
            </a:p>
          </p:txBody>
        </p:sp>
        <p:sp>
          <p:nvSpPr>
            <p:cNvPr id="516107" name="Text Box 11"/>
            <p:cNvSpPr txBox="1">
              <a:spLocks noChangeArrowheads="1"/>
            </p:cNvSpPr>
            <p:nvPr/>
          </p:nvSpPr>
          <p:spPr bwMode="auto">
            <a:xfrm>
              <a:off x="360" y="1632"/>
              <a:ext cx="1683" cy="231"/>
            </a:xfrm>
            <a:prstGeom prst="rect">
              <a:avLst/>
            </a:prstGeom>
            <a:noFill/>
            <a:ln w="9525">
              <a:noFill/>
              <a:miter lim="800000"/>
              <a:headEnd/>
              <a:tailEnd/>
            </a:ln>
            <a:effectLst/>
          </p:spPr>
          <p:txBody>
            <a:bodyPr>
              <a:prstTxWarp prst="textNoShape">
                <a:avLst/>
              </a:prstTxWarp>
              <a:spAutoFit/>
            </a:bodyPr>
            <a:lstStyle/>
            <a:p>
              <a:pPr algn="ctr"/>
              <a:endParaRPr lang="en-US" sz="1800" b="0"/>
            </a:p>
          </p:txBody>
        </p:sp>
        <p:sp>
          <p:nvSpPr>
            <p:cNvPr id="516108" name="Text Box 12"/>
            <p:cNvSpPr txBox="1">
              <a:spLocks noChangeArrowheads="1"/>
            </p:cNvSpPr>
            <p:nvPr/>
          </p:nvSpPr>
          <p:spPr bwMode="auto">
            <a:xfrm>
              <a:off x="360" y="2629"/>
              <a:ext cx="1681" cy="197"/>
            </a:xfrm>
            <a:prstGeom prst="rect">
              <a:avLst/>
            </a:prstGeom>
            <a:noFill/>
            <a:ln w="9525">
              <a:noFill/>
              <a:miter lim="800000"/>
              <a:headEnd/>
              <a:tailEnd/>
            </a:ln>
            <a:effectLst/>
          </p:spPr>
          <p:txBody>
            <a:bodyPr>
              <a:prstTxWarp prst="textNoShape">
                <a:avLst/>
              </a:prstTxWarp>
              <a:spAutoFit/>
            </a:bodyPr>
            <a:lstStyle/>
            <a:p>
              <a:pPr>
                <a:lnSpc>
                  <a:spcPct val="90000"/>
                </a:lnSpc>
              </a:pPr>
              <a:endParaRPr lang="en-US" sz="1600"/>
            </a:p>
          </p:txBody>
        </p:sp>
      </p:grpSp>
      <p:grpSp>
        <p:nvGrpSpPr>
          <p:cNvPr id="516109" name="Group 13"/>
          <p:cNvGrpSpPr>
            <a:grpSpLocks/>
          </p:cNvGrpSpPr>
          <p:nvPr/>
        </p:nvGrpSpPr>
        <p:grpSpPr bwMode="auto">
          <a:xfrm>
            <a:off x="5905500" y="2095500"/>
            <a:ext cx="2671763" cy="2667000"/>
            <a:chOff x="360" y="1320"/>
            <a:chExt cx="1683" cy="1680"/>
          </a:xfrm>
        </p:grpSpPr>
        <p:sp>
          <p:nvSpPr>
            <p:cNvPr id="516110"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6111"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8</a:t>
              </a:r>
              <a:endParaRPr lang="en-US" sz="1600" b="0" dirty="0"/>
            </a:p>
          </p:txBody>
        </p:sp>
        <p:sp>
          <p:nvSpPr>
            <p:cNvPr id="516112" name="Text Box 16"/>
            <p:cNvSpPr txBox="1">
              <a:spLocks noChangeArrowheads="1"/>
            </p:cNvSpPr>
            <p:nvPr/>
          </p:nvSpPr>
          <p:spPr bwMode="auto">
            <a:xfrm>
              <a:off x="360" y="1632"/>
              <a:ext cx="1683" cy="231"/>
            </a:xfrm>
            <a:prstGeom prst="rect">
              <a:avLst/>
            </a:prstGeom>
            <a:noFill/>
            <a:ln w="9525">
              <a:noFill/>
              <a:miter lim="800000"/>
              <a:headEnd/>
              <a:tailEnd/>
            </a:ln>
            <a:effectLst/>
          </p:spPr>
          <p:txBody>
            <a:bodyPr>
              <a:prstTxWarp prst="textNoShape">
                <a:avLst/>
              </a:prstTxWarp>
              <a:spAutoFit/>
            </a:bodyPr>
            <a:lstStyle/>
            <a:p>
              <a:pPr algn="ctr"/>
              <a:endParaRPr lang="en-US" sz="1800" b="0"/>
            </a:p>
          </p:txBody>
        </p:sp>
      </p:grpSp>
      <p:sp>
        <p:nvSpPr>
          <p:cNvPr id="516114" name="Rectangle 18"/>
          <p:cNvSpPr>
            <a:spLocks noChangeArrowheads="1"/>
          </p:cNvSpPr>
          <p:nvPr/>
        </p:nvSpPr>
        <p:spPr bwMode="auto">
          <a:xfrm>
            <a:off x="6130956" y="3054294"/>
            <a:ext cx="2209800" cy="914400"/>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lnSpc>
                <a:spcPct val="90000"/>
              </a:lnSpc>
            </a:pPr>
            <a:r>
              <a:rPr lang="en-US" b="0" dirty="0">
                <a:solidFill>
                  <a:srgbClr val="000000"/>
                </a:solidFill>
              </a:rPr>
              <a:t>Final Exam times:</a:t>
            </a:r>
            <a:endParaRPr lang="en-US" b="0" dirty="0" smtClean="0">
              <a:solidFill>
                <a:srgbClr val="000000"/>
              </a:solidFill>
            </a:endParaRPr>
          </a:p>
          <a:p>
            <a:pPr algn="ctr">
              <a:lnSpc>
                <a:spcPct val="90000"/>
              </a:lnSpc>
            </a:pPr>
            <a:r>
              <a:rPr lang="en-US" b="0" dirty="0" smtClean="0">
                <a:solidFill>
                  <a:srgbClr val="000000"/>
                </a:solidFill>
              </a:rPr>
              <a:t>Friday, June 8</a:t>
            </a:r>
          </a:p>
          <a:p>
            <a:pPr algn="ctr">
              <a:lnSpc>
                <a:spcPct val="90000"/>
              </a:lnSpc>
            </a:pPr>
            <a:r>
              <a:rPr lang="en-US" b="0" dirty="0" smtClean="0">
                <a:solidFill>
                  <a:srgbClr val="000000"/>
                </a:solidFill>
              </a:rPr>
              <a:t>Monday</a:t>
            </a:r>
            <a:r>
              <a:rPr lang="en-US" b="0" dirty="0">
                <a:solidFill>
                  <a:srgbClr val="000000"/>
                </a:solidFill>
              </a:rPr>
              <a:t>,</a:t>
            </a:r>
            <a:r>
              <a:rPr lang="en-US" b="0" dirty="0" smtClean="0">
                <a:solidFill>
                  <a:srgbClr val="000000"/>
                </a:solidFill>
              </a:rPr>
              <a:t> June 11</a:t>
            </a:r>
          </a:p>
          <a:p>
            <a:pPr algn="ctr">
              <a:lnSpc>
                <a:spcPct val="90000"/>
              </a:lnSpc>
            </a:pPr>
            <a:r>
              <a:rPr lang="en-US" b="0" dirty="0" smtClean="0">
                <a:solidFill>
                  <a:srgbClr val="000000"/>
                </a:solidFill>
              </a:rPr>
              <a:t>8:30-11:30</a:t>
            </a:r>
            <a:r>
              <a:rPr lang="en-US" sz="600" b="0" dirty="0" smtClean="0">
                <a:solidFill>
                  <a:srgbClr val="000000"/>
                </a:solidFill>
              </a:rPr>
              <a:t> </a:t>
            </a:r>
            <a:r>
              <a:rPr lang="en-US" sz="1000" b="0" dirty="0" smtClean="0">
                <a:solidFill>
                  <a:srgbClr val="000000"/>
                </a:solidFill>
              </a:rPr>
              <a:t>A</a:t>
            </a:r>
            <a:r>
              <a:rPr lang="en-US" b="0" dirty="0" smtClean="0">
                <a:solidFill>
                  <a:srgbClr val="000000"/>
                </a:solidFill>
              </a:rPr>
              <a:t>.</a:t>
            </a:r>
            <a:r>
              <a:rPr lang="en-US" sz="1000" b="0" dirty="0" smtClean="0">
                <a:solidFill>
                  <a:srgbClr val="000000"/>
                </a:solidFill>
              </a:rPr>
              <a:t>M</a:t>
            </a:r>
            <a:r>
              <a:rPr lang="en-US" b="0" dirty="0">
                <a:solidFill>
                  <a:srgbClr val="000000"/>
                </a:solidFill>
              </a:rPr>
              <a:t>.</a:t>
            </a:r>
          </a:p>
        </p:txBody>
      </p:sp>
      <p:sp>
        <p:nvSpPr>
          <p:cNvPr id="516115" name="Rectangle 19"/>
          <p:cNvSpPr>
            <a:spLocks noChangeArrowheads="1"/>
          </p:cNvSpPr>
          <p:nvPr/>
        </p:nvSpPr>
        <p:spPr bwMode="auto">
          <a:xfrm>
            <a:off x="3470244" y="3048000"/>
            <a:ext cx="2209800" cy="914400"/>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lnSpc>
                <a:spcPct val="90000"/>
              </a:lnSpc>
            </a:pPr>
            <a:r>
              <a:rPr lang="en-US" b="0" dirty="0">
                <a:solidFill>
                  <a:srgbClr val="000000"/>
                </a:solidFill>
              </a:rPr>
              <a:t>Review session:</a:t>
            </a:r>
            <a:endParaRPr lang="en-US" b="0" dirty="0" smtClean="0">
              <a:solidFill>
                <a:srgbClr val="000000"/>
              </a:solidFill>
            </a:endParaRPr>
          </a:p>
          <a:p>
            <a:pPr algn="ctr">
              <a:lnSpc>
                <a:spcPct val="90000"/>
              </a:lnSpc>
            </a:pPr>
            <a:r>
              <a:rPr lang="en-US" b="0" dirty="0" smtClean="0">
                <a:solidFill>
                  <a:srgbClr val="000000"/>
                </a:solidFill>
              </a:rPr>
              <a:t>Wednesday</a:t>
            </a:r>
            <a:r>
              <a:rPr lang="en-US" b="0" dirty="0">
                <a:solidFill>
                  <a:srgbClr val="000000"/>
                </a:solidFill>
              </a:rPr>
              <a:t>,</a:t>
            </a:r>
            <a:r>
              <a:rPr lang="en-US" b="0" dirty="0" smtClean="0">
                <a:solidFill>
                  <a:srgbClr val="000000"/>
                </a:solidFill>
              </a:rPr>
              <a:t> June 6</a:t>
            </a:r>
          </a:p>
          <a:p>
            <a:pPr algn="ctr">
              <a:lnSpc>
                <a:spcPct val="90000"/>
              </a:lnSpc>
            </a:pPr>
            <a:r>
              <a:rPr lang="en-US" b="0" dirty="0">
                <a:solidFill>
                  <a:srgbClr val="000000"/>
                </a:solidFill>
              </a:rPr>
              <a:t>7:00-9:00</a:t>
            </a:r>
            <a:r>
              <a:rPr lang="en-US" sz="600" b="0" dirty="0">
                <a:solidFill>
                  <a:srgbClr val="000000"/>
                </a:solidFill>
              </a:rPr>
              <a:t> </a:t>
            </a:r>
            <a:r>
              <a:rPr lang="en-US" sz="1000" b="0" dirty="0">
                <a:solidFill>
                  <a:srgbClr val="000000"/>
                </a:solidFill>
              </a:rPr>
              <a:t>P</a:t>
            </a:r>
            <a:r>
              <a:rPr lang="en-US" b="0" dirty="0">
                <a:solidFill>
                  <a:srgbClr val="000000"/>
                </a:solidFill>
              </a:rPr>
              <a:t>.</a:t>
            </a:r>
            <a:r>
              <a:rPr lang="en-US" sz="1000" b="0" dirty="0">
                <a:solidFill>
                  <a:srgbClr val="000000"/>
                </a:solidFill>
              </a:rPr>
              <a:t>M</a:t>
            </a:r>
            <a:r>
              <a:rPr lang="en-US" b="0" dirty="0">
                <a:solidFill>
                  <a:srgbClr val="000000"/>
                </a:solidFill>
              </a:rPr>
              <a:t>.</a:t>
            </a:r>
          </a:p>
        </p:txBody>
      </p:sp>
      <p:grpSp>
        <p:nvGrpSpPr>
          <p:cNvPr id="27" name="Group 8"/>
          <p:cNvGrpSpPr>
            <a:grpSpLocks/>
          </p:cNvGrpSpPr>
          <p:nvPr/>
        </p:nvGrpSpPr>
        <p:grpSpPr bwMode="auto">
          <a:xfrm>
            <a:off x="571500" y="2095500"/>
            <a:ext cx="2671763" cy="2667000"/>
            <a:chOff x="360" y="1320"/>
            <a:chExt cx="1683" cy="1680"/>
          </a:xfrm>
        </p:grpSpPr>
        <p:sp>
          <p:nvSpPr>
            <p:cNvPr id="28"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29"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smtClean="0"/>
                <a:t>4</a:t>
              </a:r>
              <a:endParaRPr lang="en-US" sz="1600" b="0" dirty="0"/>
            </a:p>
          </p:txBody>
        </p:sp>
        <p:sp>
          <p:nvSpPr>
            <p:cNvPr id="30" name="Text Box 11"/>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smtClean="0"/>
                <a:t>Frontiers of computing</a:t>
              </a:r>
            </a:p>
            <a:p>
              <a:pPr algn="ctr"/>
              <a:r>
                <a:rPr lang="en-US" sz="1600" b="0" dirty="0" smtClean="0"/>
                <a:t>(optional)</a:t>
              </a:r>
              <a:endParaRPr lang="en-US" sz="1600" b="0" dirty="0"/>
            </a:p>
          </p:txBody>
        </p:sp>
        <p:sp>
          <p:nvSpPr>
            <p:cNvPr id="31" name="Text Box 12"/>
            <p:cNvSpPr txBox="1">
              <a:spLocks noChangeArrowheads="1"/>
            </p:cNvSpPr>
            <p:nvPr/>
          </p:nvSpPr>
          <p:spPr bwMode="auto">
            <a:xfrm>
              <a:off x="360" y="2629"/>
              <a:ext cx="1681" cy="305"/>
            </a:xfrm>
            <a:prstGeom prst="rect">
              <a:avLst/>
            </a:prstGeom>
            <a:noFill/>
            <a:ln w="9525">
              <a:noFill/>
              <a:miter lim="800000"/>
              <a:headEnd/>
              <a:tailEnd/>
            </a:ln>
            <a:effectLst/>
          </p:spPr>
          <p:txBody>
            <a:bodyPr>
              <a:prstTxWarp prst="textNoShape">
                <a:avLst/>
              </a:prstTxWarp>
              <a:spAutoFit/>
            </a:bodyPr>
            <a:lstStyle/>
            <a:p>
              <a:pPr>
                <a:lnSpc>
                  <a:spcPct val="90000"/>
                </a:lnSpc>
              </a:pPr>
              <a:r>
                <a:rPr lang="en-US" dirty="0" smtClean="0"/>
                <a:t>Due: HW #7 (Adventure)</a:t>
              </a:r>
            </a:p>
            <a:p>
              <a:pPr>
                <a:lnSpc>
                  <a:spcPct val="90000"/>
                </a:lnSpc>
              </a:pPr>
              <a:r>
                <a:rPr lang="en-US" dirty="0" smtClean="0"/>
                <a:t>Due: Adventure contest</a:t>
              </a:r>
              <a:endParaRPr lang="en-US" dirty="0"/>
            </a:p>
          </p:txBody>
        </p:sp>
      </p:gr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814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Assignments in CS 106A</a:t>
            </a:r>
            <a:endParaRPr lang="en-US" sz="3600">
              <a:solidFill>
                <a:srgbClr val="FF0000"/>
              </a:solidFill>
            </a:endParaRPr>
          </a:p>
        </p:txBody>
      </p:sp>
      <p:sp>
        <p:nvSpPr>
          <p:cNvPr id="518147" name="Rectangle 3"/>
          <p:cNvSpPr>
            <a:spLocks noGrp="1" noChangeAspect="1" noChangeArrowheads="1"/>
          </p:cNvSpPr>
          <p:nvPr>
            <p:ph type="body" idx="1"/>
          </p:nvPr>
        </p:nvSpPr>
        <p:spPr>
          <a:xfrm>
            <a:off x="450850" y="1168400"/>
            <a:ext cx="8153400" cy="5308600"/>
          </a:xfrm>
          <a:noFill/>
          <a:ln/>
        </p:spPr>
        <p:txBody>
          <a:bodyPr/>
          <a:lstStyle/>
          <a:p>
            <a:pPr algn="just">
              <a:lnSpc>
                <a:spcPct val="85000"/>
              </a:lnSpc>
              <a:spcBef>
                <a:spcPct val="0"/>
              </a:spcBef>
              <a:spcAft>
                <a:spcPct val="50000"/>
              </a:spcAft>
            </a:pPr>
            <a:r>
              <a:rPr lang="en-US" sz="2400" dirty="0"/>
              <a:t>Assignments in CS</a:t>
            </a:r>
            <a:r>
              <a:rPr lang="en-US" sz="1400" dirty="0"/>
              <a:t> </a:t>
            </a:r>
            <a:r>
              <a:rPr lang="en-US" sz="2400" dirty="0"/>
              <a:t>106A are due at 5:00</a:t>
            </a:r>
            <a:r>
              <a:rPr lang="en-US" sz="1800" dirty="0"/>
              <a:t>P.M.</a:t>
            </a:r>
            <a:r>
              <a:rPr lang="en-US" sz="2400" dirty="0"/>
              <a:t>  Assignments that come in after 5:00 will be considered late.</a:t>
            </a:r>
          </a:p>
          <a:p>
            <a:pPr algn="just">
              <a:lnSpc>
                <a:spcPct val="85000"/>
              </a:lnSpc>
              <a:spcBef>
                <a:spcPct val="0"/>
              </a:spcBef>
              <a:spcAft>
                <a:spcPct val="50000"/>
              </a:spcAft>
            </a:pPr>
            <a:r>
              <a:rPr lang="en-US" sz="2400" dirty="0"/>
              <a:t>Everyone in CS 106A starts the quarter with two “late days” that you can use at any time you need some extra time.  In my courses, late days correspond to class meetings, so that, if an assignment is due on Wednesday and you turn it in on Friday, that counts as </a:t>
            </a:r>
            <a:r>
              <a:rPr lang="en-US" sz="2400" b="1" i="1" dirty="0"/>
              <a:t>one</a:t>
            </a:r>
            <a:r>
              <a:rPr lang="en-US" sz="2400" b="1" dirty="0"/>
              <a:t> </a:t>
            </a:r>
            <a:r>
              <a:rPr lang="en-US" sz="2400" dirty="0"/>
              <a:t>late day.</a:t>
            </a:r>
          </a:p>
          <a:p>
            <a:pPr algn="just">
              <a:lnSpc>
                <a:spcPct val="85000"/>
              </a:lnSpc>
              <a:spcBef>
                <a:spcPct val="0"/>
              </a:spcBef>
              <a:spcAft>
                <a:spcPct val="50000"/>
              </a:spcAft>
            </a:pPr>
            <a:r>
              <a:rPr lang="en-US" sz="2400" dirty="0"/>
              <a:t>Extensions can be approved only by the TA,</a:t>
            </a:r>
            <a:r>
              <a:rPr lang="en-US" sz="2400" dirty="0" smtClean="0"/>
              <a:t> Jeremy </a:t>
            </a:r>
            <a:r>
              <a:rPr lang="en-US" sz="2400" dirty="0" err="1" smtClean="0"/>
              <a:t>Keeshin</a:t>
            </a:r>
            <a:r>
              <a:rPr lang="en-US" sz="2400" dirty="0" smtClean="0"/>
              <a:t>.</a:t>
            </a:r>
            <a:endParaRPr lang="en-US" sz="2400" dirty="0"/>
          </a:p>
          <a:p>
            <a:pPr algn="just">
              <a:lnSpc>
                <a:spcPct val="85000"/>
              </a:lnSpc>
              <a:spcBef>
                <a:spcPct val="0"/>
              </a:spcBef>
              <a:spcAft>
                <a:spcPct val="50000"/>
              </a:spcAft>
            </a:pPr>
            <a:r>
              <a:rPr lang="en-US" sz="2400" dirty="0"/>
              <a:t>Assignments are graded by your section leader, who discusses your work in an interactive, one-on-one grading session.</a:t>
            </a:r>
          </a:p>
          <a:p>
            <a:pPr algn="just">
              <a:lnSpc>
                <a:spcPct val="85000"/>
              </a:lnSpc>
              <a:spcBef>
                <a:spcPct val="0"/>
              </a:spcBef>
              <a:spcAft>
                <a:spcPct val="50000"/>
              </a:spcAft>
            </a:pPr>
            <a:r>
              <a:rPr lang="en-US" sz="2400" dirty="0"/>
              <a:t>Each assignment is given two grades: one on functionality and one on programming style.  Style matters.  Companies in Silicon Valley expect Stanford graduates to understand how to write code that other programmers can maintain.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81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81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814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81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8147" grpId="0" build="p"/>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019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The CS 106A Grading Scale</a:t>
            </a:r>
            <a:endParaRPr lang="en-US" sz="3600">
              <a:solidFill>
                <a:srgbClr val="FF0000"/>
              </a:solidFill>
            </a:endParaRPr>
          </a:p>
        </p:txBody>
      </p:sp>
      <p:sp>
        <p:nvSpPr>
          <p:cNvPr id="520195" name="Rectangle 3"/>
          <p:cNvSpPr>
            <a:spLocks noGrp="1" noChangeAspect="1" noChangeArrowheads="1"/>
          </p:cNvSpPr>
          <p:nvPr>
            <p:ph type="body" idx="1"/>
          </p:nvPr>
        </p:nvSpPr>
        <p:spPr>
          <a:xfrm>
            <a:off x="450850" y="1168400"/>
            <a:ext cx="8153400" cy="889000"/>
          </a:xfrm>
          <a:noFill/>
          <a:ln/>
        </p:spPr>
        <p:txBody>
          <a:bodyPr/>
          <a:lstStyle/>
          <a:p>
            <a:pPr algn="just">
              <a:lnSpc>
                <a:spcPct val="85000"/>
              </a:lnSpc>
              <a:spcBef>
                <a:spcPct val="0"/>
              </a:spcBef>
              <a:spcAft>
                <a:spcPct val="20000"/>
              </a:spcAft>
            </a:pPr>
            <a:r>
              <a:rPr lang="en-US" sz="2400"/>
              <a:t>Functionality and style grades for the assignments use the following scale:</a:t>
            </a:r>
          </a:p>
        </p:txBody>
      </p:sp>
      <p:grpSp>
        <p:nvGrpSpPr>
          <p:cNvPr id="520196" name="Group 4"/>
          <p:cNvGrpSpPr>
            <a:grpSpLocks/>
          </p:cNvGrpSpPr>
          <p:nvPr/>
        </p:nvGrpSpPr>
        <p:grpSpPr bwMode="auto">
          <a:xfrm>
            <a:off x="1295400" y="3200400"/>
            <a:ext cx="7162800" cy="457200"/>
            <a:chOff x="816" y="2016"/>
            <a:chExt cx="4512" cy="288"/>
          </a:xfrm>
        </p:grpSpPr>
        <p:grpSp>
          <p:nvGrpSpPr>
            <p:cNvPr id="520197" name="Group 5"/>
            <p:cNvGrpSpPr>
              <a:grpSpLocks/>
            </p:cNvGrpSpPr>
            <p:nvPr/>
          </p:nvGrpSpPr>
          <p:grpSpPr bwMode="auto">
            <a:xfrm>
              <a:off x="816" y="2099"/>
              <a:ext cx="379" cy="155"/>
              <a:chOff x="816" y="2151"/>
              <a:chExt cx="379" cy="155"/>
            </a:xfrm>
          </p:grpSpPr>
          <p:pic>
            <p:nvPicPr>
              <p:cNvPr id="520198" name="Picture 6" descr="check"/>
              <p:cNvPicPr>
                <a:picLocks noChangeAspect="1" noChangeArrowheads="1"/>
              </p:cNvPicPr>
              <p:nvPr/>
            </p:nvPicPr>
            <p:blipFill>
              <a:blip r:embed="rId3"/>
              <a:srcRect/>
              <a:stretch>
                <a:fillRect/>
              </a:stretch>
            </p:blipFill>
            <p:spPr bwMode="auto">
              <a:xfrm>
                <a:off x="816" y="2151"/>
                <a:ext cx="190" cy="153"/>
              </a:xfrm>
              <a:prstGeom prst="rect">
                <a:avLst/>
              </a:prstGeom>
              <a:noFill/>
            </p:spPr>
          </p:pic>
          <p:pic>
            <p:nvPicPr>
              <p:cNvPr id="520199" name="Picture 7" descr="plus"/>
              <p:cNvPicPr>
                <a:picLocks noChangeAspect="1" noChangeArrowheads="1"/>
              </p:cNvPicPr>
              <p:nvPr/>
            </p:nvPicPr>
            <p:blipFill>
              <a:blip r:embed="rId4"/>
              <a:srcRect/>
              <a:stretch>
                <a:fillRect/>
              </a:stretch>
            </p:blipFill>
            <p:spPr bwMode="auto">
              <a:xfrm>
                <a:off x="1040" y="2151"/>
                <a:ext cx="155" cy="155"/>
              </a:xfrm>
              <a:prstGeom prst="rect">
                <a:avLst/>
              </a:prstGeom>
              <a:noFill/>
            </p:spPr>
          </p:pic>
        </p:grpSp>
        <p:sp>
          <p:nvSpPr>
            <p:cNvPr id="520200" name="Text Box 8"/>
            <p:cNvSpPr txBox="1">
              <a:spLocks noChangeArrowheads="1"/>
            </p:cNvSpPr>
            <p:nvPr/>
          </p:nvSpPr>
          <p:spPr bwMode="auto">
            <a:xfrm>
              <a:off x="1440" y="2016"/>
              <a:ext cx="3888" cy="288"/>
            </a:xfrm>
            <a:prstGeom prst="rect">
              <a:avLst/>
            </a:prstGeom>
            <a:noFill/>
            <a:ln w="9525">
              <a:noFill/>
              <a:miter lim="800000"/>
              <a:headEnd/>
              <a:tailEnd/>
            </a:ln>
            <a:effectLst/>
          </p:spPr>
          <p:txBody>
            <a:bodyPr>
              <a:prstTxWarp prst="textNoShape">
                <a:avLst/>
              </a:prstTxWarp>
              <a:spAutoFit/>
            </a:bodyPr>
            <a:lstStyle/>
            <a:p>
              <a:r>
                <a:rPr lang="en-US" sz="2400" b="0"/>
                <a:t>Satisfies all requirements of the assignment.</a:t>
              </a:r>
            </a:p>
          </p:txBody>
        </p:sp>
      </p:grpSp>
      <p:grpSp>
        <p:nvGrpSpPr>
          <p:cNvPr id="520201" name="Group 9"/>
          <p:cNvGrpSpPr>
            <a:grpSpLocks/>
          </p:cNvGrpSpPr>
          <p:nvPr/>
        </p:nvGrpSpPr>
        <p:grpSpPr bwMode="auto">
          <a:xfrm>
            <a:off x="1295400" y="3733800"/>
            <a:ext cx="7543800" cy="457200"/>
            <a:chOff x="816" y="2352"/>
            <a:chExt cx="4752" cy="288"/>
          </a:xfrm>
        </p:grpSpPr>
        <p:pic>
          <p:nvPicPr>
            <p:cNvPr id="520202" name="Picture 10" descr="check"/>
            <p:cNvPicPr>
              <a:picLocks noChangeAspect="1" noChangeArrowheads="1"/>
            </p:cNvPicPr>
            <p:nvPr/>
          </p:nvPicPr>
          <p:blipFill>
            <a:blip r:embed="rId3"/>
            <a:srcRect/>
            <a:stretch>
              <a:fillRect/>
            </a:stretch>
          </p:blipFill>
          <p:spPr bwMode="auto">
            <a:xfrm>
              <a:off x="816" y="2432"/>
              <a:ext cx="190" cy="153"/>
            </a:xfrm>
            <a:prstGeom prst="rect">
              <a:avLst/>
            </a:prstGeom>
            <a:noFill/>
          </p:spPr>
        </p:pic>
        <p:sp>
          <p:nvSpPr>
            <p:cNvPr id="520203" name="Text Box 11"/>
            <p:cNvSpPr txBox="1">
              <a:spLocks noChangeArrowheads="1"/>
            </p:cNvSpPr>
            <p:nvPr/>
          </p:nvSpPr>
          <p:spPr bwMode="auto">
            <a:xfrm>
              <a:off x="1440" y="2352"/>
              <a:ext cx="4128" cy="288"/>
            </a:xfrm>
            <a:prstGeom prst="rect">
              <a:avLst/>
            </a:prstGeom>
            <a:noFill/>
            <a:ln w="9525">
              <a:noFill/>
              <a:miter lim="800000"/>
              <a:headEnd/>
              <a:tailEnd/>
            </a:ln>
            <a:effectLst/>
          </p:spPr>
          <p:txBody>
            <a:bodyPr>
              <a:prstTxWarp prst="textNoShape">
                <a:avLst/>
              </a:prstTxWarp>
              <a:spAutoFit/>
            </a:bodyPr>
            <a:lstStyle/>
            <a:p>
              <a:r>
                <a:rPr lang="en-US" sz="2400" b="0"/>
                <a:t>Meets most requirements, but with some problems.</a:t>
              </a:r>
            </a:p>
          </p:txBody>
        </p:sp>
      </p:grpSp>
      <p:grpSp>
        <p:nvGrpSpPr>
          <p:cNvPr id="520204" name="Group 12"/>
          <p:cNvGrpSpPr>
            <a:grpSpLocks/>
          </p:cNvGrpSpPr>
          <p:nvPr/>
        </p:nvGrpSpPr>
        <p:grpSpPr bwMode="auto">
          <a:xfrm>
            <a:off x="1295400" y="4267200"/>
            <a:ext cx="7162800" cy="457200"/>
            <a:chOff x="816" y="2688"/>
            <a:chExt cx="4512" cy="288"/>
          </a:xfrm>
        </p:grpSpPr>
        <p:grpSp>
          <p:nvGrpSpPr>
            <p:cNvPr id="520205" name="Group 13"/>
            <p:cNvGrpSpPr>
              <a:grpSpLocks/>
            </p:cNvGrpSpPr>
            <p:nvPr/>
          </p:nvGrpSpPr>
          <p:grpSpPr bwMode="auto">
            <a:xfrm>
              <a:off x="816" y="2772"/>
              <a:ext cx="374" cy="153"/>
              <a:chOff x="816" y="2553"/>
              <a:chExt cx="374" cy="153"/>
            </a:xfrm>
          </p:grpSpPr>
          <p:pic>
            <p:nvPicPr>
              <p:cNvPr id="520206" name="Picture 14" descr="check"/>
              <p:cNvPicPr>
                <a:picLocks noChangeAspect="1" noChangeArrowheads="1"/>
              </p:cNvPicPr>
              <p:nvPr/>
            </p:nvPicPr>
            <p:blipFill>
              <a:blip r:embed="rId3"/>
              <a:srcRect/>
              <a:stretch>
                <a:fillRect/>
              </a:stretch>
            </p:blipFill>
            <p:spPr bwMode="auto">
              <a:xfrm>
                <a:off x="816" y="2553"/>
                <a:ext cx="190" cy="153"/>
              </a:xfrm>
              <a:prstGeom prst="rect">
                <a:avLst/>
              </a:prstGeom>
              <a:noFill/>
            </p:spPr>
          </p:pic>
          <p:pic>
            <p:nvPicPr>
              <p:cNvPr id="520207" name="Picture 15" descr="minus"/>
              <p:cNvPicPr>
                <a:picLocks noChangeAspect="1" noChangeArrowheads="1"/>
              </p:cNvPicPr>
              <p:nvPr/>
            </p:nvPicPr>
            <p:blipFill>
              <a:blip r:embed="rId5"/>
              <a:srcRect/>
              <a:stretch>
                <a:fillRect/>
              </a:stretch>
            </p:blipFill>
            <p:spPr bwMode="auto">
              <a:xfrm>
                <a:off x="1040" y="2609"/>
                <a:ext cx="150" cy="39"/>
              </a:xfrm>
              <a:prstGeom prst="rect">
                <a:avLst/>
              </a:prstGeom>
              <a:noFill/>
            </p:spPr>
          </p:pic>
        </p:grpSp>
        <p:sp>
          <p:nvSpPr>
            <p:cNvPr id="520208" name="Text Box 16"/>
            <p:cNvSpPr txBox="1">
              <a:spLocks noChangeArrowheads="1"/>
            </p:cNvSpPr>
            <p:nvPr/>
          </p:nvSpPr>
          <p:spPr bwMode="auto">
            <a:xfrm>
              <a:off x="1440" y="2688"/>
              <a:ext cx="3888" cy="288"/>
            </a:xfrm>
            <a:prstGeom prst="rect">
              <a:avLst/>
            </a:prstGeom>
            <a:noFill/>
            <a:ln w="9525">
              <a:noFill/>
              <a:miter lim="800000"/>
              <a:headEnd/>
              <a:tailEnd/>
            </a:ln>
            <a:effectLst/>
          </p:spPr>
          <p:txBody>
            <a:bodyPr>
              <a:prstTxWarp prst="textNoShape">
                <a:avLst/>
              </a:prstTxWarp>
              <a:spAutoFit/>
            </a:bodyPr>
            <a:lstStyle/>
            <a:p>
              <a:r>
                <a:rPr lang="en-US" sz="2400" b="0"/>
                <a:t>Some more serious problems.</a:t>
              </a:r>
            </a:p>
          </p:txBody>
        </p:sp>
      </p:grpSp>
      <p:grpSp>
        <p:nvGrpSpPr>
          <p:cNvPr id="520209" name="Group 17"/>
          <p:cNvGrpSpPr>
            <a:grpSpLocks/>
          </p:cNvGrpSpPr>
          <p:nvPr/>
        </p:nvGrpSpPr>
        <p:grpSpPr bwMode="auto">
          <a:xfrm>
            <a:off x="1295400" y="4800600"/>
            <a:ext cx="7162800" cy="457200"/>
            <a:chOff x="816" y="3024"/>
            <a:chExt cx="4512" cy="288"/>
          </a:xfrm>
        </p:grpSpPr>
        <p:pic>
          <p:nvPicPr>
            <p:cNvPr id="520210" name="Picture 18" descr="minus"/>
            <p:cNvPicPr>
              <a:picLocks noChangeAspect="1" noChangeArrowheads="1"/>
            </p:cNvPicPr>
            <p:nvPr/>
          </p:nvPicPr>
          <p:blipFill>
            <a:blip r:embed="rId5"/>
            <a:srcRect/>
            <a:stretch>
              <a:fillRect/>
            </a:stretch>
          </p:blipFill>
          <p:spPr bwMode="auto">
            <a:xfrm>
              <a:off x="816" y="3151"/>
              <a:ext cx="150" cy="39"/>
            </a:xfrm>
            <a:prstGeom prst="rect">
              <a:avLst/>
            </a:prstGeom>
            <a:noFill/>
          </p:spPr>
        </p:pic>
        <p:sp>
          <p:nvSpPr>
            <p:cNvPr id="520211" name="Text Box 19"/>
            <p:cNvSpPr txBox="1">
              <a:spLocks noChangeArrowheads="1"/>
            </p:cNvSpPr>
            <p:nvPr/>
          </p:nvSpPr>
          <p:spPr bwMode="auto">
            <a:xfrm>
              <a:off x="1440" y="3024"/>
              <a:ext cx="3888" cy="288"/>
            </a:xfrm>
            <a:prstGeom prst="rect">
              <a:avLst/>
            </a:prstGeom>
            <a:noFill/>
            <a:ln w="9525">
              <a:noFill/>
              <a:miter lim="800000"/>
              <a:headEnd/>
              <a:tailEnd/>
            </a:ln>
            <a:effectLst/>
          </p:spPr>
          <p:txBody>
            <a:bodyPr>
              <a:prstTxWarp prst="textNoShape">
                <a:avLst/>
              </a:prstTxWarp>
              <a:spAutoFit/>
            </a:bodyPr>
            <a:lstStyle/>
            <a:p>
              <a:r>
                <a:rPr lang="en-US" sz="2400" b="0"/>
                <a:t>Even worse than that.</a:t>
              </a:r>
            </a:p>
          </p:txBody>
        </p:sp>
      </p:grpSp>
      <p:grpSp>
        <p:nvGrpSpPr>
          <p:cNvPr id="520212" name="Group 20"/>
          <p:cNvGrpSpPr>
            <a:grpSpLocks/>
          </p:cNvGrpSpPr>
          <p:nvPr/>
        </p:nvGrpSpPr>
        <p:grpSpPr bwMode="auto">
          <a:xfrm>
            <a:off x="1295400" y="5334000"/>
            <a:ext cx="7162800" cy="457200"/>
            <a:chOff x="816" y="3360"/>
            <a:chExt cx="4512" cy="288"/>
          </a:xfrm>
        </p:grpSpPr>
        <p:grpSp>
          <p:nvGrpSpPr>
            <p:cNvPr id="520213" name="Group 21"/>
            <p:cNvGrpSpPr>
              <a:grpSpLocks/>
            </p:cNvGrpSpPr>
            <p:nvPr/>
          </p:nvGrpSpPr>
          <p:grpSpPr bwMode="auto">
            <a:xfrm>
              <a:off x="816" y="3481"/>
              <a:ext cx="336" cy="39"/>
              <a:chOff x="816" y="3216"/>
              <a:chExt cx="336" cy="39"/>
            </a:xfrm>
          </p:grpSpPr>
          <p:pic>
            <p:nvPicPr>
              <p:cNvPr id="520214" name="Picture 22" descr="minus"/>
              <p:cNvPicPr>
                <a:picLocks noChangeAspect="1" noChangeArrowheads="1"/>
              </p:cNvPicPr>
              <p:nvPr/>
            </p:nvPicPr>
            <p:blipFill>
              <a:blip r:embed="rId5"/>
              <a:srcRect/>
              <a:stretch>
                <a:fillRect/>
              </a:stretch>
            </p:blipFill>
            <p:spPr bwMode="auto">
              <a:xfrm>
                <a:off x="816" y="3216"/>
                <a:ext cx="150" cy="39"/>
              </a:xfrm>
              <a:prstGeom prst="rect">
                <a:avLst/>
              </a:prstGeom>
              <a:noFill/>
            </p:spPr>
          </p:pic>
          <p:pic>
            <p:nvPicPr>
              <p:cNvPr id="520215" name="Picture 23" descr="minus"/>
              <p:cNvPicPr>
                <a:picLocks noChangeAspect="1" noChangeArrowheads="1"/>
              </p:cNvPicPr>
              <p:nvPr/>
            </p:nvPicPr>
            <p:blipFill>
              <a:blip r:embed="rId5"/>
              <a:srcRect/>
              <a:stretch>
                <a:fillRect/>
              </a:stretch>
            </p:blipFill>
            <p:spPr bwMode="auto">
              <a:xfrm>
                <a:off x="1002" y="3216"/>
                <a:ext cx="150" cy="39"/>
              </a:xfrm>
              <a:prstGeom prst="rect">
                <a:avLst/>
              </a:prstGeom>
              <a:noFill/>
            </p:spPr>
          </p:pic>
        </p:grpSp>
        <p:sp>
          <p:nvSpPr>
            <p:cNvPr id="520216" name="Text Box 24"/>
            <p:cNvSpPr txBox="1">
              <a:spLocks noChangeArrowheads="1"/>
            </p:cNvSpPr>
            <p:nvPr/>
          </p:nvSpPr>
          <p:spPr bwMode="auto">
            <a:xfrm>
              <a:off x="1440" y="3360"/>
              <a:ext cx="3888" cy="288"/>
            </a:xfrm>
            <a:prstGeom prst="rect">
              <a:avLst/>
            </a:prstGeom>
            <a:noFill/>
            <a:ln w="9525">
              <a:noFill/>
              <a:miter lim="800000"/>
              <a:headEnd/>
              <a:tailEnd/>
            </a:ln>
            <a:effectLst/>
          </p:spPr>
          <p:txBody>
            <a:bodyPr>
              <a:prstTxWarp prst="textNoShape">
                <a:avLst/>
              </a:prstTxWarp>
              <a:spAutoFit/>
            </a:bodyPr>
            <a:lstStyle/>
            <a:p>
              <a:r>
                <a:rPr lang="en-US" sz="2400" b="0"/>
                <a:t>Why did you turn this in?</a:t>
              </a:r>
            </a:p>
          </p:txBody>
        </p:sp>
      </p:grpSp>
      <p:grpSp>
        <p:nvGrpSpPr>
          <p:cNvPr id="520217" name="Group 25"/>
          <p:cNvGrpSpPr>
            <a:grpSpLocks/>
          </p:cNvGrpSpPr>
          <p:nvPr/>
        </p:nvGrpSpPr>
        <p:grpSpPr bwMode="auto">
          <a:xfrm>
            <a:off x="1295400" y="2667000"/>
            <a:ext cx="7162800" cy="457200"/>
            <a:chOff x="816" y="1680"/>
            <a:chExt cx="4512" cy="288"/>
          </a:xfrm>
        </p:grpSpPr>
        <p:pic>
          <p:nvPicPr>
            <p:cNvPr id="520218" name="Picture 26" descr="plus"/>
            <p:cNvPicPr>
              <a:picLocks noChangeAspect="1" noChangeArrowheads="1"/>
            </p:cNvPicPr>
            <p:nvPr/>
          </p:nvPicPr>
          <p:blipFill>
            <a:blip r:embed="rId4"/>
            <a:srcRect/>
            <a:stretch>
              <a:fillRect/>
            </a:stretch>
          </p:blipFill>
          <p:spPr bwMode="auto">
            <a:xfrm>
              <a:off x="816" y="1749"/>
              <a:ext cx="155" cy="155"/>
            </a:xfrm>
            <a:prstGeom prst="rect">
              <a:avLst/>
            </a:prstGeom>
            <a:noFill/>
          </p:spPr>
        </p:pic>
        <p:sp>
          <p:nvSpPr>
            <p:cNvPr id="520219" name="Text Box 27"/>
            <p:cNvSpPr txBox="1">
              <a:spLocks noChangeArrowheads="1"/>
            </p:cNvSpPr>
            <p:nvPr/>
          </p:nvSpPr>
          <p:spPr bwMode="auto">
            <a:xfrm>
              <a:off x="1440" y="1680"/>
              <a:ext cx="3888" cy="288"/>
            </a:xfrm>
            <a:prstGeom prst="rect">
              <a:avLst/>
            </a:prstGeom>
            <a:noFill/>
            <a:ln w="9525">
              <a:noFill/>
              <a:miter lim="800000"/>
              <a:headEnd/>
              <a:tailEnd/>
            </a:ln>
            <a:effectLst/>
          </p:spPr>
          <p:txBody>
            <a:bodyPr>
              <a:prstTxWarp prst="textNoShape">
                <a:avLst/>
              </a:prstTxWarp>
              <a:spAutoFit/>
            </a:bodyPr>
            <a:lstStyle/>
            <a:p>
              <a:r>
                <a:rPr lang="en-US" sz="2400" b="0"/>
                <a:t>Exceeds requirements.</a:t>
              </a:r>
            </a:p>
          </p:txBody>
        </p:sp>
      </p:grpSp>
      <p:grpSp>
        <p:nvGrpSpPr>
          <p:cNvPr id="520220" name="Group 28"/>
          <p:cNvGrpSpPr>
            <a:grpSpLocks/>
          </p:cNvGrpSpPr>
          <p:nvPr/>
        </p:nvGrpSpPr>
        <p:grpSpPr bwMode="auto">
          <a:xfrm>
            <a:off x="1295400" y="2133600"/>
            <a:ext cx="7162800" cy="457200"/>
            <a:chOff x="816" y="1344"/>
            <a:chExt cx="4512" cy="288"/>
          </a:xfrm>
        </p:grpSpPr>
        <p:grpSp>
          <p:nvGrpSpPr>
            <p:cNvPr id="520221" name="Group 29"/>
            <p:cNvGrpSpPr>
              <a:grpSpLocks/>
            </p:cNvGrpSpPr>
            <p:nvPr/>
          </p:nvGrpSpPr>
          <p:grpSpPr bwMode="auto">
            <a:xfrm>
              <a:off x="816" y="1416"/>
              <a:ext cx="347" cy="155"/>
              <a:chOff x="816" y="1392"/>
              <a:chExt cx="347" cy="155"/>
            </a:xfrm>
          </p:grpSpPr>
          <p:pic>
            <p:nvPicPr>
              <p:cNvPr id="520222" name="Picture 30" descr="plus"/>
              <p:cNvPicPr>
                <a:picLocks noChangeAspect="1" noChangeArrowheads="1"/>
              </p:cNvPicPr>
              <p:nvPr/>
            </p:nvPicPr>
            <p:blipFill>
              <a:blip r:embed="rId4"/>
              <a:srcRect/>
              <a:stretch>
                <a:fillRect/>
              </a:stretch>
            </p:blipFill>
            <p:spPr bwMode="auto">
              <a:xfrm>
                <a:off x="816" y="1392"/>
                <a:ext cx="155" cy="155"/>
              </a:xfrm>
              <a:prstGeom prst="rect">
                <a:avLst/>
              </a:prstGeom>
              <a:noFill/>
            </p:spPr>
          </p:pic>
          <p:pic>
            <p:nvPicPr>
              <p:cNvPr id="520223" name="Picture 31" descr="plus"/>
              <p:cNvPicPr>
                <a:picLocks noChangeAspect="1" noChangeArrowheads="1"/>
              </p:cNvPicPr>
              <p:nvPr/>
            </p:nvPicPr>
            <p:blipFill>
              <a:blip r:embed="rId4"/>
              <a:srcRect/>
              <a:stretch>
                <a:fillRect/>
              </a:stretch>
            </p:blipFill>
            <p:spPr bwMode="auto">
              <a:xfrm>
                <a:off x="1008" y="1392"/>
                <a:ext cx="155" cy="155"/>
              </a:xfrm>
              <a:prstGeom prst="rect">
                <a:avLst/>
              </a:prstGeom>
              <a:noFill/>
            </p:spPr>
          </p:pic>
        </p:grpSp>
        <p:sp>
          <p:nvSpPr>
            <p:cNvPr id="520224" name="Text Box 32"/>
            <p:cNvSpPr txBox="1">
              <a:spLocks noChangeArrowheads="1"/>
            </p:cNvSpPr>
            <p:nvPr/>
          </p:nvSpPr>
          <p:spPr bwMode="auto">
            <a:xfrm>
              <a:off x="1440" y="1344"/>
              <a:ext cx="3888" cy="288"/>
            </a:xfrm>
            <a:prstGeom prst="rect">
              <a:avLst/>
            </a:prstGeom>
            <a:noFill/>
            <a:ln w="9525">
              <a:noFill/>
              <a:miter lim="800000"/>
              <a:headEnd/>
              <a:tailEnd/>
            </a:ln>
            <a:effectLst/>
          </p:spPr>
          <p:txBody>
            <a:bodyPr>
              <a:prstTxWarp prst="textNoShape">
                <a:avLst/>
              </a:prstTxWarp>
              <a:spAutoFit/>
            </a:bodyPr>
            <a:lstStyle/>
            <a:p>
              <a:r>
                <a:rPr lang="en-US" sz="2400" b="0"/>
                <a:t>A submission so good it “makes you weep.”</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01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2020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52020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52020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5202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5202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520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4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Contests</a:t>
            </a:r>
            <a:endParaRPr lang="en-US" sz="3600">
              <a:solidFill>
                <a:srgbClr val="FF0000"/>
              </a:solidFill>
            </a:endParaRPr>
          </a:p>
        </p:txBody>
      </p:sp>
      <p:sp>
        <p:nvSpPr>
          <p:cNvPr id="522243" name="Rectangle 3"/>
          <p:cNvSpPr>
            <a:spLocks noGrp="1" noChangeAspect="1" noChangeArrowheads="1"/>
          </p:cNvSpPr>
          <p:nvPr>
            <p:ph type="body" idx="1"/>
          </p:nvPr>
        </p:nvSpPr>
        <p:spPr>
          <a:xfrm>
            <a:off x="450850" y="1168400"/>
            <a:ext cx="8153400" cy="5308600"/>
          </a:xfrm>
          <a:noFill/>
          <a:ln/>
        </p:spPr>
        <p:txBody>
          <a:bodyPr/>
          <a:lstStyle/>
          <a:p>
            <a:pPr algn="just">
              <a:lnSpc>
                <a:spcPct val="85000"/>
              </a:lnSpc>
              <a:spcBef>
                <a:spcPct val="0"/>
              </a:spcBef>
              <a:spcAft>
                <a:spcPct val="20000"/>
              </a:spcAft>
            </a:pPr>
            <a:r>
              <a:rPr lang="en-US" sz="2400" dirty="0"/>
              <a:t>CS 106A will have three contests as follows:</a:t>
            </a:r>
          </a:p>
          <a:p>
            <a:pPr lvl="1" algn="just">
              <a:lnSpc>
                <a:spcPct val="85000"/>
              </a:lnSpc>
              <a:spcBef>
                <a:spcPct val="0"/>
              </a:spcBef>
              <a:spcAft>
                <a:spcPct val="20000"/>
              </a:spcAft>
            </a:pPr>
            <a:r>
              <a:rPr lang="en-US" sz="2200" dirty="0"/>
              <a:t>The </a:t>
            </a:r>
            <a:r>
              <a:rPr lang="en-US" sz="2200" dirty="0" err="1"/>
              <a:t>Karel</a:t>
            </a:r>
            <a:r>
              <a:rPr lang="en-US" sz="2200" dirty="0"/>
              <a:t> Contest associated with Assignment #1</a:t>
            </a:r>
          </a:p>
          <a:p>
            <a:pPr lvl="1" algn="just">
              <a:lnSpc>
                <a:spcPct val="85000"/>
              </a:lnSpc>
              <a:spcBef>
                <a:spcPct val="0"/>
              </a:spcBef>
              <a:spcAft>
                <a:spcPct val="20000"/>
              </a:spcAft>
            </a:pPr>
            <a:r>
              <a:rPr lang="en-US" sz="2200" dirty="0"/>
              <a:t>The Graphics Contest associated with Assignment #3</a:t>
            </a:r>
          </a:p>
          <a:p>
            <a:pPr lvl="1" algn="just">
              <a:lnSpc>
                <a:spcPct val="85000"/>
              </a:lnSpc>
              <a:spcBef>
                <a:spcPct val="0"/>
              </a:spcBef>
              <a:spcAft>
                <a:spcPct val="60000"/>
              </a:spcAft>
            </a:pPr>
            <a:r>
              <a:rPr lang="en-US" sz="2200" dirty="0"/>
              <a:t>The Adventure Contest associated with Assignment </a:t>
            </a:r>
            <a:r>
              <a:rPr lang="en-US" sz="2200" dirty="0" smtClean="0"/>
              <a:t>#7</a:t>
            </a:r>
            <a:endParaRPr lang="en-US" sz="2000" dirty="0" smtClean="0"/>
          </a:p>
          <a:p>
            <a:pPr algn="just">
              <a:lnSpc>
                <a:spcPct val="85000"/>
              </a:lnSpc>
              <a:spcBef>
                <a:spcPct val="0"/>
              </a:spcBef>
              <a:spcAft>
                <a:spcPct val="50000"/>
              </a:spcAft>
            </a:pPr>
            <a:r>
              <a:rPr lang="en-US" sz="2400" dirty="0"/>
              <a:t>First prize in the contest is a score of 100% on one of the graded components of the course, typically the final exam.</a:t>
            </a:r>
          </a:p>
          <a:p>
            <a:pPr algn="just">
              <a:lnSpc>
                <a:spcPct val="85000"/>
              </a:lnSpc>
              <a:spcBef>
                <a:spcPct val="0"/>
              </a:spcBef>
              <a:spcAft>
                <a:spcPct val="50000"/>
              </a:spcAft>
            </a:pPr>
            <a:r>
              <a:rPr lang="en-US" sz="2400" dirty="0"/>
              <a:t>As an additional incentive, entering any of the contests gives you chances to win an additional grand prize in a random drawing at the end of the quarter.</a:t>
            </a:r>
          </a:p>
          <a:p>
            <a:pPr algn="just">
              <a:lnSpc>
                <a:spcPct val="85000"/>
              </a:lnSpc>
              <a:spcBef>
                <a:spcPct val="0"/>
              </a:spcBef>
              <a:spcAft>
                <a:spcPct val="50000"/>
              </a:spcAft>
            </a:pPr>
            <a:r>
              <a:rPr lang="en-US" sz="2400" dirty="0"/>
              <a:t>Entering a contest also earns “house points” for your class in the style of the Hogwarts School from Harry Potter.</a:t>
            </a:r>
          </a:p>
          <a:p>
            <a:pPr algn="just">
              <a:lnSpc>
                <a:spcPct val="85000"/>
              </a:lnSpc>
              <a:spcBef>
                <a:spcPct val="0"/>
              </a:spcBef>
              <a:spcAft>
                <a:spcPct val="50000"/>
              </a:spcAft>
            </a:pPr>
            <a:r>
              <a:rPr lang="en-US" sz="2400" dirty="0"/>
              <a:t>Securing a runner-up prize or an honorable mention on any contest gives you additional chances in the random drawing, as does having an assignment submitted as a +</a:t>
            </a:r>
            <a:r>
              <a:rPr lang="en-US" sz="400" dirty="0"/>
              <a:t> </a:t>
            </a:r>
            <a:r>
              <a:rPr lang="en-US" sz="2400" dirty="0"/>
              <a:t>+ candidate.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2224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224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2224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2224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2224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2224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2224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2224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43" grpId="0" build="p"/>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429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Honor Code Rules</a:t>
            </a:r>
            <a:endParaRPr lang="en-US" sz="3600">
              <a:solidFill>
                <a:srgbClr val="FF0000"/>
              </a:solidFill>
            </a:endParaRPr>
          </a:p>
        </p:txBody>
      </p:sp>
      <p:grpSp>
        <p:nvGrpSpPr>
          <p:cNvPr id="524291" name="Group 3"/>
          <p:cNvGrpSpPr>
            <a:grpSpLocks/>
          </p:cNvGrpSpPr>
          <p:nvPr/>
        </p:nvGrpSpPr>
        <p:grpSpPr bwMode="auto">
          <a:xfrm>
            <a:off x="609600" y="1574800"/>
            <a:ext cx="7924800" cy="714375"/>
            <a:chOff x="384" y="992"/>
            <a:chExt cx="4992" cy="450"/>
          </a:xfrm>
        </p:grpSpPr>
        <p:sp>
          <p:nvSpPr>
            <p:cNvPr id="524292" name="Text Box 4"/>
            <p:cNvSpPr txBox="1">
              <a:spLocks noChangeArrowheads="1"/>
            </p:cNvSpPr>
            <p:nvPr/>
          </p:nvSpPr>
          <p:spPr bwMode="auto">
            <a:xfrm>
              <a:off x="384" y="992"/>
              <a:ext cx="76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a:t>Rule 1:</a:t>
              </a:r>
            </a:p>
          </p:txBody>
        </p:sp>
        <p:sp>
          <p:nvSpPr>
            <p:cNvPr id="524293" name="Text Box 5"/>
            <p:cNvSpPr txBox="1">
              <a:spLocks noChangeArrowheads="1"/>
            </p:cNvSpPr>
            <p:nvPr/>
          </p:nvSpPr>
          <p:spPr bwMode="auto">
            <a:xfrm>
              <a:off x="1056" y="992"/>
              <a:ext cx="4320" cy="450"/>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a:t>You must indicate on your submission any assistance you received.</a:t>
              </a:r>
            </a:p>
          </p:txBody>
        </p:sp>
      </p:grpSp>
      <p:grpSp>
        <p:nvGrpSpPr>
          <p:cNvPr id="524294" name="Group 6"/>
          <p:cNvGrpSpPr>
            <a:grpSpLocks/>
          </p:cNvGrpSpPr>
          <p:nvPr/>
        </p:nvGrpSpPr>
        <p:grpSpPr bwMode="auto">
          <a:xfrm>
            <a:off x="609600" y="2413000"/>
            <a:ext cx="7924800" cy="714375"/>
            <a:chOff x="384" y="1520"/>
            <a:chExt cx="4992" cy="450"/>
          </a:xfrm>
        </p:grpSpPr>
        <p:sp>
          <p:nvSpPr>
            <p:cNvPr id="524295" name="Text Box 7"/>
            <p:cNvSpPr txBox="1">
              <a:spLocks noChangeArrowheads="1"/>
            </p:cNvSpPr>
            <p:nvPr/>
          </p:nvSpPr>
          <p:spPr bwMode="auto">
            <a:xfrm>
              <a:off x="384" y="1520"/>
              <a:ext cx="76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a:t>Rule 2:</a:t>
              </a:r>
            </a:p>
          </p:txBody>
        </p:sp>
        <p:sp>
          <p:nvSpPr>
            <p:cNvPr id="524296" name="Text Box 8"/>
            <p:cNvSpPr txBox="1">
              <a:spLocks noChangeArrowheads="1"/>
            </p:cNvSpPr>
            <p:nvPr/>
          </p:nvSpPr>
          <p:spPr bwMode="auto">
            <a:xfrm>
              <a:off x="1056" y="1520"/>
              <a:ext cx="4320" cy="450"/>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a:t>You must not share actual program code with other students.</a:t>
              </a:r>
            </a:p>
          </p:txBody>
        </p:sp>
      </p:grpSp>
      <p:grpSp>
        <p:nvGrpSpPr>
          <p:cNvPr id="524297" name="Group 9"/>
          <p:cNvGrpSpPr>
            <a:grpSpLocks/>
          </p:cNvGrpSpPr>
          <p:nvPr/>
        </p:nvGrpSpPr>
        <p:grpSpPr bwMode="auto">
          <a:xfrm>
            <a:off x="609600" y="3251200"/>
            <a:ext cx="7924800" cy="714375"/>
            <a:chOff x="384" y="2048"/>
            <a:chExt cx="4992" cy="450"/>
          </a:xfrm>
        </p:grpSpPr>
        <p:sp>
          <p:nvSpPr>
            <p:cNvPr id="524298" name="Text Box 10"/>
            <p:cNvSpPr txBox="1">
              <a:spLocks noChangeArrowheads="1"/>
            </p:cNvSpPr>
            <p:nvPr/>
          </p:nvSpPr>
          <p:spPr bwMode="auto">
            <a:xfrm>
              <a:off x="384" y="2048"/>
              <a:ext cx="76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a:t>Rule 3:</a:t>
              </a:r>
            </a:p>
          </p:txBody>
        </p:sp>
        <p:sp>
          <p:nvSpPr>
            <p:cNvPr id="524299" name="Text Box 11"/>
            <p:cNvSpPr txBox="1">
              <a:spLocks noChangeArrowheads="1"/>
            </p:cNvSpPr>
            <p:nvPr/>
          </p:nvSpPr>
          <p:spPr bwMode="auto">
            <a:xfrm>
              <a:off x="1056" y="2048"/>
              <a:ext cx="4320" cy="450"/>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a:t>You must not look at solution sets or program code from other years</a:t>
              </a:r>
            </a:p>
          </p:txBody>
        </p:sp>
      </p:grpSp>
      <p:grpSp>
        <p:nvGrpSpPr>
          <p:cNvPr id="524300" name="Group 12"/>
          <p:cNvGrpSpPr>
            <a:grpSpLocks/>
          </p:cNvGrpSpPr>
          <p:nvPr/>
        </p:nvGrpSpPr>
        <p:grpSpPr bwMode="auto">
          <a:xfrm>
            <a:off x="609600" y="4089400"/>
            <a:ext cx="7924800" cy="714375"/>
            <a:chOff x="384" y="2576"/>
            <a:chExt cx="4992" cy="450"/>
          </a:xfrm>
        </p:grpSpPr>
        <p:sp>
          <p:nvSpPr>
            <p:cNvPr id="524301" name="Text Box 13"/>
            <p:cNvSpPr txBox="1">
              <a:spLocks noChangeArrowheads="1"/>
            </p:cNvSpPr>
            <p:nvPr/>
          </p:nvSpPr>
          <p:spPr bwMode="auto">
            <a:xfrm>
              <a:off x="384" y="2576"/>
              <a:ext cx="76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a:t>Rule 4:</a:t>
              </a:r>
            </a:p>
          </p:txBody>
        </p:sp>
        <p:sp>
          <p:nvSpPr>
            <p:cNvPr id="524302" name="Text Box 14"/>
            <p:cNvSpPr txBox="1">
              <a:spLocks noChangeArrowheads="1"/>
            </p:cNvSpPr>
            <p:nvPr/>
          </p:nvSpPr>
          <p:spPr bwMode="auto">
            <a:xfrm>
              <a:off x="1056" y="2576"/>
              <a:ext cx="4320" cy="450"/>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a:t>You must be prepared to explain any program code you submit.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242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2429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5243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633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Encouraging Academic Integrity</a:t>
            </a:r>
          </a:p>
        </p:txBody>
      </p:sp>
      <p:sp>
        <p:nvSpPr>
          <p:cNvPr id="526339" name="Rectangle 3"/>
          <p:cNvSpPr>
            <a:spLocks noChangeArrowheads="1"/>
          </p:cNvSpPr>
          <p:nvPr/>
        </p:nvSpPr>
        <p:spPr bwMode="auto">
          <a:xfrm>
            <a:off x="482600" y="1155700"/>
            <a:ext cx="8128000" cy="1130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No one likes exams.  Unfortunately, as long as the rate of Honor Code violations remains high, we have no real option.</a:t>
            </a:r>
          </a:p>
        </p:txBody>
      </p:sp>
      <p:grpSp>
        <p:nvGrpSpPr>
          <p:cNvPr id="526340" name="Group 4"/>
          <p:cNvGrpSpPr>
            <a:grpSpLocks/>
          </p:cNvGrpSpPr>
          <p:nvPr/>
        </p:nvGrpSpPr>
        <p:grpSpPr bwMode="auto">
          <a:xfrm>
            <a:off x="482600" y="1955800"/>
            <a:ext cx="8128000" cy="2514600"/>
            <a:chOff x="304" y="1232"/>
            <a:chExt cx="5120" cy="1584"/>
          </a:xfrm>
        </p:grpSpPr>
        <p:sp>
          <p:nvSpPr>
            <p:cNvPr id="526341" name="Rectangle 5"/>
            <p:cNvSpPr>
              <a:spLocks noChangeArrowheads="1"/>
            </p:cNvSpPr>
            <p:nvPr/>
          </p:nvSpPr>
          <p:spPr bwMode="auto">
            <a:xfrm>
              <a:off x="304" y="1232"/>
              <a:ext cx="5120" cy="344"/>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This quarter, I will adopt the following strategy to encourage academic integrity.  The weight of the final exam will be</a:t>
              </a:r>
            </a:p>
          </p:txBody>
        </p:sp>
        <p:sp>
          <p:nvSpPr>
            <p:cNvPr id="526342" name="Text Box 6"/>
            <p:cNvSpPr txBox="1">
              <a:spLocks noChangeArrowheads="1"/>
            </p:cNvSpPr>
            <p:nvPr/>
          </p:nvSpPr>
          <p:spPr bwMode="auto">
            <a:xfrm>
              <a:off x="816" y="1712"/>
              <a:ext cx="4368" cy="28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a:t>15% + 5% for each Honor Code case filed this quarter</a:t>
              </a:r>
            </a:p>
          </p:txBody>
        </p:sp>
        <p:sp>
          <p:nvSpPr>
            <p:cNvPr id="526343" name="Rectangle 7"/>
            <p:cNvSpPr>
              <a:spLocks noChangeArrowheads="1"/>
            </p:cNvSpPr>
            <p:nvPr/>
          </p:nvSpPr>
          <p:spPr bwMode="auto">
            <a:xfrm>
              <a:off x="304" y="2088"/>
              <a:ext cx="5120" cy="728"/>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pPr>
              <a:r>
                <a:rPr lang="en-US" sz="2400" b="0"/>
                <a:t>	The weight assigned to the homework will be whatever is left after the announced weights are assigned to the various other components, subject to a minimum of 15%.</a:t>
              </a:r>
            </a:p>
          </p:txBody>
        </p:sp>
      </p:grpSp>
      <p:sp>
        <p:nvSpPr>
          <p:cNvPr id="526344" name="Rectangle 8"/>
          <p:cNvSpPr>
            <a:spLocks noChangeArrowheads="1"/>
          </p:cNvSpPr>
          <p:nvPr/>
        </p:nvSpPr>
        <p:spPr bwMode="auto">
          <a:xfrm>
            <a:off x="482600" y="4432300"/>
            <a:ext cx="8128000" cy="18796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For example, if no Honor Code cases come up this quarter, the final will count for 15% and the homework will count for 60%.  If, however, there are three cases (as there were</a:t>
            </a:r>
            <a:r>
              <a:rPr lang="en-US" sz="2400" b="0" dirty="0" smtClean="0"/>
              <a:t> when I </a:t>
            </a:r>
            <a:r>
              <a:rPr lang="en-US" sz="2400" b="0" dirty="0"/>
              <a:t>taught </a:t>
            </a:r>
            <a:r>
              <a:rPr lang="en-US" sz="2400" b="0" dirty="0" smtClean="0"/>
              <a:t>106A in 2009)</a:t>
            </a:r>
            <a:r>
              <a:rPr lang="en-US" sz="2400" b="0" dirty="0"/>
              <a:t>, the final will count for 30% and the homework for 45%.  And so on . . .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263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2634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6344" grpId="0" build="p" autoUpdateAnimBg="0"/>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838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Meet Karel the Robot</a:t>
            </a:r>
            <a:endParaRPr lang="en-US" sz="3600">
              <a:solidFill>
                <a:srgbClr val="FF0000"/>
              </a:solidFill>
            </a:endParaRPr>
          </a:p>
        </p:txBody>
      </p:sp>
      <p:sp>
        <p:nvSpPr>
          <p:cNvPr id="528387" name="Rectangle 3"/>
          <p:cNvSpPr>
            <a:spLocks noGrp="1" noChangeAspect="1" noChangeArrowheads="1"/>
          </p:cNvSpPr>
          <p:nvPr>
            <p:ph type="body" idx="1"/>
          </p:nvPr>
        </p:nvSpPr>
        <p:spPr>
          <a:xfrm>
            <a:off x="450850" y="1168400"/>
            <a:ext cx="8153400" cy="1422400"/>
          </a:xfrm>
          <a:noFill/>
          <a:ln/>
        </p:spPr>
        <p:txBody>
          <a:bodyPr/>
          <a:lstStyle/>
          <a:p>
            <a:pPr algn="just">
              <a:lnSpc>
                <a:spcPct val="85000"/>
              </a:lnSpc>
              <a:spcBef>
                <a:spcPct val="0"/>
              </a:spcBef>
              <a:spcAft>
                <a:spcPct val="50000"/>
              </a:spcAft>
            </a:pPr>
            <a:r>
              <a:rPr lang="en-US" sz="2400"/>
              <a:t>Karel the Robot was developed here at Stanford by Richard Pattis over 30 years ago.  Since then Karel has given many generations of CS 106A students a “gentle introduction” to programming and problem solving.</a:t>
            </a:r>
          </a:p>
        </p:txBody>
      </p:sp>
      <p:sp>
        <p:nvSpPr>
          <p:cNvPr id="528388" name="Rectangle 4"/>
          <p:cNvSpPr>
            <a:spLocks noChangeArrowheads="1"/>
          </p:cNvSpPr>
          <p:nvPr/>
        </p:nvSpPr>
        <p:spPr bwMode="auto">
          <a:xfrm>
            <a:off x="2128838" y="3351213"/>
            <a:ext cx="4897437" cy="2922587"/>
          </a:xfrm>
          <a:prstGeom prst="rect">
            <a:avLst/>
          </a:prstGeom>
          <a:solidFill>
            <a:srgbClr val="FFFFFF"/>
          </a:solidFill>
          <a:ln w="19050">
            <a:solidFill>
              <a:schemeClr val="tx1"/>
            </a:solidFill>
            <a:miter lim="800000"/>
            <a:headEnd/>
            <a:tailEnd/>
          </a:ln>
          <a:effectLst/>
        </p:spPr>
        <p:txBody>
          <a:bodyPr wrap="none" anchor="ctr">
            <a:prstTxWarp prst="textNoShape">
              <a:avLst/>
            </a:prstTxWarp>
          </a:bodyPr>
          <a:lstStyle/>
          <a:p>
            <a:endParaRPr lang="en-US"/>
          </a:p>
        </p:txBody>
      </p:sp>
      <p:grpSp>
        <p:nvGrpSpPr>
          <p:cNvPr id="528389" name="Group 5"/>
          <p:cNvGrpSpPr>
            <a:grpSpLocks/>
          </p:cNvGrpSpPr>
          <p:nvPr/>
        </p:nvGrpSpPr>
        <p:grpSpPr bwMode="auto">
          <a:xfrm>
            <a:off x="5054600" y="5295900"/>
            <a:ext cx="1981200" cy="990600"/>
            <a:chOff x="3184" y="3336"/>
            <a:chExt cx="1248" cy="624"/>
          </a:xfrm>
        </p:grpSpPr>
        <p:sp>
          <p:nvSpPr>
            <p:cNvPr id="528390" name="Line 6"/>
            <p:cNvSpPr>
              <a:spLocks noChangeShapeType="1"/>
            </p:cNvSpPr>
            <p:nvPr/>
          </p:nvSpPr>
          <p:spPr bwMode="auto">
            <a:xfrm rot="-5400000">
              <a:off x="2879" y="3648"/>
              <a:ext cx="624" cy="0"/>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528391" name="Line 7"/>
            <p:cNvSpPr>
              <a:spLocks noChangeShapeType="1"/>
            </p:cNvSpPr>
            <p:nvPr/>
          </p:nvSpPr>
          <p:spPr bwMode="auto">
            <a:xfrm>
              <a:off x="3184" y="3344"/>
              <a:ext cx="631" cy="0"/>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528392" name="Line 8"/>
            <p:cNvSpPr>
              <a:spLocks noChangeShapeType="1"/>
            </p:cNvSpPr>
            <p:nvPr/>
          </p:nvSpPr>
          <p:spPr bwMode="auto">
            <a:xfrm>
              <a:off x="3801" y="3344"/>
              <a:ext cx="631" cy="0"/>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grpSp>
      <p:grpSp>
        <p:nvGrpSpPr>
          <p:cNvPr id="528393" name="Group 9"/>
          <p:cNvGrpSpPr>
            <a:grpSpLocks/>
          </p:cNvGrpSpPr>
          <p:nvPr/>
        </p:nvGrpSpPr>
        <p:grpSpPr bwMode="auto">
          <a:xfrm>
            <a:off x="1816100" y="3657600"/>
            <a:ext cx="5199063" cy="2971800"/>
            <a:chOff x="1144" y="2304"/>
            <a:chExt cx="3275" cy="1872"/>
          </a:xfrm>
        </p:grpSpPr>
        <p:sp>
          <p:nvSpPr>
            <p:cNvPr id="528394" name="Text Box 10"/>
            <p:cNvSpPr txBox="1">
              <a:spLocks noChangeArrowheads="1"/>
            </p:cNvSpPr>
            <p:nvPr/>
          </p:nvSpPr>
          <p:spPr bwMode="auto">
            <a:xfrm>
              <a:off x="1533"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395" name="Text Box 11"/>
            <p:cNvSpPr txBox="1">
              <a:spLocks noChangeArrowheads="1"/>
            </p:cNvSpPr>
            <p:nvPr/>
          </p:nvSpPr>
          <p:spPr bwMode="auto">
            <a:xfrm>
              <a:off x="2149"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396" name="Text Box 12"/>
            <p:cNvSpPr txBox="1">
              <a:spLocks noChangeArrowheads="1"/>
            </p:cNvSpPr>
            <p:nvPr/>
          </p:nvSpPr>
          <p:spPr bwMode="auto">
            <a:xfrm>
              <a:off x="2765"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397" name="Text Box 13"/>
            <p:cNvSpPr txBox="1">
              <a:spLocks noChangeArrowheads="1"/>
            </p:cNvSpPr>
            <p:nvPr/>
          </p:nvSpPr>
          <p:spPr bwMode="auto">
            <a:xfrm>
              <a:off x="3381"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398" name="Text Box 14"/>
            <p:cNvSpPr txBox="1">
              <a:spLocks noChangeArrowheads="1"/>
            </p:cNvSpPr>
            <p:nvPr/>
          </p:nvSpPr>
          <p:spPr bwMode="auto">
            <a:xfrm>
              <a:off x="3997"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399" name="Text Box 15"/>
            <p:cNvSpPr txBox="1">
              <a:spLocks noChangeArrowheads="1"/>
            </p:cNvSpPr>
            <p:nvPr/>
          </p:nvSpPr>
          <p:spPr bwMode="auto">
            <a:xfrm>
              <a:off x="1533"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0" name="Text Box 16"/>
            <p:cNvSpPr txBox="1">
              <a:spLocks noChangeArrowheads="1"/>
            </p:cNvSpPr>
            <p:nvPr/>
          </p:nvSpPr>
          <p:spPr bwMode="auto">
            <a:xfrm>
              <a:off x="2149"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1" name="Text Box 17"/>
            <p:cNvSpPr txBox="1">
              <a:spLocks noChangeArrowheads="1"/>
            </p:cNvSpPr>
            <p:nvPr/>
          </p:nvSpPr>
          <p:spPr bwMode="auto">
            <a:xfrm>
              <a:off x="2765"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2" name="Text Box 18"/>
            <p:cNvSpPr txBox="1">
              <a:spLocks noChangeArrowheads="1"/>
            </p:cNvSpPr>
            <p:nvPr/>
          </p:nvSpPr>
          <p:spPr bwMode="auto">
            <a:xfrm>
              <a:off x="3381"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3" name="Text Box 19"/>
            <p:cNvSpPr txBox="1">
              <a:spLocks noChangeArrowheads="1"/>
            </p:cNvSpPr>
            <p:nvPr/>
          </p:nvSpPr>
          <p:spPr bwMode="auto">
            <a:xfrm>
              <a:off x="3997"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4" name="Text Box 20"/>
            <p:cNvSpPr txBox="1">
              <a:spLocks noChangeArrowheads="1"/>
            </p:cNvSpPr>
            <p:nvPr/>
          </p:nvSpPr>
          <p:spPr bwMode="auto">
            <a:xfrm>
              <a:off x="1533"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5" name="Text Box 21"/>
            <p:cNvSpPr txBox="1">
              <a:spLocks noChangeArrowheads="1"/>
            </p:cNvSpPr>
            <p:nvPr/>
          </p:nvSpPr>
          <p:spPr bwMode="auto">
            <a:xfrm>
              <a:off x="2149"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6" name="Text Box 22"/>
            <p:cNvSpPr txBox="1">
              <a:spLocks noChangeArrowheads="1"/>
            </p:cNvSpPr>
            <p:nvPr/>
          </p:nvSpPr>
          <p:spPr bwMode="auto">
            <a:xfrm>
              <a:off x="2765"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7" name="Text Box 23"/>
            <p:cNvSpPr txBox="1">
              <a:spLocks noChangeArrowheads="1"/>
            </p:cNvSpPr>
            <p:nvPr/>
          </p:nvSpPr>
          <p:spPr bwMode="auto">
            <a:xfrm>
              <a:off x="3381"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8" name="Text Box 24"/>
            <p:cNvSpPr txBox="1">
              <a:spLocks noChangeArrowheads="1"/>
            </p:cNvSpPr>
            <p:nvPr/>
          </p:nvSpPr>
          <p:spPr bwMode="auto">
            <a:xfrm>
              <a:off x="3997"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28409" name="Text Box 25"/>
            <p:cNvSpPr txBox="1">
              <a:spLocks noChangeArrowheads="1"/>
            </p:cNvSpPr>
            <p:nvPr/>
          </p:nvSpPr>
          <p:spPr bwMode="auto">
            <a:xfrm>
              <a:off x="1144" y="3544"/>
              <a:ext cx="192" cy="212"/>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600" b="0"/>
                <a:t>1</a:t>
              </a:r>
              <a:endParaRPr lang="en-US" b="0"/>
            </a:p>
          </p:txBody>
        </p:sp>
        <p:sp>
          <p:nvSpPr>
            <p:cNvPr id="528410" name="Text Box 26"/>
            <p:cNvSpPr txBox="1">
              <a:spLocks noChangeArrowheads="1"/>
            </p:cNvSpPr>
            <p:nvPr/>
          </p:nvSpPr>
          <p:spPr bwMode="auto">
            <a:xfrm>
              <a:off x="1144" y="2928"/>
              <a:ext cx="192" cy="212"/>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600" b="0"/>
                <a:t>2</a:t>
              </a:r>
              <a:endParaRPr lang="en-US" b="0"/>
            </a:p>
          </p:txBody>
        </p:sp>
        <p:sp>
          <p:nvSpPr>
            <p:cNvPr id="528411" name="Text Box 27"/>
            <p:cNvSpPr txBox="1">
              <a:spLocks noChangeArrowheads="1"/>
            </p:cNvSpPr>
            <p:nvPr/>
          </p:nvSpPr>
          <p:spPr bwMode="auto">
            <a:xfrm>
              <a:off x="1144" y="2304"/>
              <a:ext cx="192" cy="212"/>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600" b="0"/>
                <a:t>3</a:t>
              </a:r>
              <a:endParaRPr lang="en-US" b="0"/>
            </a:p>
          </p:txBody>
        </p:sp>
        <p:sp>
          <p:nvSpPr>
            <p:cNvPr id="528412" name="Text Box 28"/>
            <p:cNvSpPr txBox="1">
              <a:spLocks noChangeArrowheads="1"/>
            </p:cNvSpPr>
            <p:nvPr/>
          </p:nvSpPr>
          <p:spPr bwMode="auto">
            <a:xfrm>
              <a:off x="1344" y="3948"/>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1</a:t>
              </a:r>
              <a:endParaRPr lang="en-US" b="0"/>
            </a:p>
          </p:txBody>
        </p:sp>
        <p:sp>
          <p:nvSpPr>
            <p:cNvPr id="528413" name="Text Box 29"/>
            <p:cNvSpPr txBox="1">
              <a:spLocks noChangeArrowheads="1"/>
            </p:cNvSpPr>
            <p:nvPr/>
          </p:nvSpPr>
          <p:spPr bwMode="auto">
            <a:xfrm>
              <a:off x="1953" y="3952"/>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2</a:t>
              </a:r>
              <a:endParaRPr lang="en-US" b="0"/>
            </a:p>
          </p:txBody>
        </p:sp>
        <p:sp>
          <p:nvSpPr>
            <p:cNvPr id="528414" name="Text Box 30"/>
            <p:cNvSpPr txBox="1">
              <a:spLocks noChangeArrowheads="1"/>
            </p:cNvSpPr>
            <p:nvPr/>
          </p:nvSpPr>
          <p:spPr bwMode="auto">
            <a:xfrm>
              <a:off x="2570" y="3956"/>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3</a:t>
              </a:r>
              <a:endParaRPr lang="en-US" b="0"/>
            </a:p>
          </p:txBody>
        </p:sp>
        <p:sp>
          <p:nvSpPr>
            <p:cNvPr id="528415" name="Text Box 31"/>
            <p:cNvSpPr txBox="1">
              <a:spLocks noChangeArrowheads="1"/>
            </p:cNvSpPr>
            <p:nvPr/>
          </p:nvSpPr>
          <p:spPr bwMode="auto">
            <a:xfrm>
              <a:off x="3187" y="3960"/>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4</a:t>
              </a:r>
              <a:endParaRPr lang="en-US" b="0"/>
            </a:p>
          </p:txBody>
        </p:sp>
        <p:sp>
          <p:nvSpPr>
            <p:cNvPr id="528416" name="Text Box 32"/>
            <p:cNvSpPr txBox="1">
              <a:spLocks noChangeArrowheads="1"/>
            </p:cNvSpPr>
            <p:nvPr/>
          </p:nvSpPr>
          <p:spPr bwMode="auto">
            <a:xfrm>
              <a:off x="3804" y="3964"/>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5</a:t>
              </a:r>
              <a:endParaRPr lang="en-US" b="0"/>
            </a:p>
          </p:txBody>
        </p:sp>
      </p:grpSp>
      <p:grpSp>
        <p:nvGrpSpPr>
          <p:cNvPr id="528417" name="Group 33"/>
          <p:cNvGrpSpPr>
            <a:grpSpLocks/>
          </p:cNvGrpSpPr>
          <p:nvPr/>
        </p:nvGrpSpPr>
        <p:grpSpPr bwMode="auto">
          <a:xfrm>
            <a:off x="0" y="1066800"/>
            <a:ext cx="9144000" cy="1676400"/>
            <a:chOff x="0" y="672"/>
            <a:chExt cx="5760" cy="1056"/>
          </a:xfrm>
        </p:grpSpPr>
        <p:sp>
          <p:nvSpPr>
            <p:cNvPr id="528418" name="Rectangle 34"/>
            <p:cNvSpPr>
              <a:spLocks noChangeArrowheads="1"/>
            </p:cNvSpPr>
            <p:nvPr/>
          </p:nvSpPr>
          <p:spPr bwMode="auto">
            <a:xfrm>
              <a:off x="0" y="672"/>
              <a:ext cx="5760" cy="1056"/>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528419" name="Rectangle 35"/>
            <p:cNvSpPr>
              <a:spLocks noChangeAspect="1" noChangeArrowheads="1"/>
            </p:cNvSpPr>
            <p:nvPr/>
          </p:nvSpPr>
          <p:spPr bwMode="auto">
            <a:xfrm>
              <a:off x="284" y="736"/>
              <a:ext cx="5136" cy="896"/>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Karel’s world is composed of streets and avenues numbered from the southwest corner.  (As in Manhattan, streets run east-west and avenues run north-south.)  In this world, Karel is facing east at the corner of 1</a:t>
              </a:r>
              <a:r>
                <a:rPr lang="en-US" sz="2400" b="0" baseline="30000"/>
                <a:t>st</a:t>
              </a:r>
              <a:r>
                <a:rPr lang="en-US" sz="2400" b="0"/>
                <a:t> Street and 1</a:t>
              </a:r>
              <a:r>
                <a:rPr lang="en-US" sz="2400" b="0" baseline="30000"/>
                <a:t>st</a:t>
              </a:r>
              <a:r>
                <a:rPr lang="en-US" sz="2400" b="0"/>
                <a:t> Avenue.</a:t>
              </a:r>
            </a:p>
          </p:txBody>
        </p:sp>
      </p:grpSp>
      <p:grpSp>
        <p:nvGrpSpPr>
          <p:cNvPr id="528420" name="Group 36"/>
          <p:cNvGrpSpPr>
            <a:grpSpLocks/>
          </p:cNvGrpSpPr>
          <p:nvPr/>
        </p:nvGrpSpPr>
        <p:grpSpPr bwMode="auto">
          <a:xfrm>
            <a:off x="2197100" y="5422900"/>
            <a:ext cx="795338" cy="846138"/>
            <a:chOff x="216" y="2155"/>
            <a:chExt cx="501" cy="533"/>
          </a:xfrm>
        </p:grpSpPr>
        <p:sp>
          <p:nvSpPr>
            <p:cNvPr id="528421" name="Rectangle 37"/>
            <p:cNvSpPr>
              <a:spLocks noChangeArrowheads="1"/>
            </p:cNvSpPr>
            <p:nvPr/>
          </p:nvSpPr>
          <p:spPr bwMode="auto">
            <a:xfrm>
              <a:off x="384" y="2304"/>
              <a:ext cx="192" cy="192"/>
            </a:xfrm>
            <a:prstGeom prst="rect">
              <a:avLst/>
            </a:prstGeom>
            <a:solidFill>
              <a:srgbClr val="FFFFFF"/>
            </a:solidFill>
            <a:ln w="9525">
              <a:noFill/>
              <a:miter lim="800000"/>
              <a:headEnd/>
              <a:tailEnd/>
            </a:ln>
            <a:effectLst/>
          </p:spPr>
          <p:txBody>
            <a:bodyPr wrap="none" anchor="ctr">
              <a:prstTxWarp prst="textNoShape">
                <a:avLst/>
              </a:prstTxWarp>
            </a:bodyPr>
            <a:lstStyle/>
            <a:p>
              <a:endParaRPr lang="en-US"/>
            </a:p>
          </p:txBody>
        </p:sp>
        <p:pic>
          <p:nvPicPr>
            <p:cNvPr id="528422" name="Picture 38" descr="Karel"/>
            <p:cNvPicPr>
              <a:picLocks noChangeAspect="1" noChangeArrowheads="1"/>
            </p:cNvPicPr>
            <p:nvPr/>
          </p:nvPicPr>
          <p:blipFill>
            <a:blip r:embed="rId3"/>
            <a:srcRect/>
            <a:stretch>
              <a:fillRect/>
            </a:stretch>
          </p:blipFill>
          <p:spPr bwMode="auto">
            <a:xfrm>
              <a:off x="216" y="2155"/>
              <a:ext cx="501" cy="533"/>
            </a:xfrm>
            <a:prstGeom prst="rect">
              <a:avLst/>
            </a:prstGeom>
            <a:noFill/>
          </p:spPr>
        </p:pic>
      </p:grpSp>
      <p:pic>
        <p:nvPicPr>
          <p:cNvPr id="528423" name="Picture 39" descr="Beeper"/>
          <p:cNvPicPr>
            <a:picLocks noChangeAspect="1" noChangeArrowheads="1"/>
          </p:cNvPicPr>
          <p:nvPr/>
        </p:nvPicPr>
        <p:blipFill>
          <a:blip r:embed="rId4"/>
          <a:srcRect/>
          <a:stretch>
            <a:fillRect/>
          </a:stretch>
        </p:blipFill>
        <p:spPr bwMode="auto">
          <a:xfrm>
            <a:off x="3302000" y="5499100"/>
            <a:ext cx="603250" cy="609600"/>
          </a:xfrm>
          <a:prstGeom prst="rect">
            <a:avLst/>
          </a:prstGeom>
          <a:noFill/>
        </p:spPr>
      </p:pic>
      <p:grpSp>
        <p:nvGrpSpPr>
          <p:cNvPr id="528424" name="Group 40"/>
          <p:cNvGrpSpPr>
            <a:grpSpLocks/>
          </p:cNvGrpSpPr>
          <p:nvPr/>
        </p:nvGrpSpPr>
        <p:grpSpPr bwMode="auto">
          <a:xfrm>
            <a:off x="0" y="1066800"/>
            <a:ext cx="9144000" cy="1676400"/>
            <a:chOff x="0" y="672"/>
            <a:chExt cx="5760" cy="1056"/>
          </a:xfrm>
        </p:grpSpPr>
        <p:sp>
          <p:nvSpPr>
            <p:cNvPr id="528425" name="Rectangle 41"/>
            <p:cNvSpPr>
              <a:spLocks noChangeArrowheads="1"/>
            </p:cNvSpPr>
            <p:nvPr/>
          </p:nvSpPr>
          <p:spPr bwMode="auto">
            <a:xfrm>
              <a:off x="0" y="672"/>
              <a:ext cx="5760" cy="1056"/>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528426" name="Rectangle 42"/>
            <p:cNvSpPr>
              <a:spLocks noChangeAspect="1" noChangeArrowheads="1"/>
            </p:cNvSpPr>
            <p:nvPr/>
          </p:nvSpPr>
          <p:spPr bwMode="auto">
            <a:xfrm>
              <a:off x="284" y="736"/>
              <a:ext cx="5136" cy="896"/>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Karel’s world is surrounded by a solid wall through which it cannot move.  Depending on the problem, there may also be walls in the interior of the world that block Karel’s passage.</a:t>
              </a:r>
            </a:p>
          </p:txBody>
        </p:sp>
      </p:grpSp>
      <p:grpSp>
        <p:nvGrpSpPr>
          <p:cNvPr id="528427" name="Group 43"/>
          <p:cNvGrpSpPr>
            <a:grpSpLocks/>
          </p:cNvGrpSpPr>
          <p:nvPr/>
        </p:nvGrpSpPr>
        <p:grpSpPr bwMode="auto">
          <a:xfrm>
            <a:off x="0" y="1066800"/>
            <a:ext cx="9144000" cy="1676400"/>
            <a:chOff x="0" y="672"/>
            <a:chExt cx="5760" cy="1056"/>
          </a:xfrm>
        </p:grpSpPr>
        <p:sp>
          <p:nvSpPr>
            <p:cNvPr id="528428" name="Rectangle 44"/>
            <p:cNvSpPr>
              <a:spLocks noChangeArrowheads="1"/>
            </p:cNvSpPr>
            <p:nvPr/>
          </p:nvSpPr>
          <p:spPr bwMode="auto">
            <a:xfrm>
              <a:off x="0" y="672"/>
              <a:ext cx="5760" cy="1056"/>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528429" name="Rectangle 45"/>
            <p:cNvSpPr>
              <a:spLocks noChangeAspect="1" noChangeArrowheads="1"/>
            </p:cNvSpPr>
            <p:nvPr/>
          </p:nvSpPr>
          <p:spPr bwMode="auto">
            <a:xfrm>
              <a:off x="284" y="736"/>
              <a:ext cx="5136" cy="896"/>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The only other objects that exist in Karel’s world are </a:t>
              </a:r>
              <a:r>
                <a:rPr lang="en-US" sz="2400" i="1"/>
                <a:t>beepers</a:t>
              </a:r>
              <a:r>
                <a:rPr lang="en-US" sz="2400" b="0" i="1"/>
                <a:t>,</a:t>
              </a:r>
              <a:r>
                <a:rPr lang="en-US" sz="2400" b="0"/>
                <a:t> which are small plastic cones that emit a quiet beeping noise.  In this world, for example, I’ve added a beeper to the corner of 1</a:t>
              </a:r>
              <a:r>
                <a:rPr lang="en-US" sz="2400" b="0" baseline="30000"/>
                <a:t>st</a:t>
              </a:r>
              <a:r>
                <a:rPr lang="en-US" sz="2400" b="0"/>
                <a:t> Street and 2</a:t>
              </a:r>
              <a:r>
                <a:rPr lang="en-US" sz="2400" b="0" baseline="30000"/>
                <a:t>nd</a:t>
              </a:r>
              <a:r>
                <a:rPr lang="en-US" sz="2400" b="0"/>
                <a:t> Avenue.</a:t>
              </a:r>
            </a:p>
          </p:txBody>
        </p:sp>
      </p:grpSp>
      <p:grpSp>
        <p:nvGrpSpPr>
          <p:cNvPr id="528430" name="Group 46"/>
          <p:cNvGrpSpPr>
            <a:grpSpLocks/>
          </p:cNvGrpSpPr>
          <p:nvPr/>
        </p:nvGrpSpPr>
        <p:grpSpPr bwMode="auto">
          <a:xfrm>
            <a:off x="0" y="1066800"/>
            <a:ext cx="9144000" cy="1905000"/>
            <a:chOff x="96" y="768"/>
            <a:chExt cx="5760" cy="1200"/>
          </a:xfrm>
        </p:grpSpPr>
        <p:sp>
          <p:nvSpPr>
            <p:cNvPr id="528431" name="Rectangle 47"/>
            <p:cNvSpPr>
              <a:spLocks noChangeArrowheads="1"/>
            </p:cNvSpPr>
            <p:nvPr/>
          </p:nvSpPr>
          <p:spPr bwMode="auto">
            <a:xfrm>
              <a:off x="96" y="768"/>
              <a:ext cx="5760" cy="1200"/>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528432" name="Rectangle 48"/>
            <p:cNvSpPr>
              <a:spLocks noChangeAspect="1" noChangeArrowheads="1"/>
            </p:cNvSpPr>
            <p:nvPr/>
          </p:nvSpPr>
          <p:spPr bwMode="auto">
            <a:xfrm>
              <a:off x="380" y="832"/>
              <a:ext cx="5136" cy="272"/>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a:t>Initially, Karel understands only four primitive commands:</a:t>
              </a:r>
            </a:p>
          </p:txBody>
        </p:sp>
      </p:grpSp>
      <p:grpSp>
        <p:nvGrpSpPr>
          <p:cNvPr id="528433" name="Group 49"/>
          <p:cNvGrpSpPr>
            <a:grpSpLocks/>
          </p:cNvGrpSpPr>
          <p:nvPr/>
        </p:nvGrpSpPr>
        <p:grpSpPr bwMode="auto">
          <a:xfrm>
            <a:off x="1143000" y="1524000"/>
            <a:ext cx="6858000" cy="396875"/>
            <a:chOff x="864" y="1096"/>
            <a:chExt cx="4320" cy="250"/>
          </a:xfrm>
        </p:grpSpPr>
        <p:sp>
          <p:nvSpPr>
            <p:cNvPr id="528434" name="Text Box 50"/>
            <p:cNvSpPr txBox="1">
              <a:spLocks noChangeArrowheads="1"/>
            </p:cNvSpPr>
            <p:nvPr/>
          </p:nvSpPr>
          <p:spPr bwMode="auto">
            <a:xfrm>
              <a:off x="864" y="1096"/>
              <a:ext cx="1392"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pitchFamily="1" charset="0"/>
                </a:rPr>
                <a:t>move()</a:t>
              </a:r>
              <a:endParaRPr lang="en-US" sz="2400" b="0"/>
            </a:p>
          </p:txBody>
        </p:sp>
        <p:sp>
          <p:nvSpPr>
            <p:cNvPr id="528435" name="Text Box 51"/>
            <p:cNvSpPr txBox="1">
              <a:spLocks noChangeArrowheads="1"/>
            </p:cNvSpPr>
            <p:nvPr/>
          </p:nvSpPr>
          <p:spPr bwMode="auto">
            <a:xfrm>
              <a:off x="2208" y="1096"/>
              <a:ext cx="2976"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Move forward one square</a:t>
              </a:r>
              <a:endParaRPr lang="en-US" sz="2400" b="0"/>
            </a:p>
          </p:txBody>
        </p:sp>
      </p:grpSp>
      <p:grpSp>
        <p:nvGrpSpPr>
          <p:cNvPr id="528436" name="Group 52"/>
          <p:cNvGrpSpPr>
            <a:grpSpLocks/>
          </p:cNvGrpSpPr>
          <p:nvPr/>
        </p:nvGrpSpPr>
        <p:grpSpPr bwMode="auto">
          <a:xfrm>
            <a:off x="1143000" y="1816100"/>
            <a:ext cx="6858000" cy="396875"/>
            <a:chOff x="864" y="1280"/>
            <a:chExt cx="4320" cy="250"/>
          </a:xfrm>
        </p:grpSpPr>
        <p:sp>
          <p:nvSpPr>
            <p:cNvPr id="528437" name="Text Box 53"/>
            <p:cNvSpPr txBox="1">
              <a:spLocks noChangeArrowheads="1"/>
            </p:cNvSpPr>
            <p:nvPr/>
          </p:nvSpPr>
          <p:spPr bwMode="auto">
            <a:xfrm>
              <a:off x="864" y="1280"/>
              <a:ext cx="1392"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pitchFamily="1" charset="0"/>
                </a:rPr>
                <a:t>turnLeft()</a:t>
              </a:r>
              <a:endParaRPr lang="en-US" sz="2400" b="0"/>
            </a:p>
          </p:txBody>
        </p:sp>
        <p:sp>
          <p:nvSpPr>
            <p:cNvPr id="528438" name="Text Box 54"/>
            <p:cNvSpPr txBox="1">
              <a:spLocks noChangeArrowheads="1"/>
            </p:cNvSpPr>
            <p:nvPr/>
          </p:nvSpPr>
          <p:spPr bwMode="auto">
            <a:xfrm>
              <a:off x="2208" y="1280"/>
              <a:ext cx="2976"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Turn 90 degrees to the left</a:t>
              </a:r>
              <a:endParaRPr lang="en-US" sz="2400" b="0"/>
            </a:p>
          </p:txBody>
        </p:sp>
      </p:grpSp>
      <p:grpSp>
        <p:nvGrpSpPr>
          <p:cNvPr id="528439" name="Group 55"/>
          <p:cNvGrpSpPr>
            <a:grpSpLocks/>
          </p:cNvGrpSpPr>
          <p:nvPr/>
        </p:nvGrpSpPr>
        <p:grpSpPr bwMode="auto">
          <a:xfrm>
            <a:off x="1143000" y="2108200"/>
            <a:ext cx="6858000" cy="396875"/>
            <a:chOff x="864" y="1464"/>
            <a:chExt cx="4320" cy="250"/>
          </a:xfrm>
        </p:grpSpPr>
        <p:sp>
          <p:nvSpPr>
            <p:cNvPr id="528440" name="Text Box 56"/>
            <p:cNvSpPr txBox="1">
              <a:spLocks noChangeArrowheads="1"/>
            </p:cNvSpPr>
            <p:nvPr/>
          </p:nvSpPr>
          <p:spPr bwMode="auto">
            <a:xfrm>
              <a:off x="864" y="1464"/>
              <a:ext cx="1392"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pitchFamily="1" charset="0"/>
                </a:rPr>
                <a:t>pickBeeper()</a:t>
              </a:r>
              <a:endParaRPr lang="en-US" sz="2400" b="0"/>
            </a:p>
          </p:txBody>
        </p:sp>
        <p:sp>
          <p:nvSpPr>
            <p:cNvPr id="528441" name="Text Box 57"/>
            <p:cNvSpPr txBox="1">
              <a:spLocks noChangeArrowheads="1"/>
            </p:cNvSpPr>
            <p:nvPr/>
          </p:nvSpPr>
          <p:spPr bwMode="auto">
            <a:xfrm>
              <a:off x="2208" y="1464"/>
              <a:ext cx="2976"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Pick up a beeper from the current square</a:t>
              </a:r>
              <a:endParaRPr lang="en-US" sz="2400" b="0"/>
            </a:p>
          </p:txBody>
        </p:sp>
      </p:grpSp>
      <p:grpSp>
        <p:nvGrpSpPr>
          <p:cNvPr id="528442" name="Group 58"/>
          <p:cNvGrpSpPr>
            <a:grpSpLocks/>
          </p:cNvGrpSpPr>
          <p:nvPr/>
        </p:nvGrpSpPr>
        <p:grpSpPr bwMode="auto">
          <a:xfrm>
            <a:off x="1143000" y="2400300"/>
            <a:ext cx="6858000" cy="396875"/>
            <a:chOff x="864" y="1648"/>
            <a:chExt cx="4320" cy="250"/>
          </a:xfrm>
        </p:grpSpPr>
        <p:sp>
          <p:nvSpPr>
            <p:cNvPr id="528443" name="Text Box 59"/>
            <p:cNvSpPr txBox="1">
              <a:spLocks noChangeArrowheads="1"/>
            </p:cNvSpPr>
            <p:nvPr/>
          </p:nvSpPr>
          <p:spPr bwMode="auto">
            <a:xfrm>
              <a:off x="864" y="1648"/>
              <a:ext cx="1392"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latin typeface="Courier New" pitchFamily="1" charset="0"/>
                </a:rPr>
                <a:t>putBeeper()</a:t>
              </a:r>
              <a:endParaRPr lang="en-US" sz="2400" b="0"/>
            </a:p>
          </p:txBody>
        </p:sp>
        <p:sp>
          <p:nvSpPr>
            <p:cNvPr id="528444" name="Text Box 60"/>
            <p:cNvSpPr txBox="1">
              <a:spLocks noChangeArrowheads="1"/>
            </p:cNvSpPr>
            <p:nvPr/>
          </p:nvSpPr>
          <p:spPr bwMode="auto">
            <a:xfrm>
              <a:off x="2208" y="1648"/>
              <a:ext cx="2976"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0"/>
                <a:t>Put down a beeper on the current square</a:t>
              </a:r>
              <a:endParaRPr lang="en-US" sz="2400" b="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28417"/>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0"/>
                                          </p:stCondLst>
                                        </p:cTn>
                                        <p:tgtEl>
                                          <p:spTgt spid="528388"/>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0"/>
                                  </p:stCondLst>
                                  <p:childTnLst>
                                    <p:set>
                                      <p:cBhvr>
                                        <p:cTn id="12" dur="1" fill="hold">
                                          <p:stCondLst>
                                            <p:cond delay="0"/>
                                          </p:stCondLst>
                                        </p:cTn>
                                        <p:tgtEl>
                                          <p:spTgt spid="528393"/>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nodeType="afterEffect">
                                  <p:stCondLst>
                                    <p:cond delay="0"/>
                                  </p:stCondLst>
                                  <p:childTnLst>
                                    <p:set>
                                      <p:cBhvr>
                                        <p:cTn id="15" dur="1" fill="hold">
                                          <p:stCondLst>
                                            <p:cond delay="0"/>
                                          </p:stCondLst>
                                        </p:cTn>
                                        <p:tgtEl>
                                          <p:spTgt spid="52842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499"/>
                                          </p:stCondLst>
                                        </p:cTn>
                                        <p:tgtEl>
                                          <p:spTgt spid="528424"/>
                                        </p:tgtEl>
                                        <p:attrNameLst>
                                          <p:attrName>style.visibility</p:attrName>
                                        </p:attrNameLst>
                                      </p:cBhvr>
                                      <p:to>
                                        <p:strVal val="visible"/>
                                      </p:to>
                                    </p:se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528389"/>
                                        </p:tgtEl>
                                        <p:attrNameLst>
                                          <p:attrName>style.visibility</p:attrName>
                                        </p:attrNameLst>
                                      </p:cBhvr>
                                      <p:to>
                                        <p:strVal val="visible"/>
                                      </p:to>
                                    </p:set>
                                    <p:animEffect transition="in" filter="fade">
                                      <p:cBhvr>
                                        <p:cTn id="23" dur="1000"/>
                                        <p:tgtEl>
                                          <p:spTgt spid="528389"/>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499"/>
                                          </p:stCondLst>
                                        </p:cTn>
                                        <p:tgtEl>
                                          <p:spTgt spid="528427"/>
                                        </p:tgtEl>
                                        <p:attrNameLst>
                                          <p:attrName>style.visibility</p:attrName>
                                        </p:attrNameLst>
                                      </p:cBhvr>
                                      <p:to>
                                        <p:strVal val="visible"/>
                                      </p:to>
                                    </p:set>
                                  </p:childTnLst>
                                </p:cTn>
                              </p:par>
                            </p:childTnLst>
                          </p:cTn>
                        </p:par>
                        <p:par>
                          <p:cTn id="28" fill="hold">
                            <p:stCondLst>
                              <p:cond delay="500"/>
                            </p:stCondLst>
                            <p:childTnLst>
                              <p:par>
                                <p:cTn id="29" presetID="10" presetClass="entr" presetSubtype="0" fill="hold" nodeType="afterEffect">
                                  <p:stCondLst>
                                    <p:cond delay="0"/>
                                  </p:stCondLst>
                                  <p:childTnLst>
                                    <p:set>
                                      <p:cBhvr>
                                        <p:cTn id="30" dur="1" fill="hold">
                                          <p:stCondLst>
                                            <p:cond delay="0"/>
                                          </p:stCondLst>
                                        </p:cTn>
                                        <p:tgtEl>
                                          <p:spTgt spid="528423"/>
                                        </p:tgtEl>
                                        <p:attrNameLst>
                                          <p:attrName>style.visibility</p:attrName>
                                        </p:attrNameLst>
                                      </p:cBhvr>
                                      <p:to>
                                        <p:strVal val="visible"/>
                                      </p:to>
                                    </p:set>
                                    <p:animEffect transition="in" filter="fade">
                                      <p:cBhvr>
                                        <p:cTn id="31" dur="1000"/>
                                        <p:tgtEl>
                                          <p:spTgt spid="528423"/>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499"/>
                                          </p:stCondLst>
                                        </p:cTn>
                                        <p:tgtEl>
                                          <p:spTgt spid="528430"/>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499"/>
                                          </p:stCondLst>
                                        </p:cTn>
                                        <p:tgtEl>
                                          <p:spTgt spid="528433"/>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499"/>
                                          </p:stCondLst>
                                        </p:cTn>
                                        <p:tgtEl>
                                          <p:spTgt spid="528436"/>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499"/>
                                          </p:stCondLst>
                                        </p:cTn>
                                        <p:tgtEl>
                                          <p:spTgt spid="528439"/>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499"/>
                                          </p:stCondLst>
                                        </p:cTn>
                                        <p:tgtEl>
                                          <p:spTgt spid="5284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8388" grpId="0" animBg="1"/>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043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Your First Challenge</a:t>
            </a:r>
            <a:endParaRPr lang="en-US" sz="3600">
              <a:solidFill>
                <a:srgbClr val="FF0000"/>
              </a:solidFill>
            </a:endParaRPr>
          </a:p>
        </p:txBody>
      </p:sp>
      <p:sp>
        <p:nvSpPr>
          <p:cNvPr id="530435" name="Rectangle 3"/>
          <p:cNvSpPr>
            <a:spLocks noGrp="1" noChangeAspect="1" noChangeArrowheads="1"/>
          </p:cNvSpPr>
          <p:nvPr>
            <p:ph type="body" idx="1"/>
          </p:nvPr>
        </p:nvSpPr>
        <p:spPr>
          <a:xfrm>
            <a:off x="450850" y="1168400"/>
            <a:ext cx="8153400" cy="1422400"/>
          </a:xfrm>
          <a:noFill/>
          <a:ln/>
        </p:spPr>
        <p:txBody>
          <a:bodyPr/>
          <a:lstStyle/>
          <a:p>
            <a:pPr algn="just">
              <a:lnSpc>
                <a:spcPct val="85000"/>
              </a:lnSpc>
              <a:spcBef>
                <a:spcPct val="0"/>
              </a:spcBef>
              <a:spcAft>
                <a:spcPct val="50000"/>
              </a:spcAft>
            </a:pPr>
            <a:r>
              <a:rPr lang="en-US" sz="2400"/>
              <a:t>How would you program Karel to pick up the beeper and transport it to the top of the ledge?  Karel should drop the beeper at the corner of 2</a:t>
            </a:r>
            <a:r>
              <a:rPr lang="en-US" sz="2000" baseline="30000"/>
              <a:t>nd</a:t>
            </a:r>
            <a:r>
              <a:rPr lang="en-US" sz="2000"/>
              <a:t> </a:t>
            </a:r>
            <a:r>
              <a:rPr lang="en-US" sz="2400"/>
              <a:t>Street</a:t>
            </a:r>
            <a:r>
              <a:rPr lang="en-US" sz="2000"/>
              <a:t> </a:t>
            </a:r>
            <a:r>
              <a:rPr lang="en-US" sz="2400"/>
              <a:t>and</a:t>
            </a:r>
            <a:r>
              <a:rPr lang="en-US" sz="2000"/>
              <a:t> </a:t>
            </a:r>
            <a:r>
              <a:rPr lang="en-US" sz="2400"/>
              <a:t>4</a:t>
            </a:r>
            <a:r>
              <a:rPr lang="en-US" sz="2000" baseline="30000"/>
              <a:t>th</a:t>
            </a:r>
            <a:r>
              <a:rPr lang="en-US" sz="2000"/>
              <a:t> </a:t>
            </a:r>
            <a:r>
              <a:rPr lang="en-US" sz="2400"/>
              <a:t>Avenue and then continue one more corner to the east, ending up on 5</a:t>
            </a:r>
            <a:r>
              <a:rPr lang="en-US" sz="2000" baseline="30000"/>
              <a:t>th</a:t>
            </a:r>
            <a:r>
              <a:rPr lang="en-US" sz="2000"/>
              <a:t> </a:t>
            </a:r>
            <a:r>
              <a:rPr lang="en-US" sz="2400"/>
              <a:t>Avenue.</a:t>
            </a:r>
          </a:p>
        </p:txBody>
      </p:sp>
      <p:sp>
        <p:nvSpPr>
          <p:cNvPr id="530436" name="Rectangle 4"/>
          <p:cNvSpPr>
            <a:spLocks noChangeArrowheads="1"/>
          </p:cNvSpPr>
          <p:nvPr/>
        </p:nvSpPr>
        <p:spPr bwMode="auto">
          <a:xfrm>
            <a:off x="2128838" y="3351213"/>
            <a:ext cx="4897437" cy="2922587"/>
          </a:xfrm>
          <a:prstGeom prst="rect">
            <a:avLst/>
          </a:prstGeom>
          <a:solidFill>
            <a:srgbClr val="FFFFFF"/>
          </a:solidFill>
          <a:ln w="19050">
            <a:solidFill>
              <a:schemeClr val="tx1"/>
            </a:solidFill>
            <a:miter lim="800000"/>
            <a:headEnd/>
            <a:tailEnd/>
          </a:ln>
          <a:effectLst/>
        </p:spPr>
        <p:txBody>
          <a:bodyPr wrap="none" anchor="ctr">
            <a:prstTxWarp prst="textNoShape">
              <a:avLst/>
            </a:prstTxWarp>
          </a:bodyPr>
          <a:lstStyle/>
          <a:p>
            <a:endParaRPr lang="en-US"/>
          </a:p>
        </p:txBody>
      </p:sp>
      <p:grpSp>
        <p:nvGrpSpPr>
          <p:cNvPr id="530437" name="Group 5"/>
          <p:cNvGrpSpPr>
            <a:grpSpLocks/>
          </p:cNvGrpSpPr>
          <p:nvPr/>
        </p:nvGrpSpPr>
        <p:grpSpPr bwMode="auto">
          <a:xfrm>
            <a:off x="5054600" y="5295900"/>
            <a:ext cx="1981200" cy="990600"/>
            <a:chOff x="3184" y="3336"/>
            <a:chExt cx="1248" cy="624"/>
          </a:xfrm>
        </p:grpSpPr>
        <p:sp>
          <p:nvSpPr>
            <p:cNvPr id="530438" name="Line 6"/>
            <p:cNvSpPr>
              <a:spLocks noChangeShapeType="1"/>
            </p:cNvSpPr>
            <p:nvPr/>
          </p:nvSpPr>
          <p:spPr bwMode="auto">
            <a:xfrm rot="-5400000">
              <a:off x="2879" y="3648"/>
              <a:ext cx="624" cy="0"/>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530439" name="Line 7"/>
            <p:cNvSpPr>
              <a:spLocks noChangeShapeType="1"/>
            </p:cNvSpPr>
            <p:nvPr/>
          </p:nvSpPr>
          <p:spPr bwMode="auto">
            <a:xfrm>
              <a:off x="3184" y="3344"/>
              <a:ext cx="631" cy="0"/>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530440" name="Line 8"/>
            <p:cNvSpPr>
              <a:spLocks noChangeShapeType="1"/>
            </p:cNvSpPr>
            <p:nvPr/>
          </p:nvSpPr>
          <p:spPr bwMode="auto">
            <a:xfrm>
              <a:off x="3801" y="3344"/>
              <a:ext cx="631" cy="0"/>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grpSp>
      <p:grpSp>
        <p:nvGrpSpPr>
          <p:cNvPr id="530441" name="Group 9"/>
          <p:cNvGrpSpPr>
            <a:grpSpLocks/>
          </p:cNvGrpSpPr>
          <p:nvPr/>
        </p:nvGrpSpPr>
        <p:grpSpPr bwMode="auto">
          <a:xfrm>
            <a:off x="1816100" y="3657600"/>
            <a:ext cx="5199063" cy="2971800"/>
            <a:chOff x="1144" y="2304"/>
            <a:chExt cx="3275" cy="1872"/>
          </a:xfrm>
        </p:grpSpPr>
        <p:sp>
          <p:nvSpPr>
            <p:cNvPr id="530442" name="Text Box 10"/>
            <p:cNvSpPr txBox="1">
              <a:spLocks noChangeArrowheads="1"/>
            </p:cNvSpPr>
            <p:nvPr/>
          </p:nvSpPr>
          <p:spPr bwMode="auto">
            <a:xfrm>
              <a:off x="1533"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43" name="Text Box 11"/>
            <p:cNvSpPr txBox="1">
              <a:spLocks noChangeArrowheads="1"/>
            </p:cNvSpPr>
            <p:nvPr/>
          </p:nvSpPr>
          <p:spPr bwMode="auto">
            <a:xfrm>
              <a:off x="2149"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44" name="Text Box 12"/>
            <p:cNvSpPr txBox="1">
              <a:spLocks noChangeArrowheads="1"/>
            </p:cNvSpPr>
            <p:nvPr/>
          </p:nvSpPr>
          <p:spPr bwMode="auto">
            <a:xfrm>
              <a:off x="2765"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45" name="Text Box 13"/>
            <p:cNvSpPr txBox="1">
              <a:spLocks noChangeArrowheads="1"/>
            </p:cNvSpPr>
            <p:nvPr/>
          </p:nvSpPr>
          <p:spPr bwMode="auto">
            <a:xfrm>
              <a:off x="3381"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46" name="Text Box 14"/>
            <p:cNvSpPr txBox="1">
              <a:spLocks noChangeArrowheads="1"/>
            </p:cNvSpPr>
            <p:nvPr/>
          </p:nvSpPr>
          <p:spPr bwMode="auto">
            <a:xfrm>
              <a:off x="3997" y="3540"/>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47" name="Text Box 15"/>
            <p:cNvSpPr txBox="1">
              <a:spLocks noChangeArrowheads="1"/>
            </p:cNvSpPr>
            <p:nvPr/>
          </p:nvSpPr>
          <p:spPr bwMode="auto">
            <a:xfrm>
              <a:off x="1533"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48" name="Text Box 16"/>
            <p:cNvSpPr txBox="1">
              <a:spLocks noChangeArrowheads="1"/>
            </p:cNvSpPr>
            <p:nvPr/>
          </p:nvSpPr>
          <p:spPr bwMode="auto">
            <a:xfrm>
              <a:off x="2149"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49" name="Text Box 17"/>
            <p:cNvSpPr txBox="1">
              <a:spLocks noChangeArrowheads="1"/>
            </p:cNvSpPr>
            <p:nvPr/>
          </p:nvSpPr>
          <p:spPr bwMode="auto">
            <a:xfrm>
              <a:off x="2765"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50" name="Text Box 18"/>
            <p:cNvSpPr txBox="1">
              <a:spLocks noChangeArrowheads="1"/>
            </p:cNvSpPr>
            <p:nvPr/>
          </p:nvSpPr>
          <p:spPr bwMode="auto">
            <a:xfrm>
              <a:off x="3381"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51" name="Text Box 19"/>
            <p:cNvSpPr txBox="1">
              <a:spLocks noChangeArrowheads="1"/>
            </p:cNvSpPr>
            <p:nvPr/>
          </p:nvSpPr>
          <p:spPr bwMode="auto">
            <a:xfrm>
              <a:off x="3997" y="2924"/>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52" name="Text Box 20"/>
            <p:cNvSpPr txBox="1">
              <a:spLocks noChangeArrowheads="1"/>
            </p:cNvSpPr>
            <p:nvPr/>
          </p:nvSpPr>
          <p:spPr bwMode="auto">
            <a:xfrm>
              <a:off x="1533"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53" name="Text Box 21"/>
            <p:cNvSpPr txBox="1">
              <a:spLocks noChangeArrowheads="1"/>
            </p:cNvSpPr>
            <p:nvPr/>
          </p:nvSpPr>
          <p:spPr bwMode="auto">
            <a:xfrm>
              <a:off x="2149"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54" name="Text Box 22"/>
            <p:cNvSpPr txBox="1">
              <a:spLocks noChangeArrowheads="1"/>
            </p:cNvSpPr>
            <p:nvPr/>
          </p:nvSpPr>
          <p:spPr bwMode="auto">
            <a:xfrm>
              <a:off x="2765"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55" name="Text Box 23"/>
            <p:cNvSpPr txBox="1">
              <a:spLocks noChangeArrowheads="1"/>
            </p:cNvSpPr>
            <p:nvPr/>
          </p:nvSpPr>
          <p:spPr bwMode="auto">
            <a:xfrm>
              <a:off x="3381"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56" name="Text Box 24"/>
            <p:cNvSpPr txBox="1">
              <a:spLocks noChangeArrowheads="1"/>
            </p:cNvSpPr>
            <p:nvPr/>
          </p:nvSpPr>
          <p:spPr bwMode="auto">
            <a:xfrm>
              <a:off x="3997" y="2308"/>
              <a:ext cx="24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a:t>
              </a:r>
            </a:p>
          </p:txBody>
        </p:sp>
        <p:sp>
          <p:nvSpPr>
            <p:cNvPr id="530457" name="Text Box 25"/>
            <p:cNvSpPr txBox="1">
              <a:spLocks noChangeArrowheads="1"/>
            </p:cNvSpPr>
            <p:nvPr/>
          </p:nvSpPr>
          <p:spPr bwMode="auto">
            <a:xfrm>
              <a:off x="1144" y="3544"/>
              <a:ext cx="192" cy="212"/>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600" b="0"/>
                <a:t>1</a:t>
              </a:r>
              <a:endParaRPr lang="en-US" b="0"/>
            </a:p>
          </p:txBody>
        </p:sp>
        <p:sp>
          <p:nvSpPr>
            <p:cNvPr id="530458" name="Text Box 26"/>
            <p:cNvSpPr txBox="1">
              <a:spLocks noChangeArrowheads="1"/>
            </p:cNvSpPr>
            <p:nvPr/>
          </p:nvSpPr>
          <p:spPr bwMode="auto">
            <a:xfrm>
              <a:off x="1144" y="2928"/>
              <a:ext cx="192" cy="212"/>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600" b="0"/>
                <a:t>2</a:t>
              </a:r>
              <a:endParaRPr lang="en-US" b="0"/>
            </a:p>
          </p:txBody>
        </p:sp>
        <p:sp>
          <p:nvSpPr>
            <p:cNvPr id="530459" name="Text Box 27"/>
            <p:cNvSpPr txBox="1">
              <a:spLocks noChangeArrowheads="1"/>
            </p:cNvSpPr>
            <p:nvPr/>
          </p:nvSpPr>
          <p:spPr bwMode="auto">
            <a:xfrm>
              <a:off x="1144" y="2304"/>
              <a:ext cx="192" cy="212"/>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600" b="0"/>
                <a:t>3</a:t>
              </a:r>
              <a:endParaRPr lang="en-US" b="0"/>
            </a:p>
          </p:txBody>
        </p:sp>
        <p:sp>
          <p:nvSpPr>
            <p:cNvPr id="530460" name="Text Box 28"/>
            <p:cNvSpPr txBox="1">
              <a:spLocks noChangeArrowheads="1"/>
            </p:cNvSpPr>
            <p:nvPr/>
          </p:nvSpPr>
          <p:spPr bwMode="auto">
            <a:xfrm>
              <a:off x="1344" y="3948"/>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1</a:t>
              </a:r>
              <a:endParaRPr lang="en-US" b="0"/>
            </a:p>
          </p:txBody>
        </p:sp>
        <p:sp>
          <p:nvSpPr>
            <p:cNvPr id="530461" name="Text Box 29"/>
            <p:cNvSpPr txBox="1">
              <a:spLocks noChangeArrowheads="1"/>
            </p:cNvSpPr>
            <p:nvPr/>
          </p:nvSpPr>
          <p:spPr bwMode="auto">
            <a:xfrm>
              <a:off x="1953" y="3952"/>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2</a:t>
              </a:r>
              <a:endParaRPr lang="en-US" b="0"/>
            </a:p>
          </p:txBody>
        </p:sp>
        <p:sp>
          <p:nvSpPr>
            <p:cNvPr id="530462" name="Text Box 30"/>
            <p:cNvSpPr txBox="1">
              <a:spLocks noChangeArrowheads="1"/>
            </p:cNvSpPr>
            <p:nvPr/>
          </p:nvSpPr>
          <p:spPr bwMode="auto">
            <a:xfrm>
              <a:off x="2570" y="3956"/>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3</a:t>
              </a:r>
              <a:endParaRPr lang="en-US" b="0"/>
            </a:p>
          </p:txBody>
        </p:sp>
        <p:sp>
          <p:nvSpPr>
            <p:cNvPr id="530463" name="Text Box 31"/>
            <p:cNvSpPr txBox="1">
              <a:spLocks noChangeArrowheads="1"/>
            </p:cNvSpPr>
            <p:nvPr/>
          </p:nvSpPr>
          <p:spPr bwMode="auto">
            <a:xfrm>
              <a:off x="3187" y="3960"/>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4</a:t>
              </a:r>
              <a:endParaRPr lang="en-US" b="0"/>
            </a:p>
          </p:txBody>
        </p:sp>
        <p:sp>
          <p:nvSpPr>
            <p:cNvPr id="530464" name="Text Box 32"/>
            <p:cNvSpPr txBox="1">
              <a:spLocks noChangeArrowheads="1"/>
            </p:cNvSpPr>
            <p:nvPr/>
          </p:nvSpPr>
          <p:spPr bwMode="auto">
            <a:xfrm>
              <a:off x="3804" y="3964"/>
              <a:ext cx="61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a:t>5</a:t>
              </a:r>
              <a:endParaRPr lang="en-US" b="0"/>
            </a:p>
          </p:txBody>
        </p:sp>
      </p:grpSp>
      <p:grpSp>
        <p:nvGrpSpPr>
          <p:cNvPr id="530465" name="Group 33"/>
          <p:cNvGrpSpPr>
            <a:grpSpLocks/>
          </p:cNvGrpSpPr>
          <p:nvPr/>
        </p:nvGrpSpPr>
        <p:grpSpPr bwMode="auto">
          <a:xfrm>
            <a:off x="2197100" y="5422900"/>
            <a:ext cx="795338" cy="846138"/>
            <a:chOff x="216" y="2155"/>
            <a:chExt cx="501" cy="533"/>
          </a:xfrm>
        </p:grpSpPr>
        <p:sp>
          <p:nvSpPr>
            <p:cNvPr id="530466" name="Rectangle 34"/>
            <p:cNvSpPr>
              <a:spLocks noChangeArrowheads="1"/>
            </p:cNvSpPr>
            <p:nvPr/>
          </p:nvSpPr>
          <p:spPr bwMode="auto">
            <a:xfrm>
              <a:off x="384" y="2304"/>
              <a:ext cx="192" cy="192"/>
            </a:xfrm>
            <a:prstGeom prst="rect">
              <a:avLst/>
            </a:prstGeom>
            <a:solidFill>
              <a:srgbClr val="FFFFFF"/>
            </a:solidFill>
            <a:ln w="9525">
              <a:noFill/>
              <a:miter lim="800000"/>
              <a:headEnd/>
              <a:tailEnd/>
            </a:ln>
            <a:effectLst/>
          </p:spPr>
          <p:txBody>
            <a:bodyPr wrap="none" anchor="ctr">
              <a:prstTxWarp prst="textNoShape">
                <a:avLst/>
              </a:prstTxWarp>
            </a:bodyPr>
            <a:lstStyle/>
            <a:p>
              <a:endParaRPr lang="en-US"/>
            </a:p>
          </p:txBody>
        </p:sp>
        <p:pic>
          <p:nvPicPr>
            <p:cNvPr id="530467" name="Picture 35" descr="Karel"/>
            <p:cNvPicPr>
              <a:picLocks noChangeAspect="1" noChangeArrowheads="1"/>
            </p:cNvPicPr>
            <p:nvPr/>
          </p:nvPicPr>
          <p:blipFill>
            <a:blip r:embed="rId3"/>
            <a:srcRect/>
            <a:stretch>
              <a:fillRect/>
            </a:stretch>
          </p:blipFill>
          <p:spPr bwMode="auto">
            <a:xfrm>
              <a:off x="216" y="2155"/>
              <a:ext cx="501" cy="533"/>
            </a:xfrm>
            <a:prstGeom prst="rect">
              <a:avLst/>
            </a:prstGeom>
            <a:noFill/>
          </p:spPr>
        </p:pic>
      </p:grpSp>
      <p:pic>
        <p:nvPicPr>
          <p:cNvPr id="530468" name="Picture 36" descr="Beeper"/>
          <p:cNvPicPr>
            <a:picLocks noChangeAspect="1" noChangeArrowheads="1"/>
          </p:cNvPicPr>
          <p:nvPr/>
        </p:nvPicPr>
        <p:blipFill>
          <a:blip r:embed="rId4"/>
          <a:srcRect/>
          <a:stretch>
            <a:fillRect/>
          </a:stretch>
        </p:blipFill>
        <p:spPr bwMode="auto">
          <a:xfrm>
            <a:off x="3302000" y="5499100"/>
            <a:ext cx="603250" cy="609600"/>
          </a:xfrm>
          <a:prstGeom prst="rect">
            <a:avLst/>
          </a:prstGeom>
          <a:noFill/>
        </p:spPr>
      </p:pic>
      <p:grpSp>
        <p:nvGrpSpPr>
          <p:cNvPr id="530469" name="Group 37"/>
          <p:cNvGrpSpPr>
            <a:grpSpLocks/>
          </p:cNvGrpSpPr>
          <p:nvPr/>
        </p:nvGrpSpPr>
        <p:grpSpPr bwMode="auto">
          <a:xfrm>
            <a:off x="6121400" y="4457700"/>
            <a:ext cx="795338" cy="846138"/>
            <a:chOff x="216" y="2155"/>
            <a:chExt cx="501" cy="533"/>
          </a:xfrm>
        </p:grpSpPr>
        <p:sp>
          <p:nvSpPr>
            <p:cNvPr id="530470" name="Rectangle 38"/>
            <p:cNvSpPr>
              <a:spLocks noChangeArrowheads="1"/>
            </p:cNvSpPr>
            <p:nvPr/>
          </p:nvSpPr>
          <p:spPr bwMode="auto">
            <a:xfrm>
              <a:off x="384" y="2304"/>
              <a:ext cx="192" cy="192"/>
            </a:xfrm>
            <a:prstGeom prst="rect">
              <a:avLst/>
            </a:prstGeom>
            <a:solidFill>
              <a:srgbClr val="FFFFFF"/>
            </a:solidFill>
            <a:ln w="9525">
              <a:noFill/>
              <a:miter lim="800000"/>
              <a:headEnd/>
              <a:tailEnd/>
            </a:ln>
            <a:effectLst/>
          </p:spPr>
          <p:txBody>
            <a:bodyPr wrap="none" anchor="ctr">
              <a:prstTxWarp prst="textNoShape">
                <a:avLst/>
              </a:prstTxWarp>
            </a:bodyPr>
            <a:lstStyle/>
            <a:p>
              <a:endParaRPr lang="en-US"/>
            </a:p>
          </p:txBody>
        </p:sp>
        <p:pic>
          <p:nvPicPr>
            <p:cNvPr id="530471" name="Picture 39" descr="Karel"/>
            <p:cNvPicPr>
              <a:picLocks noChangeAspect="1" noChangeArrowheads="1"/>
            </p:cNvPicPr>
            <p:nvPr/>
          </p:nvPicPr>
          <p:blipFill>
            <a:blip r:embed="rId3"/>
            <a:srcRect/>
            <a:stretch>
              <a:fillRect/>
            </a:stretch>
          </p:blipFill>
          <p:spPr bwMode="auto">
            <a:xfrm>
              <a:off x="216" y="2155"/>
              <a:ext cx="501" cy="533"/>
            </a:xfrm>
            <a:prstGeom prst="rect">
              <a:avLst/>
            </a:prstGeom>
            <a:noFill/>
          </p:spPr>
        </p:pic>
      </p:grpSp>
      <p:pic>
        <p:nvPicPr>
          <p:cNvPr id="530472" name="Picture 40" descr="Beeper"/>
          <p:cNvPicPr>
            <a:picLocks noChangeAspect="1" noChangeArrowheads="1"/>
          </p:cNvPicPr>
          <p:nvPr/>
        </p:nvPicPr>
        <p:blipFill>
          <a:blip r:embed="rId4"/>
          <a:srcRect/>
          <a:stretch>
            <a:fillRect/>
          </a:stretch>
        </p:blipFill>
        <p:spPr bwMode="auto">
          <a:xfrm>
            <a:off x="5264150" y="4508500"/>
            <a:ext cx="603250" cy="609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30465"/>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530468"/>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53046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304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7635" name="Rectangle 3"/>
          <p:cNvSpPr>
            <a:spLocks noGrp="1" noChangeArrowheads="1"/>
          </p:cNvSpPr>
          <p:nvPr>
            <p:ph type="title"/>
          </p:nvPr>
        </p:nvSpPr>
        <p:spPr>
          <a:xfrm>
            <a:off x="0" y="2667000"/>
            <a:ext cx="9144000" cy="1143000"/>
          </a:xfrm>
          <a:noFill/>
          <a:ln/>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11740</TotalTime>
  <Words>2426</Words>
  <Application>Microsoft Macintosh PowerPoint</Application>
  <PresentationFormat>On-screen Show (4:3)</PresentationFormat>
  <Paragraphs>419</Paragraphs>
  <Slides>25</Slides>
  <Notes>25</Notes>
  <HiddenSlides>0</HiddenSlides>
  <MMClips>0</MMClips>
  <ScaleCrop>false</ScaleCrop>
  <HeadingPairs>
    <vt:vector size="4" baseType="variant">
      <vt:variant>
        <vt:lpstr>Design Template</vt:lpstr>
      </vt:variant>
      <vt:variant>
        <vt:i4>1</vt:i4>
      </vt:variant>
      <vt:variant>
        <vt:lpstr>Slide Titles</vt:lpstr>
      </vt:variant>
      <vt:variant>
        <vt:i4>25</vt:i4>
      </vt:variant>
    </vt:vector>
  </HeadingPairs>
  <TitlesOfParts>
    <vt:vector size="26" baseType="lpstr">
      <vt:lpstr>Blank Presentation</vt:lpstr>
      <vt:lpstr>Introduction to CS 106A</vt:lpstr>
      <vt:lpstr>Why Study Computer Science</vt:lpstr>
      <vt:lpstr>Why Study Computer Science</vt:lpstr>
      <vt:lpstr>Why Study Computer Science</vt:lpstr>
      <vt:lpstr>CS 106A Staff</vt:lpstr>
      <vt:lpstr>Is CS 106A the Right Course?</vt:lpstr>
      <vt:lpstr>Important Administrative Notes</vt:lpstr>
      <vt:lpstr>Syllabus—Week 1</vt:lpstr>
      <vt:lpstr>Syllabus—Week 2</vt:lpstr>
      <vt:lpstr>Syllabus—Week 3</vt:lpstr>
      <vt:lpstr>Syllabus—Week 4</vt:lpstr>
      <vt:lpstr>Syllabus—Week 5</vt:lpstr>
      <vt:lpstr>Syllabus—Week 6</vt:lpstr>
      <vt:lpstr>Syllabus—Week 7</vt:lpstr>
      <vt:lpstr>Syllabus—Week 8</vt:lpstr>
      <vt:lpstr>Syllabus—Week 9</vt:lpstr>
      <vt:lpstr>Dead Week and Beyond</vt:lpstr>
      <vt:lpstr>Assignments in CS 106A</vt:lpstr>
      <vt:lpstr>The CS 106A Grading Scale</vt:lpstr>
      <vt:lpstr>Contests</vt:lpstr>
      <vt:lpstr>Honor Code Rules</vt:lpstr>
      <vt:lpstr>Encouraging Academic Integrity</vt:lpstr>
      <vt:lpstr>Meet Karel the Robot</vt:lpstr>
      <vt:lpstr>Your First Challenge</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60</cp:revision>
  <dcterms:created xsi:type="dcterms:W3CDTF">2012-04-02T19:28:37Z</dcterms:created>
  <dcterms:modified xsi:type="dcterms:W3CDTF">2012-04-02T21:24:27Z</dcterms:modified>
</cp:coreProperties>
</file>