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441" r:id="rId2"/>
    <p:sldId id="442" r:id="rId3"/>
    <p:sldId id="448" r:id="rId4"/>
    <p:sldId id="447" r:id="rId5"/>
    <p:sldId id="470" r:id="rId6"/>
    <p:sldId id="480" r:id="rId7"/>
    <p:sldId id="481" r:id="rId8"/>
    <p:sldId id="482" r:id="rId9"/>
    <p:sldId id="483" r:id="rId10"/>
    <p:sldId id="484" r:id="rId11"/>
    <p:sldId id="476" r:id="rId12"/>
    <p:sldId id="485" r:id="rId13"/>
    <p:sldId id="458" r:id="rId14"/>
    <p:sldId id="486" r:id="rId15"/>
    <p:sldId id="477" r:id="rId16"/>
    <p:sldId id="455" r:id="rId17"/>
    <p:sldId id="487" r:id="rId18"/>
    <p:sldId id="490" r:id="rId19"/>
    <p:sldId id="369" r:id="rId20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CCCC"/>
    <a:srgbClr val="FF0000"/>
    <a:srgbClr val="009900"/>
    <a:srgbClr val="66FF66"/>
    <a:srgbClr val="969696"/>
    <a:srgbClr val="FFFF66"/>
    <a:srgbClr val="0000FF"/>
    <a:srgbClr val="CCCCCC"/>
    <a:srgbClr val="FFFFFF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preferSingleView="1">
    <p:restoredLeft sz="32787"/>
    <p:restoredTop sz="90929"/>
  </p:normalViewPr>
  <p:slideViewPr>
    <p:cSldViewPr showGuides="1">
      <p:cViewPr>
        <p:scale>
          <a:sx n="105" d="100"/>
          <a:sy n="105" d="100"/>
        </p:scale>
        <p:origin x="-11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F89100A4-8709-D241-AB38-40D974D8A8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924255-4E58-DE4C-839F-4BF34BEB22AB}" type="slidenum">
              <a:rPr lang="en-US"/>
              <a:pPr/>
              <a:t>1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8E2E4E-D590-1842-90FE-611B8DCC8C69}" type="slidenum">
              <a:rPr lang="en-US"/>
              <a:pPr/>
              <a:t>2</a:t>
            </a:fld>
            <a:endParaRPr lang="en-US"/>
          </a:p>
        </p:txBody>
      </p:sp>
      <p:sp>
        <p:nvSpPr>
          <p:cNvPr id="461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59143-2DF8-8C46-A554-83B39AAE7FF8}" type="slidenum">
              <a:rPr lang="en-US"/>
              <a:pPr/>
              <a:t>3</a:t>
            </a:fld>
            <a:endParaRPr lang="en-US"/>
          </a:p>
        </p:txBody>
      </p:sp>
      <p:sp>
        <p:nvSpPr>
          <p:cNvPr id="4843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43DC32-8A1D-4C4A-A24B-958147F67432}" type="slidenum">
              <a:rPr lang="en-US"/>
              <a:pPr/>
              <a:t>4</a:t>
            </a:fld>
            <a:endParaRPr lang="en-US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D2161-A314-DC46-8AED-1490DDFB078E}" type="slidenum">
              <a:rPr lang="en-US"/>
              <a:pPr/>
              <a:t>5</a:t>
            </a:fld>
            <a:endParaRPr lang="en-US"/>
          </a:p>
        </p:txBody>
      </p:sp>
      <p:sp>
        <p:nvSpPr>
          <p:cNvPr id="564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6F1C97-3080-8E40-BF1E-2B0251ADBDCE}" type="slidenum">
              <a:rPr lang="en-US"/>
              <a:pPr/>
              <a:t>6</a:t>
            </a:fld>
            <a:endParaRPr lang="en-US"/>
          </a:p>
        </p:txBody>
      </p:sp>
      <p:sp>
        <p:nvSpPr>
          <p:cNvPr id="5867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A8399D-6885-5E4F-9792-9079F55236CD}" type="slidenum">
              <a:rPr lang="en-US"/>
              <a:pPr/>
              <a:t>7</a:t>
            </a:fld>
            <a:endParaRPr lang="en-US"/>
          </a:p>
        </p:txBody>
      </p:sp>
      <p:sp>
        <p:nvSpPr>
          <p:cNvPr id="588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8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C7724E-C1E0-1B4B-BBCA-080EFC557D36}" type="slidenum">
              <a:rPr lang="en-US"/>
              <a:pPr/>
              <a:t>8</a:t>
            </a:fld>
            <a:endParaRPr lang="en-US"/>
          </a:p>
        </p:txBody>
      </p:sp>
      <p:sp>
        <p:nvSpPr>
          <p:cNvPr id="590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BD4E2A-EEB6-1D4A-8E56-383653C723BF}" type="slidenum">
              <a:rPr lang="en-US"/>
              <a:pPr/>
              <a:t>9</a:t>
            </a:fld>
            <a:endParaRPr lang="en-US"/>
          </a:p>
        </p:txBody>
      </p:sp>
      <p:sp>
        <p:nvSpPr>
          <p:cNvPr id="5928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EB1D82-78C2-A645-901C-B082E3BC1088}" type="slidenum">
              <a:rPr lang="en-US"/>
              <a:pPr/>
              <a:t>10</a:t>
            </a:fld>
            <a:endParaRPr lang="en-US"/>
          </a:p>
        </p:txBody>
      </p:sp>
      <p:sp>
        <p:nvSpPr>
          <p:cNvPr id="594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4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50A0E6-3FC2-2E4A-B4A6-3F96DF7C621D}" type="slidenum">
              <a:rPr lang="en-US"/>
              <a:pPr/>
              <a:t>11</a:t>
            </a:fld>
            <a:endParaRPr lang="en-US"/>
          </a:p>
        </p:txBody>
      </p:sp>
      <p:sp>
        <p:nvSpPr>
          <p:cNvPr id="5785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1E5892-ABF9-3641-9B7C-CB1F8EBC4917}" type="slidenum">
              <a:rPr lang="en-US"/>
              <a:pPr/>
              <a:t>12</a:t>
            </a:fld>
            <a:endParaRPr lang="en-US"/>
          </a:p>
        </p:txBody>
      </p:sp>
      <p:sp>
        <p:nvSpPr>
          <p:cNvPr id="5969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870B0E-7C3B-E147-AAD7-4DD18515FB73}" type="slidenum">
              <a:rPr lang="en-US"/>
              <a:pPr/>
              <a:t>13</a:t>
            </a:fld>
            <a:endParaRPr lang="en-US"/>
          </a:p>
        </p:txBody>
      </p:sp>
      <p:sp>
        <p:nvSpPr>
          <p:cNvPr id="537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9E39CA-56F3-4143-86E6-CB0294D9B4E9}" type="slidenum">
              <a:rPr lang="en-US"/>
              <a:pPr/>
              <a:t>14</a:t>
            </a:fld>
            <a:endParaRPr lang="en-US"/>
          </a:p>
        </p:txBody>
      </p:sp>
      <p:sp>
        <p:nvSpPr>
          <p:cNvPr id="59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792A56-80BE-D246-845C-872B25850B1A}" type="slidenum">
              <a:rPr lang="en-US"/>
              <a:pPr/>
              <a:t>15</a:t>
            </a:fld>
            <a:endParaRPr lang="en-US"/>
          </a:p>
        </p:txBody>
      </p:sp>
      <p:sp>
        <p:nvSpPr>
          <p:cNvPr id="580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E5E5FF-D11E-F14A-A180-093DD6423530}" type="slidenum">
              <a:rPr lang="en-US"/>
              <a:pPr/>
              <a:t>16</a:t>
            </a:fld>
            <a:endParaRPr lang="en-US"/>
          </a:p>
        </p:txBody>
      </p:sp>
      <p:sp>
        <p:nvSpPr>
          <p:cNvPr id="531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81C001-8A5C-1049-9ABA-8CE23E6E3328}" type="slidenum">
              <a:rPr lang="en-US"/>
              <a:pPr/>
              <a:t>17</a:t>
            </a:fld>
            <a:endParaRPr lang="en-US"/>
          </a:p>
        </p:txBody>
      </p:sp>
      <p:sp>
        <p:nvSpPr>
          <p:cNvPr id="6010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C39030-07A7-AE48-B359-D01D9994F940}" type="slidenum">
              <a:rPr lang="en-US"/>
              <a:pPr/>
              <a:t>19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5D8FD08-635B-804C-8E60-D9ED98D654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478191D-06DC-0F46-A13C-EE199646F1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5B1D9B2-7C9F-3C43-A565-6F3DB456C7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A125153-8710-2141-8F0F-32B5514BD5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DD65363-D0EB-204A-8B9D-0CDEB880EF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37E2164-472D-9D4C-8296-7323DE9289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93B21AC-7BA5-9148-85C9-BC0A32A5F9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E5C7281-303B-5149-B9F7-78B5FEAA9C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F680EA3-8139-5F44-B179-2E065A7709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8FC4E57-34C0-7F46-A0E3-20EA807FAB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4DC2381-62B3-BE4B-85BC-555D9D97DB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679A727D-6EF3-CA4F-8720-E8487C2C506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rgbClr val="FF0000"/>
                </a:solidFill>
              </a:rPr>
              <a:t>Programming in Karel</a:t>
            </a:r>
          </a:p>
        </p:txBody>
      </p:sp>
      <p:sp>
        <p:nvSpPr>
          <p:cNvPr id="449576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/>
              <a:t>Eric Roberts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CS 106A</a:t>
            </a:r>
            <a:endParaRPr lang="en-US" sz="3200" b="0" dirty="0" smtClean="0"/>
          </a:p>
          <a:p>
            <a:pPr algn="ctr">
              <a:lnSpc>
                <a:spcPct val="85000"/>
              </a:lnSpc>
            </a:pPr>
            <a:r>
              <a:rPr lang="en-US" sz="3200" b="0" dirty="0" smtClean="0"/>
              <a:t>April 4, 2012</a:t>
            </a:r>
            <a:endParaRPr lang="en-US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146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chemeClr val="tx1"/>
                </a:solidFill>
                <a:latin typeface="Monotype Corsiva" pitchFamily="1" charset="0"/>
              </a:rPr>
              <a:t>Once upon a time . . .</a:t>
            </a:r>
            <a:endParaRPr lang="en-US" sz="6000">
              <a:solidFill>
                <a:srgbClr val="FF0000"/>
              </a:solidFill>
              <a:latin typeface="Monotype Corsiv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Rich Pattis and Karel the Robot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83340" name="Rectangle 12"/>
          <p:cNvSpPr>
            <a:spLocks noChangeArrowheads="1"/>
          </p:cNvSpPr>
          <p:nvPr/>
        </p:nvSpPr>
        <p:spPr bwMode="auto">
          <a:xfrm>
            <a:off x="381000" y="1155700"/>
            <a:ext cx="51816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Karel the Robot was developed by Rich Pattis in the 1970s when he was a graduate student at Stanford.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In 1981, Pattis published </a:t>
            </a:r>
            <a:r>
              <a:rPr lang="en-US" sz="2400" b="0" i="1"/>
              <a:t>Karel the Robot: A Gentle Introduction to the Art of Programming, </a:t>
            </a:r>
            <a:r>
              <a:rPr lang="en-US" sz="2400" b="0"/>
              <a:t>which became a best-selling introductory text.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Pattis chose the name </a:t>
            </a:r>
            <a:r>
              <a:rPr lang="en-US" sz="2400" b="0" i="1"/>
              <a:t>Karel</a:t>
            </a:r>
            <a:r>
              <a:rPr lang="en-US" sz="2400" b="0"/>
              <a:t> in honor of the Czech playwright Karel Capek, who introduced the word </a:t>
            </a:r>
            <a:r>
              <a:rPr lang="en-US" sz="2400" b="0" i="1"/>
              <a:t>robot</a:t>
            </a:r>
            <a:r>
              <a:rPr lang="en-US" sz="2400" b="0"/>
              <a:t> in his 1921 play </a:t>
            </a:r>
            <a:r>
              <a:rPr lang="en-US" sz="2400" b="0" i="1"/>
              <a:t>R.U.R.</a:t>
            </a:r>
            <a:endParaRPr lang="en-US" sz="2400" b="0"/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In 2006, Pattis received the annual award for Outstanding Contributions to Computer Science Education given by the ACM professional society.</a:t>
            </a:r>
          </a:p>
        </p:txBody>
      </p:sp>
      <p:sp>
        <p:nvSpPr>
          <p:cNvPr id="483347" name="Text Box 19"/>
          <p:cNvSpPr txBox="1">
            <a:spLocks noChangeArrowheads="1"/>
          </p:cNvSpPr>
          <p:nvPr/>
        </p:nvSpPr>
        <p:spPr bwMode="auto">
          <a:xfrm>
            <a:off x="4595813" y="3951288"/>
            <a:ext cx="252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ˇ</a:t>
            </a:r>
          </a:p>
        </p:txBody>
      </p:sp>
      <p:sp>
        <p:nvSpPr>
          <p:cNvPr id="483338" name="Text Box 10"/>
          <p:cNvSpPr txBox="1">
            <a:spLocks noChangeArrowheads="1"/>
          </p:cNvSpPr>
          <p:nvPr/>
        </p:nvSpPr>
        <p:spPr bwMode="auto">
          <a:xfrm>
            <a:off x="5697538" y="4178300"/>
            <a:ext cx="29924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 Neue" pitchFamily="1" charset="0"/>
              </a:rPr>
              <a:t>Rich Pattis</a:t>
            </a:r>
          </a:p>
        </p:txBody>
      </p:sp>
      <p:pic>
        <p:nvPicPr>
          <p:cNvPr id="483339" name="Picture 11" descr="Pattis"/>
          <p:cNvPicPr>
            <a:picLocks noChangeAspect="1" noChangeArrowheads="1"/>
          </p:cNvPicPr>
          <p:nvPr/>
        </p:nvPicPr>
        <p:blipFill>
          <a:blip r:embed="rId3"/>
          <a:srcRect l="4417" t="1503" r="4417" b="1503"/>
          <a:stretch>
            <a:fillRect/>
          </a:stretch>
        </p:blipFill>
        <p:spPr bwMode="auto">
          <a:xfrm>
            <a:off x="5791200" y="1189038"/>
            <a:ext cx="2833688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83341" name="Picture 13" descr="KarelTheRobotCo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1143000"/>
            <a:ext cx="2959100" cy="4195763"/>
          </a:xfrm>
          <a:prstGeom prst="rect">
            <a:avLst/>
          </a:prstGeom>
          <a:noFill/>
        </p:spPr>
      </p:pic>
      <p:pic>
        <p:nvPicPr>
          <p:cNvPr id="483348" name="Picture 20" descr="RURCov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1143000"/>
            <a:ext cx="2955925" cy="4803775"/>
          </a:xfrm>
          <a:prstGeom prst="rect">
            <a:avLst/>
          </a:prstGeom>
          <a:noFill/>
        </p:spPr>
      </p:pic>
      <p:pic>
        <p:nvPicPr>
          <p:cNvPr id="483349" name="Picture 21" descr="ACM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11900" y="4532313"/>
            <a:ext cx="1792288" cy="1792287"/>
          </a:xfrm>
          <a:prstGeom prst="rect">
            <a:avLst/>
          </a:prstGeom>
          <a:noFill/>
        </p:spPr>
      </p:pic>
      <p:grpSp>
        <p:nvGrpSpPr>
          <p:cNvPr id="483352" name="Group 24"/>
          <p:cNvGrpSpPr>
            <a:grpSpLocks/>
          </p:cNvGrpSpPr>
          <p:nvPr/>
        </p:nvGrpSpPr>
        <p:grpSpPr bwMode="auto">
          <a:xfrm>
            <a:off x="5638800" y="1066800"/>
            <a:ext cx="3124200" cy="5334000"/>
            <a:chOff x="3552" y="672"/>
            <a:chExt cx="1968" cy="3360"/>
          </a:xfrm>
        </p:grpSpPr>
        <p:sp>
          <p:nvSpPr>
            <p:cNvPr id="483351" name="Rectangle 23"/>
            <p:cNvSpPr>
              <a:spLocks noChangeArrowheads="1"/>
            </p:cNvSpPr>
            <p:nvPr/>
          </p:nvSpPr>
          <p:spPr bwMode="auto">
            <a:xfrm>
              <a:off x="3552" y="672"/>
              <a:ext cx="1968" cy="3360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83350" name="Picture 22" descr="Pattis"/>
            <p:cNvPicPr>
              <a:picLocks noChangeAspect="1" noChangeArrowheads="1"/>
            </p:cNvPicPr>
            <p:nvPr/>
          </p:nvPicPr>
          <p:blipFill>
            <a:blip r:embed="rId3"/>
            <a:srcRect l="4417" t="1503" r="4417" b="1503"/>
            <a:stretch>
              <a:fillRect/>
            </a:stretch>
          </p:blipFill>
          <p:spPr bwMode="auto">
            <a:xfrm>
              <a:off x="3648" y="749"/>
              <a:ext cx="1785" cy="18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8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40" grpId="0" build="p"/>
      <p:bldP spid="4833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853" name="Picture 5" descr="KarelCo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85988" y="536575"/>
            <a:ext cx="4770437" cy="5783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Review: Primitive Karel Commands</a:t>
            </a:r>
          </a:p>
        </p:txBody>
      </p:sp>
      <p:grpSp>
        <p:nvGrpSpPr>
          <p:cNvPr id="563238" name="Group 38"/>
          <p:cNvGrpSpPr>
            <a:grpSpLocks/>
          </p:cNvGrpSpPr>
          <p:nvPr/>
        </p:nvGrpSpPr>
        <p:grpSpPr bwMode="auto">
          <a:xfrm>
            <a:off x="1409700" y="1828800"/>
            <a:ext cx="6858000" cy="427038"/>
            <a:chOff x="888" y="1152"/>
            <a:chExt cx="4320" cy="269"/>
          </a:xfrm>
        </p:grpSpPr>
        <p:sp>
          <p:nvSpPr>
            <p:cNvPr id="563225" name="Text Box 25"/>
            <p:cNvSpPr txBox="1">
              <a:spLocks noChangeArrowheads="1"/>
            </p:cNvSpPr>
            <p:nvPr/>
          </p:nvSpPr>
          <p:spPr bwMode="auto">
            <a:xfrm>
              <a:off x="888" y="1171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move()</a:t>
              </a:r>
              <a:endParaRPr lang="en-US" sz="2400" b="0"/>
            </a:p>
          </p:txBody>
        </p:sp>
        <p:sp>
          <p:nvSpPr>
            <p:cNvPr id="563226" name="Text Box 26"/>
            <p:cNvSpPr txBox="1">
              <a:spLocks noChangeArrowheads="1"/>
            </p:cNvSpPr>
            <p:nvPr/>
          </p:nvSpPr>
          <p:spPr bwMode="auto">
            <a:xfrm>
              <a:off x="2232" y="1152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Move forward one square</a:t>
              </a:r>
              <a:endParaRPr lang="en-US" sz="2400" b="0"/>
            </a:p>
          </p:txBody>
        </p:sp>
      </p:grpSp>
      <p:grpSp>
        <p:nvGrpSpPr>
          <p:cNvPr id="563240" name="Group 40"/>
          <p:cNvGrpSpPr>
            <a:grpSpLocks/>
          </p:cNvGrpSpPr>
          <p:nvPr/>
        </p:nvGrpSpPr>
        <p:grpSpPr bwMode="auto">
          <a:xfrm>
            <a:off x="1409700" y="2146300"/>
            <a:ext cx="6858000" cy="427038"/>
            <a:chOff x="888" y="1336"/>
            <a:chExt cx="4320" cy="269"/>
          </a:xfrm>
        </p:grpSpPr>
        <p:sp>
          <p:nvSpPr>
            <p:cNvPr id="563228" name="Text Box 28"/>
            <p:cNvSpPr txBox="1">
              <a:spLocks noChangeArrowheads="1"/>
            </p:cNvSpPr>
            <p:nvPr/>
          </p:nvSpPr>
          <p:spPr bwMode="auto">
            <a:xfrm>
              <a:off x="888" y="1355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turnLeft()</a:t>
              </a:r>
              <a:endParaRPr lang="en-US" sz="2400" b="0"/>
            </a:p>
          </p:txBody>
        </p:sp>
        <p:sp>
          <p:nvSpPr>
            <p:cNvPr id="563229" name="Text Box 29"/>
            <p:cNvSpPr txBox="1">
              <a:spLocks noChangeArrowheads="1"/>
            </p:cNvSpPr>
            <p:nvPr/>
          </p:nvSpPr>
          <p:spPr bwMode="auto">
            <a:xfrm>
              <a:off x="2232" y="1336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Turn 90 degrees to the left</a:t>
              </a:r>
              <a:endParaRPr lang="en-US" sz="2400" b="0"/>
            </a:p>
          </p:txBody>
        </p:sp>
      </p:grpSp>
      <p:grpSp>
        <p:nvGrpSpPr>
          <p:cNvPr id="563241" name="Group 41"/>
          <p:cNvGrpSpPr>
            <a:grpSpLocks/>
          </p:cNvGrpSpPr>
          <p:nvPr/>
        </p:nvGrpSpPr>
        <p:grpSpPr bwMode="auto">
          <a:xfrm>
            <a:off x="1409700" y="2463800"/>
            <a:ext cx="6858000" cy="427038"/>
            <a:chOff x="888" y="1520"/>
            <a:chExt cx="4320" cy="269"/>
          </a:xfrm>
        </p:grpSpPr>
        <p:sp>
          <p:nvSpPr>
            <p:cNvPr id="563231" name="Text Box 31"/>
            <p:cNvSpPr txBox="1">
              <a:spLocks noChangeArrowheads="1"/>
            </p:cNvSpPr>
            <p:nvPr/>
          </p:nvSpPr>
          <p:spPr bwMode="auto">
            <a:xfrm>
              <a:off x="888" y="1539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pickBeeper()</a:t>
              </a:r>
              <a:endParaRPr lang="en-US" sz="2400" b="0"/>
            </a:p>
          </p:txBody>
        </p:sp>
        <p:sp>
          <p:nvSpPr>
            <p:cNvPr id="563232" name="Text Box 32"/>
            <p:cNvSpPr txBox="1">
              <a:spLocks noChangeArrowheads="1"/>
            </p:cNvSpPr>
            <p:nvPr/>
          </p:nvSpPr>
          <p:spPr bwMode="auto">
            <a:xfrm>
              <a:off x="2232" y="1520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Pick up a beeper from the current square</a:t>
              </a:r>
            </a:p>
          </p:txBody>
        </p:sp>
      </p:grpSp>
      <p:grpSp>
        <p:nvGrpSpPr>
          <p:cNvPr id="563239" name="Group 39"/>
          <p:cNvGrpSpPr>
            <a:grpSpLocks/>
          </p:cNvGrpSpPr>
          <p:nvPr/>
        </p:nvGrpSpPr>
        <p:grpSpPr bwMode="auto">
          <a:xfrm>
            <a:off x="1409700" y="2781300"/>
            <a:ext cx="6858000" cy="427038"/>
            <a:chOff x="888" y="1704"/>
            <a:chExt cx="4320" cy="269"/>
          </a:xfrm>
        </p:grpSpPr>
        <p:sp>
          <p:nvSpPr>
            <p:cNvPr id="563234" name="Text Box 34"/>
            <p:cNvSpPr txBox="1">
              <a:spLocks noChangeArrowheads="1"/>
            </p:cNvSpPr>
            <p:nvPr/>
          </p:nvSpPr>
          <p:spPr bwMode="auto">
            <a:xfrm>
              <a:off x="888" y="1723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ourier New" pitchFamily="1" charset="0"/>
                </a:rPr>
                <a:t>putBeeper()</a:t>
              </a:r>
              <a:endParaRPr lang="en-US" sz="2400" b="0"/>
            </a:p>
          </p:txBody>
        </p:sp>
        <p:sp>
          <p:nvSpPr>
            <p:cNvPr id="563235" name="Text Box 35"/>
            <p:cNvSpPr txBox="1">
              <a:spLocks noChangeArrowheads="1"/>
            </p:cNvSpPr>
            <p:nvPr/>
          </p:nvSpPr>
          <p:spPr bwMode="auto">
            <a:xfrm>
              <a:off x="2232" y="1704"/>
              <a:ext cx="297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="0"/>
                <a:t>Put down a beeper on the current square</a:t>
              </a:r>
            </a:p>
          </p:txBody>
        </p:sp>
      </p:grpSp>
      <p:sp>
        <p:nvSpPr>
          <p:cNvPr id="563236" name="Rectangle 36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On Monday, you learned that Karel understands the following commands:</a:t>
            </a:r>
          </a:p>
        </p:txBody>
      </p:sp>
      <p:sp>
        <p:nvSpPr>
          <p:cNvPr id="563242" name="Rectangle 42"/>
          <p:cNvSpPr>
            <a:spLocks noChangeArrowheads="1"/>
          </p:cNvSpPr>
          <p:nvPr/>
        </p:nvSpPr>
        <p:spPr bwMode="auto">
          <a:xfrm>
            <a:off x="482600" y="3276600"/>
            <a:ext cx="8128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At the end of class, we</a:t>
            </a:r>
            <a:r>
              <a:rPr lang="en-US" sz="2400" b="0" dirty="0" smtClean="0"/>
              <a:t> designed a </a:t>
            </a:r>
            <a:r>
              <a:rPr lang="en-US" sz="2400" b="0" dirty="0" err="1" smtClean="0"/>
              <a:t>Karel</a:t>
            </a:r>
            <a:r>
              <a:rPr lang="en-US" sz="2400" b="0" dirty="0" smtClean="0"/>
              <a:t> program </a:t>
            </a:r>
            <a:r>
              <a:rPr lang="en-US" sz="2400" b="0" dirty="0"/>
              <a:t>to solve the following problem:</a:t>
            </a:r>
          </a:p>
        </p:txBody>
      </p:sp>
      <p:sp>
        <p:nvSpPr>
          <p:cNvPr id="563245" name="AutoShape 45"/>
          <p:cNvSpPr>
            <a:spLocks noChangeArrowheads="1"/>
          </p:cNvSpPr>
          <p:nvPr/>
        </p:nvSpPr>
        <p:spPr bwMode="auto">
          <a:xfrm>
            <a:off x="4495800" y="5141913"/>
            <a:ext cx="381000" cy="228600"/>
          </a:xfrm>
          <a:prstGeom prst="rightArrow">
            <a:avLst>
              <a:gd name="adj1" fmla="val 36111"/>
              <a:gd name="adj2" fmla="val 472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63246" name="Picture 46" descr="KarelSt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400" y="4191000"/>
            <a:ext cx="3675063" cy="2324100"/>
          </a:xfrm>
          <a:prstGeom prst="rect">
            <a:avLst/>
          </a:prstGeom>
          <a:noFill/>
        </p:spPr>
      </p:pic>
      <p:pic>
        <p:nvPicPr>
          <p:cNvPr id="563247" name="Picture 47" descr="KarelFinis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4191000"/>
            <a:ext cx="3665538" cy="2314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Our First Karel Program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85731" name="Rectangle 3"/>
          <p:cNvSpPr>
            <a:spLocks noChangeArrowheads="1"/>
          </p:cNvSpPr>
          <p:nvPr/>
        </p:nvSpPr>
        <p:spPr bwMode="auto">
          <a:xfrm>
            <a:off x="609600" y="1143000"/>
            <a:ext cx="7848600" cy="5321300"/>
          </a:xfrm>
          <a:prstGeom prst="rect">
            <a:avLst/>
          </a:prstGeom>
          <a:solidFill>
            <a:srgbClr val="CCCC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85745" name="Group 17"/>
          <p:cNvGrpSpPr>
            <a:grpSpLocks/>
          </p:cNvGrpSpPr>
          <p:nvPr/>
        </p:nvGrpSpPr>
        <p:grpSpPr bwMode="auto">
          <a:xfrm>
            <a:off x="712788" y="1268413"/>
            <a:ext cx="7593012" cy="1209675"/>
            <a:chOff x="449" y="799"/>
            <a:chExt cx="4783" cy="762"/>
          </a:xfrm>
        </p:grpSpPr>
        <p:sp>
          <p:nvSpPr>
            <p:cNvPr id="585733" name="Rectangle 5"/>
            <p:cNvSpPr>
              <a:spLocks noChangeArrowheads="1"/>
            </p:cNvSpPr>
            <p:nvPr/>
          </p:nvSpPr>
          <p:spPr bwMode="auto">
            <a:xfrm>
              <a:off x="449" y="799"/>
              <a:ext cx="3583" cy="76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734" name="Text Box 6"/>
            <p:cNvSpPr txBox="1">
              <a:spLocks noChangeArrowheads="1"/>
            </p:cNvSpPr>
            <p:nvPr/>
          </p:nvSpPr>
          <p:spPr bwMode="auto">
            <a:xfrm>
              <a:off x="4016" y="1064"/>
              <a:ext cx="12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600" b="0" i="1"/>
                <a:t>Comments</a:t>
              </a:r>
            </a:p>
          </p:txBody>
        </p:sp>
      </p:grpSp>
      <p:grpSp>
        <p:nvGrpSpPr>
          <p:cNvPr id="585746" name="Group 18"/>
          <p:cNvGrpSpPr>
            <a:grpSpLocks/>
          </p:cNvGrpSpPr>
          <p:nvPr/>
        </p:nvGrpSpPr>
        <p:grpSpPr bwMode="auto">
          <a:xfrm>
            <a:off x="712788" y="2463800"/>
            <a:ext cx="7593012" cy="342900"/>
            <a:chOff x="449" y="1552"/>
            <a:chExt cx="4783" cy="216"/>
          </a:xfrm>
        </p:grpSpPr>
        <p:sp>
          <p:nvSpPr>
            <p:cNvPr id="585736" name="Rectangle 8"/>
            <p:cNvSpPr>
              <a:spLocks noChangeArrowheads="1"/>
            </p:cNvSpPr>
            <p:nvPr/>
          </p:nvSpPr>
          <p:spPr bwMode="auto">
            <a:xfrm>
              <a:off x="449" y="1582"/>
              <a:ext cx="1938" cy="186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737" name="Text Box 9"/>
            <p:cNvSpPr txBox="1">
              <a:spLocks noChangeArrowheads="1"/>
            </p:cNvSpPr>
            <p:nvPr/>
          </p:nvSpPr>
          <p:spPr bwMode="auto">
            <a:xfrm>
              <a:off x="2376" y="1552"/>
              <a:ext cx="285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600" b="0" i="1"/>
                <a:t>Import the Stanford Karel libraries</a:t>
              </a:r>
            </a:p>
          </p:txBody>
        </p:sp>
      </p:grpSp>
      <p:grpSp>
        <p:nvGrpSpPr>
          <p:cNvPr id="585738" name="Group 10"/>
          <p:cNvGrpSpPr>
            <a:grpSpLocks/>
          </p:cNvGrpSpPr>
          <p:nvPr/>
        </p:nvGrpSpPr>
        <p:grpSpPr bwMode="auto">
          <a:xfrm>
            <a:off x="712788" y="2847975"/>
            <a:ext cx="7729537" cy="3544888"/>
            <a:chOff x="449" y="1794"/>
            <a:chExt cx="4869" cy="2233"/>
          </a:xfrm>
        </p:grpSpPr>
        <p:sp>
          <p:nvSpPr>
            <p:cNvPr id="585739" name="Rectangle 11"/>
            <p:cNvSpPr>
              <a:spLocks noChangeArrowheads="1"/>
            </p:cNvSpPr>
            <p:nvPr/>
          </p:nvSpPr>
          <p:spPr bwMode="auto">
            <a:xfrm>
              <a:off x="449" y="1794"/>
              <a:ext cx="3599" cy="223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740" name="Text Box 12"/>
            <p:cNvSpPr txBox="1">
              <a:spLocks noChangeArrowheads="1"/>
            </p:cNvSpPr>
            <p:nvPr/>
          </p:nvSpPr>
          <p:spPr bwMode="auto">
            <a:xfrm>
              <a:off x="4032" y="2736"/>
              <a:ext cx="128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b="0" i="1"/>
                <a:t>A Karel program class</a:t>
              </a:r>
            </a:p>
          </p:txBody>
        </p:sp>
      </p:grpSp>
      <p:grpSp>
        <p:nvGrpSpPr>
          <p:cNvPr id="585747" name="Group 19"/>
          <p:cNvGrpSpPr>
            <a:grpSpLocks/>
          </p:cNvGrpSpPr>
          <p:nvPr/>
        </p:nvGrpSpPr>
        <p:grpSpPr bwMode="auto">
          <a:xfrm>
            <a:off x="1017588" y="3148013"/>
            <a:ext cx="7364412" cy="3048000"/>
            <a:chOff x="641" y="1983"/>
            <a:chExt cx="4639" cy="1920"/>
          </a:xfrm>
        </p:grpSpPr>
        <p:sp>
          <p:nvSpPr>
            <p:cNvPr id="585742" name="Rectangle 14"/>
            <p:cNvSpPr>
              <a:spLocks noChangeArrowheads="1"/>
            </p:cNvSpPr>
            <p:nvPr/>
          </p:nvSpPr>
          <p:spPr bwMode="auto">
            <a:xfrm>
              <a:off x="641" y="1983"/>
              <a:ext cx="1663" cy="192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743" name="Text Box 15"/>
            <p:cNvSpPr txBox="1">
              <a:spLocks noChangeArrowheads="1"/>
            </p:cNvSpPr>
            <p:nvPr/>
          </p:nvSpPr>
          <p:spPr bwMode="auto">
            <a:xfrm>
              <a:off x="2301" y="2739"/>
              <a:ext cx="297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600" b="0" i="1"/>
                <a:t>The </a:t>
              </a:r>
              <a:r>
                <a:rPr lang="en-US" sz="1600">
                  <a:latin typeface="Courier New" pitchFamily="1" charset="0"/>
                </a:rPr>
                <a:t>run</a:t>
              </a:r>
              <a:r>
                <a:rPr lang="en-US" sz="1600" b="0" i="1"/>
                <a:t> method, which specifies the operations</a:t>
              </a:r>
            </a:p>
          </p:txBody>
        </p:sp>
      </p:grpSp>
      <p:sp>
        <p:nvSpPr>
          <p:cNvPr id="585744" name="Text Box 16"/>
          <p:cNvSpPr txBox="1">
            <a:spLocks noChangeArrowheads="1"/>
          </p:cNvSpPr>
          <p:nvPr/>
        </p:nvSpPr>
        <p:spPr bwMode="auto">
          <a:xfrm>
            <a:off x="698500" y="1252538"/>
            <a:ext cx="7696200" cy="516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>
                <a:solidFill>
                  <a:srgbClr val="0000FF"/>
                </a:solidFill>
                <a:latin typeface="Courier New" pitchFamily="1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0000FF"/>
                </a:solidFill>
                <a:latin typeface="Courier New" pitchFamily="1" charset="0"/>
              </a:rPr>
              <a:t> * File: FirstKarelProgram.java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0000FF"/>
                </a:solidFill>
                <a:latin typeface="Courier New" pitchFamily="1" charset="0"/>
              </a:rPr>
              <a:t> * ----------------------------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0000FF"/>
                </a:solidFill>
                <a:latin typeface="Courier New" pitchFamily="1" charset="0"/>
              </a:rPr>
              <a:t> * This program moves a beeper up to a ledge.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sz="1000">
              <a:solidFill>
                <a:srgbClr val="7F0055"/>
              </a:solidFill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import stanford.karel.*;</a:t>
            </a:r>
          </a:p>
          <a:p>
            <a:pPr>
              <a:lnSpc>
                <a:spcPct val="90000"/>
              </a:lnSpc>
            </a:pPr>
            <a:endParaRPr lang="en-US" sz="1000"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public class FirstKarelProgram extends Karel</a:t>
            </a:r>
            <a:r>
              <a:rPr lang="en-US" sz="1000">
                <a:latin typeface="Courier New" pitchFamily="1" charset="0"/>
              </a:rPr>
              <a:t> </a:t>
            </a:r>
            <a:r>
              <a:rPr lang="en-US" sz="1600">
                <a:latin typeface="Courier New" pitchFamily="1" charset="0"/>
              </a:rPr>
              <a:t>{</a:t>
            </a:r>
          </a:p>
          <a:p>
            <a:pPr>
              <a:lnSpc>
                <a:spcPct val="90000"/>
              </a:lnSpc>
            </a:pPr>
            <a:endParaRPr lang="en-US" sz="600"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public void run()</a:t>
            </a:r>
            <a:r>
              <a:rPr lang="en-US" sz="800">
                <a:latin typeface="Courier New" pitchFamily="1" charset="0"/>
              </a:rPr>
              <a:t> </a:t>
            </a:r>
            <a:r>
              <a:rPr lang="en-US" sz="1600">
                <a:latin typeface="Courier New" pitchFamily="1" charset="0"/>
              </a:rPr>
              <a:t>{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   move();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   pickBeeper();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   move();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   turnLeft();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   move();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   turnLeft();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   turnLeft();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   turnLeft();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   move();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   putBeeper();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   move();</a:t>
            </a: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endParaRPr lang="en-US" sz="600"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600">
                <a:latin typeface="Courier New" pitchFamily="1" charset="0"/>
              </a:rPr>
              <a:t>}</a:t>
            </a:r>
          </a:p>
        </p:txBody>
      </p:sp>
      <p:grpSp>
        <p:nvGrpSpPr>
          <p:cNvPr id="585750" name="Group 22"/>
          <p:cNvGrpSpPr>
            <a:grpSpLocks/>
          </p:cNvGrpSpPr>
          <p:nvPr/>
        </p:nvGrpSpPr>
        <p:grpSpPr bwMode="auto">
          <a:xfrm>
            <a:off x="609600" y="1143000"/>
            <a:ext cx="7848600" cy="5321300"/>
            <a:chOff x="480" y="816"/>
            <a:chExt cx="4944" cy="3352"/>
          </a:xfrm>
        </p:grpSpPr>
        <p:sp>
          <p:nvSpPr>
            <p:cNvPr id="585748" name="Rectangle 20"/>
            <p:cNvSpPr>
              <a:spLocks noChangeArrowheads="1"/>
            </p:cNvSpPr>
            <p:nvPr/>
          </p:nvSpPr>
          <p:spPr bwMode="auto">
            <a:xfrm>
              <a:off x="480" y="816"/>
              <a:ext cx="4944" cy="335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749" name="Text Box 21"/>
            <p:cNvSpPr txBox="1">
              <a:spLocks noChangeArrowheads="1"/>
            </p:cNvSpPr>
            <p:nvPr/>
          </p:nvSpPr>
          <p:spPr bwMode="auto">
            <a:xfrm>
              <a:off x="536" y="885"/>
              <a:ext cx="4848" cy="3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>
                  <a:solidFill>
                    <a:srgbClr val="0000FF"/>
                  </a:solidFill>
                  <a:latin typeface="Courier New" pitchFamily="1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solidFill>
                    <a:srgbClr val="0000FF"/>
                  </a:solidFill>
                  <a:latin typeface="Courier New" pitchFamily="1" charset="0"/>
                </a:rPr>
                <a:t> * File: FirstKarelProgram.java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solidFill>
                    <a:srgbClr val="0000FF"/>
                  </a:solidFill>
                  <a:latin typeface="Courier New" pitchFamily="1" charset="0"/>
                </a:rPr>
                <a:t> * ----------------------------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solidFill>
                    <a:srgbClr val="0000FF"/>
                  </a:solidFill>
                  <a:latin typeface="Courier New" pitchFamily="1" charset="0"/>
                </a:rPr>
                <a:t> * This program moves a beeper up to a ledge.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000">
                <a:solidFill>
                  <a:srgbClr val="7F0055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import stanford.karel.*;</a:t>
              </a:r>
            </a:p>
            <a:p>
              <a:pPr>
                <a:lnSpc>
                  <a:spcPct val="90000"/>
                </a:lnSpc>
              </a:pPr>
              <a:endParaRPr lang="en-US" sz="1000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public class FirstKarelProgram extends Karel</a:t>
              </a:r>
              <a:r>
                <a:rPr lang="en-US" sz="1000">
                  <a:latin typeface="Courier New" pitchFamily="1" charset="0"/>
                </a:rPr>
                <a:t> </a:t>
              </a:r>
              <a:r>
                <a:rPr lang="en-US" sz="1600">
                  <a:latin typeface="Courier New" pitchFamily="1" charset="0"/>
                </a:rPr>
                <a:t>{</a:t>
              </a:r>
            </a:p>
            <a:p>
              <a:pPr>
                <a:lnSpc>
                  <a:spcPct val="90000"/>
                </a:lnSpc>
              </a:pPr>
              <a:endParaRPr lang="en-US" sz="600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public void run()</a:t>
              </a:r>
              <a:r>
                <a:rPr lang="en-US" sz="800">
                  <a:latin typeface="Courier New" pitchFamily="1" charset="0"/>
                </a:rPr>
                <a:t> </a:t>
              </a:r>
              <a:r>
                <a:rPr lang="en-US" sz="1600">
                  <a:latin typeface="Courier New" pitchFamily="1" charset="0"/>
                </a:rPr>
                <a:t>{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pickBeeper();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turnLeft();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turnLeft();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turnLeft();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turnLeft();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putBeeper();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endParaRPr lang="en-US" sz="600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Syntactic Rules and Patterns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8777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The definition of </a:t>
            </a:r>
            <a:r>
              <a:rPr lang="en-US" sz="2000">
                <a:latin typeface="Courier New" pitchFamily="1" charset="0"/>
              </a:rPr>
              <a:t>FirstKarelProgram</a:t>
            </a:r>
            <a:r>
              <a:rPr lang="en-US" sz="2400" b="0"/>
              <a:t>  on the preceding slide includes various symbols (curly braces, parentheses, and semicolons) and special keywords (such as </a:t>
            </a:r>
            <a:r>
              <a:rPr lang="en-US" sz="2000">
                <a:latin typeface="Courier New" pitchFamily="1" charset="0"/>
              </a:rPr>
              <a:t>class</a:t>
            </a:r>
            <a:r>
              <a:rPr lang="en-US" sz="2400" b="0"/>
              <a:t>, </a:t>
            </a:r>
            <a:r>
              <a:rPr lang="en-US" sz="2000">
                <a:latin typeface="Courier New" pitchFamily="1" charset="0"/>
              </a:rPr>
              <a:t>extends</a:t>
            </a:r>
            <a:r>
              <a:rPr lang="en-US" sz="2400" b="0"/>
              <a:t>, and </a:t>
            </a:r>
            <a:r>
              <a:rPr lang="en-US" sz="2000">
                <a:latin typeface="Courier New" pitchFamily="1" charset="0"/>
              </a:rPr>
              <a:t>void</a:t>
            </a:r>
            <a:r>
              <a:rPr lang="en-US" sz="2400" b="0"/>
              <a:t>) whose meaning may not be immediately clear.  These symbols and keywords are required by the rules of the Karel programming language, which has a particular </a:t>
            </a:r>
            <a:r>
              <a:rPr lang="en-US" sz="2400" i="1"/>
              <a:t>syntax</a:t>
            </a:r>
            <a:r>
              <a:rPr lang="en-US" sz="2400" b="0"/>
              <a:t> just as human languages do.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When you are learning a programming language, it is usually wise to ignore the details of the language syntax and instead focus on learning a few general </a:t>
            </a:r>
            <a:r>
              <a:rPr lang="en-US" sz="2400" i="1"/>
              <a:t>patterns</a:t>
            </a:r>
            <a:r>
              <a:rPr lang="en-US" sz="2400" b="0" i="1"/>
              <a:t>.</a:t>
            </a:r>
            <a:r>
              <a:rPr lang="en-US" sz="2400" b="0"/>
              <a:t>  Karel programs, for example, fit a common pattern in that they all import the </a:t>
            </a:r>
            <a:r>
              <a:rPr lang="en-US" sz="2000">
                <a:latin typeface="Courier New" pitchFamily="1" charset="0"/>
              </a:rPr>
              <a:t>stanford.karel</a:t>
            </a:r>
            <a:r>
              <a:rPr lang="en-US" sz="2400" b="0"/>
              <a:t> library and define a method named </a:t>
            </a:r>
            <a:r>
              <a:rPr lang="en-US" sz="2000">
                <a:latin typeface="Courier New" pitchFamily="1" charset="0"/>
              </a:rPr>
              <a:t>run</a:t>
            </a:r>
            <a:r>
              <a:rPr lang="en-US" sz="2400" b="0"/>
              <a:t>.  The statements that are part of the </a:t>
            </a:r>
            <a:r>
              <a:rPr lang="en-US" sz="2000">
                <a:latin typeface="Courier New" pitchFamily="1" charset="0"/>
              </a:rPr>
              <a:t>run</a:t>
            </a:r>
            <a:r>
              <a:rPr lang="en-US" sz="2400" b="0"/>
              <a:t> method change to fit the application, but the rest of the pattern remains the same.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7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Defining New Methods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8982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A Karel program consists of </a:t>
            </a:r>
            <a:r>
              <a:rPr lang="en-US" sz="2400" i="1"/>
              <a:t>methods</a:t>
            </a:r>
            <a:r>
              <a:rPr lang="en-US" sz="2400" b="0" i="1"/>
              <a:t>,</a:t>
            </a:r>
            <a:r>
              <a:rPr lang="en-US" sz="2400" b="0"/>
              <a:t> which are sequences of statements that have been collected together and given a name.  Every program includes a method called </a:t>
            </a:r>
            <a:r>
              <a:rPr lang="en-US" sz="2000">
                <a:latin typeface="Courier New" pitchFamily="1" charset="0"/>
              </a:rPr>
              <a:t>run</a:t>
            </a:r>
            <a:r>
              <a:rPr lang="en-US" sz="2400" b="0"/>
              <a:t>, but most define </a:t>
            </a:r>
            <a:r>
              <a:rPr lang="en-US" sz="2400" i="1"/>
              <a:t>helper methods</a:t>
            </a:r>
            <a:r>
              <a:rPr lang="en-US" sz="2400" b="0"/>
              <a:t> to you can use as part of the program.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The pattern for defining a helper method looks like this:</a:t>
            </a:r>
          </a:p>
        </p:txBody>
      </p:sp>
      <p:grpSp>
        <p:nvGrpSpPr>
          <p:cNvPr id="589838" name="Group 14"/>
          <p:cNvGrpSpPr>
            <a:grpSpLocks/>
          </p:cNvGrpSpPr>
          <p:nvPr/>
        </p:nvGrpSpPr>
        <p:grpSpPr bwMode="auto">
          <a:xfrm>
            <a:off x="2057400" y="3124200"/>
            <a:ext cx="5181600" cy="1104900"/>
            <a:chOff x="1296" y="1968"/>
            <a:chExt cx="3264" cy="696"/>
          </a:xfrm>
        </p:grpSpPr>
        <p:sp>
          <p:nvSpPr>
            <p:cNvPr id="589835" name="Rectangle 11"/>
            <p:cNvSpPr>
              <a:spLocks noChangeArrowheads="1"/>
            </p:cNvSpPr>
            <p:nvPr/>
          </p:nvSpPr>
          <p:spPr bwMode="auto">
            <a:xfrm>
              <a:off x="1296" y="1968"/>
              <a:ext cx="3264" cy="6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9836" name="Text Box 12"/>
            <p:cNvSpPr txBox="1">
              <a:spLocks noChangeArrowheads="1"/>
            </p:cNvSpPr>
            <p:nvPr/>
          </p:nvSpPr>
          <p:spPr bwMode="auto">
            <a:xfrm>
              <a:off x="1339" y="2016"/>
              <a:ext cx="3173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private void </a:t>
              </a:r>
              <a:r>
                <a:rPr lang="en-US" sz="1800" b="0" i="1"/>
                <a:t>name</a:t>
              </a:r>
              <a:r>
                <a:rPr lang="en-US" sz="1800">
                  <a:latin typeface="Courier New" pitchFamily="1" charset="0"/>
                </a:rPr>
                <a:t>() {</a:t>
              </a:r>
            </a:p>
            <a:p>
              <a:r>
                <a:rPr lang="en-US" sz="1800">
                  <a:latin typeface="Courier New" pitchFamily="1" charset="0"/>
                </a:rPr>
                <a:t>   </a:t>
              </a:r>
              <a:r>
                <a:rPr lang="en-US" sz="1800" b="0" i="1"/>
                <a:t>statements that implement the desired operation</a:t>
              </a:r>
              <a:endParaRPr lang="en-US" sz="1800">
                <a:latin typeface="Courier New" pitchFamily="1" charset="0"/>
              </a:endParaRPr>
            </a:p>
            <a:p>
              <a:r>
                <a:rPr lang="en-US" sz="1800"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589837" name="Rectangle 13"/>
          <p:cNvSpPr>
            <a:spLocks noChangeArrowheads="1"/>
          </p:cNvSpPr>
          <p:nvPr/>
        </p:nvSpPr>
        <p:spPr bwMode="auto">
          <a:xfrm>
            <a:off x="482600" y="4495800"/>
            <a:ext cx="8128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In patterns of this sort, the boldfaced words are fixed parts of the pattern; the italicized parts represent the parts you can change.  Thus, every helper method will include the keywords </a:t>
            </a:r>
            <a:r>
              <a:rPr lang="en-US" sz="2000">
                <a:latin typeface="Courier New" pitchFamily="1" charset="0"/>
              </a:rPr>
              <a:t>private</a:t>
            </a:r>
            <a:r>
              <a:rPr lang="en-US" sz="2400" b="0"/>
              <a:t> and </a:t>
            </a:r>
            <a:r>
              <a:rPr lang="en-US" sz="2000">
                <a:latin typeface="Courier New" pitchFamily="1" charset="0"/>
              </a:rPr>
              <a:t>void</a:t>
            </a:r>
            <a:r>
              <a:rPr lang="en-US" sz="2400" b="0"/>
              <a:t> along with the parentheses and braces shown.  You get to choose the name and the sequence of statements performs the desired operation.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9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7" grpId="0" build="p"/>
      <p:bldP spid="5898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turnRight</a:t>
            </a:r>
            <a:r>
              <a:rPr lang="en-US" sz="4000">
                <a:solidFill>
                  <a:srgbClr val="FF0000"/>
                </a:solidFill>
              </a:rPr>
              <a:t> Method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91875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As a simple example, the following method definition allows Karel to turn right by executing three </a:t>
            </a:r>
            <a:r>
              <a:rPr lang="en-US" sz="2000">
                <a:latin typeface="Courier New" pitchFamily="1" charset="0"/>
              </a:rPr>
              <a:t>turnLeft</a:t>
            </a:r>
            <a:r>
              <a:rPr lang="en-US" sz="2400" b="0"/>
              <a:t> operations:</a:t>
            </a:r>
          </a:p>
        </p:txBody>
      </p:sp>
      <p:grpSp>
        <p:nvGrpSpPr>
          <p:cNvPr id="591876" name="Group 4"/>
          <p:cNvGrpSpPr>
            <a:grpSpLocks/>
          </p:cNvGrpSpPr>
          <p:nvPr/>
        </p:nvGrpSpPr>
        <p:grpSpPr bwMode="auto">
          <a:xfrm>
            <a:off x="1981200" y="2019300"/>
            <a:ext cx="5181600" cy="1531938"/>
            <a:chOff x="1248" y="1272"/>
            <a:chExt cx="3264" cy="965"/>
          </a:xfrm>
        </p:grpSpPr>
        <p:sp>
          <p:nvSpPr>
            <p:cNvPr id="591877" name="Rectangle 5"/>
            <p:cNvSpPr>
              <a:spLocks noChangeArrowheads="1"/>
            </p:cNvSpPr>
            <p:nvPr/>
          </p:nvSpPr>
          <p:spPr bwMode="auto">
            <a:xfrm>
              <a:off x="1248" y="1272"/>
              <a:ext cx="3264" cy="9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1878" name="Text Box 6"/>
            <p:cNvSpPr txBox="1">
              <a:spLocks noChangeArrowheads="1"/>
            </p:cNvSpPr>
            <p:nvPr/>
          </p:nvSpPr>
          <p:spPr bwMode="auto">
            <a:xfrm>
              <a:off x="1291" y="1273"/>
              <a:ext cx="3173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latin typeface="Courier New" pitchFamily="1" charset="0"/>
                </a:rPr>
                <a:t>private void </a:t>
              </a:r>
              <a:r>
                <a:rPr lang="en-US" sz="1800" dirty="0" err="1">
                  <a:latin typeface="Courier New" pitchFamily="1" charset="0"/>
                </a:rPr>
                <a:t>turnRight</a:t>
              </a:r>
              <a:r>
                <a:rPr lang="en-US" sz="1800" dirty="0">
                  <a:latin typeface="Courier New" pitchFamily="1" charset="0"/>
                </a:rPr>
                <a:t>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591879" name="Rectangle 7"/>
          <p:cNvSpPr>
            <a:spLocks noChangeArrowheads="1"/>
          </p:cNvSpPr>
          <p:nvPr/>
        </p:nvSpPr>
        <p:spPr bwMode="auto">
          <a:xfrm>
            <a:off x="482600" y="3822700"/>
            <a:ext cx="81280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Once you have made this definition, you can use </a:t>
            </a:r>
            <a:r>
              <a:rPr lang="en-US" sz="2000">
                <a:latin typeface="Courier New" pitchFamily="1" charset="0"/>
              </a:rPr>
              <a:t>turnRight</a:t>
            </a:r>
            <a:r>
              <a:rPr lang="en-US" sz="2400" b="0"/>
              <a:t> in your programs in exactly the same way you use </a:t>
            </a:r>
            <a:r>
              <a:rPr lang="en-US" sz="2000">
                <a:latin typeface="Courier New" pitchFamily="1" charset="0"/>
              </a:rPr>
              <a:t>turnLeft</a:t>
            </a:r>
            <a:r>
              <a:rPr lang="en-US" sz="2400" b="0"/>
              <a:t>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In a sense, defining a new method is analogous to teaching Karel a new word.  The name of the method becomes part of Karel’s vocabulary and extends the set of operations the robot can perform.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87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Helper Methods in a Program</a:t>
            </a:r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593937" name="Group 17"/>
          <p:cNvGrpSpPr>
            <a:grpSpLocks/>
          </p:cNvGrpSpPr>
          <p:nvPr/>
        </p:nvGrpSpPr>
        <p:grpSpPr bwMode="auto">
          <a:xfrm>
            <a:off x="609600" y="1143000"/>
            <a:ext cx="7848600" cy="5321300"/>
            <a:chOff x="480" y="816"/>
            <a:chExt cx="4944" cy="3352"/>
          </a:xfrm>
        </p:grpSpPr>
        <p:sp>
          <p:nvSpPr>
            <p:cNvPr id="593938" name="Rectangle 18"/>
            <p:cNvSpPr>
              <a:spLocks noChangeArrowheads="1"/>
            </p:cNvSpPr>
            <p:nvPr/>
          </p:nvSpPr>
          <p:spPr bwMode="auto">
            <a:xfrm>
              <a:off x="480" y="816"/>
              <a:ext cx="4944" cy="335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3939" name="Text Box 19"/>
            <p:cNvSpPr txBox="1">
              <a:spLocks noChangeArrowheads="1"/>
            </p:cNvSpPr>
            <p:nvPr/>
          </p:nvSpPr>
          <p:spPr bwMode="auto">
            <a:xfrm>
              <a:off x="536" y="885"/>
              <a:ext cx="4848" cy="29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import stanford.karel.*;</a:t>
              </a:r>
            </a:p>
            <a:p>
              <a:pPr>
                <a:lnSpc>
                  <a:spcPct val="90000"/>
                </a:lnSpc>
              </a:pPr>
              <a:endParaRPr lang="en-US" sz="1000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public class ImprovedFirstKarelProgram extends Karel</a:t>
              </a:r>
              <a:r>
                <a:rPr lang="en-US" sz="1000">
                  <a:latin typeface="Courier New" pitchFamily="1" charset="0"/>
                </a:rPr>
                <a:t> </a:t>
              </a:r>
              <a:r>
                <a:rPr lang="en-US" sz="1600">
                  <a:latin typeface="Courier New" pitchFamily="1" charset="0"/>
                </a:rPr>
                <a:t>{</a:t>
              </a:r>
            </a:p>
            <a:p>
              <a:pPr>
                <a:lnSpc>
                  <a:spcPct val="90000"/>
                </a:lnSpc>
              </a:pPr>
              <a:endParaRPr lang="en-US" sz="600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public void run()</a:t>
              </a:r>
              <a:r>
                <a:rPr lang="en-US" sz="800">
                  <a:latin typeface="Courier New" pitchFamily="1" charset="0"/>
                </a:rPr>
                <a:t> </a:t>
              </a:r>
              <a:r>
                <a:rPr lang="en-US" sz="1600">
                  <a:latin typeface="Courier New" pitchFamily="1" charset="0"/>
                </a:rPr>
                <a:t>{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pickBeeper();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turnLeft();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turnRight();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putBeeper();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endParaRPr lang="en-US" sz="900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private void turnRight() {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turnLeft();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turnLeft();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   turnLeft();</a:t>
              </a: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endParaRPr lang="en-US" sz="600"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Exercise: Defining Methods</a:t>
            </a:r>
          </a:p>
        </p:txBody>
      </p:sp>
      <p:sp>
        <p:nvSpPr>
          <p:cNvPr id="57753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Define a method called </a:t>
            </a:r>
            <a:r>
              <a:rPr lang="en-US" sz="2000">
                <a:latin typeface="Courier New" pitchFamily="1" charset="0"/>
              </a:rPr>
              <a:t>turnAround</a:t>
            </a:r>
            <a:r>
              <a:rPr lang="en-US" sz="2400" b="0"/>
              <a:t> that turns Karel around 180 degrees without moving.</a:t>
            </a:r>
          </a:p>
        </p:txBody>
      </p:sp>
      <p:sp>
        <p:nvSpPr>
          <p:cNvPr id="577542" name="Rectangle 6"/>
          <p:cNvSpPr>
            <a:spLocks noChangeArrowheads="1"/>
          </p:cNvSpPr>
          <p:nvPr/>
        </p:nvSpPr>
        <p:spPr bwMode="auto">
          <a:xfrm>
            <a:off x="482600" y="3581400"/>
            <a:ext cx="812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Define a method </a:t>
            </a:r>
            <a:r>
              <a:rPr lang="en-US" sz="2000">
                <a:latin typeface="Courier New" pitchFamily="1" charset="0"/>
              </a:rPr>
              <a:t>backup</a:t>
            </a:r>
            <a:r>
              <a:rPr lang="en-US" sz="2400" b="0"/>
              <a:t> that moves Karel backward one square, leaving Karel facing in the same direction.</a:t>
            </a:r>
          </a:p>
        </p:txBody>
      </p:sp>
      <p:grpSp>
        <p:nvGrpSpPr>
          <p:cNvPr id="577547" name="Group 11"/>
          <p:cNvGrpSpPr>
            <a:grpSpLocks/>
          </p:cNvGrpSpPr>
          <p:nvPr/>
        </p:nvGrpSpPr>
        <p:grpSpPr bwMode="auto">
          <a:xfrm>
            <a:off x="1981200" y="2019300"/>
            <a:ext cx="5181600" cy="1317625"/>
            <a:chOff x="1248" y="1272"/>
            <a:chExt cx="3264" cy="830"/>
          </a:xfrm>
        </p:grpSpPr>
        <p:sp>
          <p:nvSpPr>
            <p:cNvPr id="577543" name="Rectangle 7"/>
            <p:cNvSpPr>
              <a:spLocks noChangeArrowheads="1"/>
            </p:cNvSpPr>
            <p:nvPr/>
          </p:nvSpPr>
          <p:spPr bwMode="auto">
            <a:xfrm>
              <a:off x="1248" y="1272"/>
              <a:ext cx="3264" cy="8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44" name="Text Box 8"/>
            <p:cNvSpPr txBox="1">
              <a:spLocks noChangeArrowheads="1"/>
            </p:cNvSpPr>
            <p:nvPr/>
          </p:nvSpPr>
          <p:spPr bwMode="auto">
            <a:xfrm>
              <a:off x="1291" y="1296"/>
              <a:ext cx="3173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private void turnAround()</a:t>
              </a:r>
              <a:r>
                <a:rPr lang="en-US" sz="9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{</a:t>
              </a:r>
            </a:p>
            <a:p>
              <a:r>
                <a:rPr lang="en-US" sz="1800">
                  <a:latin typeface="Courier New" pitchFamily="1" charset="0"/>
                </a:rPr>
                <a:t>   turnLeft();</a:t>
              </a:r>
            </a:p>
            <a:p>
              <a:r>
                <a:rPr lang="en-US" sz="1800">
                  <a:latin typeface="Courier New" pitchFamily="1" charset="0"/>
                </a:rPr>
                <a:t>   turnLeft();</a:t>
              </a:r>
            </a:p>
            <a:p>
              <a:r>
                <a:rPr lang="en-US" sz="1800">
                  <a:latin typeface="Courier New" pitchFamily="1" charset="0"/>
                </a:rPr>
                <a:t>}</a:t>
              </a:r>
            </a:p>
          </p:txBody>
        </p:sp>
      </p:grpSp>
      <p:grpSp>
        <p:nvGrpSpPr>
          <p:cNvPr id="577550" name="Group 14"/>
          <p:cNvGrpSpPr>
            <a:grpSpLocks/>
          </p:cNvGrpSpPr>
          <p:nvPr/>
        </p:nvGrpSpPr>
        <p:grpSpPr bwMode="auto">
          <a:xfrm>
            <a:off x="1981200" y="4411663"/>
            <a:ext cx="5181600" cy="1531937"/>
            <a:chOff x="1248" y="2779"/>
            <a:chExt cx="3264" cy="965"/>
          </a:xfrm>
        </p:grpSpPr>
        <p:sp>
          <p:nvSpPr>
            <p:cNvPr id="577548" name="Rectangle 12"/>
            <p:cNvSpPr>
              <a:spLocks noChangeArrowheads="1"/>
            </p:cNvSpPr>
            <p:nvPr/>
          </p:nvSpPr>
          <p:spPr bwMode="auto">
            <a:xfrm>
              <a:off x="1248" y="2779"/>
              <a:ext cx="3264" cy="9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49" name="Text Box 13"/>
            <p:cNvSpPr txBox="1">
              <a:spLocks noChangeArrowheads="1"/>
            </p:cNvSpPr>
            <p:nvPr/>
          </p:nvSpPr>
          <p:spPr bwMode="auto">
            <a:xfrm>
              <a:off x="1291" y="2803"/>
              <a:ext cx="3173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private void backup()</a:t>
              </a:r>
              <a:r>
                <a:rPr lang="en-US" sz="9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{</a:t>
              </a:r>
            </a:p>
            <a:p>
              <a:r>
                <a:rPr lang="en-US" sz="1800">
                  <a:latin typeface="Courier New" pitchFamily="1" charset="0"/>
                </a:rPr>
                <a:t>   turnAround();</a:t>
              </a:r>
            </a:p>
            <a:p>
              <a:r>
                <a:rPr lang="en-US" sz="1800">
                  <a:latin typeface="Courier New" pitchFamily="1" charset="0"/>
                </a:rPr>
                <a:t>   move();</a:t>
              </a:r>
            </a:p>
            <a:p>
              <a:r>
                <a:rPr lang="en-US" sz="1800">
                  <a:latin typeface="Courier New" pitchFamily="1" charset="0"/>
                </a:rPr>
                <a:t>   turnAround();</a:t>
              </a:r>
            </a:p>
            <a:p>
              <a:r>
                <a:rPr lang="en-US" sz="180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4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Control Statements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9597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In addition to allowing you to define new methods, Karel also includes three statement forms that allow you to change the order in which statements are executed.  Such statements are called </a:t>
            </a:r>
            <a:r>
              <a:rPr lang="en-US" sz="2400" i="1"/>
              <a:t>control statements</a:t>
            </a:r>
            <a:r>
              <a:rPr lang="en-US" sz="2400" b="0" i="1"/>
              <a:t>.</a:t>
            </a:r>
            <a:r>
              <a:rPr lang="en-US" sz="2400" b="0"/>
              <a:t> </a:t>
            </a:r>
          </a:p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r>
              <a:rPr lang="en-US" sz="2400" b="0"/>
              <a:t>The control statements available in Karel are: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 b="0">
                <a:ea typeface="ＭＳ Ｐゴシック" pitchFamily="1" charset="-128"/>
              </a:rPr>
              <a:t>The </a:t>
            </a:r>
            <a:r>
              <a:rPr lang="en-US" sz="2000">
                <a:latin typeface="Courier New" pitchFamily="1" charset="0"/>
                <a:ea typeface="ＭＳ Ｐゴシック" pitchFamily="1" charset="-128"/>
              </a:rPr>
              <a:t>for</a:t>
            </a:r>
            <a:r>
              <a:rPr lang="en-US" sz="2200" b="0">
                <a:ea typeface="ＭＳ Ｐゴシック" pitchFamily="1" charset="-128"/>
              </a:rPr>
              <a:t> statement, which is used to repeat a set of statements a predetermined number of times.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 b="0">
                <a:ea typeface="ＭＳ Ｐゴシック" pitchFamily="1" charset="-128"/>
              </a:rPr>
              <a:t>The </a:t>
            </a:r>
            <a:r>
              <a:rPr lang="en-US" sz="2000">
                <a:latin typeface="Courier New" pitchFamily="1" charset="0"/>
                <a:ea typeface="ＭＳ Ｐゴシック" pitchFamily="1" charset="-128"/>
              </a:rPr>
              <a:t>while</a:t>
            </a:r>
            <a:r>
              <a:rPr lang="en-US" sz="2200" b="0">
                <a:ea typeface="ＭＳ Ｐゴシック" pitchFamily="1" charset="-128"/>
              </a:rPr>
              <a:t> statement, which repeats a set of statements as long as some condition holds.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 b="0">
                <a:ea typeface="ＭＳ Ｐゴシック" pitchFamily="1" charset="-128"/>
              </a:rPr>
              <a:t>The </a:t>
            </a:r>
            <a:r>
              <a:rPr lang="en-US" sz="2000">
                <a:latin typeface="Courier New" pitchFamily="1" charset="0"/>
                <a:ea typeface="ＭＳ Ｐゴシック" pitchFamily="1" charset="-128"/>
              </a:rPr>
              <a:t>if</a:t>
            </a:r>
            <a:r>
              <a:rPr lang="en-US" sz="2200" b="0">
                <a:ea typeface="ＭＳ Ｐゴシック" pitchFamily="1" charset="-128"/>
              </a:rPr>
              <a:t> statement, which applies a conditional test to determine whether a set of statements should be executed at all.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 b="0">
                <a:ea typeface="ＭＳ Ｐゴシック" pitchFamily="1" charset="-128"/>
              </a:rPr>
              <a:t>The </a:t>
            </a:r>
            <a:r>
              <a:rPr lang="en-US" sz="2000">
                <a:latin typeface="Courier New" pitchFamily="1" charset="0"/>
                <a:ea typeface="ＭＳ Ｐゴシック" pitchFamily="1" charset="-128"/>
              </a:rPr>
              <a:t>if</a:t>
            </a:r>
            <a:r>
              <a:rPr lang="en-US" sz="2200" b="0">
                <a:ea typeface="ＭＳ Ｐゴシック" pitchFamily="1" charset="-128"/>
              </a:rPr>
              <a:t>-</a:t>
            </a:r>
            <a:r>
              <a:rPr lang="en-US" sz="2000">
                <a:latin typeface="Courier New" pitchFamily="1" charset="0"/>
                <a:ea typeface="ＭＳ Ｐゴシック" pitchFamily="1" charset="-128"/>
              </a:rPr>
              <a:t>else</a:t>
            </a:r>
            <a:r>
              <a:rPr lang="en-US" sz="2200" b="0">
                <a:ea typeface="ＭＳ Ｐゴシック" pitchFamily="1" charset="-128"/>
              </a:rPr>
              <a:t> statement, which uses a conditional test to choose between two possible actions.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for</a:t>
            </a:r>
            <a:r>
              <a:rPr lang="en-US" sz="4000">
                <a:solidFill>
                  <a:srgbClr val="FF0000"/>
                </a:solidFill>
              </a:rPr>
              <a:t> Statement</a:t>
            </a:r>
          </a:p>
        </p:txBody>
      </p:sp>
      <p:sp>
        <p:nvSpPr>
          <p:cNvPr id="536610" name="Rectangle 34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In Karel, the </a:t>
            </a:r>
            <a:r>
              <a:rPr lang="en-US" sz="2000">
                <a:latin typeface="Courier New" pitchFamily="1" charset="0"/>
              </a:rPr>
              <a:t>for</a:t>
            </a:r>
            <a:r>
              <a:rPr lang="en-US" sz="2400" b="0"/>
              <a:t> statement has the following general form:</a:t>
            </a:r>
          </a:p>
        </p:txBody>
      </p:sp>
      <p:sp>
        <p:nvSpPr>
          <p:cNvPr id="536608" name="Rectangle 32"/>
          <p:cNvSpPr>
            <a:spLocks noChangeArrowheads="1"/>
          </p:cNvSpPr>
          <p:nvPr/>
        </p:nvSpPr>
        <p:spPr bwMode="auto">
          <a:xfrm>
            <a:off x="1676400" y="1752600"/>
            <a:ext cx="5791200" cy="1139825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613" name="Rectangle 37"/>
          <p:cNvSpPr>
            <a:spLocks noChangeArrowheads="1"/>
          </p:cNvSpPr>
          <p:nvPr/>
        </p:nvSpPr>
        <p:spPr bwMode="auto">
          <a:xfrm>
            <a:off x="1828800" y="1903790"/>
            <a:ext cx="4495800" cy="295275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615" name="Rectangle 39"/>
          <p:cNvSpPr>
            <a:spLocks noChangeArrowheads="1"/>
          </p:cNvSpPr>
          <p:nvPr/>
        </p:nvSpPr>
        <p:spPr bwMode="auto">
          <a:xfrm>
            <a:off x="2159000" y="2192110"/>
            <a:ext cx="2565400" cy="295275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609" name="Text Box 33"/>
          <p:cNvSpPr txBox="1">
            <a:spLocks noChangeArrowheads="1"/>
          </p:cNvSpPr>
          <p:nvPr/>
        </p:nvSpPr>
        <p:spPr bwMode="auto">
          <a:xfrm>
            <a:off x="1778000" y="1841500"/>
            <a:ext cx="5638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Courier New" pitchFamily="1" charset="0"/>
              </a:rPr>
              <a:t>for (int i = 0; i &lt; </a:t>
            </a:r>
            <a:r>
              <a:rPr lang="en-US" sz="1800" b="0" i="1"/>
              <a:t>count</a:t>
            </a:r>
            <a:r>
              <a:rPr lang="en-US" sz="1800">
                <a:latin typeface="Courier New" pitchFamily="1" charset="0"/>
              </a:rPr>
              <a:t>; i</a:t>
            </a:r>
            <a:r>
              <a:rPr lang="en-US" sz="1800" b="0" i="1"/>
              <a:t>++</a:t>
            </a:r>
            <a:r>
              <a:rPr lang="en-US" sz="1800">
                <a:latin typeface="Courier New" pitchFamily="1" charset="0"/>
              </a:rPr>
              <a:t>)</a:t>
            </a:r>
            <a:r>
              <a:rPr lang="en-US" sz="900">
                <a:latin typeface="Courier New" pitchFamily="1" charset="0"/>
              </a:rPr>
              <a:t> </a:t>
            </a:r>
            <a:r>
              <a:rPr lang="en-US" sz="1800">
                <a:latin typeface="Courier New" pitchFamily="1" charset="0"/>
              </a:rPr>
              <a:t>{</a:t>
            </a:r>
          </a:p>
          <a:p>
            <a:r>
              <a:rPr lang="en-US" sz="1800">
                <a:latin typeface="Courier New" pitchFamily="1" charset="0"/>
              </a:rPr>
              <a:t>   </a:t>
            </a:r>
            <a:r>
              <a:rPr lang="en-US" sz="1800" b="0" i="1"/>
              <a:t>statements to be repeated</a:t>
            </a:r>
            <a:endParaRPr lang="en-US" sz="1800">
              <a:latin typeface="Courier New" pitchFamily="1" charset="0"/>
            </a:endParaRPr>
          </a:p>
          <a:p>
            <a:r>
              <a:rPr lang="en-US" sz="1800">
                <a:latin typeface="Courier New" pitchFamily="1" charset="0"/>
              </a:rPr>
              <a:t>}</a:t>
            </a:r>
          </a:p>
        </p:txBody>
      </p:sp>
      <p:sp>
        <p:nvSpPr>
          <p:cNvPr id="536611" name="Rectangle 35"/>
          <p:cNvSpPr>
            <a:spLocks noChangeArrowheads="1"/>
          </p:cNvSpPr>
          <p:nvPr/>
        </p:nvSpPr>
        <p:spPr bwMode="auto">
          <a:xfrm>
            <a:off x="482600" y="3060700"/>
            <a:ext cx="8128000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r>
              <a:rPr lang="en-US" sz="2400" b="0"/>
              <a:t>As with most control statements, the </a:t>
            </a:r>
            <a:r>
              <a:rPr lang="en-US" sz="2000">
                <a:latin typeface="Courier New" pitchFamily="1" charset="0"/>
              </a:rPr>
              <a:t>for</a:t>
            </a:r>
            <a:r>
              <a:rPr lang="en-US" sz="2400" b="0"/>
              <a:t> statement pattern consists of two parts: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 b="0">
                <a:ea typeface="ＭＳ Ｐゴシック" pitchFamily="1" charset="-128"/>
              </a:rPr>
              <a:t>The </a:t>
            </a:r>
            <a:r>
              <a:rPr lang="en-US" sz="2200" i="1">
                <a:ea typeface="ＭＳ Ｐゴシック" pitchFamily="1" charset="-128"/>
              </a:rPr>
              <a:t>header line</a:t>
            </a:r>
            <a:r>
              <a:rPr lang="en-US" sz="2200" b="0" i="1">
                <a:ea typeface="ＭＳ Ｐゴシック" pitchFamily="1" charset="-128"/>
              </a:rPr>
              <a:t>,</a:t>
            </a:r>
            <a:r>
              <a:rPr lang="en-US" sz="2200" b="0">
                <a:ea typeface="ＭＳ Ｐゴシック" pitchFamily="1" charset="-128"/>
              </a:rPr>
              <a:t> which specifies the number of repetitions</a:t>
            </a:r>
          </a:p>
          <a:p>
            <a:pPr marL="742950" lvl="1" indent="-285750" algn="just">
              <a:lnSpc>
                <a:spcPct val="85000"/>
              </a:lnSpc>
              <a:spcAft>
                <a:spcPct val="70000"/>
              </a:spcAft>
              <a:buFontTx/>
              <a:buChar char="–"/>
            </a:pPr>
            <a:r>
              <a:rPr lang="en-US" sz="2200" b="0">
                <a:ea typeface="ＭＳ Ｐゴシック" pitchFamily="1" charset="-128"/>
              </a:rPr>
              <a:t>The </a:t>
            </a:r>
            <a:r>
              <a:rPr lang="en-US" sz="2200" i="1">
                <a:ea typeface="ＭＳ Ｐゴシック" pitchFamily="1" charset="-128"/>
              </a:rPr>
              <a:t>body</a:t>
            </a:r>
            <a:r>
              <a:rPr lang="en-US" sz="2200" b="0" i="1">
                <a:ea typeface="ＭＳ Ｐゴシック" pitchFamily="1" charset="-128"/>
              </a:rPr>
              <a:t>,</a:t>
            </a:r>
            <a:r>
              <a:rPr lang="en-US" sz="2200" b="0">
                <a:ea typeface="ＭＳ Ｐゴシック" pitchFamily="1" charset="-128"/>
              </a:rPr>
              <a:t> which is the set of statements affected by the </a:t>
            </a:r>
            <a:r>
              <a:rPr lang="en-US" sz="2000">
                <a:latin typeface="Courier New" pitchFamily="1" charset="0"/>
                <a:ea typeface="ＭＳ Ｐゴシック" pitchFamily="1" charset="-128"/>
              </a:rPr>
              <a:t>for</a:t>
            </a:r>
            <a:r>
              <a:rPr lang="en-US" sz="2200" b="0">
                <a:ea typeface="ＭＳ Ｐゴシック" pitchFamily="1" charset="-128"/>
              </a:rPr>
              <a:t> </a:t>
            </a:r>
            <a:endParaRPr lang="en-US" sz="2000" b="0">
              <a:ea typeface="ＭＳ Ｐゴシック" pitchFamily="1" charset="-128"/>
            </a:endParaRP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Note that most of the header line appears in boldface, which means that it is a fixed part of the </a:t>
            </a:r>
            <a:r>
              <a:rPr lang="en-US" sz="2000">
                <a:latin typeface="Courier New" pitchFamily="1" charset="0"/>
              </a:rPr>
              <a:t>for</a:t>
            </a:r>
            <a:r>
              <a:rPr lang="en-US" sz="2400" b="0"/>
              <a:t> statement pattern.  The only thing you are allowed to change is the number of repetitions, which is indicated by the placeholder </a:t>
            </a:r>
            <a:r>
              <a:rPr lang="en-US" sz="2400" b="0" i="1"/>
              <a:t>count.</a:t>
            </a:r>
            <a:endParaRPr lang="en-US" sz="2400" i="1"/>
          </a:p>
        </p:txBody>
      </p:sp>
      <p:grpSp>
        <p:nvGrpSpPr>
          <p:cNvPr id="536618" name="Group 42"/>
          <p:cNvGrpSpPr>
            <a:grpSpLocks/>
          </p:cNvGrpSpPr>
          <p:nvPr/>
        </p:nvGrpSpPr>
        <p:grpSpPr bwMode="auto">
          <a:xfrm>
            <a:off x="1676400" y="1752600"/>
            <a:ext cx="5791200" cy="1139825"/>
            <a:chOff x="1152" y="1200"/>
            <a:chExt cx="3648" cy="718"/>
          </a:xfrm>
        </p:grpSpPr>
        <p:sp>
          <p:nvSpPr>
            <p:cNvPr id="536616" name="Rectangle 40"/>
            <p:cNvSpPr>
              <a:spLocks noChangeArrowheads="1"/>
            </p:cNvSpPr>
            <p:nvPr/>
          </p:nvSpPr>
          <p:spPr bwMode="auto">
            <a:xfrm>
              <a:off x="1152" y="1200"/>
              <a:ext cx="3648" cy="7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617" name="Text Box 41"/>
            <p:cNvSpPr txBox="1">
              <a:spLocks noChangeArrowheads="1"/>
            </p:cNvSpPr>
            <p:nvPr/>
          </p:nvSpPr>
          <p:spPr bwMode="auto">
            <a:xfrm>
              <a:off x="1216" y="1256"/>
              <a:ext cx="3552" cy="57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for (int i = 0; i &lt; </a:t>
              </a:r>
              <a:r>
                <a:rPr lang="en-US" sz="1800" b="0" i="1"/>
                <a:t>count</a:t>
              </a:r>
              <a:r>
                <a:rPr lang="en-US" sz="1800">
                  <a:latin typeface="Courier New" pitchFamily="1" charset="0"/>
                </a:rPr>
                <a:t>; i</a:t>
              </a:r>
              <a:r>
                <a:rPr lang="en-US" sz="1800" b="0" i="1"/>
                <a:t>++</a:t>
              </a:r>
              <a:r>
                <a:rPr lang="en-US" sz="1800">
                  <a:latin typeface="Courier New" pitchFamily="1" charset="0"/>
                </a:rPr>
                <a:t>)</a:t>
              </a:r>
              <a:r>
                <a:rPr lang="en-US" sz="9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{</a:t>
              </a:r>
            </a:p>
            <a:p>
              <a:r>
                <a:rPr lang="en-US" sz="1800">
                  <a:latin typeface="Courier New" pitchFamily="1" charset="0"/>
                </a:rPr>
                <a:t>   </a:t>
              </a:r>
              <a:r>
                <a:rPr lang="en-US" sz="1800" b="0" i="1"/>
                <a:t>statements to be repeated</a:t>
              </a:r>
              <a:endParaRPr lang="en-US" sz="1800">
                <a:latin typeface="Courier New" pitchFamily="1" charset="0"/>
              </a:endParaRPr>
            </a:p>
            <a:p>
              <a:r>
                <a:rPr lang="en-US" sz="180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613" grpId="0" animBg="1"/>
      <p:bldP spid="536615" grpId="0" animBg="1"/>
      <p:bldP spid="5366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Using 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for</a:t>
            </a:r>
            <a:r>
              <a:rPr lang="en-US" sz="4000">
                <a:solidFill>
                  <a:srgbClr val="FF0000"/>
                </a:solidFill>
              </a:rPr>
              <a:t> Statement</a:t>
            </a:r>
          </a:p>
        </p:txBody>
      </p:sp>
      <p:sp>
        <p:nvSpPr>
          <p:cNvPr id="59801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use </a:t>
            </a:r>
            <a:r>
              <a:rPr lang="en-US" sz="2000">
                <a:latin typeface="Courier New" pitchFamily="1" charset="0"/>
              </a:rPr>
              <a:t>for</a:t>
            </a:r>
            <a:r>
              <a:rPr lang="en-US" sz="2400" b="0"/>
              <a:t> to redefine </a:t>
            </a:r>
            <a:r>
              <a:rPr lang="en-US" sz="2000">
                <a:latin typeface="Courier New" pitchFamily="1" charset="0"/>
              </a:rPr>
              <a:t>turnRight</a:t>
            </a:r>
            <a:r>
              <a:rPr lang="en-US" sz="2400" b="0"/>
              <a:t> as follows:</a:t>
            </a:r>
          </a:p>
        </p:txBody>
      </p:sp>
      <p:grpSp>
        <p:nvGrpSpPr>
          <p:cNvPr id="598036" name="Group 20"/>
          <p:cNvGrpSpPr>
            <a:grpSpLocks/>
          </p:cNvGrpSpPr>
          <p:nvPr/>
        </p:nvGrpSpPr>
        <p:grpSpPr bwMode="auto">
          <a:xfrm>
            <a:off x="1981200" y="1676400"/>
            <a:ext cx="5181600" cy="1484313"/>
            <a:chOff x="1248" y="1056"/>
            <a:chExt cx="3264" cy="935"/>
          </a:xfrm>
        </p:grpSpPr>
        <p:sp>
          <p:nvSpPr>
            <p:cNvPr id="598029" name="Rectangle 13"/>
            <p:cNvSpPr>
              <a:spLocks noChangeArrowheads="1"/>
            </p:cNvSpPr>
            <p:nvPr/>
          </p:nvSpPr>
          <p:spPr bwMode="auto">
            <a:xfrm>
              <a:off x="1248" y="1056"/>
              <a:ext cx="3264" cy="9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8030" name="Text Box 14"/>
            <p:cNvSpPr txBox="1">
              <a:spLocks noChangeArrowheads="1"/>
            </p:cNvSpPr>
            <p:nvPr/>
          </p:nvSpPr>
          <p:spPr bwMode="auto">
            <a:xfrm>
              <a:off x="1291" y="1080"/>
              <a:ext cx="3173" cy="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en-US" sz="1800">
                  <a:latin typeface="Courier New" pitchFamily="1" charset="0"/>
                </a:rPr>
                <a:t>private void turnRight()</a:t>
              </a:r>
              <a:r>
                <a:rPr lang="en-US" sz="9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>
                  <a:latin typeface="Courier New" pitchFamily="1" charset="0"/>
                </a:rPr>
                <a:t>   for (int i = 0; i &lt; 3; i++)</a:t>
              </a:r>
              <a:r>
                <a:rPr lang="en-US" sz="9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>
                  <a:latin typeface="Courier New" pitchFamily="1" charset="0"/>
                </a:rPr>
                <a:t>      turnLeft();</a:t>
              </a:r>
            </a:p>
            <a:p>
              <a:pPr>
                <a:lnSpc>
                  <a:spcPct val="95000"/>
                </a:lnSpc>
              </a:pPr>
              <a:r>
                <a:rPr lang="en-US" sz="1800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5000"/>
                </a:lnSpc>
              </a:pPr>
              <a:r>
                <a:rPr lang="en-US" sz="1800">
                  <a:latin typeface="Courier New" pitchFamily="1" charset="0"/>
                </a:rPr>
                <a:t>}</a:t>
              </a:r>
            </a:p>
          </p:txBody>
        </p:sp>
      </p:grpSp>
      <p:grpSp>
        <p:nvGrpSpPr>
          <p:cNvPr id="598038" name="Group 22"/>
          <p:cNvGrpSpPr>
            <a:grpSpLocks/>
          </p:cNvGrpSpPr>
          <p:nvPr/>
        </p:nvGrpSpPr>
        <p:grpSpPr bwMode="auto">
          <a:xfrm>
            <a:off x="422275" y="3429000"/>
            <a:ext cx="8128000" cy="2870200"/>
            <a:chOff x="266" y="2160"/>
            <a:chExt cx="5120" cy="1808"/>
          </a:xfrm>
        </p:grpSpPr>
        <p:sp>
          <p:nvSpPr>
            <p:cNvPr id="598032" name="Rectangle 16"/>
            <p:cNvSpPr>
              <a:spLocks noChangeArrowheads="1"/>
            </p:cNvSpPr>
            <p:nvPr/>
          </p:nvSpPr>
          <p:spPr bwMode="auto">
            <a:xfrm>
              <a:off x="266" y="2160"/>
              <a:ext cx="5120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/>
                <a:t>The following method creates a square of four beepers, leaving Karel in its original position:</a:t>
              </a:r>
            </a:p>
          </p:txBody>
        </p:sp>
        <p:sp>
          <p:nvSpPr>
            <p:cNvPr id="598034" name="Rectangle 18"/>
            <p:cNvSpPr>
              <a:spLocks noChangeArrowheads="1"/>
            </p:cNvSpPr>
            <p:nvPr/>
          </p:nvSpPr>
          <p:spPr bwMode="auto">
            <a:xfrm>
              <a:off x="1210" y="2704"/>
              <a:ext cx="3264" cy="12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8035" name="Text Box 19"/>
            <p:cNvSpPr txBox="1">
              <a:spLocks noChangeArrowheads="1"/>
            </p:cNvSpPr>
            <p:nvPr/>
          </p:nvSpPr>
          <p:spPr bwMode="auto">
            <a:xfrm>
              <a:off x="1253" y="2713"/>
              <a:ext cx="3173" cy="1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private void</a:t>
              </a:r>
              <a:r>
                <a:rPr lang="en-US" sz="1800" dirty="0" smtClean="0">
                  <a:latin typeface="Courier New" pitchFamily="1" charset="0"/>
                </a:rPr>
                <a:t> </a:t>
              </a:r>
              <a:r>
                <a:rPr lang="en-US" sz="1800" dirty="0" err="1" smtClean="0">
                  <a:latin typeface="Courier New" pitchFamily="1" charset="0"/>
                </a:rPr>
                <a:t>makeBeeperSquare</a:t>
              </a:r>
              <a:r>
                <a:rPr lang="en-US" sz="1800" dirty="0">
                  <a:latin typeface="Courier New" pitchFamily="1" charset="0"/>
                </a:rPr>
                <a:t>()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for (</a:t>
              </a:r>
              <a:r>
                <a:rPr lang="en-US" sz="1800" dirty="0" err="1">
                  <a:latin typeface="Courier New" pitchFamily="1" charset="0"/>
                </a:rPr>
                <a:t>int</a:t>
              </a:r>
              <a:r>
                <a:rPr lang="en-US" sz="1800" dirty="0">
                  <a:latin typeface="Courier New" pitchFamily="1" charset="0"/>
                </a:rPr>
                <a:t> </a:t>
              </a:r>
              <a:r>
                <a:rPr lang="en-US" sz="1800" dirty="0" err="1">
                  <a:latin typeface="Courier New" pitchFamily="1" charset="0"/>
                </a:rPr>
                <a:t>i</a:t>
              </a:r>
              <a:r>
                <a:rPr lang="en-US" sz="1800" dirty="0">
                  <a:latin typeface="Courier New" pitchFamily="1" charset="0"/>
                </a:rPr>
                <a:t> = 0; </a:t>
              </a:r>
              <a:r>
                <a:rPr lang="en-US" sz="1800" dirty="0" err="1">
                  <a:latin typeface="Courier New" pitchFamily="1" charset="0"/>
                </a:rPr>
                <a:t>i</a:t>
              </a:r>
              <a:r>
                <a:rPr lang="en-US" sz="1800" dirty="0">
                  <a:latin typeface="Courier New" pitchFamily="1" charset="0"/>
                </a:rPr>
                <a:t> &lt; 4; </a:t>
              </a:r>
              <a:r>
                <a:rPr lang="en-US" sz="1800" dirty="0" err="1">
                  <a:latin typeface="Courier New" pitchFamily="1" charset="0"/>
                </a:rPr>
                <a:t>i</a:t>
              </a:r>
              <a:r>
                <a:rPr lang="en-US" sz="1800" dirty="0">
                  <a:latin typeface="Courier New" pitchFamily="1" charset="0"/>
                </a:rPr>
                <a:t>++)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   </a:t>
              </a:r>
              <a:r>
                <a:rPr lang="en-US" sz="1800" dirty="0" err="1">
                  <a:latin typeface="Courier New" pitchFamily="1" charset="0"/>
                </a:rPr>
                <a:t>putBeeper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   move();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   </a:t>
              </a:r>
              <a:r>
                <a:rPr lang="en-US" sz="1800" dirty="0" err="1">
                  <a:latin typeface="Courier New" pitchFamily="1" charset="0"/>
                </a:rPr>
                <a:t>turnLeft</a:t>
              </a:r>
              <a:r>
                <a:rPr lang="en-US" sz="1800" dirty="0">
                  <a:latin typeface="Courier New" pitchFamily="1" charset="0"/>
                </a:rPr>
                <a:t>();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   }</a:t>
              </a:r>
            </a:p>
            <a:p>
              <a:pPr>
                <a:lnSpc>
                  <a:spcPct val="95000"/>
                </a:lnSpc>
              </a:pPr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Conditions in Karel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7958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Karel can test the following conditions:</a:t>
            </a:r>
          </a:p>
        </p:txBody>
      </p:sp>
      <p:grpSp>
        <p:nvGrpSpPr>
          <p:cNvPr id="579639" name="Group 55"/>
          <p:cNvGrpSpPr>
            <a:grpSpLocks/>
          </p:cNvGrpSpPr>
          <p:nvPr/>
        </p:nvGrpSpPr>
        <p:grpSpPr bwMode="auto">
          <a:xfrm>
            <a:off x="1524000" y="2057400"/>
            <a:ext cx="3048000" cy="457200"/>
            <a:chOff x="960" y="1296"/>
            <a:chExt cx="1920" cy="288"/>
          </a:xfrm>
        </p:grpSpPr>
        <p:sp>
          <p:nvSpPr>
            <p:cNvPr id="579591" name="Rectangle 7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592" name="Text Box 8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frontIsClear()</a:t>
              </a:r>
            </a:p>
          </p:txBody>
        </p:sp>
      </p:grpSp>
      <p:grpSp>
        <p:nvGrpSpPr>
          <p:cNvPr id="579640" name="Group 56"/>
          <p:cNvGrpSpPr>
            <a:grpSpLocks/>
          </p:cNvGrpSpPr>
          <p:nvPr/>
        </p:nvGrpSpPr>
        <p:grpSpPr bwMode="auto">
          <a:xfrm>
            <a:off x="4572000" y="2057400"/>
            <a:ext cx="3048000" cy="457200"/>
            <a:chOff x="960" y="1296"/>
            <a:chExt cx="1920" cy="288"/>
          </a:xfrm>
        </p:grpSpPr>
        <p:sp>
          <p:nvSpPr>
            <p:cNvPr id="579641" name="Rectangle 57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42" name="Text Box 58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frontIsBlocked()</a:t>
              </a:r>
            </a:p>
          </p:txBody>
        </p:sp>
      </p:grpSp>
      <p:grpSp>
        <p:nvGrpSpPr>
          <p:cNvPr id="579643" name="Group 59"/>
          <p:cNvGrpSpPr>
            <a:grpSpLocks/>
          </p:cNvGrpSpPr>
          <p:nvPr/>
        </p:nvGrpSpPr>
        <p:grpSpPr bwMode="auto">
          <a:xfrm>
            <a:off x="1524000" y="2514600"/>
            <a:ext cx="3048000" cy="457200"/>
            <a:chOff x="960" y="1296"/>
            <a:chExt cx="1920" cy="288"/>
          </a:xfrm>
        </p:grpSpPr>
        <p:sp>
          <p:nvSpPr>
            <p:cNvPr id="579644" name="Rectangle 60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45" name="Text Box 61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leftIsClear()</a:t>
              </a:r>
            </a:p>
          </p:txBody>
        </p:sp>
      </p:grpSp>
      <p:grpSp>
        <p:nvGrpSpPr>
          <p:cNvPr id="579646" name="Group 62"/>
          <p:cNvGrpSpPr>
            <a:grpSpLocks/>
          </p:cNvGrpSpPr>
          <p:nvPr/>
        </p:nvGrpSpPr>
        <p:grpSpPr bwMode="auto">
          <a:xfrm>
            <a:off x="4572000" y="2514600"/>
            <a:ext cx="3048000" cy="457200"/>
            <a:chOff x="960" y="1296"/>
            <a:chExt cx="1920" cy="288"/>
          </a:xfrm>
        </p:grpSpPr>
        <p:sp>
          <p:nvSpPr>
            <p:cNvPr id="579647" name="Rectangle 63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48" name="Text Box 64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leftIsBlocked()</a:t>
              </a:r>
            </a:p>
          </p:txBody>
        </p:sp>
      </p:grpSp>
      <p:grpSp>
        <p:nvGrpSpPr>
          <p:cNvPr id="579649" name="Group 65"/>
          <p:cNvGrpSpPr>
            <a:grpSpLocks/>
          </p:cNvGrpSpPr>
          <p:nvPr/>
        </p:nvGrpSpPr>
        <p:grpSpPr bwMode="auto">
          <a:xfrm>
            <a:off x="1524000" y="2971800"/>
            <a:ext cx="3048000" cy="457200"/>
            <a:chOff x="960" y="1296"/>
            <a:chExt cx="1920" cy="288"/>
          </a:xfrm>
        </p:grpSpPr>
        <p:sp>
          <p:nvSpPr>
            <p:cNvPr id="579650" name="Rectangle 66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51" name="Text Box 67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rightIsClear()</a:t>
              </a:r>
            </a:p>
          </p:txBody>
        </p:sp>
      </p:grpSp>
      <p:grpSp>
        <p:nvGrpSpPr>
          <p:cNvPr id="579652" name="Group 68"/>
          <p:cNvGrpSpPr>
            <a:grpSpLocks/>
          </p:cNvGrpSpPr>
          <p:nvPr/>
        </p:nvGrpSpPr>
        <p:grpSpPr bwMode="auto">
          <a:xfrm>
            <a:off x="4572000" y="2971800"/>
            <a:ext cx="3048000" cy="457200"/>
            <a:chOff x="960" y="1296"/>
            <a:chExt cx="1920" cy="288"/>
          </a:xfrm>
        </p:grpSpPr>
        <p:sp>
          <p:nvSpPr>
            <p:cNvPr id="579653" name="Rectangle 69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54" name="Text Box 70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rightIsBlocked()</a:t>
              </a:r>
            </a:p>
          </p:txBody>
        </p:sp>
      </p:grpSp>
      <p:grpSp>
        <p:nvGrpSpPr>
          <p:cNvPr id="579655" name="Group 71"/>
          <p:cNvGrpSpPr>
            <a:grpSpLocks/>
          </p:cNvGrpSpPr>
          <p:nvPr/>
        </p:nvGrpSpPr>
        <p:grpSpPr bwMode="auto">
          <a:xfrm>
            <a:off x="1524000" y="3429000"/>
            <a:ext cx="3048000" cy="457200"/>
            <a:chOff x="960" y="1296"/>
            <a:chExt cx="1920" cy="288"/>
          </a:xfrm>
        </p:grpSpPr>
        <p:sp>
          <p:nvSpPr>
            <p:cNvPr id="579656" name="Rectangle 72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57" name="Text Box 73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beepersPresent()</a:t>
              </a:r>
            </a:p>
          </p:txBody>
        </p:sp>
      </p:grpSp>
      <p:grpSp>
        <p:nvGrpSpPr>
          <p:cNvPr id="579658" name="Group 74"/>
          <p:cNvGrpSpPr>
            <a:grpSpLocks/>
          </p:cNvGrpSpPr>
          <p:nvPr/>
        </p:nvGrpSpPr>
        <p:grpSpPr bwMode="auto">
          <a:xfrm>
            <a:off x="4572000" y="3429000"/>
            <a:ext cx="3048000" cy="457200"/>
            <a:chOff x="960" y="1296"/>
            <a:chExt cx="1920" cy="288"/>
          </a:xfrm>
        </p:grpSpPr>
        <p:sp>
          <p:nvSpPr>
            <p:cNvPr id="579659" name="Rectangle 75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0" name="Text Box 76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noBeepersPresent()</a:t>
              </a:r>
            </a:p>
          </p:txBody>
        </p:sp>
      </p:grpSp>
      <p:grpSp>
        <p:nvGrpSpPr>
          <p:cNvPr id="579661" name="Group 77"/>
          <p:cNvGrpSpPr>
            <a:grpSpLocks/>
          </p:cNvGrpSpPr>
          <p:nvPr/>
        </p:nvGrpSpPr>
        <p:grpSpPr bwMode="auto">
          <a:xfrm>
            <a:off x="1524000" y="3886200"/>
            <a:ext cx="3048000" cy="457200"/>
            <a:chOff x="960" y="1296"/>
            <a:chExt cx="1920" cy="288"/>
          </a:xfrm>
        </p:grpSpPr>
        <p:sp>
          <p:nvSpPr>
            <p:cNvPr id="579662" name="Rectangle 78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3" name="Text Box 79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beepersInBag()</a:t>
              </a:r>
            </a:p>
          </p:txBody>
        </p:sp>
      </p:grpSp>
      <p:grpSp>
        <p:nvGrpSpPr>
          <p:cNvPr id="579664" name="Group 80"/>
          <p:cNvGrpSpPr>
            <a:grpSpLocks/>
          </p:cNvGrpSpPr>
          <p:nvPr/>
        </p:nvGrpSpPr>
        <p:grpSpPr bwMode="auto">
          <a:xfrm>
            <a:off x="4572000" y="3886200"/>
            <a:ext cx="3048000" cy="457200"/>
            <a:chOff x="960" y="1296"/>
            <a:chExt cx="1920" cy="288"/>
          </a:xfrm>
        </p:grpSpPr>
        <p:sp>
          <p:nvSpPr>
            <p:cNvPr id="579665" name="Rectangle 81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6" name="Text Box 82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noBeepersInBag()</a:t>
              </a:r>
            </a:p>
          </p:txBody>
        </p:sp>
      </p:grpSp>
      <p:grpSp>
        <p:nvGrpSpPr>
          <p:cNvPr id="579667" name="Group 83"/>
          <p:cNvGrpSpPr>
            <a:grpSpLocks/>
          </p:cNvGrpSpPr>
          <p:nvPr/>
        </p:nvGrpSpPr>
        <p:grpSpPr bwMode="auto">
          <a:xfrm>
            <a:off x="1524000" y="4343400"/>
            <a:ext cx="3048000" cy="457200"/>
            <a:chOff x="960" y="1296"/>
            <a:chExt cx="1920" cy="288"/>
          </a:xfrm>
        </p:grpSpPr>
        <p:sp>
          <p:nvSpPr>
            <p:cNvPr id="579668" name="Rectangle 84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69" name="Text Box 85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facingNorth()</a:t>
              </a:r>
            </a:p>
          </p:txBody>
        </p:sp>
      </p:grpSp>
      <p:grpSp>
        <p:nvGrpSpPr>
          <p:cNvPr id="579670" name="Group 86"/>
          <p:cNvGrpSpPr>
            <a:grpSpLocks/>
          </p:cNvGrpSpPr>
          <p:nvPr/>
        </p:nvGrpSpPr>
        <p:grpSpPr bwMode="auto">
          <a:xfrm>
            <a:off x="4572000" y="4343400"/>
            <a:ext cx="3048000" cy="457200"/>
            <a:chOff x="960" y="1296"/>
            <a:chExt cx="1920" cy="288"/>
          </a:xfrm>
        </p:grpSpPr>
        <p:sp>
          <p:nvSpPr>
            <p:cNvPr id="579671" name="Rectangle 87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72" name="Text Box 88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notFacingNorth()</a:t>
              </a:r>
            </a:p>
          </p:txBody>
        </p:sp>
      </p:grpSp>
      <p:grpSp>
        <p:nvGrpSpPr>
          <p:cNvPr id="579673" name="Group 89"/>
          <p:cNvGrpSpPr>
            <a:grpSpLocks/>
          </p:cNvGrpSpPr>
          <p:nvPr/>
        </p:nvGrpSpPr>
        <p:grpSpPr bwMode="auto">
          <a:xfrm>
            <a:off x="1524000" y="4800600"/>
            <a:ext cx="3048000" cy="457200"/>
            <a:chOff x="960" y="1296"/>
            <a:chExt cx="1920" cy="288"/>
          </a:xfrm>
        </p:grpSpPr>
        <p:sp>
          <p:nvSpPr>
            <p:cNvPr id="579674" name="Rectangle 90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75" name="Text Box 91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facingEast()</a:t>
              </a:r>
            </a:p>
          </p:txBody>
        </p:sp>
      </p:grpSp>
      <p:grpSp>
        <p:nvGrpSpPr>
          <p:cNvPr id="579676" name="Group 92"/>
          <p:cNvGrpSpPr>
            <a:grpSpLocks/>
          </p:cNvGrpSpPr>
          <p:nvPr/>
        </p:nvGrpSpPr>
        <p:grpSpPr bwMode="auto">
          <a:xfrm>
            <a:off x="4572000" y="4800600"/>
            <a:ext cx="3048000" cy="457200"/>
            <a:chOff x="960" y="1296"/>
            <a:chExt cx="1920" cy="288"/>
          </a:xfrm>
        </p:grpSpPr>
        <p:sp>
          <p:nvSpPr>
            <p:cNvPr id="579677" name="Rectangle 93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78" name="Text Box 94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notFacingEast()</a:t>
              </a:r>
            </a:p>
          </p:txBody>
        </p:sp>
      </p:grpSp>
      <p:grpSp>
        <p:nvGrpSpPr>
          <p:cNvPr id="579679" name="Group 95"/>
          <p:cNvGrpSpPr>
            <a:grpSpLocks/>
          </p:cNvGrpSpPr>
          <p:nvPr/>
        </p:nvGrpSpPr>
        <p:grpSpPr bwMode="auto">
          <a:xfrm>
            <a:off x="1524000" y="5257800"/>
            <a:ext cx="3048000" cy="457200"/>
            <a:chOff x="960" y="1296"/>
            <a:chExt cx="1920" cy="288"/>
          </a:xfrm>
        </p:grpSpPr>
        <p:sp>
          <p:nvSpPr>
            <p:cNvPr id="579680" name="Rectangle 96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81" name="Text Box 97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facingSouth()</a:t>
              </a:r>
            </a:p>
          </p:txBody>
        </p:sp>
      </p:grpSp>
      <p:grpSp>
        <p:nvGrpSpPr>
          <p:cNvPr id="579682" name="Group 98"/>
          <p:cNvGrpSpPr>
            <a:grpSpLocks/>
          </p:cNvGrpSpPr>
          <p:nvPr/>
        </p:nvGrpSpPr>
        <p:grpSpPr bwMode="auto">
          <a:xfrm>
            <a:off x="4572000" y="5257800"/>
            <a:ext cx="3048000" cy="457200"/>
            <a:chOff x="960" y="1296"/>
            <a:chExt cx="1920" cy="288"/>
          </a:xfrm>
        </p:grpSpPr>
        <p:sp>
          <p:nvSpPr>
            <p:cNvPr id="579683" name="Rectangle 99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84" name="Text Box 100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notFacingSouth()</a:t>
              </a:r>
            </a:p>
          </p:txBody>
        </p:sp>
      </p:grpSp>
      <p:grpSp>
        <p:nvGrpSpPr>
          <p:cNvPr id="579685" name="Group 101"/>
          <p:cNvGrpSpPr>
            <a:grpSpLocks/>
          </p:cNvGrpSpPr>
          <p:nvPr/>
        </p:nvGrpSpPr>
        <p:grpSpPr bwMode="auto">
          <a:xfrm>
            <a:off x="1524000" y="5715000"/>
            <a:ext cx="3048000" cy="457200"/>
            <a:chOff x="960" y="1296"/>
            <a:chExt cx="1920" cy="288"/>
          </a:xfrm>
        </p:grpSpPr>
        <p:sp>
          <p:nvSpPr>
            <p:cNvPr id="579686" name="Rectangle 102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87" name="Text Box 103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facingWest()</a:t>
              </a:r>
            </a:p>
          </p:txBody>
        </p:sp>
      </p:grpSp>
      <p:grpSp>
        <p:nvGrpSpPr>
          <p:cNvPr id="579688" name="Group 104"/>
          <p:cNvGrpSpPr>
            <a:grpSpLocks/>
          </p:cNvGrpSpPr>
          <p:nvPr/>
        </p:nvGrpSpPr>
        <p:grpSpPr bwMode="auto">
          <a:xfrm>
            <a:off x="4572000" y="5715000"/>
            <a:ext cx="3048000" cy="457200"/>
            <a:chOff x="960" y="1296"/>
            <a:chExt cx="1920" cy="288"/>
          </a:xfrm>
        </p:grpSpPr>
        <p:sp>
          <p:nvSpPr>
            <p:cNvPr id="579689" name="Rectangle 105"/>
            <p:cNvSpPr>
              <a:spLocks noChangeArrowheads="1"/>
            </p:cNvSpPr>
            <p:nvPr/>
          </p:nvSpPr>
          <p:spPr bwMode="auto">
            <a:xfrm>
              <a:off x="960" y="1296"/>
              <a:ext cx="192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90" name="Text Box 106"/>
            <p:cNvSpPr txBox="1">
              <a:spLocks noChangeArrowheads="1"/>
            </p:cNvSpPr>
            <p:nvPr/>
          </p:nvSpPr>
          <p:spPr bwMode="auto">
            <a:xfrm>
              <a:off x="984" y="1320"/>
              <a:ext cx="1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notFacingWest()</a:t>
              </a:r>
            </a:p>
          </p:txBody>
        </p:sp>
      </p:grpSp>
      <p:sp>
        <p:nvSpPr>
          <p:cNvPr id="579691" name="Text Box 107"/>
          <p:cNvSpPr txBox="1">
            <a:spLocks noChangeArrowheads="1"/>
          </p:cNvSpPr>
          <p:nvPr/>
        </p:nvSpPr>
        <p:spPr bwMode="auto">
          <a:xfrm>
            <a:off x="1524000" y="1697038"/>
            <a:ext cx="3048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0" i="1"/>
              <a:t>positive condition</a:t>
            </a:r>
          </a:p>
        </p:txBody>
      </p:sp>
      <p:sp>
        <p:nvSpPr>
          <p:cNvPr id="579692" name="Text Box 108"/>
          <p:cNvSpPr txBox="1">
            <a:spLocks noChangeArrowheads="1"/>
          </p:cNvSpPr>
          <p:nvPr/>
        </p:nvSpPr>
        <p:spPr bwMode="auto">
          <a:xfrm>
            <a:off x="4572000" y="17018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0" i="1"/>
              <a:t>negative condition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while</a:t>
            </a:r>
            <a:r>
              <a:rPr lang="en-US" sz="4000">
                <a:solidFill>
                  <a:srgbClr val="FF0000"/>
                </a:solidFill>
              </a:rPr>
              <a:t> Statement</a:t>
            </a:r>
          </a:p>
        </p:txBody>
      </p:sp>
      <p:sp>
        <p:nvSpPr>
          <p:cNvPr id="530450" name="Rectangle 18"/>
          <p:cNvSpPr>
            <a:spLocks noChangeArrowheads="1"/>
          </p:cNvSpPr>
          <p:nvPr/>
        </p:nvSpPr>
        <p:spPr bwMode="auto">
          <a:xfrm>
            <a:off x="482600" y="1155700"/>
            <a:ext cx="81280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The general form of the </a:t>
            </a:r>
            <a:r>
              <a:rPr lang="en-US" sz="2000">
                <a:latin typeface="Courier New" pitchFamily="1" charset="0"/>
              </a:rPr>
              <a:t>while</a:t>
            </a:r>
            <a:r>
              <a:rPr lang="en-US" sz="2400" b="0"/>
              <a:t> statement looks like this: </a:t>
            </a:r>
          </a:p>
        </p:txBody>
      </p:sp>
      <p:grpSp>
        <p:nvGrpSpPr>
          <p:cNvPr id="530459" name="Group 27"/>
          <p:cNvGrpSpPr>
            <a:grpSpLocks/>
          </p:cNvGrpSpPr>
          <p:nvPr/>
        </p:nvGrpSpPr>
        <p:grpSpPr bwMode="auto">
          <a:xfrm>
            <a:off x="482600" y="2984500"/>
            <a:ext cx="8128000" cy="2349500"/>
            <a:chOff x="304" y="1880"/>
            <a:chExt cx="5120" cy="1480"/>
          </a:xfrm>
        </p:grpSpPr>
        <p:sp>
          <p:nvSpPr>
            <p:cNvPr id="530451" name="Rectangle 19"/>
            <p:cNvSpPr>
              <a:spLocks noChangeArrowheads="1"/>
            </p:cNvSpPr>
            <p:nvPr/>
          </p:nvSpPr>
          <p:spPr bwMode="auto">
            <a:xfrm>
              <a:off x="304" y="1880"/>
              <a:ext cx="5120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/>
                <a:t>The simplest example of the </a:t>
              </a:r>
              <a:r>
                <a:rPr lang="en-US" sz="2000">
                  <a:latin typeface="Courier New" pitchFamily="1" charset="0"/>
                </a:rPr>
                <a:t>while</a:t>
              </a:r>
              <a:r>
                <a:rPr lang="en-US" sz="2400" b="0"/>
                <a:t> statement is the method </a:t>
              </a:r>
              <a:r>
                <a:rPr lang="en-US" sz="2000">
                  <a:latin typeface="Courier New" pitchFamily="1" charset="0"/>
                </a:rPr>
                <a:t>moveToWall</a:t>
              </a:r>
              <a:r>
                <a:rPr lang="en-US" sz="2400" b="0"/>
                <a:t>, which comes in handy in lots of programs:   </a:t>
              </a:r>
            </a:p>
          </p:txBody>
        </p:sp>
        <p:grpSp>
          <p:nvGrpSpPr>
            <p:cNvPr id="530452" name="Group 20"/>
            <p:cNvGrpSpPr>
              <a:grpSpLocks/>
            </p:cNvGrpSpPr>
            <p:nvPr/>
          </p:nvGrpSpPr>
          <p:grpSpPr bwMode="auto">
            <a:xfrm>
              <a:off x="1248" y="2425"/>
              <a:ext cx="3264" cy="935"/>
              <a:chOff x="1248" y="1056"/>
              <a:chExt cx="3264" cy="935"/>
            </a:xfrm>
          </p:grpSpPr>
          <p:sp>
            <p:nvSpPr>
              <p:cNvPr id="530453" name="Rectangle 21"/>
              <p:cNvSpPr>
                <a:spLocks noChangeArrowheads="1"/>
              </p:cNvSpPr>
              <p:nvPr/>
            </p:nvSpPr>
            <p:spPr bwMode="auto">
              <a:xfrm>
                <a:off x="1248" y="1056"/>
                <a:ext cx="3264" cy="93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454" name="Text Box 22"/>
              <p:cNvSpPr txBox="1">
                <a:spLocks noChangeArrowheads="1"/>
              </p:cNvSpPr>
              <p:nvPr/>
            </p:nvSpPr>
            <p:spPr bwMode="auto">
              <a:xfrm>
                <a:off x="1291" y="1072"/>
                <a:ext cx="3173" cy="8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private void </a:t>
                </a:r>
                <a:r>
                  <a:rPr lang="en-US" sz="1800" dirty="0" err="1">
                    <a:latin typeface="Courier New" pitchFamily="1" charset="0"/>
                  </a:rPr>
                  <a:t>moveToWall</a:t>
                </a:r>
                <a:r>
                  <a:rPr lang="en-US" sz="1800" dirty="0">
                    <a:latin typeface="Courier New" pitchFamily="1" charset="0"/>
                  </a:rPr>
                  <a:t>()</a:t>
                </a:r>
                <a:r>
                  <a:rPr lang="en-US" sz="900" dirty="0">
                    <a:latin typeface="Courier New" pitchFamily="1" charset="0"/>
                  </a:rPr>
                  <a:t> </a:t>
                </a:r>
                <a:r>
                  <a:rPr lang="en-US" sz="1800" dirty="0">
                    <a:latin typeface="Courier New" pitchFamily="1" charset="0"/>
                  </a:rPr>
                  <a:t>{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   while (</a:t>
                </a:r>
                <a:r>
                  <a:rPr lang="en-US" sz="1800" dirty="0" err="1">
                    <a:latin typeface="Courier New" pitchFamily="1" charset="0"/>
                  </a:rPr>
                  <a:t>frontIsClear</a:t>
                </a:r>
                <a:r>
                  <a:rPr lang="en-US" sz="1800" dirty="0">
                    <a:latin typeface="Courier New" pitchFamily="1" charset="0"/>
                  </a:rPr>
                  <a:t>())</a:t>
                </a:r>
                <a:r>
                  <a:rPr lang="en-US" sz="900" dirty="0">
                    <a:latin typeface="Courier New" pitchFamily="1" charset="0"/>
                  </a:rPr>
                  <a:t> </a:t>
                </a:r>
                <a:r>
                  <a:rPr lang="en-US" sz="1800" dirty="0">
                    <a:latin typeface="Courier New" pitchFamily="1" charset="0"/>
                  </a:rPr>
                  <a:t>{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      move();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   }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sz="1800" dirty="0">
                    <a:latin typeface="Courier New" pitchFamily="1" charset="0"/>
                  </a:rPr>
                  <a:t>}</a:t>
                </a:r>
              </a:p>
            </p:txBody>
          </p:sp>
        </p:grpSp>
      </p:grpSp>
      <p:grpSp>
        <p:nvGrpSpPr>
          <p:cNvPr id="530458" name="Group 26"/>
          <p:cNvGrpSpPr>
            <a:grpSpLocks/>
          </p:cNvGrpSpPr>
          <p:nvPr/>
        </p:nvGrpSpPr>
        <p:grpSpPr bwMode="auto">
          <a:xfrm>
            <a:off x="1981200" y="1665288"/>
            <a:ext cx="5181600" cy="1106487"/>
            <a:chOff x="1248" y="1049"/>
            <a:chExt cx="3264" cy="697"/>
          </a:xfrm>
        </p:grpSpPr>
        <p:sp>
          <p:nvSpPr>
            <p:cNvPr id="530456" name="Rectangle 24"/>
            <p:cNvSpPr>
              <a:spLocks noChangeArrowheads="1"/>
            </p:cNvSpPr>
            <p:nvPr/>
          </p:nvSpPr>
          <p:spPr bwMode="auto">
            <a:xfrm>
              <a:off x="1248" y="1049"/>
              <a:ext cx="3264" cy="6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0457" name="Text Box 25"/>
            <p:cNvSpPr txBox="1">
              <a:spLocks noChangeArrowheads="1"/>
            </p:cNvSpPr>
            <p:nvPr/>
          </p:nvSpPr>
          <p:spPr bwMode="auto">
            <a:xfrm>
              <a:off x="1291" y="1082"/>
              <a:ext cx="3173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latin typeface="Courier New" pitchFamily="1" charset="0"/>
                </a:rPr>
                <a:t>while (</a:t>
              </a:r>
              <a:r>
                <a:rPr lang="en-US" sz="1800" b="0" i="1" dirty="0"/>
                <a:t>condition</a:t>
              </a:r>
              <a:r>
                <a:rPr lang="en-US" sz="1800" dirty="0">
                  <a:latin typeface="Courier New" pitchFamily="1" charset="0"/>
                </a:rPr>
                <a:t>)</a:t>
              </a:r>
              <a:r>
                <a:rPr lang="en-US" sz="900" dirty="0">
                  <a:latin typeface="Courier New" pitchFamily="1" charset="0"/>
                </a:rPr>
                <a:t> </a:t>
              </a:r>
              <a:r>
                <a:rPr lang="en-US" sz="1800" dirty="0">
                  <a:latin typeface="Courier New" pitchFamily="1" charset="0"/>
                </a:rPr>
                <a:t>{</a:t>
              </a:r>
            </a:p>
            <a:p>
              <a:r>
                <a:rPr lang="en-US" sz="1800" dirty="0">
                  <a:latin typeface="Courier New" pitchFamily="1" charset="0"/>
                </a:rPr>
                <a:t>   </a:t>
              </a:r>
              <a:r>
                <a:rPr lang="en-US" sz="1800" b="0" i="1" dirty="0"/>
                <a:t>statements to be repeated</a:t>
              </a:r>
              <a:endParaRPr lang="en-US" sz="1800" dirty="0">
                <a:latin typeface="Courier New" pitchFamily="1" charset="0"/>
              </a:endParaRP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if</a:t>
            </a:r>
            <a:r>
              <a:rPr lang="en-US" sz="4000">
                <a:solidFill>
                  <a:srgbClr val="FF0000"/>
                </a:solidFill>
              </a:rPr>
              <a:t> and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if</a:t>
            </a:r>
            <a:r>
              <a:rPr lang="en-US" sz="4000">
                <a:solidFill>
                  <a:srgbClr val="FF0000"/>
                </a:solidFill>
              </a:rPr>
              <a:t>-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else</a:t>
            </a:r>
            <a:r>
              <a:rPr lang="en-US" sz="4000">
                <a:solidFill>
                  <a:srgbClr val="FF0000"/>
                </a:solidFill>
              </a:rPr>
              <a:t> Statements</a:t>
            </a:r>
          </a:p>
        </p:txBody>
      </p:sp>
      <p:sp>
        <p:nvSpPr>
          <p:cNvPr id="60006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r>
              <a:rPr lang="en-US" sz="2400" b="0"/>
              <a:t>The </a:t>
            </a:r>
            <a:r>
              <a:rPr lang="en-US" sz="2000">
                <a:latin typeface="Courier New" pitchFamily="1" charset="0"/>
              </a:rPr>
              <a:t>if</a:t>
            </a:r>
            <a:r>
              <a:rPr lang="en-US" sz="2400" b="0"/>
              <a:t> statement in Karel comes in two forms: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 b="0">
                <a:ea typeface="ＭＳ Ｐゴシック" pitchFamily="1" charset="-128"/>
              </a:rPr>
              <a:t>A simple </a:t>
            </a:r>
            <a:r>
              <a:rPr lang="en-US" sz="2000">
                <a:latin typeface="Courier New" pitchFamily="1" charset="0"/>
                <a:ea typeface="ＭＳ Ｐゴシック" pitchFamily="1" charset="-128"/>
              </a:rPr>
              <a:t>if</a:t>
            </a:r>
            <a:r>
              <a:rPr lang="en-US" sz="2200" b="0">
                <a:ea typeface="ＭＳ Ｐゴシック" pitchFamily="1" charset="-128"/>
              </a:rPr>
              <a:t> statement for situations in which you may or may not want to perform an action:</a:t>
            </a:r>
          </a:p>
        </p:txBody>
      </p:sp>
      <p:grpSp>
        <p:nvGrpSpPr>
          <p:cNvPr id="600072" name="Group 8"/>
          <p:cNvGrpSpPr>
            <a:grpSpLocks/>
          </p:cNvGrpSpPr>
          <p:nvPr/>
        </p:nvGrpSpPr>
        <p:grpSpPr bwMode="auto">
          <a:xfrm>
            <a:off x="1981200" y="2324100"/>
            <a:ext cx="5181600" cy="1106488"/>
            <a:chOff x="1248" y="1049"/>
            <a:chExt cx="3264" cy="697"/>
          </a:xfrm>
        </p:grpSpPr>
        <p:sp>
          <p:nvSpPr>
            <p:cNvPr id="600073" name="Rectangle 9"/>
            <p:cNvSpPr>
              <a:spLocks noChangeArrowheads="1"/>
            </p:cNvSpPr>
            <p:nvPr/>
          </p:nvSpPr>
          <p:spPr bwMode="auto">
            <a:xfrm>
              <a:off x="1248" y="1049"/>
              <a:ext cx="3264" cy="6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0074" name="Text Box 10"/>
            <p:cNvSpPr txBox="1">
              <a:spLocks noChangeArrowheads="1"/>
            </p:cNvSpPr>
            <p:nvPr/>
          </p:nvSpPr>
          <p:spPr bwMode="auto">
            <a:xfrm>
              <a:off x="1291" y="1097"/>
              <a:ext cx="3173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if</a:t>
              </a:r>
              <a:r>
                <a:rPr lang="en-US" sz="12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(</a:t>
              </a:r>
              <a:r>
                <a:rPr lang="en-US" sz="1800" b="0" i="1"/>
                <a:t>condition</a:t>
              </a:r>
              <a:r>
                <a:rPr lang="en-US" sz="1800">
                  <a:latin typeface="Courier New" pitchFamily="1" charset="0"/>
                </a:rPr>
                <a:t>)</a:t>
              </a:r>
              <a:r>
                <a:rPr lang="en-US" sz="9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{</a:t>
              </a:r>
            </a:p>
            <a:p>
              <a:r>
                <a:rPr lang="en-US" sz="1800">
                  <a:latin typeface="Courier New" pitchFamily="1" charset="0"/>
                </a:rPr>
                <a:t>   </a:t>
              </a:r>
              <a:r>
                <a:rPr lang="en-US" sz="1800" b="0" i="1"/>
                <a:t>statements to be executed if the condition is true</a:t>
              </a:r>
              <a:endParaRPr lang="en-US" sz="1800">
                <a:latin typeface="Courier New" pitchFamily="1" charset="0"/>
              </a:endParaRPr>
            </a:p>
            <a:p>
              <a:r>
                <a:rPr lang="en-US" sz="1800">
                  <a:latin typeface="Courier New" pitchFamily="1" charset="0"/>
                </a:rPr>
                <a:t>}</a:t>
              </a:r>
            </a:p>
          </p:txBody>
        </p:sp>
      </p:grpSp>
      <p:grpSp>
        <p:nvGrpSpPr>
          <p:cNvPr id="600079" name="Group 15"/>
          <p:cNvGrpSpPr>
            <a:grpSpLocks/>
          </p:cNvGrpSpPr>
          <p:nvPr/>
        </p:nvGrpSpPr>
        <p:grpSpPr bwMode="auto">
          <a:xfrm>
            <a:off x="482600" y="3594100"/>
            <a:ext cx="8128000" cy="2349500"/>
            <a:chOff x="304" y="2264"/>
            <a:chExt cx="5120" cy="1480"/>
          </a:xfrm>
        </p:grpSpPr>
        <p:sp>
          <p:nvSpPr>
            <p:cNvPr id="600070" name="Rectangle 6"/>
            <p:cNvSpPr>
              <a:spLocks noChangeArrowheads="1"/>
            </p:cNvSpPr>
            <p:nvPr/>
          </p:nvSpPr>
          <p:spPr bwMode="auto">
            <a:xfrm>
              <a:off x="1248" y="2737"/>
              <a:ext cx="3264" cy="10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0071" name="Text Box 7"/>
            <p:cNvSpPr txBox="1">
              <a:spLocks noChangeArrowheads="1"/>
            </p:cNvSpPr>
            <p:nvPr/>
          </p:nvSpPr>
          <p:spPr bwMode="auto">
            <a:xfrm>
              <a:off x="1291" y="2761"/>
              <a:ext cx="3221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urier New" pitchFamily="1" charset="0"/>
                </a:rPr>
                <a:t>if</a:t>
              </a:r>
              <a:r>
                <a:rPr lang="en-US" sz="12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(</a:t>
              </a:r>
              <a:r>
                <a:rPr lang="en-US" sz="1800" b="0" i="1"/>
                <a:t>condition</a:t>
              </a:r>
              <a:r>
                <a:rPr lang="en-US" sz="1800">
                  <a:latin typeface="Courier New" pitchFamily="1" charset="0"/>
                </a:rPr>
                <a:t>)</a:t>
              </a:r>
              <a:r>
                <a:rPr lang="en-US" sz="900">
                  <a:latin typeface="Courier New" pitchFamily="1" charset="0"/>
                </a:rPr>
                <a:t> </a:t>
              </a:r>
              <a:r>
                <a:rPr lang="en-US" sz="1800">
                  <a:latin typeface="Courier New" pitchFamily="1" charset="0"/>
                </a:rPr>
                <a:t>{</a:t>
              </a:r>
            </a:p>
            <a:p>
              <a:r>
                <a:rPr lang="en-US" sz="1800">
                  <a:latin typeface="Courier New" pitchFamily="1" charset="0"/>
                </a:rPr>
                <a:t>   </a:t>
              </a:r>
              <a:r>
                <a:rPr lang="en-US" sz="1800" b="0" i="1"/>
                <a:t>statements to be executed if the condition is true</a:t>
              </a:r>
              <a:endParaRPr lang="en-US" sz="1800">
                <a:latin typeface="Courier New" pitchFamily="1" charset="0"/>
              </a:endParaRPr>
            </a:p>
            <a:p>
              <a:r>
                <a:rPr lang="en-US" sz="1800">
                  <a:latin typeface="Courier New" pitchFamily="1" charset="0"/>
                </a:rPr>
                <a:t>} else {</a:t>
              </a:r>
            </a:p>
            <a:p>
              <a:r>
                <a:rPr lang="en-US" sz="1800">
                  <a:latin typeface="Courier New" pitchFamily="1" charset="0"/>
                </a:rPr>
                <a:t>   </a:t>
              </a:r>
              <a:r>
                <a:rPr lang="en-US" sz="1800" b="0" i="1"/>
                <a:t>statements to be executed if the condition is false</a:t>
              </a:r>
              <a:endParaRPr lang="en-US" sz="1800">
                <a:latin typeface="Courier New" pitchFamily="1" charset="0"/>
              </a:endParaRPr>
            </a:p>
            <a:p>
              <a:r>
                <a:rPr lang="en-US" sz="1800">
                  <a:latin typeface="Courier New" pitchFamily="1" charset="0"/>
                </a:rPr>
                <a:t>}</a:t>
              </a:r>
            </a:p>
          </p:txBody>
        </p:sp>
        <p:sp>
          <p:nvSpPr>
            <p:cNvPr id="600076" name="Rectangle 12"/>
            <p:cNvSpPr>
              <a:spLocks noChangeArrowheads="1"/>
            </p:cNvSpPr>
            <p:nvPr/>
          </p:nvSpPr>
          <p:spPr bwMode="auto">
            <a:xfrm>
              <a:off x="304" y="2264"/>
              <a:ext cx="5120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742950" lvl="1" indent="-285750" algn="just">
                <a:lnSpc>
                  <a:spcPct val="85000"/>
                </a:lnSpc>
                <a:spcAft>
                  <a:spcPct val="20000"/>
                </a:spcAft>
                <a:buFontTx/>
                <a:buChar char="–"/>
              </a:pPr>
              <a:r>
                <a:rPr lang="en-US" sz="2200" b="0">
                  <a:ea typeface="ＭＳ Ｐゴシック" pitchFamily="1" charset="-128"/>
                </a:rPr>
                <a:t>An </a:t>
              </a:r>
              <a:r>
                <a:rPr lang="en-US" sz="2000">
                  <a:latin typeface="Courier New" pitchFamily="1" charset="0"/>
                  <a:ea typeface="ＭＳ Ｐゴシック" pitchFamily="1" charset="-128"/>
                </a:rPr>
                <a:t>if</a:t>
              </a:r>
              <a:r>
                <a:rPr lang="en-US" sz="2200" b="0">
                  <a:ea typeface="ＭＳ Ｐゴシック" pitchFamily="1" charset="-128"/>
                </a:rPr>
                <a:t>-</a:t>
              </a:r>
              <a:r>
                <a:rPr lang="en-US" sz="2000">
                  <a:latin typeface="Courier New" pitchFamily="1" charset="0"/>
                  <a:ea typeface="ＭＳ Ｐゴシック" pitchFamily="1" charset="-128"/>
                </a:rPr>
                <a:t>else</a:t>
              </a:r>
              <a:r>
                <a:rPr lang="en-US" sz="2200" b="0">
                  <a:ea typeface="ＭＳ Ｐゴシック" pitchFamily="1" charset="-128"/>
                </a:rPr>
                <a:t> statement for situations in which you must choose between two different actions: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72340" y="2331355"/>
            <a:ext cx="5702300" cy="3263900"/>
            <a:chOff x="1088" y="1136"/>
            <a:chExt cx="3592" cy="2056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1088" y="1136"/>
              <a:ext cx="3592" cy="205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Line 4"/>
            <p:cNvSpPr>
              <a:spLocks noChangeShapeType="1"/>
            </p:cNvSpPr>
            <p:nvPr/>
          </p:nvSpPr>
          <p:spPr bwMode="auto">
            <a:xfrm>
              <a:off x="1292" y="2928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Line 5"/>
            <p:cNvSpPr>
              <a:spLocks noChangeShapeType="1"/>
            </p:cNvSpPr>
            <p:nvPr/>
          </p:nvSpPr>
          <p:spPr bwMode="auto">
            <a:xfrm>
              <a:off x="1344" y="2876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6"/>
            <p:cNvSpPr>
              <a:spLocks noChangeShapeType="1"/>
            </p:cNvSpPr>
            <p:nvPr/>
          </p:nvSpPr>
          <p:spPr bwMode="auto">
            <a:xfrm>
              <a:off x="1804" y="2928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7"/>
            <p:cNvSpPr>
              <a:spLocks noChangeShapeType="1"/>
            </p:cNvSpPr>
            <p:nvPr/>
          </p:nvSpPr>
          <p:spPr bwMode="auto">
            <a:xfrm>
              <a:off x="1856" y="2876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Line 8"/>
            <p:cNvSpPr>
              <a:spLocks noChangeShapeType="1"/>
            </p:cNvSpPr>
            <p:nvPr/>
          </p:nvSpPr>
          <p:spPr bwMode="auto">
            <a:xfrm>
              <a:off x="2316" y="2928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9"/>
            <p:cNvSpPr>
              <a:spLocks noChangeShapeType="1"/>
            </p:cNvSpPr>
            <p:nvPr/>
          </p:nvSpPr>
          <p:spPr bwMode="auto">
            <a:xfrm>
              <a:off x="2368" y="2876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10"/>
            <p:cNvSpPr>
              <a:spLocks noChangeShapeType="1"/>
            </p:cNvSpPr>
            <p:nvPr/>
          </p:nvSpPr>
          <p:spPr bwMode="auto">
            <a:xfrm>
              <a:off x="2828" y="2928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Line 11"/>
            <p:cNvSpPr>
              <a:spLocks noChangeShapeType="1"/>
            </p:cNvSpPr>
            <p:nvPr/>
          </p:nvSpPr>
          <p:spPr bwMode="auto">
            <a:xfrm>
              <a:off x="2880" y="2876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Line 12"/>
            <p:cNvSpPr>
              <a:spLocks noChangeShapeType="1"/>
            </p:cNvSpPr>
            <p:nvPr/>
          </p:nvSpPr>
          <p:spPr bwMode="auto">
            <a:xfrm>
              <a:off x="3340" y="2928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Line 13"/>
            <p:cNvSpPr>
              <a:spLocks noChangeShapeType="1"/>
            </p:cNvSpPr>
            <p:nvPr/>
          </p:nvSpPr>
          <p:spPr bwMode="auto">
            <a:xfrm>
              <a:off x="3392" y="2876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Line 14"/>
            <p:cNvSpPr>
              <a:spLocks noChangeShapeType="1"/>
            </p:cNvSpPr>
            <p:nvPr/>
          </p:nvSpPr>
          <p:spPr bwMode="auto">
            <a:xfrm>
              <a:off x="3852" y="2928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15"/>
            <p:cNvSpPr>
              <a:spLocks noChangeShapeType="1"/>
            </p:cNvSpPr>
            <p:nvPr/>
          </p:nvSpPr>
          <p:spPr bwMode="auto">
            <a:xfrm>
              <a:off x="3904" y="2876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Line 16"/>
            <p:cNvSpPr>
              <a:spLocks noChangeShapeType="1"/>
            </p:cNvSpPr>
            <p:nvPr/>
          </p:nvSpPr>
          <p:spPr bwMode="auto">
            <a:xfrm>
              <a:off x="4364" y="2928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Line 17"/>
            <p:cNvSpPr>
              <a:spLocks noChangeShapeType="1"/>
            </p:cNvSpPr>
            <p:nvPr/>
          </p:nvSpPr>
          <p:spPr bwMode="auto">
            <a:xfrm>
              <a:off x="4416" y="2876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18"/>
            <p:cNvSpPr>
              <a:spLocks noChangeShapeType="1"/>
            </p:cNvSpPr>
            <p:nvPr/>
          </p:nvSpPr>
          <p:spPr bwMode="auto">
            <a:xfrm>
              <a:off x="1292" y="2416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Line 19"/>
            <p:cNvSpPr>
              <a:spLocks noChangeShapeType="1"/>
            </p:cNvSpPr>
            <p:nvPr/>
          </p:nvSpPr>
          <p:spPr bwMode="auto">
            <a:xfrm>
              <a:off x="1344" y="2364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Line 20"/>
            <p:cNvSpPr>
              <a:spLocks noChangeShapeType="1"/>
            </p:cNvSpPr>
            <p:nvPr/>
          </p:nvSpPr>
          <p:spPr bwMode="auto">
            <a:xfrm>
              <a:off x="1804" y="2416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Line 21"/>
            <p:cNvSpPr>
              <a:spLocks noChangeShapeType="1"/>
            </p:cNvSpPr>
            <p:nvPr/>
          </p:nvSpPr>
          <p:spPr bwMode="auto">
            <a:xfrm>
              <a:off x="1856" y="2364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Line 22"/>
            <p:cNvSpPr>
              <a:spLocks noChangeShapeType="1"/>
            </p:cNvSpPr>
            <p:nvPr/>
          </p:nvSpPr>
          <p:spPr bwMode="auto">
            <a:xfrm>
              <a:off x="2316" y="2416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Line 23"/>
            <p:cNvSpPr>
              <a:spLocks noChangeShapeType="1"/>
            </p:cNvSpPr>
            <p:nvPr/>
          </p:nvSpPr>
          <p:spPr bwMode="auto">
            <a:xfrm>
              <a:off x="2368" y="2364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Line 24"/>
            <p:cNvSpPr>
              <a:spLocks noChangeShapeType="1"/>
            </p:cNvSpPr>
            <p:nvPr/>
          </p:nvSpPr>
          <p:spPr bwMode="auto">
            <a:xfrm>
              <a:off x="2828" y="2416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Line 25"/>
            <p:cNvSpPr>
              <a:spLocks noChangeShapeType="1"/>
            </p:cNvSpPr>
            <p:nvPr/>
          </p:nvSpPr>
          <p:spPr bwMode="auto">
            <a:xfrm>
              <a:off x="2880" y="2364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Line 26"/>
            <p:cNvSpPr>
              <a:spLocks noChangeShapeType="1"/>
            </p:cNvSpPr>
            <p:nvPr/>
          </p:nvSpPr>
          <p:spPr bwMode="auto">
            <a:xfrm>
              <a:off x="3340" y="2416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Line 27"/>
            <p:cNvSpPr>
              <a:spLocks noChangeShapeType="1"/>
            </p:cNvSpPr>
            <p:nvPr/>
          </p:nvSpPr>
          <p:spPr bwMode="auto">
            <a:xfrm>
              <a:off x="3392" y="2364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Line 28"/>
            <p:cNvSpPr>
              <a:spLocks noChangeShapeType="1"/>
            </p:cNvSpPr>
            <p:nvPr/>
          </p:nvSpPr>
          <p:spPr bwMode="auto">
            <a:xfrm>
              <a:off x="3852" y="2416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Line 29"/>
            <p:cNvSpPr>
              <a:spLocks noChangeShapeType="1"/>
            </p:cNvSpPr>
            <p:nvPr/>
          </p:nvSpPr>
          <p:spPr bwMode="auto">
            <a:xfrm>
              <a:off x="3904" y="2364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Line 30"/>
            <p:cNvSpPr>
              <a:spLocks noChangeShapeType="1"/>
            </p:cNvSpPr>
            <p:nvPr/>
          </p:nvSpPr>
          <p:spPr bwMode="auto">
            <a:xfrm>
              <a:off x="4364" y="2416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Line 31"/>
            <p:cNvSpPr>
              <a:spLocks noChangeShapeType="1"/>
            </p:cNvSpPr>
            <p:nvPr/>
          </p:nvSpPr>
          <p:spPr bwMode="auto">
            <a:xfrm>
              <a:off x="4416" y="2364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Line 32"/>
            <p:cNvSpPr>
              <a:spLocks noChangeShapeType="1"/>
            </p:cNvSpPr>
            <p:nvPr/>
          </p:nvSpPr>
          <p:spPr bwMode="auto">
            <a:xfrm>
              <a:off x="1292" y="1904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Line 33"/>
            <p:cNvSpPr>
              <a:spLocks noChangeShapeType="1"/>
            </p:cNvSpPr>
            <p:nvPr/>
          </p:nvSpPr>
          <p:spPr bwMode="auto">
            <a:xfrm>
              <a:off x="1344" y="1852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Line 34"/>
            <p:cNvSpPr>
              <a:spLocks noChangeShapeType="1"/>
            </p:cNvSpPr>
            <p:nvPr/>
          </p:nvSpPr>
          <p:spPr bwMode="auto">
            <a:xfrm>
              <a:off x="1804" y="1904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Line 35"/>
            <p:cNvSpPr>
              <a:spLocks noChangeShapeType="1"/>
            </p:cNvSpPr>
            <p:nvPr/>
          </p:nvSpPr>
          <p:spPr bwMode="auto">
            <a:xfrm>
              <a:off x="1856" y="1852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Line 36"/>
            <p:cNvSpPr>
              <a:spLocks noChangeShapeType="1"/>
            </p:cNvSpPr>
            <p:nvPr/>
          </p:nvSpPr>
          <p:spPr bwMode="auto">
            <a:xfrm>
              <a:off x="2316" y="1904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Line 37"/>
            <p:cNvSpPr>
              <a:spLocks noChangeShapeType="1"/>
            </p:cNvSpPr>
            <p:nvPr/>
          </p:nvSpPr>
          <p:spPr bwMode="auto">
            <a:xfrm>
              <a:off x="2368" y="1852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Line 38"/>
            <p:cNvSpPr>
              <a:spLocks noChangeShapeType="1"/>
            </p:cNvSpPr>
            <p:nvPr/>
          </p:nvSpPr>
          <p:spPr bwMode="auto">
            <a:xfrm>
              <a:off x="2828" y="1904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Line 39"/>
            <p:cNvSpPr>
              <a:spLocks noChangeShapeType="1"/>
            </p:cNvSpPr>
            <p:nvPr/>
          </p:nvSpPr>
          <p:spPr bwMode="auto">
            <a:xfrm>
              <a:off x="2880" y="1852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Line 40"/>
            <p:cNvSpPr>
              <a:spLocks noChangeShapeType="1"/>
            </p:cNvSpPr>
            <p:nvPr/>
          </p:nvSpPr>
          <p:spPr bwMode="auto">
            <a:xfrm>
              <a:off x="3340" y="1904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Line 41"/>
            <p:cNvSpPr>
              <a:spLocks noChangeShapeType="1"/>
            </p:cNvSpPr>
            <p:nvPr/>
          </p:nvSpPr>
          <p:spPr bwMode="auto">
            <a:xfrm>
              <a:off x="3392" y="1852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8" name="Line 42"/>
            <p:cNvSpPr>
              <a:spLocks noChangeShapeType="1"/>
            </p:cNvSpPr>
            <p:nvPr/>
          </p:nvSpPr>
          <p:spPr bwMode="auto">
            <a:xfrm>
              <a:off x="3852" y="1904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9" name="Line 43"/>
            <p:cNvSpPr>
              <a:spLocks noChangeShapeType="1"/>
            </p:cNvSpPr>
            <p:nvPr/>
          </p:nvSpPr>
          <p:spPr bwMode="auto">
            <a:xfrm>
              <a:off x="3904" y="1852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0" name="Line 44"/>
            <p:cNvSpPr>
              <a:spLocks noChangeShapeType="1"/>
            </p:cNvSpPr>
            <p:nvPr/>
          </p:nvSpPr>
          <p:spPr bwMode="auto">
            <a:xfrm>
              <a:off x="4364" y="1904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Line 45"/>
            <p:cNvSpPr>
              <a:spLocks noChangeShapeType="1"/>
            </p:cNvSpPr>
            <p:nvPr/>
          </p:nvSpPr>
          <p:spPr bwMode="auto">
            <a:xfrm>
              <a:off x="4416" y="1852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Line 46"/>
            <p:cNvSpPr>
              <a:spLocks noChangeShapeType="1"/>
            </p:cNvSpPr>
            <p:nvPr/>
          </p:nvSpPr>
          <p:spPr bwMode="auto">
            <a:xfrm>
              <a:off x="1292" y="1392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Line 47"/>
            <p:cNvSpPr>
              <a:spLocks noChangeShapeType="1"/>
            </p:cNvSpPr>
            <p:nvPr/>
          </p:nvSpPr>
          <p:spPr bwMode="auto">
            <a:xfrm>
              <a:off x="1344" y="1340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4" name="Line 48"/>
            <p:cNvSpPr>
              <a:spLocks noChangeShapeType="1"/>
            </p:cNvSpPr>
            <p:nvPr/>
          </p:nvSpPr>
          <p:spPr bwMode="auto">
            <a:xfrm>
              <a:off x="1804" y="1392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5" name="Line 49"/>
            <p:cNvSpPr>
              <a:spLocks noChangeShapeType="1"/>
            </p:cNvSpPr>
            <p:nvPr/>
          </p:nvSpPr>
          <p:spPr bwMode="auto">
            <a:xfrm>
              <a:off x="1856" y="1340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6" name="Line 50"/>
            <p:cNvSpPr>
              <a:spLocks noChangeShapeType="1"/>
            </p:cNvSpPr>
            <p:nvPr/>
          </p:nvSpPr>
          <p:spPr bwMode="auto">
            <a:xfrm>
              <a:off x="2316" y="1392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7" name="Line 51"/>
            <p:cNvSpPr>
              <a:spLocks noChangeShapeType="1"/>
            </p:cNvSpPr>
            <p:nvPr/>
          </p:nvSpPr>
          <p:spPr bwMode="auto">
            <a:xfrm>
              <a:off x="2368" y="1340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8" name="Line 52"/>
            <p:cNvSpPr>
              <a:spLocks noChangeShapeType="1"/>
            </p:cNvSpPr>
            <p:nvPr/>
          </p:nvSpPr>
          <p:spPr bwMode="auto">
            <a:xfrm>
              <a:off x="2828" y="1392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9" name="Line 53"/>
            <p:cNvSpPr>
              <a:spLocks noChangeShapeType="1"/>
            </p:cNvSpPr>
            <p:nvPr/>
          </p:nvSpPr>
          <p:spPr bwMode="auto">
            <a:xfrm>
              <a:off x="2880" y="1340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0" name="Line 54"/>
            <p:cNvSpPr>
              <a:spLocks noChangeShapeType="1"/>
            </p:cNvSpPr>
            <p:nvPr/>
          </p:nvSpPr>
          <p:spPr bwMode="auto">
            <a:xfrm>
              <a:off x="3340" y="1392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1" name="Line 55"/>
            <p:cNvSpPr>
              <a:spLocks noChangeShapeType="1"/>
            </p:cNvSpPr>
            <p:nvPr/>
          </p:nvSpPr>
          <p:spPr bwMode="auto">
            <a:xfrm>
              <a:off x="3392" y="1340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2" name="Line 56"/>
            <p:cNvSpPr>
              <a:spLocks noChangeShapeType="1"/>
            </p:cNvSpPr>
            <p:nvPr/>
          </p:nvSpPr>
          <p:spPr bwMode="auto">
            <a:xfrm>
              <a:off x="3852" y="1392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3" name="Line 57"/>
            <p:cNvSpPr>
              <a:spLocks noChangeShapeType="1"/>
            </p:cNvSpPr>
            <p:nvPr/>
          </p:nvSpPr>
          <p:spPr bwMode="auto">
            <a:xfrm>
              <a:off x="3904" y="1340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4" name="Line 58"/>
            <p:cNvSpPr>
              <a:spLocks noChangeShapeType="1"/>
            </p:cNvSpPr>
            <p:nvPr/>
          </p:nvSpPr>
          <p:spPr bwMode="auto">
            <a:xfrm>
              <a:off x="4364" y="1392"/>
              <a:ext cx="10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5" name="Line 59"/>
            <p:cNvSpPr>
              <a:spLocks noChangeShapeType="1"/>
            </p:cNvSpPr>
            <p:nvPr/>
          </p:nvSpPr>
          <p:spPr bwMode="auto">
            <a:xfrm>
              <a:off x="4416" y="1340"/>
              <a:ext cx="0" cy="103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6" name="Line 60"/>
            <p:cNvSpPr>
              <a:spLocks noChangeShapeType="1"/>
            </p:cNvSpPr>
            <p:nvPr/>
          </p:nvSpPr>
          <p:spPr bwMode="auto">
            <a:xfrm>
              <a:off x="1600" y="2667"/>
              <a:ext cx="0" cy="5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7" name="Line 61"/>
            <p:cNvSpPr>
              <a:spLocks noChangeShapeType="1"/>
            </p:cNvSpPr>
            <p:nvPr/>
          </p:nvSpPr>
          <p:spPr bwMode="auto">
            <a:xfrm>
              <a:off x="1595" y="2672"/>
              <a:ext cx="5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8" name="Line 62"/>
            <p:cNvSpPr>
              <a:spLocks noChangeShapeType="1"/>
            </p:cNvSpPr>
            <p:nvPr/>
          </p:nvSpPr>
          <p:spPr bwMode="auto">
            <a:xfrm>
              <a:off x="3643" y="2672"/>
              <a:ext cx="5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9" name="Line 63"/>
            <p:cNvSpPr>
              <a:spLocks noChangeShapeType="1"/>
            </p:cNvSpPr>
            <p:nvPr/>
          </p:nvSpPr>
          <p:spPr bwMode="auto">
            <a:xfrm>
              <a:off x="4160" y="2667"/>
              <a:ext cx="0" cy="5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0" name="Line 64"/>
            <p:cNvSpPr>
              <a:spLocks noChangeShapeType="1"/>
            </p:cNvSpPr>
            <p:nvPr/>
          </p:nvSpPr>
          <p:spPr bwMode="auto">
            <a:xfrm>
              <a:off x="2112" y="2155"/>
              <a:ext cx="0" cy="5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1" name="Line 65"/>
            <p:cNvSpPr>
              <a:spLocks noChangeShapeType="1"/>
            </p:cNvSpPr>
            <p:nvPr/>
          </p:nvSpPr>
          <p:spPr bwMode="auto">
            <a:xfrm>
              <a:off x="2107" y="2160"/>
              <a:ext cx="5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2" name="Line 66"/>
            <p:cNvSpPr>
              <a:spLocks noChangeShapeType="1"/>
            </p:cNvSpPr>
            <p:nvPr/>
          </p:nvSpPr>
          <p:spPr bwMode="auto">
            <a:xfrm>
              <a:off x="3131" y="2160"/>
              <a:ext cx="5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3" name="Line 67"/>
            <p:cNvSpPr>
              <a:spLocks noChangeShapeType="1"/>
            </p:cNvSpPr>
            <p:nvPr/>
          </p:nvSpPr>
          <p:spPr bwMode="auto">
            <a:xfrm>
              <a:off x="3648" y="2155"/>
              <a:ext cx="0" cy="5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4" name="Line 68"/>
            <p:cNvSpPr>
              <a:spLocks noChangeShapeType="1"/>
            </p:cNvSpPr>
            <p:nvPr/>
          </p:nvSpPr>
          <p:spPr bwMode="auto">
            <a:xfrm>
              <a:off x="2624" y="1643"/>
              <a:ext cx="0" cy="5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5" name="Line 69"/>
            <p:cNvSpPr>
              <a:spLocks noChangeShapeType="1"/>
            </p:cNvSpPr>
            <p:nvPr/>
          </p:nvSpPr>
          <p:spPr bwMode="auto">
            <a:xfrm>
              <a:off x="2619" y="1648"/>
              <a:ext cx="5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6" name="Line 70"/>
            <p:cNvSpPr>
              <a:spLocks noChangeShapeType="1"/>
            </p:cNvSpPr>
            <p:nvPr/>
          </p:nvSpPr>
          <p:spPr bwMode="auto">
            <a:xfrm>
              <a:off x="3136" y="1643"/>
              <a:ext cx="0" cy="5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167" name="Picture 71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2028" y="4809443"/>
            <a:ext cx="730250" cy="730250"/>
          </a:xfrm>
          <a:prstGeom prst="rect">
            <a:avLst/>
          </a:prstGeom>
          <a:noFill/>
        </p:spPr>
      </p:pic>
      <p:pic>
        <p:nvPicPr>
          <p:cNvPr id="4168" name="Picture 72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2028" y="4809443"/>
            <a:ext cx="730250" cy="730250"/>
          </a:xfrm>
          <a:prstGeom prst="rect">
            <a:avLst/>
          </a:prstGeom>
          <a:noFill/>
        </p:spPr>
      </p:pic>
      <p:pic>
        <p:nvPicPr>
          <p:cNvPr id="4169" name="Picture 73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2028" y="3996643"/>
            <a:ext cx="730250" cy="730250"/>
          </a:xfrm>
          <a:prstGeom prst="rect">
            <a:avLst/>
          </a:prstGeom>
          <a:noFill/>
        </p:spPr>
      </p:pic>
      <p:pic>
        <p:nvPicPr>
          <p:cNvPr id="4170" name="Picture 74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2028" y="3996643"/>
            <a:ext cx="730250" cy="730250"/>
          </a:xfrm>
          <a:prstGeom prst="rect">
            <a:avLst/>
          </a:prstGeom>
          <a:noFill/>
        </p:spPr>
      </p:pic>
      <p:pic>
        <p:nvPicPr>
          <p:cNvPr id="4171" name="Picture 75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4828" y="3996643"/>
            <a:ext cx="730250" cy="730250"/>
          </a:xfrm>
          <a:prstGeom prst="rect">
            <a:avLst/>
          </a:prstGeom>
          <a:noFill/>
        </p:spPr>
      </p:pic>
      <p:pic>
        <p:nvPicPr>
          <p:cNvPr id="4172" name="Picture 76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24828" y="3996643"/>
            <a:ext cx="730250" cy="730250"/>
          </a:xfrm>
          <a:prstGeom prst="rect">
            <a:avLst/>
          </a:prstGeom>
          <a:noFill/>
        </p:spPr>
      </p:pic>
      <p:pic>
        <p:nvPicPr>
          <p:cNvPr id="4173" name="Picture 77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24828" y="3183843"/>
            <a:ext cx="730250" cy="730250"/>
          </a:xfrm>
          <a:prstGeom prst="rect">
            <a:avLst/>
          </a:prstGeom>
          <a:noFill/>
        </p:spPr>
      </p:pic>
      <p:pic>
        <p:nvPicPr>
          <p:cNvPr id="4174" name="Picture 78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4828" y="3183843"/>
            <a:ext cx="730250" cy="730250"/>
          </a:xfrm>
          <a:prstGeom prst="rect">
            <a:avLst/>
          </a:prstGeom>
          <a:noFill/>
        </p:spPr>
      </p:pic>
      <p:pic>
        <p:nvPicPr>
          <p:cNvPr id="4175" name="Picture 79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37628" y="3183843"/>
            <a:ext cx="730250" cy="730250"/>
          </a:xfrm>
          <a:prstGeom prst="rect">
            <a:avLst/>
          </a:prstGeom>
          <a:noFill/>
        </p:spPr>
      </p:pic>
      <p:pic>
        <p:nvPicPr>
          <p:cNvPr id="4176" name="Picture 80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7628" y="3183843"/>
            <a:ext cx="730250" cy="730250"/>
          </a:xfrm>
          <a:prstGeom prst="rect">
            <a:avLst/>
          </a:prstGeom>
          <a:noFill/>
        </p:spPr>
      </p:pic>
      <p:pic>
        <p:nvPicPr>
          <p:cNvPr id="4177" name="Picture 81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7628" y="2371043"/>
            <a:ext cx="730250" cy="730250"/>
          </a:xfrm>
          <a:prstGeom prst="rect">
            <a:avLst/>
          </a:prstGeom>
          <a:noFill/>
        </p:spPr>
      </p:pic>
      <p:pic>
        <p:nvPicPr>
          <p:cNvPr id="4178" name="Picture 82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37628" y="2371043"/>
            <a:ext cx="730250" cy="730250"/>
          </a:xfrm>
          <a:prstGeom prst="rect">
            <a:avLst/>
          </a:prstGeom>
          <a:noFill/>
        </p:spPr>
      </p:pic>
      <p:pic>
        <p:nvPicPr>
          <p:cNvPr id="4179" name="Picture 83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0428" y="2371043"/>
            <a:ext cx="730250" cy="730250"/>
          </a:xfrm>
          <a:prstGeom prst="rect">
            <a:avLst/>
          </a:prstGeom>
          <a:noFill/>
        </p:spPr>
      </p:pic>
      <p:pic>
        <p:nvPicPr>
          <p:cNvPr id="4180" name="Picture 84" descr="Beepe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31390" y="2452005"/>
            <a:ext cx="568325" cy="574675"/>
          </a:xfrm>
          <a:prstGeom prst="rect">
            <a:avLst/>
          </a:prstGeom>
          <a:noFill/>
        </p:spPr>
      </p:pic>
      <p:pic>
        <p:nvPicPr>
          <p:cNvPr id="4181" name="Picture 85" descr="KarelEas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0428" y="2371043"/>
            <a:ext cx="730250" cy="730250"/>
          </a:xfrm>
          <a:prstGeom prst="rect">
            <a:avLst/>
          </a:prstGeom>
          <a:noFill/>
        </p:spPr>
      </p:pic>
      <p:pic>
        <p:nvPicPr>
          <p:cNvPr id="4182" name="Picture 86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63228" y="2371043"/>
            <a:ext cx="730250" cy="730250"/>
          </a:xfrm>
          <a:prstGeom prst="rect">
            <a:avLst/>
          </a:prstGeom>
          <a:noFill/>
        </p:spPr>
      </p:pic>
      <p:pic>
        <p:nvPicPr>
          <p:cNvPr id="4183" name="Picture 87" descr="KarelSouthOpaqu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63228" y="2371043"/>
            <a:ext cx="730250" cy="730250"/>
          </a:xfrm>
          <a:prstGeom prst="rect">
            <a:avLst/>
          </a:prstGeom>
          <a:noFill/>
        </p:spPr>
      </p:pic>
      <p:pic>
        <p:nvPicPr>
          <p:cNvPr id="4184" name="Picture 88" descr="KarelSouthOpaqu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63228" y="3183843"/>
            <a:ext cx="730250" cy="730250"/>
          </a:xfrm>
          <a:prstGeom prst="rect">
            <a:avLst/>
          </a:prstGeom>
          <a:noFill/>
        </p:spPr>
      </p:pic>
      <p:pic>
        <p:nvPicPr>
          <p:cNvPr id="4185" name="Picture 89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63228" y="3183843"/>
            <a:ext cx="730250" cy="730250"/>
          </a:xfrm>
          <a:prstGeom prst="rect">
            <a:avLst/>
          </a:prstGeom>
          <a:noFill/>
        </p:spPr>
      </p:pic>
      <p:pic>
        <p:nvPicPr>
          <p:cNvPr id="4186" name="Picture 90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6028" y="3183843"/>
            <a:ext cx="730250" cy="730250"/>
          </a:xfrm>
          <a:prstGeom prst="rect">
            <a:avLst/>
          </a:prstGeom>
          <a:noFill/>
        </p:spPr>
      </p:pic>
      <p:pic>
        <p:nvPicPr>
          <p:cNvPr id="4187" name="Picture 91" descr="KarelSouthOpaqu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76028" y="3183843"/>
            <a:ext cx="730250" cy="730250"/>
          </a:xfrm>
          <a:prstGeom prst="rect">
            <a:avLst/>
          </a:prstGeom>
          <a:noFill/>
        </p:spPr>
      </p:pic>
      <p:pic>
        <p:nvPicPr>
          <p:cNvPr id="4188" name="Picture 92" descr="KarelSouthOpaqu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76028" y="3996643"/>
            <a:ext cx="730250" cy="730250"/>
          </a:xfrm>
          <a:prstGeom prst="rect">
            <a:avLst/>
          </a:prstGeom>
          <a:noFill/>
        </p:spPr>
      </p:pic>
      <p:pic>
        <p:nvPicPr>
          <p:cNvPr id="4189" name="Picture 93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6028" y="3996643"/>
            <a:ext cx="730250" cy="730250"/>
          </a:xfrm>
          <a:prstGeom prst="rect">
            <a:avLst/>
          </a:prstGeom>
          <a:noFill/>
        </p:spPr>
      </p:pic>
      <p:pic>
        <p:nvPicPr>
          <p:cNvPr id="4190" name="Picture 94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8828" y="3996643"/>
            <a:ext cx="730250" cy="730250"/>
          </a:xfrm>
          <a:prstGeom prst="rect">
            <a:avLst/>
          </a:prstGeom>
          <a:noFill/>
        </p:spPr>
      </p:pic>
      <p:pic>
        <p:nvPicPr>
          <p:cNvPr id="4191" name="Picture 95" descr="KarelSouthOpaqu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8828" y="3996643"/>
            <a:ext cx="730250" cy="730250"/>
          </a:xfrm>
          <a:prstGeom prst="rect">
            <a:avLst/>
          </a:prstGeom>
          <a:noFill/>
        </p:spPr>
      </p:pic>
      <p:pic>
        <p:nvPicPr>
          <p:cNvPr id="4192" name="Picture 96" descr="KarelSouthOpaqu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8828" y="4809443"/>
            <a:ext cx="730250" cy="730250"/>
          </a:xfrm>
          <a:prstGeom prst="rect">
            <a:avLst/>
          </a:prstGeom>
          <a:noFill/>
        </p:spPr>
      </p:pic>
      <p:pic>
        <p:nvPicPr>
          <p:cNvPr id="4193" name="Picture 97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8828" y="4809443"/>
            <a:ext cx="730250" cy="730250"/>
          </a:xfrm>
          <a:prstGeom prst="rect">
            <a:avLst/>
          </a:prstGeom>
          <a:noFill/>
        </p:spPr>
      </p:pic>
      <p:pic>
        <p:nvPicPr>
          <p:cNvPr id="4194" name="Picture 98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8828" y="4809443"/>
            <a:ext cx="730250" cy="730250"/>
          </a:xfrm>
          <a:prstGeom prst="rect">
            <a:avLst/>
          </a:prstGeom>
          <a:noFill/>
        </p:spPr>
      </p:pic>
      <p:pic>
        <p:nvPicPr>
          <p:cNvPr id="4195" name="Picture 99" descr="KarelWestOpaqu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8828" y="4809443"/>
            <a:ext cx="730250" cy="730250"/>
          </a:xfrm>
          <a:prstGeom prst="rect">
            <a:avLst/>
          </a:prstGeom>
          <a:noFill/>
        </p:spPr>
      </p:pic>
      <p:pic>
        <p:nvPicPr>
          <p:cNvPr id="4196" name="Picture 100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8828" y="4809443"/>
            <a:ext cx="730250" cy="730250"/>
          </a:xfrm>
          <a:prstGeom prst="rect">
            <a:avLst/>
          </a:prstGeom>
          <a:noFill/>
        </p:spPr>
      </p:pic>
      <p:pic>
        <p:nvPicPr>
          <p:cNvPr id="4197" name="Picture 101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8828" y="3996643"/>
            <a:ext cx="730250" cy="730250"/>
          </a:xfrm>
          <a:prstGeom prst="rect">
            <a:avLst/>
          </a:prstGeom>
          <a:noFill/>
        </p:spPr>
      </p:pic>
      <p:pic>
        <p:nvPicPr>
          <p:cNvPr id="4198" name="Picture 102" descr="KarelWestOpaqu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8828" y="3996643"/>
            <a:ext cx="730250" cy="730250"/>
          </a:xfrm>
          <a:prstGeom prst="rect">
            <a:avLst/>
          </a:prstGeom>
          <a:noFill/>
        </p:spPr>
      </p:pic>
      <p:pic>
        <p:nvPicPr>
          <p:cNvPr id="4199" name="Picture 103" descr="KarelWestOpaqu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76028" y="3996643"/>
            <a:ext cx="730250" cy="730250"/>
          </a:xfrm>
          <a:prstGeom prst="rect">
            <a:avLst/>
          </a:prstGeom>
          <a:noFill/>
        </p:spPr>
      </p:pic>
      <p:pic>
        <p:nvPicPr>
          <p:cNvPr id="4200" name="Picture 104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76028" y="3996643"/>
            <a:ext cx="730250" cy="730250"/>
          </a:xfrm>
          <a:prstGeom prst="rect">
            <a:avLst/>
          </a:prstGeom>
          <a:noFill/>
        </p:spPr>
      </p:pic>
      <p:pic>
        <p:nvPicPr>
          <p:cNvPr id="4201" name="Picture 105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76028" y="3183843"/>
            <a:ext cx="730250" cy="730250"/>
          </a:xfrm>
          <a:prstGeom prst="rect">
            <a:avLst/>
          </a:prstGeom>
          <a:noFill/>
        </p:spPr>
      </p:pic>
      <p:pic>
        <p:nvPicPr>
          <p:cNvPr id="4202" name="Picture 106" descr="KarelWestOpaqu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76028" y="3183843"/>
            <a:ext cx="730250" cy="730250"/>
          </a:xfrm>
          <a:prstGeom prst="rect">
            <a:avLst/>
          </a:prstGeom>
          <a:noFill/>
        </p:spPr>
      </p:pic>
      <p:pic>
        <p:nvPicPr>
          <p:cNvPr id="4203" name="Picture 107" descr="KarelWestOpaqu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63228" y="3183843"/>
            <a:ext cx="730250" cy="730250"/>
          </a:xfrm>
          <a:prstGeom prst="rect">
            <a:avLst/>
          </a:prstGeom>
          <a:noFill/>
        </p:spPr>
      </p:pic>
      <p:pic>
        <p:nvPicPr>
          <p:cNvPr id="4204" name="Picture 108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63228" y="3183843"/>
            <a:ext cx="730250" cy="730250"/>
          </a:xfrm>
          <a:prstGeom prst="rect">
            <a:avLst/>
          </a:prstGeom>
          <a:noFill/>
        </p:spPr>
      </p:pic>
      <p:pic>
        <p:nvPicPr>
          <p:cNvPr id="4205" name="Picture 109" descr="KarelNorthOpaq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63228" y="2371043"/>
            <a:ext cx="730250" cy="730250"/>
          </a:xfrm>
          <a:prstGeom prst="rect">
            <a:avLst/>
          </a:prstGeom>
          <a:noFill/>
        </p:spPr>
      </p:pic>
      <p:pic>
        <p:nvPicPr>
          <p:cNvPr id="4206" name="Picture 110" descr="KarelWestOpaqu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63228" y="2371043"/>
            <a:ext cx="730250" cy="730250"/>
          </a:xfrm>
          <a:prstGeom prst="rect">
            <a:avLst/>
          </a:prstGeom>
          <a:noFill/>
        </p:spPr>
      </p:pic>
      <p:pic>
        <p:nvPicPr>
          <p:cNvPr id="4207" name="Picture 111" descr="KarelWest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0428" y="2371043"/>
            <a:ext cx="730250" cy="730250"/>
          </a:xfrm>
          <a:prstGeom prst="rect">
            <a:avLst/>
          </a:prstGeom>
          <a:noFill/>
        </p:spPr>
      </p:pic>
      <p:pic>
        <p:nvPicPr>
          <p:cNvPr id="4208" name="Picture 112" descr="KarelWestOpaqu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50428" y="2371043"/>
            <a:ext cx="730250" cy="730250"/>
          </a:xfrm>
          <a:prstGeom prst="rect">
            <a:avLst/>
          </a:prstGeom>
          <a:noFill/>
        </p:spPr>
      </p:pic>
      <p:pic>
        <p:nvPicPr>
          <p:cNvPr id="4209" name="Picture 113" descr="KarelSouthOpaqu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0428" y="2371043"/>
            <a:ext cx="730250" cy="730250"/>
          </a:xfrm>
          <a:prstGeom prst="rect">
            <a:avLst/>
          </a:prstGeom>
          <a:noFill/>
        </p:spPr>
      </p:pic>
      <p:pic>
        <p:nvPicPr>
          <p:cNvPr id="4210" name="Picture 114" descr="KarelEastOpa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0428" y="2371043"/>
            <a:ext cx="730250" cy="730250"/>
          </a:xfrm>
          <a:prstGeom prst="rect">
            <a:avLst/>
          </a:prstGeom>
          <a:noFill/>
        </p:spPr>
      </p:pic>
      <p:sp>
        <p:nvSpPr>
          <p:cNvPr id="115" name="Rectangle 2"/>
          <p:cNvSpPr txBox="1"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Climbing Mountains</a:t>
            </a:r>
            <a:endParaRPr kumimoji="0" lang="en-US" sz="40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6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r>
              <a:rPr lang="en-US" sz="2400" b="0"/>
              <a:t>For the rest of today, we’ll explore the use of methods and control statements in the context of teaching Karel to climb stair-step mountains that look something like this:</a:t>
            </a:r>
          </a:p>
        </p:txBody>
      </p:sp>
      <p:sp>
        <p:nvSpPr>
          <p:cNvPr id="117" name="Text Box 78"/>
          <p:cNvSpPr txBox="1">
            <a:spLocks noChangeArrowheads="1"/>
          </p:cNvSpPr>
          <p:nvPr/>
        </p:nvSpPr>
        <p:spPr bwMode="auto">
          <a:xfrm>
            <a:off x="1625600" y="5002033"/>
            <a:ext cx="304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0"/>
              <a:t>1</a:t>
            </a:r>
            <a:endParaRPr lang="en-US" sz="1200" b="0"/>
          </a:p>
        </p:txBody>
      </p:sp>
      <p:sp>
        <p:nvSpPr>
          <p:cNvPr id="118" name="Text Box 79"/>
          <p:cNvSpPr txBox="1">
            <a:spLocks noChangeArrowheads="1"/>
          </p:cNvSpPr>
          <p:nvPr/>
        </p:nvSpPr>
        <p:spPr bwMode="auto">
          <a:xfrm>
            <a:off x="1944688" y="5534480"/>
            <a:ext cx="7588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 dirty="0"/>
              <a:t>1</a:t>
            </a:r>
            <a:endParaRPr lang="en-US" sz="1200" b="0" dirty="0"/>
          </a:p>
        </p:txBody>
      </p:sp>
      <p:sp>
        <p:nvSpPr>
          <p:cNvPr id="119" name="Text Box 80"/>
          <p:cNvSpPr txBox="1">
            <a:spLocks noChangeArrowheads="1"/>
          </p:cNvSpPr>
          <p:nvPr/>
        </p:nvSpPr>
        <p:spPr bwMode="auto">
          <a:xfrm>
            <a:off x="2706083" y="5534480"/>
            <a:ext cx="7588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 dirty="0"/>
              <a:t>2</a:t>
            </a:r>
            <a:endParaRPr lang="en-US" sz="1200" b="0" dirty="0"/>
          </a:p>
        </p:txBody>
      </p:sp>
      <p:sp>
        <p:nvSpPr>
          <p:cNvPr id="120" name="Text Box 81"/>
          <p:cNvSpPr txBox="1">
            <a:spLocks noChangeArrowheads="1"/>
          </p:cNvSpPr>
          <p:nvPr/>
        </p:nvSpPr>
        <p:spPr bwMode="auto">
          <a:xfrm>
            <a:off x="3527953" y="5534480"/>
            <a:ext cx="7588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 dirty="0"/>
              <a:t>3</a:t>
            </a:r>
            <a:endParaRPr lang="en-US" sz="1200" b="0" dirty="0"/>
          </a:p>
        </p:txBody>
      </p:sp>
      <p:sp>
        <p:nvSpPr>
          <p:cNvPr id="121" name="Text Box 82"/>
          <p:cNvSpPr txBox="1">
            <a:spLocks noChangeArrowheads="1"/>
          </p:cNvSpPr>
          <p:nvPr/>
        </p:nvSpPr>
        <p:spPr bwMode="auto">
          <a:xfrm>
            <a:off x="4337728" y="5534480"/>
            <a:ext cx="7588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 dirty="0"/>
              <a:t>4</a:t>
            </a:r>
            <a:endParaRPr lang="en-US" sz="1200" b="0" dirty="0"/>
          </a:p>
        </p:txBody>
      </p:sp>
      <p:sp>
        <p:nvSpPr>
          <p:cNvPr id="122" name="Text Box 83"/>
          <p:cNvSpPr txBox="1">
            <a:spLocks noChangeArrowheads="1"/>
          </p:cNvSpPr>
          <p:nvPr/>
        </p:nvSpPr>
        <p:spPr bwMode="auto">
          <a:xfrm>
            <a:off x="5157410" y="5534480"/>
            <a:ext cx="7588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 dirty="0"/>
              <a:t>5</a:t>
            </a:r>
            <a:endParaRPr lang="en-US" sz="1200" b="0" dirty="0"/>
          </a:p>
        </p:txBody>
      </p:sp>
      <p:sp>
        <p:nvSpPr>
          <p:cNvPr id="123" name="Text Box 84"/>
          <p:cNvSpPr txBox="1">
            <a:spLocks noChangeArrowheads="1"/>
          </p:cNvSpPr>
          <p:nvPr/>
        </p:nvSpPr>
        <p:spPr bwMode="auto">
          <a:xfrm>
            <a:off x="5969373" y="5534480"/>
            <a:ext cx="7588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 dirty="0"/>
              <a:t>6</a:t>
            </a:r>
            <a:endParaRPr lang="en-US" sz="1200" b="0" dirty="0"/>
          </a:p>
        </p:txBody>
      </p:sp>
      <p:sp>
        <p:nvSpPr>
          <p:cNvPr id="124" name="Text Box 85"/>
          <p:cNvSpPr txBox="1">
            <a:spLocks noChangeArrowheads="1"/>
          </p:cNvSpPr>
          <p:nvPr/>
        </p:nvSpPr>
        <p:spPr bwMode="auto">
          <a:xfrm>
            <a:off x="6784975" y="5534480"/>
            <a:ext cx="7588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 dirty="0"/>
              <a:t>7</a:t>
            </a:r>
            <a:endParaRPr lang="en-US" sz="1200" b="0" dirty="0"/>
          </a:p>
        </p:txBody>
      </p:sp>
      <p:sp>
        <p:nvSpPr>
          <p:cNvPr id="125" name="Text Box 86"/>
          <p:cNvSpPr txBox="1">
            <a:spLocks noChangeArrowheads="1"/>
          </p:cNvSpPr>
          <p:nvPr/>
        </p:nvSpPr>
        <p:spPr bwMode="auto">
          <a:xfrm>
            <a:off x="1625600" y="4206318"/>
            <a:ext cx="304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0"/>
              <a:t>2</a:t>
            </a:r>
            <a:endParaRPr lang="en-US" sz="1200" b="0"/>
          </a:p>
        </p:txBody>
      </p:sp>
      <p:sp>
        <p:nvSpPr>
          <p:cNvPr id="126" name="Text Box 87"/>
          <p:cNvSpPr txBox="1">
            <a:spLocks noChangeArrowheads="1"/>
          </p:cNvSpPr>
          <p:nvPr/>
        </p:nvSpPr>
        <p:spPr bwMode="auto">
          <a:xfrm>
            <a:off x="1625600" y="3400096"/>
            <a:ext cx="304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0"/>
              <a:t>3</a:t>
            </a:r>
            <a:endParaRPr lang="en-US" sz="1200" b="0"/>
          </a:p>
        </p:txBody>
      </p:sp>
      <p:sp>
        <p:nvSpPr>
          <p:cNvPr id="128" name="Rectangle 92"/>
          <p:cNvSpPr>
            <a:spLocks noChangeArrowheads="1"/>
          </p:cNvSpPr>
          <p:nvPr/>
        </p:nvSpPr>
        <p:spPr bwMode="auto">
          <a:xfrm>
            <a:off x="558800" y="5888565"/>
            <a:ext cx="8128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The initial version will work only in this world, but later examples will be able to climb mountains of any height.</a:t>
            </a:r>
          </a:p>
        </p:txBody>
      </p:sp>
      <p:grpSp>
        <p:nvGrpSpPr>
          <p:cNvPr id="152" name="Group 151"/>
          <p:cNvGrpSpPr/>
          <p:nvPr/>
        </p:nvGrpSpPr>
        <p:grpSpPr>
          <a:xfrm>
            <a:off x="5052596" y="2209800"/>
            <a:ext cx="3152814" cy="915194"/>
            <a:chOff x="5052596" y="2209800"/>
            <a:chExt cx="3152814" cy="915194"/>
          </a:xfrm>
        </p:grpSpPr>
        <p:sp>
          <p:nvSpPr>
            <p:cNvPr id="127" name="Text Box 88"/>
            <p:cNvSpPr txBox="1">
              <a:spLocks noChangeArrowheads="1"/>
            </p:cNvSpPr>
            <p:nvPr/>
          </p:nvSpPr>
          <p:spPr bwMode="auto">
            <a:xfrm>
              <a:off x="5087240" y="2571145"/>
              <a:ext cx="3048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b="0" dirty="0"/>
                <a:t>4</a:t>
              </a:r>
              <a:endParaRPr lang="en-US" sz="1200" b="0" dirty="0"/>
            </a:p>
          </p:txBody>
        </p:sp>
        <p:sp>
          <p:nvSpPr>
            <p:cNvPr id="130" name="Wave 129"/>
            <p:cNvSpPr/>
            <p:nvPr/>
          </p:nvSpPr>
          <p:spPr bwMode="auto">
            <a:xfrm>
              <a:off x="5061840" y="2209800"/>
              <a:ext cx="2995990" cy="762000"/>
            </a:xfrm>
            <a:prstGeom prst="wave">
              <a:avLst/>
            </a:prstGeom>
            <a:solidFill>
              <a:srgbClr val="FFCCCC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5106591" y="2313820"/>
              <a:ext cx="448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  <a:latin typeface="Marker Felt Thin"/>
                </a:rPr>
                <a:t>F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283181" y="2286000"/>
              <a:ext cx="448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  <a:latin typeface="Marker Felt Thin"/>
                </a:rPr>
                <a:t>r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5435581" y="2270275"/>
              <a:ext cx="448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  <a:latin typeface="Marker Felt Thin"/>
                </a:rPr>
                <a:t>i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539601" y="2254550"/>
              <a:ext cx="448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  <a:latin typeface="Marker Felt Thin"/>
                </a:rPr>
                <a:t>d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728286" y="2263015"/>
              <a:ext cx="448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  <a:latin typeface="Marker Felt Thin"/>
                </a:rPr>
                <a:t>a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5904876" y="2307765"/>
              <a:ext cx="448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  <a:latin typeface="Marker Felt Thin"/>
                </a:rPr>
                <a:t>y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6265316" y="2357735"/>
              <a:ext cx="448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  <a:latin typeface="Marker Felt Thin"/>
                </a:rPr>
                <a:t>F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6417716" y="2401280"/>
              <a:ext cx="448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  <a:latin typeface="Marker Felt Thin"/>
                </a:rPr>
                <a:t>o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6582211" y="2432730"/>
              <a:ext cx="448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  <a:latin typeface="Marker Felt Thin"/>
                </a:rPr>
                <a:t>u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746706" y="2464180"/>
              <a:ext cx="60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  <a:latin typeface="Marker Felt Thin"/>
                </a:rPr>
                <a:t>r-s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7151896" y="2459345"/>
              <a:ext cx="436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  <a:latin typeface="Marker Felt Thin"/>
                </a:rPr>
                <a:t>q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315186" y="2454510"/>
              <a:ext cx="436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  <a:latin typeface="Marker Felt Thin"/>
                </a:rPr>
                <a:t>u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478476" y="2425485"/>
              <a:ext cx="436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  <a:latin typeface="Marker Felt Thin"/>
                </a:rPr>
                <a:t>a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7641766" y="2396460"/>
              <a:ext cx="436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  <a:latin typeface="Marker Felt Thin"/>
                </a:rPr>
                <a:t>r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7768771" y="2367435"/>
              <a:ext cx="436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  <a:latin typeface="Marker Felt Thin"/>
                </a:rPr>
                <a:t>e</a:t>
              </a:r>
              <a:endParaRPr lang="en-US" sz="2400" dirty="0">
                <a:solidFill>
                  <a:srgbClr val="FF0000"/>
                </a:solidFill>
                <a:latin typeface="Marker Felt Thin"/>
              </a:endParaRPr>
            </a:p>
          </p:txBody>
        </p:sp>
        <p:cxnSp>
          <p:nvCxnSpPr>
            <p:cNvPr id="150" name="Straight Connector 149"/>
            <p:cNvCxnSpPr/>
            <p:nvPr/>
          </p:nvCxnSpPr>
          <p:spPr bwMode="auto">
            <a:xfrm rot="5400000">
              <a:off x="4634290" y="2705100"/>
              <a:ext cx="8382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2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4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4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6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6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8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8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2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2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4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4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60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600"/>
                            </p:stCondLst>
                            <p:childTnLst>
                              <p:par>
                                <p:cTn id="12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800"/>
                            </p:stCondLst>
                            <p:childTnLst>
                              <p:par>
                                <p:cTn id="1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800"/>
                            </p:stCondLst>
                            <p:childTnLst>
                              <p:par>
                                <p:cTn id="13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00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00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200"/>
                            </p:stCondLst>
                            <p:childTnLst>
                              <p:par>
                                <p:cTn id="1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200"/>
                            </p:stCondLst>
                            <p:childTnLst>
                              <p:par>
                                <p:cTn id="14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400"/>
                            </p:stCondLst>
                            <p:childTnLst>
                              <p:par>
                                <p:cTn id="1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400"/>
                            </p:stCondLst>
                            <p:childTnLst>
                              <p:par>
                                <p:cTn id="1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400"/>
                            </p:stCondLst>
                            <p:childTnLst>
                              <p:par>
                                <p:cTn id="1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00"/>
                            </p:stCondLst>
                            <p:childTnLst>
                              <p:par>
                                <p:cTn id="1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"/>
                            </p:stCondLst>
                            <p:childTnLst>
                              <p:par>
                                <p:cTn id="17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400"/>
                            </p:stCondLst>
                            <p:childTnLst>
                              <p:par>
                                <p:cTn id="1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00"/>
                            </p:stCondLst>
                            <p:childTnLst>
                              <p:par>
                                <p:cTn id="18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600"/>
                            </p:stCondLst>
                            <p:childTnLst>
                              <p:par>
                                <p:cTn id="1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60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600"/>
                            </p:stCondLst>
                            <p:childTnLst>
                              <p:par>
                                <p:cTn id="1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600"/>
                            </p:stCondLst>
                            <p:childTnLst>
                              <p:par>
                                <p:cTn id="19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800"/>
                            </p:stCondLst>
                            <p:childTnLst>
                              <p:par>
                                <p:cTn id="1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800"/>
                            </p:stCondLst>
                            <p:childTnLst>
                              <p:par>
                                <p:cTn id="19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00"/>
                            </p:stCondLst>
                            <p:childTnLst>
                              <p:par>
                                <p:cTn id="2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000"/>
                            </p:stCondLst>
                            <p:childTnLst>
                              <p:par>
                                <p:cTn id="2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200"/>
                            </p:stCondLst>
                            <p:childTnLst>
                              <p:par>
                                <p:cTn id="2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200"/>
                            </p:stCondLst>
                            <p:childTnLst>
                              <p:par>
                                <p:cTn id="21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400"/>
                            </p:stCondLst>
                            <p:childTnLst>
                              <p:par>
                                <p:cTn id="22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2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800"/>
                            </p:stCondLst>
                            <p:childTnLst>
                              <p:par>
                                <p:cTn id="2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800"/>
                            </p:stCondLst>
                            <p:childTnLst>
                              <p:par>
                                <p:cTn id="23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2000"/>
                            </p:stCondLst>
                            <p:childTnLst>
                              <p:par>
                                <p:cTn id="2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2000"/>
                            </p:stCondLst>
                            <p:childTnLst>
                              <p:par>
                                <p:cTn id="24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200"/>
                            </p:stCondLst>
                            <p:childTnLst>
                              <p:par>
                                <p:cTn id="2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2200"/>
                            </p:stCondLst>
                            <p:childTnLst>
                              <p:par>
                                <p:cTn id="2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2200"/>
                            </p:stCondLst>
                            <p:childTnLst>
                              <p:par>
                                <p:cTn id="2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2200"/>
                            </p:stCondLst>
                            <p:childTnLst>
                              <p:par>
                                <p:cTn id="25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2400"/>
                            </p:stCondLst>
                            <p:childTnLst>
                              <p:par>
                                <p:cTn id="2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2400"/>
                            </p:stCondLst>
                            <p:childTnLst>
                              <p:par>
                                <p:cTn id="26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2600"/>
                            </p:stCondLst>
                            <p:childTnLst>
                              <p:par>
                                <p:cTn id="2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2600"/>
                            </p:stCondLst>
                            <p:childTnLst>
                              <p:par>
                                <p:cTn id="2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  <a:ln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14357</TotalTime>
  <Words>1743</Words>
  <Application>Microsoft Macintosh PowerPoint</Application>
  <PresentationFormat>On-screen Show (4:3)</PresentationFormat>
  <Paragraphs>260</Paragraphs>
  <Slides>19</Slides>
  <Notes>18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Blank Presentation</vt:lpstr>
      <vt:lpstr>Programming in Karel</vt:lpstr>
      <vt:lpstr>Once upon a time . . .</vt:lpstr>
      <vt:lpstr>Rich Pattis and Karel the Robot</vt:lpstr>
      <vt:lpstr>Slide 4</vt:lpstr>
      <vt:lpstr>Review: Primitive Karel Commands</vt:lpstr>
      <vt:lpstr>Our First Karel Program</vt:lpstr>
      <vt:lpstr>Syntactic Rules and Patterns</vt:lpstr>
      <vt:lpstr>Defining New Methods</vt:lpstr>
      <vt:lpstr>The turnRight Method</vt:lpstr>
      <vt:lpstr>Helper Methods in a Program</vt:lpstr>
      <vt:lpstr>Exercise: Defining Methods</vt:lpstr>
      <vt:lpstr>Control Statements</vt:lpstr>
      <vt:lpstr>The for Statement</vt:lpstr>
      <vt:lpstr>Using the for Statement</vt:lpstr>
      <vt:lpstr>Conditions in Karel</vt:lpstr>
      <vt:lpstr>The while Statement</vt:lpstr>
      <vt:lpstr>The if and if-else Statements</vt:lpstr>
      <vt:lpstr>Slide 18</vt:lpstr>
      <vt:lpstr>The End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Eric Roberts</cp:lastModifiedBy>
  <cp:revision>72</cp:revision>
  <dcterms:created xsi:type="dcterms:W3CDTF">2012-04-04T18:55:48Z</dcterms:created>
  <dcterms:modified xsi:type="dcterms:W3CDTF">2012-04-04T19:02:38Z</dcterms:modified>
</cp:coreProperties>
</file>