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notesSlides/notesSlide9.xml" ContentType="application/vnd.openxmlformats-officedocument.presentationml.notesSlide+xml"/>
  <Override PartName="/ppt/slides/slide5.xml" ContentType="application/vnd.openxmlformats-officedocument.presentationml.slide+xml"/>
  <Override PartName="/ppt/slideLayouts/slideLayout11.xml" ContentType="application/vnd.openxmlformats-officedocument.presentationml.slideLayout+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22"/>
  </p:notesMasterIdLst>
  <p:sldIdLst>
    <p:sldId id="370" r:id="rId2"/>
    <p:sldId id="371" r:id="rId3"/>
    <p:sldId id="372" r:id="rId4"/>
    <p:sldId id="373" r:id="rId5"/>
    <p:sldId id="374" r:id="rId6"/>
    <p:sldId id="375" r:id="rId7"/>
    <p:sldId id="376" r:id="rId8"/>
    <p:sldId id="377" r:id="rId9"/>
    <p:sldId id="378" r:id="rId10"/>
    <p:sldId id="388" r:id="rId11"/>
    <p:sldId id="379" r:id="rId12"/>
    <p:sldId id="380" r:id="rId13"/>
    <p:sldId id="381" r:id="rId14"/>
    <p:sldId id="382" r:id="rId15"/>
    <p:sldId id="383" r:id="rId16"/>
    <p:sldId id="384" r:id="rId17"/>
    <p:sldId id="385" r:id="rId18"/>
    <p:sldId id="387" r:id="rId19"/>
    <p:sldId id="386" r:id="rId20"/>
    <p:sldId id="369" r:id="rId21"/>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CFFFF"/>
    <a:srgbClr val="D5FFFF"/>
    <a:srgbClr val="FFFFFF"/>
    <a:srgbClr val="009900"/>
    <a:srgbClr val="66FF66"/>
    <a:srgbClr val="969696"/>
    <a:srgbClr val="FFFF66"/>
    <a:srgbClr val="CCFFCC"/>
    <a:srgbClr val="FFCC99"/>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preferSingleView="1">
    <p:restoredLeft sz="32787"/>
    <p:restoredTop sz="90929"/>
  </p:normalViewPr>
  <p:slideViewPr>
    <p:cSldViewPr showGuides="1">
      <p:cViewPr varScale="1">
        <p:scale>
          <a:sx n="105" d="100"/>
          <a:sy n="105" d="100"/>
        </p:scale>
        <p:origin x="-113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A78C7440-C8E9-124B-A6F8-674642373CD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FA9C5D-5DA4-3744-85D0-422608BEBDF7}" type="slidenum">
              <a:rPr lang="en-US"/>
              <a:pPr/>
              <a:t>1</a:t>
            </a:fld>
            <a:endParaRPr lang="en-US"/>
          </a:p>
        </p:txBody>
      </p:sp>
      <p:sp>
        <p:nvSpPr>
          <p:cNvPr id="4843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843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174B0A-E06C-624B-8735-60CC4A6108AA}" type="slidenum">
              <a:rPr lang="en-US"/>
              <a:pPr/>
              <a:t>2</a:t>
            </a:fld>
            <a:endParaRPr lang="en-US"/>
          </a:p>
        </p:txBody>
      </p:sp>
      <p:sp>
        <p:nvSpPr>
          <p:cNvPr id="48640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8640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620B32-449E-7441-A5DC-799652649676}" type="slidenum">
              <a:rPr lang="en-US"/>
              <a:pPr/>
              <a:t>3</a:t>
            </a:fld>
            <a:endParaRPr lang="en-US"/>
          </a:p>
        </p:txBody>
      </p:sp>
      <p:sp>
        <p:nvSpPr>
          <p:cNvPr id="48845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8845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7E4CE0-416E-2441-9BE1-56185A429766}" type="slidenum">
              <a:rPr lang="en-US"/>
              <a:pPr/>
              <a:t>4</a:t>
            </a:fld>
            <a:endParaRPr lang="en-US"/>
          </a:p>
        </p:txBody>
      </p:sp>
      <p:sp>
        <p:nvSpPr>
          <p:cNvPr id="4904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04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CECDD1-E504-844E-8434-76C6A42CF627}" type="slidenum">
              <a:rPr lang="en-US"/>
              <a:pPr/>
              <a:t>5</a:t>
            </a:fld>
            <a:endParaRPr lang="en-US"/>
          </a:p>
        </p:txBody>
      </p:sp>
      <p:sp>
        <p:nvSpPr>
          <p:cNvPr id="4925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25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AB82AB-52CE-DE4C-ABA3-68C01E90B2E3}" type="slidenum">
              <a:rPr lang="en-US"/>
              <a:pPr/>
              <a:t>6</a:t>
            </a:fld>
            <a:endParaRPr lang="en-US"/>
          </a:p>
        </p:txBody>
      </p:sp>
      <p:sp>
        <p:nvSpPr>
          <p:cNvPr id="4945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45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02A7C-2EDF-534E-BA2E-BF444998B631}" type="slidenum">
              <a:rPr lang="en-US"/>
              <a:pPr/>
              <a:t>7</a:t>
            </a:fld>
            <a:endParaRPr lang="en-US"/>
          </a:p>
        </p:txBody>
      </p:sp>
      <p:sp>
        <p:nvSpPr>
          <p:cNvPr id="49664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664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58C3EC-AC15-4843-B7A5-0C312FEEF809}" type="slidenum">
              <a:rPr lang="en-US"/>
              <a:pPr/>
              <a:t>8</a:t>
            </a:fld>
            <a:endParaRPr lang="en-US"/>
          </a:p>
        </p:txBody>
      </p:sp>
      <p:sp>
        <p:nvSpPr>
          <p:cNvPr id="4986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86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76362B-ABD1-6046-9D6A-97E24CDDAD67}" type="slidenum">
              <a:rPr lang="en-US"/>
              <a:pPr/>
              <a:t>9</a:t>
            </a:fld>
            <a:endParaRPr lang="en-US"/>
          </a:p>
        </p:txBody>
      </p:sp>
      <p:sp>
        <p:nvSpPr>
          <p:cNvPr id="50073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07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58C3EC-AC15-4843-B7A5-0C312FEEF809}" type="slidenum">
              <a:rPr lang="en-US"/>
              <a:pPr/>
              <a:t>10</a:t>
            </a:fld>
            <a:endParaRPr lang="en-US"/>
          </a:p>
        </p:txBody>
      </p:sp>
      <p:sp>
        <p:nvSpPr>
          <p:cNvPr id="4986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86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671603-4D77-CE4C-9877-781ADDA87A9A}" type="slidenum">
              <a:rPr lang="en-US"/>
              <a:pPr/>
              <a:t>11</a:t>
            </a:fld>
            <a:endParaRPr lang="en-US"/>
          </a:p>
        </p:txBody>
      </p:sp>
      <p:sp>
        <p:nvSpPr>
          <p:cNvPr id="5027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27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AA7BF2-85CB-9B45-AE04-B2F4FB170F94}" type="slidenum">
              <a:rPr lang="en-US"/>
              <a:pPr/>
              <a:t>12</a:t>
            </a:fld>
            <a:endParaRPr lang="en-US"/>
          </a:p>
        </p:txBody>
      </p:sp>
      <p:sp>
        <p:nvSpPr>
          <p:cNvPr id="50483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483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F087AE-ABCB-A14A-A455-698200045F03}" type="slidenum">
              <a:rPr lang="en-US"/>
              <a:pPr/>
              <a:t>13</a:t>
            </a:fld>
            <a:endParaRPr lang="en-US"/>
          </a:p>
        </p:txBody>
      </p:sp>
      <p:sp>
        <p:nvSpPr>
          <p:cNvPr id="5068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68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39794A-9B2D-AB44-9AFB-1C83BD1D144A}" type="slidenum">
              <a:rPr lang="en-US"/>
              <a:pPr/>
              <a:t>14</a:t>
            </a:fld>
            <a:endParaRPr lang="en-US"/>
          </a:p>
        </p:txBody>
      </p:sp>
      <p:sp>
        <p:nvSpPr>
          <p:cNvPr id="5089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89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C56FBA-1CC4-5E4D-8C70-D35B2DF64ED2}" type="slidenum">
              <a:rPr lang="en-US"/>
              <a:pPr/>
              <a:t>15</a:t>
            </a:fld>
            <a:endParaRPr lang="en-US"/>
          </a:p>
        </p:txBody>
      </p:sp>
      <p:sp>
        <p:nvSpPr>
          <p:cNvPr id="5109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09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F90A9D56-8359-0C47-9638-4210279FF1F1}" type="slidenum">
              <a:rPr lang="en-US">
                <a:latin typeface="Times New Roman" pitchFamily="1" charset="0"/>
              </a:rPr>
              <a:pPr/>
              <a:t>16</a:t>
            </a:fld>
            <a:endParaRPr lang="en-US">
              <a:latin typeface="Times New Roman" pitchFamily="1" charset="0"/>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61561862-125F-A945-91FF-0A3AEB487553}" type="slidenum">
              <a:rPr lang="en-US">
                <a:latin typeface="Times New Roman" pitchFamily="1" charset="0"/>
              </a:rPr>
              <a:pPr/>
              <a:t>17</a:t>
            </a:fld>
            <a:endParaRPr lang="en-US">
              <a:latin typeface="Times New Roman" pitchFamily="1"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21052504-E7F4-0645-A874-6E86F3974445}" type="slidenum">
              <a:rPr lang="en-US">
                <a:latin typeface="Times New Roman" pitchFamily="1" charset="0"/>
              </a:rPr>
              <a:pPr/>
              <a:t>18</a:t>
            </a:fld>
            <a:endParaRPr lang="en-US">
              <a:latin typeface="Times New Roman" pitchFamily="1" charset="0"/>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61E6BDDC-7603-3D4F-99B9-649EC2E47E41}" type="slidenum">
              <a:rPr lang="en-US">
                <a:latin typeface="Times New Roman" pitchFamily="1" charset="0"/>
              </a:rPr>
              <a:pPr/>
              <a:t>19</a:t>
            </a:fld>
            <a:endParaRPr lang="en-US">
              <a:latin typeface="Times New Roman" pitchFamily="1" charset="0"/>
            </a:endParaRPr>
          </a:p>
        </p:txBody>
      </p:sp>
      <p:sp>
        <p:nvSpPr>
          <p:cNvPr id="27651" name="Rectangle 2"/>
          <p:cNvSpPr>
            <a:spLocks noGrp="1" noRot="1" noChangeAspect="1" noChangeArrowheads="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E704B1-8BD4-3347-AE22-EDE060B5FD2F}" type="slidenum">
              <a:rPr lang="en-US"/>
              <a:pPr/>
              <a:t>20</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2754BAC-EDD3-D346-B784-5110CBB94FE3}"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F4AAD30-FE5C-4844-B092-C3D833D3635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BD75CB3-000D-9248-86D7-BDB7F819433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B0B4A208-4019-0143-B48C-563EC9E0394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8A8DFD54-1551-F249-A0E5-778A91C0CB7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5D6CEF7F-6652-8B41-BB5B-FB582C180BF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BBBEA6C0-8F76-CD43-8BD1-434D0544B41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4D60E547-3241-074F-83F3-BB01FDBD72A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01725970-6E77-BB48-85EC-C4301A3FB1E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8EE648B3-B6DE-F547-8AE0-796FF6AE89F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F743D01-6469-7C40-A619-422F6A828F5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3330" name="Rectangle 2"/>
          <p:cNvSpPr>
            <a:spLocks noGrp="1" noChangeArrowheads="1"/>
          </p:cNvSpPr>
          <p:nvPr>
            <p:ph type="ctrTitle"/>
          </p:nvPr>
        </p:nvSpPr>
        <p:spPr>
          <a:xfrm>
            <a:off x="0" y="1143000"/>
            <a:ext cx="9144000" cy="1143000"/>
          </a:xfrm>
        </p:spPr>
        <p:txBody>
          <a:bodyPr/>
          <a:lstStyle/>
          <a:p>
            <a:r>
              <a:rPr lang="en-US" sz="6000">
                <a:solidFill>
                  <a:srgbClr val="FF0000"/>
                </a:solidFill>
              </a:rPr>
              <a:t>Simple Java</a:t>
            </a:r>
          </a:p>
        </p:txBody>
      </p:sp>
      <p:sp>
        <p:nvSpPr>
          <p:cNvPr id="483331" name="Text Box 3"/>
          <p:cNvSpPr txBox="1">
            <a:spLocks noChangeArrowheads="1"/>
          </p:cNvSpPr>
          <p:nvPr/>
        </p:nvSpPr>
        <p:spPr bwMode="auto">
          <a:xfrm>
            <a:off x="0" y="4114800"/>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Eric Roberts</a:t>
            </a:r>
          </a:p>
          <a:p>
            <a:pPr algn="ctr">
              <a:lnSpc>
                <a:spcPct val="85000"/>
              </a:lnSpc>
            </a:pPr>
            <a:r>
              <a:rPr lang="en-US" sz="3200" b="0" dirty="0"/>
              <a:t>CS 106A</a:t>
            </a:r>
            <a:endParaRPr lang="en-US" sz="3200" b="0" dirty="0" smtClean="0"/>
          </a:p>
          <a:p>
            <a:pPr algn="ctr">
              <a:lnSpc>
                <a:spcPct val="85000"/>
              </a:lnSpc>
            </a:pPr>
            <a:r>
              <a:rPr lang="en-US" sz="3200" b="0" dirty="0" smtClean="0"/>
              <a:t>April 9, 2012</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5378"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87426" name="Picture 2" descr="227px-K&amp;R_C"/>
          <p:cNvPicPr>
            <a:picLocks noChangeAspect="1" noChangeArrowheads="1"/>
          </p:cNvPicPr>
          <p:nvPr/>
        </p:nvPicPr>
        <p:blipFill>
          <a:blip r:embed="rId3"/>
          <a:srcRect t="4732" b="2367"/>
          <a:stretch>
            <a:fillRect/>
          </a:stretch>
        </p:blipFill>
        <p:spPr bwMode="auto">
          <a:xfrm>
            <a:off x="5638800" y="1644650"/>
            <a:ext cx="3327400" cy="4318000"/>
          </a:xfrm>
          <a:prstGeom prst="rect">
            <a:avLst/>
          </a:prstGeom>
          <a:noFill/>
          <a:ln w="9525">
            <a:solidFill>
              <a:schemeClr val="tx1"/>
            </a:solidFill>
            <a:miter lim="800000"/>
            <a:headEnd/>
            <a:tailEnd/>
          </a:ln>
        </p:spPr>
      </p:pic>
      <p:sp>
        <p:nvSpPr>
          <p:cNvPr id="487427" name="Rectangle 3"/>
          <p:cNvSpPr>
            <a:spLocks noGrp="1" noChangeArrowheads="1"/>
          </p:cNvSpPr>
          <p:nvPr>
            <p:ph type="title"/>
          </p:nvPr>
        </p:nvSpPr>
        <p:spPr>
          <a:xfrm>
            <a:off x="0" y="76200"/>
            <a:ext cx="9144000" cy="1143000"/>
          </a:xfrm>
          <a:noFill/>
          <a:ln/>
        </p:spPr>
        <p:txBody>
          <a:bodyPr/>
          <a:lstStyle/>
          <a:p>
            <a:r>
              <a:rPr lang="en-US" sz="4000">
                <a:solidFill>
                  <a:srgbClr val="FF0000"/>
                </a:solidFill>
              </a:rPr>
              <a:t>The “Hello World” Program</a:t>
            </a:r>
            <a:endParaRPr lang="en-US">
              <a:solidFill>
                <a:schemeClr val="tx1"/>
              </a:solidFill>
            </a:endParaRPr>
          </a:p>
        </p:txBody>
      </p:sp>
      <p:sp>
        <p:nvSpPr>
          <p:cNvPr id="487428" name="Text Box 4"/>
          <p:cNvSpPr txBox="1">
            <a:spLocks noChangeArrowheads="1"/>
          </p:cNvSpPr>
          <p:nvPr/>
        </p:nvSpPr>
        <p:spPr bwMode="auto">
          <a:xfrm>
            <a:off x="381000" y="1562100"/>
            <a:ext cx="5029200" cy="2063750"/>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2400" b="0"/>
              <a:t>One of the important influences on the design of Java was the C programming language, which was developed at Bell Labs in the early 1970s.  The primary reference manual for C was written by Brian Kernighan and Dennis Ritchie.</a:t>
            </a:r>
          </a:p>
        </p:txBody>
      </p:sp>
      <p:sp>
        <p:nvSpPr>
          <p:cNvPr id="487429" name="Text Box 5"/>
          <p:cNvSpPr txBox="1">
            <a:spLocks noChangeArrowheads="1"/>
          </p:cNvSpPr>
          <p:nvPr/>
        </p:nvSpPr>
        <p:spPr bwMode="auto">
          <a:xfrm>
            <a:off x="381000" y="3689350"/>
            <a:ext cx="5029200" cy="2063750"/>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2400" b="0"/>
              <a:t>On the first page of their book, the authors suggest that the first step in learning any language is to write a simple program that prints the message “hello, world” on the display.  That advice remains sound today.</a:t>
            </a:r>
          </a:p>
        </p:txBody>
      </p:sp>
      <p:grpSp>
        <p:nvGrpSpPr>
          <p:cNvPr id="487430" name="Group 6"/>
          <p:cNvGrpSpPr>
            <a:grpSpLocks/>
          </p:cNvGrpSpPr>
          <p:nvPr/>
        </p:nvGrpSpPr>
        <p:grpSpPr bwMode="auto">
          <a:xfrm>
            <a:off x="5624513" y="1638300"/>
            <a:ext cx="3338512" cy="4333875"/>
            <a:chOff x="3543" y="1190"/>
            <a:chExt cx="2103" cy="2730"/>
          </a:xfrm>
        </p:grpSpPr>
        <p:sp>
          <p:nvSpPr>
            <p:cNvPr id="487431" name="Rectangle 7"/>
            <p:cNvSpPr>
              <a:spLocks noChangeArrowheads="1"/>
            </p:cNvSpPr>
            <p:nvPr/>
          </p:nvSpPr>
          <p:spPr bwMode="auto">
            <a:xfrm>
              <a:off x="3543" y="1190"/>
              <a:ext cx="2103" cy="273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b="0"/>
            </a:p>
          </p:txBody>
        </p:sp>
        <p:sp>
          <p:nvSpPr>
            <p:cNvPr id="487432" name="Text Box 8"/>
            <p:cNvSpPr txBox="1">
              <a:spLocks noChangeArrowheads="1"/>
            </p:cNvSpPr>
            <p:nvPr/>
          </p:nvSpPr>
          <p:spPr bwMode="auto">
            <a:xfrm>
              <a:off x="3552" y="1564"/>
              <a:ext cx="2064" cy="1988"/>
            </a:xfrm>
            <a:prstGeom prst="rect">
              <a:avLst/>
            </a:prstGeom>
            <a:noFill/>
            <a:ln w="9525">
              <a:noFill/>
              <a:miter lim="800000"/>
              <a:headEnd/>
              <a:tailEnd/>
            </a:ln>
            <a:effectLst/>
          </p:spPr>
          <p:txBody>
            <a:bodyPr>
              <a:prstTxWarp prst="textNoShape">
                <a:avLst/>
              </a:prstTxWarp>
              <a:spAutoFit/>
            </a:bodyPr>
            <a:lstStyle/>
            <a:p>
              <a:pPr algn="just">
                <a:lnSpc>
                  <a:spcPct val="90000"/>
                </a:lnSpc>
                <a:spcAft>
                  <a:spcPct val="50000"/>
                </a:spcAft>
              </a:pPr>
              <a:r>
                <a:rPr lang="en-US" sz="1200"/>
                <a:t>1.1 Getting Started</a:t>
              </a:r>
            </a:p>
            <a:p>
              <a:pPr algn="just">
                <a:lnSpc>
                  <a:spcPct val="90000"/>
                </a:lnSpc>
                <a:spcAft>
                  <a:spcPct val="50000"/>
                </a:spcAft>
              </a:pPr>
              <a:r>
                <a:rPr lang="en-US" sz="1200" b="0">
                  <a:latin typeface="Courier New" pitchFamily="1" charset="0"/>
                </a:rPr>
                <a:t>  </a:t>
              </a:r>
              <a:r>
                <a:rPr lang="en-US" sz="1200" b="0"/>
                <a:t>The only way to learn a new programming language is to write programs in it.  The first program to write is the same for all languages:</a:t>
              </a:r>
            </a:p>
            <a:p>
              <a:pPr algn="just">
                <a:lnSpc>
                  <a:spcPct val="90000"/>
                </a:lnSpc>
              </a:pPr>
              <a:r>
                <a:rPr lang="en-US" sz="1200" b="0"/>
                <a:t>      </a:t>
              </a:r>
              <a:r>
                <a:rPr lang="en-US" sz="1200" b="0" i="1"/>
                <a:t>Print the words</a:t>
              </a:r>
            </a:p>
            <a:p>
              <a:pPr algn="just">
                <a:lnSpc>
                  <a:spcPct val="90000"/>
                </a:lnSpc>
                <a:spcAft>
                  <a:spcPct val="50000"/>
                </a:spcAft>
              </a:pPr>
              <a:r>
                <a:rPr lang="en-US" sz="1200" b="0" i="1"/>
                <a:t>           </a:t>
              </a:r>
              <a:r>
                <a:rPr lang="en-US" sz="1000">
                  <a:latin typeface="Courier New" pitchFamily="1" charset="0"/>
                </a:rPr>
                <a:t>hello, world</a:t>
              </a:r>
              <a:endParaRPr lang="en-US" sz="1200">
                <a:latin typeface="Courier New" pitchFamily="1" charset="0"/>
              </a:endParaRPr>
            </a:p>
            <a:p>
              <a:pPr algn="just">
                <a:lnSpc>
                  <a:spcPct val="90000"/>
                </a:lnSpc>
                <a:spcAft>
                  <a:spcPct val="50000"/>
                </a:spcAft>
              </a:pPr>
              <a:r>
                <a:rPr lang="en-US" sz="1200" b="0"/>
                <a:t>This is the big hurdle; to leap over it you have to be able to create the program text somewhere, compile it, load it, run it, and find out where your output went.  With these mechanical details mastered, everything else is comparatively easy.</a:t>
              </a:r>
            </a:p>
            <a:p>
              <a:pPr algn="just">
                <a:lnSpc>
                  <a:spcPct val="90000"/>
                </a:lnSpc>
                <a:spcAft>
                  <a:spcPct val="50000"/>
                </a:spcAft>
              </a:pPr>
              <a:r>
                <a:rPr lang="en-US" sz="1200" b="0">
                  <a:latin typeface="Courier New" pitchFamily="1" charset="0"/>
                </a:rPr>
                <a:t>   </a:t>
              </a:r>
              <a:r>
                <a:rPr lang="en-US" sz="1200" b="0"/>
                <a:t>In C, the program to print “</a:t>
              </a:r>
              <a:r>
                <a:rPr lang="en-US" sz="1000">
                  <a:latin typeface="Courier New" pitchFamily="1" charset="0"/>
                </a:rPr>
                <a:t>hello, world</a:t>
              </a:r>
              <a:r>
                <a:rPr lang="en-US" sz="1200" b="0"/>
                <a:t>” is</a:t>
              </a:r>
            </a:p>
            <a:p>
              <a:pPr algn="just">
                <a:lnSpc>
                  <a:spcPct val="90000"/>
                </a:lnSpc>
                <a:spcAft>
                  <a:spcPct val="50000"/>
                </a:spcAft>
              </a:pPr>
              <a:r>
                <a:rPr lang="en-US" sz="1000">
                  <a:latin typeface="Courier New" pitchFamily="1" charset="0"/>
                </a:rPr>
                <a:t>     #include &lt;stdio.h&gt;</a:t>
              </a:r>
            </a:p>
            <a:p>
              <a:pPr algn="just">
                <a:lnSpc>
                  <a:spcPct val="90000"/>
                </a:lnSpc>
              </a:pPr>
              <a:r>
                <a:rPr lang="en-US" sz="1000">
                  <a:latin typeface="Courier New" pitchFamily="1" charset="0"/>
                </a:rPr>
                <a:t>     main() {</a:t>
              </a:r>
            </a:p>
            <a:p>
              <a:pPr algn="just">
                <a:lnSpc>
                  <a:spcPct val="90000"/>
                </a:lnSpc>
              </a:pPr>
              <a:r>
                <a:rPr lang="en-US" sz="1000">
                  <a:latin typeface="Courier New" pitchFamily="1" charset="0"/>
                </a:rPr>
                <a:t>         printf("hello, world");</a:t>
              </a:r>
            </a:p>
            <a:p>
              <a:pPr algn="just">
                <a:lnSpc>
                  <a:spcPct val="90000"/>
                </a:lnSpc>
              </a:pPr>
              <a:r>
                <a:rPr lang="en-US" sz="1000">
                  <a:latin typeface="Courier New" pitchFamily="1" charset="0"/>
                </a:rPr>
                <a:t>     }</a:t>
              </a:r>
              <a:endParaRPr lang="en-US" sz="1200" b="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87429">
                                            <p:txEl>
                                              <p:pRg st="0" end="0"/>
                                            </p:txEl>
                                          </p:spTgt>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nodeType="afterEffect">
                                  <p:stCondLst>
                                    <p:cond delay="0"/>
                                  </p:stCondLst>
                                  <p:childTnLst>
                                    <p:set>
                                      <p:cBhvr>
                                        <p:cTn id="9" dur="1" fill="hold">
                                          <p:stCondLst>
                                            <p:cond delay="0"/>
                                          </p:stCondLst>
                                        </p:cTn>
                                        <p:tgtEl>
                                          <p:spTgt spid="487430"/>
                                        </p:tgtEl>
                                        <p:attrNameLst>
                                          <p:attrName>style.visibility</p:attrName>
                                        </p:attrNameLst>
                                      </p:cBhvr>
                                      <p:to>
                                        <p:strVal val="visible"/>
                                      </p:to>
                                    </p:set>
                                    <p:animEffect transition="in" filter="fade">
                                      <p:cBhvr>
                                        <p:cTn id="10" dur="1000"/>
                                        <p:tgtEl>
                                          <p:spTgt spid="4874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429" grpId="0" build="p" autoUpdateAnimBg="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9474" name="Rectangle 2"/>
          <p:cNvSpPr>
            <a:spLocks noGrp="1" noChangeArrowheads="1"/>
          </p:cNvSpPr>
          <p:nvPr>
            <p:ph type="ctrTitle"/>
          </p:nvPr>
        </p:nvSpPr>
        <p:spPr>
          <a:xfrm>
            <a:off x="0" y="2616200"/>
            <a:ext cx="9144000" cy="1143000"/>
          </a:xfrm>
        </p:spPr>
        <p:txBody>
          <a:bodyPr/>
          <a:lstStyle/>
          <a:p>
            <a:r>
              <a:rPr lang="en-US" sz="6000">
                <a:solidFill>
                  <a:srgbClr val="FF0000"/>
                </a:solidFill>
              </a:rPr>
              <a:t>Simple Java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2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Evolution of Computer Languages</a:t>
            </a:r>
            <a:endParaRPr lang="en-US">
              <a:solidFill>
                <a:schemeClr val="tx1"/>
              </a:solidFill>
            </a:endParaRPr>
          </a:p>
        </p:txBody>
      </p:sp>
      <p:pic>
        <p:nvPicPr>
          <p:cNvPr id="491523" name="Picture 3" descr="ProgrammingLanguages"/>
          <p:cNvPicPr>
            <a:picLocks noChangeAspect="1" noChangeArrowheads="1"/>
          </p:cNvPicPr>
          <p:nvPr/>
        </p:nvPicPr>
        <p:blipFill>
          <a:blip r:embed="rId3"/>
          <a:srcRect/>
          <a:stretch>
            <a:fillRect/>
          </a:stretch>
        </p:blipFill>
        <p:spPr bwMode="auto">
          <a:xfrm>
            <a:off x="420688" y="1295400"/>
            <a:ext cx="8302625" cy="475138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357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2002 ACM Turing Award</a:t>
            </a:r>
            <a:endParaRPr lang="en-US">
              <a:solidFill>
                <a:schemeClr val="tx1"/>
              </a:solidFill>
            </a:endParaRPr>
          </a:p>
        </p:txBody>
      </p:sp>
      <p:grpSp>
        <p:nvGrpSpPr>
          <p:cNvPr id="493571" name="Group 3"/>
          <p:cNvGrpSpPr>
            <a:grpSpLocks/>
          </p:cNvGrpSpPr>
          <p:nvPr/>
        </p:nvGrpSpPr>
        <p:grpSpPr bwMode="auto">
          <a:xfrm>
            <a:off x="692150" y="1573213"/>
            <a:ext cx="1924050" cy="2770187"/>
            <a:chOff x="436" y="991"/>
            <a:chExt cx="1212" cy="1745"/>
          </a:xfrm>
        </p:grpSpPr>
        <p:pic>
          <p:nvPicPr>
            <p:cNvPr id="493572" name="Picture 4" descr="Nygaard"/>
            <p:cNvPicPr>
              <a:picLocks noChangeAspect="1" noChangeArrowheads="1"/>
            </p:cNvPicPr>
            <p:nvPr/>
          </p:nvPicPr>
          <p:blipFill>
            <a:blip r:embed="rId3"/>
            <a:srcRect/>
            <a:stretch>
              <a:fillRect/>
            </a:stretch>
          </p:blipFill>
          <p:spPr bwMode="auto">
            <a:xfrm>
              <a:off x="445" y="991"/>
              <a:ext cx="1203" cy="1530"/>
            </a:xfrm>
            <a:prstGeom prst="rect">
              <a:avLst/>
            </a:prstGeom>
            <a:noFill/>
            <a:ln w="9525">
              <a:solidFill>
                <a:schemeClr val="tx1"/>
              </a:solidFill>
              <a:miter lim="800000"/>
              <a:headEnd/>
              <a:tailEnd/>
            </a:ln>
          </p:spPr>
        </p:pic>
        <p:sp>
          <p:nvSpPr>
            <p:cNvPr id="493573" name="Text Box 5"/>
            <p:cNvSpPr txBox="1">
              <a:spLocks noChangeArrowheads="1"/>
            </p:cNvSpPr>
            <p:nvPr/>
          </p:nvSpPr>
          <p:spPr bwMode="auto">
            <a:xfrm>
              <a:off x="436" y="2544"/>
              <a:ext cx="1211"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a:latin typeface="Helvetica Neue" pitchFamily="1" charset="0"/>
                </a:rPr>
                <a:t>Kristen Nygaard</a:t>
              </a:r>
            </a:p>
          </p:txBody>
        </p:sp>
      </p:grpSp>
      <p:grpSp>
        <p:nvGrpSpPr>
          <p:cNvPr id="493574" name="Group 6"/>
          <p:cNvGrpSpPr>
            <a:grpSpLocks/>
          </p:cNvGrpSpPr>
          <p:nvPr/>
        </p:nvGrpSpPr>
        <p:grpSpPr bwMode="auto">
          <a:xfrm>
            <a:off x="6538913" y="1573213"/>
            <a:ext cx="1920875" cy="2770187"/>
            <a:chOff x="4014" y="991"/>
            <a:chExt cx="1210" cy="1745"/>
          </a:xfrm>
        </p:grpSpPr>
        <p:pic>
          <p:nvPicPr>
            <p:cNvPr id="493575" name="Picture 7" descr="OleJohanDahl"/>
            <p:cNvPicPr>
              <a:picLocks noChangeAspect="1" noChangeArrowheads="1"/>
            </p:cNvPicPr>
            <p:nvPr/>
          </p:nvPicPr>
          <p:blipFill>
            <a:blip r:embed="rId4"/>
            <a:srcRect/>
            <a:stretch>
              <a:fillRect/>
            </a:stretch>
          </p:blipFill>
          <p:spPr bwMode="auto">
            <a:xfrm>
              <a:off x="4020" y="991"/>
              <a:ext cx="1203" cy="1530"/>
            </a:xfrm>
            <a:prstGeom prst="rect">
              <a:avLst/>
            </a:prstGeom>
            <a:noFill/>
            <a:ln w="9525">
              <a:solidFill>
                <a:schemeClr val="tx1"/>
              </a:solidFill>
              <a:miter lim="800000"/>
              <a:headEnd/>
              <a:tailEnd/>
            </a:ln>
          </p:spPr>
        </p:pic>
        <p:sp>
          <p:nvSpPr>
            <p:cNvPr id="493576" name="Text Box 8"/>
            <p:cNvSpPr txBox="1">
              <a:spLocks noChangeArrowheads="1"/>
            </p:cNvSpPr>
            <p:nvPr/>
          </p:nvSpPr>
          <p:spPr bwMode="auto">
            <a:xfrm>
              <a:off x="4014" y="2544"/>
              <a:ext cx="1210"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a:latin typeface="Helvetica Neue" pitchFamily="1" charset="0"/>
                </a:rPr>
                <a:t>Ole Johan Dahl</a:t>
              </a:r>
            </a:p>
          </p:txBody>
        </p:sp>
      </p:grpSp>
      <p:sp>
        <p:nvSpPr>
          <p:cNvPr id="493577" name="Text Box 9"/>
          <p:cNvSpPr txBox="1">
            <a:spLocks noChangeArrowheads="1"/>
          </p:cNvSpPr>
          <p:nvPr/>
        </p:nvSpPr>
        <p:spPr bwMode="auto">
          <a:xfrm>
            <a:off x="2743200" y="1562100"/>
            <a:ext cx="3657600" cy="1903413"/>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000" b="0"/>
              <a:t>The most prestigious prize in computer science, the ACM Turing Award, was given in 2002 to two Norwegian computing pioneers, who developed the first object-oriented programming language in 1967.</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561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Systems of Classification</a:t>
            </a:r>
            <a:endParaRPr lang="en-US">
              <a:solidFill>
                <a:schemeClr val="tx1"/>
              </a:solidFill>
            </a:endParaRPr>
          </a:p>
        </p:txBody>
      </p:sp>
      <p:sp>
        <p:nvSpPr>
          <p:cNvPr id="495619" name="Text Box 3"/>
          <p:cNvSpPr txBox="1">
            <a:spLocks noChangeArrowheads="1"/>
          </p:cNvSpPr>
          <p:nvPr/>
        </p:nvSpPr>
        <p:spPr bwMode="auto">
          <a:xfrm>
            <a:off x="457200" y="1295400"/>
            <a:ext cx="4572000" cy="2289175"/>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2000" b="0">
                <a:solidFill>
                  <a:srgbClr val="000000"/>
                </a:solidFill>
              </a:rPr>
              <a:t>In the mid-18th century, the Scandinavian botanist Carl Linnaeus revolutionized the study of biology by developing a new system for classifying plants and animals in a way that revealed their structural relationships and paved the way for Darwin</a:t>
            </a:r>
            <a:r>
              <a:rPr lang="en-US" sz="2000" b="0">
                <a:solidFill>
                  <a:srgbClr val="000000"/>
                </a:solidFill>
                <a:ea typeface="ヒラギノ角ゴ Pro W3" pitchFamily="1" charset="-128"/>
                <a:cs typeface="ヒラギノ角ゴ Pro W3" pitchFamily="1" charset="-128"/>
              </a:rPr>
              <a:t>’</a:t>
            </a:r>
            <a:r>
              <a:rPr lang="en-US" sz="2000" b="0">
                <a:solidFill>
                  <a:srgbClr val="000000"/>
                </a:solidFill>
              </a:rPr>
              <a:t>s theory of evolution a century later.</a:t>
            </a:r>
          </a:p>
        </p:txBody>
      </p:sp>
      <p:pic>
        <p:nvPicPr>
          <p:cNvPr id="495620" name="Picture 4" descr="Linnaeus"/>
          <p:cNvPicPr>
            <a:picLocks noChangeAspect="1" noChangeArrowheads="1"/>
          </p:cNvPicPr>
          <p:nvPr/>
        </p:nvPicPr>
        <p:blipFill>
          <a:blip r:embed="rId3"/>
          <a:srcRect/>
          <a:stretch>
            <a:fillRect/>
          </a:stretch>
        </p:blipFill>
        <p:spPr bwMode="auto">
          <a:xfrm>
            <a:off x="5562600" y="1219200"/>
            <a:ext cx="2982913" cy="3994150"/>
          </a:xfrm>
          <a:prstGeom prst="rect">
            <a:avLst/>
          </a:prstGeom>
          <a:noFill/>
        </p:spPr>
      </p:pic>
      <p:sp>
        <p:nvSpPr>
          <p:cNvPr id="495621" name="Text Box 5"/>
          <p:cNvSpPr txBox="1">
            <a:spLocks noChangeArrowheads="1"/>
          </p:cNvSpPr>
          <p:nvPr/>
        </p:nvSpPr>
        <p:spPr bwMode="auto">
          <a:xfrm>
            <a:off x="5753100" y="5257800"/>
            <a:ext cx="2632075" cy="284163"/>
          </a:xfrm>
          <a:prstGeom prst="rect">
            <a:avLst/>
          </a:prstGeom>
          <a:noFill/>
          <a:ln w="9525">
            <a:noFill/>
            <a:miter lim="800000"/>
            <a:headEnd/>
            <a:tailEnd/>
          </a:ln>
          <a:effectLst/>
        </p:spPr>
        <p:txBody>
          <a:bodyPr>
            <a:prstTxWarp prst="textNoShape">
              <a:avLst/>
            </a:prstTxWarp>
            <a:spAutoFit/>
          </a:bodyPr>
          <a:lstStyle/>
          <a:p>
            <a:pPr algn="ctr">
              <a:lnSpc>
                <a:spcPct val="90000"/>
              </a:lnSpc>
            </a:pPr>
            <a:r>
              <a:rPr lang="en-US">
                <a:latin typeface="Helvetica Neue" pitchFamily="1" charset="0"/>
              </a:rPr>
              <a:t>Carl Linnaeus (1707–1778)</a:t>
            </a:r>
          </a:p>
        </p:txBody>
      </p:sp>
      <p:sp>
        <p:nvSpPr>
          <p:cNvPr id="495622" name="Text Box 6"/>
          <p:cNvSpPr txBox="1">
            <a:spLocks noChangeArrowheads="1"/>
          </p:cNvSpPr>
          <p:nvPr/>
        </p:nvSpPr>
        <p:spPr bwMode="auto">
          <a:xfrm>
            <a:off x="457200" y="3705225"/>
            <a:ext cx="4572000" cy="1739900"/>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2000" b="0">
                <a:solidFill>
                  <a:srgbClr val="000000"/>
                </a:solidFill>
              </a:rPr>
              <a:t>Linnaeus</a:t>
            </a:r>
            <a:r>
              <a:rPr lang="en-US" sz="2000" b="0">
                <a:solidFill>
                  <a:srgbClr val="000000"/>
                </a:solidFill>
                <a:ea typeface="ヒラギノ角ゴ Pro W3" pitchFamily="1" charset="-128"/>
                <a:cs typeface="ヒラギノ角ゴ Pro W3" pitchFamily="1" charset="-128"/>
              </a:rPr>
              <a:t>’</a:t>
            </a:r>
            <a:r>
              <a:rPr lang="en-US" sz="2000" b="0">
                <a:solidFill>
                  <a:srgbClr val="000000"/>
                </a:solidFill>
              </a:rPr>
              <a:t>s great contribution was to recognize that organisms fit into a hierarchical classification scheme in which the placement of individual species within the hierarchy reflects their anatomical similarities.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9562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5622" grpId="0" build="p" autoUpdateAnimBg="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Biological Class Hierarchy</a:t>
            </a:r>
            <a:endParaRPr lang="en-US">
              <a:solidFill>
                <a:schemeClr val="tx1"/>
              </a:solidFill>
            </a:endParaRPr>
          </a:p>
        </p:txBody>
      </p:sp>
      <p:grpSp>
        <p:nvGrpSpPr>
          <p:cNvPr id="497667" name="Group 3"/>
          <p:cNvGrpSpPr>
            <a:grpSpLocks/>
          </p:cNvGrpSpPr>
          <p:nvPr/>
        </p:nvGrpSpPr>
        <p:grpSpPr bwMode="auto">
          <a:xfrm>
            <a:off x="2247900" y="2971800"/>
            <a:ext cx="4800600" cy="1009650"/>
            <a:chOff x="1416" y="1872"/>
            <a:chExt cx="3024" cy="636"/>
          </a:xfrm>
        </p:grpSpPr>
        <p:sp>
          <p:nvSpPr>
            <p:cNvPr id="497668" name="Line 4"/>
            <p:cNvSpPr>
              <a:spLocks noChangeShapeType="1"/>
            </p:cNvSpPr>
            <p:nvPr/>
          </p:nvSpPr>
          <p:spPr bwMode="auto">
            <a:xfrm flipH="1">
              <a:off x="1776" y="1872"/>
              <a:ext cx="1152" cy="480"/>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69" name="Line 5"/>
            <p:cNvSpPr>
              <a:spLocks noChangeShapeType="1"/>
            </p:cNvSpPr>
            <p:nvPr/>
          </p:nvSpPr>
          <p:spPr bwMode="auto">
            <a:xfrm>
              <a:off x="2928" y="1872"/>
              <a:ext cx="1104" cy="480"/>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70" name="Oval 6"/>
            <p:cNvSpPr>
              <a:spLocks noChangeArrowheads="1"/>
            </p:cNvSpPr>
            <p:nvPr/>
          </p:nvSpPr>
          <p:spPr bwMode="auto">
            <a:xfrm>
              <a:off x="1416" y="2179"/>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b="0" i="1"/>
                <a:t>Crustacea</a:t>
              </a:r>
            </a:p>
          </p:txBody>
        </p:sp>
        <p:sp>
          <p:nvSpPr>
            <p:cNvPr id="497671" name="Oval 7"/>
            <p:cNvSpPr>
              <a:spLocks noChangeArrowheads="1"/>
            </p:cNvSpPr>
            <p:nvPr/>
          </p:nvSpPr>
          <p:spPr bwMode="auto">
            <a:xfrm>
              <a:off x="3648" y="2179"/>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b="0" i="1"/>
                <a:t>Arachnida</a:t>
              </a:r>
            </a:p>
          </p:txBody>
        </p:sp>
        <p:sp>
          <p:nvSpPr>
            <p:cNvPr id="497672" name="Line 8"/>
            <p:cNvSpPr>
              <a:spLocks noChangeShapeType="1"/>
            </p:cNvSpPr>
            <p:nvPr/>
          </p:nvSpPr>
          <p:spPr bwMode="auto">
            <a:xfrm>
              <a:off x="2928" y="1872"/>
              <a:ext cx="0" cy="480"/>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73" name="Oval 9"/>
            <p:cNvSpPr>
              <a:spLocks noChangeArrowheads="1"/>
            </p:cNvSpPr>
            <p:nvPr/>
          </p:nvSpPr>
          <p:spPr bwMode="auto">
            <a:xfrm>
              <a:off x="2532" y="2179"/>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b="0" i="1"/>
                <a:t>Insecta</a:t>
              </a:r>
            </a:p>
          </p:txBody>
        </p:sp>
      </p:grpSp>
      <p:grpSp>
        <p:nvGrpSpPr>
          <p:cNvPr id="497674" name="Group 10"/>
          <p:cNvGrpSpPr>
            <a:grpSpLocks/>
          </p:cNvGrpSpPr>
          <p:nvPr/>
        </p:nvGrpSpPr>
        <p:grpSpPr bwMode="auto">
          <a:xfrm>
            <a:off x="1238250" y="2133600"/>
            <a:ext cx="6819900" cy="1093788"/>
            <a:chOff x="780" y="1344"/>
            <a:chExt cx="4296" cy="689"/>
          </a:xfrm>
        </p:grpSpPr>
        <p:sp>
          <p:nvSpPr>
            <p:cNvPr id="497675" name="Line 11"/>
            <p:cNvSpPr>
              <a:spLocks noChangeShapeType="1"/>
            </p:cNvSpPr>
            <p:nvPr/>
          </p:nvSpPr>
          <p:spPr bwMode="auto">
            <a:xfrm flipH="1">
              <a:off x="1152" y="1344"/>
              <a:ext cx="1776"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76" name="Line 12"/>
            <p:cNvSpPr>
              <a:spLocks noChangeShapeType="1"/>
            </p:cNvSpPr>
            <p:nvPr/>
          </p:nvSpPr>
          <p:spPr bwMode="auto">
            <a:xfrm flipH="1">
              <a:off x="2016" y="1344"/>
              <a:ext cx="912"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77" name="Line 13"/>
            <p:cNvSpPr>
              <a:spLocks noChangeShapeType="1"/>
            </p:cNvSpPr>
            <p:nvPr/>
          </p:nvSpPr>
          <p:spPr bwMode="auto">
            <a:xfrm>
              <a:off x="2928" y="1344"/>
              <a:ext cx="864"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78" name="Line 14"/>
            <p:cNvSpPr>
              <a:spLocks noChangeShapeType="1"/>
            </p:cNvSpPr>
            <p:nvPr/>
          </p:nvSpPr>
          <p:spPr bwMode="auto">
            <a:xfrm>
              <a:off x="2928" y="1344"/>
              <a:ext cx="1776"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79" name="Oval 15"/>
            <p:cNvSpPr>
              <a:spLocks noChangeArrowheads="1"/>
            </p:cNvSpPr>
            <p:nvPr/>
          </p:nvSpPr>
          <p:spPr bwMode="auto">
            <a:xfrm>
              <a:off x="780"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b="0" i="1"/>
                <a:t>Annelida</a:t>
              </a:r>
            </a:p>
          </p:txBody>
        </p:sp>
        <p:sp>
          <p:nvSpPr>
            <p:cNvPr id="497680" name="Oval 16"/>
            <p:cNvSpPr>
              <a:spLocks noChangeArrowheads="1"/>
            </p:cNvSpPr>
            <p:nvPr/>
          </p:nvSpPr>
          <p:spPr bwMode="auto">
            <a:xfrm>
              <a:off x="1656"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b="0" i="1"/>
                <a:t>Brachiopoda</a:t>
              </a:r>
            </a:p>
          </p:txBody>
        </p:sp>
        <p:sp>
          <p:nvSpPr>
            <p:cNvPr id="497681" name="Oval 17"/>
            <p:cNvSpPr>
              <a:spLocks noChangeArrowheads="1"/>
            </p:cNvSpPr>
            <p:nvPr/>
          </p:nvSpPr>
          <p:spPr bwMode="auto">
            <a:xfrm>
              <a:off x="3408"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b="0" i="1"/>
                <a:t>Mollusca</a:t>
              </a:r>
            </a:p>
          </p:txBody>
        </p:sp>
        <p:sp>
          <p:nvSpPr>
            <p:cNvPr id="497682" name="Oval 18"/>
            <p:cNvSpPr>
              <a:spLocks noChangeArrowheads="1"/>
            </p:cNvSpPr>
            <p:nvPr/>
          </p:nvSpPr>
          <p:spPr bwMode="auto">
            <a:xfrm>
              <a:off x="4284"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b="0" i="1"/>
                <a:t>Chordata</a:t>
              </a:r>
            </a:p>
          </p:txBody>
        </p:sp>
        <p:sp>
          <p:nvSpPr>
            <p:cNvPr id="497683" name="Line 19"/>
            <p:cNvSpPr>
              <a:spLocks noChangeShapeType="1"/>
            </p:cNvSpPr>
            <p:nvPr/>
          </p:nvSpPr>
          <p:spPr bwMode="auto">
            <a:xfrm>
              <a:off x="2928" y="1344"/>
              <a:ext cx="0"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84" name="Oval 20"/>
            <p:cNvSpPr>
              <a:spLocks noChangeArrowheads="1"/>
            </p:cNvSpPr>
            <p:nvPr/>
          </p:nvSpPr>
          <p:spPr bwMode="auto">
            <a:xfrm>
              <a:off x="2532"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b="0" i="1"/>
                <a:t>Arthropoda</a:t>
              </a:r>
            </a:p>
          </p:txBody>
        </p:sp>
      </p:grpSp>
      <p:grpSp>
        <p:nvGrpSpPr>
          <p:cNvPr id="497685" name="Group 21"/>
          <p:cNvGrpSpPr>
            <a:grpSpLocks/>
          </p:cNvGrpSpPr>
          <p:nvPr/>
        </p:nvGrpSpPr>
        <p:grpSpPr bwMode="auto">
          <a:xfrm>
            <a:off x="1066800" y="1295400"/>
            <a:ext cx="7086600" cy="1181100"/>
            <a:chOff x="672" y="816"/>
            <a:chExt cx="4464" cy="744"/>
          </a:xfrm>
        </p:grpSpPr>
        <p:sp>
          <p:nvSpPr>
            <p:cNvPr id="497686" name="Line 22"/>
            <p:cNvSpPr>
              <a:spLocks noChangeShapeType="1"/>
            </p:cNvSpPr>
            <p:nvPr/>
          </p:nvSpPr>
          <p:spPr bwMode="auto">
            <a:xfrm flipH="1">
              <a:off x="1056" y="816"/>
              <a:ext cx="1872" cy="576"/>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87" name="Line 23"/>
            <p:cNvSpPr>
              <a:spLocks noChangeShapeType="1"/>
            </p:cNvSpPr>
            <p:nvPr/>
          </p:nvSpPr>
          <p:spPr bwMode="auto">
            <a:xfrm>
              <a:off x="2928" y="816"/>
              <a:ext cx="1824" cy="576"/>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88" name="Oval 24"/>
            <p:cNvSpPr>
              <a:spLocks noChangeArrowheads="1"/>
            </p:cNvSpPr>
            <p:nvPr/>
          </p:nvSpPr>
          <p:spPr bwMode="auto">
            <a:xfrm>
              <a:off x="672" y="1176"/>
              <a:ext cx="864" cy="384"/>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b="0"/>
                <a:t>Plants</a:t>
              </a:r>
            </a:p>
          </p:txBody>
        </p:sp>
        <p:sp>
          <p:nvSpPr>
            <p:cNvPr id="497689" name="Oval 25"/>
            <p:cNvSpPr>
              <a:spLocks noChangeArrowheads="1"/>
            </p:cNvSpPr>
            <p:nvPr/>
          </p:nvSpPr>
          <p:spPr bwMode="auto">
            <a:xfrm>
              <a:off x="4272" y="1176"/>
              <a:ext cx="864" cy="384"/>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b="0"/>
                <a:t>Fungi</a:t>
              </a:r>
            </a:p>
          </p:txBody>
        </p:sp>
        <p:sp>
          <p:nvSpPr>
            <p:cNvPr id="497690" name="Line 26"/>
            <p:cNvSpPr>
              <a:spLocks noChangeShapeType="1"/>
            </p:cNvSpPr>
            <p:nvPr/>
          </p:nvSpPr>
          <p:spPr bwMode="auto">
            <a:xfrm flipH="1">
              <a:off x="2928" y="816"/>
              <a:ext cx="8"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91" name="Oval 27"/>
            <p:cNvSpPr>
              <a:spLocks noChangeArrowheads="1"/>
            </p:cNvSpPr>
            <p:nvPr/>
          </p:nvSpPr>
          <p:spPr bwMode="auto">
            <a:xfrm>
              <a:off x="2496" y="1176"/>
              <a:ext cx="864" cy="384"/>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b="0"/>
                <a:t>Animals</a:t>
              </a:r>
            </a:p>
          </p:txBody>
        </p:sp>
      </p:grpSp>
      <p:sp>
        <p:nvSpPr>
          <p:cNvPr id="497692" name="Oval 28"/>
          <p:cNvSpPr>
            <a:spLocks noChangeArrowheads="1"/>
          </p:cNvSpPr>
          <p:nvPr/>
        </p:nvSpPr>
        <p:spPr bwMode="auto">
          <a:xfrm>
            <a:off x="3962400" y="1028700"/>
            <a:ext cx="1371600" cy="609600"/>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b="0"/>
              <a:t>Living Things</a:t>
            </a:r>
          </a:p>
        </p:txBody>
      </p:sp>
      <p:grpSp>
        <p:nvGrpSpPr>
          <p:cNvPr id="497693" name="Group 29"/>
          <p:cNvGrpSpPr>
            <a:grpSpLocks/>
          </p:cNvGrpSpPr>
          <p:nvPr/>
        </p:nvGrpSpPr>
        <p:grpSpPr bwMode="auto">
          <a:xfrm>
            <a:off x="3962400" y="1028700"/>
            <a:ext cx="1371600" cy="5676900"/>
            <a:chOff x="2496" y="648"/>
            <a:chExt cx="864" cy="3576"/>
          </a:xfrm>
        </p:grpSpPr>
        <p:sp>
          <p:nvSpPr>
            <p:cNvPr id="497694" name="Line 30"/>
            <p:cNvSpPr>
              <a:spLocks noChangeShapeType="1"/>
            </p:cNvSpPr>
            <p:nvPr/>
          </p:nvSpPr>
          <p:spPr bwMode="auto">
            <a:xfrm>
              <a:off x="2923" y="830"/>
              <a:ext cx="6" cy="319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95" name="Oval 31"/>
            <p:cNvSpPr>
              <a:spLocks noChangeArrowheads="1"/>
            </p:cNvSpPr>
            <p:nvPr/>
          </p:nvSpPr>
          <p:spPr bwMode="auto">
            <a:xfrm>
              <a:off x="2496" y="648"/>
              <a:ext cx="864" cy="384"/>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b="0" dirty="0"/>
                <a:t>Living Things</a:t>
              </a:r>
            </a:p>
          </p:txBody>
        </p:sp>
        <p:sp>
          <p:nvSpPr>
            <p:cNvPr id="497696" name="Oval 32"/>
            <p:cNvSpPr>
              <a:spLocks noChangeArrowheads="1"/>
            </p:cNvSpPr>
            <p:nvPr/>
          </p:nvSpPr>
          <p:spPr bwMode="auto">
            <a:xfrm>
              <a:off x="2496" y="1176"/>
              <a:ext cx="864" cy="384"/>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b="0"/>
                <a:t>Animals</a:t>
              </a:r>
            </a:p>
          </p:txBody>
        </p:sp>
        <p:sp>
          <p:nvSpPr>
            <p:cNvPr id="497697" name="Oval 33"/>
            <p:cNvSpPr>
              <a:spLocks noChangeArrowheads="1"/>
            </p:cNvSpPr>
            <p:nvPr/>
          </p:nvSpPr>
          <p:spPr bwMode="auto">
            <a:xfrm>
              <a:off x="2532" y="1704"/>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b="0" i="1"/>
                <a:t>Arthropoda</a:t>
              </a:r>
            </a:p>
          </p:txBody>
        </p:sp>
        <p:sp>
          <p:nvSpPr>
            <p:cNvPr id="497698" name="Oval 34"/>
            <p:cNvSpPr>
              <a:spLocks noChangeArrowheads="1"/>
            </p:cNvSpPr>
            <p:nvPr/>
          </p:nvSpPr>
          <p:spPr bwMode="auto">
            <a:xfrm>
              <a:off x="2532" y="2179"/>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b="0" i="1"/>
                <a:t>Insecta</a:t>
              </a:r>
            </a:p>
          </p:txBody>
        </p:sp>
        <p:sp>
          <p:nvSpPr>
            <p:cNvPr id="497699" name="Oval 35"/>
            <p:cNvSpPr>
              <a:spLocks noChangeArrowheads="1"/>
            </p:cNvSpPr>
            <p:nvPr/>
          </p:nvSpPr>
          <p:spPr bwMode="auto">
            <a:xfrm>
              <a:off x="2532" y="2611"/>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b="0" i="1"/>
                <a:t>Hymenoptera</a:t>
              </a:r>
            </a:p>
          </p:txBody>
        </p:sp>
        <p:sp>
          <p:nvSpPr>
            <p:cNvPr id="497700" name="Oval 36"/>
            <p:cNvSpPr>
              <a:spLocks noChangeArrowheads="1"/>
            </p:cNvSpPr>
            <p:nvPr/>
          </p:nvSpPr>
          <p:spPr bwMode="auto">
            <a:xfrm>
              <a:off x="2532" y="3043"/>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b="0" i="1"/>
                <a:t>Formicidae</a:t>
              </a:r>
            </a:p>
          </p:txBody>
        </p:sp>
        <p:sp>
          <p:nvSpPr>
            <p:cNvPr id="497701" name="Oval 37"/>
            <p:cNvSpPr>
              <a:spLocks noChangeArrowheads="1"/>
            </p:cNvSpPr>
            <p:nvPr/>
          </p:nvSpPr>
          <p:spPr bwMode="auto">
            <a:xfrm>
              <a:off x="2532" y="3475"/>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b="0" i="1"/>
                <a:t>Iridomyrmex</a:t>
              </a:r>
            </a:p>
          </p:txBody>
        </p:sp>
        <p:sp>
          <p:nvSpPr>
            <p:cNvPr id="497702" name="Oval 38"/>
            <p:cNvSpPr>
              <a:spLocks noChangeArrowheads="1"/>
            </p:cNvSpPr>
            <p:nvPr/>
          </p:nvSpPr>
          <p:spPr bwMode="auto">
            <a:xfrm>
              <a:off x="2532" y="3895"/>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b="0" i="1"/>
                <a:t>purpureus</a:t>
              </a:r>
            </a:p>
          </p:txBody>
        </p:sp>
      </p:grpSp>
      <p:sp>
        <p:nvSpPr>
          <p:cNvPr id="497703" name="Text Box 39"/>
          <p:cNvSpPr txBox="1">
            <a:spLocks noChangeArrowheads="1"/>
          </p:cNvSpPr>
          <p:nvPr/>
        </p:nvSpPr>
        <p:spPr bwMode="auto">
          <a:xfrm>
            <a:off x="60325" y="1995488"/>
            <a:ext cx="952037"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b="0" i="1"/>
              <a:t>Kingdom</a:t>
            </a:r>
            <a:endParaRPr lang="en-US" sz="2400" b="0"/>
          </a:p>
        </p:txBody>
      </p:sp>
      <p:sp>
        <p:nvSpPr>
          <p:cNvPr id="497704" name="Text Box 40"/>
          <p:cNvSpPr txBox="1">
            <a:spLocks noChangeArrowheads="1"/>
          </p:cNvSpPr>
          <p:nvPr/>
        </p:nvSpPr>
        <p:spPr bwMode="auto">
          <a:xfrm>
            <a:off x="60325" y="2770188"/>
            <a:ext cx="826401"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b="0" i="1"/>
              <a:t>Phylum</a:t>
            </a:r>
            <a:endParaRPr lang="en-US" sz="2400" b="0"/>
          </a:p>
        </p:txBody>
      </p:sp>
      <p:sp>
        <p:nvSpPr>
          <p:cNvPr id="497705" name="Text Box 41"/>
          <p:cNvSpPr txBox="1">
            <a:spLocks noChangeArrowheads="1"/>
          </p:cNvSpPr>
          <p:nvPr/>
        </p:nvSpPr>
        <p:spPr bwMode="auto">
          <a:xfrm>
            <a:off x="60325" y="3544888"/>
            <a:ext cx="693552"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b="0" i="1"/>
              <a:t>Order</a:t>
            </a:r>
            <a:endParaRPr lang="en-US" sz="2400" b="0"/>
          </a:p>
        </p:txBody>
      </p:sp>
      <p:sp>
        <p:nvSpPr>
          <p:cNvPr id="497706" name="Text Box 42"/>
          <p:cNvSpPr txBox="1">
            <a:spLocks noChangeArrowheads="1"/>
          </p:cNvSpPr>
          <p:nvPr/>
        </p:nvSpPr>
        <p:spPr bwMode="auto">
          <a:xfrm>
            <a:off x="60325" y="4224338"/>
            <a:ext cx="655782"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b="0" i="1"/>
              <a:t>Class</a:t>
            </a:r>
            <a:endParaRPr lang="en-US" sz="2400" b="0"/>
          </a:p>
        </p:txBody>
      </p:sp>
      <p:sp>
        <p:nvSpPr>
          <p:cNvPr id="497707" name="Text Box 43"/>
          <p:cNvSpPr txBox="1">
            <a:spLocks noChangeArrowheads="1"/>
          </p:cNvSpPr>
          <p:nvPr/>
        </p:nvSpPr>
        <p:spPr bwMode="auto">
          <a:xfrm>
            <a:off x="60325" y="4903788"/>
            <a:ext cx="780816"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b="0" i="1"/>
              <a:t>Family</a:t>
            </a:r>
            <a:endParaRPr lang="en-US" sz="2400" b="0"/>
          </a:p>
        </p:txBody>
      </p:sp>
      <p:sp>
        <p:nvSpPr>
          <p:cNvPr id="497708" name="Text Box 44"/>
          <p:cNvSpPr txBox="1">
            <a:spLocks noChangeArrowheads="1"/>
          </p:cNvSpPr>
          <p:nvPr/>
        </p:nvSpPr>
        <p:spPr bwMode="auto">
          <a:xfrm>
            <a:off x="60325" y="5595938"/>
            <a:ext cx="725412"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b="0" i="1"/>
              <a:t>Genus</a:t>
            </a:r>
            <a:endParaRPr lang="en-US" sz="2400" b="0"/>
          </a:p>
        </p:txBody>
      </p:sp>
      <p:sp>
        <p:nvSpPr>
          <p:cNvPr id="497709" name="Text Box 45"/>
          <p:cNvSpPr txBox="1">
            <a:spLocks noChangeArrowheads="1"/>
          </p:cNvSpPr>
          <p:nvPr/>
        </p:nvSpPr>
        <p:spPr bwMode="auto">
          <a:xfrm>
            <a:off x="60325" y="6256338"/>
            <a:ext cx="815180"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b="0" i="1"/>
              <a:t>Species</a:t>
            </a:r>
            <a:endParaRPr lang="en-US" sz="2400" b="0"/>
          </a:p>
        </p:txBody>
      </p:sp>
      <p:sp>
        <p:nvSpPr>
          <p:cNvPr id="497710" name="Text Box 46"/>
          <p:cNvSpPr txBox="1">
            <a:spLocks noChangeArrowheads="1"/>
          </p:cNvSpPr>
          <p:nvPr/>
        </p:nvSpPr>
        <p:spPr bwMode="auto">
          <a:xfrm>
            <a:off x="5867400" y="4678363"/>
            <a:ext cx="2667000" cy="517065"/>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1600" b="0"/>
              <a:t>Classification of the red ant </a:t>
            </a:r>
            <a:r>
              <a:rPr lang="en-US" sz="1600" b="0" i="1"/>
              <a:t>Iridomyrmex purpureus</a:t>
            </a:r>
            <a:endParaRPr lang="en-US" sz="1600" b="0"/>
          </a:p>
        </p:txBody>
      </p:sp>
      <p:sp>
        <p:nvSpPr>
          <p:cNvPr id="497711" name="Text Box 47"/>
          <p:cNvSpPr txBox="1">
            <a:spLocks noChangeArrowheads="1"/>
          </p:cNvSpPr>
          <p:nvPr/>
        </p:nvSpPr>
        <p:spPr bwMode="auto">
          <a:xfrm>
            <a:off x="1035050" y="4678363"/>
            <a:ext cx="2819400" cy="935641"/>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1600" b="0"/>
              <a:t>Every red ant is also an animal, an arthropod, and an insect, as well as the other superclasses in the chain.</a:t>
            </a:r>
          </a:p>
        </p:txBody>
      </p:sp>
      <p:pic>
        <p:nvPicPr>
          <p:cNvPr id="497712" name="Picture 48" descr="Ant"/>
          <p:cNvPicPr>
            <a:picLocks noChangeAspect="1" noChangeArrowheads="1"/>
          </p:cNvPicPr>
          <p:nvPr/>
        </p:nvPicPr>
        <p:blipFill>
          <a:blip r:embed="rId3"/>
          <a:srcRect/>
          <a:stretch>
            <a:fillRect/>
          </a:stretch>
        </p:blipFill>
        <p:spPr bwMode="auto">
          <a:xfrm>
            <a:off x="5791200" y="5287963"/>
            <a:ext cx="2681288" cy="123666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770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768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9770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976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770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9766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770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770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770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7709"/>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497685"/>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497674"/>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497667"/>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49769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97710"/>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497712"/>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977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703" grpId="0"/>
      <p:bldP spid="497704" grpId="0"/>
      <p:bldP spid="497705" grpId="0"/>
      <p:bldP spid="497706" grpId="0"/>
      <p:bldP spid="497707" grpId="0"/>
      <p:bldP spid="497708" grpId="0"/>
      <p:bldP spid="497709" grpId="0"/>
      <p:bldP spid="497710" grpId="0"/>
      <p:bldP spid="497711"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971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Instances </a:t>
            </a:r>
            <a:r>
              <a:rPr lang="en-US" sz="4000" i="1">
                <a:solidFill>
                  <a:srgbClr val="FF0000"/>
                </a:solidFill>
              </a:rPr>
              <a:t>vs. </a:t>
            </a:r>
            <a:r>
              <a:rPr lang="en-US" sz="4000">
                <a:solidFill>
                  <a:srgbClr val="FF0000"/>
                </a:solidFill>
              </a:rPr>
              <a:t>Patterns</a:t>
            </a:r>
            <a:endParaRPr lang="en-US">
              <a:solidFill>
                <a:schemeClr val="tx1"/>
              </a:solidFill>
            </a:endParaRPr>
          </a:p>
        </p:txBody>
      </p:sp>
      <p:sp>
        <p:nvSpPr>
          <p:cNvPr id="499715" name="Text Box 3"/>
          <p:cNvSpPr txBox="1">
            <a:spLocks noChangeArrowheads="1"/>
          </p:cNvSpPr>
          <p:nvPr/>
        </p:nvSpPr>
        <p:spPr bwMode="auto">
          <a:xfrm>
            <a:off x="2057400" y="977900"/>
            <a:ext cx="50292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i="1"/>
              <a:t>Drawn after you, you pattern of all those.</a:t>
            </a:r>
          </a:p>
        </p:txBody>
      </p:sp>
      <p:sp>
        <p:nvSpPr>
          <p:cNvPr id="499716" name="Text Box 4"/>
          <p:cNvSpPr txBox="1">
            <a:spLocks noChangeArrowheads="1"/>
          </p:cNvSpPr>
          <p:nvPr/>
        </p:nvSpPr>
        <p:spPr bwMode="auto">
          <a:xfrm>
            <a:off x="5029200" y="1282700"/>
            <a:ext cx="34290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—William Shakespeare, Sonnet 98</a:t>
            </a:r>
          </a:p>
        </p:txBody>
      </p:sp>
      <p:sp>
        <p:nvSpPr>
          <p:cNvPr id="499717" name="Text Box 5"/>
          <p:cNvSpPr txBox="1">
            <a:spLocks noChangeArrowheads="1"/>
          </p:cNvSpPr>
          <p:nvPr/>
        </p:nvSpPr>
        <p:spPr bwMode="auto">
          <a:xfrm>
            <a:off x="457200" y="1755775"/>
            <a:ext cx="8153400" cy="179705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b="0">
                <a:solidFill>
                  <a:srgbClr val="000000"/>
                </a:solidFill>
              </a:rPr>
              <a:t>In thinking about any classification scheme</a:t>
            </a:r>
            <a:r>
              <a:rPr lang="en-US" sz="2200" b="0">
                <a:solidFill>
                  <a:srgbClr val="000000"/>
                </a:solidFill>
                <a:ea typeface="ヒラギノ角ゴ Pro W3" pitchFamily="1" charset="-128"/>
                <a:cs typeface="ヒラギノ角ゴ Pro W3" pitchFamily="1" charset="-128"/>
              </a:rPr>
              <a:t>—</a:t>
            </a:r>
            <a:r>
              <a:rPr lang="en-US" sz="2200" b="0">
                <a:solidFill>
                  <a:srgbClr val="000000"/>
                </a:solidFill>
              </a:rPr>
              <a:t>biological or otherwise—it is important to draw a distinction between the category defined by a particular class and specific instances of that class. In the most recent example, the designation </a:t>
            </a:r>
            <a:r>
              <a:rPr lang="en-US" sz="2200" b="0" i="1">
                <a:solidFill>
                  <a:srgbClr val="000000"/>
                </a:solidFill>
              </a:rPr>
              <a:t>Iridomyrmex purpureus</a:t>
            </a:r>
            <a:r>
              <a:rPr lang="en-US" sz="2200" b="0">
                <a:solidFill>
                  <a:srgbClr val="000000"/>
                </a:solidFill>
              </a:rPr>
              <a:t> is not itself an ant, but rather a </a:t>
            </a:r>
            <a:r>
              <a:rPr lang="en-US" sz="2200" i="1">
                <a:solidFill>
                  <a:srgbClr val="000000"/>
                </a:solidFill>
              </a:rPr>
              <a:t>class</a:t>
            </a:r>
            <a:r>
              <a:rPr lang="en-US" sz="2200" b="0">
                <a:solidFill>
                  <a:srgbClr val="000000"/>
                </a:solidFill>
              </a:rPr>
              <a:t> of ant.  There can be (and usually are) many ants, each of which is an individual of that class.</a:t>
            </a:r>
          </a:p>
        </p:txBody>
      </p:sp>
      <p:sp>
        <p:nvSpPr>
          <p:cNvPr id="499718" name="Text Box 6"/>
          <p:cNvSpPr txBox="1">
            <a:spLocks noChangeArrowheads="1"/>
          </p:cNvSpPr>
          <p:nvPr/>
        </p:nvSpPr>
        <p:spPr bwMode="auto">
          <a:xfrm>
            <a:off x="457200" y="4800600"/>
            <a:ext cx="8153400" cy="1512888"/>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b="0">
                <a:solidFill>
                  <a:srgbClr val="000000"/>
                </a:solidFill>
              </a:rPr>
              <a:t>Each of these fire ants is an </a:t>
            </a:r>
            <a:r>
              <a:rPr lang="en-US" sz="2200" i="1">
                <a:solidFill>
                  <a:srgbClr val="000000"/>
                </a:solidFill>
              </a:rPr>
              <a:t>instance</a:t>
            </a:r>
            <a:r>
              <a:rPr lang="en-US" sz="2200" b="0">
                <a:solidFill>
                  <a:srgbClr val="000000"/>
                </a:solidFill>
              </a:rPr>
              <a:t> of the general category encompassing all ants of its class.  Each instance is of the species </a:t>
            </a:r>
            <a:r>
              <a:rPr lang="en-US" sz="2200" b="0" i="1">
                <a:solidFill>
                  <a:srgbClr val="000000"/>
                </a:solidFill>
              </a:rPr>
              <a:t>purpureus,</a:t>
            </a:r>
            <a:r>
              <a:rPr lang="en-US" sz="2200" b="0">
                <a:solidFill>
                  <a:srgbClr val="000000"/>
                </a:solidFill>
              </a:rPr>
              <a:t> the genus </a:t>
            </a:r>
            <a:r>
              <a:rPr lang="en-US" sz="2200" b="0" i="1">
                <a:solidFill>
                  <a:srgbClr val="000000"/>
                </a:solidFill>
              </a:rPr>
              <a:t>Iridomyrmex,</a:t>
            </a:r>
            <a:r>
              <a:rPr lang="en-US" sz="2200" b="0">
                <a:solidFill>
                  <a:srgbClr val="000000"/>
                </a:solidFill>
              </a:rPr>
              <a:t> the family </a:t>
            </a:r>
            <a:r>
              <a:rPr lang="en-US" sz="2200" b="0" i="1">
                <a:solidFill>
                  <a:srgbClr val="000000"/>
                </a:solidFill>
              </a:rPr>
              <a:t>Formicidae</a:t>
            </a:r>
            <a:r>
              <a:rPr lang="en-US" sz="2200" b="0">
                <a:solidFill>
                  <a:srgbClr val="000000"/>
                </a:solidFill>
              </a:rPr>
              <a:t> (which makes it an ant), and so on.  Thus, each ant is not only an ant, but also an insect, an arthropod, and an animal.</a:t>
            </a:r>
          </a:p>
        </p:txBody>
      </p:sp>
      <p:pic>
        <p:nvPicPr>
          <p:cNvPr id="499719" name="Picture 7" descr="Ant"/>
          <p:cNvPicPr>
            <a:picLocks noChangeAspect="1" noChangeArrowheads="1"/>
          </p:cNvPicPr>
          <p:nvPr/>
        </p:nvPicPr>
        <p:blipFill>
          <a:blip r:embed="rId3"/>
          <a:srcRect/>
          <a:stretch>
            <a:fillRect/>
          </a:stretch>
        </p:blipFill>
        <p:spPr bwMode="auto">
          <a:xfrm>
            <a:off x="1524000" y="3962400"/>
            <a:ext cx="950913" cy="438150"/>
          </a:xfrm>
          <a:prstGeom prst="rect">
            <a:avLst/>
          </a:prstGeom>
          <a:noFill/>
        </p:spPr>
      </p:pic>
      <p:pic>
        <p:nvPicPr>
          <p:cNvPr id="499720" name="Picture 8" descr="Ant"/>
          <p:cNvPicPr>
            <a:picLocks noChangeAspect="1" noChangeArrowheads="1"/>
          </p:cNvPicPr>
          <p:nvPr/>
        </p:nvPicPr>
        <p:blipFill>
          <a:blip r:embed="rId3"/>
          <a:srcRect/>
          <a:stretch>
            <a:fillRect/>
          </a:stretch>
        </p:blipFill>
        <p:spPr bwMode="auto">
          <a:xfrm rot="648906">
            <a:off x="2667000" y="4114800"/>
            <a:ext cx="950913" cy="438150"/>
          </a:xfrm>
          <a:prstGeom prst="rect">
            <a:avLst/>
          </a:prstGeom>
          <a:noFill/>
        </p:spPr>
      </p:pic>
      <p:pic>
        <p:nvPicPr>
          <p:cNvPr id="499721" name="Picture 9" descr="Ant"/>
          <p:cNvPicPr>
            <a:picLocks noChangeAspect="1" noChangeArrowheads="1"/>
          </p:cNvPicPr>
          <p:nvPr/>
        </p:nvPicPr>
        <p:blipFill>
          <a:blip r:embed="rId3"/>
          <a:srcRect/>
          <a:stretch>
            <a:fillRect/>
          </a:stretch>
        </p:blipFill>
        <p:spPr bwMode="auto">
          <a:xfrm rot="-392825">
            <a:off x="3733800" y="3886200"/>
            <a:ext cx="950913" cy="438150"/>
          </a:xfrm>
          <a:prstGeom prst="rect">
            <a:avLst/>
          </a:prstGeom>
          <a:noFill/>
        </p:spPr>
      </p:pic>
      <p:pic>
        <p:nvPicPr>
          <p:cNvPr id="499722" name="Picture 10" descr="Ant"/>
          <p:cNvPicPr>
            <a:picLocks noChangeAspect="1" noChangeArrowheads="1"/>
          </p:cNvPicPr>
          <p:nvPr/>
        </p:nvPicPr>
        <p:blipFill>
          <a:blip r:embed="rId3"/>
          <a:srcRect/>
          <a:stretch>
            <a:fillRect/>
          </a:stretch>
        </p:blipFill>
        <p:spPr bwMode="auto">
          <a:xfrm rot="-523331">
            <a:off x="4800600" y="3981450"/>
            <a:ext cx="950913" cy="438150"/>
          </a:xfrm>
          <a:prstGeom prst="rect">
            <a:avLst/>
          </a:prstGeom>
          <a:noFill/>
        </p:spPr>
      </p:pic>
      <p:pic>
        <p:nvPicPr>
          <p:cNvPr id="499723" name="Picture 11" descr="Ant"/>
          <p:cNvPicPr>
            <a:picLocks noChangeAspect="1" noChangeArrowheads="1"/>
          </p:cNvPicPr>
          <p:nvPr/>
        </p:nvPicPr>
        <p:blipFill>
          <a:blip r:embed="rId3"/>
          <a:srcRect/>
          <a:stretch>
            <a:fillRect/>
          </a:stretch>
        </p:blipFill>
        <p:spPr bwMode="auto">
          <a:xfrm rot="591036">
            <a:off x="5943600" y="4114800"/>
            <a:ext cx="950913" cy="438150"/>
          </a:xfrm>
          <a:prstGeom prst="rect">
            <a:avLst/>
          </a:prstGeom>
          <a:noFill/>
        </p:spPr>
      </p:pic>
      <p:pic>
        <p:nvPicPr>
          <p:cNvPr id="499724" name="Picture 12" descr="Ant"/>
          <p:cNvPicPr>
            <a:picLocks noChangeAspect="1" noChangeArrowheads="1"/>
          </p:cNvPicPr>
          <p:nvPr/>
        </p:nvPicPr>
        <p:blipFill>
          <a:blip r:embed="rId3"/>
          <a:srcRect/>
          <a:stretch>
            <a:fillRect/>
          </a:stretch>
        </p:blipFill>
        <p:spPr bwMode="auto">
          <a:xfrm>
            <a:off x="7013575" y="3962400"/>
            <a:ext cx="950913" cy="4381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9971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9972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499721"/>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499722"/>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49972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49972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49971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18" grpId="0" build="p" autoUpdateAnimBg="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Another Hierarchy Example</a:t>
            </a:r>
            <a:endParaRPr lang="en-US" dirty="0">
              <a:solidFill>
                <a:schemeClr val="tx1"/>
              </a:solidFill>
            </a:endParaRPr>
          </a:p>
        </p:txBody>
      </p:sp>
      <p:grpSp>
        <p:nvGrpSpPr>
          <p:cNvPr id="4" name="Group 21"/>
          <p:cNvGrpSpPr>
            <a:grpSpLocks/>
          </p:cNvGrpSpPr>
          <p:nvPr/>
        </p:nvGrpSpPr>
        <p:grpSpPr bwMode="auto">
          <a:xfrm>
            <a:off x="994230" y="3528693"/>
            <a:ext cx="7167563" cy="1920884"/>
            <a:chOff x="672" y="915"/>
            <a:chExt cx="4515" cy="1210"/>
          </a:xfrm>
        </p:grpSpPr>
        <p:sp>
          <p:nvSpPr>
            <p:cNvPr id="497686" name="Line 22"/>
            <p:cNvSpPr>
              <a:spLocks noChangeShapeType="1"/>
            </p:cNvSpPr>
            <p:nvPr/>
          </p:nvSpPr>
          <p:spPr bwMode="auto">
            <a:xfrm flipH="1">
              <a:off x="1294" y="915"/>
              <a:ext cx="1632" cy="960"/>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87" name="Line 23"/>
            <p:cNvSpPr>
              <a:spLocks noChangeShapeType="1"/>
            </p:cNvSpPr>
            <p:nvPr/>
          </p:nvSpPr>
          <p:spPr bwMode="auto">
            <a:xfrm>
              <a:off x="2926" y="915"/>
              <a:ext cx="1632" cy="912"/>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88" name="Oval 24"/>
            <p:cNvSpPr>
              <a:spLocks noChangeAspect="1" noChangeArrowheads="1"/>
            </p:cNvSpPr>
            <p:nvPr/>
          </p:nvSpPr>
          <p:spPr bwMode="auto">
            <a:xfrm>
              <a:off x="672" y="1549"/>
              <a:ext cx="1296" cy="576"/>
            </a:xfrm>
            <a:prstGeom prst="ellipse">
              <a:avLst/>
            </a:prstGeom>
            <a:solidFill>
              <a:srgbClr val="FFFFFF"/>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dirty="0" err="1" smtClean="0">
                  <a:latin typeface="Courier New"/>
                </a:rPr>
                <a:t>JugglingBall</a:t>
              </a:r>
              <a:endParaRPr lang="en-US" sz="1600" b="0" dirty="0"/>
            </a:p>
          </p:txBody>
        </p:sp>
        <p:sp>
          <p:nvSpPr>
            <p:cNvPr id="497689" name="Oval 25"/>
            <p:cNvSpPr>
              <a:spLocks noChangeAspect="1" noChangeArrowheads="1"/>
            </p:cNvSpPr>
            <p:nvPr/>
          </p:nvSpPr>
          <p:spPr bwMode="auto">
            <a:xfrm>
              <a:off x="3891" y="1549"/>
              <a:ext cx="1296" cy="576"/>
            </a:xfrm>
            <a:prstGeom prst="ellipse">
              <a:avLst/>
            </a:prstGeom>
            <a:solidFill>
              <a:srgbClr val="FFFFFF"/>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dirty="0" err="1" smtClean="0">
                  <a:latin typeface="Courier New"/>
                </a:rPr>
                <a:t>JugglingClub</a:t>
              </a:r>
              <a:endParaRPr lang="en-US" sz="1600" b="0" dirty="0"/>
            </a:p>
          </p:txBody>
        </p:sp>
        <p:sp>
          <p:nvSpPr>
            <p:cNvPr id="497690" name="Line 26"/>
            <p:cNvSpPr>
              <a:spLocks noChangeShapeType="1"/>
            </p:cNvSpPr>
            <p:nvPr/>
          </p:nvSpPr>
          <p:spPr bwMode="auto">
            <a:xfrm flipH="1">
              <a:off x="2926" y="915"/>
              <a:ext cx="0" cy="960"/>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497691" name="Oval 27"/>
            <p:cNvSpPr>
              <a:spLocks noChangeAspect="1" noChangeArrowheads="1"/>
            </p:cNvSpPr>
            <p:nvPr/>
          </p:nvSpPr>
          <p:spPr bwMode="auto">
            <a:xfrm>
              <a:off x="2283" y="1549"/>
              <a:ext cx="1296" cy="576"/>
            </a:xfrm>
            <a:prstGeom prst="ellipse">
              <a:avLst/>
            </a:prstGeom>
            <a:solidFill>
              <a:srgbClr val="FFFFFF"/>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dirty="0" err="1" smtClean="0">
                  <a:latin typeface="Courier New"/>
                </a:rPr>
                <a:t>JugglingRing</a:t>
              </a:r>
              <a:endParaRPr lang="en-US" sz="1600" b="0" dirty="0"/>
            </a:p>
          </p:txBody>
        </p:sp>
      </p:grpSp>
      <p:grpSp>
        <p:nvGrpSpPr>
          <p:cNvPr id="54" name="Group 53"/>
          <p:cNvGrpSpPr/>
          <p:nvPr/>
        </p:nvGrpSpPr>
        <p:grpSpPr>
          <a:xfrm>
            <a:off x="3551170" y="2058194"/>
            <a:ext cx="2057400" cy="1961036"/>
            <a:chOff x="3551170" y="2058194"/>
            <a:chExt cx="2057400" cy="1961036"/>
          </a:xfrm>
        </p:grpSpPr>
        <p:cxnSp>
          <p:nvCxnSpPr>
            <p:cNvPr id="52" name="Straight Connector 51"/>
            <p:cNvCxnSpPr/>
            <p:nvPr/>
          </p:nvCxnSpPr>
          <p:spPr bwMode="auto">
            <a:xfrm rot="5400000">
              <a:off x="3886994" y="2743200"/>
              <a:ext cx="1370806" cy="79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97692" name="Oval 28"/>
            <p:cNvSpPr>
              <a:spLocks noChangeAspect="1" noChangeArrowheads="1"/>
            </p:cNvSpPr>
            <p:nvPr/>
          </p:nvSpPr>
          <p:spPr bwMode="auto">
            <a:xfrm>
              <a:off x="3551170" y="3104830"/>
              <a:ext cx="2057400" cy="914400"/>
            </a:xfrm>
            <a:prstGeom prst="ellipse">
              <a:avLst/>
            </a:prstGeom>
            <a:solidFill>
              <a:srgbClr val="FFFFFF"/>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dirty="0" err="1" smtClean="0">
                  <a:latin typeface="Courier New"/>
                </a:rPr>
                <a:t>JugglingObject</a:t>
              </a:r>
              <a:endParaRPr lang="en-US" sz="1600" dirty="0">
                <a:latin typeface="Courier New"/>
              </a:endParaRPr>
            </a:p>
          </p:txBody>
        </p:sp>
      </p:grpSp>
      <p:sp>
        <p:nvSpPr>
          <p:cNvPr id="49" name="Oval 28"/>
          <p:cNvSpPr>
            <a:spLocks noChangeAspect="1" noChangeArrowheads="1"/>
          </p:cNvSpPr>
          <p:nvPr/>
        </p:nvSpPr>
        <p:spPr bwMode="auto">
          <a:xfrm>
            <a:off x="3548745" y="1524000"/>
            <a:ext cx="2057400" cy="914400"/>
          </a:xfrm>
          <a:prstGeom prst="ellipse">
            <a:avLst/>
          </a:prstGeom>
          <a:solidFill>
            <a:srgbClr val="FFFFFF"/>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dirty="0" smtClean="0">
                <a:latin typeface="Courier New"/>
              </a:rPr>
              <a:t>Object</a:t>
            </a:r>
            <a:endParaRPr lang="en-US" sz="1600" dirty="0">
              <a:latin typeface="Courier New"/>
            </a:endParaRPr>
          </a:p>
        </p:txBody>
      </p:sp>
      <p:grpSp>
        <p:nvGrpSpPr>
          <p:cNvPr id="55" name="Group 54"/>
          <p:cNvGrpSpPr/>
          <p:nvPr/>
        </p:nvGrpSpPr>
        <p:grpSpPr>
          <a:xfrm>
            <a:off x="0" y="990600"/>
            <a:ext cx="9144000" cy="5638800"/>
            <a:chOff x="0" y="990600"/>
            <a:chExt cx="9144000" cy="5638800"/>
          </a:xfrm>
        </p:grpSpPr>
        <p:sp>
          <p:nvSpPr>
            <p:cNvPr id="56" name="Rectangle 55"/>
            <p:cNvSpPr/>
            <p:nvPr/>
          </p:nvSpPr>
          <p:spPr bwMode="auto">
            <a:xfrm>
              <a:off x="0" y="990600"/>
              <a:ext cx="9144000" cy="5638800"/>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pic>
          <p:nvPicPr>
            <p:cNvPr id="57" name="Picture 56" descr="ChainsawJuggling-1.png"/>
            <p:cNvPicPr>
              <a:picLocks noChangeAspect="1"/>
            </p:cNvPicPr>
            <p:nvPr/>
          </p:nvPicPr>
          <p:blipFill>
            <a:blip r:embed="rId3"/>
            <a:stretch>
              <a:fillRect/>
            </a:stretch>
          </p:blipFill>
          <p:spPr>
            <a:xfrm>
              <a:off x="420916" y="2157985"/>
              <a:ext cx="1920239" cy="2542030"/>
            </a:xfrm>
            <a:prstGeom prst="rect">
              <a:avLst/>
            </a:prstGeom>
            <a:ln w="25400" cap="flat" cmpd="sng" algn="ctr">
              <a:solidFill>
                <a:srgbClr val="000000"/>
              </a:solidFill>
              <a:prstDash val="solid"/>
              <a:round/>
              <a:headEnd type="none" w="med" len="med"/>
              <a:tailEnd type="none" w="med" len="med"/>
            </a:ln>
          </p:spPr>
        </p:pic>
        <p:pic>
          <p:nvPicPr>
            <p:cNvPr id="58" name="Picture 57" descr="ChainsawJuggling-2.png"/>
            <p:cNvPicPr>
              <a:picLocks noChangeAspect="1"/>
            </p:cNvPicPr>
            <p:nvPr/>
          </p:nvPicPr>
          <p:blipFill>
            <a:blip r:embed="rId4"/>
            <a:stretch>
              <a:fillRect/>
            </a:stretch>
          </p:blipFill>
          <p:spPr>
            <a:xfrm>
              <a:off x="2543631" y="2157985"/>
              <a:ext cx="1920239" cy="2542030"/>
            </a:xfrm>
            <a:prstGeom prst="rect">
              <a:avLst/>
            </a:prstGeom>
            <a:ln w="25400">
              <a:solidFill>
                <a:srgbClr val="000000"/>
              </a:solidFill>
            </a:ln>
          </p:spPr>
        </p:pic>
        <p:pic>
          <p:nvPicPr>
            <p:cNvPr id="59" name="Picture 58" descr="ChainsawJuggling-3.png"/>
            <p:cNvPicPr>
              <a:picLocks noChangeAspect="1"/>
            </p:cNvPicPr>
            <p:nvPr/>
          </p:nvPicPr>
          <p:blipFill>
            <a:blip r:embed="rId5"/>
            <a:stretch>
              <a:fillRect/>
            </a:stretch>
          </p:blipFill>
          <p:spPr>
            <a:xfrm>
              <a:off x="4666346" y="2157985"/>
              <a:ext cx="1920239" cy="2542030"/>
            </a:xfrm>
            <a:prstGeom prst="rect">
              <a:avLst/>
            </a:prstGeom>
            <a:ln w="25400">
              <a:solidFill>
                <a:srgbClr val="000000"/>
              </a:solidFill>
            </a:ln>
          </p:spPr>
        </p:pic>
        <p:pic>
          <p:nvPicPr>
            <p:cNvPr id="60" name="Picture 59" descr="ChainsawJuggling-4.png"/>
            <p:cNvPicPr>
              <a:picLocks noChangeAspect="1"/>
            </p:cNvPicPr>
            <p:nvPr/>
          </p:nvPicPr>
          <p:blipFill>
            <a:blip r:embed="rId6"/>
            <a:stretch>
              <a:fillRect/>
            </a:stretch>
          </p:blipFill>
          <p:spPr>
            <a:xfrm>
              <a:off x="6789060" y="2157985"/>
              <a:ext cx="1920239" cy="2542030"/>
            </a:xfrm>
            <a:prstGeom prst="rect">
              <a:avLst/>
            </a:prstGeom>
            <a:ln w="25400">
              <a:solidFill>
                <a:srgbClr val="000000"/>
              </a:solid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500"/>
                                        <p:tgtEl>
                                          <p:spTgt spid="5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6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Program Hierarchy</a:t>
            </a:r>
            <a:endParaRPr lang="en-US">
              <a:solidFill>
                <a:schemeClr val="tx1"/>
              </a:solidFill>
            </a:endParaRPr>
          </a:p>
        </p:txBody>
      </p:sp>
      <p:sp>
        <p:nvSpPr>
          <p:cNvPr id="501763" name="Rectangle 3"/>
          <p:cNvSpPr>
            <a:spLocks noChangeArrowheads="1"/>
          </p:cNvSpPr>
          <p:nvPr/>
        </p:nvSpPr>
        <p:spPr bwMode="auto">
          <a:xfrm>
            <a:off x="3733800" y="1524000"/>
            <a:ext cx="1676400" cy="6096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800" dirty="0">
                <a:latin typeface="Courier New" pitchFamily="1" charset="0"/>
              </a:rPr>
              <a:t>Applet</a:t>
            </a:r>
            <a:endParaRPr lang="en-US" sz="1800" dirty="0">
              <a:solidFill>
                <a:srgbClr val="FFFF66"/>
              </a:solidFill>
              <a:latin typeface="Courier New" pitchFamily="1" charset="0"/>
            </a:endParaRPr>
          </a:p>
        </p:txBody>
      </p:sp>
      <p:sp>
        <p:nvSpPr>
          <p:cNvPr id="501764" name="Rectangle 4"/>
          <p:cNvSpPr>
            <a:spLocks noChangeArrowheads="1"/>
          </p:cNvSpPr>
          <p:nvPr/>
        </p:nvSpPr>
        <p:spPr bwMode="auto">
          <a:xfrm>
            <a:off x="3733800" y="2667000"/>
            <a:ext cx="1676400" cy="6096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800">
                <a:latin typeface="Courier New" pitchFamily="1" charset="0"/>
              </a:rPr>
              <a:t>JApplet</a:t>
            </a:r>
          </a:p>
        </p:txBody>
      </p:sp>
      <p:sp>
        <p:nvSpPr>
          <p:cNvPr id="501765" name="Rectangle 5"/>
          <p:cNvSpPr>
            <a:spLocks noChangeArrowheads="1"/>
          </p:cNvSpPr>
          <p:nvPr/>
        </p:nvSpPr>
        <p:spPr bwMode="auto">
          <a:xfrm>
            <a:off x="3733800" y="3810000"/>
            <a:ext cx="1676400" cy="6096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800">
                <a:latin typeface="Courier New" pitchFamily="1" charset="0"/>
              </a:rPr>
              <a:t>Program</a:t>
            </a:r>
          </a:p>
        </p:txBody>
      </p:sp>
      <p:sp>
        <p:nvSpPr>
          <p:cNvPr id="501766" name="Rectangle 6"/>
          <p:cNvSpPr>
            <a:spLocks noChangeArrowheads="1"/>
          </p:cNvSpPr>
          <p:nvPr/>
        </p:nvSpPr>
        <p:spPr bwMode="auto">
          <a:xfrm>
            <a:off x="3581400" y="5486400"/>
            <a:ext cx="2057400" cy="6096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800">
                <a:latin typeface="Courier New" pitchFamily="1" charset="0"/>
              </a:rPr>
              <a:t>DialogProgram</a:t>
            </a:r>
          </a:p>
        </p:txBody>
      </p:sp>
      <p:sp>
        <p:nvSpPr>
          <p:cNvPr id="501767" name="Rectangle 7"/>
          <p:cNvSpPr>
            <a:spLocks noChangeArrowheads="1"/>
          </p:cNvSpPr>
          <p:nvPr/>
        </p:nvSpPr>
        <p:spPr bwMode="auto">
          <a:xfrm>
            <a:off x="5943600" y="5486400"/>
            <a:ext cx="2209800" cy="6096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800">
                <a:latin typeface="Courier New" pitchFamily="1" charset="0"/>
              </a:rPr>
              <a:t>GraphicsProgram</a:t>
            </a:r>
          </a:p>
        </p:txBody>
      </p:sp>
      <p:sp>
        <p:nvSpPr>
          <p:cNvPr id="501768" name="Rectangle 8"/>
          <p:cNvSpPr>
            <a:spLocks noChangeArrowheads="1"/>
          </p:cNvSpPr>
          <p:nvPr/>
        </p:nvSpPr>
        <p:spPr bwMode="auto">
          <a:xfrm>
            <a:off x="990600" y="5486400"/>
            <a:ext cx="2133600" cy="6096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800">
                <a:latin typeface="Courier New" pitchFamily="1" charset="0"/>
              </a:rPr>
              <a:t>ConsoleProgram</a:t>
            </a:r>
          </a:p>
        </p:txBody>
      </p:sp>
      <p:sp>
        <p:nvSpPr>
          <p:cNvPr id="501769" name="Line 9"/>
          <p:cNvSpPr>
            <a:spLocks noChangeShapeType="1"/>
          </p:cNvSpPr>
          <p:nvPr/>
        </p:nvSpPr>
        <p:spPr bwMode="auto">
          <a:xfrm flipV="1">
            <a:off x="4572000" y="2209800"/>
            <a:ext cx="0" cy="4572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01770" name="Line 10"/>
          <p:cNvSpPr>
            <a:spLocks noChangeShapeType="1"/>
          </p:cNvSpPr>
          <p:nvPr/>
        </p:nvSpPr>
        <p:spPr bwMode="auto">
          <a:xfrm flipV="1">
            <a:off x="4572000" y="3352800"/>
            <a:ext cx="0" cy="4572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01771" name="Line 11"/>
          <p:cNvSpPr>
            <a:spLocks noChangeShapeType="1"/>
          </p:cNvSpPr>
          <p:nvPr/>
        </p:nvSpPr>
        <p:spPr bwMode="auto">
          <a:xfrm flipV="1">
            <a:off x="4572000" y="4495800"/>
            <a:ext cx="0" cy="9906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01772" name="Line 12"/>
          <p:cNvSpPr>
            <a:spLocks noChangeShapeType="1"/>
          </p:cNvSpPr>
          <p:nvPr/>
        </p:nvSpPr>
        <p:spPr bwMode="auto">
          <a:xfrm flipV="1">
            <a:off x="2057400" y="4479925"/>
            <a:ext cx="1579563" cy="1006475"/>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01773" name="Line 13"/>
          <p:cNvSpPr>
            <a:spLocks noChangeShapeType="1"/>
          </p:cNvSpPr>
          <p:nvPr/>
        </p:nvSpPr>
        <p:spPr bwMode="auto">
          <a:xfrm flipH="1" flipV="1">
            <a:off x="5503863" y="4475163"/>
            <a:ext cx="1582737" cy="1011237"/>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01774" name="Text Box 14"/>
          <p:cNvSpPr txBox="1">
            <a:spLocks noChangeArrowheads="1"/>
          </p:cNvSpPr>
          <p:nvPr/>
        </p:nvSpPr>
        <p:spPr bwMode="auto">
          <a:xfrm>
            <a:off x="457200" y="1447800"/>
            <a:ext cx="2895600" cy="1825625"/>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1800" b="0"/>
              <a:t>Java class hierarchies are similar to the biological class hierarchy from the previous slide.  This diagram shows the hierarchy formed by the classes in the </a:t>
            </a:r>
            <a:r>
              <a:rPr lang="en-US" sz="1600">
                <a:latin typeface="Courier New" pitchFamily="1" charset="0"/>
              </a:rPr>
              <a:t>acm.program</a:t>
            </a:r>
            <a:r>
              <a:rPr lang="en-US" sz="1800" b="0"/>
              <a:t> package.</a:t>
            </a:r>
          </a:p>
        </p:txBody>
      </p:sp>
      <p:sp>
        <p:nvSpPr>
          <p:cNvPr id="501775" name="Text Box 15"/>
          <p:cNvSpPr txBox="1">
            <a:spLocks noChangeArrowheads="1"/>
          </p:cNvSpPr>
          <p:nvPr/>
        </p:nvSpPr>
        <p:spPr bwMode="auto">
          <a:xfrm>
            <a:off x="5803900" y="1447800"/>
            <a:ext cx="2882900" cy="2073275"/>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1800" b="0"/>
              <a:t>Every </a:t>
            </a:r>
            <a:r>
              <a:rPr lang="en-US" sz="1600">
                <a:latin typeface="Courier New" pitchFamily="1" charset="0"/>
              </a:rPr>
              <a:t>ConsoleProgram</a:t>
            </a:r>
            <a:r>
              <a:rPr lang="en-US" sz="1800" b="0"/>
              <a:t> is also a </a:t>
            </a:r>
            <a:r>
              <a:rPr lang="en-US" sz="1600">
                <a:latin typeface="Courier New" pitchFamily="1" charset="0"/>
              </a:rPr>
              <a:t>Program</a:t>
            </a:r>
            <a:r>
              <a:rPr lang="en-US" sz="1800" b="0"/>
              <a:t>, a </a:t>
            </a:r>
            <a:r>
              <a:rPr lang="en-US" sz="1600">
                <a:latin typeface="Courier New" pitchFamily="1" charset="0"/>
              </a:rPr>
              <a:t>JApplet</a:t>
            </a:r>
            <a:r>
              <a:rPr lang="en-US" sz="1800" b="0"/>
              <a:t>, and an </a:t>
            </a:r>
            <a:r>
              <a:rPr lang="en-US" sz="1600">
                <a:latin typeface="Courier New" pitchFamily="1" charset="0"/>
              </a:rPr>
              <a:t>Applet</a:t>
            </a:r>
            <a:r>
              <a:rPr lang="en-US" sz="1800" b="0"/>
              <a:t>.  That means that every </a:t>
            </a:r>
            <a:r>
              <a:rPr lang="en-US" sz="1600">
                <a:latin typeface="Courier New" pitchFamily="1" charset="0"/>
              </a:rPr>
              <a:t>ConsoleProgram</a:t>
            </a:r>
            <a:r>
              <a:rPr lang="en-US" sz="1800" b="0"/>
              <a:t> can run as an applet on the web.  The same is true for every </a:t>
            </a:r>
            <a:r>
              <a:rPr lang="en-US" sz="1600">
                <a:latin typeface="Courier New" pitchFamily="1" charset="0"/>
              </a:rPr>
              <a:t>DialogProgram</a:t>
            </a:r>
            <a:r>
              <a:rPr lang="en-US" sz="1800" b="0"/>
              <a:t> and </a:t>
            </a:r>
            <a:r>
              <a:rPr lang="en-US" sz="1600">
                <a:latin typeface="Courier New" pitchFamily="1" charset="0"/>
              </a:rPr>
              <a:t>GraphicsProgram</a:t>
            </a:r>
            <a:r>
              <a:rPr lang="en-US" sz="1800" b="0"/>
              <a:t>.  </a:t>
            </a:r>
          </a:p>
        </p:txBody>
      </p:sp>
      <p:sp>
        <p:nvSpPr>
          <p:cNvPr id="501776" name="AutoShape 16"/>
          <p:cNvSpPr>
            <a:spLocks noChangeArrowheads="1"/>
          </p:cNvSpPr>
          <p:nvPr/>
        </p:nvSpPr>
        <p:spPr bwMode="auto">
          <a:xfrm>
            <a:off x="4460875" y="214630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1777" name="AutoShape 17"/>
          <p:cNvSpPr>
            <a:spLocks noChangeArrowheads="1"/>
          </p:cNvSpPr>
          <p:nvPr/>
        </p:nvSpPr>
        <p:spPr bwMode="auto">
          <a:xfrm>
            <a:off x="4470400" y="328930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1778" name="AutoShape 18"/>
          <p:cNvSpPr>
            <a:spLocks noChangeArrowheads="1"/>
          </p:cNvSpPr>
          <p:nvPr/>
        </p:nvSpPr>
        <p:spPr bwMode="auto">
          <a:xfrm>
            <a:off x="4470400" y="443230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1779" name="AutoShape 19"/>
          <p:cNvSpPr>
            <a:spLocks noChangeArrowheads="1"/>
          </p:cNvSpPr>
          <p:nvPr/>
        </p:nvSpPr>
        <p:spPr bwMode="auto">
          <a:xfrm rot="3390585" flipH="1">
            <a:off x="3556000" y="4379913"/>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1780" name="AutoShape 20"/>
          <p:cNvSpPr>
            <a:spLocks noChangeArrowheads="1"/>
          </p:cNvSpPr>
          <p:nvPr/>
        </p:nvSpPr>
        <p:spPr bwMode="auto">
          <a:xfrm rot="-3390585">
            <a:off x="5386387" y="4379913"/>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0177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75" grpId="0" build="p" autoUpdateAnimBg="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503810" name="Group 2"/>
          <p:cNvGrpSpPr>
            <a:grpSpLocks/>
          </p:cNvGrpSpPr>
          <p:nvPr/>
        </p:nvGrpSpPr>
        <p:grpSpPr bwMode="auto">
          <a:xfrm>
            <a:off x="457200" y="1143000"/>
            <a:ext cx="8229600" cy="2743200"/>
            <a:chOff x="288" y="720"/>
            <a:chExt cx="5184" cy="1728"/>
          </a:xfrm>
        </p:grpSpPr>
        <p:sp>
          <p:nvSpPr>
            <p:cNvPr id="503811" name="Rectangle 3"/>
            <p:cNvSpPr>
              <a:spLocks noChangeArrowheads="1"/>
            </p:cNvSpPr>
            <p:nvPr/>
          </p:nvSpPr>
          <p:spPr bwMode="auto">
            <a:xfrm>
              <a:off x="288" y="720"/>
              <a:ext cx="5184" cy="1728"/>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503812" name="Text Box 4"/>
            <p:cNvSpPr txBox="1">
              <a:spLocks noChangeArrowheads="1"/>
            </p:cNvSpPr>
            <p:nvPr/>
          </p:nvSpPr>
          <p:spPr bwMode="auto">
            <a:xfrm>
              <a:off x="336" y="768"/>
              <a:ext cx="5088" cy="1632"/>
            </a:xfrm>
            <a:prstGeom prst="rect">
              <a:avLst/>
            </a:prstGeom>
            <a:noFill/>
            <a:ln w="9525">
              <a:noFill/>
              <a:miter lim="800000"/>
              <a:headEnd/>
              <a:tailEnd/>
            </a:ln>
            <a:effectLst/>
          </p:spPr>
          <p:txBody>
            <a:bodyPr>
              <a:prstTxWarp prst="textNoShape">
                <a:avLst/>
              </a:prstTxWarp>
              <a:spAutoFit/>
            </a:bodyPr>
            <a:lstStyle/>
            <a:p>
              <a:r>
                <a:rPr lang="en-US" sz="2000">
                  <a:latin typeface="Courier New" pitchFamily="1" charset="0"/>
                </a:rPr>
                <a:t>import acm.program.*;</a:t>
              </a:r>
            </a:p>
            <a:p>
              <a:endParaRPr lang="en-US" sz="2000">
                <a:latin typeface="Courier New" pitchFamily="1" charset="0"/>
              </a:endParaRPr>
            </a:p>
            <a:p>
              <a:r>
                <a:rPr lang="en-US" sz="2000">
                  <a:latin typeface="Courier New" pitchFamily="1" charset="0"/>
                </a:rPr>
                <a:t>public class HelloProgram extends ConsoleProgram {</a:t>
              </a:r>
            </a:p>
            <a:p>
              <a:pPr>
                <a:spcBef>
                  <a:spcPct val="40000"/>
                </a:spcBef>
              </a:pPr>
              <a:r>
                <a:rPr lang="en-US" sz="2000">
                  <a:latin typeface="Courier New" pitchFamily="1" charset="0"/>
                </a:rPr>
                <a:t>   public void run() {</a:t>
              </a:r>
            </a:p>
            <a:p>
              <a:pPr>
                <a:spcBef>
                  <a:spcPct val="20000"/>
                </a:spcBef>
              </a:pPr>
              <a:r>
                <a:rPr lang="en-US" sz="2000">
                  <a:latin typeface="Courier New" pitchFamily="1" charset="0"/>
                </a:rPr>
                <a:t>      println("hello, world");</a:t>
              </a:r>
            </a:p>
            <a:p>
              <a:pPr>
                <a:spcBef>
                  <a:spcPct val="20000"/>
                </a:spcBef>
              </a:pPr>
              <a:r>
                <a:rPr lang="en-US" sz="2000">
                  <a:latin typeface="Courier New" pitchFamily="1" charset="0"/>
                </a:rPr>
                <a:t>   }</a:t>
              </a:r>
            </a:p>
            <a:p>
              <a:pPr>
                <a:spcBef>
                  <a:spcPct val="40000"/>
                </a:spcBef>
              </a:pPr>
              <a:r>
                <a:rPr lang="en-US" sz="2000">
                  <a:latin typeface="Courier New" pitchFamily="1" charset="0"/>
                </a:rPr>
                <a:t>}</a:t>
              </a:r>
            </a:p>
          </p:txBody>
        </p:sp>
      </p:grpSp>
      <p:sp>
        <p:nvSpPr>
          <p:cNvPr id="503813" name="Rectangle 5"/>
          <p:cNvSpPr>
            <a:spLocks noGrp="1" noChangeArrowheads="1"/>
          </p:cNvSpPr>
          <p:nvPr>
            <p:ph type="title"/>
          </p:nvPr>
        </p:nvSpPr>
        <p:spPr>
          <a:xfrm>
            <a:off x="0" y="76200"/>
            <a:ext cx="9144000" cy="1143000"/>
          </a:xfrm>
          <a:noFill/>
          <a:ln/>
        </p:spPr>
        <p:txBody>
          <a:bodyPr/>
          <a:lstStyle/>
          <a:p>
            <a:r>
              <a:rPr lang="en-US" sz="4000">
                <a:solidFill>
                  <a:srgbClr val="FF0000"/>
                </a:solidFill>
              </a:rPr>
              <a:t>Hello World as a Console Program</a:t>
            </a:r>
            <a:endParaRPr lang="en-US">
              <a:solidFill>
                <a:srgbClr val="FF0000"/>
              </a:solidFill>
            </a:endParaRPr>
          </a:p>
        </p:txBody>
      </p:sp>
      <p:sp>
        <p:nvSpPr>
          <p:cNvPr id="503814" name="Rectangle 6"/>
          <p:cNvSpPr>
            <a:spLocks noChangeArrowheads="1"/>
          </p:cNvSpPr>
          <p:nvPr/>
        </p:nvSpPr>
        <p:spPr bwMode="auto">
          <a:xfrm>
            <a:off x="1447800" y="2638425"/>
            <a:ext cx="3849688" cy="34607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503815" name="Rectangle 7"/>
          <p:cNvSpPr>
            <a:spLocks noChangeArrowheads="1"/>
          </p:cNvSpPr>
          <p:nvPr/>
        </p:nvSpPr>
        <p:spPr bwMode="auto">
          <a:xfrm>
            <a:off x="990600" y="2251075"/>
            <a:ext cx="4343400" cy="1143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503816" name="Group 8"/>
          <p:cNvGrpSpPr>
            <a:grpSpLocks/>
          </p:cNvGrpSpPr>
          <p:nvPr/>
        </p:nvGrpSpPr>
        <p:grpSpPr bwMode="auto">
          <a:xfrm>
            <a:off x="457200" y="1143000"/>
            <a:ext cx="8229600" cy="2743200"/>
            <a:chOff x="288" y="720"/>
            <a:chExt cx="5184" cy="1728"/>
          </a:xfrm>
        </p:grpSpPr>
        <p:sp>
          <p:nvSpPr>
            <p:cNvPr id="503817" name="Rectangle 9"/>
            <p:cNvSpPr>
              <a:spLocks noChangeArrowheads="1"/>
            </p:cNvSpPr>
            <p:nvPr/>
          </p:nvSpPr>
          <p:spPr bwMode="auto">
            <a:xfrm>
              <a:off x="288" y="720"/>
              <a:ext cx="5184" cy="1728"/>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503818" name="Text Box 10"/>
            <p:cNvSpPr txBox="1">
              <a:spLocks noChangeArrowheads="1"/>
            </p:cNvSpPr>
            <p:nvPr/>
          </p:nvSpPr>
          <p:spPr bwMode="auto">
            <a:xfrm>
              <a:off x="336" y="768"/>
              <a:ext cx="5088" cy="1632"/>
            </a:xfrm>
            <a:prstGeom prst="rect">
              <a:avLst/>
            </a:prstGeom>
            <a:noFill/>
            <a:ln w="9525">
              <a:noFill/>
              <a:miter lim="800000"/>
              <a:headEnd/>
              <a:tailEnd/>
            </a:ln>
            <a:effectLst/>
          </p:spPr>
          <p:txBody>
            <a:bodyPr>
              <a:prstTxWarp prst="textNoShape">
                <a:avLst/>
              </a:prstTxWarp>
              <a:spAutoFit/>
            </a:bodyPr>
            <a:lstStyle/>
            <a:p>
              <a:r>
                <a:rPr lang="en-US" sz="2000">
                  <a:latin typeface="Courier New" pitchFamily="1" charset="0"/>
                </a:rPr>
                <a:t>import acm.program.*;</a:t>
              </a:r>
            </a:p>
            <a:p>
              <a:endParaRPr lang="en-US" sz="2000">
                <a:latin typeface="Courier New" pitchFamily="1" charset="0"/>
              </a:endParaRPr>
            </a:p>
            <a:p>
              <a:r>
                <a:rPr lang="en-US" sz="2000">
                  <a:latin typeface="Courier New" pitchFamily="1" charset="0"/>
                </a:rPr>
                <a:t>public class HelloProgram extends ConsoleProgram {</a:t>
              </a:r>
            </a:p>
            <a:p>
              <a:pPr>
                <a:spcBef>
                  <a:spcPct val="40000"/>
                </a:spcBef>
              </a:pPr>
              <a:r>
                <a:rPr lang="en-US" sz="2000">
                  <a:latin typeface="Courier New" pitchFamily="1" charset="0"/>
                </a:rPr>
                <a:t>   public void run() {</a:t>
              </a:r>
            </a:p>
            <a:p>
              <a:pPr>
                <a:spcBef>
                  <a:spcPct val="20000"/>
                </a:spcBef>
              </a:pPr>
              <a:r>
                <a:rPr lang="en-US" sz="2000">
                  <a:latin typeface="Courier New" pitchFamily="1" charset="0"/>
                </a:rPr>
                <a:t>      println("hello, world");</a:t>
              </a:r>
            </a:p>
            <a:p>
              <a:pPr>
                <a:spcBef>
                  <a:spcPct val="20000"/>
                </a:spcBef>
              </a:pPr>
              <a:r>
                <a:rPr lang="en-US" sz="2000">
                  <a:latin typeface="Courier New" pitchFamily="1" charset="0"/>
                </a:rPr>
                <a:t>   }</a:t>
              </a:r>
            </a:p>
            <a:p>
              <a:pPr>
                <a:spcBef>
                  <a:spcPct val="40000"/>
                </a:spcBef>
              </a:pPr>
              <a:r>
                <a:rPr lang="en-US" sz="2000">
                  <a:latin typeface="Courier New" pitchFamily="1" charset="0"/>
                </a:rPr>
                <a:t>}</a:t>
              </a:r>
            </a:p>
          </p:txBody>
        </p:sp>
      </p:grpSp>
      <p:grpSp>
        <p:nvGrpSpPr>
          <p:cNvPr id="503819" name="Group 11"/>
          <p:cNvGrpSpPr>
            <a:grpSpLocks/>
          </p:cNvGrpSpPr>
          <p:nvPr/>
        </p:nvGrpSpPr>
        <p:grpSpPr bwMode="auto">
          <a:xfrm>
            <a:off x="1870075" y="4495800"/>
            <a:ext cx="5402263" cy="1635125"/>
            <a:chOff x="1178" y="3122"/>
            <a:chExt cx="3403" cy="1030"/>
          </a:xfrm>
        </p:grpSpPr>
        <p:pic>
          <p:nvPicPr>
            <p:cNvPr id="503820" name="Picture 12" descr="Console"/>
            <p:cNvPicPr>
              <a:picLocks noChangeAspect="1" noChangeArrowheads="1"/>
            </p:cNvPicPr>
            <p:nvPr/>
          </p:nvPicPr>
          <p:blipFill>
            <a:blip r:embed="rId3"/>
            <a:srcRect/>
            <a:stretch>
              <a:fillRect/>
            </a:stretch>
          </p:blipFill>
          <p:spPr bwMode="auto">
            <a:xfrm>
              <a:off x="1178" y="3133"/>
              <a:ext cx="3403" cy="1019"/>
            </a:xfrm>
            <a:prstGeom prst="rect">
              <a:avLst/>
            </a:prstGeom>
            <a:noFill/>
          </p:spPr>
        </p:pic>
        <p:sp>
          <p:nvSpPr>
            <p:cNvPr id="503821" name="Text Box 13"/>
            <p:cNvSpPr txBox="1">
              <a:spLocks noChangeArrowheads="1"/>
            </p:cNvSpPr>
            <p:nvPr/>
          </p:nvSpPr>
          <p:spPr bwMode="auto">
            <a:xfrm>
              <a:off x="1200" y="3122"/>
              <a:ext cx="3360" cy="154"/>
            </a:xfrm>
            <a:prstGeom prst="rect">
              <a:avLst/>
            </a:prstGeom>
            <a:noFill/>
            <a:ln w="9525">
              <a:noFill/>
              <a:miter lim="800000"/>
              <a:headEnd/>
              <a:tailEnd/>
            </a:ln>
            <a:effectLst/>
          </p:spPr>
          <p:txBody>
            <a:bodyPr>
              <a:prstTxWarp prst="textNoShape">
                <a:avLst/>
              </a:prstTxWarp>
              <a:spAutoFit/>
            </a:bodyPr>
            <a:lstStyle/>
            <a:p>
              <a:pPr algn="ctr"/>
              <a:r>
                <a:rPr lang="en-US" sz="1000">
                  <a:solidFill>
                    <a:srgbClr val="333333"/>
                  </a:solidFill>
                  <a:latin typeface="Courier New" pitchFamily="1" charset="0"/>
                </a:rPr>
                <a:t>HelloConsole</a:t>
              </a:r>
              <a:endParaRPr lang="en-US" sz="1000" b="0">
                <a:solidFill>
                  <a:srgbClr val="333333"/>
                </a:solidFill>
                <a:latin typeface="Courier New" pitchFamily="1" charset="0"/>
              </a:endParaRPr>
            </a:p>
          </p:txBody>
        </p:sp>
      </p:grpSp>
      <p:sp>
        <p:nvSpPr>
          <p:cNvPr id="503822" name="Text Box 14"/>
          <p:cNvSpPr txBox="1">
            <a:spLocks noChangeArrowheads="1"/>
          </p:cNvSpPr>
          <p:nvPr/>
        </p:nvSpPr>
        <p:spPr bwMode="auto">
          <a:xfrm>
            <a:off x="1885950" y="4689475"/>
            <a:ext cx="50292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600">
                <a:latin typeface="Courier New" pitchFamily="1" charset="0"/>
              </a:rPr>
              <a:t>hello, world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03819"/>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0"/>
                                          </p:stCondLst>
                                        </p:cTn>
                                        <p:tgtEl>
                                          <p:spTgt spid="503815"/>
                                        </p:tgtEl>
                                        <p:attrNameLst>
                                          <p:attrName>style.visibility</p:attrName>
                                        </p:attrNameLst>
                                      </p:cBhvr>
                                      <p:to>
                                        <p:strVal val="visible"/>
                                      </p:to>
                                    </p:set>
                                  </p:childTnLst>
                                  <p:subTnLst>
                                    <p:set>
                                      <p:cBhvr override="childStyle">
                                        <p:cTn dur="1" fill="hold" display="0" masterRel="nextClick" afterEffect="1"/>
                                        <p:tgtEl>
                                          <p:spTgt spid="503815"/>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03814"/>
                                        </p:tgtEl>
                                        <p:attrNameLst>
                                          <p:attrName>style.visibility</p:attrName>
                                        </p:attrNameLst>
                                      </p:cBhvr>
                                      <p:to>
                                        <p:strVal val="visible"/>
                                      </p:to>
                                    </p:set>
                                  </p:childTnLst>
                                  <p:subTnLst>
                                    <p:set>
                                      <p:cBhvr override="childStyle">
                                        <p:cTn dur="1" fill="hold" display="0" masterRel="nextClick" afterEffect="1"/>
                                        <p:tgtEl>
                                          <p:spTgt spid="503814"/>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503822">
                                            <p:txEl>
                                              <p:pRg st="0" end="0"/>
                                            </p:txEl>
                                          </p:spTgt>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5038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3814" grpId="0" animBg="1"/>
      <p:bldP spid="503815" grpId="0" animBg="1"/>
      <p:bldP spid="503822" grpId="0" build="p" autoUpdateAnimBg="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Hello World as a Dialog Program</a:t>
            </a:r>
            <a:endParaRPr lang="en-US">
              <a:solidFill>
                <a:srgbClr val="FF0000"/>
              </a:solidFill>
            </a:endParaRPr>
          </a:p>
        </p:txBody>
      </p:sp>
      <p:grpSp>
        <p:nvGrpSpPr>
          <p:cNvPr id="505859" name="Group 3"/>
          <p:cNvGrpSpPr>
            <a:grpSpLocks/>
          </p:cNvGrpSpPr>
          <p:nvPr/>
        </p:nvGrpSpPr>
        <p:grpSpPr bwMode="auto">
          <a:xfrm>
            <a:off x="457200" y="1143000"/>
            <a:ext cx="8229600" cy="2743200"/>
            <a:chOff x="288" y="720"/>
            <a:chExt cx="5184" cy="1728"/>
          </a:xfrm>
        </p:grpSpPr>
        <p:sp>
          <p:nvSpPr>
            <p:cNvPr id="505860" name="Rectangle 4"/>
            <p:cNvSpPr>
              <a:spLocks noChangeArrowheads="1"/>
            </p:cNvSpPr>
            <p:nvPr/>
          </p:nvSpPr>
          <p:spPr bwMode="auto">
            <a:xfrm>
              <a:off x="288" y="720"/>
              <a:ext cx="5184" cy="1728"/>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505861" name="Text Box 5"/>
            <p:cNvSpPr txBox="1">
              <a:spLocks noChangeArrowheads="1"/>
            </p:cNvSpPr>
            <p:nvPr/>
          </p:nvSpPr>
          <p:spPr bwMode="auto">
            <a:xfrm>
              <a:off x="336" y="768"/>
              <a:ext cx="5088" cy="1632"/>
            </a:xfrm>
            <a:prstGeom prst="rect">
              <a:avLst/>
            </a:prstGeom>
            <a:noFill/>
            <a:ln w="9525">
              <a:noFill/>
              <a:miter lim="800000"/>
              <a:headEnd/>
              <a:tailEnd/>
            </a:ln>
            <a:effectLst/>
          </p:spPr>
          <p:txBody>
            <a:bodyPr>
              <a:prstTxWarp prst="textNoShape">
                <a:avLst/>
              </a:prstTxWarp>
              <a:spAutoFit/>
            </a:bodyPr>
            <a:lstStyle/>
            <a:p>
              <a:r>
                <a:rPr lang="en-US" sz="2000">
                  <a:latin typeface="Courier New" pitchFamily="1" charset="0"/>
                </a:rPr>
                <a:t>import acm.program.*;</a:t>
              </a:r>
            </a:p>
            <a:p>
              <a:endParaRPr lang="en-US" sz="2000">
                <a:latin typeface="Courier New" pitchFamily="1" charset="0"/>
              </a:endParaRPr>
            </a:p>
            <a:p>
              <a:r>
                <a:rPr lang="en-US" sz="2000">
                  <a:latin typeface="Courier New" pitchFamily="1" charset="0"/>
                </a:rPr>
                <a:t>public class HelloProgram extends DialogProgram {</a:t>
              </a:r>
            </a:p>
            <a:p>
              <a:pPr>
                <a:spcBef>
                  <a:spcPct val="40000"/>
                </a:spcBef>
              </a:pPr>
              <a:r>
                <a:rPr lang="en-US" sz="2000">
                  <a:latin typeface="Courier New" pitchFamily="1" charset="0"/>
                </a:rPr>
                <a:t>   public void run() {</a:t>
              </a:r>
            </a:p>
            <a:p>
              <a:pPr>
                <a:spcBef>
                  <a:spcPct val="20000"/>
                </a:spcBef>
              </a:pPr>
              <a:r>
                <a:rPr lang="en-US" sz="2000">
                  <a:latin typeface="Courier New" pitchFamily="1" charset="0"/>
                </a:rPr>
                <a:t>      println("hello, world");</a:t>
              </a:r>
            </a:p>
            <a:p>
              <a:pPr>
                <a:spcBef>
                  <a:spcPct val="20000"/>
                </a:spcBef>
              </a:pPr>
              <a:r>
                <a:rPr lang="en-US" sz="2000">
                  <a:latin typeface="Courier New" pitchFamily="1" charset="0"/>
                </a:rPr>
                <a:t>   }</a:t>
              </a:r>
            </a:p>
            <a:p>
              <a:pPr>
                <a:spcBef>
                  <a:spcPct val="40000"/>
                </a:spcBef>
              </a:pPr>
              <a:r>
                <a:rPr lang="en-US" sz="2000">
                  <a:latin typeface="Courier New" pitchFamily="1" charset="0"/>
                </a:rPr>
                <a:t>}</a:t>
              </a:r>
            </a:p>
          </p:txBody>
        </p:sp>
      </p:grpSp>
      <p:sp>
        <p:nvSpPr>
          <p:cNvPr id="505862" name="Rectangle 6"/>
          <p:cNvSpPr>
            <a:spLocks noChangeArrowheads="1"/>
          </p:cNvSpPr>
          <p:nvPr/>
        </p:nvSpPr>
        <p:spPr bwMode="auto">
          <a:xfrm>
            <a:off x="1447800" y="2686805"/>
            <a:ext cx="3849688" cy="34607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505863" name="Rectangle 7"/>
          <p:cNvSpPr>
            <a:spLocks noChangeArrowheads="1"/>
          </p:cNvSpPr>
          <p:nvPr/>
        </p:nvSpPr>
        <p:spPr bwMode="auto">
          <a:xfrm>
            <a:off x="990600" y="2299455"/>
            <a:ext cx="4343400" cy="1143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505864" name="Group 8"/>
          <p:cNvGrpSpPr>
            <a:grpSpLocks/>
          </p:cNvGrpSpPr>
          <p:nvPr/>
        </p:nvGrpSpPr>
        <p:grpSpPr bwMode="auto">
          <a:xfrm>
            <a:off x="457200" y="1143000"/>
            <a:ext cx="8229600" cy="2743200"/>
            <a:chOff x="288" y="720"/>
            <a:chExt cx="5184" cy="1728"/>
          </a:xfrm>
        </p:grpSpPr>
        <p:sp>
          <p:nvSpPr>
            <p:cNvPr id="505865" name="Rectangle 9"/>
            <p:cNvSpPr>
              <a:spLocks noChangeArrowheads="1"/>
            </p:cNvSpPr>
            <p:nvPr/>
          </p:nvSpPr>
          <p:spPr bwMode="auto">
            <a:xfrm>
              <a:off x="288" y="720"/>
              <a:ext cx="5184" cy="1728"/>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505866" name="Text Box 10"/>
            <p:cNvSpPr txBox="1">
              <a:spLocks noChangeArrowheads="1"/>
            </p:cNvSpPr>
            <p:nvPr/>
          </p:nvSpPr>
          <p:spPr bwMode="auto">
            <a:xfrm>
              <a:off x="336" y="768"/>
              <a:ext cx="5088" cy="1632"/>
            </a:xfrm>
            <a:prstGeom prst="rect">
              <a:avLst/>
            </a:prstGeom>
            <a:noFill/>
            <a:ln w="9525">
              <a:noFill/>
              <a:miter lim="800000"/>
              <a:headEnd/>
              <a:tailEnd/>
            </a:ln>
            <a:effectLst/>
          </p:spPr>
          <p:txBody>
            <a:bodyPr>
              <a:prstTxWarp prst="textNoShape">
                <a:avLst/>
              </a:prstTxWarp>
              <a:spAutoFit/>
            </a:bodyPr>
            <a:lstStyle/>
            <a:p>
              <a:r>
                <a:rPr lang="en-US" sz="2000">
                  <a:latin typeface="Courier New" pitchFamily="1" charset="0"/>
                </a:rPr>
                <a:t>import acm.program.*;</a:t>
              </a:r>
            </a:p>
            <a:p>
              <a:endParaRPr lang="en-US" sz="2000">
                <a:latin typeface="Courier New" pitchFamily="1" charset="0"/>
              </a:endParaRPr>
            </a:p>
            <a:p>
              <a:r>
                <a:rPr lang="en-US" sz="2000">
                  <a:latin typeface="Courier New" pitchFamily="1" charset="0"/>
                </a:rPr>
                <a:t>public class HelloProgram extends DialogProgram {</a:t>
              </a:r>
            </a:p>
            <a:p>
              <a:pPr>
                <a:spcBef>
                  <a:spcPct val="40000"/>
                </a:spcBef>
              </a:pPr>
              <a:r>
                <a:rPr lang="en-US" sz="2000">
                  <a:latin typeface="Courier New" pitchFamily="1" charset="0"/>
                </a:rPr>
                <a:t>   public void run() {</a:t>
              </a:r>
            </a:p>
            <a:p>
              <a:pPr>
                <a:spcBef>
                  <a:spcPct val="20000"/>
                </a:spcBef>
              </a:pPr>
              <a:r>
                <a:rPr lang="en-US" sz="2000">
                  <a:latin typeface="Courier New" pitchFamily="1" charset="0"/>
                </a:rPr>
                <a:t>      println("hello, world");</a:t>
              </a:r>
            </a:p>
            <a:p>
              <a:pPr>
                <a:spcBef>
                  <a:spcPct val="20000"/>
                </a:spcBef>
              </a:pPr>
              <a:r>
                <a:rPr lang="en-US" sz="2000">
                  <a:latin typeface="Courier New" pitchFamily="1" charset="0"/>
                </a:rPr>
                <a:t>   }</a:t>
              </a:r>
            </a:p>
            <a:p>
              <a:pPr>
                <a:spcBef>
                  <a:spcPct val="40000"/>
                </a:spcBef>
              </a:pPr>
              <a:r>
                <a:rPr lang="en-US" sz="2000">
                  <a:latin typeface="Courier New" pitchFamily="1" charset="0"/>
                </a:rPr>
                <a:t>}</a:t>
              </a:r>
            </a:p>
          </p:txBody>
        </p:sp>
      </p:grpSp>
      <p:pic>
        <p:nvPicPr>
          <p:cNvPr id="15" name="Picture 14"/>
          <p:cNvPicPr>
            <a:picLocks noChangeAspect="1"/>
          </p:cNvPicPr>
          <p:nvPr/>
        </p:nvPicPr>
        <p:blipFill>
          <a:blip r:embed="rId3"/>
          <a:stretch>
            <a:fillRect/>
          </a:stretch>
        </p:blipFill>
        <p:spPr>
          <a:xfrm>
            <a:off x="3306572" y="4398431"/>
            <a:ext cx="2560828" cy="17042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5863"/>
                                        </p:tgtEl>
                                        <p:attrNameLst>
                                          <p:attrName>style.visibility</p:attrName>
                                        </p:attrNameLst>
                                      </p:cBhvr>
                                      <p:to>
                                        <p:strVal val="visible"/>
                                      </p:to>
                                    </p:set>
                                  </p:childTnLst>
                                  <p:subTnLst>
                                    <p:set>
                                      <p:cBhvr override="childStyle">
                                        <p:cTn dur="1" fill="hold" display="0" masterRel="nextClick" afterEffect="1"/>
                                        <p:tgtEl>
                                          <p:spTgt spid="50586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5862"/>
                                        </p:tgtEl>
                                        <p:attrNameLst>
                                          <p:attrName>style.visibility</p:attrName>
                                        </p:attrNameLst>
                                      </p:cBhvr>
                                      <p:to>
                                        <p:strVal val="visible"/>
                                      </p:to>
                                    </p:set>
                                  </p:childTnLst>
                                  <p:subTnLst>
                                    <p:set>
                                      <p:cBhvr override="childStyle">
                                        <p:cTn dur="1" fill="hold" display="0" masterRel="nextClick" afterEffect="1"/>
                                        <p:tgtEl>
                                          <p:spTgt spid="505862"/>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5864"/>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62" grpId="0" animBg="1"/>
      <p:bldP spid="505863" grpId="0" animBg="1"/>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Hello World as a Graphics Program</a:t>
            </a:r>
            <a:endParaRPr lang="en-US">
              <a:solidFill>
                <a:srgbClr val="FF0000"/>
              </a:solidFill>
            </a:endParaRPr>
          </a:p>
        </p:txBody>
      </p:sp>
      <p:grpSp>
        <p:nvGrpSpPr>
          <p:cNvPr id="507907" name="Group 3"/>
          <p:cNvGrpSpPr>
            <a:grpSpLocks/>
          </p:cNvGrpSpPr>
          <p:nvPr/>
        </p:nvGrpSpPr>
        <p:grpSpPr bwMode="auto">
          <a:xfrm>
            <a:off x="457200" y="1143000"/>
            <a:ext cx="8229600" cy="3124200"/>
            <a:chOff x="288" y="720"/>
            <a:chExt cx="5184" cy="1968"/>
          </a:xfrm>
        </p:grpSpPr>
        <p:sp>
          <p:nvSpPr>
            <p:cNvPr id="507908" name="Rectangle 4"/>
            <p:cNvSpPr>
              <a:spLocks noChangeArrowheads="1"/>
            </p:cNvSpPr>
            <p:nvPr/>
          </p:nvSpPr>
          <p:spPr bwMode="auto">
            <a:xfrm>
              <a:off x="288" y="720"/>
              <a:ext cx="5184" cy="1968"/>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507909" name="Text Box 5"/>
            <p:cNvSpPr txBox="1">
              <a:spLocks noChangeArrowheads="1"/>
            </p:cNvSpPr>
            <p:nvPr/>
          </p:nvSpPr>
          <p:spPr bwMode="auto">
            <a:xfrm>
              <a:off x="336" y="768"/>
              <a:ext cx="5088" cy="1824"/>
            </a:xfrm>
            <a:prstGeom prst="rect">
              <a:avLst/>
            </a:prstGeom>
            <a:noFill/>
            <a:ln w="9525">
              <a:noFill/>
              <a:miter lim="800000"/>
              <a:headEnd/>
              <a:tailEnd/>
            </a:ln>
            <a:effectLst/>
          </p:spPr>
          <p:txBody>
            <a:bodyPr>
              <a:prstTxWarp prst="textNoShape">
                <a:avLst/>
              </a:prstTxWarp>
              <a:spAutoFit/>
            </a:bodyPr>
            <a:lstStyle/>
            <a:p>
              <a:r>
                <a:rPr lang="en-US" sz="2000">
                  <a:latin typeface="Courier New" pitchFamily="1" charset="0"/>
                </a:rPr>
                <a:t>import acm.graphics.*;</a:t>
              </a:r>
            </a:p>
            <a:p>
              <a:r>
                <a:rPr lang="en-US" sz="2000">
                  <a:latin typeface="Courier New" pitchFamily="1" charset="0"/>
                </a:rPr>
                <a:t>import acm.program.*;</a:t>
              </a:r>
            </a:p>
            <a:p>
              <a:endParaRPr lang="en-US" sz="2000">
                <a:latin typeface="Courier New" pitchFamily="1" charset="0"/>
              </a:endParaRPr>
            </a:p>
            <a:p>
              <a:r>
                <a:rPr lang="en-US" sz="2000">
                  <a:latin typeface="Courier New" pitchFamily="1" charset="0"/>
                </a:rPr>
                <a:t>public class HelloProgram extends GraphicsProgram {</a:t>
              </a:r>
            </a:p>
            <a:p>
              <a:pPr>
                <a:spcBef>
                  <a:spcPct val="40000"/>
                </a:spcBef>
              </a:pPr>
              <a:r>
                <a:rPr lang="en-US" sz="2000">
                  <a:latin typeface="Courier New" pitchFamily="1" charset="0"/>
                </a:rPr>
                <a:t>   public void run() {</a:t>
              </a:r>
            </a:p>
            <a:p>
              <a:pPr>
                <a:spcBef>
                  <a:spcPct val="20000"/>
                </a:spcBef>
              </a:pPr>
              <a:r>
                <a:rPr lang="en-US" sz="2000">
                  <a:latin typeface="Courier New" pitchFamily="1" charset="0"/>
                </a:rPr>
                <a:t>      add(</a:t>
              </a:r>
              <a:r>
                <a:rPr lang="en-US" sz="1200">
                  <a:latin typeface="Courier New" pitchFamily="1" charset="0"/>
                </a:rPr>
                <a:t> </a:t>
              </a:r>
              <a:r>
                <a:rPr lang="en-US" sz="2000">
                  <a:latin typeface="Courier New" pitchFamily="1" charset="0"/>
                </a:rPr>
                <a:t>new GLabel("hello, world", 100, 75)</a:t>
              </a:r>
              <a:r>
                <a:rPr lang="en-US" sz="1200">
                  <a:latin typeface="Courier New" pitchFamily="1" charset="0"/>
                </a:rPr>
                <a:t> </a:t>
              </a:r>
              <a:r>
                <a:rPr lang="en-US" sz="2000">
                  <a:latin typeface="Courier New" pitchFamily="1" charset="0"/>
                </a:rPr>
                <a:t>);</a:t>
              </a:r>
            </a:p>
            <a:p>
              <a:pPr>
                <a:spcBef>
                  <a:spcPct val="20000"/>
                </a:spcBef>
              </a:pPr>
              <a:r>
                <a:rPr lang="en-US" sz="2000">
                  <a:latin typeface="Courier New" pitchFamily="1" charset="0"/>
                </a:rPr>
                <a:t>   }</a:t>
              </a:r>
            </a:p>
            <a:p>
              <a:pPr>
                <a:spcBef>
                  <a:spcPct val="40000"/>
                </a:spcBef>
              </a:pPr>
              <a:r>
                <a:rPr lang="en-US" sz="2000">
                  <a:latin typeface="Courier New" pitchFamily="1" charset="0"/>
                </a:rPr>
                <a:t>}</a:t>
              </a:r>
            </a:p>
          </p:txBody>
        </p:sp>
      </p:grpSp>
      <p:sp>
        <p:nvSpPr>
          <p:cNvPr id="507910" name="Rectangle 6"/>
          <p:cNvSpPr>
            <a:spLocks noChangeArrowheads="1"/>
          </p:cNvSpPr>
          <p:nvPr/>
        </p:nvSpPr>
        <p:spPr bwMode="auto">
          <a:xfrm>
            <a:off x="1447800" y="2985860"/>
            <a:ext cx="6400800" cy="34607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507911" name="Group 7"/>
          <p:cNvGrpSpPr>
            <a:grpSpLocks/>
          </p:cNvGrpSpPr>
          <p:nvPr/>
        </p:nvGrpSpPr>
        <p:grpSpPr bwMode="auto">
          <a:xfrm>
            <a:off x="2317750" y="4400550"/>
            <a:ext cx="4506913" cy="2278063"/>
            <a:chOff x="1460" y="2772"/>
            <a:chExt cx="2839" cy="1435"/>
          </a:xfrm>
        </p:grpSpPr>
        <p:pic>
          <p:nvPicPr>
            <p:cNvPr id="507912" name="Picture 8" descr="MediumGraphicsWindow"/>
            <p:cNvPicPr>
              <a:picLocks noChangeAspect="1" noChangeArrowheads="1"/>
            </p:cNvPicPr>
            <p:nvPr/>
          </p:nvPicPr>
          <p:blipFill>
            <a:blip r:embed="rId3"/>
            <a:srcRect/>
            <a:stretch>
              <a:fillRect/>
            </a:stretch>
          </p:blipFill>
          <p:spPr bwMode="auto">
            <a:xfrm>
              <a:off x="1460" y="2784"/>
              <a:ext cx="2839" cy="1423"/>
            </a:xfrm>
            <a:prstGeom prst="rect">
              <a:avLst/>
            </a:prstGeom>
            <a:noFill/>
          </p:spPr>
        </p:pic>
        <p:sp>
          <p:nvSpPr>
            <p:cNvPr id="507913" name="Text Box 9"/>
            <p:cNvSpPr txBox="1">
              <a:spLocks noChangeArrowheads="1"/>
            </p:cNvSpPr>
            <p:nvPr/>
          </p:nvSpPr>
          <p:spPr bwMode="auto">
            <a:xfrm>
              <a:off x="1471" y="2772"/>
              <a:ext cx="2801" cy="154"/>
            </a:xfrm>
            <a:prstGeom prst="rect">
              <a:avLst/>
            </a:prstGeom>
            <a:noFill/>
            <a:ln w="9525">
              <a:noFill/>
              <a:miter lim="800000"/>
              <a:headEnd/>
              <a:tailEnd/>
            </a:ln>
            <a:effectLst/>
          </p:spPr>
          <p:txBody>
            <a:bodyPr>
              <a:prstTxWarp prst="textNoShape">
                <a:avLst/>
              </a:prstTxWarp>
              <a:spAutoFit/>
            </a:bodyPr>
            <a:lstStyle/>
            <a:p>
              <a:pPr algn="ctr"/>
              <a:r>
                <a:rPr lang="en-US" sz="1000">
                  <a:solidFill>
                    <a:srgbClr val="333333"/>
                  </a:solidFill>
                  <a:latin typeface="Helvetica Neue" pitchFamily="1" charset="0"/>
                </a:rPr>
                <a:t>HelloProgram</a:t>
              </a:r>
            </a:p>
          </p:txBody>
        </p:sp>
      </p:grpSp>
      <p:sp>
        <p:nvSpPr>
          <p:cNvPr id="507914" name="Text Box 10"/>
          <p:cNvSpPr txBox="1">
            <a:spLocks noChangeArrowheads="1"/>
          </p:cNvSpPr>
          <p:nvPr/>
        </p:nvSpPr>
        <p:spPr bwMode="auto">
          <a:xfrm>
            <a:off x="3124200" y="5105400"/>
            <a:ext cx="2438400" cy="244475"/>
          </a:xfrm>
          <a:prstGeom prst="rect">
            <a:avLst/>
          </a:prstGeom>
          <a:noFill/>
          <a:ln w="9525">
            <a:noFill/>
            <a:miter lim="800000"/>
            <a:headEnd/>
            <a:tailEnd/>
          </a:ln>
          <a:effectLst/>
        </p:spPr>
        <p:txBody>
          <a:bodyPr>
            <a:prstTxWarp prst="textNoShape">
              <a:avLst/>
            </a:prstTxWarp>
            <a:spAutoFit/>
          </a:bodyPr>
          <a:lstStyle/>
          <a:p>
            <a:r>
              <a:rPr lang="en-US" sz="1000" b="0">
                <a:solidFill>
                  <a:srgbClr val="333333"/>
                </a:solidFill>
                <a:latin typeface="Helvetica Neue" pitchFamily="1" charset="0"/>
              </a:rPr>
              <a:t>hello, world</a:t>
            </a:r>
            <a:endParaRPr lang="en-US" sz="1000" b="0">
              <a:solidFill>
                <a:srgbClr val="333333"/>
              </a:solidFill>
              <a:latin typeface="Charcoal CY" pitchFamily="1" charset="-52"/>
            </a:endParaRPr>
          </a:p>
        </p:txBody>
      </p:sp>
      <p:sp>
        <p:nvSpPr>
          <p:cNvPr id="507915" name="Rectangle 11"/>
          <p:cNvSpPr>
            <a:spLocks noChangeArrowheads="1"/>
          </p:cNvSpPr>
          <p:nvPr/>
        </p:nvSpPr>
        <p:spPr bwMode="auto">
          <a:xfrm>
            <a:off x="2185610" y="3002718"/>
            <a:ext cx="5410200" cy="33337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507916" name="Rectangle 12"/>
          <p:cNvSpPr>
            <a:spLocks noChangeArrowheads="1"/>
          </p:cNvSpPr>
          <p:nvPr/>
        </p:nvSpPr>
        <p:spPr bwMode="auto">
          <a:xfrm>
            <a:off x="990600" y="2627085"/>
            <a:ext cx="7010400" cy="1143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507917" name="Group 13"/>
          <p:cNvGrpSpPr>
            <a:grpSpLocks/>
          </p:cNvGrpSpPr>
          <p:nvPr/>
        </p:nvGrpSpPr>
        <p:grpSpPr bwMode="auto">
          <a:xfrm>
            <a:off x="457200" y="1143000"/>
            <a:ext cx="8229600" cy="3124200"/>
            <a:chOff x="288" y="720"/>
            <a:chExt cx="5184" cy="1968"/>
          </a:xfrm>
        </p:grpSpPr>
        <p:sp>
          <p:nvSpPr>
            <p:cNvPr id="507918" name="Rectangle 14"/>
            <p:cNvSpPr>
              <a:spLocks noChangeArrowheads="1"/>
            </p:cNvSpPr>
            <p:nvPr/>
          </p:nvSpPr>
          <p:spPr bwMode="auto">
            <a:xfrm>
              <a:off x="288" y="720"/>
              <a:ext cx="5184" cy="1968"/>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507919" name="Text Box 15"/>
            <p:cNvSpPr txBox="1">
              <a:spLocks noChangeArrowheads="1"/>
            </p:cNvSpPr>
            <p:nvPr/>
          </p:nvSpPr>
          <p:spPr bwMode="auto">
            <a:xfrm>
              <a:off x="336" y="768"/>
              <a:ext cx="5088" cy="1824"/>
            </a:xfrm>
            <a:prstGeom prst="rect">
              <a:avLst/>
            </a:prstGeom>
            <a:noFill/>
            <a:ln w="9525">
              <a:noFill/>
              <a:miter lim="800000"/>
              <a:headEnd/>
              <a:tailEnd/>
            </a:ln>
            <a:effectLst/>
          </p:spPr>
          <p:txBody>
            <a:bodyPr>
              <a:prstTxWarp prst="textNoShape">
                <a:avLst/>
              </a:prstTxWarp>
              <a:spAutoFit/>
            </a:bodyPr>
            <a:lstStyle/>
            <a:p>
              <a:r>
                <a:rPr lang="en-US" sz="2000">
                  <a:latin typeface="Courier New" pitchFamily="1" charset="0"/>
                </a:rPr>
                <a:t>import acm.graphics.*;</a:t>
              </a:r>
            </a:p>
            <a:p>
              <a:r>
                <a:rPr lang="en-US" sz="2000">
                  <a:latin typeface="Courier New" pitchFamily="1" charset="0"/>
                </a:rPr>
                <a:t>import acm.program.*;</a:t>
              </a:r>
            </a:p>
            <a:p>
              <a:endParaRPr lang="en-US" sz="2000">
                <a:latin typeface="Courier New" pitchFamily="1" charset="0"/>
              </a:endParaRPr>
            </a:p>
            <a:p>
              <a:r>
                <a:rPr lang="en-US" sz="2000">
                  <a:latin typeface="Courier New" pitchFamily="1" charset="0"/>
                </a:rPr>
                <a:t>public class HelloProgram extends GraphicsProgram {</a:t>
              </a:r>
            </a:p>
            <a:p>
              <a:pPr>
                <a:spcBef>
                  <a:spcPct val="40000"/>
                </a:spcBef>
              </a:pPr>
              <a:r>
                <a:rPr lang="en-US" sz="2000">
                  <a:latin typeface="Courier New" pitchFamily="1" charset="0"/>
                </a:rPr>
                <a:t>   public void run() {</a:t>
              </a:r>
            </a:p>
            <a:p>
              <a:pPr>
                <a:spcBef>
                  <a:spcPct val="20000"/>
                </a:spcBef>
              </a:pPr>
              <a:r>
                <a:rPr lang="en-US" sz="2000">
                  <a:latin typeface="Courier New" pitchFamily="1" charset="0"/>
                </a:rPr>
                <a:t>      add(</a:t>
              </a:r>
              <a:r>
                <a:rPr lang="en-US" sz="1200">
                  <a:latin typeface="Courier New" pitchFamily="1" charset="0"/>
                </a:rPr>
                <a:t> </a:t>
              </a:r>
              <a:r>
                <a:rPr lang="en-US" sz="2000">
                  <a:latin typeface="Courier New" pitchFamily="1" charset="0"/>
                </a:rPr>
                <a:t>new GLabel("hello, world", 100, 75)</a:t>
              </a:r>
              <a:r>
                <a:rPr lang="en-US" sz="1200">
                  <a:latin typeface="Courier New" pitchFamily="1" charset="0"/>
                </a:rPr>
                <a:t> </a:t>
              </a:r>
              <a:r>
                <a:rPr lang="en-US" sz="2000">
                  <a:latin typeface="Courier New" pitchFamily="1" charset="0"/>
                </a:rPr>
                <a:t>);</a:t>
              </a:r>
            </a:p>
            <a:p>
              <a:pPr>
                <a:spcBef>
                  <a:spcPct val="20000"/>
                </a:spcBef>
              </a:pPr>
              <a:r>
                <a:rPr lang="en-US" sz="2000">
                  <a:latin typeface="Courier New" pitchFamily="1" charset="0"/>
                </a:rPr>
                <a:t>   }</a:t>
              </a:r>
            </a:p>
            <a:p>
              <a:pPr>
                <a:spcBef>
                  <a:spcPct val="40000"/>
                </a:spcBef>
              </a:pPr>
              <a:r>
                <a:rPr lang="en-US" sz="2000">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79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07916"/>
                                        </p:tgtEl>
                                        <p:attrNameLst>
                                          <p:attrName>style.visibility</p:attrName>
                                        </p:attrNameLst>
                                      </p:cBhvr>
                                      <p:to>
                                        <p:strVal val="visible"/>
                                      </p:to>
                                    </p:set>
                                  </p:childTnLst>
                                  <p:subTnLst>
                                    <p:set>
                                      <p:cBhvr override="childStyle">
                                        <p:cTn dur="1" fill="hold" display="0" masterRel="nextClick" afterEffect="1"/>
                                        <p:tgtEl>
                                          <p:spTgt spid="507916"/>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07910"/>
                                        </p:tgtEl>
                                        <p:attrNameLst>
                                          <p:attrName>style.visibility</p:attrName>
                                        </p:attrNameLst>
                                      </p:cBhvr>
                                      <p:to>
                                        <p:strVal val="visible"/>
                                      </p:to>
                                    </p:set>
                                  </p:childTnLst>
                                  <p:subTnLst>
                                    <p:set>
                                      <p:cBhvr override="childStyle">
                                        <p:cTn dur="1" fill="hold" display="0" masterRel="nextClick" afterEffect="1"/>
                                        <p:tgtEl>
                                          <p:spTgt spid="507910"/>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07915"/>
                                        </p:tgtEl>
                                        <p:attrNameLst>
                                          <p:attrName>style.visibility</p:attrName>
                                        </p:attrNameLst>
                                      </p:cBhvr>
                                      <p:to>
                                        <p:strVal val="visible"/>
                                      </p:to>
                                    </p:set>
                                  </p:childTnLst>
                                  <p:subTnLst>
                                    <p:set>
                                      <p:cBhvr override="childStyle">
                                        <p:cTn dur="1" fill="hold" display="0" masterRel="nextClick" afterEffect="1"/>
                                        <p:tgtEl>
                                          <p:spTgt spid="507915"/>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07914"/>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499"/>
                                          </p:stCondLst>
                                        </p:cTn>
                                        <p:tgtEl>
                                          <p:spTgt spid="5079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10" grpId="0" animBg="1"/>
      <p:bldP spid="507914" grpId="0"/>
      <p:bldP spid="507915" grpId="0" animBg="1"/>
      <p:bldP spid="507916" grpId="0" animBg="1"/>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Java Coordinate System</a:t>
            </a:r>
            <a:endParaRPr lang="en-US">
              <a:solidFill>
                <a:srgbClr val="FF0000"/>
              </a:solidFill>
            </a:endParaRPr>
          </a:p>
        </p:txBody>
      </p:sp>
      <p:sp>
        <p:nvSpPr>
          <p:cNvPr id="509955" name="Rectangle 3"/>
          <p:cNvSpPr>
            <a:spLocks noChangeArrowheads="1"/>
          </p:cNvSpPr>
          <p:nvPr/>
        </p:nvSpPr>
        <p:spPr bwMode="auto">
          <a:xfrm>
            <a:off x="482600" y="4019550"/>
            <a:ext cx="8128000" cy="1358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Positions and distances in a graphics program are measured in terms of </a:t>
            </a:r>
            <a:r>
              <a:rPr lang="en-US" sz="2400" i="1"/>
              <a:t>pixels</a:t>
            </a:r>
            <a:r>
              <a:rPr lang="en-US" sz="2400" b="0" i="1"/>
              <a:t>,</a:t>
            </a:r>
            <a:r>
              <a:rPr lang="en-US" sz="2400" b="0"/>
              <a:t> which are the individual dots that cover the screen.</a:t>
            </a:r>
          </a:p>
        </p:txBody>
      </p:sp>
      <p:sp>
        <p:nvSpPr>
          <p:cNvPr id="509956" name="Rectangle 4"/>
          <p:cNvSpPr>
            <a:spLocks noChangeArrowheads="1"/>
          </p:cNvSpPr>
          <p:nvPr/>
        </p:nvSpPr>
        <p:spPr bwMode="auto">
          <a:xfrm>
            <a:off x="492125" y="5137150"/>
            <a:ext cx="8128000" cy="1536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Unlike traditional mathematics, Java defines the </a:t>
            </a:r>
            <a:r>
              <a:rPr lang="en-US" sz="2400" i="1"/>
              <a:t>origin</a:t>
            </a:r>
            <a:r>
              <a:rPr lang="en-US" sz="2400" b="0"/>
              <a:t> of the coordinate system to be in the upper left corner.  Values for the </a:t>
            </a:r>
            <a:r>
              <a:rPr lang="en-US" sz="2400" b="0" i="1"/>
              <a:t>x</a:t>
            </a:r>
            <a:r>
              <a:rPr lang="en-US" sz="2400" b="0"/>
              <a:t> coordinate increase as you move rightward across the screen; </a:t>
            </a:r>
            <a:r>
              <a:rPr lang="en-US" sz="2400" b="0" i="1"/>
              <a:t>y</a:t>
            </a:r>
            <a:r>
              <a:rPr lang="en-US" sz="2400" b="0"/>
              <a:t> coordinate values increase as you move downward.</a:t>
            </a:r>
          </a:p>
        </p:txBody>
      </p:sp>
      <p:grpSp>
        <p:nvGrpSpPr>
          <p:cNvPr id="509957" name="Group 5"/>
          <p:cNvGrpSpPr>
            <a:grpSpLocks/>
          </p:cNvGrpSpPr>
          <p:nvPr/>
        </p:nvGrpSpPr>
        <p:grpSpPr bwMode="auto">
          <a:xfrm>
            <a:off x="2311400" y="2279650"/>
            <a:ext cx="4521200" cy="1606550"/>
            <a:chOff x="1456" y="1436"/>
            <a:chExt cx="2848" cy="1012"/>
          </a:xfrm>
        </p:grpSpPr>
        <p:grpSp>
          <p:nvGrpSpPr>
            <p:cNvPr id="509958" name="Group 6"/>
            <p:cNvGrpSpPr>
              <a:grpSpLocks/>
            </p:cNvGrpSpPr>
            <p:nvPr/>
          </p:nvGrpSpPr>
          <p:grpSpPr bwMode="auto">
            <a:xfrm>
              <a:off x="1456" y="1436"/>
              <a:ext cx="2848" cy="1012"/>
              <a:chOff x="1424" y="3072"/>
              <a:chExt cx="2848" cy="1012"/>
            </a:xfrm>
          </p:grpSpPr>
          <p:pic>
            <p:nvPicPr>
              <p:cNvPr id="509959" name="Picture 7" descr="ShortGraphicsWindow"/>
              <p:cNvPicPr>
                <a:picLocks noChangeAspect="1" noChangeArrowheads="1"/>
              </p:cNvPicPr>
              <p:nvPr/>
            </p:nvPicPr>
            <p:blipFill>
              <a:blip r:embed="rId3"/>
              <a:srcRect/>
              <a:stretch>
                <a:fillRect/>
              </a:stretch>
            </p:blipFill>
            <p:spPr bwMode="auto">
              <a:xfrm>
                <a:off x="1424" y="3084"/>
                <a:ext cx="2845" cy="1000"/>
              </a:xfrm>
              <a:prstGeom prst="rect">
                <a:avLst/>
              </a:prstGeom>
              <a:noFill/>
            </p:spPr>
          </p:pic>
          <p:sp>
            <p:nvSpPr>
              <p:cNvPr id="509960" name="Text Box 8"/>
              <p:cNvSpPr txBox="1">
                <a:spLocks noChangeArrowheads="1"/>
              </p:cNvSpPr>
              <p:nvPr/>
            </p:nvSpPr>
            <p:spPr bwMode="auto">
              <a:xfrm>
                <a:off x="1471" y="3072"/>
                <a:ext cx="2801" cy="154"/>
              </a:xfrm>
              <a:prstGeom prst="rect">
                <a:avLst/>
              </a:prstGeom>
              <a:noFill/>
              <a:ln w="9525">
                <a:noFill/>
                <a:miter lim="800000"/>
                <a:headEnd/>
                <a:tailEnd/>
              </a:ln>
              <a:effectLst/>
            </p:spPr>
            <p:txBody>
              <a:bodyPr>
                <a:prstTxWarp prst="textNoShape">
                  <a:avLst/>
                </a:prstTxWarp>
                <a:spAutoFit/>
              </a:bodyPr>
              <a:lstStyle/>
              <a:p>
                <a:pPr algn="ctr"/>
                <a:r>
                  <a:rPr lang="en-US" sz="1000">
                    <a:solidFill>
                      <a:srgbClr val="333333"/>
                    </a:solidFill>
                    <a:latin typeface="Helvetica Neue" pitchFamily="1" charset="0"/>
                  </a:rPr>
                  <a:t>HelloProgram</a:t>
                </a:r>
              </a:p>
            </p:txBody>
          </p:sp>
        </p:grpSp>
        <p:sp>
          <p:nvSpPr>
            <p:cNvPr id="509961" name="Text Box 9"/>
            <p:cNvSpPr txBox="1">
              <a:spLocks noChangeArrowheads="1"/>
            </p:cNvSpPr>
            <p:nvPr/>
          </p:nvSpPr>
          <p:spPr bwMode="auto">
            <a:xfrm>
              <a:off x="1968" y="1937"/>
              <a:ext cx="1536" cy="192"/>
            </a:xfrm>
            <a:prstGeom prst="rect">
              <a:avLst/>
            </a:prstGeom>
            <a:noFill/>
            <a:ln w="9525">
              <a:noFill/>
              <a:miter lim="800000"/>
              <a:headEnd/>
              <a:tailEnd/>
            </a:ln>
            <a:effectLst/>
          </p:spPr>
          <p:txBody>
            <a:bodyPr>
              <a:prstTxWarp prst="textNoShape">
                <a:avLst/>
              </a:prstTxWarp>
              <a:spAutoFit/>
            </a:bodyPr>
            <a:lstStyle/>
            <a:p>
              <a:r>
                <a:rPr lang="en-US" b="0">
                  <a:latin typeface="Helvetica Neue" pitchFamily="1" charset="0"/>
                </a:rPr>
                <a:t>hello, world</a:t>
              </a:r>
              <a:endParaRPr lang="en-US" b="0">
                <a:latin typeface="Charcoal CY" pitchFamily="1" charset="-52"/>
              </a:endParaRPr>
            </a:p>
          </p:txBody>
        </p:sp>
      </p:grpSp>
      <p:sp>
        <p:nvSpPr>
          <p:cNvPr id="509962" name="Text Box 10"/>
          <p:cNvSpPr txBox="1">
            <a:spLocks noChangeArrowheads="1"/>
          </p:cNvSpPr>
          <p:nvPr/>
        </p:nvSpPr>
        <p:spPr bwMode="auto">
          <a:xfrm>
            <a:off x="2378075" y="3151188"/>
            <a:ext cx="8382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b="0" dirty="0">
                <a:solidFill>
                  <a:srgbClr val="FF0000"/>
                </a:solidFill>
              </a:rPr>
              <a:t>(100, 100)</a:t>
            </a:r>
          </a:p>
        </p:txBody>
      </p:sp>
      <p:sp>
        <p:nvSpPr>
          <p:cNvPr id="509963" name="Line 11"/>
          <p:cNvSpPr>
            <a:spLocks noChangeShapeType="1"/>
          </p:cNvSpPr>
          <p:nvPr/>
        </p:nvSpPr>
        <p:spPr bwMode="auto">
          <a:xfrm>
            <a:off x="3027363" y="3288090"/>
            <a:ext cx="155575" cy="0"/>
          </a:xfrm>
          <a:prstGeom prst="line">
            <a:avLst/>
          </a:prstGeom>
          <a:noFill/>
          <a:ln w="9525">
            <a:solidFill>
              <a:srgbClr val="FF0000"/>
            </a:solidFill>
            <a:round/>
            <a:headEnd/>
            <a:tailEnd type="triangle" w="med" len="med"/>
          </a:ln>
          <a:effectLst/>
        </p:spPr>
        <p:txBody>
          <a:bodyPr wrap="none" anchor="ctr">
            <a:prstTxWarp prst="textNoShape">
              <a:avLst/>
            </a:prstTxWarp>
          </a:bodyPr>
          <a:lstStyle/>
          <a:p>
            <a:endParaRPr lang="en-US"/>
          </a:p>
        </p:txBody>
      </p:sp>
      <p:sp>
        <p:nvSpPr>
          <p:cNvPr id="509964" name="Rectangle 12"/>
          <p:cNvSpPr>
            <a:spLocks noChangeArrowheads="1"/>
          </p:cNvSpPr>
          <p:nvPr/>
        </p:nvSpPr>
        <p:spPr bwMode="auto">
          <a:xfrm>
            <a:off x="482600" y="1155700"/>
            <a:ext cx="8128000" cy="12192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Creating a </a:t>
            </a:r>
            <a:r>
              <a:rPr lang="en-US" sz="2200">
                <a:latin typeface="Courier New" pitchFamily="1" charset="0"/>
              </a:rPr>
              <a:t>JLabel</a:t>
            </a:r>
            <a:r>
              <a:rPr lang="en-US" sz="2400" b="0"/>
              <a:t> at a particular </a:t>
            </a:r>
            <a:r>
              <a:rPr lang="en-US" sz="2400" b="0" i="1"/>
              <a:t>x</a:t>
            </a:r>
            <a:r>
              <a:rPr lang="en-US" sz="2400" b="0"/>
              <a:t> and </a:t>
            </a:r>
            <a:r>
              <a:rPr lang="en-US" sz="2400" b="0" i="1"/>
              <a:t>y</a:t>
            </a:r>
            <a:r>
              <a:rPr lang="en-US" sz="2400" b="0"/>
              <a:t> position means that the baseline of the first character in the label appears at that point, as follows: </a:t>
            </a:r>
          </a:p>
        </p:txBody>
      </p:sp>
      <p:pic>
        <p:nvPicPr>
          <p:cNvPr id="509965" name="Picture 13" descr="MagnifyingGlass"/>
          <p:cNvPicPr>
            <a:picLocks noChangeAspect="1" noChangeArrowheads="1"/>
          </p:cNvPicPr>
          <p:nvPr/>
        </p:nvPicPr>
        <p:blipFill>
          <a:blip r:embed="rId4"/>
          <a:srcRect/>
          <a:stretch>
            <a:fillRect/>
          </a:stretch>
        </p:blipFill>
        <p:spPr bwMode="auto">
          <a:xfrm>
            <a:off x="2906713" y="2047875"/>
            <a:ext cx="3308350" cy="20796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99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99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09956">
                                            <p:txEl>
                                              <p:pRg st="0" end="0"/>
                                            </p:txEl>
                                          </p:spTgt>
                                        </p:tgtEl>
                                        <p:attrNameLst>
                                          <p:attrName>style.visibility</p:attrName>
                                        </p:attrNameLst>
                                      </p:cBhvr>
                                      <p:to>
                                        <p:strVal val="visible"/>
                                      </p:to>
                                    </p:set>
                                  </p:childTnLst>
                                </p:cTn>
                              </p:par>
                            </p:childTnLst>
                          </p:cTn>
                        </p:par>
                        <p:par>
                          <p:cTn id="15" fill="hold">
                            <p:stCondLst>
                              <p:cond delay="500"/>
                            </p:stCondLst>
                            <p:childTnLst>
                              <p:par>
                                <p:cTn id="16" presetID="1" presetClass="exit" presetSubtype="0" fill="hold" nodeType="afterEffect">
                                  <p:stCondLst>
                                    <p:cond delay="0"/>
                                  </p:stCondLst>
                                  <p:childTnLst>
                                    <p:set>
                                      <p:cBhvr>
                                        <p:cTn id="17" dur="1" fill="hold">
                                          <p:stCondLst>
                                            <p:cond delay="0"/>
                                          </p:stCondLst>
                                        </p:cTn>
                                        <p:tgtEl>
                                          <p:spTgt spid="50996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955" grpId="0"/>
      <p:bldP spid="509956" grpId="0" build="p" autoUpdateAnimBg="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GObject</a:t>
            </a:r>
            <a:r>
              <a:rPr lang="en-US" sz="4000">
                <a:solidFill>
                  <a:srgbClr val="FF0000"/>
                </a:solidFill>
                <a:ea typeface="ＭＳ Ｐゴシック" pitchFamily="1" charset="-128"/>
                <a:cs typeface="ＭＳ Ｐゴシック" pitchFamily="1" charset="-128"/>
              </a:rPr>
              <a:t> Hierarchy</a:t>
            </a:r>
            <a:endParaRPr lang="en-US">
              <a:solidFill>
                <a:srgbClr val="FF0000"/>
              </a:solidFill>
              <a:ea typeface="ＭＳ Ｐゴシック" pitchFamily="1" charset="-128"/>
              <a:cs typeface="ＭＳ Ｐゴシック" pitchFamily="1" charset="-128"/>
            </a:endParaRPr>
          </a:p>
        </p:txBody>
      </p:sp>
      <p:grpSp>
        <p:nvGrpSpPr>
          <p:cNvPr id="2" name="Group 3"/>
          <p:cNvGrpSpPr>
            <a:grpSpLocks/>
          </p:cNvGrpSpPr>
          <p:nvPr/>
        </p:nvGrpSpPr>
        <p:grpSpPr bwMode="auto">
          <a:xfrm>
            <a:off x="457200" y="1066800"/>
            <a:ext cx="8305800" cy="3276600"/>
            <a:chOff x="288" y="672"/>
            <a:chExt cx="5232" cy="2064"/>
          </a:xfrm>
        </p:grpSpPr>
        <p:sp>
          <p:nvSpPr>
            <p:cNvPr id="22536" name="Rectangle 4"/>
            <p:cNvSpPr>
              <a:spLocks noChangeArrowheads="1"/>
            </p:cNvSpPr>
            <p:nvPr/>
          </p:nvSpPr>
          <p:spPr bwMode="auto">
            <a:xfrm>
              <a:off x="288" y="672"/>
              <a:ext cx="5232" cy="1152"/>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22537" name="Text Box 5"/>
            <p:cNvSpPr txBox="1">
              <a:spLocks noChangeArrowheads="1"/>
            </p:cNvSpPr>
            <p:nvPr/>
          </p:nvSpPr>
          <p:spPr bwMode="auto">
            <a:xfrm>
              <a:off x="288" y="720"/>
              <a:ext cx="5184" cy="472"/>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classes that represent graphical objects form a hierarchy, part of which looks like this:  </a:t>
              </a:r>
            </a:p>
          </p:txBody>
        </p:sp>
        <p:sp>
          <p:nvSpPr>
            <p:cNvPr id="22538" name="Rectangle 6"/>
            <p:cNvSpPr>
              <a:spLocks noChangeArrowheads="1"/>
            </p:cNvSpPr>
            <p:nvPr/>
          </p:nvSpPr>
          <p:spPr bwMode="auto">
            <a:xfrm>
              <a:off x="2352" y="1344"/>
              <a:ext cx="1056" cy="38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800">
                  <a:latin typeface="Courier New" pitchFamily="1" charset="0"/>
                </a:rPr>
                <a:t>GObject</a:t>
              </a:r>
            </a:p>
          </p:txBody>
        </p:sp>
        <p:sp>
          <p:nvSpPr>
            <p:cNvPr id="22539" name="Line 7"/>
            <p:cNvSpPr>
              <a:spLocks noChangeShapeType="1"/>
            </p:cNvSpPr>
            <p:nvPr/>
          </p:nvSpPr>
          <p:spPr bwMode="auto">
            <a:xfrm flipV="1">
              <a:off x="2208" y="1759"/>
              <a:ext cx="505" cy="593"/>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2540" name="Rectangle 8"/>
            <p:cNvSpPr>
              <a:spLocks noChangeArrowheads="1"/>
            </p:cNvSpPr>
            <p:nvPr/>
          </p:nvSpPr>
          <p:spPr bwMode="auto">
            <a:xfrm>
              <a:off x="1680" y="2352"/>
              <a:ext cx="1056" cy="38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800">
                  <a:latin typeface="Courier New" pitchFamily="1" charset="0"/>
                </a:rPr>
                <a:t>GRect</a:t>
              </a:r>
            </a:p>
          </p:txBody>
        </p:sp>
        <p:sp>
          <p:nvSpPr>
            <p:cNvPr id="22541" name="Rectangle 9"/>
            <p:cNvSpPr>
              <a:spLocks noChangeArrowheads="1"/>
            </p:cNvSpPr>
            <p:nvPr/>
          </p:nvSpPr>
          <p:spPr bwMode="auto">
            <a:xfrm>
              <a:off x="3024" y="2352"/>
              <a:ext cx="1056" cy="38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800">
                  <a:latin typeface="Courier New" pitchFamily="1" charset="0"/>
                </a:rPr>
                <a:t>GOval</a:t>
              </a:r>
            </a:p>
          </p:txBody>
        </p:sp>
        <p:sp>
          <p:nvSpPr>
            <p:cNvPr id="22542" name="Rectangle 10"/>
            <p:cNvSpPr>
              <a:spLocks noChangeArrowheads="1"/>
            </p:cNvSpPr>
            <p:nvPr/>
          </p:nvSpPr>
          <p:spPr bwMode="auto">
            <a:xfrm>
              <a:off x="4368" y="2352"/>
              <a:ext cx="1056" cy="38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800">
                  <a:latin typeface="Courier New" pitchFamily="1" charset="0"/>
                </a:rPr>
                <a:t>GLine</a:t>
              </a:r>
            </a:p>
          </p:txBody>
        </p:sp>
        <p:sp>
          <p:nvSpPr>
            <p:cNvPr id="22543" name="Rectangle 11"/>
            <p:cNvSpPr>
              <a:spLocks noChangeArrowheads="1"/>
            </p:cNvSpPr>
            <p:nvPr/>
          </p:nvSpPr>
          <p:spPr bwMode="auto">
            <a:xfrm>
              <a:off x="336" y="2352"/>
              <a:ext cx="1056" cy="38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800">
                  <a:latin typeface="Courier New" pitchFamily="1" charset="0"/>
                </a:rPr>
                <a:t>GLabel</a:t>
              </a:r>
            </a:p>
          </p:txBody>
        </p:sp>
        <p:sp>
          <p:nvSpPr>
            <p:cNvPr id="22544" name="Line 12"/>
            <p:cNvSpPr>
              <a:spLocks noChangeShapeType="1"/>
            </p:cNvSpPr>
            <p:nvPr/>
          </p:nvSpPr>
          <p:spPr bwMode="auto">
            <a:xfrm flipV="1">
              <a:off x="864" y="1743"/>
              <a:ext cx="1457" cy="609"/>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2545" name="AutoShape 13"/>
            <p:cNvSpPr>
              <a:spLocks noChangeArrowheads="1"/>
            </p:cNvSpPr>
            <p:nvPr/>
          </p:nvSpPr>
          <p:spPr bwMode="auto">
            <a:xfrm rot="3930826">
              <a:off x="2233" y="1703"/>
              <a:ext cx="134" cy="104"/>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2546" name="AutoShape 14"/>
            <p:cNvSpPr>
              <a:spLocks noChangeArrowheads="1"/>
            </p:cNvSpPr>
            <p:nvPr/>
          </p:nvSpPr>
          <p:spPr bwMode="auto">
            <a:xfrm rot="2498793">
              <a:off x="2633" y="1728"/>
              <a:ext cx="134" cy="104"/>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2547" name="Line 15"/>
            <p:cNvSpPr>
              <a:spLocks noChangeShapeType="1"/>
            </p:cNvSpPr>
            <p:nvPr/>
          </p:nvSpPr>
          <p:spPr bwMode="auto">
            <a:xfrm flipH="1" flipV="1">
              <a:off x="3054" y="1759"/>
              <a:ext cx="505" cy="593"/>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2548" name="Line 16"/>
            <p:cNvSpPr>
              <a:spLocks noChangeShapeType="1"/>
            </p:cNvSpPr>
            <p:nvPr/>
          </p:nvSpPr>
          <p:spPr bwMode="auto">
            <a:xfrm flipH="1" flipV="1">
              <a:off x="3446" y="1743"/>
              <a:ext cx="1457" cy="609"/>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2549" name="AutoShape 17"/>
            <p:cNvSpPr>
              <a:spLocks noChangeArrowheads="1"/>
            </p:cNvSpPr>
            <p:nvPr/>
          </p:nvSpPr>
          <p:spPr bwMode="auto">
            <a:xfrm rot="17669174" flipH="1">
              <a:off x="3392" y="1703"/>
              <a:ext cx="134" cy="104"/>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2550" name="AutoShape 18"/>
            <p:cNvSpPr>
              <a:spLocks noChangeArrowheads="1"/>
            </p:cNvSpPr>
            <p:nvPr/>
          </p:nvSpPr>
          <p:spPr bwMode="auto">
            <a:xfrm rot="19101207" flipH="1">
              <a:off x="3000" y="1728"/>
              <a:ext cx="134" cy="104"/>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sp>
        <p:nvSpPr>
          <p:cNvPr id="491539" name="Text Box 19"/>
          <p:cNvSpPr txBox="1">
            <a:spLocks noChangeArrowheads="1"/>
          </p:cNvSpPr>
          <p:nvPr/>
        </p:nvSpPr>
        <p:spPr bwMode="auto">
          <a:xfrm>
            <a:off x="457200" y="4689475"/>
            <a:ext cx="8229600" cy="173513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a:t>
            </a:r>
            <a:r>
              <a:rPr lang="en-US" sz="2000">
                <a:latin typeface="Courier New" pitchFamily="1" charset="0"/>
              </a:rPr>
              <a:t>GObject</a:t>
            </a:r>
            <a:r>
              <a:rPr lang="en-US" sz="2400" b="0"/>
              <a:t> class represents the collection of all graphical objects.  The four subclasses shown in this diagram correspond to particular types of objects: labels, rectangles, ovals, and lines. The class diagram makes it clear that any </a:t>
            </a:r>
            <a:r>
              <a:rPr lang="en-US" sz="2000">
                <a:latin typeface="Courier New" pitchFamily="1" charset="0"/>
              </a:rPr>
              <a:t>GLabel</a:t>
            </a:r>
            <a:r>
              <a:rPr lang="en-US" sz="2400" b="0"/>
              <a:t>, </a:t>
            </a:r>
            <a:r>
              <a:rPr lang="en-US" sz="2000">
                <a:latin typeface="Courier New" pitchFamily="1" charset="0"/>
              </a:rPr>
              <a:t>GRect</a:t>
            </a:r>
            <a:r>
              <a:rPr lang="en-US" sz="2400" b="0"/>
              <a:t>, </a:t>
            </a:r>
            <a:r>
              <a:rPr lang="en-US" sz="2000">
                <a:latin typeface="Courier New" pitchFamily="1" charset="0"/>
              </a:rPr>
              <a:t>GOval</a:t>
            </a:r>
            <a:r>
              <a:rPr lang="en-US" sz="2400" b="0"/>
              <a:t>, or </a:t>
            </a:r>
            <a:r>
              <a:rPr lang="en-US" sz="2000">
                <a:latin typeface="Courier New" pitchFamily="1" charset="0"/>
              </a:rPr>
              <a:t>GLine</a:t>
            </a:r>
            <a:r>
              <a:rPr lang="en-US" sz="2400" b="0"/>
              <a:t> is also a </a:t>
            </a:r>
            <a:r>
              <a:rPr lang="en-US" sz="2000">
                <a:latin typeface="Courier New" pitchFamily="1" charset="0"/>
              </a:rPr>
              <a:t>GObject</a:t>
            </a:r>
            <a:r>
              <a:rPr lang="en-US" sz="2400" b="0"/>
              <a:t>.</a:t>
            </a:r>
          </a:p>
        </p:txBody>
      </p:sp>
      <p:grpSp>
        <p:nvGrpSpPr>
          <p:cNvPr id="3" name="Group 20"/>
          <p:cNvGrpSpPr>
            <a:grpSpLocks/>
          </p:cNvGrpSpPr>
          <p:nvPr/>
        </p:nvGrpSpPr>
        <p:grpSpPr bwMode="auto">
          <a:xfrm>
            <a:off x="381000" y="4648200"/>
            <a:ext cx="8382000" cy="1828800"/>
            <a:chOff x="240" y="2928"/>
            <a:chExt cx="5280" cy="1152"/>
          </a:xfrm>
        </p:grpSpPr>
        <p:sp>
          <p:nvSpPr>
            <p:cNvPr id="22534" name="Rectangle 21"/>
            <p:cNvSpPr>
              <a:spLocks noChangeArrowheads="1"/>
            </p:cNvSpPr>
            <p:nvPr/>
          </p:nvSpPr>
          <p:spPr bwMode="auto">
            <a:xfrm>
              <a:off x="240" y="2928"/>
              <a:ext cx="5280" cy="1152"/>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22535" name="Text Box 22"/>
            <p:cNvSpPr txBox="1">
              <a:spLocks noChangeArrowheads="1"/>
            </p:cNvSpPr>
            <p:nvPr/>
          </p:nvSpPr>
          <p:spPr bwMode="auto">
            <a:xfrm>
              <a:off x="288" y="2955"/>
              <a:ext cx="5184" cy="109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Operations on graphical objects are defined at each level of the hierarchy.  Operations that apply to all graphical objects are specified at the </a:t>
              </a:r>
              <a:r>
                <a:rPr lang="en-US" sz="2000">
                  <a:latin typeface="Courier New" pitchFamily="1" charset="0"/>
                </a:rPr>
                <a:t>GObject</a:t>
              </a:r>
              <a:r>
                <a:rPr lang="en-US" sz="2400" b="0"/>
                <a:t> level, where they are inherited by each subclass.  Operations that apply to a particular subclass are specified as part of the definition of that class.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91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39" grpId="0" build="p" autoUpdateAnimBg="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Operations on the </a:t>
            </a:r>
            <a:r>
              <a:rPr lang="en-US" sz="3600" b="1">
                <a:solidFill>
                  <a:srgbClr val="FF0000"/>
                </a:solidFill>
                <a:latin typeface="Courier New" pitchFamily="1" charset="0"/>
                <a:ea typeface="ＭＳ Ｐゴシック" pitchFamily="1" charset="-128"/>
                <a:cs typeface="ＭＳ Ｐゴシック" pitchFamily="1" charset="-128"/>
              </a:rPr>
              <a:t>GObject</a:t>
            </a:r>
            <a:r>
              <a:rPr lang="en-US" sz="4000">
                <a:solidFill>
                  <a:srgbClr val="FF0000"/>
                </a:solidFill>
                <a:ea typeface="ＭＳ Ｐゴシック" pitchFamily="1" charset="-128"/>
                <a:cs typeface="ＭＳ Ｐゴシック" pitchFamily="1" charset="-128"/>
              </a:rPr>
              <a:t> Class</a:t>
            </a:r>
            <a:endParaRPr lang="en-US">
              <a:solidFill>
                <a:srgbClr val="FF0000"/>
              </a:solidFill>
              <a:ea typeface="ＭＳ Ｐゴシック" pitchFamily="1" charset="-128"/>
              <a:cs typeface="ＭＳ Ｐゴシック" pitchFamily="1" charset="-128"/>
            </a:endParaRPr>
          </a:p>
        </p:txBody>
      </p:sp>
      <p:grpSp>
        <p:nvGrpSpPr>
          <p:cNvPr id="2" name="Group 3"/>
          <p:cNvGrpSpPr>
            <a:grpSpLocks/>
          </p:cNvGrpSpPr>
          <p:nvPr/>
        </p:nvGrpSpPr>
        <p:grpSpPr bwMode="auto">
          <a:xfrm>
            <a:off x="457200" y="1751013"/>
            <a:ext cx="8153400" cy="661987"/>
            <a:chOff x="288" y="1103"/>
            <a:chExt cx="5136" cy="417"/>
          </a:xfrm>
        </p:grpSpPr>
        <p:sp>
          <p:nvSpPr>
            <p:cNvPr id="24594" name="Rectangle 4"/>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24595" name="Text Box 5"/>
            <p:cNvSpPr txBox="1">
              <a:spLocks noChangeArrowheads="1"/>
            </p:cNvSpPr>
            <p:nvPr/>
          </p:nvSpPr>
          <p:spPr bwMode="auto">
            <a:xfrm>
              <a:off x="384" y="1103"/>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i="1"/>
                <a:t>object</a:t>
              </a:r>
              <a:r>
                <a:rPr lang="en-US" sz="2000">
                  <a:latin typeface="Courier New" pitchFamily="1" charset="0"/>
                </a:rPr>
                <a:t>.setColor(</a:t>
              </a:r>
              <a:r>
                <a:rPr lang="en-US" sz="2000" b="0" i="1"/>
                <a:t>color</a:t>
              </a:r>
              <a:r>
                <a:rPr lang="en-US" sz="2000">
                  <a:latin typeface="Courier New" pitchFamily="1" charset="0"/>
                </a:rPr>
                <a:t>)</a:t>
              </a:r>
              <a:endParaRPr lang="en-US" sz="1600">
                <a:latin typeface="Courier New" pitchFamily="1" charset="0"/>
              </a:endParaRPr>
            </a:p>
          </p:txBody>
        </p:sp>
        <p:sp>
          <p:nvSpPr>
            <p:cNvPr id="24596" name="Text Box 6"/>
            <p:cNvSpPr txBox="1">
              <a:spLocks noChangeArrowheads="1"/>
            </p:cNvSpPr>
            <p:nvPr/>
          </p:nvSpPr>
          <p:spPr bwMode="auto">
            <a:xfrm>
              <a:off x="576" y="1280"/>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Sets the color of the object to the specified color constant.</a:t>
              </a:r>
            </a:p>
          </p:txBody>
        </p:sp>
      </p:grpSp>
      <p:grpSp>
        <p:nvGrpSpPr>
          <p:cNvPr id="3" name="Group 7"/>
          <p:cNvGrpSpPr>
            <a:grpSpLocks/>
          </p:cNvGrpSpPr>
          <p:nvPr/>
        </p:nvGrpSpPr>
        <p:grpSpPr bwMode="auto">
          <a:xfrm>
            <a:off x="457200" y="2398713"/>
            <a:ext cx="8153400" cy="674687"/>
            <a:chOff x="288" y="1511"/>
            <a:chExt cx="5136" cy="425"/>
          </a:xfrm>
        </p:grpSpPr>
        <p:sp>
          <p:nvSpPr>
            <p:cNvPr id="24591" name="Rectangle 8"/>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24592" name="Text Box 9"/>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i="1"/>
                <a:t>object</a:t>
              </a:r>
              <a:r>
                <a:rPr lang="en-US" sz="2000">
                  <a:latin typeface="Courier New" pitchFamily="1" charset="0"/>
                </a:rPr>
                <a:t>.setLocation(</a:t>
              </a:r>
              <a:r>
                <a:rPr lang="en-US" sz="2000" b="0" i="1"/>
                <a:t>x</a:t>
              </a:r>
              <a:r>
                <a:rPr lang="en-US" sz="2000">
                  <a:latin typeface="Courier New" pitchFamily="1" charset="0"/>
                </a:rPr>
                <a:t>,</a:t>
              </a:r>
              <a:r>
                <a:rPr lang="en-US" sz="2000"/>
                <a:t> </a:t>
              </a:r>
              <a:r>
                <a:rPr lang="en-US" sz="2000" b="0" i="1"/>
                <a:t>y</a:t>
              </a:r>
              <a:r>
                <a:rPr lang="en-US" sz="2000">
                  <a:latin typeface="Courier New" pitchFamily="1" charset="0"/>
                </a:rPr>
                <a:t>)</a:t>
              </a:r>
            </a:p>
          </p:txBody>
        </p:sp>
        <p:sp>
          <p:nvSpPr>
            <p:cNvPr id="24593" name="Text Box 10"/>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Changes the location of the object to the point (</a:t>
              </a:r>
              <a:r>
                <a:rPr lang="en-US" sz="1800" b="0" i="1"/>
                <a:t>x</a:t>
              </a:r>
              <a:r>
                <a:rPr lang="en-US" sz="1800" b="0"/>
                <a:t>, </a:t>
              </a:r>
              <a:r>
                <a:rPr lang="en-US" sz="1800" b="0" i="1"/>
                <a:t>y</a:t>
              </a:r>
              <a:r>
                <a:rPr lang="en-US" sz="1800" b="0"/>
                <a:t>). </a:t>
              </a:r>
            </a:p>
          </p:txBody>
        </p:sp>
      </p:grpSp>
      <p:grpSp>
        <p:nvGrpSpPr>
          <p:cNvPr id="4" name="Group 11"/>
          <p:cNvGrpSpPr>
            <a:grpSpLocks/>
          </p:cNvGrpSpPr>
          <p:nvPr/>
        </p:nvGrpSpPr>
        <p:grpSpPr bwMode="auto">
          <a:xfrm>
            <a:off x="457200" y="3059113"/>
            <a:ext cx="8153400" cy="674687"/>
            <a:chOff x="288" y="1927"/>
            <a:chExt cx="5136" cy="425"/>
          </a:xfrm>
        </p:grpSpPr>
        <p:sp>
          <p:nvSpPr>
            <p:cNvPr id="24588" name="Rectangle 12"/>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24589" name="Text Box 13"/>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i="1"/>
                <a:t>object</a:t>
              </a:r>
              <a:r>
                <a:rPr lang="en-US" sz="2000">
                  <a:latin typeface="Courier New" pitchFamily="1" charset="0"/>
                </a:rPr>
                <a:t>.move(</a:t>
              </a:r>
              <a:r>
                <a:rPr lang="en-US" sz="2000" b="0" i="1"/>
                <a:t>dx</a:t>
              </a:r>
              <a:r>
                <a:rPr lang="en-US" sz="2000">
                  <a:latin typeface="Courier New" pitchFamily="1" charset="0"/>
                </a:rPr>
                <a:t>,</a:t>
              </a:r>
              <a:r>
                <a:rPr lang="en-US" sz="2000"/>
                <a:t> </a:t>
              </a:r>
              <a:r>
                <a:rPr lang="en-US" sz="2000" b="0" i="1"/>
                <a:t>dy</a:t>
              </a:r>
              <a:r>
                <a:rPr lang="en-US" sz="2000">
                  <a:latin typeface="Courier New" pitchFamily="1" charset="0"/>
                </a:rPr>
                <a:t>)</a:t>
              </a:r>
            </a:p>
          </p:txBody>
        </p:sp>
        <p:sp>
          <p:nvSpPr>
            <p:cNvPr id="24590" name="Text Box 14"/>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Moves the object on the screen by adding </a:t>
              </a:r>
              <a:r>
                <a:rPr lang="en-US" sz="1800" b="0" i="1"/>
                <a:t>dx</a:t>
              </a:r>
              <a:r>
                <a:rPr lang="en-US" sz="1800" b="0"/>
                <a:t> and </a:t>
              </a:r>
              <a:r>
                <a:rPr lang="en-US" sz="1800" b="0" i="1"/>
                <a:t>dy</a:t>
              </a:r>
              <a:r>
                <a:rPr lang="en-US" sz="1800" b="0"/>
                <a:t> to its current coordinates.</a:t>
              </a:r>
            </a:p>
          </p:txBody>
        </p:sp>
      </p:grpSp>
      <p:sp>
        <p:nvSpPr>
          <p:cNvPr id="24582" name="Text Box 15"/>
          <p:cNvSpPr txBox="1">
            <a:spLocks noChangeArrowheads="1"/>
          </p:cNvSpPr>
          <p:nvPr/>
        </p:nvSpPr>
        <p:spPr bwMode="auto">
          <a:xfrm>
            <a:off x="457200" y="1143000"/>
            <a:ext cx="8229600" cy="42068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following operations apply to all </a:t>
            </a:r>
            <a:r>
              <a:rPr lang="en-US" sz="2000">
                <a:latin typeface="Courier New" pitchFamily="1" charset="0"/>
              </a:rPr>
              <a:t>GObject</a:t>
            </a:r>
            <a:r>
              <a:rPr lang="en-US" sz="2000" b="0"/>
              <a:t>s</a:t>
            </a:r>
            <a:r>
              <a:rPr lang="en-US" sz="2400" b="0"/>
              <a:t>:  </a:t>
            </a:r>
          </a:p>
        </p:txBody>
      </p:sp>
      <p:grpSp>
        <p:nvGrpSpPr>
          <p:cNvPr id="5" name="Group 16"/>
          <p:cNvGrpSpPr>
            <a:grpSpLocks/>
          </p:cNvGrpSpPr>
          <p:nvPr/>
        </p:nvGrpSpPr>
        <p:grpSpPr bwMode="auto">
          <a:xfrm>
            <a:off x="457200" y="3922713"/>
            <a:ext cx="8229600" cy="2189162"/>
            <a:chOff x="288" y="2471"/>
            <a:chExt cx="5184" cy="1379"/>
          </a:xfrm>
        </p:grpSpPr>
        <p:sp>
          <p:nvSpPr>
            <p:cNvPr id="24584" name="Text Box 17"/>
            <p:cNvSpPr txBox="1">
              <a:spLocks noChangeArrowheads="1"/>
            </p:cNvSpPr>
            <p:nvPr/>
          </p:nvSpPr>
          <p:spPr bwMode="auto">
            <a:xfrm>
              <a:off x="288" y="2471"/>
              <a:ext cx="5184"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standard color names are defined in the </a:t>
              </a:r>
              <a:r>
                <a:rPr lang="en-US" sz="2000">
                  <a:latin typeface="Courier New" pitchFamily="1" charset="0"/>
                </a:rPr>
                <a:t>java.awt</a:t>
              </a:r>
              <a:r>
                <a:rPr lang="en-US" sz="2400" b="0"/>
                <a:t> package:  </a:t>
              </a:r>
            </a:p>
          </p:txBody>
        </p:sp>
        <p:sp>
          <p:nvSpPr>
            <p:cNvPr id="24585" name="Text Box 18"/>
            <p:cNvSpPr txBox="1">
              <a:spLocks noChangeArrowheads="1"/>
            </p:cNvSpPr>
            <p:nvPr/>
          </p:nvSpPr>
          <p:spPr bwMode="auto">
            <a:xfrm>
              <a:off x="288" y="2832"/>
              <a:ext cx="2016" cy="1018"/>
            </a:xfrm>
            <a:prstGeom prst="rect">
              <a:avLst/>
            </a:prstGeom>
            <a:noFill/>
            <a:ln w="9525">
              <a:noFill/>
              <a:miter lim="800000"/>
              <a:headEnd/>
              <a:tailEnd/>
            </a:ln>
          </p:spPr>
          <p:txBody>
            <a:bodyPr>
              <a:prstTxWarp prst="textNoShape">
                <a:avLst/>
              </a:prstTxWarp>
              <a:spAutoFit/>
            </a:bodyPr>
            <a:lstStyle/>
            <a:p>
              <a:r>
                <a:rPr lang="en-US" sz="2000">
                  <a:latin typeface="Courier New" pitchFamily="1" charset="0"/>
                </a:rPr>
                <a:t>Color.BLACK</a:t>
              </a:r>
            </a:p>
            <a:p>
              <a:r>
                <a:rPr lang="en-US" sz="2000">
                  <a:latin typeface="Courier New" pitchFamily="1" charset="0"/>
                </a:rPr>
                <a:t>Color.DARK_GRAY</a:t>
              </a:r>
            </a:p>
            <a:p>
              <a:r>
                <a:rPr lang="en-US" sz="2000">
                  <a:latin typeface="Courier New" pitchFamily="1" charset="0"/>
                </a:rPr>
                <a:t>Color.GRAY</a:t>
              </a:r>
            </a:p>
            <a:p>
              <a:r>
                <a:rPr lang="en-US" sz="2000">
                  <a:latin typeface="Courier New" pitchFamily="1" charset="0"/>
                </a:rPr>
                <a:t>Color.LIGHT_GRAY</a:t>
              </a:r>
            </a:p>
            <a:p>
              <a:r>
                <a:rPr lang="en-US" sz="2000">
                  <a:latin typeface="Courier New" pitchFamily="1" charset="0"/>
                </a:rPr>
                <a:t>Color.WHITE</a:t>
              </a:r>
              <a:r>
                <a:rPr lang="en-US" sz="2000" b="0"/>
                <a:t> </a:t>
              </a:r>
            </a:p>
          </p:txBody>
        </p:sp>
        <p:sp>
          <p:nvSpPr>
            <p:cNvPr id="24586" name="Text Box 19"/>
            <p:cNvSpPr txBox="1">
              <a:spLocks noChangeArrowheads="1"/>
            </p:cNvSpPr>
            <p:nvPr/>
          </p:nvSpPr>
          <p:spPr bwMode="auto">
            <a:xfrm>
              <a:off x="2256" y="2832"/>
              <a:ext cx="1568" cy="826"/>
            </a:xfrm>
            <a:prstGeom prst="rect">
              <a:avLst/>
            </a:prstGeom>
            <a:noFill/>
            <a:ln w="9525">
              <a:noFill/>
              <a:miter lim="800000"/>
              <a:headEnd/>
              <a:tailEnd/>
            </a:ln>
          </p:spPr>
          <p:txBody>
            <a:bodyPr>
              <a:prstTxWarp prst="textNoShape">
                <a:avLst/>
              </a:prstTxWarp>
              <a:spAutoFit/>
            </a:bodyPr>
            <a:lstStyle/>
            <a:p>
              <a:r>
                <a:rPr lang="en-US" sz="2000">
                  <a:latin typeface="Courier New" pitchFamily="1" charset="0"/>
                </a:rPr>
                <a:t>Color.RED</a:t>
              </a:r>
            </a:p>
            <a:p>
              <a:r>
                <a:rPr lang="en-US" sz="2000">
                  <a:latin typeface="Courier New" pitchFamily="1" charset="0"/>
                </a:rPr>
                <a:t>Color.YELLOW</a:t>
              </a:r>
            </a:p>
            <a:p>
              <a:r>
                <a:rPr lang="en-US" sz="2000">
                  <a:latin typeface="Courier New" pitchFamily="1" charset="0"/>
                </a:rPr>
                <a:t>Color.GREEN</a:t>
              </a:r>
            </a:p>
            <a:p>
              <a:r>
                <a:rPr lang="en-US" sz="2000">
                  <a:latin typeface="Courier New" pitchFamily="1" charset="0"/>
                </a:rPr>
                <a:t>Color.CYAN</a:t>
              </a:r>
              <a:endParaRPr lang="en-US" sz="2000" b="0"/>
            </a:p>
          </p:txBody>
        </p:sp>
        <p:sp>
          <p:nvSpPr>
            <p:cNvPr id="24587" name="Text Box 20"/>
            <p:cNvSpPr txBox="1">
              <a:spLocks noChangeArrowheads="1"/>
            </p:cNvSpPr>
            <p:nvPr/>
          </p:nvSpPr>
          <p:spPr bwMode="auto">
            <a:xfrm>
              <a:off x="3856" y="2832"/>
              <a:ext cx="1616" cy="826"/>
            </a:xfrm>
            <a:prstGeom prst="rect">
              <a:avLst/>
            </a:prstGeom>
            <a:noFill/>
            <a:ln w="9525">
              <a:noFill/>
              <a:miter lim="800000"/>
              <a:headEnd/>
              <a:tailEnd/>
            </a:ln>
          </p:spPr>
          <p:txBody>
            <a:bodyPr>
              <a:prstTxWarp prst="textNoShape">
                <a:avLst/>
              </a:prstTxWarp>
              <a:spAutoFit/>
            </a:bodyPr>
            <a:lstStyle/>
            <a:p>
              <a:r>
                <a:rPr lang="en-US" sz="2000">
                  <a:latin typeface="Courier New" pitchFamily="1" charset="0"/>
                </a:rPr>
                <a:t>Color.BLUE</a:t>
              </a:r>
            </a:p>
            <a:p>
              <a:r>
                <a:rPr lang="en-US" sz="2000">
                  <a:latin typeface="Courier New" pitchFamily="1" charset="0"/>
                </a:rPr>
                <a:t>Color.MAGENTA</a:t>
              </a:r>
            </a:p>
            <a:p>
              <a:r>
                <a:rPr lang="en-US" sz="2000">
                  <a:latin typeface="Courier New" pitchFamily="1" charset="0"/>
                </a:rPr>
                <a:t>Color.ORANGE</a:t>
              </a:r>
            </a:p>
            <a:p>
              <a:r>
                <a:rPr lang="en-US" sz="2000">
                  <a:latin typeface="Courier New" pitchFamily="1" charset="0"/>
                </a:rPr>
                <a:t>Color.PINK</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Drawing Geometrical Objects</a:t>
            </a:r>
            <a:endParaRPr lang="en-US">
              <a:solidFill>
                <a:srgbClr val="FF0000"/>
              </a:solidFill>
              <a:ea typeface="ＭＳ Ｐゴシック" pitchFamily="1" charset="-128"/>
              <a:cs typeface="ＭＳ Ｐゴシック" pitchFamily="1" charset="-128"/>
            </a:endParaRPr>
          </a:p>
        </p:txBody>
      </p:sp>
      <p:sp>
        <p:nvSpPr>
          <p:cNvPr id="28675" name="Text Box 3"/>
          <p:cNvSpPr txBox="1">
            <a:spLocks noChangeArrowheads="1"/>
          </p:cNvSpPr>
          <p:nvPr/>
        </p:nvSpPr>
        <p:spPr bwMode="auto">
          <a:xfrm>
            <a:off x="457200" y="1130905"/>
            <a:ext cx="8229600" cy="42068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Constructors  </a:t>
            </a:r>
          </a:p>
        </p:txBody>
      </p:sp>
      <p:grpSp>
        <p:nvGrpSpPr>
          <p:cNvPr id="2" name="Group 4"/>
          <p:cNvGrpSpPr>
            <a:grpSpLocks/>
          </p:cNvGrpSpPr>
          <p:nvPr/>
        </p:nvGrpSpPr>
        <p:grpSpPr bwMode="auto">
          <a:xfrm>
            <a:off x="457200" y="1511300"/>
            <a:ext cx="8153400" cy="674688"/>
            <a:chOff x="288" y="1511"/>
            <a:chExt cx="5136" cy="425"/>
          </a:xfrm>
        </p:grpSpPr>
        <p:sp>
          <p:nvSpPr>
            <p:cNvPr id="28695" name="Rectangle 5"/>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28696" name="Text Box 6"/>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new GRect(</a:t>
              </a:r>
              <a:r>
                <a:rPr lang="en-US" sz="2000"/>
                <a:t> </a:t>
              </a:r>
              <a:r>
                <a:rPr lang="en-US" sz="2000" b="0" i="1"/>
                <a:t>x</a:t>
              </a:r>
              <a:r>
                <a:rPr lang="en-US" sz="2000">
                  <a:latin typeface="Courier New" pitchFamily="1" charset="0"/>
                </a:rPr>
                <a:t>,</a:t>
              </a:r>
              <a:r>
                <a:rPr lang="en-US" sz="2000"/>
                <a:t> </a:t>
              </a:r>
              <a:r>
                <a:rPr lang="en-US" sz="2000" b="0" i="1"/>
                <a:t>y</a:t>
              </a:r>
              <a:r>
                <a:rPr lang="en-US" sz="2000">
                  <a:latin typeface="Courier New" pitchFamily="1" charset="0"/>
                </a:rPr>
                <a:t>,</a:t>
              </a:r>
              <a:r>
                <a:rPr lang="en-US" sz="2000"/>
                <a:t> </a:t>
              </a:r>
              <a:r>
                <a:rPr lang="en-US" sz="2000" b="0" i="1"/>
                <a:t>width</a:t>
              </a:r>
              <a:r>
                <a:rPr lang="en-US" sz="2000">
                  <a:latin typeface="Courier New" pitchFamily="1" charset="0"/>
                </a:rPr>
                <a:t>,</a:t>
              </a:r>
              <a:r>
                <a:rPr lang="en-US" sz="2000"/>
                <a:t> </a:t>
              </a:r>
              <a:r>
                <a:rPr lang="en-US" sz="2000" b="0" i="1"/>
                <a:t>height</a:t>
              </a:r>
              <a:r>
                <a:rPr lang="en-US" sz="2000">
                  <a:latin typeface="Courier New" pitchFamily="1" charset="0"/>
                </a:rPr>
                <a:t>)</a:t>
              </a:r>
            </a:p>
          </p:txBody>
        </p:sp>
        <p:sp>
          <p:nvSpPr>
            <p:cNvPr id="28697" name="Text Box 7"/>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Creates a rectangle whose upper left corner is at (</a:t>
              </a:r>
              <a:r>
                <a:rPr lang="en-US" sz="1800" b="0" i="1"/>
                <a:t>x</a:t>
              </a:r>
              <a:r>
                <a:rPr lang="en-US" sz="1800" b="0"/>
                <a:t>, </a:t>
              </a:r>
              <a:r>
                <a:rPr lang="en-US" sz="1800" b="0" i="1"/>
                <a:t>y</a:t>
              </a:r>
              <a:r>
                <a:rPr lang="en-US" sz="1800" b="0"/>
                <a:t>) of the specified size. </a:t>
              </a:r>
            </a:p>
          </p:txBody>
        </p:sp>
      </p:grpSp>
      <p:grpSp>
        <p:nvGrpSpPr>
          <p:cNvPr id="3" name="Group 8"/>
          <p:cNvGrpSpPr>
            <a:grpSpLocks/>
          </p:cNvGrpSpPr>
          <p:nvPr/>
        </p:nvGrpSpPr>
        <p:grpSpPr bwMode="auto">
          <a:xfrm>
            <a:off x="457200" y="2171700"/>
            <a:ext cx="8153400" cy="674688"/>
            <a:chOff x="288" y="1511"/>
            <a:chExt cx="5136" cy="425"/>
          </a:xfrm>
        </p:grpSpPr>
        <p:sp>
          <p:nvSpPr>
            <p:cNvPr id="28692" name="Rectangle 9"/>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28693" name="Text Box 10"/>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new GOval(</a:t>
              </a:r>
              <a:r>
                <a:rPr lang="en-US" sz="2000"/>
                <a:t> </a:t>
              </a:r>
              <a:r>
                <a:rPr lang="en-US" sz="2000" b="0" i="1"/>
                <a:t>x</a:t>
              </a:r>
              <a:r>
                <a:rPr lang="en-US" sz="2000">
                  <a:latin typeface="Courier New" pitchFamily="1" charset="0"/>
                </a:rPr>
                <a:t>,</a:t>
              </a:r>
              <a:r>
                <a:rPr lang="en-US" sz="2000"/>
                <a:t> </a:t>
              </a:r>
              <a:r>
                <a:rPr lang="en-US" sz="2000" b="0" i="1"/>
                <a:t>y</a:t>
              </a:r>
              <a:r>
                <a:rPr lang="en-US" sz="2000">
                  <a:latin typeface="Courier New" pitchFamily="1" charset="0"/>
                </a:rPr>
                <a:t>,</a:t>
              </a:r>
              <a:r>
                <a:rPr lang="en-US" sz="2000"/>
                <a:t> </a:t>
              </a:r>
              <a:r>
                <a:rPr lang="en-US" sz="2000" b="0" i="1"/>
                <a:t>width</a:t>
              </a:r>
              <a:r>
                <a:rPr lang="en-US" sz="2000">
                  <a:latin typeface="Courier New" pitchFamily="1" charset="0"/>
                </a:rPr>
                <a:t>,</a:t>
              </a:r>
              <a:r>
                <a:rPr lang="en-US" sz="2000"/>
                <a:t> </a:t>
              </a:r>
              <a:r>
                <a:rPr lang="en-US" sz="2000" b="0" i="1"/>
                <a:t>height</a:t>
              </a:r>
              <a:r>
                <a:rPr lang="en-US" sz="2000">
                  <a:latin typeface="Courier New" pitchFamily="1" charset="0"/>
                </a:rPr>
                <a:t>)</a:t>
              </a:r>
            </a:p>
          </p:txBody>
        </p:sp>
        <p:sp>
          <p:nvSpPr>
            <p:cNvPr id="28694" name="Text Box 11"/>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Creates an oval that fits inside the rectangle with the same dimensions. </a:t>
              </a:r>
            </a:p>
          </p:txBody>
        </p:sp>
      </p:grpSp>
      <p:grpSp>
        <p:nvGrpSpPr>
          <p:cNvPr id="4" name="Group 12"/>
          <p:cNvGrpSpPr>
            <a:grpSpLocks/>
          </p:cNvGrpSpPr>
          <p:nvPr/>
        </p:nvGrpSpPr>
        <p:grpSpPr bwMode="auto">
          <a:xfrm>
            <a:off x="457200" y="3721100"/>
            <a:ext cx="8229600" cy="1717675"/>
            <a:chOff x="288" y="2344"/>
            <a:chExt cx="5184" cy="1082"/>
          </a:xfrm>
        </p:grpSpPr>
        <p:sp>
          <p:nvSpPr>
            <p:cNvPr id="28683" name="Text Box 13"/>
            <p:cNvSpPr txBox="1">
              <a:spLocks noChangeArrowheads="1"/>
            </p:cNvSpPr>
            <p:nvPr/>
          </p:nvSpPr>
          <p:spPr bwMode="auto">
            <a:xfrm>
              <a:off x="288" y="2344"/>
              <a:ext cx="5184"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Methods shared by the </a:t>
              </a:r>
              <a:r>
                <a:rPr lang="en-US" sz="2000" dirty="0" err="1">
                  <a:latin typeface="Courier New" pitchFamily="1" charset="0"/>
                </a:rPr>
                <a:t>GRect</a:t>
              </a:r>
              <a:r>
                <a:rPr lang="en-US" sz="2400" b="0" dirty="0"/>
                <a:t> and </a:t>
              </a:r>
              <a:r>
                <a:rPr lang="en-US" sz="2000" dirty="0" err="1">
                  <a:latin typeface="Courier New" pitchFamily="1" charset="0"/>
                </a:rPr>
                <a:t>GOval</a:t>
              </a:r>
              <a:r>
                <a:rPr lang="en-US" sz="2400" b="0" dirty="0"/>
                <a:t> classes  </a:t>
              </a:r>
            </a:p>
          </p:txBody>
        </p:sp>
        <p:grpSp>
          <p:nvGrpSpPr>
            <p:cNvPr id="5" name="Group 14"/>
            <p:cNvGrpSpPr>
              <a:grpSpLocks/>
            </p:cNvGrpSpPr>
            <p:nvPr/>
          </p:nvGrpSpPr>
          <p:grpSpPr bwMode="auto">
            <a:xfrm>
              <a:off x="288" y="2584"/>
              <a:ext cx="5136" cy="425"/>
              <a:chOff x="288" y="1511"/>
              <a:chExt cx="5136" cy="425"/>
            </a:xfrm>
          </p:grpSpPr>
          <p:sp>
            <p:nvSpPr>
              <p:cNvPr id="28689" name="Rectangle 15"/>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28690" name="Text Box 16"/>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i="1"/>
                  <a:t>object</a:t>
                </a:r>
                <a:r>
                  <a:rPr lang="en-US" sz="2000">
                    <a:latin typeface="Courier New" pitchFamily="1" charset="0"/>
                  </a:rPr>
                  <a:t>.setFilled(</a:t>
                </a:r>
                <a:r>
                  <a:rPr lang="en-US" sz="400">
                    <a:latin typeface="Courier New" pitchFamily="1" charset="0"/>
                  </a:rPr>
                  <a:t> </a:t>
                </a:r>
                <a:r>
                  <a:rPr lang="en-US" sz="2000" b="0" i="1"/>
                  <a:t>fill</a:t>
                </a:r>
                <a:r>
                  <a:rPr lang="en-US" sz="2000">
                    <a:latin typeface="Courier New" pitchFamily="1" charset="0"/>
                  </a:rPr>
                  <a:t>)</a:t>
                </a:r>
              </a:p>
            </p:txBody>
          </p:sp>
          <p:sp>
            <p:nvSpPr>
              <p:cNvPr id="28691" name="Text Box 17"/>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If </a:t>
                </a:r>
                <a:r>
                  <a:rPr lang="en-US" sz="1800" b="0" i="1"/>
                  <a:t>fill</a:t>
                </a:r>
                <a:r>
                  <a:rPr lang="en-US" sz="1800" b="0"/>
                  <a:t> is </a:t>
                </a:r>
                <a:r>
                  <a:rPr lang="en-US" sz="1600">
                    <a:latin typeface="Courier New" pitchFamily="1" charset="0"/>
                  </a:rPr>
                  <a:t>true</a:t>
                </a:r>
                <a:r>
                  <a:rPr lang="en-US" sz="1800" b="0"/>
                  <a:t>, fills in the interior of the object; if </a:t>
                </a:r>
                <a:r>
                  <a:rPr lang="en-US" sz="1600">
                    <a:latin typeface="Courier New" pitchFamily="1" charset="0"/>
                  </a:rPr>
                  <a:t>false</a:t>
                </a:r>
                <a:r>
                  <a:rPr lang="en-US" sz="1800" b="0"/>
                  <a:t>, shows only the outline.</a:t>
                </a:r>
              </a:p>
            </p:txBody>
          </p:sp>
        </p:grpSp>
        <p:grpSp>
          <p:nvGrpSpPr>
            <p:cNvPr id="6" name="Group 18"/>
            <p:cNvGrpSpPr>
              <a:grpSpLocks/>
            </p:cNvGrpSpPr>
            <p:nvPr/>
          </p:nvGrpSpPr>
          <p:grpSpPr bwMode="auto">
            <a:xfrm>
              <a:off x="288" y="3001"/>
              <a:ext cx="5136" cy="425"/>
              <a:chOff x="288" y="1511"/>
              <a:chExt cx="5136" cy="425"/>
            </a:xfrm>
          </p:grpSpPr>
          <p:sp>
            <p:nvSpPr>
              <p:cNvPr id="28686" name="Rectangle 19"/>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28687" name="Text Box 20"/>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i="1"/>
                  <a:t>object</a:t>
                </a:r>
                <a:r>
                  <a:rPr lang="en-US" sz="2000">
                    <a:latin typeface="Courier New" pitchFamily="1" charset="0"/>
                  </a:rPr>
                  <a:t>.setFillColor(</a:t>
                </a:r>
                <a:r>
                  <a:rPr lang="en-US" sz="400">
                    <a:latin typeface="Courier New" pitchFamily="1" charset="0"/>
                  </a:rPr>
                  <a:t> </a:t>
                </a:r>
                <a:r>
                  <a:rPr lang="en-US" sz="2000" b="0" i="1"/>
                  <a:t>color</a:t>
                </a:r>
                <a:r>
                  <a:rPr lang="en-US" sz="2000">
                    <a:latin typeface="Courier New" pitchFamily="1" charset="0"/>
                  </a:rPr>
                  <a:t>)</a:t>
                </a:r>
              </a:p>
            </p:txBody>
          </p:sp>
          <p:sp>
            <p:nvSpPr>
              <p:cNvPr id="28688" name="Text Box 21"/>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Sets the color used to fill the interior, which can be different from the border.</a:t>
                </a:r>
              </a:p>
            </p:txBody>
          </p:sp>
        </p:grpSp>
      </p:grpSp>
      <p:grpSp>
        <p:nvGrpSpPr>
          <p:cNvPr id="7" name="Group 22"/>
          <p:cNvGrpSpPr>
            <a:grpSpLocks/>
          </p:cNvGrpSpPr>
          <p:nvPr/>
        </p:nvGrpSpPr>
        <p:grpSpPr bwMode="auto">
          <a:xfrm>
            <a:off x="457200" y="2832100"/>
            <a:ext cx="8153400" cy="674688"/>
            <a:chOff x="288" y="1511"/>
            <a:chExt cx="5136" cy="425"/>
          </a:xfrm>
        </p:grpSpPr>
        <p:sp>
          <p:nvSpPr>
            <p:cNvPr id="28680" name="Rectangle 23"/>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28681" name="Text Box 24"/>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new GLine(</a:t>
              </a:r>
              <a:r>
                <a:rPr lang="en-US" sz="2000"/>
                <a:t> </a:t>
              </a:r>
              <a:r>
                <a:rPr lang="en-US" sz="2000" b="0" i="1"/>
                <a:t>x</a:t>
              </a:r>
              <a:r>
                <a:rPr lang="en-US" sz="1600" b="0" baseline="-25000"/>
                <a:t>0</a:t>
              </a:r>
              <a:r>
                <a:rPr lang="en-US" sz="2000">
                  <a:latin typeface="Courier New" pitchFamily="1" charset="0"/>
                </a:rPr>
                <a:t>,</a:t>
              </a:r>
              <a:r>
                <a:rPr lang="en-US" sz="2000"/>
                <a:t> </a:t>
              </a:r>
              <a:r>
                <a:rPr lang="en-US" sz="2000" b="0" i="1"/>
                <a:t>y</a:t>
              </a:r>
              <a:r>
                <a:rPr lang="en-US" sz="1600" b="0" baseline="-25000"/>
                <a:t>0</a:t>
              </a:r>
              <a:r>
                <a:rPr lang="en-US" sz="2000">
                  <a:latin typeface="Courier New" pitchFamily="1" charset="0"/>
                </a:rPr>
                <a:t>,</a:t>
              </a:r>
              <a:r>
                <a:rPr lang="en-US" sz="2000"/>
                <a:t> </a:t>
              </a:r>
              <a:r>
                <a:rPr lang="en-US" sz="2000" b="0" i="1"/>
                <a:t>x</a:t>
              </a:r>
              <a:r>
                <a:rPr lang="en-US" sz="1600" b="0" baseline="-25000"/>
                <a:t>1</a:t>
              </a:r>
              <a:r>
                <a:rPr lang="en-US" sz="2000">
                  <a:latin typeface="Courier New" pitchFamily="1" charset="0"/>
                </a:rPr>
                <a:t>,</a:t>
              </a:r>
              <a:r>
                <a:rPr lang="en-US" sz="2000"/>
                <a:t> </a:t>
              </a:r>
              <a:r>
                <a:rPr lang="en-US" sz="2000" b="0" i="1"/>
                <a:t>y</a:t>
              </a:r>
              <a:r>
                <a:rPr lang="en-US" sz="1600" b="0" baseline="-25000"/>
                <a:t>1</a:t>
              </a:r>
              <a:r>
                <a:rPr lang="en-US" sz="2000">
                  <a:latin typeface="Courier New" pitchFamily="1" charset="0"/>
                </a:rPr>
                <a:t>)</a:t>
              </a:r>
            </a:p>
          </p:txBody>
        </p:sp>
        <p:sp>
          <p:nvSpPr>
            <p:cNvPr id="28682" name="Text Box 25"/>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Creates a line extending from (</a:t>
              </a:r>
              <a:r>
                <a:rPr lang="en-US" sz="1800" b="0" i="1"/>
                <a:t>x</a:t>
              </a:r>
              <a:r>
                <a:rPr lang="en-US" sz="1600" b="0" baseline="-25000"/>
                <a:t>0</a:t>
              </a:r>
              <a:r>
                <a:rPr lang="en-US" sz="1800" b="0"/>
                <a:t>, </a:t>
              </a:r>
              <a:r>
                <a:rPr lang="en-US" sz="1800" b="0" i="1"/>
                <a:t>y</a:t>
              </a:r>
              <a:r>
                <a:rPr lang="en-US" sz="1600" b="0" baseline="-25000"/>
                <a:t>0</a:t>
              </a:r>
              <a:r>
                <a:rPr lang="en-US" sz="1800" b="0"/>
                <a:t>) to (</a:t>
              </a:r>
              <a:r>
                <a:rPr lang="en-US" sz="1800" b="0" i="1"/>
                <a:t>x</a:t>
              </a:r>
              <a:r>
                <a:rPr lang="en-US" sz="1600" b="0" baseline="-25000"/>
                <a:t>1</a:t>
              </a:r>
              <a:r>
                <a:rPr lang="en-US" sz="1800" b="0"/>
                <a:t>, </a:t>
              </a:r>
              <a:r>
                <a:rPr lang="en-US" sz="1800" b="0" i="1"/>
                <a:t>y</a:t>
              </a:r>
              <a:r>
                <a:rPr lang="en-US" sz="1600" b="0" baseline="-25000"/>
                <a:t>1</a:t>
              </a:r>
              <a:r>
                <a:rPr lang="en-US" sz="1800" b="0"/>
                <a: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Operations on the </a:t>
            </a:r>
            <a:r>
              <a:rPr lang="en-US" sz="3600" b="1">
                <a:solidFill>
                  <a:srgbClr val="FF0000"/>
                </a:solidFill>
                <a:latin typeface="Courier New" pitchFamily="1" charset="0"/>
                <a:ea typeface="ＭＳ Ｐゴシック" pitchFamily="1" charset="-128"/>
                <a:cs typeface="ＭＳ Ｐゴシック" pitchFamily="1" charset="-128"/>
              </a:rPr>
              <a:t>GLabel</a:t>
            </a:r>
            <a:r>
              <a:rPr lang="en-US" sz="4000">
                <a:solidFill>
                  <a:srgbClr val="FF0000"/>
                </a:solidFill>
                <a:ea typeface="ＭＳ Ｐゴシック" pitchFamily="1" charset="-128"/>
                <a:cs typeface="ＭＳ Ｐゴシック" pitchFamily="1" charset="-128"/>
              </a:rPr>
              <a:t> Class</a:t>
            </a:r>
            <a:endParaRPr lang="en-US">
              <a:solidFill>
                <a:srgbClr val="FF0000"/>
              </a:solidFill>
              <a:ea typeface="ＭＳ Ｐゴシック" pitchFamily="1" charset="-128"/>
              <a:cs typeface="ＭＳ Ｐゴシック" pitchFamily="1" charset="-128"/>
            </a:endParaRPr>
          </a:p>
        </p:txBody>
      </p:sp>
      <p:sp>
        <p:nvSpPr>
          <p:cNvPr id="26627" name="Text Box 3"/>
          <p:cNvSpPr txBox="1">
            <a:spLocks noChangeArrowheads="1"/>
          </p:cNvSpPr>
          <p:nvPr/>
        </p:nvSpPr>
        <p:spPr bwMode="auto">
          <a:xfrm>
            <a:off x="457200" y="1143000"/>
            <a:ext cx="8229600" cy="42068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Constructor  </a:t>
            </a:r>
          </a:p>
        </p:txBody>
      </p:sp>
      <p:grpSp>
        <p:nvGrpSpPr>
          <p:cNvPr id="2" name="Group 4"/>
          <p:cNvGrpSpPr>
            <a:grpSpLocks/>
          </p:cNvGrpSpPr>
          <p:nvPr/>
        </p:nvGrpSpPr>
        <p:grpSpPr bwMode="auto">
          <a:xfrm>
            <a:off x="457200" y="1511300"/>
            <a:ext cx="8153400" cy="674688"/>
            <a:chOff x="288" y="1511"/>
            <a:chExt cx="5136" cy="425"/>
          </a:xfrm>
        </p:grpSpPr>
        <p:sp>
          <p:nvSpPr>
            <p:cNvPr id="26640" name="Rectangle 5"/>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26641" name="Text Box 6"/>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new GLabel(</a:t>
              </a:r>
              <a:r>
                <a:rPr lang="en-US" sz="2000" b="0" i="1"/>
                <a:t>text</a:t>
              </a:r>
              <a:r>
                <a:rPr lang="en-US" sz="2000">
                  <a:latin typeface="Courier New" pitchFamily="1" charset="0"/>
                </a:rPr>
                <a:t>,</a:t>
              </a:r>
              <a:r>
                <a:rPr lang="en-US" sz="2000"/>
                <a:t> </a:t>
              </a:r>
              <a:r>
                <a:rPr lang="en-US" sz="2000" b="0" i="1"/>
                <a:t>x</a:t>
              </a:r>
              <a:r>
                <a:rPr lang="en-US" sz="2000">
                  <a:latin typeface="Courier New" pitchFamily="1" charset="0"/>
                </a:rPr>
                <a:t>,</a:t>
              </a:r>
              <a:r>
                <a:rPr lang="en-US" sz="2000"/>
                <a:t> </a:t>
              </a:r>
              <a:r>
                <a:rPr lang="en-US" sz="2000" b="0" i="1"/>
                <a:t>y</a:t>
              </a:r>
              <a:r>
                <a:rPr lang="en-US" sz="2000">
                  <a:latin typeface="Courier New" pitchFamily="1" charset="0"/>
                </a:rPr>
                <a:t>)</a:t>
              </a:r>
            </a:p>
          </p:txBody>
        </p:sp>
        <p:sp>
          <p:nvSpPr>
            <p:cNvPr id="26642" name="Text Box 7"/>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Creates a label containing the specified text that begins at the point (</a:t>
              </a:r>
              <a:r>
                <a:rPr lang="en-US" sz="1800" b="0" i="1"/>
                <a:t>x</a:t>
              </a:r>
              <a:r>
                <a:rPr lang="en-US" sz="1800" b="0"/>
                <a:t>, </a:t>
              </a:r>
              <a:r>
                <a:rPr lang="en-US" sz="1800" b="0" i="1"/>
                <a:t>y</a:t>
              </a:r>
              <a:r>
                <a:rPr lang="en-US" sz="1800" b="0"/>
                <a:t>). </a:t>
              </a:r>
            </a:p>
          </p:txBody>
        </p:sp>
      </p:grpSp>
      <p:grpSp>
        <p:nvGrpSpPr>
          <p:cNvPr id="3" name="Group 8"/>
          <p:cNvGrpSpPr>
            <a:grpSpLocks/>
          </p:cNvGrpSpPr>
          <p:nvPr/>
        </p:nvGrpSpPr>
        <p:grpSpPr bwMode="auto">
          <a:xfrm>
            <a:off x="457200" y="2386013"/>
            <a:ext cx="8229600" cy="1042987"/>
            <a:chOff x="288" y="1503"/>
            <a:chExt cx="5184" cy="657"/>
          </a:xfrm>
        </p:grpSpPr>
        <p:sp>
          <p:nvSpPr>
            <p:cNvPr id="26635" name="Text Box 9"/>
            <p:cNvSpPr txBox="1">
              <a:spLocks noChangeArrowheads="1"/>
            </p:cNvSpPr>
            <p:nvPr/>
          </p:nvSpPr>
          <p:spPr bwMode="auto">
            <a:xfrm>
              <a:off x="288" y="1503"/>
              <a:ext cx="5184"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Methods specific to the </a:t>
              </a:r>
              <a:r>
                <a:rPr lang="en-US" sz="2000">
                  <a:latin typeface="Courier New" pitchFamily="1" charset="0"/>
                </a:rPr>
                <a:t>GLabel</a:t>
              </a:r>
              <a:r>
                <a:rPr lang="en-US" sz="2400" b="0"/>
                <a:t> class  </a:t>
              </a:r>
            </a:p>
          </p:txBody>
        </p:sp>
        <p:grpSp>
          <p:nvGrpSpPr>
            <p:cNvPr id="4" name="Group 10"/>
            <p:cNvGrpSpPr>
              <a:grpSpLocks/>
            </p:cNvGrpSpPr>
            <p:nvPr/>
          </p:nvGrpSpPr>
          <p:grpSpPr bwMode="auto">
            <a:xfrm>
              <a:off x="288" y="1735"/>
              <a:ext cx="5136" cy="425"/>
              <a:chOff x="288" y="1511"/>
              <a:chExt cx="5136" cy="425"/>
            </a:xfrm>
          </p:grpSpPr>
          <p:sp>
            <p:nvSpPr>
              <p:cNvPr id="26637" name="Rectangle 11"/>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26638" name="Text Box 12"/>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i="1"/>
                  <a:t>label</a:t>
                </a:r>
                <a:r>
                  <a:rPr lang="en-US" sz="2000">
                    <a:latin typeface="Courier New" pitchFamily="1" charset="0"/>
                  </a:rPr>
                  <a:t>.setFont(</a:t>
                </a:r>
                <a:r>
                  <a:rPr lang="en-US" sz="400">
                    <a:latin typeface="Courier New" pitchFamily="1" charset="0"/>
                  </a:rPr>
                  <a:t> </a:t>
                </a:r>
                <a:r>
                  <a:rPr lang="en-US" sz="2000" b="0" i="1"/>
                  <a:t>font</a:t>
                </a:r>
                <a:r>
                  <a:rPr lang="en-US" sz="2000">
                    <a:latin typeface="Courier New" pitchFamily="1" charset="0"/>
                  </a:rPr>
                  <a:t>)</a:t>
                </a:r>
              </a:p>
            </p:txBody>
          </p:sp>
          <p:sp>
            <p:nvSpPr>
              <p:cNvPr id="26639" name="Text Box 13"/>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Sets the font used to display the label as specified by the font string.</a:t>
                </a:r>
              </a:p>
            </p:txBody>
          </p:sp>
        </p:grpSp>
      </p:grpSp>
      <p:grpSp>
        <p:nvGrpSpPr>
          <p:cNvPr id="5" name="Group 14"/>
          <p:cNvGrpSpPr>
            <a:grpSpLocks/>
          </p:cNvGrpSpPr>
          <p:nvPr/>
        </p:nvGrpSpPr>
        <p:grpSpPr bwMode="auto">
          <a:xfrm>
            <a:off x="457200" y="3581400"/>
            <a:ext cx="8229600" cy="2701925"/>
            <a:chOff x="288" y="2256"/>
            <a:chExt cx="5184" cy="1702"/>
          </a:xfrm>
        </p:grpSpPr>
        <p:sp>
          <p:nvSpPr>
            <p:cNvPr id="26631" name="Text Box 15"/>
            <p:cNvSpPr txBox="1">
              <a:spLocks noChangeArrowheads="1"/>
            </p:cNvSpPr>
            <p:nvPr/>
          </p:nvSpPr>
          <p:spPr bwMode="auto">
            <a:xfrm>
              <a:off x="288" y="2256"/>
              <a:ext cx="5184"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font is typically specified as a string in the form  </a:t>
              </a:r>
            </a:p>
          </p:txBody>
        </p:sp>
        <p:sp>
          <p:nvSpPr>
            <p:cNvPr id="26632" name="Rectangle 16"/>
            <p:cNvSpPr>
              <a:spLocks noChangeArrowheads="1"/>
            </p:cNvSpPr>
            <p:nvPr/>
          </p:nvSpPr>
          <p:spPr bwMode="auto">
            <a:xfrm>
              <a:off x="1960" y="2576"/>
              <a:ext cx="1840" cy="48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33" name="Text Box 17"/>
            <p:cNvSpPr txBox="1">
              <a:spLocks noChangeArrowheads="1"/>
            </p:cNvSpPr>
            <p:nvPr/>
          </p:nvSpPr>
          <p:spPr bwMode="auto">
            <a:xfrm>
              <a:off x="2064" y="2680"/>
              <a:ext cx="1632" cy="2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000">
                  <a:latin typeface="Courier New" pitchFamily="1" charset="0"/>
                </a:rPr>
                <a:t>"</a:t>
              </a:r>
              <a:r>
                <a:rPr lang="en-US" sz="2000" b="0" i="1"/>
                <a:t>family</a:t>
              </a:r>
              <a:r>
                <a:rPr lang="en-US" sz="2000">
                  <a:latin typeface="Courier New" pitchFamily="1" charset="0"/>
                </a:rPr>
                <a:t>-</a:t>
              </a:r>
              <a:r>
                <a:rPr lang="en-US" sz="2000" b="0" i="1"/>
                <a:t>style</a:t>
              </a:r>
              <a:r>
                <a:rPr lang="en-US" sz="2000">
                  <a:latin typeface="Courier New" pitchFamily="1" charset="0"/>
                </a:rPr>
                <a:t>-</a:t>
              </a:r>
              <a:r>
                <a:rPr lang="en-US" sz="2000" b="0" i="1"/>
                <a:t>size</a:t>
              </a:r>
              <a:r>
                <a:rPr lang="en-US" sz="2000">
                  <a:latin typeface="Courier New" pitchFamily="1" charset="0"/>
                </a:rPr>
                <a:t>"</a:t>
              </a:r>
              <a:endParaRPr lang="en-US" sz="2200">
                <a:latin typeface="Courier New" pitchFamily="1" charset="0"/>
              </a:endParaRPr>
            </a:p>
          </p:txBody>
        </p:sp>
        <p:sp>
          <p:nvSpPr>
            <p:cNvPr id="26634" name="Text Box 18"/>
            <p:cNvSpPr txBox="1">
              <a:spLocks noChangeArrowheads="1"/>
            </p:cNvSpPr>
            <p:nvPr/>
          </p:nvSpPr>
          <p:spPr bwMode="auto">
            <a:xfrm>
              <a:off x="288" y="3072"/>
              <a:ext cx="5184" cy="886"/>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where</a:t>
              </a:r>
            </a:p>
            <a:p>
              <a:pPr algn="just">
                <a:lnSpc>
                  <a:spcPct val="90000"/>
                </a:lnSpc>
              </a:pPr>
              <a:r>
                <a:rPr lang="en-US" sz="2400" b="0"/>
                <a:t>      </a:t>
              </a:r>
              <a:r>
                <a:rPr lang="en-US" sz="2400" b="0" i="1"/>
                <a:t>family</a:t>
              </a:r>
              <a:r>
                <a:rPr lang="en-US" sz="2400" b="0"/>
                <a:t> is the name of a font family</a:t>
              </a:r>
            </a:p>
            <a:p>
              <a:pPr algn="just">
                <a:lnSpc>
                  <a:spcPct val="90000"/>
                </a:lnSpc>
              </a:pPr>
              <a:r>
                <a:rPr lang="en-US" sz="2400" b="0"/>
                <a:t>      </a:t>
              </a:r>
              <a:r>
                <a:rPr lang="en-US" sz="2400" b="0" i="1"/>
                <a:t>style</a:t>
              </a:r>
              <a:r>
                <a:rPr lang="en-US" sz="2400" b="0"/>
                <a:t> is either </a:t>
              </a:r>
              <a:r>
                <a:rPr lang="en-US" sz="2000">
                  <a:latin typeface="Courier New" pitchFamily="1" charset="0"/>
                </a:rPr>
                <a:t>PLAIN</a:t>
              </a:r>
              <a:r>
                <a:rPr lang="en-US" sz="2400" b="0"/>
                <a:t>, </a:t>
              </a:r>
              <a:r>
                <a:rPr lang="en-US" sz="2000">
                  <a:latin typeface="Courier New" pitchFamily="1" charset="0"/>
                </a:rPr>
                <a:t>BOLD</a:t>
              </a:r>
              <a:r>
                <a:rPr lang="en-US" sz="2400" b="0"/>
                <a:t>, </a:t>
              </a:r>
              <a:r>
                <a:rPr lang="en-US" sz="2000">
                  <a:latin typeface="Courier New" pitchFamily="1" charset="0"/>
                </a:rPr>
                <a:t>ITALIC</a:t>
              </a:r>
              <a:r>
                <a:rPr lang="en-US" sz="2400" b="0"/>
                <a:t>, or </a:t>
              </a:r>
              <a:r>
                <a:rPr lang="en-US" sz="2000">
                  <a:latin typeface="Courier New" pitchFamily="1" charset="0"/>
                </a:rPr>
                <a:t>BOLDITALIC</a:t>
              </a:r>
              <a:endParaRPr lang="en-US" sz="2200">
                <a:latin typeface="Courier New" pitchFamily="1" charset="0"/>
              </a:endParaRPr>
            </a:p>
            <a:p>
              <a:pPr algn="just">
                <a:lnSpc>
                  <a:spcPct val="90000"/>
                </a:lnSpc>
              </a:pPr>
              <a:r>
                <a:rPr lang="en-US" sz="2400" b="0"/>
                <a:t>      </a:t>
              </a:r>
              <a:r>
                <a:rPr lang="en-US" sz="2400" b="0" i="1"/>
                <a:t>size</a:t>
              </a:r>
              <a:r>
                <a:rPr lang="en-US" sz="2400" b="0"/>
                <a:t> is an integer indicating the point size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11725</TotalTime>
  <Words>1533</Words>
  <Application>Microsoft Macintosh PowerPoint</Application>
  <PresentationFormat>On-screen Show (4:3)</PresentationFormat>
  <Paragraphs>214</Paragraphs>
  <Slides>20</Slides>
  <Notes>20</Notes>
  <HiddenSlides>0</HiddenSlides>
  <MMClips>0</MMClips>
  <ScaleCrop>false</ScaleCrop>
  <HeadingPairs>
    <vt:vector size="4" baseType="variant">
      <vt:variant>
        <vt:lpstr>Design Template</vt:lpstr>
      </vt:variant>
      <vt:variant>
        <vt:i4>1</vt:i4>
      </vt:variant>
      <vt:variant>
        <vt:lpstr>Slide Titles</vt:lpstr>
      </vt:variant>
      <vt:variant>
        <vt:i4>20</vt:i4>
      </vt:variant>
    </vt:vector>
  </HeadingPairs>
  <TitlesOfParts>
    <vt:vector size="21" baseType="lpstr">
      <vt:lpstr>Blank Presentation</vt:lpstr>
      <vt:lpstr>Simple Java</vt:lpstr>
      <vt:lpstr>Once upon a time . . .</vt:lpstr>
      <vt:lpstr>The “Hello World” Program</vt:lpstr>
      <vt:lpstr>Simple Java</vt:lpstr>
      <vt:lpstr>Evolution of Computer Languages</vt:lpstr>
      <vt:lpstr>The 2002 ACM Turing Award</vt:lpstr>
      <vt:lpstr>Systems of Classification</vt:lpstr>
      <vt:lpstr>Biological Class Hierarchy</vt:lpstr>
      <vt:lpstr>Instances vs. Patterns</vt:lpstr>
      <vt:lpstr>Another Hierarchy Example</vt:lpstr>
      <vt:lpstr>The Program Hierarchy</vt:lpstr>
      <vt:lpstr>Hello World as a Console Program</vt:lpstr>
      <vt:lpstr>Hello World as a Dialog Program</vt:lpstr>
      <vt:lpstr>Hello World as a Graphics Program</vt:lpstr>
      <vt:lpstr>The Java Coordinate System</vt:lpstr>
      <vt:lpstr>The GObject Hierarchy</vt:lpstr>
      <vt:lpstr>Operations on the GObject Class</vt:lpstr>
      <vt:lpstr>Drawing Geometrical Objects</vt:lpstr>
      <vt:lpstr>Operations on the GLabel Class</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57</cp:revision>
  <dcterms:created xsi:type="dcterms:W3CDTF">2012-04-09T19:54:17Z</dcterms:created>
  <dcterms:modified xsi:type="dcterms:W3CDTF">2012-04-09T21:13:45Z</dcterms:modified>
</cp:coreProperties>
</file>