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notesSlides/notesSlide12.xml" ContentType="application/vnd.openxmlformats-officedocument.presentationml.notesSlide+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slides/slide22.xml" ContentType="application/vnd.openxmlformats-officedocument.presentationml.slide+xml"/>
  <Override PartName="/ppt/notesSlides/notesSlide24.xml" ContentType="application/vnd.openxmlformats-officedocument.presentationml.notes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7.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notesSlides/notesSlide25.xml" ContentType="application/vnd.openxmlformats-officedocument.presentationml.notesSlide+xml"/>
  <Override PartName="/ppt/notesSlides/notesSlide6.xml" ContentType="application/vnd.openxmlformats-officedocument.presentationml.notesSlide+xml"/>
  <Override PartName="/ppt/notesSlides/notesSlide21.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notesSlides/notesSlide26.xml" ContentType="application/vnd.openxmlformats-officedocument.presentationml.notesSlide+xml"/>
  <Override PartName="/ppt/slides/slide20.xml" ContentType="application/vnd.openxmlformats-officedocument.presentationml.slide+xml"/>
  <Override PartName="/ppt/notesSlides/notesSlide7.xml" ContentType="application/vnd.openxmlformats-officedocument.presentationml.notesSlide+xml"/>
  <Override PartName="/ppt/notesSlides/notesSlide22.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s/slide25.xml" ContentType="application/vnd.openxmlformats-officedocument.presentationml.slide+xml"/>
  <Override PartName="/ppt/notesSlides/notesSlide27.xml" ContentType="application/vnd.openxmlformats-officedocument.presentationml.notes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notesSlides/notesSlide23.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48" r:id="rId1"/>
  </p:sldMasterIdLst>
  <p:notesMasterIdLst>
    <p:notesMasterId r:id="rId29"/>
  </p:notesMasterIdLst>
  <p:sldIdLst>
    <p:sldId id="370" r:id="rId2"/>
    <p:sldId id="371" r:id="rId3"/>
    <p:sldId id="372" r:id="rId4"/>
    <p:sldId id="373" r:id="rId5"/>
    <p:sldId id="374" r:id="rId6"/>
    <p:sldId id="375" r:id="rId7"/>
    <p:sldId id="376" r:id="rId8"/>
    <p:sldId id="377" r:id="rId9"/>
    <p:sldId id="378" r:id="rId10"/>
    <p:sldId id="379" r:id="rId11"/>
    <p:sldId id="380" r:id="rId12"/>
    <p:sldId id="381" r:id="rId13"/>
    <p:sldId id="382" r:id="rId14"/>
    <p:sldId id="383" r:id="rId15"/>
    <p:sldId id="384" r:id="rId16"/>
    <p:sldId id="385" r:id="rId17"/>
    <p:sldId id="386" r:id="rId18"/>
    <p:sldId id="387" r:id="rId19"/>
    <p:sldId id="388" r:id="rId20"/>
    <p:sldId id="389" r:id="rId21"/>
    <p:sldId id="390" r:id="rId22"/>
    <p:sldId id="391" r:id="rId23"/>
    <p:sldId id="392" r:id="rId24"/>
    <p:sldId id="393" r:id="rId25"/>
    <p:sldId id="394" r:id="rId26"/>
    <p:sldId id="395" r:id="rId27"/>
    <p:sldId id="369" r:id="rId28"/>
  </p:sldIdLst>
  <p:sldSz cx="9144000" cy="6858000" type="screen4x3"/>
  <p:notesSz cx="9144000" cy="6858000"/>
  <p:defaultTextStyle>
    <a:defPPr>
      <a:defRPr lang="en-US"/>
    </a:defPPr>
    <a:lvl1pPr algn="l" rtl="0" eaLnBrk="0" fontAlgn="base" hangingPunct="0">
      <a:spcBef>
        <a:spcPct val="0"/>
      </a:spcBef>
      <a:spcAft>
        <a:spcPct val="0"/>
      </a:spcAft>
      <a:defRPr sz="1400" b="1"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pitchFamily="1" charset="0"/>
        <a:ea typeface="+mn-ea"/>
        <a:cs typeface="+mn-cs"/>
      </a:defRPr>
    </a:lvl5pPr>
    <a:lvl6pPr marL="2286000" algn="l" defTabSz="457200" rtl="0" eaLnBrk="1" latinLnBrk="0" hangingPunct="1">
      <a:defRPr sz="1400" b="1" kern="1200">
        <a:solidFill>
          <a:schemeClr val="tx1"/>
        </a:solidFill>
        <a:latin typeface="Times New Roman" pitchFamily="1" charset="0"/>
        <a:ea typeface="+mn-ea"/>
        <a:cs typeface="+mn-cs"/>
      </a:defRPr>
    </a:lvl6pPr>
    <a:lvl7pPr marL="2743200" algn="l" defTabSz="457200" rtl="0" eaLnBrk="1" latinLnBrk="0" hangingPunct="1">
      <a:defRPr sz="1400" b="1" kern="1200">
        <a:solidFill>
          <a:schemeClr val="tx1"/>
        </a:solidFill>
        <a:latin typeface="Times New Roman" pitchFamily="1" charset="0"/>
        <a:ea typeface="+mn-ea"/>
        <a:cs typeface="+mn-cs"/>
      </a:defRPr>
    </a:lvl7pPr>
    <a:lvl8pPr marL="3200400" algn="l" defTabSz="457200" rtl="0" eaLnBrk="1" latinLnBrk="0" hangingPunct="1">
      <a:defRPr sz="1400" b="1" kern="1200">
        <a:solidFill>
          <a:schemeClr val="tx1"/>
        </a:solidFill>
        <a:latin typeface="Times New Roman" pitchFamily="1" charset="0"/>
        <a:ea typeface="+mn-ea"/>
        <a:cs typeface="+mn-cs"/>
      </a:defRPr>
    </a:lvl8pPr>
    <a:lvl9pPr marL="3657600" algn="l" defTabSz="457200" rtl="0" eaLnBrk="1" latinLnBrk="0" hangingPunct="1">
      <a:defRPr sz="1400" b="1" kern="1200">
        <a:solidFill>
          <a:schemeClr val="tx1"/>
        </a:solidFill>
        <a:latin typeface="Times New Roman" pitchFamily="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009900"/>
    <a:srgbClr val="66FF66"/>
    <a:srgbClr val="969696"/>
    <a:srgbClr val="FFFF66"/>
    <a:srgbClr val="CCFFCC"/>
    <a:srgbClr val="FFCC99"/>
    <a:srgbClr val="FF0000"/>
    <a:srgbClr val="9999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ferSingleView="1">
    <p:restoredLeft sz="32787"/>
    <p:restoredTop sz="90929"/>
  </p:normalViewPr>
  <p:slideViewPr>
    <p:cSldViewPr showGuides="1">
      <p:cViewPr varScale="1">
        <p:scale>
          <a:sx n="105" d="100"/>
          <a:sy n="105" d="100"/>
        </p:scale>
        <p:origin x="-1136"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charset="0"/>
              </a:defRPr>
            </a:lvl1pPr>
          </a:lstStyle>
          <a:p>
            <a:pPr>
              <a:defRPr/>
            </a:pPr>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Times New Roman"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charset="0"/>
              </a:defRPr>
            </a:lvl1pPr>
          </a:lstStyle>
          <a:p>
            <a:pPr>
              <a:defRPr/>
            </a:pPr>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Times New Roman" charset="0"/>
              </a:defRPr>
            </a:lvl1pPr>
          </a:lstStyle>
          <a:p>
            <a:pPr>
              <a:defRPr/>
            </a:pPr>
            <a:fld id="{71846B2D-1881-8643-B049-33C4E413AB3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pitchFamily="1" charset="-128"/>
        <a:cs typeface="ＭＳ Ｐゴシック" pitchFamily="1"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C28EF9F7-4178-2B4F-9191-02252D330AD9}" type="slidenum">
              <a:rPr lang="en-US">
                <a:latin typeface="Times New Roman" pitchFamily="1" charset="0"/>
              </a:rPr>
              <a:pPr/>
              <a:t>1</a:t>
            </a:fld>
            <a:endParaRPr lang="en-US">
              <a:latin typeface="Times New Roman" pitchFamily="1" charset="0"/>
            </a:endParaRPr>
          </a:p>
        </p:txBody>
      </p:sp>
      <p:sp>
        <p:nvSpPr>
          <p:cNvPr id="15363" name="Rectangle 2"/>
          <p:cNvSpPr>
            <a:spLocks noGrp="1" noRot="1" noChangeAspect="1" noChangeArrowheads="1"/>
          </p:cNvSpPr>
          <p:nvPr>
            <p:ph type="sldImg"/>
          </p:nvPr>
        </p:nvSpPr>
        <p:spPr>
          <a:xfrm>
            <a:off x="2846388" y="533400"/>
            <a:ext cx="3454400" cy="2590800"/>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EDAEE70B-441F-0F41-A9BB-24E48A77AA94}" type="slidenum">
              <a:rPr lang="en-US">
                <a:latin typeface="Times New Roman" pitchFamily="1" charset="0"/>
              </a:rPr>
              <a:pPr/>
              <a:t>2</a:t>
            </a:fld>
            <a:endParaRPr lang="en-US">
              <a:latin typeface="Times New Roman" pitchFamily="1" charset="0"/>
            </a:endParaRPr>
          </a:p>
        </p:txBody>
      </p:sp>
      <p:sp>
        <p:nvSpPr>
          <p:cNvPr id="17411" name="Rectangle 2"/>
          <p:cNvSpPr>
            <a:spLocks noGrp="1" noRot="1" noChangeAspect="1" noChangeArrowheads="1"/>
          </p:cNvSpPr>
          <p:nvPr>
            <p:ph type="sldImg"/>
          </p:nvPr>
        </p:nvSpPr>
        <p:spPr>
          <a:xfrm>
            <a:off x="2846388" y="533400"/>
            <a:ext cx="3454400" cy="2590800"/>
          </a:xfrm>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BFFB4A88-BC1F-7943-B9E0-EAA83BE5AD69}" type="slidenum">
              <a:rPr lang="en-US">
                <a:latin typeface="Times New Roman" pitchFamily="1" charset="0"/>
              </a:rPr>
              <a:pPr/>
              <a:t>3</a:t>
            </a:fld>
            <a:endParaRPr lang="en-US">
              <a:latin typeface="Times New Roman" pitchFamily="1" charset="0"/>
            </a:endParaRPr>
          </a:p>
        </p:txBody>
      </p:sp>
      <p:sp>
        <p:nvSpPr>
          <p:cNvPr id="19459" name="Rectangle 2"/>
          <p:cNvSpPr>
            <a:spLocks noGrp="1" noRot="1" noChangeAspect="1" noChangeArrowheads="1"/>
          </p:cNvSpPr>
          <p:nvPr>
            <p:ph type="sldImg"/>
          </p:nvPr>
        </p:nvSpPr>
        <p:spPr>
          <a:xfrm>
            <a:off x="2846388" y="533400"/>
            <a:ext cx="3454400" cy="2590800"/>
          </a:xfrm>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A8F54FCE-AB1D-2348-AEFA-4A5E15757C59}" type="slidenum">
              <a:rPr lang="en-US">
                <a:latin typeface="Times New Roman" pitchFamily="1" charset="0"/>
              </a:rPr>
              <a:pPr/>
              <a:t>4</a:t>
            </a:fld>
            <a:endParaRPr lang="en-US">
              <a:latin typeface="Times New Roman" pitchFamily="1" charset="0"/>
            </a:endParaRPr>
          </a:p>
        </p:txBody>
      </p:sp>
      <p:sp>
        <p:nvSpPr>
          <p:cNvPr id="21507" name="Rectangle 2"/>
          <p:cNvSpPr>
            <a:spLocks noGrp="1" noRot="1" noChangeAspect="1" noChangeArrowheads="1"/>
          </p:cNvSpPr>
          <p:nvPr>
            <p:ph type="sldImg"/>
          </p:nvPr>
        </p:nvSpPr>
        <p:spPr>
          <a:xfrm>
            <a:off x="2846388" y="533400"/>
            <a:ext cx="3454400" cy="25908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E9674AD8-4D91-E946-8C22-E3C257E738AC}" type="slidenum">
              <a:rPr lang="en-US">
                <a:latin typeface="Times New Roman" pitchFamily="1" charset="0"/>
              </a:rPr>
              <a:pPr/>
              <a:t>5</a:t>
            </a:fld>
            <a:endParaRPr lang="en-US">
              <a:latin typeface="Times New Roman" pitchFamily="1" charset="0"/>
            </a:endParaRPr>
          </a:p>
        </p:txBody>
      </p:sp>
      <p:sp>
        <p:nvSpPr>
          <p:cNvPr id="23555" name="Rectangle 2"/>
          <p:cNvSpPr>
            <a:spLocks noGrp="1" noRot="1" noChangeAspect="1" noChangeArrowheads="1"/>
          </p:cNvSpPr>
          <p:nvPr>
            <p:ph type="sldImg"/>
          </p:nvPr>
        </p:nvSpPr>
        <p:spPr>
          <a:xfrm>
            <a:off x="2846388" y="533400"/>
            <a:ext cx="3454400" cy="2590800"/>
          </a:xfrm>
          <a:solidFill>
            <a:srgbClr val="FFFFFF"/>
          </a:solidFill>
          <a:ln/>
        </p:spPr>
      </p:sp>
      <p:sp>
        <p:nvSpPr>
          <p:cNvPr id="2355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395DE99D-492F-9545-9054-5D72F5152811}" type="slidenum">
              <a:rPr lang="en-US">
                <a:latin typeface="Times New Roman" pitchFamily="1" charset="0"/>
              </a:rPr>
              <a:pPr/>
              <a:t>6</a:t>
            </a:fld>
            <a:endParaRPr lang="en-US">
              <a:latin typeface="Times New Roman" pitchFamily="1" charset="0"/>
            </a:endParaRPr>
          </a:p>
        </p:txBody>
      </p:sp>
      <p:sp>
        <p:nvSpPr>
          <p:cNvPr id="25603" name="Rectangle 2"/>
          <p:cNvSpPr>
            <a:spLocks noGrp="1" noRot="1" noChangeAspect="1" noChangeArrowheads="1"/>
          </p:cNvSpPr>
          <p:nvPr>
            <p:ph type="sldImg"/>
          </p:nvPr>
        </p:nvSpPr>
        <p:spPr>
          <a:xfrm>
            <a:off x="2846388" y="533400"/>
            <a:ext cx="3454400" cy="2590800"/>
          </a:xfrm>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C6A026A9-9D90-DF4D-8163-17423B439EDC}" type="slidenum">
              <a:rPr lang="en-US">
                <a:latin typeface="Times New Roman" pitchFamily="1" charset="0"/>
              </a:rPr>
              <a:pPr/>
              <a:t>7</a:t>
            </a:fld>
            <a:endParaRPr lang="en-US">
              <a:latin typeface="Times New Roman" pitchFamily="1" charset="0"/>
            </a:endParaRPr>
          </a:p>
        </p:txBody>
      </p:sp>
      <p:sp>
        <p:nvSpPr>
          <p:cNvPr id="27651" name="Rectangle 2"/>
          <p:cNvSpPr>
            <a:spLocks noGrp="1" noRot="1" noChangeAspect="1" noChangeArrowheads="1"/>
          </p:cNvSpPr>
          <p:nvPr>
            <p:ph type="sldImg"/>
          </p:nvPr>
        </p:nvSpPr>
        <p:spPr>
          <a:xfrm>
            <a:off x="2846388" y="533400"/>
            <a:ext cx="3454400" cy="2590800"/>
          </a:xfrm>
          <a:solidFill>
            <a:srgbClr val="FFFFFF"/>
          </a:solidFill>
          <a:ln/>
        </p:spPr>
      </p:sp>
      <p:sp>
        <p:nvSpPr>
          <p:cNvPr id="2765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C2B05D85-56F0-5646-90D3-708651C36D1B}" type="slidenum">
              <a:rPr lang="en-US">
                <a:latin typeface="Times New Roman" pitchFamily="1" charset="0"/>
              </a:rPr>
              <a:pPr/>
              <a:t>8</a:t>
            </a:fld>
            <a:endParaRPr lang="en-US">
              <a:latin typeface="Times New Roman" pitchFamily="1" charset="0"/>
            </a:endParaRPr>
          </a:p>
        </p:txBody>
      </p:sp>
      <p:sp>
        <p:nvSpPr>
          <p:cNvPr id="29699" name="Rectangle 2"/>
          <p:cNvSpPr>
            <a:spLocks noGrp="1" noRot="1" noChangeAspect="1" noChangeArrowheads="1"/>
          </p:cNvSpPr>
          <p:nvPr>
            <p:ph type="sldImg"/>
          </p:nvPr>
        </p:nvSpPr>
        <p:spPr>
          <a:xfrm>
            <a:off x="2846388" y="533400"/>
            <a:ext cx="3454400" cy="2590800"/>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4E691F1E-78DC-324D-8795-1C751EC9FD9A}" type="slidenum">
              <a:rPr lang="en-US">
                <a:latin typeface="Times New Roman" pitchFamily="1" charset="0"/>
              </a:rPr>
              <a:pPr/>
              <a:t>9</a:t>
            </a:fld>
            <a:endParaRPr lang="en-US">
              <a:latin typeface="Times New Roman" pitchFamily="1" charset="0"/>
            </a:endParaRPr>
          </a:p>
        </p:txBody>
      </p:sp>
      <p:sp>
        <p:nvSpPr>
          <p:cNvPr id="31747" name="Rectangle 2"/>
          <p:cNvSpPr>
            <a:spLocks noGrp="1" noRot="1" noChangeAspect="1" noChangeArrowheads="1"/>
          </p:cNvSpPr>
          <p:nvPr>
            <p:ph type="sldImg"/>
          </p:nvPr>
        </p:nvSpPr>
        <p:spPr>
          <a:xfrm>
            <a:off x="2846388" y="533400"/>
            <a:ext cx="3454400" cy="2590800"/>
          </a:xfrm>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4A99C5D1-22D5-2E4A-89E3-1F1EFCF272F5}" type="slidenum">
              <a:rPr lang="en-US">
                <a:latin typeface="Times New Roman" pitchFamily="1" charset="0"/>
              </a:rPr>
              <a:pPr/>
              <a:t>10</a:t>
            </a:fld>
            <a:endParaRPr lang="en-US">
              <a:latin typeface="Times New Roman" pitchFamily="1" charset="0"/>
            </a:endParaRPr>
          </a:p>
        </p:txBody>
      </p:sp>
      <p:sp>
        <p:nvSpPr>
          <p:cNvPr id="33795" name="Rectangle 2"/>
          <p:cNvSpPr>
            <a:spLocks noGrp="1" noRot="1" noChangeAspect="1" noChangeArrowheads="1"/>
          </p:cNvSpPr>
          <p:nvPr>
            <p:ph type="sldImg"/>
          </p:nvPr>
        </p:nvSpPr>
        <p:spPr>
          <a:xfrm>
            <a:off x="2846388" y="533400"/>
            <a:ext cx="3454400" cy="2590800"/>
          </a:xfrm>
          <a:solidFill>
            <a:srgbClr val="FFFFFF"/>
          </a:solidFill>
          <a:ln/>
        </p:spPr>
      </p:sp>
      <p:sp>
        <p:nvSpPr>
          <p:cNvPr id="3379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A7BA1F0F-0CDA-834B-98B4-042BAE94A9DC}" type="slidenum">
              <a:rPr lang="en-US">
                <a:latin typeface="Times New Roman" pitchFamily="1" charset="0"/>
              </a:rPr>
              <a:pPr/>
              <a:t>11</a:t>
            </a:fld>
            <a:endParaRPr lang="en-US">
              <a:latin typeface="Times New Roman" pitchFamily="1" charset="0"/>
            </a:endParaRPr>
          </a:p>
        </p:txBody>
      </p:sp>
      <p:sp>
        <p:nvSpPr>
          <p:cNvPr id="35843" name="Rectangle 2"/>
          <p:cNvSpPr>
            <a:spLocks noGrp="1" noRot="1" noChangeAspect="1" noChangeArrowheads="1"/>
          </p:cNvSpPr>
          <p:nvPr>
            <p:ph type="sldImg"/>
          </p:nvPr>
        </p:nvSpPr>
        <p:spPr>
          <a:xfrm>
            <a:off x="2846388" y="533400"/>
            <a:ext cx="3454400" cy="2590800"/>
          </a:xfrm>
          <a:solidFill>
            <a:srgbClr val="FFFFFF"/>
          </a:solidFill>
          <a:ln/>
        </p:spPr>
      </p:sp>
      <p:sp>
        <p:nvSpPr>
          <p:cNvPr id="3584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33E30013-EFB8-F04E-9ACF-891BA37EB38C}" type="slidenum">
              <a:rPr lang="en-US">
                <a:latin typeface="Times New Roman" pitchFamily="1" charset="0"/>
              </a:rPr>
              <a:pPr/>
              <a:t>12</a:t>
            </a:fld>
            <a:endParaRPr lang="en-US">
              <a:latin typeface="Times New Roman" pitchFamily="1" charset="0"/>
            </a:endParaRPr>
          </a:p>
        </p:txBody>
      </p:sp>
      <p:sp>
        <p:nvSpPr>
          <p:cNvPr id="37891" name="Rectangle 2"/>
          <p:cNvSpPr>
            <a:spLocks noGrp="1" noRot="1" noChangeAspect="1" noChangeArrowheads="1"/>
          </p:cNvSpPr>
          <p:nvPr>
            <p:ph type="sldImg"/>
          </p:nvPr>
        </p:nvSpPr>
        <p:spPr>
          <a:xfrm>
            <a:off x="2846388" y="533400"/>
            <a:ext cx="3454400" cy="2590800"/>
          </a:xfrm>
          <a:solidFill>
            <a:srgbClr val="FFFFFF"/>
          </a:solidFill>
          <a:ln/>
        </p:spPr>
      </p:sp>
      <p:sp>
        <p:nvSpPr>
          <p:cNvPr id="3789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3166FEEA-7D0D-0748-B6E5-B776A146EBB6}" type="slidenum">
              <a:rPr lang="en-US">
                <a:latin typeface="Times New Roman" pitchFamily="1" charset="0"/>
              </a:rPr>
              <a:pPr/>
              <a:t>13</a:t>
            </a:fld>
            <a:endParaRPr lang="en-US">
              <a:latin typeface="Times New Roman" pitchFamily="1" charset="0"/>
            </a:endParaRPr>
          </a:p>
        </p:txBody>
      </p:sp>
      <p:sp>
        <p:nvSpPr>
          <p:cNvPr id="39939" name="Rectangle 2"/>
          <p:cNvSpPr>
            <a:spLocks noGrp="1" noRot="1" noChangeAspect="1" noChangeArrowheads="1"/>
          </p:cNvSpPr>
          <p:nvPr>
            <p:ph type="sldImg"/>
          </p:nvPr>
        </p:nvSpPr>
        <p:spPr>
          <a:xfrm>
            <a:off x="2846388" y="533400"/>
            <a:ext cx="3454400" cy="2590800"/>
          </a:xfrm>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17386882-4AFD-F643-820A-85CF6BE05BE7}" type="slidenum">
              <a:rPr lang="en-US">
                <a:latin typeface="Times New Roman" pitchFamily="1" charset="0"/>
              </a:rPr>
              <a:pPr/>
              <a:t>14</a:t>
            </a:fld>
            <a:endParaRPr lang="en-US">
              <a:latin typeface="Times New Roman" pitchFamily="1" charset="0"/>
            </a:endParaRPr>
          </a:p>
        </p:txBody>
      </p:sp>
      <p:sp>
        <p:nvSpPr>
          <p:cNvPr id="41987" name="Rectangle 2"/>
          <p:cNvSpPr>
            <a:spLocks noGrp="1" noRot="1" noChangeAspect="1" noChangeArrowheads="1"/>
          </p:cNvSpPr>
          <p:nvPr>
            <p:ph type="sldImg"/>
          </p:nvPr>
        </p:nvSpPr>
        <p:spPr>
          <a:xfrm>
            <a:off x="2846388" y="533400"/>
            <a:ext cx="3454400" cy="2590800"/>
          </a:xfrm>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BE94AE91-F680-9E4F-B9E5-3073F104142A}" type="slidenum">
              <a:rPr lang="en-US">
                <a:latin typeface="Times New Roman" pitchFamily="1" charset="0"/>
              </a:rPr>
              <a:pPr/>
              <a:t>15</a:t>
            </a:fld>
            <a:endParaRPr lang="en-US">
              <a:latin typeface="Times New Roman" pitchFamily="1" charset="0"/>
            </a:endParaRPr>
          </a:p>
        </p:txBody>
      </p:sp>
      <p:sp>
        <p:nvSpPr>
          <p:cNvPr id="44035" name="Rectangle 2"/>
          <p:cNvSpPr>
            <a:spLocks noGrp="1" noRot="1" noChangeAspect="1" noChangeArrowheads="1"/>
          </p:cNvSpPr>
          <p:nvPr>
            <p:ph type="sldImg"/>
          </p:nvPr>
        </p:nvSpPr>
        <p:spPr>
          <a:xfrm>
            <a:off x="2846388" y="533400"/>
            <a:ext cx="3454400" cy="2590800"/>
          </a:xfrm>
          <a:solidFill>
            <a:srgbClr val="FFFFFF"/>
          </a:solidFill>
          <a:ln/>
        </p:spPr>
      </p:sp>
      <p:sp>
        <p:nvSpPr>
          <p:cNvPr id="4403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8465C1A8-5DE9-0444-9D32-642DA24058DC}" type="slidenum">
              <a:rPr lang="en-US">
                <a:latin typeface="Times New Roman" pitchFamily="1" charset="0"/>
              </a:rPr>
              <a:pPr/>
              <a:t>16</a:t>
            </a:fld>
            <a:endParaRPr lang="en-US">
              <a:latin typeface="Times New Roman" pitchFamily="1" charset="0"/>
            </a:endParaRPr>
          </a:p>
        </p:txBody>
      </p:sp>
      <p:sp>
        <p:nvSpPr>
          <p:cNvPr id="46083" name="Rectangle 2"/>
          <p:cNvSpPr>
            <a:spLocks noGrp="1" noRot="1" noChangeAspect="1" noChangeArrowheads="1"/>
          </p:cNvSpPr>
          <p:nvPr>
            <p:ph type="sldImg"/>
          </p:nvPr>
        </p:nvSpPr>
        <p:spPr>
          <a:xfrm>
            <a:off x="2846388" y="533400"/>
            <a:ext cx="3454400" cy="2590800"/>
          </a:xfrm>
          <a:solidFill>
            <a:srgbClr val="FFFFFF"/>
          </a:solidFill>
          <a:ln/>
        </p:spPr>
      </p:sp>
      <p:sp>
        <p:nvSpPr>
          <p:cNvPr id="4608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086FF6CA-B6E0-D14B-BDAB-95E90123FC1C}" type="slidenum">
              <a:rPr lang="en-US">
                <a:latin typeface="Times New Roman" pitchFamily="1" charset="0"/>
              </a:rPr>
              <a:pPr/>
              <a:t>17</a:t>
            </a:fld>
            <a:endParaRPr lang="en-US">
              <a:latin typeface="Times New Roman" pitchFamily="1" charset="0"/>
            </a:endParaRPr>
          </a:p>
        </p:txBody>
      </p:sp>
      <p:sp>
        <p:nvSpPr>
          <p:cNvPr id="48131" name="Rectangle 2"/>
          <p:cNvSpPr>
            <a:spLocks noGrp="1" noRot="1" noChangeAspect="1" noChangeArrowheads="1"/>
          </p:cNvSpPr>
          <p:nvPr>
            <p:ph type="sldImg"/>
          </p:nvPr>
        </p:nvSpPr>
        <p:spPr>
          <a:xfrm>
            <a:off x="2846388" y="533400"/>
            <a:ext cx="3454400" cy="2590800"/>
          </a:xfrm>
          <a:solidFill>
            <a:srgbClr val="FFFFFF"/>
          </a:solidFill>
          <a:ln/>
        </p:spPr>
      </p:sp>
      <p:sp>
        <p:nvSpPr>
          <p:cNvPr id="4813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0F31C417-5AB5-A543-A634-9D7800EC6AE2}" type="slidenum">
              <a:rPr lang="en-US">
                <a:latin typeface="Times New Roman" pitchFamily="1" charset="0"/>
              </a:rPr>
              <a:pPr/>
              <a:t>18</a:t>
            </a:fld>
            <a:endParaRPr lang="en-US">
              <a:latin typeface="Times New Roman" pitchFamily="1" charset="0"/>
            </a:endParaRPr>
          </a:p>
        </p:txBody>
      </p:sp>
      <p:sp>
        <p:nvSpPr>
          <p:cNvPr id="50179" name="Rectangle 2"/>
          <p:cNvSpPr>
            <a:spLocks noGrp="1" noRot="1" noChangeAspect="1" noChangeArrowheads="1"/>
          </p:cNvSpPr>
          <p:nvPr>
            <p:ph type="sldImg"/>
          </p:nvPr>
        </p:nvSpPr>
        <p:spPr>
          <a:xfrm>
            <a:off x="2846388" y="533400"/>
            <a:ext cx="3454400" cy="2590800"/>
          </a:xfrm>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9BACB1DE-7188-8C49-97F6-B148E76135BE}" type="slidenum">
              <a:rPr lang="en-US">
                <a:latin typeface="Times New Roman" pitchFamily="1" charset="0"/>
              </a:rPr>
              <a:pPr/>
              <a:t>19</a:t>
            </a:fld>
            <a:endParaRPr lang="en-US">
              <a:latin typeface="Times New Roman" pitchFamily="1" charset="0"/>
            </a:endParaRPr>
          </a:p>
        </p:txBody>
      </p:sp>
      <p:sp>
        <p:nvSpPr>
          <p:cNvPr id="52227" name="Rectangle 2"/>
          <p:cNvSpPr>
            <a:spLocks noGrp="1" noRot="1" noChangeAspect="1" noChangeArrowheads="1"/>
          </p:cNvSpPr>
          <p:nvPr>
            <p:ph type="sldImg"/>
          </p:nvPr>
        </p:nvSpPr>
        <p:spPr>
          <a:xfrm>
            <a:off x="2846388" y="533400"/>
            <a:ext cx="3454400" cy="2590800"/>
          </a:xfrm>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809E2223-8E27-E44E-8D39-6EE180C4DB09}" type="slidenum">
              <a:rPr lang="en-US">
                <a:latin typeface="Times New Roman" pitchFamily="1" charset="0"/>
              </a:rPr>
              <a:pPr/>
              <a:t>20</a:t>
            </a:fld>
            <a:endParaRPr lang="en-US">
              <a:latin typeface="Times New Roman" pitchFamily="1" charset="0"/>
            </a:endParaRPr>
          </a:p>
        </p:txBody>
      </p:sp>
      <p:sp>
        <p:nvSpPr>
          <p:cNvPr id="54275" name="Rectangle 2"/>
          <p:cNvSpPr>
            <a:spLocks noGrp="1" noRot="1" noChangeAspect="1" noChangeArrowheads="1"/>
          </p:cNvSpPr>
          <p:nvPr>
            <p:ph type="sldImg"/>
          </p:nvPr>
        </p:nvSpPr>
        <p:spPr>
          <a:xfrm>
            <a:off x="2846388" y="533400"/>
            <a:ext cx="3454400" cy="2590800"/>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C5614310-81B2-C04D-80CC-DFAC37D13596}" type="slidenum">
              <a:rPr lang="en-US">
                <a:latin typeface="Times New Roman" pitchFamily="1" charset="0"/>
              </a:rPr>
              <a:pPr/>
              <a:t>21</a:t>
            </a:fld>
            <a:endParaRPr lang="en-US">
              <a:latin typeface="Times New Roman" pitchFamily="1" charset="0"/>
            </a:endParaRPr>
          </a:p>
        </p:txBody>
      </p:sp>
      <p:sp>
        <p:nvSpPr>
          <p:cNvPr id="56323" name="Rectangle 2"/>
          <p:cNvSpPr>
            <a:spLocks noGrp="1" noRot="1" noChangeAspect="1" noChangeArrowheads="1"/>
          </p:cNvSpPr>
          <p:nvPr>
            <p:ph type="sldImg"/>
          </p:nvPr>
        </p:nvSpPr>
        <p:spPr>
          <a:xfrm>
            <a:off x="2846388" y="533400"/>
            <a:ext cx="3454400" cy="2590800"/>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2ECEF6B9-7C47-C44F-B8A3-2A09F867A2F3}" type="slidenum">
              <a:rPr lang="en-US">
                <a:latin typeface="Times New Roman" pitchFamily="1" charset="0"/>
              </a:rPr>
              <a:pPr/>
              <a:t>22</a:t>
            </a:fld>
            <a:endParaRPr lang="en-US">
              <a:latin typeface="Times New Roman" pitchFamily="1" charset="0"/>
            </a:endParaRPr>
          </a:p>
        </p:txBody>
      </p:sp>
      <p:sp>
        <p:nvSpPr>
          <p:cNvPr id="58371" name="Rectangle 2"/>
          <p:cNvSpPr>
            <a:spLocks noGrp="1" noRot="1" noChangeAspect="1" noChangeArrowheads="1"/>
          </p:cNvSpPr>
          <p:nvPr>
            <p:ph type="sldImg"/>
          </p:nvPr>
        </p:nvSpPr>
        <p:spPr>
          <a:xfrm>
            <a:off x="2846388" y="533400"/>
            <a:ext cx="3454400" cy="2590800"/>
          </a:xfrm>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2746324B-2E1B-784A-8C71-92AD22BF0F10}" type="slidenum">
              <a:rPr lang="en-US">
                <a:latin typeface="Times New Roman" pitchFamily="1" charset="0"/>
              </a:rPr>
              <a:pPr/>
              <a:t>23</a:t>
            </a:fld>
            <a:endParaRPr lang="en-US">
              <a:latin typeface="Times New Roman" pitchFamily="1" charset="0"/>
            </a:endParaRPr>
          </a:p>
        </p:txBody>
      </p:sp>
      <p:sp>
        <p:nvSpPr>
          <p:cNvPr id="60419" name="Rectangle 2"/>
          <p:cNvSpPr>
            <a:spLocks noGrp="1" noRot="1" noChangeAspect="1" noChangeArrowheads="1"/>
          </p:cNvSpPr>
          <p:nvPr>
            <p:ph type="sldImg"/>
          </p:nvPr>
        </p:nvSpPr>
        <p:spPr>
          <a:xfrm>
            <a:off x="2846388" y="533400"/>
            <a:ext cx="3454400" cy="2590800"/>
          </a:xfrm>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1E2462BC-3E13-7346-B4B5-32BF640A61BD}" type="slidenum">
              <a:rPr lang="en-US">
                <a:latin typeface="Times New Roman" pitchFamily="1" charset="0"/>
              </a:rPr>
              <a:pPr/>
              <a:t>24</a:t>
            </a:fld>
            <a:endParaRPr lang="en-US">
              <a:latin typeface="Times New Roman" pitchFamily="1" charset="0"/>
            </a:endParaRPr>
          </a:p>
        </p:txBody>
      </p:sp>
      <p:sp>
        <p:nvSpPr>
          <p:cNvPr id="62467" name="Rectangle 2"/>
          <p:cNvSpPr>
            <a:spLocks noGrp="1" noRot="1" noChangeAspect="1" noChangeArrowheads="1"/>
          </p:cNvSpPr>
          <p:nvPr>
            <p:ph type="sldImg"/>
          </p:nvPr>
        </p:nvSpPr>
        <p:spPr>
          <a:xfrm>
            <a:off x="2846388" y="533400"/>
            <a:ext cx="3454400" cy="2590800"/>
          </a:xfrm>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CA005F66-43E7-3D4C-BDE6-8DA75297B605}" type="slidenum">
              <a:rPr lang="en-US">
                <a:latin typeface="Times New Roman" pitchFamily="1" charset="0"/>
              </a:rPr>
              <a:pPr/>
              <a:t>25</a:t>
            </a:fld>
            <a:endParaRPr lang="en-US">
              <a:latin typeface="Times New Roman" pitchFamily="1" charset="0"/>
            </a:endParaRPr>
          </a:p>
        </p:txBody>
      </p:sp>
      <p:sp>
        <p:nvSpPr>
          <p:cNvPr id="64515" name="Rectangle 2"/>
          <p:cNvSpPr>
            <a:spLocks noGrp="1" noRot="1" noChangeAspect="1" noChangeArrowheads="1"/>
          </p:cNvSpPr>
          <p:nvPr>
            <p:ph type="sldImg"/>
          </p:nvPr>
        </p:nvSpPr>
        <p:spPr>
          <a:xfrm>
            <a:off x="2846388" y="533400"/>
            <a:ext cx="3454400" cy="2590800"/>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D697A767-0101-954C-AC72-05E63B592813}" type="slidenum">
              <a:rPr lang="en-US">
                <a:latin typeface="Times New Roman" pitchFamily="1" charset="0"/>
              </a:rPr>
              <a:pPr/>
              <a:t>26</a:t>
            </a:fld>
            <a:endParaRPr lang="en-US">
              <a:latin typeface="Times New Roman" pitchFamily="1" charset="0"/>
            </a:endParaRPr>
          </a:p>
        </p:txBody>
      </p:sp>
      <p:sp>
        <p:nvSpPr>
          <p:cNvPr id="66563" name="Rectangle 2"/>
          <p:cNvSpPr>
            <a:spLocks noGrp="1" noRot="1" noChangeAspect="1" noChangeArrowheads="1"/>
          </p:cNvSpPr>
          <p:nvPr>
            <p:ph type="sldImg"/>
          </p:nvPr>
        </p:nvSpPr>
        <p:spPr>
          <a:xfrm>
            <a:off x="2846388" y="533400"/>
            <a:ext cx="3454400" cy="2590800"/>
          </a:xfrm>
          <a:solidFill>
            <a:srgbClr val="FFFFFF"/>
          </a:solidFill>
          <a:ln/>
        </p:spPr>
      </p:sp>
      <p:sp>
        <p:nvSpPr>
          <p:cNvPr id="6656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3B574463-7585-2948-94C4-81FA940E3C55}" type="slidenum">
              <a:rPr lang="en-US">
                <a:latin typeface="Times New Roman" pitchFamily="1" charset="0"/>
              </a:rPr>
              <a:pPr/>
              <a:t>27</a:t>
            </a:fld>
            <a:endParaRPr lang="en-US">
              <a:latin typeface="Times New Roman" pitchFamily="1"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72AB163-CADB-9F4B-A442-89CD287B59E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58B6FA6-CF81-DB40-B368-89415E77529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267C368-3CA8-1549-812F-E9A1F4A5BEF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179152A-A2B2-3149-869A-556911A3799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B40D65A-9A1C-C74F-A5FD-6B3E6EF5927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C3B9B08-7320-0146-A264-C4051B48F45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8C02B8A-9714-9140-893A-509313ECEDF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A97021B-AD35-CC47-A7D6-1B116381CCE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982160D-7516-F245-8436-3E8DFDC8D57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1855AF8-0CB4-BE4D-86C2-57FFC7D702E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59B9CFF-48C5-444B-92E6-586E966B6B1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D338CA4C-1E22-394E-9307-D5472498D1F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0" y="1143000"/>
            <a:ext cx="9144000" cy="1143000"/>
          </a:xfrm>
        </p:spPr>
        <p:txBody>
          <a:bodyPr/>
          <a:lstStyle/>
          <a:p>
            <a:r>
              <a:rPr lang="en-US" sz="6000">
                <a:solidFill>
                  <a:srgbClr val="FF0000"/>
                </a:solidFill>
              </a:rPr>
              <a:t>Expressions</a:t>
            </a:r>
          </a:p>
        </p:txBody>
      </p:sp>
      <p:sp>
        <p:nvSpPr>
          <p:cNvPr id="14339" name="Text Box 3"/>
          <p:cNvSpPr txBox="1">
            <a:spLocks noChangeArrowheads="1"/>
          </p:cNvSpPr>
          <p:nvPr/>
        </p:nvSpPr>
        <p:spPr bwMode="auto">
          <a:xfrm>
            <a:off x="0" y="4114800"/>
            <a:ext cx="9144000" cy="1360372"/>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b="0" dirty="0"/>
              <a:t>Eric Roberts</a:t>
            </a:r>
          </a:p>
          <a:p>
            <a:pPr algn="ctr">
              <a:lnSpc>
                <a:spcPct val="85000"/>
              </a:lnSpc>
            </a:pPr>
            <a:r>
              <a:rPr lang="en-US" sz="3200" b="0" dirty="0"/>
              <a:t>CS 106A</a:t>
            </a:r>
            <a:endParaRPr lang="en-US" sz="3200" b="0" dirty="0" smtClean="0"/>
          </a:p>
          <a:p>
            <a:pPr algn="ctr">
              <a:lnSpc>
                <a:spcPct val="85000"/>
              </a:lnSpc>
            </a:pPr>
            <a:r>
              <a:rPr lang="en-US" sz="3200" b="0" dirty="0" smtClean="0"/>
              <a:t>April 11, 2012</a:t>
            </a:r>
            <a:endParaRPr lang="en-US" sz="3200" b="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0" y="2514600"/>
            <a:ext cx="9144000" cy="1143000"/>
          </a:xfrm>
        </p:spPr>
        <p:txBody>
          <a:bodyPr/>
          <a:lstStyle/>
          <a:p>
            <a:r>
              <a:rPr lang="en-US" sz="6000">
                <a:solidFill>
                  <a:schemeClr val="tx1"/>
                </a:solidFill>
                <a:latin typeface="Monotype Corsiva" pitchFamily="1" charset="0"/>
              </a:rPr>
              <a:t>Once upon a time . . .</a:t>
            </a:r>
            <a:endParaRPr lang="en-US" sz="6000">
              <a:solidFill>
                <a:srgbClr val="FF0000"/>
              </a:solidFill>
              <a:latin typeface="Monotype Corsiva" pitchFamily="1"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76200"/>
            <a:ext cx="9144000" cy="1143000"/>
          </a:xfrm>
          <a:noFill/>
        </p:spPr>
        <p:txBody>
          <a:bodyPr/>
          <a:lstStyle/>
          <a:p>
            <a:r>
              <a:rPr lang="en-US" sz="4000">
                <a:solidFill>
                  <a:srgbClr val="FF0000"/>
                </a:solidFill>
              </a:rPr>
              <a:t>Holism </a:t>
            </a:r>
            <a:r>
              <a:rPr lang="en-US" sz="4000" i="1">
                <a:solidFill>
                  <a:srgbClr val="FF0000"/>
                </a:solidFill>
              </a:rPr>
              <a:t>vs.</a:t>
            </a:r>
            <a:r>
              <a:rPr lang="en-US" sz="4000">
                <a:solidFill>
                  <a:srgbClr val="FF0000"/>
                </a:solidFill>
              </a:rPr>
              <a:t> Reductionism</a:t>
            </a:r>
            <a:endParaRPr lang="en-US">
              <a:solidFill>
                <a:schemeClr val="tx1"/>
              </a:solidFill>
            </a:endParaRPr>
          </a:p>
        </p:txBody>
      </p:sp>
      <p:pic>
        <p:nvPicPr>
          <p:cNvPr id="18435" name="Picture 3" descr="GodelEscherBach"/>
          <p:cNvPicPr>
            <a:picLocks noChangeAspect="1" noChangeArrowheads="1"/>
          </p:cNvPicPr>
          <p:nvPr/>
        </p:nvPicPr>
        <p:blipFill>
          <a:blip r:embed="rId3"/>
          <a:srcRect/>
          <a:stretch>
            <a:fillRect/>
          </a:stretch>
        </p:blipFill>
        <p:spPr bwMode="auto">
          <a:xfrm>
            <a:off x="7162800" y="1219200"/>
            <a:ext cx="1527175" cy="2362200"/>
          </a:xfrm>
          <a:prstGeom prst="rect">
            <a:avLst/>
          </a:prstGeom>
          <a:noFill/>
          <a:ln w="9525">
            <a:noFill/>
            <a:miter lim="800000"/>
            <a:headEnd/>
            <a:tailEnd/>
          </a:ln>
        </p:spPr>
      </p:pic>
      <p:pic>
        <p:nvPicPr>
          <p:cNvPr id="18436" name="Picture 4" descr="DougHofstadter"/>
          <p:cNvPicPr>
            <a:picLocks noChangeAspect="1" noChangeArrowheads="1"/>
          </p:cNvPicPr>
          <p:nvPr/>
        </p:nvPicPr>
        <p:blipFill>
          <a:blip r:embed="rId4"/>
          <a:srcRect l="5669" r="5669"/>
          <a:stretch>
            <a:fillRect/>
          </a:stretch>
        </p:blipFill>
        <p:spPr bwMode="auto">
          <a:xfrm>
            <a:off x="460375" y="1227138"/>
            <a:ext cx="1709738" cy="2354262"/>
          </a:xfrm>
          <a:prstGeom prst="rect">
            <a:avLst/>
          </a:prstGeom>
          <a:noFill/>
          <a:ln w="9525">
            <a:noFill/>
            <a:miter lim="800000"/>
            <a:headEnd/>
            <a:tailEnd/>
          </a:ln>
        </p:spPr>
      </p:pic>
      <p:sp>
        <p:nvSpPr>
          <p:cNvPr id="18437" name="Text Box 5"/>
          <p:cNvSpPr txBox="1">
            <a:spLocks noChangeArrowheads="1"/>
          </p:cNvSpPr>
          <p:nvPr/>
        </p:nvSpPr>
        <p:spPr bwMode="auto">
          <a:xfrm>
            <a:off x="2286000" y="1177925"/>
            <a:ext cx="4757738" cy="1844675"/>
          </a:xfrm>
          <a:prstGeom prst="rect">
            <a:avLst/>
          </a:prstGeom>
          <a:noFill/>
          <a:ln w="9525">
            <a:noFill/>
            <a:miter lim="800000"/>
            <a:headEnd/>
            <a:tailEnd/>
          </a:ln>
        </p:spPr>
        <p:txBody>
          <a:bodyPr>
            <a:prstTxWarp prst="textNoShape">
              <a:avLst/>
            </a:prstTxWarp>
          </a:bodyPr>
          <a:lstStyle/>
          <a:p>
            <a:pPr algn="just">
              <a:lnSpc>
                <a:spcPct val="85000"/>
              </a:lnSpc>
            </a:pPr>
            <a:r>
              <a:rPr lang="en-US" sz="2200" b="0"/>
              <a:t>In his Pulitzer-prizewinning book, computer scientist Douglas Hofstadter identifies two concepts—</a:t>
            </a:r>
            <a:r>
              <a:rPr lang="en-US" sz="2200" i="1"/>
              <a:t>holism</a:t>
            </a:r>
            <a:r>
              <a:rPr lang="en-US" sz="2200" b="0"/>
              <a:t> and </a:t>
            </a:r>
            <a:r>
              <a:rPr lang="en-US" sz="2200" i="1"/>
              <a:t>reductionism</a:t>
            </a:r>
            <a:r>
              <a:rPr lang="en-US" sz="2200" b="0"/>
              <a:t>—that turn out to be important as you begin to learn about programming.</a:t>
            </a:r>
            <a:endParaRPr lang="en-US" sz="1000" b="0"/>
          </a:p>
        </p:txBody>
      </p:sp>
      <p:sp>
        <p:nvSpPr>
          <p:cNvPr id="487430" name="Text Box 6"/>
          <p:cNvSpPr txBox="1">
            <a:spLocks noChangeArrowheads="1"/>
          </p:cNvSpPr>
          <p:nvPr/>
        </p:nvSpPr>
        <p:spPr bwMode="auto">
          <a:xfrm>
            <a:off x="2286000" y="3006725"/>
            <a:ext cx="4757738" cy="650875"/>
          </a:xfrm>
          <a:prstGeom prst="rect">
            <a:avLst/>
          </a:prstGeom>
          <a:noFill/>
          <a:ln w="9525">
            <a:noFill/>
            <a:miter lim="800000"/>
            <a:headEnd/>
            <a:tailEnd/>
          </a:ln>
        </p:spPr>
        <p:txBody>
          <a:bodyPr>
            <a:prstTxWarp prst="textNoShape">
              <a:avLst/>
            </a:prstTxWarp>
          </a:bodyPr>
          <a:lstStyle/>
          <a:p>
            <a:pPr algn="just">
              <a:lnSpc>
                <a:spcPct val="85000"/>
              </a:lnSpc>
            </a:pPr>
            <a:r>
              <a:rPr lang="en-US" sz="2200" b="0"/>
              <a:t>Hofstadter explains these concepts using a dialogue in the style of Lewis Carroll:</a:t>
            </a:r>
            <a:endParaRPr lang="en-US" sz="2400" b="0"/>
          </a:p>
        </p:txBody>
      </p:sp>
      <p:grpSp>
        <p:nvGrpSpPr>
          <p:cNvPr id="2" name="Group 7"/>
          <p:cNvGrpSpPr>
            <a:grpSpLocks/>
          </p:cNvGrpSpPr>
          <p:nvPr/>
        </p:nvGrpSpPr>
        <p:grpSpPr bwMode="auto">
          <a:xfrm>
            <a:off x="460375" y="3708400"/>
            <a:ext cx="8229600" cy="2863850"/>
            <a:chOff x="290" y="2336"/>
            <a:chExt cx="5184" cy="1804"/>
          </a:xfrm>
        </p:grpSpPr>
        <p:sp>
          <p:nvSpPr>
            <p:cNvPr id="18446" name="Rectangle 8"/>
            <p:cNvSpPr>
              <a:spLocks noChangeArrowheads="1"/>
            </p:cNvSpPr>
            <p:nvPr/>
          </p:nvSpPr>
          <p:spPr bwMode="auto">
            <a:xfrm>
              <a:off x="290" y="2336"/>
              <a:ext cx="5184" cy="180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85000"/>
                </a:lnSpc>
              </a:pPr>
              <a:endParaRPr lang="en-US" sz="1800" b="0">
                <a:solidFill>
                  <a:schemeClr val="bg1"/>
                </a:solidFill>
              </a:endParaRPr>
            </a:p>
          </p:txBody>
        </p:sp>
        <p:sp>
          <p:nvSpPr>
            <p:cNvPr id="18447" name="Text Box 9"/>
            <p:cNvSpPr txBox="1">
              <a:spLocks noChangeArrowheads="1"/>
            </p:cNvSpPr>
            <p:nvPr/>
          </p:nvSpPr>
          <p:spPr bwMode="auto">
            <a:xfrm>
              <a:off x="1008" y="2384"/>
              <a:ext cx="4387" cy="499"/>
            </a:xfrm>
            <a:prstGeom prst="rect">
              <a:avLst/>
            </a:prstGeom>
            <a:noFill/>
            <a:ln w="9525">
              <a:noFill/>
              <a:miter lim="800000"/>
              <a:headEnd/>
              <a:tailEnd/>
            </a:ln>
          </p:spPr>
          <p:txBody>
            <a:bodyPr>
              <a:prstTxWarp prst="textNoShape">
                <a:avLst/>
              </a:prstTxWarp>
              <a:spAutoFit/>
            </a:bodyPr>
            <a:lstStyle/>
            <a:p>
              <a:pPr algn="just">
                <a:lnSpc>
                  <a:spcPct val="85000"/>
                </a:lnSpc>
              </a:pPr>
              <a:r>
                <a:rPr sz="1800" b="0" noProof="1"/>
                <a:t>I will be glad to indulge both of you, if you will first oblige me, by telling me the meaning of these strange expressions, “holism” and “reductionism”.</a:t>
              </a:r>
            </a:p>
          </p:txBody>
        </p:sp>
        <p:sp>
          <p:nvSpPr>
            <p:cNvPr id="18448" name="Text Box 10"/>
            <p:cNvSpPr txBox="1">
              <a:spLocks noChangeArrowheads="1"/>
            </p:cNvSpPr>
            <p:nvPr/>
          </p:nvSpPr>
          <p:spPr bwMode="auto">
            <a:xfrm>
              <a:off x="376" y="2384"/>
              <a:ext cx="968" cy="205"/>
            </a:xfrm>
            <a:prstGeom prst="rect">
              <a:avLst/>
            </a:prstGeom>
            <a:noFill/>
            <a:ln w="9525">
              <a:noFill/>
              <a:miter lim="800000"/>
              <a:headEnd/>
              <a:tailEnd/>
            </a:ln>
          </p:spPr>
          <p:txBody>
            <a:bodyPr>
              <a:prstTxWarp prst="textNoShape">
                <a:avLst/>
              </a:prstTxWarp>
              <a:spAutoFit/>
            </a:bodyPr>
            <a:lstStyle/>
            <a:p>
              <a:pPr algn="just">
                <a:lnSpc>
                  <a:spcPct val="85000"/>
                </a:lnSpc>
              </a:pPr>
              <a:r>
                <a:rPr sz="1800" b="0" noProof="1"/>
                <a:t>Achilles:</a:t>
              </a:r>
              <a:endParaRPr lang="en-US" sz="1800" b="0"/>
            </a:p>
          </p:txBody>
        </p:sp>
      </p:grpSp>
      <p:grpSp>
        <p:nvGrpSpPr>
          <p:cNvPr id="3" name="Group 11"/>
          <p:cNvGrpSpPr>
            <a:grpSpLocks/>
          </p:cNvGrpSpPr>
          <p:nvPr/>
        </p:nvGrpSpPr>
        <p:grpSpPr bwMode="auto">
          <a:xfrm>
            <a:off x="596900" y="4637088"/>
            <a:ext cx="7967663" cy="792162"/>
            <a:chOff x="376" y="1927"/>
            <a:chExt cx="5019" cy="499"/>
          </a:xfrm>
        </p:grpSpPr>
        <p:sp>
          <p:nvSpPr>
            <p:cNvPr id="18444" name="Text Box 12"/>
            <p:cNvSpPr txBox="1">
              <a:spLocks noChangeArrowheads="1"/>
            </p:cNvSpPr>
            <p:nvPr/>
          </p:nvSpPr>
          <p:spPr bwMode="auto">
            <a:xfrm>
              <a:off x="376" y="1929"/>
              <a:ext cx="968" cy="205"/>
            </a:xfrm>
            <a:prstGeom prst="rect">
              <a:avLst/>
            </a:prstGeom>
            <a:noFill/>
            <a:ln w="9525">
              <a:noFill/>
              <a:miter lim="800000"/>
              <a:headEnd/>
              <a:tailEnd/>
            </a:ln>
          </p:spPr>
          <p:txBody>
            <a:bodyPr>
              <a:prstTxWarp prst="textNoShape">
                <a:avLst/>
              </a:prstTxWarp>
              <a:spAutoFit/>
            </a:bodyPr>
            <a:lstStyle/>
            <a:p>
              <a:pPr algn="just">
                <a:lnSpc>
                  <a:spcPct val="85000"/>
                </a:lnSpc>
              </a:pPr>
              <a:r>
                <a:rPr sz="1800" b="0" noProof="1"/>
                <a:t>Crab:</a:t>
              </a:r>
              <a:endParaRPr lang="en-US" sz="1800" b="0"/>
            </a:p>
          </p:txBody>
        </p:sp>
        <p:sp>
          <p:nvSpPr>
            <p:cNvPr id="18445" name="Text Box 13"/>
            <p:cNvSpPr txBox="1">
              <a:spLocks noChangeArrowheads="1"/>
            </p:cNvSpPr>
            <p:nvPr/>
          </p:nvSpPr>
          <p:spPr bwMode="auto">
            <a:xfrm>
              <a:off x="1008" y="1927"/>
              <a:ext cx="4387" cy="499"/>
            </a:xfrm>
            <a:prstGeom prst="rect">
              <a:avLst/>
            </a:prstGeom>
            <a:noFill/>
            <a:ln w="9525">
              <a:noFill/>
              <a:miter lim="800000"/>
              <a:headEnd/>
              <a:tailEnd/>
            </a:ln>
          </p:spPr>
          <p:txBody>
            <a:bodyPr>
              <a:prstTxWarp prst="textNoShape">
                <a:avLst/>
              </a:prstTxWarp>
              <a:spAutoFit/>
            </a:bodyPr>
            <a:lstStyle/>
            <a:p>
              <a:pPr algn="just">
                <a:lnSpc>
                  <a:spcPct val="85000"/>
                </a:lnSpc>
              </a:pPr>
              <a:r>
                <a:rPr sz="1800" b="0" noProof="1"/>
                <a:t>Holism is the most natural thing in the world to grasp. It’s simply the belief that “the whole is greater than the sum of its parts”. No one in his right mind could reject holism.</a:t>
              </a:r>
              <a:endParaRPr lang="en-US" sz="1800" b="0"/>
            </a:p>
          </p:txBody>
        </p:sp>
      </p:grpSp>
      <p:grpSp>
        <p:nvGrpSpPr>
          <p:cNvPr id="4" name="Group 14"/>
          <p:cNvGrpSpPr>
            <a:grpSpLocks/>
          </p:cNvGrpSpPr>
          <p:nvPr/>
        </p:nvGrpSpPr>
        <p:grpSpPr bwMode="auto">
          <a:xfrm>
            <a:off x="596900" y="5489575"/>
            <a:ext cx="7967663" cy="1025525"/>
            <a:chOff x="376" y="2790"/>
            <a:chExt cx="5019" cy="646"/>
          </a:xfrm>
        </p:grpSpPr>
        <p:sp>
          <p:nvSpPr>
            <p:cNvPr id="18442" name="Text Box 15"/>
            <p:cNvSpPr txBox="1">
              <a:spLocks noChangeArrowheads="1"/>
            </p:cNvSpPr>
            <p:nvPr/>
          </p:nvSpPr>
          <p:spPr bwMode="auto">
            <a:xfrm>
              <a:off x="376" y="2794"/>
              <a:ext cx="968" cy="205"/>
            </a:xfrm>
            <a:prstGeom prst="rect">
              <a:avLst/>
            </a:prstGeom>
            <a:noFill/>
            <a:ln w="9525">
              <a:noFill/>
              <a:miter lim="800000"/>
              <a:headEnd/>
              <a:tailEnd/>
            </a:ln>
          </p:spPr>
          <p:txBody>
            <a:bodyPr>
              <a:prstTxWarp prst="textNoShape">
                <a:avLst/>
              </a:prstTxWarp>
              <a:spAutoFit/>
            </a:bodyPr>
            <a:lstStyle/>
            <a:p>
              <a:pPr algn="just">
                <a:lnSpc>
                  <a:spcPct val="85000"/>
                </a:lnSpc>
              </a:pPr>
              <a:r>
                <a:rPr sz="1800" b="0" noProof="1"/>
                <a:t>Anteater:</a:t>
              </a:r>
              <a:endParaRPr lang="en-US" sz="1800" b="0"/>
            </a:p>
          </p:txBody>
        </p:sp>
        <p:sp>
          <p:nvSpPr>
            <p:cNvPr id="18443" name="Text Box 16"/>
            <p:cNvSpPr txBox="1">
              <a:spLocks noChangeArrowheads="1"/>
            </p:cNvSpPr>
            <p:nvPr/>
          </p:nvSpPr>
          <p:spPr bwMode="auto">
            <a:xfrm>
              <a:off x="1008" y="2790"/>
              <a:ext cx="4387" cy="646"/>
            </a:xfrm>
            <a:prstGeom prst="rect">
              <a:avLst/>
            </a:prstGeom>
            <a:noFill/>
            <a:ln w="9525">
              <a:noFill/>
              <a:miter lim="800000"/>
              <a:headEnd/>
              <a:tailEnd/>
            </a:ln>
          </p:spPr>
          <p:txBody>
            <a:bodyPr>
              <a:prstTxWarp prst="textNoShape">
                <a:avLst/>
              </a:prstTxWarp>
              <a:spAutoFit/>
            </a:bodyPr>
            <a:lstStyle/>
            <a:p>
              <a:pPr algn="just">
                <a:lnSpc>
                  <a:spcPct val="85000"/>
                </a:lnSpc>
              </a:pPr>
              <a:r>
                <a:rPr sz="1800" b="0" noProof="1"/>
                <a:t>Reductionism is the most natural thing in the world to grasp.  It’s simply the belief that “a whole can be understood completely if you understand its parts, and the nature of their ‘sum’”.  No one in her left brain could reject reductionism.</a:t>
              </a:r>
              <a:endParaRPr lang="en-US" sz="1800" b="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8743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7430" grpId="0" build="p" autoUpdateAnimBg="0"/>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Rectangle 2"/>
          <p:cNvSpPr>
            <a:spLocks noGrp="1" noChangeArrowheads="1"/>
          </p:cNvSpPr>
          <p:nvPr>
            <p:ph type="ctrTitle"/>
          </p:nvPr>
        </p:nvSpPr>
        <p:spPr>
          <a:xfrm>
            <a:off x="0" y="2616200"/>
            <a:ext cx="9144000" cy="1143000"/>
          </a:xfrm>
        </p:spPr>
        <p:txBody>
          <a:bodyPr/>
          <a:lstStyle/>
          <a:p>
            <a:r>
              <a:rPr lang="en-US" sz="6000">
                <a:solidFill>
                  <a:srgbClr val="FF0000"/>
                </a:solidFill>
              </a:rPr>
              <a:t>Expressions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pitchFamily="1" charset="0"/>
              </a:rPr>
              <a:t>Add2Integers</a:t>
            </a:r>
            <a:r>
              <a:rPr lang="en-US" sz="4000">
                <a:solidFill>
                  <a:srgbClr val="FF0000"/>
                </a:solidFill>
              </a:rPr>
              <a:t> Program</a:t>
            </a:r>
            <a:endParaRPr lang="en-US">
              <a:solidFill>
                <a:srgbClr val="FF0000"/>
              </a:solidFill>
            </a:endParaRPr>
          </a:p>
        </p:txBody>
      </p:sp>
      <p:grpSp>
        <p:nvGrpSpPr>
          <p:cNvPr id="22531" name="Group 3"/>
          <p:cNvGrpSpPr>
            <a:grpSpLocks/>
          </p:cNvGrpSpPr>
          <p:nvPr/>
        </p:nvGrpSpPr>
        <p:grpSpPr bwMode="auto">
          <a:xfrm>
            <a:off x="1870075" y="4956175"/>
            <a:ext cx="5402263" cy="1635125"/>
            <a:chOff x="1178" y="3122"/>
            <a:chExt cx="3403" cy="1030"/>
          </a:xfrm>
        </p:grpSpPr>
        <p:pic>
          <p:nvPicPr>
            <p:cNvPr id="22569" name="Picture 4" descr="Console"/>
            <p:cNvPicPr>
              <a:picLocks noChangeAspect="1" noChangeArrowheads="1"/>
            </p:cNvPicPr>
            <p:nvPr/>
          </p:nvPicPr>
          <p:blipFill>
            <a:blip r:embed="rId3"/>
            <a:srcRect/>
            <a:stretch>
              <a:fillRect/>
            </a:stretch>
          </p:blipFill>
          <p:spPr bwMode="auto">
            <a:xfrm>
              <a:off x="1178" y="3133"/>
              <a:ext cx="3403" cy="1019"/>
            </a:xfrm>
            <a:prstGeom prst="rect">
              <a:avLst/>
            </a:prstGeom>
            <a:noFill/>
            <a:ln w="9525">
              <a:noFill/>
              <a:miter lim="800000"/>
              <a:headEnd/>
              <a:tailEnd/>
            </a:ln>
          </p:spPr>
        </p:pic>
        <p:sp>
          <p:nvSpPr>
            <p:cNvPr id="22570" name="Text Box 5"/>
            <p:cNvSpPr txBox="1">
              <a:spLocks noChangeArrowheads="1"/>
            </p:cNvSpPr>
            <p:nvPr/>
          </p:nvSpPr>
          <p:spPr bwMode="auto">
            <a:xfrm>
              <a:off x="1200" y="3122"/>
              <a:ext cx="3360"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Courier New" pitchFamily="1" charset="0"/>
                </a:rPr>
                <a:t>Add2Integers</a:t>
              </a:r>
              <a:endParaRPr lang="en-US" sz="1000" b="0">
                <a:solidFill>
                  <a:srgbClr val="333333"/>
                </a:solidFill>
                <a:latin typeface="Courier New" pitchFamily="1" charset="0"/>
              </a:endParaRPr>
            </a:p>
          </p:txBody>
        </p:sp>
      </p:grpSp>
      <p:sp>
        <p:nvSpPr>
          <p:cNvPr id="22532" name="Rectangle 6"/>
          <p:cNvSpPr>
            <a:spLocks noChangeArrowheads="1"/>
          </p:cNvSpPr>
          <p:nvPr/>
        </p:nvSpPr>
        <p:spPr bwMode="auto">
          <a:xfrm>
            <a:off x="457200" y="1143000"/>
            <a:ext cx="8229600" cy="3581400"/>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22533" name="Text Box 7"/>
          <p:cNvSpPr txBox="1">
            <a:spLocks noChangeArrowheads="1"/>
          </p:cNvSpPr>
          <p:nvPr/>
        </p:nvSpPr>
        <p:spPr bwMode="auto">
          <a:xfrm>
            <a:off x="533400" y="1219200"/>
            <a:ext cx="7848600" cy="3441700"/>
          </a:xfrm>
          <a:prstGeom prst="rect">
            <a:avLst/>
          </a:prstGeom>
          <a:noFill/>
          <a:ln w="9525">
            <a:noFill/>
            <a:miter lim="800000"/>
            <a:headEnd/>
            <a:tailEnd/>
          </a:ln>
        </p:spPr>
        <p:txBody>
          <a:bodyPr>
            <a:prstTxWarp prst="textNoShape">
              <a:avLst/>
            </a:prstTxWarp>
            <a:spAutoFit/>
          </a:bodyPr>
          <a:lstStyle/>
          <a:p>
            <a:pPr>
              <a:lnSpc>
                <a:spcPct val="110000"/>
              </a:lnSpc>
            </a:pPr>
            <a:r>
              <a:rPr lang="en-US" sz="2000">
                <a:latin typeface="Courier New" pitchFamily="1" charset="0"/>
              </a:rPr>
              <a:t>class Add2Integers extends ConsoleProgram {</a:t>
            </a:r>
          </a:p>
          <a:p>
            <a:pPr>
              <a:lnSpc>
                <a:spcPct val="110000"/>
              </a:lnSpc>
            </a:pPr>
            <a:r>
              <a:rPr lang="en-US" sz="2000">
                <a:latin typeface="Courier New" pitchFamily="1" charset="0"/>
              </a:rPr>
              <a:t>   public void run() {</a:t>
            </a:r>
          </a:p>
          <a:p>
            <a:pPr>
              <a:lnSpc>
                <a:spcPct val="110000"/>
              </a:lnSpc>
            </a:pPr>
            <a:r>
              <a:rPr lang="en-US" sz="2000">
                <a:latin typeface="Courier New" pitchFamily="1" charset="0"/>
              </a:rPr>
              <a:t>      println("This program adds two numbers.");</a:t>
            </a:r>
          </a:p>
          <a:p>
            <a:pPr>
              <a:lnSpc>
                <a:spcPct val="110000"/>
              </a:lnSpc>
            </a:pPr>
            <a:r>
              <a:rPr lang="en-US" sz="2000">
                <a:latin typeface="Courier New" pitchFamily="1" charset="0"/>
              </a:rPr>
              <a:t>      int n1 = readInt("Enter n1: ");</a:t>
            </a:r>
          </a:p>
          <a:p>
            <a:pPr>
              <a:lnSpc>
                <a:spcPct val="110000"/>
              </a:lnSpc>
            </a:pPr>
            <a:r>
              <a:rPr lang="en-US" sz="2000">
                <a:latin typeface="Courier New" pitchFamily="1" charset="0"/>
              </a:rPr>
              <a:t>      int n2 = readInt("Enter n2: ");</a:t>
            </a:r>
          </a:p>
          <a:p>
            <a:pPr>
              <a:lnSpc>
                <a:spcPct val="110000"/>
              </a:lnSpc>
            </a:pPr>
            <a:r>
              <a:rPr lang="en-US" sz="2000">
                <a:latin typeface="Courier New" pitchFamily="1" charset="0"/>
              </a:rPr>
              <a:t>      int total = n1 + n2;</a:t>
            </a:r>
          </a:p>
          <a:p>
            <a:pPr>
              <a:lnSpc>
                <a:spcPct val="110000"/>
              </a:lnSpc>
            </a:pPr>
            <a:r>
              <a:rPr lang="en-US" sz="2000">
                <a:latin typeface="Courier New" pitchFamily="1" charset="0"/>
              </a:rPr>
              <a:t>      println("The total is " + total + ".");</a:t>
            </a:r>
          </a:p>
          <a:p>
            <a:pPr>
              <a:lnSpc>
                <a:spcPct val="110000"/>
              </a:lnSpc>
            </a:pPr>
            <a:r>
              <a:rPr lang="en-US" sz="2000">
                <a:latin typeface="Courier New" pitchFamily="1" charset="0"/>
              </a:rPr>
              <a:t>   }</a:t>
            </a:r>
          </a:p>
          <a:p>
            <a:pPr>
              <a:lnSpc>
                <a:spcPct val="110000"/>
              </a:lnSpc>
            </a:pPr>
            <a:r>
              <a:rPr lang="en-US" sz="2000">
                <a:latin typeface="Courier New" pitchFamily="1" charset="0"/>
              </a:rPr>
              <a:t>}</a:t>
            </a:r>
          </a:p>
          <a:p>
            <a:pPr>
              <a:lnSpc>
                <a:spcPct val="110000"/>
              </a:lnSpc>
            </a:pPr>
            <a:endParaRPr lang="en-US" sz="2000">
              <a:latin typeface="Courier New" pitchFamily="1" charset="0"/>
            </a:endParaRPr>
          </a:p>
        </p:txBody>
      </p:sp>
      <p:sp>
        <p:nvSpPr>
          <p:cNvPr id="491528" name="Rectangle 8"/>
          <p:cNvSpPr>
            <a:spLocks noChangeArrowheads="1"/>
          </p:cNvSpPr>
          <p:nvPr/>
        </p:nvSpPr>
        <p:spPr bwMode="auto">
          <a:xfrm>
            <a:off x="1447800" y="1982183"/>
            <a:ext cx="6564313" cy="354012"/>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grpSp>
        <p:nvGrpSpPr>
          <p:cNvPr id="22535" name="Group 9"/>
          <p:cNvGrpSpPr>
            <a:grpSpLocks/>
          </p:cNvGrpSpPr>
          <p:nvPr/>
        </p:nvGrpSpPr>
        <p:grpSpPr bwMode="auto">
          <a:xfrm>
            <a:off x="4914900" y="3924300"/>
            <a:ext cx="3390900" cy="723900"/>
            <a:chOff x="3096" y="2472"/>
            <a:chExt cx="2136" cy="456"/>
          </a:xfrm>
        </p:grpSpPr>
        <p:sp>
          <p:nvSpPr>
            <p:cNvPr id="22563" name="Rectangle 10"/>
            <p:cNvSpPr>
              <a:spLocks noChangeArrowheads="1"/>
            </p:cNvSpPr>
            <p:nvPr/>
          </p:nvSpPr>
          <p:spPr bwMode="auto">
            <a:xfrm>
              <a:off x="3120" y="2688"/>
              <a:ext cx="624" cy="240"/>
            </a:xfrm>
            <a:prstGeom prst="rect">
              <a:avLst/>
            </a:prstGeom>
            <a:no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22564" name="Text Box 11"/>
            <p:cNvSpPr txBox="1">
              <a:spLocks noChangeArrowheads="1"/>
            </p:cNvSpPr>
            <p:nvPr/>
          </p:nvSpPr>
          <p:spPr bwMode="auto">
            <a:xfrm>
              <a:off x="3096" y="2472"/>
              <a:ext cx="384" cy="228"/>
            </a:xfrm>
            <a:prstGeom prst="rect">
              <a:avLst/>
            </a:prstGeom>
            <a:noFill/>
            <a:ln w="9525">
              <a:noFill/>
              <a:miter lim="800000"/>
              <a:headEnd/>
              <a:tailEnd/>
            </a:ln>
          </p:spPr>
          <p:txBody>
            <a:bodyPr>
              <a:prstTxWarp prst="textNoShape">
                <a:avLst/>
              </a:prstTxWarp>
              <a:spAutoFit/>
            </a:bodyPr>
            <a:lstStyle/>
            <a:p>
              <a:pPr>
                <a:lnSpc>
                  <a:spcPct val="85000"/>
                </a:lnSpc>
              </a:pPr>
              <a:r>
                <a:rPr lang="en-US" sz="2000">
                  <a:latin typeface="Courier New" pitchFamily="1" charset="0"/>
                </a:rPr>
                <a:t>n1</a:t>
              </a:r>
            </a:p>
          </p:txBody>
        </p:sp>
        <p:sp>
          <p:nvSpPr>
            <p:cNvPr id="22565" name="Rectangle 12"/>
            <p:cNvSpPr>
              <a:spLocks noChangeArrowheads="1"/>
            </p:cNvSpPr>
            <p:nvPr/>
          </p:nvSpPr>
          <p:spPr bwMode="auto">
            <a:xfrm>
              <a:off x="3864" y="2688"/>
              <a:ext cx="624" cy="240"/>
            </a:xfrm>
            <a:prstGeom prst="rect">
              <a:avLst/>
            </a:prstGeom>
            <a:no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22566" name="Text Box 13"/>
            <p:cNvSpPr txBox="1">
              <a:spLocks noChangeArrowheads="1"/>
            </p:cNvSpPr>
            <p:nvPr/>
          </p:nvSpPr>
          <p:spPr bwMode="auto">
            <a:xfrm>
              <a:off x="3840" y="2472"/>
              <a:ext cx="384" cy="228"/>
            </a:xfrm>
            <a:prstGeom prst="rect">
              <a:avLst/>
            </a:prstGeom>
            <a:noFill/>
            <a:ln w="9525">
              <a:noFill/>
              <a:miter lim="800000"/>
              <a:headEnd/>
              <a:tailEnd/>
            </a:ln>
          </p:spPr>
          <p:txBody>
            <a:bodyPr>
              <a:prstTxWarp prst="textNoShape">
                <a:avLst/>
              </a:prstTxWarp>
              <a:spAutoFit/>
            </a:bodyPr>
            <a:lstStyle/>
            <a:p>
              <a:pPr>
                <a:lnSpc>
                  <a:spcPct val="85000"/>
                </a:lnSpc>
              </a:pPr>
              <a:r>
                <a:rPr lang="en-US" sz="2000">
                  <a:latin typeface="Courier New" pitchFamily="1" charset="0"/>
                </a:rPr>
                <a:t>n2</a:t>
              </a:r>
            </a:p>
          </p:txBody>
        </p:sp>
        <p:sp>
          <p:nvSpPr>
            <p:cNvPr id="22567" name="Rectangle 14"/>
            <p:cNvSpPr>
              <a:spLocks noChangeArrowheads="1"/>
            </p:cNvSpPr>
            <p:nvPr/>
          </p:nvSpPr>
          <p:spPr bwMode="auto">
            <a:xfrm>
              <a:off x="4608" y="2688"/>
              <a:ext cx="624" cy="240"/>
            </a:xfrm>
            <a:prstGeom prst="rect">
              <a:avLst/>
            </a:prstGeom>
            <a:noFill/>
            <a:ln w="9525">
              <a:solidFill>
                <a:schemeClr val="tx1"/>
              </a:solidFill>
              <a:miter lim="800000"/>
              <a:headEnd/>
              <a:tailEnd/>
            </a:ln>
          </p:spPr>
          <p:txBody>
            <a:bodyPr wrap="none" anchor="ctr">
              <a:prstTxWarp prst="textNoShape">
                <a:avLst/>
              </a:prstTxWarp>
            </a:bodyPr>
            <a:lstStyle/>
            <a:p>
              <a:pPr>
                <a:lnSpc>
                  <a:spcPct val="85000"/>
                </a:lnSpc>
              </a:pPr>
              <a:endParaRPr lang="en-US"/>
            </a:p>
          </p:txBody>
        </p:sp>
        <p:sp>
          <p:nvSpPr>
            <p:cNvPr id="22568" name="Text Box 15"/>
            <p:cNvSpPr txBox="1">
              <a:spLocks noChangeArrowheads="1"/>
            </p:cNvSpPr>
            <p:nvPr/>
          </p:nvSpPr>
          <p:spPr bwMode="auto">
            <a:xfrm>
              <a:off x="4584" y="2472"/>
              <a:ext cx="648" cy="228"/>
            </a:xfrm>
            <a:prstGeom prst="rect">
              <a:avLst/>
            </a:prstGeom>
            <a:noFill/>
            <a:ln w="9525">
              <a:noFill/>
              <a:miter lim="800000"/>
              <a:headEnd/>
              <a:tailEnd/>
            </a:ln>
          </p:spPr>
          <p:txBody>
            <a:bodyPr>
              <a:prstTxWarp prst="textNoShape">
                <a:avLst/>
              </a:prstTxWarp>
              <a:spAutoFit/>
            </a:bodyPr>
            <a:lstStyle/>
            <a:p>
              <a:pPr>
                <a:lnSpc>
                  <a:spcPct val="85000"/>
                </a:lnSpc>
              </a:pPr>
              <a:r>
                <a:rPr lang="en-US" sz="2000">
                  <a:latin typeface="Courier New" pitchFamily="1" charset="0"/>
                </a:rPr>
                <a:t>total</a:t>
              </a:r>
            </a:p>
          </p:txBody>
        </p:sp>
      </p:grpSp>
      <p:sp>
        <p:nvSpPr>
          <p:cNvPr id="491536" name="Rectangle 16"/>
          <p:cNvSpPr>
            <a:spLocks noChangeArrowheads="1"/>
          </p:cNvSpPr>
          <p:nvPr/>
        </p:nvSpPr>
        <p:spPr bwMode="auto">
          <a:xfrm>
            <a:off x="1447800" y="2312988"/>
            <a:ext cx="4875213" cy="3397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491537" name="Rectangle 17"/>
          <p:cNvSpPr>
            <a:spLocks noChangeArrowheads="1"/>
          </p:cNvSpPr>
          <p:nvPr/>
        </p:nvSpPr>
        <p:spPr bwMode="auto">
          <a:xfrm>
            <a:off x="1447800" y="2655888"/>
            <a:ext cx="4876800" cy="36195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491538" name="Rectangle 18"/>
          <p:cNvSpPr>
            <a:spLocks noChangeArrowheads="1"/>
          </p:cNvSpPr>
          <p:nvPr/>
        </p:nvSpPr>
        <p:spPr bwMode="auto">
          <a:xfrm>
            <a:off x="2882900" y="2332038"/>
            <a:ext cx="3249613" cy="322262"/>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491539" name="Rectangle 19"/>
          <p:cNvSpPr>
            <a:spLocks noChangeArrowheads="1"/>
          </p:cNvSpPr>
          <p:nvPr/>
        </p:nvSpPr>
        <p:spPr bwMode="auto">
          <a:xfrm>
            <a:off x="2884488" y="2660650"/>
            <a:ext cx="3249612" cy="35718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491540" name="Rectangle 20"/>
          <p:cNvSpPr>
            <a:spLocks noChangeArrowheads="1"/>
          </p:cNvSpPr>
          <p:nvPr/>
        </p:nvSpPr>
        <p:spPr bwMode="auto">
          <a:xfrm>
            <a:off x="1447800" y="2998788"/>
            <a:ext cx="3276600" cy="3429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491541" name="Rectangle 21"/>
          <p:cNvSpPr>
            <a:spLocks noChangeArrowheads="1"/>
          </p:cNvSpPr>
          <p:nvPr/>
        </p:nvSpPr>
        <p:spPr bwMode="auto">
          <a:xfrm>
            <a:off x="1447800" y="3330575"/>
            <a:ext cx="6108700" cy="3587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491542" name="Text Box 22"/>
          <p:cNvSpPr txBox="1">
            <a:spLocks noChangeArrowheads="1"/>
          </p:cNvSpPr>
          <p:nvPr/>
        </p:nvSpPr>
        <p:spPr bwMode="auto">
          <a:xfrm>
            <a:off x="1885950" y="5149850"/>
            <a:ext cx="5029200" cy="336550"/>
          </a:xfrm>
          <a:prstGeom prst="rect">
            <a:avLst/>
          </a:prstGeom>
          <a:noFill/>
          <a:ln w="9525">
            <a:noFill/>
            <a:miter lim="800000"/>
            <a:headEnd/>
            <a:tailEnd/>
          </a:ln>
        </p:spPr>
        <p:txBody>
          <a:bodyPr>
            <a:prstTxWarp prst="textNoShape">
              <a:avLst/>
            </a:prstTxWarp>
            <a:spAutoFit/>
          </a:bodyPr>
          <a:lstStyle/>
          <a:p>
            <a:pPr>
              <a:spcBef>
                <a:spcPct val="50000"/>
              </a:spcBef>
            </a:pPr>
            <a:r>
              <a:rPr lang="en-US" sz="1600">
                <a:latin typeface="Courier New" pitchFamily="1" charset="0"/>
              </a:rPr>
              <a:t>This program adds two numbers.</a:t>
            </a:r>
          </a:p>
        </p:txBody>
      </p:sp>
      <p:sp>
        <p:nvSpPr>
          <p:cNvPr id="491543" name="Text Box 23"/>
          <p:cNvSpPr txBox="1">
            <a:spLocks noChangeArrowheads="1"/>
          </p:cNvSpPr>
          <p:nvPr/>
        </p:nvSpPr>
        <p:spPr bwMode="auto">
          <a:xfrm>
            <a:off x="1885950" y="5607050"/>
            <a:ext cx="5029200" cy="336550"/>
          </a:xfrm>
          <a:prstGeom prst="rect">
            <a:avLst/>
          </a:prstGeom>
          <a:noFill/>
          <a:ln w="9525">
            <a:noFill/>
            <a:miter lim="800000"/>
            <a:headEnd/>
            <a:tailEnd/>
          </a:ln>
        </p:spPr>
        <p:txBody>
          <a:bodyPr>
            <a:prstTxWarp prst="textNoShape">
              <a:avLst/>
            </a:prstTxWarp>
            <a:spAutoFit/>
          </a:bodyPr>
          <a:lstStyle/>
          <a:p>
            <a:pPr>
              <a:spcBef>
                <a:spcPct val="50000"/>
              </a:spcBef>
            </a:pPr>
            <a:r>
              <a:rPr lang="en-US" sz="1600">
                <a:latin typeface="Courier New" pitchFamily="1" charset="0"/>
              </a:rPr>
              <a:t>Enter n2:</a:t>
            </a:r>
          </a:p>
        </p:txBody>
      </p:sp>
      <p:sp>
        <p:nvSpPr>
          <p:cNvPr id="491544" name="Text Box 24"/>
          <p:cNvSpPr txBox="1">
            <a:spLocks noChangeArrowheads="1"/>
          </p:cNvSpPr>
          <p:nvPr/>
        </p:nvSpPr>
        <p:spPr bwMode="auto">
          <a:xfrm>
            <a:off x="1885950" y="5835650"/>
            <a:ext cx="5029200" cy="336550"/>
          </a:xfrm>
          <a:prstGeom prst="rect">
            <a:avLst/>
          </a:prstGeom>
          <a:noFill/>
          <a:ln w="9525">
            <a:noFill/>
            <a:miter lim="800000"/>
            <a:headEnd/>
            <a:tailEnd/>
          </a:ln>
        </p:spPr>
        <p:txBody>
          <a:bodyPr>
            <a:prstTxWarp prst="textNoShape">
              <a:avLst/>
            </a:prstTxWarp>
            <a:spAutoFit/>
          </a:bodyPr>
          <a:lstStyle/>
          <a:p>
            <a:pPr>
              <a:spcBef>
                <a:spcPct val="50000"/>
              </a:spcBef>
            </a:pPr>
            <a:r>
              <a:rPr lang="en-US" sz="1600">
                <a:latin typeface="Courier New" pitchFamily="1" charset="0"/>
              </a:rPr>
              <a:t>The total is 42.</a:t>
            </a:r>
          </a:p>
        </p:txBody>
      </p:sp>
      <p:sp>
        <p:nvSpPr>
          <p:cNvPr id="491545" name="Text Box 25"/>
          <p:cNvSpPr txBox="1">
            <a:spLocks noChangeArrowheads="1"/>
          </p:cNvSpPr>
          <p:nvPr/>
        </p:nvSpPr>
        <p:spPr bwMode="auto">
          <a:xfrm>
            <a:off x="4953000" y="4267200"/>
            <a:ext cx="990600" cy="361637"/>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2000" b="0">
                <a:ea typeface="Times New Roman" pitchFamily="1" charset="0"/>
                <a:cs typeface="Times New Roman" pitchFamily="1" charset="0"/>
              </a:rPr>
              <a:t>17</a:t>
            </a:r>
          </a:p>
        </p:txBody>
      </p:sp>
      <p:sp>
        <p:nvSpPr>
          <p:cNvPr id="491546" name="Text Box 26"/>
          <p:cNvSpPr txBox="1">
            <a:spLocks noChangeArrowheads="1"/>
          </p:cNvSpPr>
          <p:nvPr/>
        </p:nvSpPr>
        <p:spPr bwMode="auto">
          <a:xfrm>
            <a:off x="6134100" y="4267200"/>
            <a:ext cx="990600" cy="361637"/>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2000" b="0">
                <a:ea typeface="Times New Roman" pitchFamily="1" charset="0"/>
                <a:cs typeface="Times New Roman" pitchFamily="1" charset="0"/>
              </a:rPr>
              <a:t>25</a:t>
            </a:r>
          </a:p>
        </p:txBody>
      </p:sp>
      <p:sp>
        <p:nvSpPr>
          <p:cNvPr id="491547" name="Text Box 27"/>
          <p:cNvSpPr txBox="1">
            <a:spLocks noChangeArrowheads="1"/>
          </p:cNvSpPr>
          <p:nvPr/>
        </p:nvSpPr>
        <p:spPr bwMode="auto">
          <a:xfrm>
            <a:off x="7315200" y="4267200"/>
            <a:ext cx="990600" cy="361637"/>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2000" b="0">
                <a:ea typeface="Times New Roman" pitchFamily="1" charset="0"/>
                <a:cs typeface="Times New Roman" pitchFamily="1" charset="0"/>
              </a:rPr>
              <a:t>42</a:t>
            </a:r>
          </a:p>
        </p:txBody>
      </p:sp>
      <p:sp>
        <p:nvSpPr>
          <p:cNvPr id="491548" name="Text Box 28"/>
          <p:cNvSpPr txBox="1">
            <a:spLocks noChangeArrowheads="1"/>
          </p:cNvSpPr>
          <p:nvPr/>
        </p:nvSpPr>
        <p:spPr bwMode="auto">
          <a:xfrm>
            <a:off x="1885950" y="5607050"/>
            <a:ext cx="5029200" cy="336550"/>
          </a:xfrm>
          <a:prstGeom prst="rect">
            <a:avLst/>
          </a:prstGeom>
          <a:noFill/>
          <a:ln w="9525">
            <a:noFill/>
            <a:miter lim="800000"/>
            <a:headEnd/>
            <a:tailEnd/>
          </a:ln>
        </p:spPr>
        <p:txBody>
          <a:bodyPr>
            <a:prstTxWarp prst="textNoShape">
              <a:avLst/>
            </a:prstTxWarp>
            <a:spAutoFit/>
          </a:bodyPr>
          <a:lstStyle/>
          <a:p>
            <a:pPr>
              <a:spcBef>
                <a:spcPct val="50000"/>
              </a:spcBef>
            </a:pPr>
            <a:r>
              <a:rPr lang="en-US" sz="1600">
                <a:solidFill>
                  <a:schemeClr val="accent2"/>
                </a:solidFill>
                <a:latin typeface="Courier New" pitchFamily="1" charset="0"/>
              </a:rPr>
              <a:t>          25</a:t>
            </a:r>
          </a:p>
        </p:txBody>
      </p:sp>
      <p:grpSp>
        <p:nvGrpSpPr>
          <p:cNvPr id="4" name="Group 29"/>
          <p:cNvGrpSpPr>
            <a:grpSpLocks/>
          </p:cNvGrpSpPr>
          <p:nvPr/>
        </p:nvGrpSpPr>
        <p:grpSpPr bwMode="auto">
          <a:xfrm>
            <a:off x="457200" y="1143000"/>
            <a:ext cx="8229600" cy="3581400"/>
            <a:chOff x="384" y="816"/>
            <a:chExt cx="5184" cy="2256"/>
          </a:xfrm>
        </p:grpSpPr>
        <p:sp>
          <p:nvSpPr>
            <p:cNvPr id="22552" name="Rectangle 30"/>
            <p:cNvSpPr>
              <a:spLocks noChangeArrowheads="1"/>
            </p:cNvSpPr>
            <p:nvPr/>
          </p:nvSpPr>
          <p:spPr bwMode="auto">
            <a:xfrm>
              <a:off x="384" y="816"/>
              <a:ext cx="5184" cy="2256"/>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22553" name="Text Box 31"/>
            <p:cNvSpPr txBox="1">
              <a:spLocks noChangeArrowheads="1"/>
            </p:cNvSpPr>
            <p:nvPr/>
          </p:nvSpPr>
          <p:spPr bwMode="auto">
            <a:xfrm>
              <a:off x="432" y="864"/>
              <a:ext cx="4944" cy="2168"/>
            </a:xfrm>
            <a:prstGeom prst="rect">
              <a:avLst/>
            </a:prstGeom>
            <a:noFill/>
            <a:ln w="9525">
              <a:noFill/>
              <a:miter lim="800000"/>
              <a:headEnd/>
              <a:tailEnd/>
            </a:ln>
          </p:spPr>
          <p:txBody>
            <a:bodyPr>
              <a:prstTxWarp prst="textNoShape">
                <a:avLst/>
              </a:prstTxWarp>
              <a:spAutoFit/>
            </a:bodyPr>
            <a:lstStyle/>
            <a:p>
              <a:pPr>
                <a:lnSpc>
                  <a:spcPct val="110000"/>
                </a:lnSpc>
              </a:pPr>
              <a:r>
                <a:rPr lang="en-US" sz="2000">
                  <a:latin typeface="Courier New" pitchFamily="1" charset="0"/>
                </a:rPr>
                <a:t>class Add2Integers extends ConsoleProgram {</a:t>
              </a:r>
            </a:p>
            <a:p>
              <a:pPr>
                <a:lnSpc>
                  <a:spcPct val="110000"/>
                </a:lnSpc>
              </a:pPr>
              <a:r>
                <a:rPr lang="en-US" sz="2000">
                  <a:latin typeface="Courier New" pitchFamily="1" charset="0"/>
                </a:rPr>
                <a:t>   public void run() {</a:t>
              </a:r>
            </a:p>
            <a:p>
              <a:pPr>
                <a:lnSpc>
                  <a:spcPct val="110000"/>
                </a:lnSpc>
              </a:pPr>
              <a:r>
                <a:rPr lang="en-US" sz="2000">
                  <a:latin typeface="Courier New" pitchFamily="1" charset="0"/>
                </a:rPr>
                <a:t>      println("This program adds two numbers.");</a:t>
              </a:r>
            </a:p>
            <a:p>
              <a:pPr>
                <a:lnSpc>
                  <a:spcPct val="110000"/>
                </a:lnSpc>
              </a:pPr>
              <a:r>
                <a:rPr lang="en-US" sz="2000">
                  <a:latin typeface="Courier New" pitchFamily="1" charset="0"/>
                </a:rPr>
                <a:t>      int n1 = readInt("Enter n1: ");</a:t>
              </a:r>
            </a:p>
            <a:p>
              <a:pPr>
                <a:lnSpc>
                  <a:spcPct val="110000"/>
                </a:lnSpc>
              </a:pPr>
              <a:r>
                <a:rPr lang="en-US" sz="2000">
                  <a:latin typeface="Courier New" pitchFamily="1" charset="0"/>
                </a:rPr>
                <a:t>      int n2 = readInt("Enter n2: ");</a:t>
              </a:r>
            </a:p>
            <a:p>
              <a:pPr>
                <a:lnSpc>
                  <a:spcPct val="110000"/>
                </a:lnSpc>
              </a:pPr>
              <a:r>
                <a:rPr lang="en-US" sz="2000">
                  <a:latin typeface="Courier New" pitchFamily="1" charset="0"/>
                </a:rPr>
                <a:t>      int total = n1 + n2;</a:t>
              </a:r>
            </a:p>
            <a:p>
              <a:pPr>
                <a:lnSpc>
                  <a:spcPct val="110000"/>
                </a:lnSpc>
              </a:pPr>
              <a:r>
                <a:rPr lang="en-US" sz="2000">
                  <a:latin typeface="Courier New" pitchFamily="1" charset="0"/>
                </a:rPr>
                <a:t>      println("The total is " + total + ".");</a:t>
              </a:r>
            </a:p>
            <a:p>
              <a:pPr>
                <a:lnSpc>
                  <a:spcPct val="110000"/>
                </a:lnSpc>
              </a:pPr>
              <a:r>
                <a:rPr lang="en-US" sz="2000">
                  <a:latin typeface="Courier New" pitchFamily="1" charset="0"/>
                </a:rPr>
                <a:t>   }</a:t>
              </a:r>
            </a:p>
            <a:p>
              <a:pPr>
                <a:lnSpc>
                  <a:spcPct val="110000"/>
                </a:lnSpc>
              </a:pPr>
              <a:r>
                <a:rPr lang="en-US" sz="2000">
                  <a:latin typeface="Courier New" pitchFamily="1" charset="0"/>
                </a:rPr>
                <a:t>}</a:t>
              </a:r>
            </a:p>
            <a:p>
              <a:pPr>
                <a:lnSpc>
                  <a:spcPct val="110000"/>
                </a:lnSpc>
              </a:pPr>
              <a:endParaRPr lang="en-US" sz="2000">
                <a:latin typeface="Courier New" pitchFamily="1" charset="0"/>
              </a:endParaRPr>
            </a:p>
          </p:txBody>
        </p:sp>
        <p:sp>
          <p:nvSpPr>
            <p:cNvPr id="22554" name="Rectangle 32"/>
            <p:cNvSpPr>
              <a:spLocks noChangeArrowheads="1"/>
            </p:cNvSpPr>
            <p:nvPr/>
          </p:nvSpPr>
          <p:spPr bwMode="auto">
            <a:xfrm>
              <a:off x="3216" y="2784"/>
              <a:ext cx="624" cy="240"/>
            </a:xfrm>
            <a:prstGeom prst="rect">
              <a:avLst/>
            </a:prstGeom>
            <a:noFill/>
            <a:ln w="9525">
              <a:solidFill>
                <a:schemeClr val="tx1"/>
              </a:solidFill>
              <a:miter lim="800000"/>
              <a:headEnd/>
              <a:tailEnd/>
            </a:ln>
          </p:spPr>
          <p:txBody>
            <a:bodyPr wrap="none" anchor="ctr">
              <a:prstTxWarp prst="textNoShape">
                <a:avLst/>
              </a:prstTxWarp>
            </a:bodyPr>
            <a:lstStyle/>
            <a:p>
              <a:pPr>
                <a:lnSpc>
                  <a:spcPct val="85000"/>
                </a:lnSpc>
              </a:pPr>
              <a:endParaRPr lang="en-US" dirty="0"/>
            </a:p>
          </p:txBody>
        </p:sp>
        <p:sp>
          <p:nvSpPr>
            <p:cNvPr id="22555" name="Text Box 33"/>
            <p:cNvSpPr txBox="1">
              <a:spLocks noChangeArrowheads="1"/>
            </p:cNvSpPr>
            <p:nvPr/>
          </p:nvSpPr>
          <p:spPr bwMode="auto">
            <a:xfrm>
              <a:off x="3192" y="2568"/>
              <a:ext cx="384" cy="228"/>
            </a:xfrm>
            <a:prstGeom prst="rect">
              <a:avLst/>
            </a:prstGeom>
            <a:noFill/>
            <a:ln w="9525">
              <a:noFill/>
              <a:miter lim="800000"/>
              <a:headEnd/>
              <a:tailEnd/>
            </a:ln>
          </p:spPr>
          <p:txBody>
            <a:bodyPr>
              <a:prstTxWarp prst="textNoShape">
                <a:avLst/>
              </a:prstTxWarp>
              <a:spAutoFit/>
            </a:bodyPr>
            <a:lstStyle/>
            <a:p>
              <a:pPr>
                <a:lnSpc>
                  <a:spcPct val="85000"/>
                </a:lnSpc>
              </a:pPr>
              <a:r>
                <a:rPr lang="en-US" sz="2000">
                  <a:latin typeface="Courier New" pitchFamily="1" charset="0"/>
                </a:rPr>
                <a:t>n1</a:t>
              </a:r>
            </a:p>
          </p:txBody>
        </p:sp>
        <p:sp>
          <p:nvSpPr>
            <p:cNvPr id="22556" name="Rectangle 34"/>
            <p:cNvSpPr>
              <a:spLocks noChangeArrowheads="1"/>
            </p:cNvSpPr>
            <p:nvPr/>
          </p:nvSpPr>
          <p:spPr bwMode="auto">
            <a:xfrm>
              <a:off x="3960" y="2784"/>
              <a:ext cx="624" cy="240"/>
            </a:xfrm>
            <a:prstGeom prst="rect">
              <a:avLst/>
            </a:prstGeom>
            <a:noFill/>
            <a:ln w="9525">
              <a:solidFill>
                <a:schemeClr val="tx1"/>
              </a:solidFill>
              <a:miter lim="800000"/>
              <a:headEnd/>
              <a:tailEnd/>
            </a:ln>
          </p:spPr>
          <p:txBody>
            <a:bodyPr wrap="none" anchor="ctr">
              <a:prstTxWarp prst="textNoShape">
                <a:avLst/>
              </a:prstTxWarp>
            </a:bodyPr>
            <a:lstStyle/>
            <a:p>
              <a:pPr>
                <a:lnSpc>
                  <a:spcPct val="85000"/>
                </a:lnSpc>
              </a:pPr>
              <a:endParaRPr lang="en-US" dirty="0"/>
            </a:p>
          </p:txBody>
        </p:sp>
        <p:sp>
          <p:nvSpPr>
            <p:cNvPr id="22557" name="Text Box 35"/>
            <p:cNvSpPr txBox="1">
              <a:spLocks noChangeArrowheads="1"/>
            </p:cNvSpPr>
            <p:nvPr/>
          </p:nvSpPr>
          <p:spPr bwMode="auto">
            <a:xfrm>
              <a:off x="3936" y="2568"/>
              <a:ext cx="384" cy="228"/>
            </a:xfrm>
            <a:prstGeom prst="rect">
              <a:avLst/>
            </a:prstGeom>
            <a:noFill/>
            <a:ln w="9525">
              <a:noFill/>
              <a:miter lim="800000"/>
              <a:headEnd/>
              <a:tailEnd/>
            </a:ln>
          </p:spPr>
          <p:txBody>
            <a:bodyPr>
              <a:prstTxWarp prst="textNoShape">
                <a:avLst/>
              </a:prstTxWarp>
              <a:spAutoFit/>
            </a:bodyPr>
            <a:lstStyle/>
            <a:p>
              <a:pPr>
                <a:lnSpc>
                  <a:spcPct val="85000"/>
                </a:lnSpc>
              </a:pPr>
              <a:r>
                <a:rPr lang="en-US" sz="2000">
                  <a:latin typeface="Courier New" pitchFamily="1" charset="0"/>
                </a:rPr>
                <a:t>n2</a:t>
              </a:r>
            </a:p>
          </p:txBody>
        </p:sp>
        <p:sp>
          <p:nvSpPr>
            <p:cNvPr id="22558" name="Rectangle 36"/>
            <p:cNvSpPr>
              <a:spLocks noChangeArrowheads="1"/>
            </p:cNvSpPr>
            <p:nvPr/>
          </p:nvSpPr>
          <p:spPr bwMode="auto">
            <a:xfrm>
              <a:off x="4704" y="2784"/>
              <a:ext cx="624" cy="240"/>
            </a:xfrm>
            <a:prstGeom prst="rect">
              <a:avLst/>
            </a:prstGeom>
            <a:noFill/>
            <a:ln w="9525">
              <a:solidFill>
                <a:schemeClr val="tx1"/>
              </a:solidFill>
              <a:miter lim="800000"/>
              <a:headEnd/>
              <a:tailEnd/>
            </a:ln>
          </p:spPr>
          <p:txBody>
            <a:bodyPr wrap="none" anchor="ctr">
              <a:prstTxWarp prst="textNoShape">
                <a:avLst/>
              </a:prstTxWarp>
            </a:bodyPr>
            <a:lstStyle/>
            <a:p>
              <a:pPr>
                <a:lnSpc>
                  <a:spcPct val="85000"/>
                </a:lnSpc>
              </a:pPr>
              <a:endParaRPr lang="en-US" dirty="0"/>
            </a:p>
          </p:txBody>
        </p:sp>
        <p:sp>
          <p:nvSpPr>
            <p:cNvPr id="22559" name="Text Box 37"/>
            <p:cNvSpPr txBox="1">
              <a:spLocks noChangeArrowheads="1"/>
            </p:cNvSpPr>
            <p:nvPr/>
          </p:nvSpPr>
          <p:spPr bwMode="auto">
            <a:xfrm>
              <a:off x="4680" y="2568"/>
              <a:ext cx="648" cy="228"/>
            </a:xfrm>
            <a:prstGeom prst="rect">
              <a:avLst/>
            </a:prstGeom>
            <a:noFill/>
            <a:ln w="9525">
              <a:noFill/>
              <a:miter lim="800000"/>
              <a:headEnd/>
              <a:tailEnd/>
            </a:ln>
          </p:spPr>
          <p:txBody>
            <a:bodyPr>
              <a:prstTxWarp prst="textNoShape">
                <a:avLst/>
              </a:prstTxWarp>
              <a:spAutoFit/>
            </a:bodyPr>
            <a:lstStyle/>
            <a:p>
              <a:pPr>
                <a:lnSpc>
                  <a:spcPct val="85000"/>
                </a:lnSpc>
              </a:pPr>
              <a:r>
                <a:rPr lang="en-US" sz="2000" dirty="0">
                  <a:latin typeface="Courier New" pitchFamily="1" charset="0"/>
                </a:rPr>
                <a:t>total</a:t>
              </a:r>
            </a:p>
          </p:txBody>
        </p:sp>
        <p:sp>
          <p:nvSpPr>
            <p:cNvPr id="22560" name="Text Box 38"/>
            <p:cNvSpPr txBox="1">
              <a:spLocks noChangeArrowheads="1"/>
            </p:cNvSpPr>
            <p:nvPr/>
          </p:nvSpPr>
          <p:spPr bwMode="auto">
            <a:xfrm>
              <a:off x="3216" y="2784"/>
              <a:ext cx="624" cy="228"/>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2000" b="0" dirty="0"/>
                <a:t>17</a:t>
              </a:r>
              <a:endParaRPr lang="en-US" sz="2000" b="0" dirty="0">
                <a:latin typeface="Courier New" pitchFamily="1" charset="0"/>
              </a:endParaRPr>
            </a:p>
          </p:txBody>
        </p:sp>
        <p:sp>
          <p:nvSpPr>
            <p:cNvPr id="22561" name="Text Box 39"/>
            <p:cNvSpPr txBox="1">
              <a:spLocks noChangeArrowheads="1"/>
            </p:cNvSpPr>
            <p:nvPr/>
          </p:nvSpPr>
          <p:spPr bwMode="auto">
            <a:xfrm>
              <a:off x="3960" y="2784"/>
              <a:ext cx="624" cy="228"/>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2000" b="0"/>
                <a:t>25</a:t>
              </a:r>
            </a:p>
          </p:txBody>
        </p:sp>
        <p:sp>
          <p:nvSpPr>
            <p:cNvPr id="22562" name="Text Box 40"/>
            <p:cNvSpPr txBox="1">
              <a:spLocks noChangeArrowheads="1"/>
            </p:cNvSpPr>
            <p:nvPr/>
          </p:nvSpPr>
          <p:spPr bwMode="auto">
            <a:xfrm>
              <a:off x="4704" y="2784"/>
              <a:ext cx="624" cy="228"/>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2000" b="0"/>
                <a:t>42</a:t>
              </a:r>
              <a:endParaRPr lang="en-US" sz="2000" b="0">
                <a:latin typeface="Courier New" pitchFamily="1" charset="0"/>
              </a:endParaRPr>
            </a:p>
          </p:txBody>
        </p:sp>
      </p:grpSp>
      <p:sp>
        <p:nvSpPr>
          <p:cNvPr id="491561" name="Text Box 41"/>
          <p:cNvSpPr txBox="1">
            <a:spLocks noChangeArrowheads="1"/>
          </p:cNvSpPr>
          <p:nvPr/>
        </p:nvSpPr>
        <p:spPr bwMode="auto">
          <a:xfrm>
            <a:off x="1892300" y="5384800"/>
            <a:ext cx="5029200" cy="336550"/>
          </a:xfrm>
          <a:prstGeom prst="rect">
            <a:avLst/>
          </a:prstGeom>
          <a:noFill/>
          <a:ln w="9525">
            <a:noFill/>
            <a:miter lim="800000"/>
            <a:headEnd/>
            <a:tailEnd/>
          </a:ln>
        </p:spPr>
        <p:txBody>
          <a:bodyPr>
            <a:prstTxWarp prst="textNoShape">
              <a:avLst/>
            </a:prstTxWarp>
            <a:spAutoFit/>
          </a:bodyPr>
          <a:lstStyle/>
          <a:p>
            <a:pPr>
              <a:spcBef>
                <a:spcPct val="50000"/>
              </a:spcBef>
            </a:pPr>
            <a:r>
              <a:rPr lang="en-US" sz="1600">
                <a:latin typeface="Courier New" pitchFamily="1" charset="0"/>
              </a:rPr>
              <a:t>Enter n1:</a:t>
            </a:r>
          </a:p>
        </p:txBody>
      </p:sp>
      <p:sp>
        <p:nvSpPr>
          <p:cNvPr id="491562" name="Text Box 42"/>
          <p:cNvSpPr txBox="1">
            <a:spLocks noChangeArrowheads="1"/>
          </p:cNvSpPr>
          <p:nvPr/>
        </p:nvSpPr>
        <p:spPr bwMode="auto">
          <a:xfrm>
            <a:off x="1892300" y="5384800"/>
            <a:ext cx="5029200" cy="336550"/>
          </a:xfrm>
          <a:prstGeom prst="rect">
            <a:avLst/>
          </a:prstGeom>
          <a:noFill/>
          <a:ln w="9525">
            <a:noFill/>
            <a:miter lim="800000"/>
            <a:headEnd/>
            <a:tailEnd/>
          </a:ln>
        </p:spPr>
        <p:txBody>
          <a:bodyPr>
            <a:prstTxWarp prst="textNoShape">
              <a:avLst/>
            </a:prstTxWarp>
            <a:spAutoFit/>
          </a:bodyPr>
          <a:lstStyle/>
          <a:p>
            <a:pPr>
              <a:spcBef>
                <a:spcPct val="50000"/>
              </a:spcBef>
            </a:pPr>
            <a:r>
              <a:rPr lang="en-US" sz="1600">
                <a:solidFill>
                  <a:schemeClr val="accent2"/>
                </a:solidFill>
                <a:latin typeface="Courier New" pitchFamily="1" charset="0"/>
              </a:rPr>
              <a:t>          17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91528"/>
                                        </p:tgtEl>
                                        <p:attrNameLst>
                                          <p:attrName>style.visibility</p:attrName>
                                        </p:attrNameLst>
                                      </p:cBhvr>
                                      <p:to>
                                        <p:strVal val="visible"/>
                                      </p:to>
                                    </p:set>
                                  </p:childTnLst>
                                  <p:subTnLst>
                                    <p:set>
                                      <p:cBhvr override="childStyle">
                                        <p:cTn dur="1" fill="hold" display="0" masterRel="nextClick" afterEffect="1"/>
                                        <p:tgtEl>
                                          <p:spTgt spid="491528"/>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9154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91536"/>
                                        </p:tgtEl>
                                        <p:attrNameLst>
                                          <p:attrName>style.visibility</p:attrName>
                                        </p:attrNameLst>
                                      </p:cBhvr>
                                      <p:to>
                                        <p:strVal val="visible"/>
                                      </p:to>
                                    </p:set>
                                  </p:childTnLst>
                                  <p:subTnLst>
                                    <p:set>
                                      <p:cBhvr override="childStyle">
                                        <p:cTn dur="1" fill="hold" display="0" masterRel="nextClick" afterEffect="1"/>
                                        <p:tgtEl>
                                          <p:spTgt spid="491536"/>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491561">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91538"/>
                                        </p:tgtEl>
                                        <p:attrNameLst>
                                          <p:attrName>style.visibility</p:attrName>
                                        </p:attrNameLst>
                                      </p:cBhvr>
                                      <p:to>
                                        <p:strVal val="visible"/>
                                      </p:to>
                                    </p:set>
                                  </p:childTnLst>
                                  <p:subTnLst>
                                    <p:set>
                                      <p:cBhvr override="childStyle">
                                        <p:cTn dur="1" fill="hold" display="0" masterRel="nextClick" afterEffect="1"/>
                                        <p:tgtEl>
                                          <p:spTgt spid="491538"/>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91562">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9154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91537"/>
                                        </p:tgtEl>
                                        <p:attrNameLst>
                                          <p:attrName>style.visibility</p:attrName>
                                        </p:attrNameLst>
                                      </p:cBhvr>
                                      <p:to>
                                        <p:strVal val="visible"/>
                                      </p:to>
                                    </p:set>
                                  </p:childTnLst>
                                  <p:subTnLst>
                                    <p:set>
                                      <p:cBhvr override="childStyle">
                                        <p:cTn dur="1" fill="hold" display="0" masterRel="nextClick" afterEffect="1"/>
                                        <p:tgtEl>
                                          <p:spTgt spid="491537"/>
                                        </p:tgtEl>
                                        <p:attrNameLst>
                                          <p:attrName>style.visibility</p:attrName>
                                        </p:attrNameLst>
                                      </p:cBhvr>
                                      <p:to>
                                        <p:strVal val="hidden"/>
                                      </p:to>
                                    </p:set>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915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91539"/>
                                        </p:tgtEl>
                                        <p:attrNameLst>
                                          <p:attrName>style.visibility</p:attrName>
                                        </p:attrNameLst>
                                      </p:cBhvr>
                                      <p:to>
                                        <p:strVal val="visible"/>
                                      </p:to>
                                    </p:set>
                                  </p:childTnLst>
                                  <p:subTnLst>
                                    <p:set>
                                      <p:cBhvr override="childStyle">
                                        <p:cTn dur="1" fill="hold" display="0" masterRel="nextClick" afterEffect="1"/>
                                        <p:tgtEl>
                                          <p:spTgt spid="491539"/>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9154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9154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91540"/>
                                        </p:tgtEl>
                                        <p:attrNameLst>
                                          <p:attrName>style.visibility</p:attrName>
                                        </p:attrNameLst>
                                      </p:cBhvr>
                                      <p:to>
                                        <p:strVal val="visible"/>
                                      </p:to>
                                    </p:set>
                                  </p:childTnLst>
                                  <p:subTnLst>
                                    <p:set>
                                      <p:cBhvr override="childStyle">
                                        <p:cTn dur="1" fill="hold" display="0" masterRel="nextClick" afterEffect="1"/>
                                        <p:tgtEl>
                                          <p:spTgt spid="491540"/>
                                        </p:tgtEl>
                                        <p:attrNameLst>
                                          <p:attrName>style.visibility</p:attrName>
                                        </p:attrNameLst>
                                      </p:cBhvr>
                                      <p:to>
                                        <p:strVal val="hidden"/>
                                      </p:to>
                                    </p:set>
                                  </p:sub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9154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91541"/>
                                        </p:tgtEl>
                                        <p:attrNameLst>
                                          <p:attrName>style.visibility</p:attrName>
                                        </p:attrNameLst>
                                      </p:cBhvr>
                                      <p:to>
                                        <p:strVal val="visible"/>
                                      </p:to>
                                    </p:set>
                                  </p:childTnLst>
                                  <p:subTnLst>
                                    <p:set>
                                      <p:cBhvr override="childStyle">
                                        <p:cTn dur="1" fill="hold" display="0" masterRel="nextClick" afterEffect="1"/>
                                        <p:tgtEl>
                                          <p:spTgt spid="491541"/>
                                        </p:tgtEl>
                                        <p:attrNameLst>
                                          <p:attrName>style.visibility</p:attrName>
                                        </p:attrNameLst>
                                      </p:cBhvr>
                                      <p:to>
                                        <p:strVal val="hidden"/>
                                      </p:to>
                                    </p:set>
                                  </p:sub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91544"/>
                                        </p:tgtEl>
                                        <p:attrNameLst>
                                          <p:attrName>style.visibility</p:attrName>
                                        </p:attrNameLst>
                                      </p:cBhvr>
                                      <p:to>
                                        <p:strVal val="visible"/>
                                      </p:to>
                                    </p:set>
                                  </p:childTnLst>
                                </p:cTn>
                              </p:par>
                            </p:childTnLst>
                          </p:cTn>
                        </p:par>
                        <p:par>
                          <p:cTn id="51" fill="hold">
                            <p:stCondLst>
                              <p:cond delay="0"/>
                            </p:stCondLst>
                            <p:childTnLst>
                              <p:par>
                                <p:cTn id="52" presetID="1" presetClass="entr" presetSubtype="0" fill="hold" nodeType="afterEffect">
                                  <p:stCondLst>
                                    <p:cond delay="0"/>
                                  </p:stCondLst>
                                  <p:childTnLst>
                                    <p:set>
                                      <p:cBhvr>
                                        <p:cTn id="53"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28" grpId="0" animBg="1"/>
      <p:bldP spid="491536" grpId="0" animBg="1"/>
      <p:bldP spid="491537" grpId="0" animBg="1"/>
      <p:bldP spid="491538" grpId="0" animBg="1"/>
      <p:bldP spid="491539" grpId="0" animBg="1"/>
      <p:bldP spid="491540" grpId="0" animBg="1"/>
      <p:bldP spid="491541" grpId="0" animBg="1"/>
      <p:bldP spid="491542" grpId="0"/>
      <p:bldP spid="491543" grpId="0"/>
      <p:bldP spid="491544" grpId="0"/>
      <p:bldP spid="491545" grpId="0"/>
      <p:bldP spid="491546" grpId="0"/>
      <p:bldP spid="491547" grpId="0"/>
      <p:bldP spid="491548" grpId="0"/>
      <p:bldP spid="491561" grpId="0" build="p" autoUpdateAnimBg="0"/>
      <p:bldP spid="491562" grpId="0" build="p" autoUpdateAnimBg="0"/>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76200"/>
            <a:ext cx="9144000" cy="1143000"/>
          </a:xfrm>
          <a:noFill/>
        </p:spPr>
        <p:txBody>
          <a:bodyPr/>
          <a:lstStyle/>
          <a:p>
            <a:r>
              <a:rPr lang="en-US" sz="4000">
                <a:solidFill>
                  <a:srgbClr val="FF0000"/>
                </a:solidFill>
              </a:rPr>
              <a:t>Expressions in Java</a:t>
            </a:r>
            <a:endParaRPr lang="en-US">
              <a:solidFill>
                <a:schemeClr val="tx1"/>
              </a:solidFill>
            </a:endParaRPr>
          </a:p>
        </p:txBody>
      </p:sp>
      <p:sp>
        <p:nvSpPr>
          <p:cNvPr id="24579" name="Rectangle 3"/>
          <p:cNvSpPr>
            <a:spLocks noChangeArrowheads="1"/>
          </p:cNvSpPr>
          <p:nvPr/>
        </p:nvSpPr>
        <p:spPr bwMode="auto">
          <a:xfrm>
            <a:off x="482600" y="1155700"/>
            <a:ext cx="8128000" cy="825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heart of the </a:t>
            </a:r>
            <a:r>
              <a:rPr lang="en-US" sz="2000">
                <a:latin typeface="Courier New" pitchFamily="1" charset="0"/>
              </a:rPr>
              <a:t>Add2Integers</a:t>
            </a:r>
            <a:r>
              <a:rPr lang="en-US" sz="2400" b="0"/>
              <a:t> program from Chapter 2 is the line</a:t>
            </a:r>
          </a:p>
        </p:txBody>
      </p:sp>
      <p:sp>
        <p:nvSpPr>
          <p:cNvPr id="493572" name="Rectangle 4"/>
          <p:cNvSpPr>
            <a:spLocks noChangeArrowheads="1"/>
          </p:cNvSpPr>
          <p:nvPr/>
        </p:nvSpPr>
        <p:spPr bwMode="auto">
          <a:xfrm>
            <a:off x="492125" y="2882900"/>
            <a:ext cx="8128000" cy="3594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000">
                <a:latin typeface="Courier New" pitchFamily="1" charset="0"/>
              </a:rPr>
              <a:t>n1</a:t>
            </a:r>
            <a:r>
              <a:rPr lang="en-US" sz="1000">
                <a:latin typeface="Courier New" pitchFamily="1" charset="0"/>
              </a:rPr>
              <a:t> </a:t>
            </a:r>
            <a:r>
              <a:rPr lang="en-US" sz="2000">
                <a:latin typeface="Courier New" pitchFamily="1" charset="0"/>
              </a:rPr>
              <a:t>+</a:t>
            </a:r>
            <a:r>
              <a:rPr lang="en-US" sz="1000">
                <a:latin typeface="Courier New" pitchFamily="1" charset="0"/>
              </a:rPr>
              <a:t> </a:t>
            </a:r>
            <a:r>
              <a:rPr lang="en-US" sz="2000">
                <a:latin typeface="Courier New" pitchFamily="1" charset="0"/>
              </a:rPr>
              <a:t>n2</a:t>
            </a:r>
            <a:r>
              <a:rPr lang="en-US" sz="2400" b="0"/>
              <a:t> that appears to the right of the equal sign is an example of an </a:t>
            </a:r>
            <a:r>
              <a:rPr lang="en-US" sz="2400" i="1"/>
              <a:t>expression</a:t>
            </a:r>
            <a:r>
              <a:rPr lang="en-US" sz="2400" b="0" i="1"/>
              <a:t>,</a:t>
            </a:r>
            <a:r>
              <a:rPr lang="en-US" sz="2400" b="0"/>
              <a:t> which specifies the operations involved in the computation.</a:t>
            </a:r>
          </a:p>
          <a:p>
            <a:pPr marL="342900" indent="-342900" algn="just">
              <a:lnSpc>
                <a:spcPct val="85000"/>
              </a:lnSpc>
              <a:spcAft>
                <a:spcPct val="50000"/>
              </a:spcAft>
              <a:buFontTx/>
              <a:buChar char="•"/>
            </a:pPr>
            <a:r>
              <a:rPr lang="en-US" sz="2400" b="0"/>
              <a:t>An expression in Java consists of </a:t>
            </a:r>
            <a:r>
              <a:rPr lang="en-US" sz="2400" i="1"/>
              <a:t>terms</a:t>
            </a:r>
            <a:r>
              <a:rPr lang="en-US" sz="2400" b="0"/>
              <a:t> joined together by </a:t>
            </a:r>
            <a:r>
              <a:rPr lang="en-US" sz="2400" i="1"/>
              <a:t>operators</a:t>
            </a:r>
            <a:r>
              <a:rPr lang="en-US" sz="2400" b="0"/>
              <a:t>.</a:t>
            </a:r>
          </a:p>
          <a:p>
            <a:pPr marL="342900" indent="-342900" algn="just">
              <a:lnSpc>
                <a:spcPct val="85000"/>
              </a:lnSpc>
              <a:spcAft>
                <a:spcPct val="15000"/>
              </a:spcAft>
              <a:buFontTx/>
              <a:buChar char="•"/>
            </a:pPr>
            <a:r>
              <a:rPr lang="en-US" sz="2400" b="0"/>
              <a:t>Each term must be one of the following:</a:t>
            </a:r>
          </a:p>
          <a:p>
            <a:pPr marL="742950" lvl="1" indent="-285750" algn="just">
              <a:lnSpc>
                <a:spcPct val="85000"/>
              </a:lnSpc>
              <a:spcAft>
                <a:spcPct val="10000"/>
              </a:spcAft>
              <a:buFontTx/>
              <a:buChar char="–"/>
            </a:pPr>
            <a:r>
              <a:rPr lang="en-US" sz="2200" b="0">
                <a:ea typeface="ＭＳ Ｐゴシック" pitchFamily="1" charset="-128"/>
                <a:cs typeface="ＭＳ Ｐゴシック" pitchFamily="1" charset="-128"/>
              </a:rPr>
              <a:t>A constant (such as </a:t>
            </a:r>
            <a:r>
              <a:rPr lang="en-US" sz="1800">
                <a:latin typeface="Courier New" pitchFamily="1" charset="0"/>
                <a:ea typeface="ＭＳ Ｐゴシック" pitchFamily="1" charset="-128"/>
                <a:cs typeface="ＭＳ Ｐゴシック" pitchFamily="1" charset="-128"/>
              </a:rPr>
              <a:t>3.14159265</a:t>
            </a:r>
            <a:r>
              <a:rPr lang="en-US" sz="2200" b="0">
                <a:ea typeface="ＭＳ Ｐゴシック" pitchFamily="1" charset="-128"/>
                <a:cs typeface="ＭＳ Ｐゴシック" pitchFamily="1" charset="-128"/>
              </a:rPr>
              <a:t> or </a:t>
            </a:r>
            <a:r>
              <a:rPr lang="en-US" sz="1800">
                <a:latin typeface="Courier New" pitchFamily="1" charset="0"/>
                <a:ea typeface="ＭＳ Ｐゴシック" pitchFamily="1" charset="-128"/>
                <a:cs typeface="ＭＳ Ｐゴシック" pitchFamily="1" charset="-128"/>
              </a:rPr>
              <a:t>"hello, world"</a:t>
            </a:r>
            <a:r>
              <a:rPr lang="en-US" sz="2200" b="0">
                <a:ea typeface="ＭＳ Ｐゴシック" pitchFamily="1" charset="-128"/>
                <a:cs typeface="ＭＳ Ｐゴシック" pitchFamily="1" charset="-128"/>
              </a:rPr>
              <a:t>)</a:t>
            </a:r>
          </a:p>
          <a:p>
            <a:pPr marL="742950" lvl="1" indent="-285750" algn="just">
              <a:lnSpc>
                <a:spcPct val="85000"/>
              </a:lnSpc>
              <a:spcAft>
                <a:spcPct val="10000"/>
              </a:spcAft>
              <a:buFontTx/>
              <a:buChar char="–"/>
            </a:pPr>
            <a:r>
              <a:rPr lang="en-US" sz="2200" b="0">
                <a:ea typeface="ＭＳ Ｐゴシック" pitchFamily="1" charset="-128"/>
                <a:cs typeface="ＭＳ Ｐゴシック" pitchFamily="1" charset="-128"/>
              </a:rPr>
              <a:t>A variable name (such as </a:t>
            </a:r>
            <a:r>
              <a:rPr lang="en-US" sz="1800">
                <a:latin typeface="Courier New" pitchFamily="1" charset="0"/>
                <a:ea typeface="ＭＳ Ｐゴシック" pitchFamily="1" charset="-128"/>
                <a:cs typeface="ＭＳ Ｐゴシック" pitchFamily="1" charset="-128"/>
              </a:rPr>
              <a:t>n1</a:t>
            </a:r>
            <a:r>
              <a:rPr lang="en-US" sz="2200" b="0">
                <a:ea typeface="ＭＳ Ｐゴシック" pitchFamily="1" charset="-128"/>
                <a:cs typeface="ＭＳ Ｐゴシック" pitchFamily="1" charset="-128"/>
              </a:rPr>
              <a:t>, </a:t>
            </a:r>
            <a:r>
              <a:rPr lang="en-US" sz="1800">
                <a:latin typeface="Courier New" pitchFamily="1" charset="0"/>
                <a:ea typeface="ＭＳ Ｐゴシック" pitchFamily="1" charset="-128"/>
                <a:cs typeface="ＭＳ Ｐゴシック" pitchFamily="1" charset="-128"/>
              </a:rPr>
              <a:t>n2</a:t>
            </a:r>
            <a:r>
              <a:rPr lang="en-US" sz="2200" b="0">
                <a:ea typeface="ＭＳ Ｐゴシック" pitchFamily="1" charset="-128"/>
                <a:cs typeface="ＭＳ Ｐゴシック" pitchFamily="1" charset="-128"/>
              </a:rPr>
              <a:t>, or </a:t>
            </a:r>
            <a:r>
              <a:rPr lang="en-US" sz="1800">
                <a:latin typeface="Courier New" pitchFamily="1" charset="0"/>
                <a:ea typeface="ＭＳ Ｐゴシック" pitchFamily="1" charset="-128"/>
                <a:cs typeface="ＭＳ Ｐゴシック" pitchFamily="1" charset="-128"/>
              </a:rPr>
              <a:t>total</a:t>
            </a:r>
            <a:r>
              <a:rPr lang="en-US" sz="2200" b="0">
                <a:ea typeface="ＭＳ Ｐゴシック" pitchFamily="1" charset="-128"/>
                <a:cs typeface="ＭＳ Ｐゴシック" pitchFamily="1" charset="-128"/>
              </a:rPr>
              <a:t>)</a:t>
            </a:r>
          </a:p>
          <a:p>
            <a:pPr marL="742950" lvl="1" indent="-285750" algn="just">
              <a:lnSpc>
                <a:spcPct val="85000"/>
              </a:lnSpc>
              <a:spcAft>
                <a:spcPct val="10000"/>
              </a:spcAft>
              <a:buFontTx/>
              <a:buChar char="–"/>
            </a:pPr>
            <a:r>
              <a:rPr lang="en-US" sz="2200" b="0">
                <a:ea typeface="ＭＳ Ｐゴシック" pitchFamily="1" charset="-128"/>
                <a:cs typeface="ＭＳ Ｐゴシック" pitchFamily="1" charset="-128"/>
              </a:rPr>
              <a:t>A method call that returns a value (such as </a:t>
            </a:r>
            <a:r>
              <a:rPr lang="en-US" sz="1800">
                <a:latin typeface="Courier New" pitchFamily="1" charset="0"/>
                <a:ea typeface="ＭＳ Ｐゴシック" pitchFamily="1" charset="-128"/>
                <a:cs typeface="ＭＳ Ｐゴシック" pitchFamily="1" charset="-128"/>
              </a:rPr>
              <a:t>readInt</a:t>
            </a:r>
            <a:r>
              <a:rPr lang="en-US" sz="2200" b="0">
                <a:ea typeface="ＭＳ Ｐゴシック" pitchFamily="1" charset="-128"/>
                <a:cs typeface="ＭＳ Ｐゴシック" pitchFamily="1" charset="-128"/>
              </a:rPr>
              <a:t>)</a:t>
            </a:r>
          </a:p>
          <a:p>
            <a:pPr marL="742950" lvl="1" indent="-285750" algn="just">
              <a:lnSpc>
                <a:spcPct val="85000"/>
              </a:lnSpc>
              <a:spcAft>
                <a:spcPct val="10000"/>
              </a:spcAft>
              <a:buFontTx/>
              <a:buChar char="–"/>
            </a:pPr>
            <a:r>
              <a:rPr lang="en-US" sz="2200" b="0">
                <a:ea typeface="ＭＳ Ｐゴシック" pitchFamily="1" charset="-128"/>
                <a:cs typeface="ＭＳ Ｐゴシック" pitchFamily="1" charset="-128"/>
              </a:rPr>
              <a:t>An expression enclosed in parentheses</a:t>
            </a:r>
          </a:p>
        </p:txBody>
      </p:sp>
      <p:sp>
        <p:nvSpPr>
          <p:cNvPr id="24581" name="Text Box 5"/>
          <p:cNvSpPr txBox="1">
            <a:spLocks noChangeArrowheads="1"/>
          </p:cNvSpPr>
          <p:nvPr/>
        </p:nvSpPr>
        <p:spPr bwMode="auto">
          <a:xfrm>
            <a:off x="1905000" y="1866900"/>
            <a:ext cx="41148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a:latin typeface="Courier New" pitchFamily="1" charset="0"/>
              </a:rPr>
              <a:t>int total = n1 + n2;</a:t>
            </a:r>
            <a:endParaRPr lang="en-US" sz="2200">
              <a:latin typeface="Courier New" pitchFamily="1" charset="0"/>
            </a:endParaRPr>
          </a:p>
        </p:txBody>
      </p:sp>
      <p:sp>
        <p:nvSpPr>
          <p:cNvPr id="24582" name="Rectangle 6"/>
          <p:cNvSpPr>
            <a:spLocks noChangeArrowheads="1"/>
          </p:cNvSpPr>
          <p:nvPr/>
        </p:nvSpPr>
        <p:spPr bwMode="auto">
          <a:xfrm>
            <a:off x="482600" y="2362200"/>
            <a:ext cx="8128000" cy="5207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pPr>
            <a:r>
              <a:rPr lang="en-US" sz="2400" b="0"/>
              <a:t>	that performs the actual addition.</a:t>
            </a:r>
            <a:endParaRPr lang="en-US" sz="1200" b="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9357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9357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9357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9357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9357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9357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49357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3572" grpId="0" build="p" bldLvl="2" autoUpdateAnimBg="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76200"/>
            <a:ext cx="9144000" cy="1143000"/>
          </a:xfrm>
          <a:noFill/>
        </p:spPr>
        <p:txBody>
          <a:bodyPr/>
          <a:lstStyle/>
          <a:p>
            <a:r>
              <a:rPr lang="en-US" sz="4000">
                <a:solidFill>
                  <a:srgbClr val="FF0000"/>
                </a:solidFill>
              </a:rPr>
              <a:t>Primitive Data Types</a:t>
            </a:r>
            <a:endParaRPr lang="en-US">
              <a:solidFill>
                <a:schemeClr val="tx1"/>
              </a:solidFill>
            </a:endParaRPr>
          </a:p>
        </p:txBody>
      </p:sp>
      <p:sp>
        <p:nvSpPr>
          <p:cNvPr id="26627" name="Rectangle 3"/>
          <p:cNvSpPr>
            <a:spLocks noChangeArrowheads="1"/>
          </p:cNvSpPr>
          <p:nvPr/>
        </p:nvSpPr>
        <p:spPr bwMode="auto">
          <a:xfrm>
            <a:off x="482600" y="1155700"/>
            <a:ext cx="8128000" cy="1054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Although complex data values are represented using objects, Java defines a set of </a:t>
            </a:r>
            <a:r>
              <a:rPr lang="en-US" sz="2400" i="1"/>
              <a:t>primitive types</a:t>
            </a:r>
            <a:r>
              <a:rPr lang="en-US" sz="2400" b="0"/>
              <a:t> to represent simple data.</a:t>
            </a:r>
          </a:p>
        </p:txBody>
      </p:sp>
      <p:grpSp>
        <p:nvGrpSpPr>
          <p:cNvPr id="2" name="Group 4"/>
          <p:cNvGrpSpPr>
            <a:grpSpLocks/>
          </p:cNvGrpSpPr>
          <p:nvPr/>
        </p:nvGrpSpPr>
        <p:grpSpPr bwMode="auto">
          <a:xfrm>
            <a:off x="492125" y="1955800"/>
            <a:ext cx="8140700" cy="1354138"/>
            <a:chOff x="310" y="1232"/>
            <a:chExt cx="5128" cy="853"/>
          </a:xfrm>
        </p:grpSpPr>
        <p:sp>
          <p:nvSpPr>
            <p:cNvPr id="26638" name="Rectangle 5"/>
            <p:cNvSpPr>
              <a:spLocks noChangeArrowheads="1"/>
            </p:cNvSpPr>
            <p:nvPr/>
          </p:nvSpPr>
          <p:spPr bwMode="auto">
            <a:xfrm>
              <a:off x="310" y="1232"/>
              <a:ext cx="5120" cy="528"/>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Of the eight primitive types available in Java, the programs in this text use only the following four:</a:t>
              </a:r>
            </a:p>
          </p:txBody>
        </p:sp>
        <p:sp>
          <p:nvSpPr>
            <p:cNvPr id="26639" name="Rectangle 6"/>
            <p:cNvSpPr>
              <a:spLocks noChangeArrowheads="1"/>
            </p:cNvSpPr>
            <p:nvPr/>
          </p:nvSpPr>
          <p:spPr bwMode="auto">
            <a:xfrm>
              <a:off x="528" y="1696"/>
              <a:ext cx="960" cy="231"/>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int</a:t>
              </a:r>
              <a:endParaRPr lang="en-US" sz="2200">
                <a:latin typeface="Courier New" pitchFamily="1" charset="0"/>
              </a:endParaRPr>
            </a:p>
          </p:txBody>
        </p:sp>
        <p:sp>
          <p:nvSpPr>
            <p:cNvPr id="26640" name="Text Box 7"/>
            <p:cNvSpPr txBox="1">
              <a:spLocks noChangeArrowheads="1"/>
            </p:cNvSpPr>
            <p:nvPr/>
          </p:nvSpPr>
          <p:spPr bwMode="auto">
            <a:xfrm>
              <a:off x="1248" y="1701"/>
              <a:ext cx="4190" cy="384"/>
            </a:xfrm>
            <a:prstGeom prst="rect">
              <a:avLst/>
            </a:prstGeom>
            <a:noFill/>
            <a:ln w="9525">
              <a:noFill/>
              <a:miter lim="800000"/>
              <a:headEnd/>
              <a:tailEnd/>
            </a:ln>
          </p:spPr>
          <p:txBody>
            <a:bodyPr>
              <a:prstTxWarp prst="textNoShape">
                <a:avLst/>
              </a:prstTxWarp>
              <a:spAutoFit/>
            </a:bodyPr>
            <a:lstStyle/>
            <a:p>
              <a:pPr algn="just">
                <a:lnSpc>
                  <a:spcPct val="85000"/>
                </a:lnSpc>
              </a:pPr>
              <a:r>
                <a:rPr lang="en-US" sz="2000" b="0"/>
                <a:t>This type is used to represent integers, which are whole numbers such as 17 or </a:t>
              </a:r>
              <a:r>
                <a:rPr lang="en-US" sz="2000" b="0">
                  <a:latin typeface="Courier New" pitchFamily="1" charset="0"/>
                </a:rPr>
                <a:t>–</a:t>
              </a:r>
              <a:r>
                <a:rPr lang="en-US" sz="2000" b="0"/>
                <a:t>53.</a:t>
              </a:r>
            </a:p>
          </p:txBody>
        </p:sp>
      </p:grpSp>
      <p:grpSp>
        <p:nvGrpSpPr>
          <p:cNvPr id="3" name="Group 8"/>
          <p:cNvGrpSpPr>
            <a:grpSpLocks/>
          </p:cNvGrpSpPr>
          <p:nvPr/>
        </p:nvGrpSpPr>
        <p:grpSpPr bwMode="auto">
          <a:xfrm>
            <a:off x="838200" y="3390900"/>
            <a:ext cx="7794625" cy="617538"/>
            <a:chOff x="528" y="2136"/>
            <a:chExt cx="4910" cy="389"/>
          </a:xfrm>
        </p:grpSpPr>
        <p:sp>
          <p:nvSpPr>
            <p:cNvPr id="26636" name="Rectangle 9"/>
            <p:cNvSpPr>
              <a:spLocks noChangeArrowheads="1"/>
            </p:cNvSpPr>
            <p:nvPr/>
          </p:nvSpPr>
          <p:spPr bwMode="auto">
            <a:xfrm>
              <a:off x="528" y="2136"/>
              <a:ext cx="960" cy="231"/>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double</a:t>
              </a:r>
              <a:endParaRPr lang="en-US" sz="2200">
                <a:latin typeface="Courier New" pitchFamily="1" charset="0"/>
              </a:endParaRPr>
            </a:p>
          </p:txBody>
        </p:sp>
        <p:sp>
          <p:nvSpPr>
            <p:cNvPr id="26637" name="Text Box 10"/>
            <p:cNvSpPr txBox="1">
              <a:spLocks noChangeArrowheads="1"/>
            </p:cNvSpPr>
            <p:nvPr/>
          </p:nvSpPr>
          <p:spPr bwMode="auto">
            <a:xfrm>
              <a:off x="1248" y="2141"/>
              <a:ext cx="4190" cy="384"/>
            </a:xfrm>
            <a:prstGeom prst="rect">
              <a:avLst/>
            </a:prstGeom>
            <a:noFill/>
            <a:ln w="9525">
              <a:noFill/>
              <a:miter lim="800000"/>
              <a:headEnd/>
              <a:tailEnd/>
            </a:ln>
          </p:spPr>
          <p:txBody>
            <a:bodyPr>
              <a:prstTxWarp prst="textNoShape">
                <a:avLst/>
              </a:prstTxWarp>
              <a:spAutoFit/>
            </a:bodyPr>
            <a:lstStyle/>
            <a:p>
              <a:pPr algn="just">
                <a:lnSpc>
                  <a:spcPct val="85000"/>
                </a:lnSpc>
              </a:pPr>
              <a:r>
                <a:rPr lang="en-US" sz="2000" b="0"/>
                <a:t>This type is used to represent numbers that include a decimal fraction, such as 3.14159265.</a:t>
              </a:r>
            </a:p>
          </p:txBody>
        </p:sp>
      </p:grpSp>
      <p:grpSp>
        <p:nvGrpSpPr>
          <p:cNvPr id="4" name="Group 11"/>
          <p:cNvGrpSpPr>
            <a:grpSpLocks/>
          </p:cNvGrpSpPr>
          <p:nvPr/>
        </p:nvGrpSpPr>
        <p:grpSpPr bwMode="auto">
          <a:xfrm>
            <a:off x="838200" y="4551363"/>
            <a:ext cx="7794625" cy="366712"/>
            <a:chOff x="528" y="2901"/>
            <a:chExt cx="4910" cy="231"/>
          </a:xfrm>
        </p:grpSpPr>
        <p:sp>
          <p:nvSpPr>
            <p:cNvPr id="26634" name="Rectangle 12"/>
            <p:cNvSpPr>
              <a:spLocks noChangeArrowheads="1"/>
            </p:cNvSpPr>
            <p:nvPr/>
          </p:nvSpPr>
          <p:spPr bwMode="auto">
            <a:xfrm>
              <a:off x="528" y="2901"/>
              <a:ext cx="960" cy="231"/>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char</a:t>
              </a:r>
            </a:p>
          </p:txBody>
        </p:sp>
        <p:sp>
          <p:nvSpPr>
            <p:cNvPr id="26635" name="Text Box 13"/>
            <p:cNvSpPr txBox="1">
              <a:spLocks noChangeArrowheads="1"/>
            </p:cNvSpPr>
            <p:nvPr/>
          </p:nvSpPr>
          <p:spPr bwMode="auto">
            <a:xfrm>
              <a:off x="1248" y="2906"/>
              <a:ext cx="4190" cy="221"/>
            </a:xfrm>
            <a:prstGeom prst="rect">
              <a:avLst/>
            </a:prstGeom>
            <a:noFill/>
            <a:ln w="9525">
              <a:noFill/>
              <a:miter lim="800000"/>
              <a:headEnd/>
              <a:tailEnd/>
            </a:ln>
          </p:spPr>
          <p:txBody>
            <a:bodyPr>
              <a:prstTxWarp prst="textNoShape">
                <a:avLst/>
              </a:prstTxWarp>
              <a:spAutoFit/>
            </a:bodyPr>
            <a:lstStyle/>
            <a:p>
              <a:pPr algn="just">
                <a:lnSpc>
                  <a:spcPct val="85000"/>
                </a:lnSpc>
              </a:pPr>
              <a:r>
                <a:rPr lang="en-US" sz="2000" b="0"/>
                <a:t>This type represents a single character.</a:t>
              </a:r>
            </a:p>
          </p:txBody>
        </p:sp>
      </p:grpSp>
      <p:grpSp>
        <p:nvGrpSpPr>
          <p:cNvPr id="5" name="Group 14"/>
          <p:cNvGrpSpPr>
            <a:grpSpLocks/>
          </p:cNvGrpSpPr>
          <p:nvPr/>
        </p:nvGrpSpPr>
        <p:grpSpPr bwMode="auto">
          <a:xfrm>
            <a:off x="838200" y="4102100"/>
            <a:ext cx="7794625" cy="366713"/>
            <a:chOff x="528" y="3365"/>
            <a:chExt cx="4910" cy="231"/>
          </a:xfrm>
        </p:grpSpPr>
        <p:sp>
          <p:nvSpPr>
            <p:cNvPr id="26632" name="Rectangle 15"/>
            <p:cNvSpPr>
              <a:spLocks noChangeArrowheads="1"/>
            </p:cNvSpPr>
            <p:nvPr/>
          </p:nvSpPr>
          <p:spPr bwMode="auto">
            <a:xfrm>
              <a:off x="528" y="3365"/>
              <a:ext cx="960" cy="231"/>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boolean</a:t>
              </a:r>
              <a:endParaRPr lang="en-US" sz="2200">
                <a:latin typeface="Courier New" pitchFamily="1" charset="0"/>
              </a:endParaRPr>
            </a:p>
          </p:txBody>
        </p:sp>
        <p:sp>
          <p:nvSpPr>
            <p:cNvPr id="26633" name="Text Box 16"/>
            <p:cNvSpPr txBox="1">
              <a:spLocks noChangeArrowheads="1"/>
            </p:cNvSpPr>
            <p:nvPr/>
          </p:nvSpPr>
          <p:spPr bwMode="auto">
            <a:xfrm>
              <a:off x="1248" y="3370"/>
              <a:ext cx="4190" cy="221"/>
            </a:xfrm>
            <a:prstGeom prst="rect">
              <a:avLst/>
            </a:prstGeom>
            <a:noFill/>
            <a:ln w="9525">
              <a:noFill/>
              <a:miter lim="800000"/>
              <a:headEnd/>
              <a:tailEnd/>
            </a:ln>
          </p:spPr>
          <p:txBody>
            <a:bodyPr>
              <a:prstTxWarp prst="textNoShape">
                <a:avLst/>
              </a:prstTxWarp>
              <a:spAutoFit/>
            </a:bodyPr>
            <a:lstStyle/>
            <a:p>
              <a:pPr algn="just">
                <a:lnSpc>
                  <a:spcPct val="85000"/>
                </a:lnSpc>
              </a:pPr>
              <a:r>
                <a:rPr lang="en-US" sz="2000" b="0"/>
                <a:t>This type represents a logical value (</a:t>
              </a:r>
              <a:r>
                <a:rPr lang="en-US" sz="1800">
                  <a:latin typeface="Courier New" pitchFamily="1" charset="0"/>
                </a:rPr>
                <a:t>true</a:t>
              </a:r>
              <a:r>
                <a:rPr lang="en-US" sz="2000" b="0"/>
                <a:t> or </a:t>
              </a:r>
              <a:r>
                <a:rPr lang="en-US" sz="1800">
                  <a:latin typeface="Courier New" pitchFamily="1" charset="0"/>
                </a:rPr>
                <a:t>false</a:t>
              </a:r>
              <a:r>
                <a:rPr lang="en-US" sz="2000" b="0"/>
                <a:t>).</a:t>
              </a:r>
              <a:endParaRPr lang="en-US" sz="2400" b="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76200"/>
            <a:ext cx="9144000" cy="1143000"/>
          </a:xfrm>
          <a:noFill/>
        </p:spPr>
        <p:txBody>
          <a:bodyPr/>
          <a:lstStyle/>
          <a:p>
            <a:r>
              <a:rPr lang="en-US" sz="4000">
                <a:solidFill>
                  <a:srgbClr val="FF0000"/>
                </a:solidFill>
              </a:rPr>
              <a:t>Constants and Variables</a:t>
            </a:r>
            <a:endParaRPr lang="en-US">
              <a:solidFill>
                <a:schemeClr val="tx1"/>
              </a:solidFill>
            </a:endParaRPr>
          </a:p>
        </p:txBody>
      </p:sp>
      <p:sp>
        <p:nvSpPr>
          <p:cNvPr id="28675" name="Rectangle 3"/>
          <p:cNvSpPr>
            <a:spLocks noChangeArrowheads="1"/>
          </p:cNvSpPr>
          <p:nvPr/>
        </p:nvSpPr>
        <p:spPr bwMode="auto">
          <a:xfrm>
            <a:off x="482600" y="1155700"/>
            <a:ext cx="8128000" cy="16637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dirty="0"/>
              <a:t>The simplest terms that appear in expressions are </a:t>
            </a:r>
            <a:r>
              <a:rPr lang="en-US" sz="2400" i="1" dirty="0"/>
              <a:t>constants</a:t>
            </a:r>
            <a:r>
              <a:rPr lang="en-US" sz="2400" b="0" dirty="0"/>
              <a:t> and </a:t>
            </a:r>
            <a:r>
              <a:rPr lang="en-US" sz="2400" i="1" dirty="0"/>
              <a:t>variables</a:t>
            </a:r>
            <a:r>
              <a:rPr lang="en-US" sz="2400" b="0" dirty="0"/>
              <a:t>.  The value of a constant does not change during the course of a program.  A variable is a placeholder for a value that can be updated as the program runs.</a:t>
            </a:r>
          </a:p>
          <a:p>
            <a:pPr marL="342900" indent="-342900" algn="just">
              <a:lnSpc>
                <a:spcPct val="85000"/>
              </a:lnSpc>
              <a:spcAft>
                <a:spcPct val="50000"/>
              </a:spcAft>
            </a:pPr>
            <a:endParaRPr lang="en-US" sz="1200" b="0" dirty="0"/>
          </a:p>
        </p:txBody>
      </p:sp>
      <p:sp>
        <p:nvSpPr>
          <p:cNvPr id="497668" name="Rectangle 4"/>
          <p:cNvSpPr>
            <a:spLocks noChangeArrowheads="1"/>
          </p:cNvSpPr>
          <p:nvPr/>
        </p:nvSpPr>
        <p:spPr bwMode="auto">
          <a:xfrm>
            <a:off x="492125" y="2578100"/>
            <a:ext cx="8128000" cy="3746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5000"/>
              </a:spcAft>
              <a:buFontTx/>
              <a:buChar char="•"/>
            </a:pPr>
            <a:r>
              <a:rPr lang="en-US" sz="2400" b="0" dirty="0"/>
              <a:t>The format of a constant depends on its type:</a:t>
            </a:r>
          </a:p>
          <a:p>
            <a:pPr marL="742950" lvl="1" indent="-285750" algn="just">
              <a:lnSpc>
                <a:spcPct val="90000"/>
              </a:lnSpc>
              <a:spcAft>
                <a:spcPct val="25000"/>
              </a:spcAft>
              <a:buFontTx/>
              <a:buChar char="–"/>
            </a:pPr>
            <a:r>
              <a:rPr lang="en-US" sz="2000" b="0" dirty="0">
                <a:ea typeface="ＭＳ Ｐゴシック" pitchFamily="1" charset="-128"/>
                <a:cs typeface="ＭＳ Ｐゴシック" pitchFamily="1" charset="-128"/>
              </a:rPr>
              <a:t>Integral constants consist of a string of digits, optionally preceded by a minus sign, as in </a:t>
            </a:r>
            <a:r>
              <a:rPr lang="en-US" sz="1800" dirty="0">
                <a:latin typeface="Courier New" pitchFamily="1" charset="0"/>
                <a:ea typeface="ＭＳ Ｐゴシック" pitchFamily="1" charset="-128"/>
                <a:cs typeface="ＭＳ Ｐゴシック" pitchFamily="1" charset="-128"/>
              </a:rPr>
              <a:t>0</a:t>
            </a:r>
            <a:r>
              <a:rPr lang="en-US" sz="2000" b="0" dirty="0">
                <a:ea typeface="ＭＳ Ｐゴシック" pitchFamily="1" charset="-128"/>
                <a:cs typeface="ＭＳ Ｐゴシック" pitchFamily="1" charset="-128"/>
              </a:rPr>
              <a:t>, </a:t>
            </a:r>
            <a:r>
              <a:rPr lang="en-US" sz="1800" dirty="0">
                <a:latin typeface="Courier New" pitchFamily="1" charset="0"/>
                <a:ea typeface="ＭＳ Ｐゴシック" pitchFamily="1" charset="-128"/>
                <a:cs typeface="ＭＳ Ｐゴシック" pitchFamily="1" charset="-128"/>
              </a:rPr>
              <a:t>42</a:t>
            </a:r>
            <a:r>
              <a:rPr lang="en-US" sz="2000" b="0" dirty="0">
                <a:ea typeface="ＭＳ Ｐゴシック" pitchFamily="1" charset="-128"/>
                <a:cs typeface="ＭＳ Ｐゴシック" pitchFamily="1" charset="-128"/>
              </a:rPr>
              <a:t>, </a:t>
            </a:r>
            <a:r>
              <a:rPr lang="en-US" sz="1800" dirty="0">
                <a:latin typeface="Courier New" pitchFamily="1" charset="0"/>
                <a:ea typeface="ＭＳ Ｐゴシック" pitchFamily="1" charset="-128"/>
                <a:cs typeface="ＭＳ Ｐゴシック" pitchFamily="1" charset="-128"/>
              </a:rPr>
              <a:t>-1</a:t>
            </a:r>
            <a:r>
              <a:rPr lang="en-US" sz="2000" b="0" dirty="0">
                <a:ea typeface="ＭＳ Ｐゴシック" pitchFamily="1" charset="-128"/>
                <a:cs typeface="ＭＳ Ｐゴシック" pitchFamily="1" charset="-128"/>
              </a:rPr>
              <a:t>, or </a:t>
            </a:r>
            <a:r>
              <a:rPr lang="en-US" sz="1800" dirty="0">
                <a:latin typeface="Courier New" pitchFamily="1" charset="0"/>
                <a:ea typeface="ＭＳ Ｐゴシック" pitchFamily="1" charset="-128"/>
                <a:cs typeface="ＭＳ Ｐゴシック" pitchFamily="1" charset="-128"/>
              </a:rPr>
              <a:t>1000000</a:t>
            </a:r>
            <a:r>
              <a:rPr lang="en-US" sz="2000" b="0" dirty="0">
                <a:ea typeface="ＭＳ Ｐゴシック" pitchFamily="1" charset="-128"/>
                <a:cs typeface="ＭＳ Ｐゴシック" pitchFamily="1" charset="-128"/>
              </a:rPr>
              <a:t>.</a:t>
            </a:r>
          </a:p>
          <a:p>
            <a:pPr marL="742950" lvl="1" indent="-285750" algn="just">
              <a:lnSpc>
                <a:spcPct val="90000"/>
              </a:lnSpc>
              <a:spcAft>
                <a:spcPct val="25000"/>
              </a:spcAft>
              <a:buFontTx/>
              <a:buChar char="–"/>
            </a:pPr>
            <a:r>
              <a:rPr lang="en-US" sz="2000" b="0" dirty="0">
                <a:ea typeface="ＭＳ Ｐゴシック" pitchFamily="1" charset="-128"/>
                <a:cs typeface="ＭＳ Ｐゴシック" pitchFamily="1" charset="-128"/>
              </a:rPr>
              <a:t>Floating-point constants include a decimal point, as in </a:t>
            </a:r>
            <a:r>
              <a:rPr lang="en-US" sz="1800" dirty="0">
                <a:latin typeface="Courier New" pitchFamily="1" charset="0"/>
                <a:ea typeface="ＭＳ Ｐゴシック" pitchFamily="1" charset="-128"/>
                <a:cs typeface="ＭＳ Ｐゴシック" pitchFamily="1" charset="-128"/>
              </a:rPr>
              <a:t>3.14159265</a:t>
            </a:r>
            <a:r>
              <a:rPr lang="en-US" sz="2000" b="0" dirty="0">
                <a:ea typeface="ＭＳ Ｐゴシック" pitchFamily="1" charset="-128"/>
                <a:cs typeface="ＭＳ Ｐゴシック" pitchFamily="1" charset="-128"/>
              </a:rPr>
              <a:t> or </a:t>
            </a:r>
            <a:r>
              <a:rPr lang="en-US" sz="1800" dirty="0">
                <a:latin typeface="Courier New" pitchFamily="1" charset="0"/>
                <a:ea typeface="ＭＳ Ｐゴシック" pitchFamily="1" charset="-128"/>
                <a:cs typeface="ＭＳ Ｐゴシック" pitchFamily="1" charset="-128"/>
              </a:rPr>
              <a:t>10.0</a:t>
            </a:r>
            <a:r>
              <a:rPr lang="en-US" sz="2000" b="0" dirty="0">
                <a:ea typeface="ＭＳ Ｐゴシック" pitchFamily="1" charset="-128"/>
                <a:cs typeface="ＭＳ Ｐゴシック" pitchFamily="1" charset="-128"/>
              </a:rPr>
              <a:t>.  Floating-point constants can also be expressed in scientific notation by adding the letter </a:t>
            </a:r>
            <a:r>
              <a:rPr lang="en-US" sz="1800" dirty="0">
                <a:latin typeface="Courier New" pitchFamily="1" charset="0"/>
                <a:ea typeface="ＭＳ Ｐゴシック" pitchFamily="1" charset="-128"/>
                <a:cs typeface="ＭＳ Ｐゴシック" pitchFamily="1" charset="-128"/>
              </a:rPr>
              <a:t>E</a:t>
            </a:r>
            <a:r>
              <a:rPr lang="en-US" sz="2000" b="0" dirty="0">
                <a:ea typeface="ＭＳ Ｐゴシック" pitchFamily="1" charset="-128"/>
                <a:cs typeface="ＭＳ Ｐゴシック" pitchFamily="1" charset="-128"/>
              </a:rPr>
              <a:t> and an exponent after the digits of the number, so that </a:t>
            </a:r>
            <a:r>
              <a:rPr lang="en-US" sz="1800" dirty="0">
                <a:latin typeface="Courier New" pitchFamily="1" charset="0"/>
                <a:ea typeface="ＭＳ Ｐゴシック" pitchFamily="1" charset="-128"/>
                <a:cs typeface="ＭＳ Ｐゴシック" pitchFamily="1" charset="-128"/>
              </a:rPr>
              <a:t>5.646E-8</a:t>
            </a:r>
            <a:r>
              <a:rPr lang="en-US" sz="2000" b="0" dirty="0">
                <a:ea typeface="ＭＳ Ｐゴシック" pitchFamily="1" charset="-128"/>
                <a:cs typeface="ＭＳ Ｐゴシック" pitchFamily="1" charset="-128"/>
              </a:rPr>
              <a:t> represents the number 5.646</a:t>
            </a:r>
            <a:r>
              <a:rPr lang="en-US" sz="1000" b="0" dirty="0">
                <a:ea typeface="ＭＳ Ｐゴシック" pitchFamily="1" charset="-128"/>
                <a:cs typeface="ＭＳ Ｐゴシック" pitchFamily="1" charset="-128"/>
              </a:rPr>
              <a:t> </a:t>
            </a:r>
            <a:r>
              <a:rPr lang="en-US" sz="1600" b="0" dirty="0" err="1">
                <a:latin typeface="Monaco" pitchFamily="1" charset="0"/>
                <a:ea typeface="ＭＳ Ｐゴシック" pitchFamily="1" charset="-128"/>
                <a:cs typeface="ＭＳ Ｐゴシック" pitchFamily="1" charset="-128"/>
              </a:rPr>
              <a:t>x</a:t>
            </a:r>
            <a:r>
              <a:rPr lang="en-US" sz="1000" b="0" dirty="0">
                <a:ea typeface="ＭＳ Ｐゴシック" pitchFamily="1" charset="-128"/>
                <a:cs typeface="ＭＳ Ｐゴシック" pitchFamily="1" charset="-128"/>
              </a:rPr>
              <a:t> </a:t>
            </a:r>
            <a:r>
              <a:rPr lang="en-US" sz="2000" b="0" dirty="0">
                <a:ea typeface="ＭＳ Ｐゴシック" pitchFamily="1" charset="-128"/>
                <a:cs typeface="ＭＳ Ｐゴシック" pitchFamily="1" charset="-128"/>
              </a:rPr>
              <a:t>10</a:t>
            </a:r>
            <a:r>
              <a:rPr lang="en-US" sz="2400" b="0" baseline="30000" dirty="0">
                <a:ea typeface="ＭＳ Ｐゴシック" pitchFamily="1" charset="-128"/>
                <a:cs typeface="ＭＳ Ｐゴシック" pitchFamily="1" charset="-128"/>
              </a:rPr>
              <a:t>-</a:t>
            </a:r>
            <a:r>
              <a:rPr lang="en-US" sz="2000" b="0" baseline="30000" dirty="0">
                <a:ea typeface="ＭＳ Ｐゴシック" pitchFamily="1" charset="-128"/>
                <a:cs typeface="ＭＳ Ｐゴシック" pitchFamily="1" charset="-128"/>
              </a:rPr>
              <a:t>8</a:t>
            </a:r>
            <a:r>
              <a:rPr lang="en-US" sz="2000" b="0" dirty="0">
                <a:ea typeface="ＭＳ Ｐゴシック" pitchFamily="1" charset="-128"/>
                <a:cs typeface="ＭＳ Ｐゴシック" pitchFamily="1" charset="-128"/>
              </a:rPr>
              <a:t>.</a:t>
            </a:r>
          </a:p>
          <a:p>
            <a:pPr marL="742950" lvl="1" indent="-285750" algn="just">
              <a:lnSpc>
                <a:spcPct val="90000"/>
              </a:lnSpc>
              <a:spcAft>
                <a:spcPct val="25000"/>
              </a:spcAft>
              <a:buFontTx/>
              <a:buChar char="–"/>
            </a:pPr>
            <a:r>
              <a:rPr lang="en-US" sz="2000" b="0" dirty="0">
                <a:ea typeface="ＭＳ Ｐゴシック" pitchFamily="1" charset="-128"/>
                <a:cs typeface="ＭＳ Ｐゴシック" pitchFamily="1" charset="-128"/>
              </a:rPr>
              <a:t>The two constants of type </a:t>
            </a:r>
            <a:r>
              <a:rPr lang="en-US" sz="1800" dirty="0" err="1">
                <a:latin typeface="Courier New" pitchFamily="1" charset="0"/>
                <a:ea typeface="ＭＳ Ｐゴシック" pitchFamily="1" charset="-128"/>
                <a:cs typeface="ＭＳ Ｐゴシック" pitchFamily="1" charset="-128"/>
              </a:rPr>
              <a:t>boolean</a:t>
            </a:r>
            <a:r>
              <a:rPr lang="en-US" sz="2000" b="0" dirty="0">
                <a:ea typeface="ＭＳ Ｐゴシック" pitchFamily="1" charset="-128"/>
                <a:cs typeface="ＭＳ Ｐゴシック" pitchFamily="1" charset="-128"/>
              </a:rPr>
              <a:t> are </a:t>
            </a:r>
            <a:r>
              <a:rPr lang="en-US" sz="1800" dirty="0">
                <a:latin typeface="Courier New" pitchFamily="1" charset="0"/>
                <a:ea typeface="ＭＳ Ｐゴシック" pitchFamily="1" charset="-128"/>
                <a:cs typeface="ＭＳ Ｐゴシック" pitchFamily="1" charset="-128"/>
              </a:rPr>
              <a:t>true</a:t>
            </a:r>
            <a:r>
              <a:rPr lang="en-US" sz="2000" b="0" dirty="0">
                <a:ea typeface="ＭＳ Ｐゴシック" pitchFamily="1" charset="-128"/>
                <a:cs typeface="ＭＳ Ｐゴシック" pitchFamily="1" charset="-128"/>
              </a:rPr>
              <a:t> and </a:t>
            </a:r>
            <a:r>
              <a:rPr lang="en-US" sz="1800" dirty="0">
                <a:latin typeface="Courier New" pitchFamily="1" charset="0"/>
                <a:ea typeface="ＭＳ Ｐゴシック" pitchFamily="1" charset="-128"/>
                <a:cs typeface="ＭＳ Ｐゴシック" pitchFamily="1" charset="-128"/>
              </a:rPr>
              <a:t>false</a:t>
            </a:r>
            <a:r>
              <a:rPr lang="en-US" sz="2000" b="0" dirty="0">
                <a:ea typeface="ＭＳ Ｐゴシック" pitchFamily="1" charset="-128"/>
                <a:cs typeface="ＭＳ Ｐゴシック" pitchFamily="1" charset="-128"/>
              </a:rPr>
              <a:t>.</a:t>
            </a:r>
          </a:p>
          <a:p>
            <a:pPr marL="742950" lvl="1" indent="-285750" algn="just">
              <a:lnSpc>
                <a:spcPct val="90000"/>
              </a:lnSpc>
              <a:spcAft>
                <a:spcPct val="25000"/>
              </a:spcAft>
              <a:buFontTx/>
              <a:buChar char="–"/>
            </a:pPr>
            <a:r>
              <a:rPr lang="en-US" sz="2000" b="0" dirty="0">
                <a:ea typeface="ＭＳ Ｐゴシック" pitchFamily="1" charset="-128"/>
                <a:cs typeface="ＭＳ Ｐゴシック" pitchFamily="1" charset="-128"/>
              </a:rPr>
              <a:t>Character and string constants are discussed in detail in Chapter 8.  For the moment, all you need to know is that a string constant consists of a sequence of characters enclosed in double quotation marks, such as </a:t>
            </a:r>
            <a:r>
              <a:rPr lang="en-US" sz="1800" dirty="0">
                <a:latin typeface="Courier New" pitchFamily="1" charset="0"/>
                <a:ea typeface="ＭＳ Ｐゴシック" pitchFamily="1" charset="-128"/>
                <a:cs typeface="ＭＳ Ｐゴシック" pitchFamily="1" charset="-128"/>
              </a:rPr>
              <a:t>"hello,</a:t>
            </a:r>
            <a:r>
              <a:rPr lang="en-US" sz="1800" dirty="0">
                <a:ea typeface="ＭＳ Ｐゴシック" pitchFamily="1" charset="-128"/>
                <a:cs typeface="ＭＳ Ｐゴシック" pitchFamily="1" charset="-128"/>
              </a:rPr>
              <a:t> </a:t>
            </a:r>
            <a:r>
              <a:rPr lang="en-US" sz="1800" dirty="0">
                <a:latin typeface="Courier New" pitchFamily="1" charset="0"/>
                <a:ea typeface="ＭＳ Ｐゴシック" pitchFamily="1" charset="-128"/>
                <a:cs typeface="ＭＳ Ｐゴシック" pitchFamily="1" charset="-128"/>
              </a:rPr>
              <a:t>world"</a:t>
            </a:r>
            <a:r>
              <a:rPr lang="en-US" sz="2000" b="0" dirty="0">
                <a:ea typeface="ＭＳ Ｐゴシック" pitchFamily="1" charset="-128"/>
                <a:cs typeface="ＭＳ Ｐゴシック" pitchFamily="1" charset="-128"/>
              </a:rPr>
              <a:t>.</a:t>
            </a:r>
            <a:endParaRPr lang="en-US" sz="1800" dirty="0">
              <a:latin typeface="Courier New" pitchFamily="1" charset="0"/>
              <a:ea typeface="ＭＳ Ｐゴシック" pitchFamily="1" charset="-128"/>
              <a:cs typeface="ＭＳ Ｐゴシック" pitchFamily="1" charset="-128"/>
            </a:endParaRPr>
          </a:p>
        </p:txBody>
      </p:sp>
      <p:grpSp>
        <p:nvGrpSpPr>
          <p:cNvPr id="2" name="Group 5"/>
          <p:cNvGrpSpPr>
            <a:grpSpLocks/>
          </p:cNvGrpSpPr>
          <p:nvPr/>
        </p:nvGrpSpPr>
        <p:grpSpPr bwMode="auto">
          <a:xfrm>
            <a:off x="434975" y="2527300"/>
            <a:ext cx="8224838" cy="3846513"/>
            <a:chOff x="274" y="1592"/>
            <a:chExt cx="5181" cy="2423"/>
          </a:xfrm>
        </p:grpSpPr>
        <p:sp>
          <p:nvSpPr>
            <p:cNvPr id="28684" name="Rectangle 6"/>
            <p:cNvSpPr>
              <a:spLocks noChangeArrowheads="1"/>
            </p:cNvSpPr>
            <p:nvPr/>
          </p:nvSpPr>
          <p:spPr bwMode="auto">
            <a:xfrm>
              <a:off x="274" y="1592"/>
              <a:ext cx="5181" cy="2423"/>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28685" name="Rectangle 7"/>
            <p:cNvSpPr>
              <a:spLocks noChangeArrowheads="1"/>
            </p:cNvSpPr>
            <p:nvPr/>
          </p:nvSpPr>
          <p:spPr bwMode="auto">
            <a:xfrm>
              <a:off x="304" y="1624"/>
              <a:ext cx="5120" cy="236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5000"/>
                </a:spcAft>
                <a:buFontTx/>
                <a:buChar char="•"/>
              </a:pPr>
              <a:r>
                <a:rPr lang="en-US" sz="2400" b="0"/>
                <a:t>A variable in Java is most easily envisioned as a box capable of storing a value.</a:t>
              </a:r>
            </a:p>
          </p:txBody>
        </p:sp>
      </p:grpSp>
      <p:sp>
        <p:nvSpPr>
          <p:cNvPr id="497672" name="Rectangle 8"/>
          <p:cNvSpPr>
            <a:spLocks noChangeArrowheads="1"/>
          </p:cNvSpPr>
          <p:nvPr/>
        </p:nvSpPr>
        <p:spPr bwMode="auto">
          <a:xfrm>
            <a:off x="482600" y="4191000"/>
            <a:ext cx="8128000" cy="19050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5000"/>
              </a:spcAft>
              <a:buFontTx/>
              <a:buChar char="•"/>
            </a:pPr>
            <a:r>
              <a:rPr lang="en-US" sz="2400" b="0"/>
              <a:t>Each variable has the following attributes:</a:t>
            </a:r>
          </a:p>
          <a:p>
            <a:pPr marL="742950" lvl="1" indent="-285750" algn="just">
              <a:lnSpc>
                <a:spcPct val="90000"/>
              </a:lnSpc>
              <a:spcAft>
                <a:spcPct val="25000"/>
              </a:spcAft>
              <a:buFontTx/>
              <a:buChar char="–"/>
            </a:pPr>
            <a:r>
              <a:rPr lang="en-US" sz="2000" b="0">
                <a:ea typeface="ＭＳ Ｐゴシック" pitchFamily="1" charset="-128"/>
                <a:cs typeface="ＭＳ Ｐゴシック" pitchFamily="1" charset="-128"/>
              </a:rPr>
              <a:t>A </a:t>
            </a:r>
            <a:r>
              <a:rPr lang="en-US" sz="2000" i="1">
                <a:ea typeface="ＭＳ Ｐゴシック" pitchFamily="1" charset="-128"/>
                <a:cs typeface="ＭＳ Ｐゴシック" pitchFamily="1" charset="-128"/>
              </a:rPr>
              <a:t>name</a:t>
            </a:r>
            <a:r>
              <a:rPr lang="en-US" sz="2000" b="0" i="1">
                <a:ea typeface="ＭＳ Ｐゴシック" pitchFamily="1" charset="-128"/>
                <a:cs typeface="ＭＳ Ｐゴシック" pitchFamily="1" charset="-128"/>
              </a:rPr>
              <a:t>,</a:t>
            </a:r>
            <a:r>
              <a:rPr lang="en-US" sz="2000" b="0">
                <a:ea typeface="ＭＳ Ｐゴシック" pitchFamily="1" charset="-128"/>
                <a:cs typeface="ＭＳ Ｐゴシック" pitchFamily="1" charset="-128"/>
              </a:rPr>
              <a:t> which enables you to differentiate one variable from another.</a:t>
            </a:r>
          </a:p>
          <a:p>
            <a:pPr marL="742950" lvl="1" indent="-285750" algn="just">
              <a:lnSpc>
                <a:spcPct val="90000"/>
              </a:lnSpc>
              <a:spcAft>
                <a:spcPct val="25000"/>
              </a:spcAft>
              <a:buFontTx/>
              <a:buChar char="–"/>
            </a:pPr>
            <a:r>
              <a:rPr lang="en-US" sz="2000" b="0">
                <a:ea typeface="ＭＳ Ｐゴシック" pitchFamily="1" charset="-128"/>
                <a:cs typeface="ＭＳ Ｐゴシック" pitchFamily="1" charset="-128"/>
              </a:rPr>
              <a:t>A </a:t>
            </a:r>
            <a:r>
              <a:rPr lang="en-US" sz="2000" i="1">
                <a:ea typeface="ＭＳ Ｐゴシック" pitchFamily="1" charset="-128"/>
                <a:cs typeface="ＭＳ Ｐゴシック" pitchFamily="1" charset="-128"/>
              </a:rPr>
              <a:t>type</a:t>
            </a:r>
            <a:r>
              <a:rPr lang="en-US" sz="2000" b="0" i="1">
                <a:ea typeface="ＭＳ Ｐゴシック" pitchFamily="1" charset="-128"/>
                <a:cs typeface="ＭＳ Ｐゴシック" pitchFamily="1" charset="-128"/>
              </a:rPr>
              <a:t>,</a:t>
            </a:r>
            <a:r>
              <a:rPr lang="en-US" sz="2000" b="0">
                <a:ea typeface="ＭＳ Ｐゴシック" pitchFamily="1" charset="-128"/>
                <a:cs typeface="ＭＳ Ｐゴシック" pitchFamily="1" charset="-128"/>
              </a:rPr>
              <a:t> which specifies what type of value the variable can contain.</a:t>
            </a:r>
          </a:p>
          <a:p>
            <a:pPr marL="742950" lvl="1" indent="-285750" algn="just">
              <a:lnSpc>
                <a:spcPct val="90000"/>
              </a:lnSpc>
              <a:spcAft>
                <a:spcPct val="50000"/>
              </a:spcAft>
              <a:buFontTx/>
              <a:buChar char="–"/>
            </a:pPr>
            <a:r>
              <a:rPr lang="en-US" sz="2000" b="0">
                <a:ea typeface="ＭＳ Ｐゴシック" pitchFamily="1" charset="-128"/>
                <a:cs typeface="ＭＳ Ｐゴシック" pitchFamily="1" charset="-128"/>
              </a:rPr>
              <a:t>A </a:t>
            </a:r>
            <a:r>
              <a:rPr lang="en-US" sz="2000" i="1">
                <a:ea typeface="ＭＳ Ｐゴシック" pitchFamily="1" charset="-128"/>
                <a:cs typeface="ＭＳ Ｐゴシック" pitchFamily="1" charset="-128"/>
              </a:rPr>
              <a:t>value</a:t>
            </a:r>
            <a:r>
              <a:rPr lang="en-US" sz="2000" b="0" i="1">
                <a:ea typeface="ＭＳ Ｐゴシック" pitchFamily="1" charset="-128"/>
                <a:cs typeface="ＭＳ Ｐゴシック" pitchFamily="1" charset="-128"/>
              </a:rPr>
              <a:t>,</a:t>
            </a:r>
            <a:r>
              <a:rPr lang="en-US" sz="2000" b="0">
                <a:ea typeface="ＭＳ Ｐゴシック" pitchFamily="1" charset="-128"/>
                <a:cs typeface="ＭＳ Ｐゴシック" pitchFamily="1" charset="-128"/>
              </a:rPr>
              <a:t> which represents the current contents of the variable.</a:t>
            </a:r>
          </a:p>
        </p:txBody>
      </p:sp>
      <p:sp>
        <p:nvSpPr>
          <p:cNvPr id="497673" name="Rectangle 9"/>
          <p:cNvSpPr>
            <a:spLocks noChangeArrowheads="1"/>
          </p:cNvSpPr>
          <p:nvPr/>
        </p:nvSpPr>
        <p:spPr bwMode="auto">
          <a:xfrm>
            <a:off x="3771900" y="3492500"/>
            <a:ext cx="1600200" cy="609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97674" name="Rectangle 10"/>
          <p:cNvSpPr>
            <a:spLocks noChangeArrowheads="1"/>
          </p:cNvSpPr>
          <p:nvPr/>
        </p:nvSpPr>
        <p:spPr bwMode="auto">
          <a:xfrm>
            <a:off x="3722688" y="3144838"/>
            <a:ext cx="946150" cy="396875"/>
          </a:xfrm>
          <a:prstGeom prst="rect">
            <a:avLst/>
          </a:prstGeom>
          <a:noFill/>
          <a:ln w="9525">
            <a:noFill/>
            <a:miter lim="800000"/>
            <a:headEnd/>
            <a:tailEnd/>
          </a:ln>
        </p:spPr>
        <p:txBody>
          <a:bodyPr wrap="none">
            <a:prstTxWarp prst="textNoShape">
              <a:avLst/>
            </a:prstTxWarp>
            <a:spAutoFit/>
          </a:bodyPr>
          <a:lstStyle/>
          <a:p>
            <a:r>
              <a:rPr lang="en-US" sz="2000">
                <a:latin typeface="Courier New" pitchFamily="1" charset="0"/>
              </a:rPr>
              <a:t>total</a:t>
            </a:r>
            <a:endParaRPr lang="en-US" sz="2400" b="0"/>
          </a:p>
        </p:txBody>
      </p:sp>
      <p:sp>
        <p:nvSpPr>
          <p:cNvPr id="497675" name="Rectangle 11"/>
          <p:cNvSpPr>
            <a:spLocks noChangeArrowheads="1"/>
          </p:cNvSpPr>
          <p:nvPr/>
        </p:nvSpPr>
        <p:spPr bwMode="auto">
          <a:xfrm>
            <a:off x="5835650" y="3541940"/>
            <a:ext cx="2300288" cy="457200"/>
          </a:xfrm>
          <a:prstGeom prst="rect">
            <a:avLst/>
          </a:prstGeom>
          <a:noFill/>
          <a:ln w="9525">
            <a:noFill/>
            <a:miter lim="800000"/>
            <a:headEnd/>
            <a:tailEnd/>
          </a:ln>
        </p:spPr>
        <p:txBody>
          <a:bodyPr wrap="none">
            <a:prstTxWarp prst="textNoShape">
              <a:avLst/>
            </a:prstTxWarp>
            <a:spAutoFit/>
          </a:bodyPr>
          <a:lstStyle/>
          <a:p>
            <a:r>
              <a:rPr lang="en-US" sz="2400" b="0" dirty="0"/>
              <a:t>(contains an </a:t>
            </a:r>
            <a:r>
              <a:rPr lang="en-US" sz="2000" dirty="0" err="1">
                <a:latin typeface="Courier New" pitchFamily="1" charset="0"/>
              </a:rPr>
              <a:t>int</a:t>
            </a:r>
            <a:r>
              <a:rPr lang="en-US" sz="2400" b="0" dirty="0"/>
              <a:t>)</a:t>
            </a:r>
          </a:p>
        </p:txBody>
      </p:sp>
      <p:sp>
        <p:nvSpPr>
          <p:cNvPr id="497676" name="Rectangle 12"/>
          <p:cNvSpPr>
            <a:spLocks noChangeArrowheads="1"/>
          </p:cNvSpPr>
          <p:nvPr/>
        </p:nvSpPr>
        <p:spPr bwMode="auto">
          <a:xfrm>
            <a:off x="3875088" y="3545115"/>
            <a:ext cx="1398587" cy="457200"/>
          </a:xfrm>
          <a:prstGeom prst="rect">
            <a:avLst/>
          </a:prstGeom>
          <a:noFill/>
          <a:ln w="9525">
            <a:noFill/>
            <a:miter lim="800000"/>
            <a:headEnd/>
            <a:tailEnd/>
          </a:ln>
        </p:spPr>
        <p:txBody>
          <a:bodyPr>
            <a:prstTxWarp prst="textNoShape">
              <a:avLst/>
            </a:prstTxWarp>
            <a:spAutoFit/>
          </a:bodyPr>
          <a:lstStyle/>
          <a:p>
            <a:pPr algn="ctr"/>
            <a:r>
              <a:rPr lang="en-US" sz="2400" b="0" dirty="0"/>
              <a:t>42</a:t>
            </a:r>
          </a:p>
        </p:txBody>
      </p:sp>
      <p:sp>
        <p:nvSpPr>
          <p:cNvPr id="497677" name="Rectangle 13"/>
          <p:cNvSpPr>
            <a:spLocks noChangeArrowheads="1"/>
          </p:cNvSpPr>
          <p:nvPr/>
        </p:nvSpPr>
        <p:spPr bwMode="auto">
          <a:xfrm>
            <a:off x="482600" y="5740400"/>
            <a:ext cx="8128000" cy="7366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5000"/>
              </a:spcAft>
              <a:buFontTx/>
              <a:buChar char="•"/>
            </a:pPr>
            <a:r>
              <a:rPr lang="en-US" sz="2400" b="0"/>
              <a:t>The name and type of a variable are fixed.  The value changes whenever you </a:t>
            </a:r>
            <a:r>
              <a:rPr lang="en-US" sz="2400" i="1"/>
              <a:t>assign</a:t>
            </a:r>
            <a:r>
              <a:rPr lang="en-US" sz="2400" b="0"/>
              <a:t> a new value to the variable.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97668">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497668">
                                            <p:txEl>
                                              <p:pRg st="1" end="1"/>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497668">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497668">
                                            <p:txEl>
                                              <p:pRg st="3" end="3"/>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499"/>
                                          </p:stCondLst>
                                        </p:cTn>
                                        <p:tgtEl>
                                          <p:spTgt spid="497668">
                                            <p:txEl>
                                              <p:pRg st="4" end="4"/>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499"/>
                                          </p:stCondLst>
                                        </p:cTn>
                                        <p:tgtEl>
                                          <p:spTgt spid="2"/>
                                        </p:tgtEl>
                                        <p:attrNameLst>
                                          <p:attrName>style.visibility</p:attrName>
                                        </p:attrNameLst>
                                      </p:cBhvr>
                                      <p:to>
                                        <p:strVal val="visible"/>
                                      </p:to>
                                    </p:set>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49767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97672">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97672">
                                            <p:txEl>
                                              <p:pRg st="1" end="1"/>
                                            </p:txEl>
                                          </p:spTgt>
                                        </p:tgtEl>
                                        <p:attrNameLst>
                                          <p:attrName>style.visibility</p:attrName>
                                        </p:attrNameLst>
                                      </p:cBhvr>
                                      <p:to>
                                        <p:strVal val="visible"/>
                                      </p:to>
                                    </p:set>
                                  </p:childTnLst>
                                </p:cTn>
                              </p:par>
                            </p:childTnLst>
                          </p:cTn>
                        </p:par>
                        <p:par>
                          <p:cTn id="37" fill="hold">
                            <p:stCondLst>
                              <p:cond delay="0"/>
                            </p:stCondLst>
                            <p:childTnLst>
                              <p:par>
                                <p:cTn id="38" presetID="1" presetClass="entr" presetSubtype="0" fill="hold" grpId="0" nodeType="afterEffect">
                                  <p:stCondLst>
                                    <p:cond delay="0"/>
                                  </p:stCondLst>
                                  <p:childTnLst>
                                    <p:set>
                                      <p:cBhvr>
                                        <p:cTn id="39" dur="1" fill="hold">
                                          <p:stCondLst>
                                            <p:cond delay="0"/>
                                          </p:stCondLst>
                                        </p:cTn>
                                        <p:tgtEl>
                                          <p:spTgt spid="497674"/>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497672">
                                            <p:txEl>
                                              <p:pRg st="2" end="2"/>
                                            </p:txEl>
                                          </p:spTgt>
                                        </p:tgtEl>
                                        <p:attrNameLst>
                                          <p:attrName>style.visibility</p:attrName>
                                        </p:attrNameLst>
                                      </p:cBhvr>
                                      <p:to>
                                        <p:strVal val="visible"/>
                                      </p:to>
                                    </p:set>
                                  </p:childTnLst>
                                </p:cTn>
                              </p:par>
                            </p:childTnLst>
                          </p:cTn>
                        </p:par>
                        <p:par>
                          <p:cTn id="44" fill="hold">
                            <p:stCondLst>
                              <p:cond delay="0"/>
                            </p:stCondLst>
                            <p:childTnLst>
                              <p:par>
                                <p:cTn id="45" presetID="1" presetClass="entr" presetSubtype="0" fill="hold" grpId="0" nodeType="afterEffect">
                                  <p:stCondLst>
                                    <p:cond delay="0"/>
                                  </p:stCondLst>
                                  <p:childTnLst>
                                    <p:set>
                                      <p:cBhvr>
                                        <p:cTn id="46" dur="1" fill="hold">
                                          <p:stCondLst>
                                            <p:cond delay="0"/>
                                          </p:stCondLst>
                                        </p:cTn>
                                        <p:tgtEl>
                                          <p:spTgt spid="49767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97672">
                                            <p:txEl>
                                              <p:pRg st="3" end="3"/>
                                            </p:txEl>
                                          </p:spTgt>
                                        </p:tgtEl>
                                        <p:attrNameLst>
                                          <p:attrName>style.visibility</p:attrName>
                                        </p:attrNameLst>
                                      </p:cBhvr>
                                      <p:to>
                                        <p:strVal val="visible"/>
                                      </p:to>
                                    </p:set>
                                  </p:childTnLst>
                                </p:cTn>
                              </p:par>
                            </p:childTnLst>
                          </p:cTn>
                        </p:par>
                        <p:par>
                          <p:cTn id="51" fill="hold">
                            <p:stCondLst>
                              <p:cond delay="0"/>
                            </p:stCondLst>
                            <p:childTnLst>
                              <p:par>
                                <p:cTn id="52" presetID="1" presetClass="entr" presetSubtype="0" fill="hold" grpId="0" nodeType="afterEffect">
                                  <p:stCondLst>
                                    <p:cond delay="0"/>
                                  </p:stCondLst>
                                  <p:childTnLst>
                                    <p:set>
                                      <p:cBhvr>
                                        <p:cTn id="53" dur="1" fill="hold">
                                          <p:stCondLst>
                                            <p:cond delay="0"/>
                                          </p:stCondLst>
                                        </p:cTn>
                                        <p:tgtEl>
                                          <p:spTgt spid="497676"/>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4976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7668" grpId="0" build="p" bldLvl="2" autoUpdateAnimBg="0"/>
      <p:bldP spid="497672" grpId="0" build="p" bldLvl="2"/>
      <p:bldP spid="497673" grpId="0" animBg="1"/>
      <p:bldP spid="497674" grpId="0"/>
      <p:bldP spid="497675" grpId="0"/>
      <p:bldP spid="497676" grpId="0"/>
      <p:bldP spid="497677" grpId="0"/>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6200"/>
            <a:ext cx="9144000" cy="1143000"/>
          </a:xfrm>
          <a:noFill/>
        </p:spPr>
        <p:txBody>
          <a:bodyPr/>
          <a:lstStyle/>
          <a:p>
            <a:r>
              <a:rPr lang="en-US" sz="4000">
                <a:solidFill>
                  <a:srgbClr val="FF0000"/>
                </a:solidFill>
              </a:rPr>
              <a:t>Variable Declarations</a:t>
            </a:r>
            <a:endParaRPr lang="en-US">
              <a:solidFill>
                <a:schemeClr val="tx1"/>
              </a:solidFill>
            </a:endParaRPr>
          </a:p>
        </p:txBody>
      </p:sp>
      <p:sp>
        <p:nvSpPr>
          <p:cNvPr id="30723" name="Rectangle 3"/>
          <p:cNvSpPr>
            <a:spLocks noChangeArrowheads="1"/>
          </p:cNvSpPr>
          <p:nvPr/>
        </p:nvSpPr>
        <p:spPr bwMode="auto">
          <a:xfrm>
            <a:off x="482600" y="1155700"/>
            <a:ext cx="8128000" cy="1054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In Java, you must </a:t>
            </a:r>
            <a:r>
              <a:rPr lang="en-US" sz="2400" i="1"/>
              <a:t>declare</a:t>
            </a:r>
            <a:r>
              <a:rPr lang="en-US" sz="2400" b="0"/>
              <a:t> a variable before you can use it.  The declaration establishes the name and type of the variable and, in most cases, specifies the initial value as well.</a:t>
            </a:r>
            <a:endParaRPr lang="en-US" sz="1200" b="0"/>
          </a:p>
        </p:txBody>
      </p:sp>
      <p:grpSp>
        <p:nvGrpSpPr>
          <p:cNvPr id="2" name="Group 4"/>
          <p:cNvGrpSpPr>
            <a:grpSpLocks/>
          </p:cNvGrpSpPr>
          <p:nvPr/>
        </p:nvGrpSpPr>
        <p:grpSpPr bwMode="auto">
          <a:xfrm>
            <a:off x="481013" y="2273300"/>
            <a:ext cx="8129587" cy="2451100"/>
            <a:chOff x="303" y="1432"/>
            <a:chExt cx="5121" cy="1544"/>
          </a:xfrm>
        </p:grpSpPr>
        <p:sp>
          <p:nvSpPr>
            <p:cNvPr id="30726" name="Rectangle 5"/>
            <p:cNvSpPr>
              <a:spLocks noChangeArrowheads="1"/>
            </p:cNvSpPr>
            <p:nvPr/>
          </p:nvSpPr>
          <p:spPr bwMode="auto">
            <a:xfrm>
              <a:off x="896" y="1728"/>
              <a:ext cx="4128" cy="48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0727" name="Text Box 6"/>
            <p:cNvSpPr txBox="1">
              <a:spLocks noChangeArrowheads="1"/>
            </p:cNvSpPr>
            <p:nvPr/>
          </p:nvSpPr>
          <p:spPr bwMode="auto">
            <a:xfrm>
              <a:off x="1008" y="1809"/>
              <a:ext cx="3936" cy="269"/>
            </a:xfrm>
            <a:prstGeom prst="rect">
              <a:avLst/>
            </a:prstGeom>
            <a:noFill/>
            <a:ln w="9525">
              <a:noFill/>
              <a:miter lim="800000"/>
              <a:headEnd/>
              <a:tailEnd/>
            </a:ln>
          </p:spPr>
          <p:txBody>
            <a:bodyPr>
              <a:prstTxWarp prst="textNoShape">
                <a:avLst/>
              </a:prstTxWarp>
              <a:spAutoFit/>
            </a:bodyPr>
            <a:lstStyle/>
            <a:p>
              <a:pPr>
                <a:spcBef>
                  <a:spcPct val="50000"/>
                </a:spcBef>
              </a:pPr>
              <a:r>
                <a:rPr lang="en-US" sz="2200" b="0" i="1" dirty="0"/>
                <a:t>type</a:t>
              </a:r>
              <a:r>
                <a:rPr lang="en-US" sz="2000" dirty="0">
                  <a:latin typeface="Courier New" pitchFamily="1" charset="0"/>
                </a:rPr>
                <a:t> </a:t>
              </a:r>
              <a:r>
                <a:rPr lang="en-US" sz="2200" b="0" i="1" dirty="0"/>
                <a:t>name</a:t>
              </a:r>
              <a:r>
                <a:rPr lang="en-US" sz="2000" dirty="0">
                  <a:latin typeface="Courier New" pitchFamily="1" charset="0"/>
                </a:rPr>
                <a:t> = </a:t>
              </a:r>
              <a:r>
                <a:rPr lang="en-US" sz="2200" b="0" i="1" dirty="0"/>
                <a:t>value</a:t>
              </a:r>
              <a:r>
                <a:rPr lang="en-US" sz="2000" dirty="0">
                  <a:latin typeface="Courier New" pitchFamily="1" charset="0"/>
                </a:rPr>
                <a:t>;</a:t>
              </a:r>
              <a:endParaRPr lang="en-US" sz="2200" dirty="0">
                <a:latin typeface="Courier New" pitchFamily="1" charset="0"/>
              </a:endParaRPr>
            </a:p>
          </p:txBody>
        </p:sp>
        <p:sp>
          <p:nvSpPr>
            <p:cNvPr id="30728" name="Rectangle 7"/>
            <p:cNvSpPr>
              <a:spLocks noChangeArrowheads="1"/>
            </p:cNvSpPr>
            <p:nvPr/>
          </p:nvSpPr>
          <p:spPr bwMode="auto">
            <a:xfrm>
              <a:off x="304" y="1432"/>
              <a:ext cx="5120" cy="271"/>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most common form of a variable declaration is</a:t>
              </a:r>
              <a:endParaRPr lang="en-US" sz="1200" b="0"/>
            </a:p>
          </p:txBody>
        </p:sp>
        <p:sp>
          <p:nvSpPr>
            <p:cNvPr id="30729" name="Rectangle 8"/>
            <p:cNvSpPr>
              <a:spLocks noChangeArrowheads="1"/>
            </p:cNvSpPr>
            <p:nvPr/>
          </p:nvSpPr>
          <p:spPr bwMode="auto">
            <a:xfrm>
              <a:off x="303" y="2288"/>
              <a:ext cx="5121" cy="688"/>
            </a:xfrm>
            <a:prstGeom prst="rect">
              <a:avLst/>
            </a:prstGeom>
            <a:noFill/>
            <a:ln w="9525">
              <a:noFill/>
              <a:miter lim="800000"/>
              <a:headEnd/>
              <a:tailEnd/>
            </a:ln>
          </p:spPr>
          <p:txBody>
            <a:bodyPr>
              <a:prstTxWarp prst="textNoShape">
                <a:avLst/>
              </a:prstTxWarp>
            </a:bodyPr>
            <a:lstStyle/>
            <a:p>
              <a:pPr marL="342900" algn="just">
                <a:lnSpc>
                  <a:spcPct val="85000"/>
                </a:lnSpc>
                <a:spcAft>
                  <a:spcPct val="50000"/>
                </a:spcAft>
              </a:pPr>
              <a:r>
                <a:rPr lang="en-US" sz="2400" b="0" dirty="0" smtClean="0"/>
                <a:t>where </a:t>
              </a:r>
              <a:r>
                <a:rPr lang="en-US" sz="2400" b="0" i="1" dirty="0"/>
                <a:t>type</a:t>
              </a:r>
              <a:r>
                <a:rPr lang="en-US" sz="2400" b="0" dirty="0"/>
                <a:t> is the name of a Java primitive type or class, </a:t>
              </a:r>
              <a:r>
                <a:rPr lang="en-US" sz="2400" b="0" i="1" dirty="0"/>
                <a:t>name</a:t>
              </a:r>
              <a:r>
                <a:rPr lang="en-US" sz="2400" b="0" dirty="0"/>
                <a:t> is an identifier that indicates the name of the variable, and </a:t>
              </a:r>
              <a:r>
                <a:rPr lang="en-US" sz="2400" b="0" i="1" dirty="0"/>
                <a:t>value</a:t>
              </a:r>
              <a:r>
                <a:rPr lang="en-US" sz="2400" b="0" dirty="0"/>
                <a:t> is an expression specifying the initial value.</a:t>
              </a:r>
              <a:endParaRPr lang="en-US" sz="1200" b="0" dirty="0"/>
            </a:p>
          </p:txBody>
        </p:sp>
      </p:grpSp>
      <p:sp>
        <p:nvSpPr>
          <p:cNvPr id="499721" name="Rectangle 9"/>
          <p:cNvSpPr>
            <a:spLocks noChangeArrowheads="1"/>
          </p:cNvSpPr>
          <p:nvPr/>
        </p:nvSpPr>
        <p:spPr bwMode="auto">
          <a:xfrm>
            <a:off x="482600" y="4749800"/>
            <a:ext cx="8128000" cy="19558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Most declarations appear as statements in the body of a method definition.  Variables declared in this way are called </a:t>
            </a:r>
            <a:r>
              <a:rPr lang="en-US" sz="2400" i="1"/>
              <a:t>local variables</a:t>
            </a:r>
            <a:r>
              <a:rPr lang="en-US" sz="2400" b="0"/>
              <a:t> and are accessible only inside that method.</a:t>
            </a:r>
          </a:p>
          <a:p>
            <a:pPr marL="342900" indent="-342900" algn="just">
              <a:lnSpc>
                <a:spcPct val="85000"/>
              </a:lnSpc>
              <a:spcAft>
                <a:spcPct val="50000"/>
              </a:spcAft>
              <a:buFontTx/>
              <a:buChar char="•"/>
            </a:pPr>
            <a:r>
              <a:rPr lang="en-US" sz="2400" b="0"/>
              <a:t>Variables may also be declared as part of a class.  These are called </a:t>
            </a:r>
            <a:r>
              <a:rPr lang="en-US" sz="2400" i="1"/>
              <a:t>instance variables</a:t>
            </a:r>
            <a:r>
              <a:rPr lang="en-US" sz="2400" b="0"/>
              <a:t> and are covered in Chapter 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9972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9972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9721" grpId="0" build="p" autoUpdateAnimBg="0"/>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76200"/>
            <a:ext cx="9144000" cy="1143000"/>
          </a:xfrm>
          <a:noFill/>
        </p:spPr>
        <p:txBody>
          <a:bodyPr/>
          <a:lstStyle/>
          <a:p>
            <a:r>
              <a:rPr lang="en-US" sz="4000">
                <a:solidFill>
                  <a:srgbClr val="FF0000"/>
                </a:solidFill>
              </a:rPr>
              <a:t>Operators and Operands</a:t>
            </a:r>
            <a:endParaRPr lang="en-US">
              <a:solidFill>
                <a:schemeClr val="tx1"/>
              </a:solidFill>
            </a:endParaRPr>
          </a:p>
        </p:txBody>
      </p:sp>
      <p:sp>
        <p:nvSpPr>
          <p:cNvPr id="32771" name="Rectangle 3"/>
          <p:cNvSpPr>
            <a:spLocks noChangeArrowheads="1"/>
          </p:cNvSpPr>
          <p:nvPr/>
        </p:nvSpPr>
        <p:spPr bwMode="auto">
          <a:xfrm>
            <a:off x="482600" y="1155700"/>
            <a:ext cx="8128000" cy="1054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As in most languages, Java programs specify computation in the form of </a:t>
            </a:r>
            <a:r>
              <a:rPr lang="en-US" sz="2400" i="1"/>
              <a:t>arithmetic expressions</a:t>
            </a:r>
            <a:r>
              <a:rPr lang="en-US" sz="2400" b="0"/>
              <a:t> that closely resemble expressions in mathematics.</a:t>
            </a:r>
            <a:endParaRPr lang="en-US" sz="1200" b="0"/>
          </a:p>
        </p:txBody>
      </p:sp>
      <p:grpSp>
        <p:nvGrpSpPr>
          <p:cNvPr id="2" name="Group 4"/>
          <p:cNvGrpSpPr>
            <a:grpSpLocks/>
          </p:cNvGrpSpPr>
          <p:nvPr/>
        </p:nvGrpSpPr>
        <p:grpSpPr bwMode="auto">
          <a:xfrm>
            <a:off x="492125" y="2273300"/>
            <a:ext cx="8128000" cy="1951038"/>
            <a:chOff x="310" y="1432"/>
            <a:chExt cx="5120" cy="1229"/>
          </a:xfrm>
        </p:grpSpPr>
        <p:sp>
          <p:nvSpPr>
            <p:cNvPr id="32775" name="Rectangle 5"/>
            <p:cNvSpPr>
              <a:spLocks noChangeArrowheads="1"/>
            </p:cNvSpPr>
            <p:nvPr/>
          </p:nvSpPr>
          <p:spPr bwMode="auto">
            <a:xfrm>
              <a:off x="310" y="1432"/>
              <a:ext cx="5120" cy="488"/>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5000"/>
                </a:spcAft>
                <a:buFontTx/>
                <a:buChar char="•"/>
              </a:pPr>
              <a:r>
                <a:rPr lang="en-US" sz="2400" b="0"/>
                <a:t>The most common operators in Java are the ones that specify arithmetic computation:</a:t>
              </a:r>
            </a:p>
          </p:txBody>
        </p:sp>
        <p:sp>
          <p:nvSpPr>
            <p:cNvPr id="32776" name="Rectangle 6"/>
            <p:cNvSpPr>
              <a:spLocks noChangeArrowheads="1"/>
            </p:cNvSpPr>
            <p:nvPr/>
          </p:nvSpPr>
          <p:spPr bwMode="auto">
            <a:xfrm>
              <a:off x="1080" y="1891"/>
              <a:ext cx="384" cy="250"/>
            </a:xfrm>
            <a:prstGeom prst="rect">
              <a:avLst/>
            </a:prstGeom>
            <a:noFill/>
            <a:ln w="9525">
              <a:noFill/>
              <a:miter lim="800000"/>
              <a:headEnd/>
              <a:tailEnd/>
            </a:ln>
          </p:spPr>
          <p:txBody>
            <a:bodyPr>
              <a:prstTxWarp prst="textNoShape">
                <a:avLst/>
              </a:prstTxWarp>
              <a:spAutoFit/>
            </a:bodyPr>
            <a:lstStyle/>
            <a:p>
              <a:pPr algn="ctr"/>
              <a:r>
                <a:rPr lang="en-US" sz="2000">
                  <a:latin typeface="Courier New" pitchFamily="1" charset="0"/>
                </a:rPr>
                <a:t>+</a:t>
              </a:r>
              <a:endParaRPr lang="en-US" sz="2200">
                <a:latin typeface="Courier New" pitchFamily="1" charset="0"/>
              </a:endParaRPr>
            </a:p>
          </p:txBody>
        </p:sp>
        <p:sp>
          <p:nvSpPr>
            <p:cNvPr id="32777" name="Text Box 7"/>
            <p:cNvSpPr txBox="1">
              <a:spLocks noChangeArrowheads="1"/>
            </p:cNvSpPr>
            <p:nvPr/>
          </p:nvSpPr>
          <p:spPr bwMode="auto">
            <a:xfrm>
              <a:off x="1440" y="1872"/>
              <a:ext cx="1008"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b="0"/>
                <a:t>Addition</a:t>
              </a:r>
            </a:p>
          </p:txBody>
        </p:sp>
        <p:sp>
          <p:nvSpPr>
            <p:cNvPr id="32778" name="Rectangle 8"/>
            <p:cNvSpPr>
              <a:spLocks noChangeArrowheads="1"/>
            </p:cNvSpPr>
            <p:nvPr/>
          </p:nvSpPr>
          <p:spPr bwMode="auto">
            <a:xfrm>
              <a:off x="1080" y="2139"/>
              <a:ext cx="384" cy="250"/>
            </a:xfrm>
            <a:prstGeom prst="rect">
              <a:avLst/>
            </a:prstGeom>
            <a:noFill/>
            <a:ln w="9525">
              <a:noFill/>
              <a:miter lim="800000"/>
              <a:headEnd/>
              <a:tailEnd/>
            </a:ln>
          </p:spPr>
          <p:txBody>
            <a:bodyPr>
              <a:prstTxWarp prst="textNoShape">
                <a:avLst/>
              </a:prstTxWarp>
              <a:spAutoFit/>
            </a:bodyPr>
            <a:lstStyle/>
            <a:p>
              <a:pPr algn="ctr"/>
              <a:r>
                <a:rPr lang="en-US" sz="2000">
                  <a:latin typeface="Courier New" pitchFamily="1" charset="0"/>
                </a:rPr>
                <a:t>–</a:t>
              </a:r>
              <a:endParaRPr lang="en-US" sz="2200">
                <a:latin typeface="Courier New" pitchFamily="1" charset="0"/>
              </a:endParaRPr>
            </a:p>
          </p:txBody>
        </p:sp>
        <p:sp>
          <p:nvSpPr>
            <p:cNvPr id="32779" name="Text Box 9"/>
            <p:cNvSpPr txBox="1">
              <a:spLocks noChangeArrowheads="1"/>
            </p:cNvSpPr>
            <p:nvPr/>
          </p:nvSpPr>
          <p:spPr bwMode="auto">
            <a:xfrm>
              <a:off x="1440" y="2120"/>
              <a:ext cx="1008"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b="0"/>
                <a:t>Subtraction</a:t>
              </a:r>
            </a:p>
          </p:txBody>
        </p:sp>
        <p:sp>
          <p:nvSpPr>
            <p:cNvPr id="32780" name="Rectangle 10"/>
            <p:cNvSpPr>
              <a:spLocks noChangeArrowheads="1"/>
            </p:cNvSpPr>
            <p:nvPr/>
          </p:nvSpPr>
          <p:spPr bwMode="auto">
            <a:xfrm>
              <a:off x="3000" y="1891"/>
              <a:ext cx="384" cy="250"/>
            </a:xfrm>
            <a:prstGeom prst="rect">
              <a:avLst/>
            </a:prstGeom>
            <a:noFill/>
            <a:ln w="9525">
              <a:noFill/>
              <a:miter lim="800000"/>
              <a:headEnd/>
              <a:tailEnd/>
            </a:ln>
          </p:spPr>
          <p:txBody>
            <a:bodyPr>
              <a:prstTxWarp prst="textNoShape">
                <a:avLst/>
              </a:prstTxWarp>
              <a:spAutoFit/>
            </a:bodyPr>
            <a:lstStyle/>
            <a:p>
              <a:pPr algn="ctr"/>
              <a:r>
                <a:rPr lang="en-US" sz="2000">
                  <a:latin typeface="Courier New" pitchFamily="1" charset="0"/>
                </a:rPr>
                <a:t>*</a:t>
              </a:r>
              <a:endParaRPr lang="en-US" sz="2200">
                <a:latin typeface="Courier New" pitchFamily="1" charset="0"/>
              </a:endParaRPr>
            </a:p>
          </p:txBody>
        </p:sp>
        <p:sp>
          <p:nvSpPr>
            <p:cNvPr id="32781" name="Text Box 11"/>
            <p:cNvSpPr txBox="1">
              <a:spLocks noChangeArrowheads="1"/>
            </p:cNvSpPr>
            <p:nvPr/>
          </p:nvSpPr>
          <p:spPr bwMode="auto">
            <a:xfrm>
              <a:off x="3360" y="1872"/>
              <a:ext cx="1296"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b="0"/>
                <a:t>Multiplication</a:t>
              </a:r>
            </a:p>
          </p:txBody>
        </p:sp>
        <p:sp>
          <p:nvSpPr>
            <p:cNvPr id="32782" name="Rectangle 12"/>
            <p:cNvSpPr>
              <a:spLocks noChangeArrowheads="1"/>
            </p:cNvSpPr>
            <p:nvPr/>
          </p:nvSpPr>
          <p:spPr bwMode="auto">
            <a:xfrm>
              <a:off x="3000" y="2139"/>
              <a:ext cx="384" cy="250"/>
            </a:xfrm>
            <a:prstGeom prst="rect">
              <a:avLst/>
            </a:prstGeom>
            <a:noFill/>
            <a:ln w="9525">
              <a:noFill/>
              <a:miter lim="800000"/>
              <a:headEnd/>
              <a:tailEnd/>
            </a:ln>
          </p:spPr>
          <p:txBody>
            <a:bodyPr>
              <a:prstTxWarp prst="textNoShape">
                <a:avLst/>
              </a:prstTxWarp>
              <a:spAutoFit/>
            </a:bodyPr>
            <a:lstStyle/>
            <a:p>
              <a:pPr algn="ctr"/>
              <a:r>
                <a:rPr lang="en-US" sz="2000">
                  <a:latin typeface="Courier New" pitchFamily="1" charset="0"/>
                </a:rPr>
                <a:t>/</a:t>
              </a:r>
              <a:endParaRPr lang="en-US" sz="2200">
                <a:latin typeface="Courier New" pitchFamily="1" charset="0"/>
              </a:endParaRPr>
            </a:p>
          </p:txBody>
        </p:sp>
        <p:sp>
          <p:nvSpPr>
            <p:cNvPr id="32783" name="Text Box 13"/>
            <p:cNvSpPr txBox="1">
              <a:spLocks noChangeArrowheads="1"/>
            </p:cNvSpPr>
            <p:nvPr/>
          </p:nvSpPr>
          <p:spPr bwMode="auto">
            <a:xfrm>
              <a:off x="3360" y="2120"/>
              <a:ext cx="1008"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b="0"/>
                <a:t>Division</a:t>
              </a:r>
            </a:p>
          </p:txBody>
        </p:sp>
        <p:sp>
          <p:nvSpPr>
            <p:cNvPr id="32784" name="Rectangle 14"/>
            <p:cNvSpPr>
              <a:spLocks noChangeArrowheads="1"/>
            </p:cNvSpPr>
            <p:nvPr/>
          </p:nvSpPr>
          <p:spPr bwMode="auto">
            <a:xfrm>
              <a:off x="3000" y="2392"/>
              <a:ext cx="384" cy="250"/>
            </a:xfrm>
            <a:prstGeom prst="rect">
              <a:avLst/>
            </a:prstGeom>
            <a:noFill/>
            <a:ln w="9525">
              <a:noFill/>
              <a:miter lim="800000"/>
              <a:headEnd/>
              <a:tailEnd/>
            </a:ln>
          </p:spPr>
          <p:txBody>
            <a:bodyPr>
              <a:prstTxWarp prst="textNoShape">
                <a:avLst/>
              </a:prstTxWarp>
              <a:spAutoFit/>
            </a:bodyPr>
            <a:lstStyle/>
            <a:p>
              <a:pPr algn="ctr"/>
              <a:r>
                <a:rPr lang="en-US" sz="2000">
                  <a:latin typeface="Courier New" pitchFamily="1" charset="0"/>
                </a:rPr>
                <a:t>%</a:t>
              </a:r>
              <a:endParaRPr lang="en-US" sz="2200">
                <a:latin typeface="Courier New" pitchFamily="1" charset="0"/>
              </a:endParaRPr>
            </a:p>
          </p:txBody>
        </p:sp>
        <p:sp>
          <p:nvSpPr>
            <p:cNvPr id="32785" name="Text Box 15"/>
            <p:cNvSpPr txBox="1">
              <a:spLocks noChangeArrowheads="1"/>
            </p:cNvSpPr>
            <p:nvPr/>
          </p:nvSpPr>
          <p:spPr bwMode="auto">
            <a:xfrm>
              <a:off x="3360" y="2373"/>
              <a:ext cx="1008"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b="0"/>
                <a:t>Remainder</a:t>
              </a:r>
            </a:p>
          </p:txBody>
        </p:sp>
      </p:grpSp>
      <p:sp>
        <p:nvSpPr>
          <p:cNvPr id="501776" name="Rectangle 16"/>
          <p:cNvSpPr>
            <a:spLocks noChangeArrowheads="1"/>
          </p:cNvSpPr>
          <p:nvPr/>
        </p:nvSpPr>
        <p:spPr bwMode="auto">
          <a:xfrm>
            <a:off x="482600" y="42799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Operators in Java usually appear between two subexpressions, which are called its </a:t>
            </a:r>
            <a:r>
              <a:rPr lang="en-US" sz="2400" i="1"/>
              <a:t>operands</a:t>
            </a:r>
            <a:r>
              <a:rPr lang="en-US" sz="2400" b="0" i="1"/>
              <a:t>.</a:t>
            </a:r>
            <a:r>
              <a:rPr lang="en-US" sz="2400" b="0"/>
              <a:t>  Operators that take two operands are called </a:t>
            </a:r>
            <a:r>
              <a:rPr lang="en-US" sz="2400" i="1"/>
              <a:t>binary operators</a:t>
            </a:r>
            <a:r>
              <a:rPr lang="en-US" sz="2400" b="0" i="1"/>
              <a:t>.</a:t>
            </a:r>
            <a:endParaRPr lang="en-US" sz="2400" b="0"/>
          </a:p>
        </p:txBody>
      </p:sp>
      <p:sp>
        <p:nvSpPr>
          <p:cNvPr id="501777" name="Rectangle 17"/>
          <p:cNvSpPr>
            <a:spLocks noChangeArrowheads="1"/>
          </p:cNvSpPr>
          <p:nvPr/>
        </p:nvSpPr>
        <p:spPr bwMode="auto">
          <a:xfrm>
            <a:off x="482600" y="5397500"/>
            <a:ext cx="8128000" cy="8509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5000"/>
              </a:spcAft>
              <a:buFontTx/>
              <a:buChar char="•"/>
            </a:pPr>
            <a:r>
              <a:rPr lang="en-US" sz="2400" b="0"/>
              <a:t>The </a:t>
            </a:r>
            <a:r>
              <a:rPr lang="en-US" sz="2000">
                <a:latin typeface="Courier New" pitchFamily="1" charset="0"/>
              </a:rPr>
              <a:t>-</a:t>
            </a:r>
            <a:r>
              <a:rPr lang="en-US" sz="2400" b="0"/>
              <a:t> operator can also appear as a </a:t>
            </a:r>
            <a:r>
              <a:rPr lang="en-US" sz="2400" i="1"/>
              <a:t>unary operator</a:t>
            </a:r>
            <a:r>
              <a:rPr lang="en-US" sz="2400" b="0" i="1"/>
              <a:t>,</a:t>
            </a:r>
            <a:r>
              <a:rPr lang="en-US" sz="2400" b="0"/>
              <a:t> as in the expression </a:t>
            </a:r>
            <a:r>
              <a:rPr lang="en-US" sz="2000">
                <a:latin typeface="Courier New" pitchFamily="1" charset="0"/>
              </a:rPr>
              <a:t>-x</a:t>
            </a:r>
            <a:r>
              <a:rPr lang="en-US" sz="2400" b="0"/>
              <a:t>, which denotes the negative of </a:t>
            </a:r>
            <a:r>
              <a:rPr lang="en-US" sz="2000">
                <a:latin typeface="Courier New" pitchFamily="1" charset="0"/>
              </a:rPr>
              <a:t>x</a:t>
            </a:r>
            <a:r>
              <a:rPr lang="en-US" sz="2400" b="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0177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0177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76" grpId="0" build="p" autoUpdateAnimBg="0"/>
      <p:bldP spid="501777" grpId="0" build="p" autoUpdateAnimBg="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76200"/>
            <a:ext cx="9144000" cy="1143000"/>
          </a:xfrm>
          <a:noFill/>
        </p:spPr>
        <p:txBody>
          <a:bodyPr/>
          <a:lstStyle/>
          <a:p>
            <a:r>
              <a:rPr lang="en-US" sz="4000">
                <a:solidFill>
                  <a:srgbClr val="FF0000"/>
                </a:solidFill>
              </a:rPr>
              <a:t>Division and Type Casts</a:t>
            </a:r>
            <a:endParaRPr lang="en-US">
              <a:solidFill>
                <a:schemeClr val="tx1"/>
              </a:solidFill>
            </a:endParaRPr>
          </a:p>
        </p:txBody>
      </p:sp>
      <p:sp>
        <p:nvSpPr>
          <p:cNvPr id="34819" name="Rectangle 3"/>
          <p:cNvSpPr>
            <a:spLocks noChangeArrowheads="1"/>
          </p:cNvSpPr>
          <p:nvPr/>
        </p:nvSpPr>
        <p:spPr bwMode="auto">
          <a:xfrm>
            <a:off x="482600" y="1155700"/>
            <a:ext cx="8128000" cy="1054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Whenever you apply a binary operator to numeric values in Java, the result will be of type </a:t>
            </a:r>
            <a:r>
              <a:rPr lang="en-US" sz="2000">
                <a:latin typeface="Courier New" pitchFamily="1" charset="0"/>
              </a:rPr>
              <a:t>int</a:t>
            </a:r>
            <a:r>
              <a:rPr lang="en-US" sz="2400" b="0"/>
              <a:t> if both operands are of type </a:t>
            </a:r>
            <a:r>
              <a:rPr lang="en-US" sz="2000">
                <a:latin typeface="Courier New" pitchFamily="1" charset="0"/>
              </a:rPr>
              <a:t>int</a:t>
            </a:r>
            <a:r>
              <a:rPr lang="en-US" sz="2400" b="0"/>
              <a:t>, but will be a </a:t>
            </a:r>
            <a:r>
              <a:rPr lang="en-US" sz="2000">
                <a:latin typeface="Courier New" pitchFamily="1" charset="0"/>
              </a:rPr>
              <a:t>double</a:t>
            </a:r>
            <a:r>
              <a:rPr lang="en-US" sz="2400" b="0"/>
              <a:t> if either operand is a </a:t>
            </a:r>
            <a:r>
              <a:rPr lang="en-US" sz="2000">
                <a:latin typeface="Courier New" pitchFamily="1" charset="0"/>
              </a:rPr>
              <a:t>double</a:t>
            </a:r>
            <a:r>
              <a:rPr lang="en-US" sz="2400" b="0"/>
              <a:t>.</a:t>
            </a:r>
          </a:p>
        </p:txBody>
      </p:sp>
      <p:grpSp>
        <p:nvGrpSpPr>
          <p:cNvPr id="2" name="Group 4"/>
          <p:cNvGrpSpPr>
            <a:grpSpLocks/>
          </p:cNvGrpSpPr>
          <p:nvPr/>
        </p:nvGrpSpPr>
        <p:grpSpPr bwMode="auto">
          <a:xfrm>
            <a:off x="482600" y="2273300"/>
            <a:ext cx="8137525" cy="2146300"/>
            <a:chOff x="304" y="1432"/>
            <a:chExt cx="5126" cy="1352"/>
          </a:xfrm>
        </p:grpSpPr>
        <p:sp>
          <p:nvSpPr>
            <p:cNvPr id="34825" name="Rectangle 5"/>
            <p:cNvSpPr>
              <a:spLocks noChangeArrowheads="1"/>
            </p:cNvSpPr>
            <p:nvPr/>
          </p:nvSpPr>
          <p:spPr bwMode="auto">
            <a:xfrm>
              <a:off x="310" y="1432"/>
              <a:ext cx="5120" cy="536"/>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5000"/>
                </a:spcAft>
                <a:buFontTx/>
                <a:buChar char="•"/>
              </a:pPr>
              <a:r>
                <a:rPr lang="en-US" sz="2400" b="0"/>
                <a:t>This rule has important consequences in the case of division.  For example, the expression</a:t>
              </a:r>
            </a:p>
          </p:txBody>
        </p:sp>
        <p:sp>
          <p:nvSpPr>
            <p:cNvPr id="34826" name="Text Box 6"/>
            <p:cNvSpPr txBox="1">
              <a:spLocks noChangeArrowheads="1"/>
            </p:cNvSpPr>
            <p:nvPr/>
          </p:nvSpPr>
          <p:spPr bwMode="auto">
            <a:xfrm>
              <a:off x="1800" y="1904"/>
              <a:ext cx="2160" cy="2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2000">
                  <a:latin typeface="Courier New" pitchFamily="1" charset="0"/>
                </a:rPr>
                <a:t>14 / 5</a:t>
              </a:r>
              <a:endParaRPr lang="en-US" sz="2400" b="0"/>
            </a:p>
          </p:txBody>
        </p:sp>
        <p:sp>
          <p:nvSpPr>
            <p:cNvPr id="34827" name="Rectangle 7"/>
            <p:cNvSpPr>
              <a:spLocks noChangeArrowheads="1"/>
            </p:cNvSpPr>
            <p:nvPr/>
          </p:nvSpPr>
          <p:spPr bwMode="auto">
            <a:xfrm>
              <a:off x="304" y="2152"/>
              <a:ext cx="5120" cy="632"/>
            </a:xfrm>
            <a:prstGeom prst="rect">
              <a:avLst/>
            </a:prstGeom>
            <a:noFill/>
            <a:ln w="9525">
              <a:noFill/>
              <a:miter lim="800000"/>
              <a:headEnd/>
              <a:tailEnd/>
            </a:ln>
          </p:spPr>
          <p:txBody>
            <a:bodyPr>
              <a:prstTxWarp prst="textNoShape">
                <a:avLst/>
              </a:prstTxWarp>
            </a:bodyPr>
            <a:lstStyle/>
            <a:p>
              <a:pPr marL="342900" algn="just">
                <a:lnSpc>
                  <a:spcPct val="85000"/>
                </a:lnSpc>
                <a:spcAft>
                  <a:spcPct val="25000"/>
                </a:spcAft>
              </a:pPr>
              <a:r>
                <a:rPr lang="en-US" sz="2400" b="0" dirty="0" smtClean="0"/>
                <a:t>seems </a:t>
              </a:r>
              <a:r>
                <a:rPr lang="en-US" sz="2400" b="0" dirty="0"/>
                <a:t>as if it should have the value 2.8, but because both operands are of type </a:t>
              </a:r>
              <a:r>
                <a:rPr lang="en-US" sz="2000" dirty="0" err="1">
                  <a:latin typeface="Courier New" pitchFamily="1" charset="0"/>
                </a:rPr>
                <a:t>int</a:t>
              </a:r>
              <a:r>
                <a:rPr lang="en-US" sz="2400" b="0" dirty="0"/>
                <a:t>, Java computes an integer result by throwing away the fractional part.  The result is therefore 2.</a:t>
              </a:r>
            </a:p>
          </p:txBody>
        </p:sp>
      </p:grpSp>
      <p:grpSp>
        <p:nvGrpSpPr>
          <p:cNvPr id="3" name="Group 8"/>
          <p:cNvGrpSpPr>
            <a:grpSpLocks/>
          </p:cNvGrpSpPr>
          <p:nvPr/>
        </p:nvGrpSpPr>
        <p:grpSpPr bwMode="auto">
          <a:xfrm>
            <a:off x="482600" y="4470400"/>
            <a:ext cx="8128000" cy="1930400"/>
            <a:chOff x="304" y="2816"/>
            <a:chExt cx="5120" cy="1216"/>
          </a:xfrm>
        </p:grpSpPr>
        <p:sp>
          <p:nvSpPr>
            <p:cNvPr id="34822" name="Rectangle 9"/>
            <p:cNvSpPr>
              <a:spLocks noChangeArrowheads="1"/>
            </p:cNvSpPr>
            <p:nvPr/>
          </p:nvSpPr>
          <p:spPr bwMode="auto">
            <a:xfrm>
              <a:off x="304" y="2816"/>
              <a:ext cx="5120" cy="536"/>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5000"/>
                </a:spcAft>
                <a:buFontTx/>
                <a:buChar char="•"/>
              </a:pPr>
              <a:r>
                <a:rPr lang="en-US" sz="2400" b="0"/>
                <a:t>If you want to obtain the mathematically correct result, you need to convert at least one operand to a </a:t>
              </a:r>
              <a:r>
                <a:rPr lang="en-US" sz="2000">
                  <a:latin typeface="Courier New" pitchFamily="1" charset="0"/>
                </a:rPr>
                <a:t>double</a:t>
              </a:r>
              <a:r>
                <a:rPr lang="en-US" sz="2400" b="0"/>
                <a:t>, as in</a:t>
              </a:r>
            </a:p>
          </p:txBody>
        </p:sp>
        <p:sp>
          <p:nvSpPr>
            <p:cNvPr id="34823" name="Text Box 10"/>
            <p:cNvSpPr txBox="1">
              <a:spLocks noChangeArrowheads="1"/>
            </p:cNvSpPr>
            <p:nvPr/>
          </p:nvSpPr>
          <p:spPr bwMode="auto">
            <a:xfrm>
              <a:off x="1794" y="3288"/>
              <a:ext cx="2160" cy="2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2000">
                  <a:latin typeface="Courier New" pitchFamily="1" charset="0"/>
                </a:rPr>
                <a:t>(double) 14 / 5</a:t>
              </a:r>
              <a:endParaRPr lang="en-US" sz="2400" b="0"/>
            </a:p>
          </p:txBody>
        </p:sp>
        <p:sp>
          <p:nvSpPr>
            <p:cNvPr id="34824" name="Rectangle 11"/>
            <p:cNvSpPr>
              <a:spLocks noChangeArrowheads="1"/>
            </p:cNvSpPr>
            <p:nvPr/>
          </p:nvSpPr>
          <p:spPr bwMode="auto">
            <a:xfrm>
              <a:off x="304" y="3552"/>
              <a:ext cx="5120" cy="480"/>
            </a:xfrm>
            <a:prstGeom prst="rect">
              <a:avLst/>
            </a:prstGeom>
            <a:noFill/>
            <a:ln w="9525">
              <a:noFill/>
              <a:miter lim="800000"/>
              <a:headEnd/>
              <a:tailEnd/>
            </a:ln>
          </p:spPr>
          <p:txBody>
            <a:bodyPr>
              <a:prstTxWarp prst="textNoShape">
                <a:avLst/>
              </a:prstTxWarp>
            </a:bodyPr>
            <a:lstStyle/>
            <a:p>
              <a:pPr marL="342900" algn="just">
                <a:lnSpc>
                  <a:spcPct val="85000"/>
                </a:lnSpc>
                <a:spcAft>
                  <a:spcPct val="25000"/>
                </a:spcAft>
              </a:pPr>
              <a:r>
                <a:rPr lang="en-US" sz="2400" b="0" dirty="0" smtClean="0"/>
                <a:t>The </a:t>
              </a:r>
              <a:r>
                <a:rPr lang="en-US" sz="2400" b="0" dirty="0"/>
                <a:t>conversion is accomplished by means of a </a:t>
              </a:r>
              <a:r>
                <a:rPr lang="en-US" sz="2400" i="1" dirty="0"/>
                <a:t>type cast</a:t>
              </a:r>
              <a:r>
                <a:rPr lang="en-US" sz="2400" b="0" i="1" dirty="0"/>
                <a:t>,</a:t>
              </a:r>
              <a:r>
                <a:rPr lang="en-US" sz="2400" b="0" dirty="0"/>
                <a:t> which consists of a type name in parentheses.</a:t>
              </a:r>
              <a:endParaRPr lang="en-US" sz="24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5858" name="Text Box 2"/>
          <p:cNvSpPr txBox="1">
            <a:spLocks noChangeArrowheads="1"/>
          </p:cNvSpPr>
          <p:nvPr/>
        </p:nvSpPr>
        <p:spPr bwMode="auto">
          <a:xfrm>
            <a:off x="1050925" y="3886200"/>
            <a:ext cx="7178675" cy="393700"/>
          </a:xfrm>
          <a:prstGeom prst="rect">
            <a:avLst/>
          </a:prstGeom>
          <a:noFill/>
          <a:ln w="9525">
            <a:noFill/>
            <a:miter lim="800000"/>
            <a:headEnd/>
            <a:tailEnd/>
          </a:ln>
        </p:spPr>
        <p:txBody>
          <a:bodyPr>
            <a:prstTxWarp prst="textNoShape">
              <a:avLst/>
            </a:prstTxWarp>
            <a:spAutoFit/>
          </a:bodyPr>
          <a:lstStyle/>
          <a:p>
            <a:pPr algn="ctr">
              <a:lnSpc>
                <a:spcPct val="90000"/>
              </a:lnSpc>
            </a:pPr>
            <a:r>
              <a:rPr lang="en-US" sz="2200">
                <a:latin typeface="Courier New" pitchFamily="1" charset="0"/>
              </a:rPr>
              <a:t>9  /  5  *  c  +  32</a:t>
            </a:r>
          </a:p>
        </p:txBody>
      </p:sp>
      <p:sp>
        <p:nvSpPr>
          <p:cNvPr id="36867" name="Rectangle 3"/>
          <p:cNvSpPr>
            <a:spLocks noGrp="1" noChangeArrowheads="1"/>
          </p:cNvSpPr>
          <p:nvPr>
            <p:ph type="title"/>
          </p:nvPr>
        </p:nvSpPr>
        <p:spPr>
          <a:xfrm>
            <a:off x="0" y="76200"/>
            <a:ext cx="9144000" cy="1143000"/>
          </a:xfrm>
          <a:noFill/>
        </p:spPr>
        <p:txBody>
          <a:bodyPr/>
          <a:lstStyle/>
          <a:p>
            <a:r>
              <a:rPr lang="en-US" sz="4000">
                <a:solidFill>
                  <a:srgbClr val="FF0000"/>
                </a:solidFill>
              </a:rPr>
              <a:t>The Pitfalls of Integer Division</a:t>
            </a:r>
            <a:endParaRPr lang="en-US">
              <a:solidFill>
                <a:schemeClr val="tx1"/>
              </a:solidFill>
            </a:endParaRPr>
          </a:p>
        </p:txBody>
      </p:sp>
      <p:sp>
        <p:nvSpPr>
          <p:cNvPr id="36868" name="Text Box 4"/>
          <p:cNvSpPr txBox="1">
            <a:spLocks noChangeArrowheads="1"/>
          </p:cNvSpPr>
          <p:nvPr/>
        </p:nvSpPr>
        <p:spPr bwMode="auto">
          <a:xfrm>
            <a:off x="457200" y="1189038"/>
            <a:ext cx="8229600" cy="749300"/>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Consider the following Java statements, which are intended to convert 100</a:t>
            </a:r>
            <a:r>
              <a:rPr lang="en-US" altLang="ja-JP" sz="2400" b="0">
                <a:ea typeface="ＭＳ Ｐゴシック" pitchFamily="1" charset="-128"/>
                <a:cs typeface="ＭＳ Ｐゴシック" pitchFamily="1" charset="-128"/>
              </a:rPr>
              <a:t>˚ </a:t>
            </a:r>
            <a:r>
              <a:rPr lang="en-US" sz="2400" b="0"/>
              <a:t>Celsius temperature to its Fahrenheit equivalent:</a:t>
            </a:r>
          </a:p>
        </p:txBody>
      </p:sp>
      <p:sp>
        <p:nvSpPr>
          <p:cNvPr id="36869" name="Text Box 5"/>
          <p:cNvSpPr txBox="1">
            <a:spLocks noChangeArrowheads="1"/>
          </p:cNvSpPr>
          <p:nvPr/>
        </p:nvSpPr>
        <p:spPr bwMode="auto">
          <a:xfrm>
            <a:off x="1143000" y="2276475"/>
            <a:ext cx="7315200" cy="641350"/>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a:latin typeface="Courier New" pitchFamily="1" charset="0"/>
              </a:rPr>
              <a:t>double c = 100;</a:t>
            </a:r>
          </a:p>
          <a:p>
            <a:pPr algn="just">
              <a:lnSpc>
                <a:spcPct val="90000"/>
              </a:lnSpc>
            </a:pPr>
            <a:r>
              <a:rPr lang="en-US" sz="2000">
                <a:latin typeface="Courier New" pitchFamily="1" charset="0"/>
              </a:rPr>
              <a:t>double f = 9 / 5 * c + 32;</a:t>
            </a:r>
          </a:p>
        </p:txBody>
      </p:sp>
      <p:sp>
        <p:nvSpPr>
          <p:cNvPr id="36871" name="Text Box 7"/>
          <p:cNvSpPr txBox="1">
            <a:spLocks noChangeArrowheads="1"/>
          </p:cNvSpPr>
          <p:nvPr/>
        </p:nvSpPr>
        <p:spPr bwMode="auto">
          <a:xfrm>
            <a:off x="457200" y="3403600"/>
            <a:ext cx="8229600" cy="420688"/>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The computation consists of evaluating the following expression:</a:t>
            </a:r>
          </a:p>
        </p:txBody>
      </p:sp>
      <p:grpSp>
        <p:nvGrpSpPr>
          <p:cNvPr id="2" name="Group 8"/>
          <p:cNvGrpSpPr>
            <a:grpSpLocks/>
          </p:cNvGrpSpPr>
          <p:nvPr/>
        </p:nvGrpSpPr>
        <p:grpSpPr bwMode="auto">
          <a:xfrm>
            <a:off x="304800" y="3810000"/>
            <a:ext cx="8534400" cy="3048000"/>
            <a:chOff x="192" y="2400"/>
            <a:chExt cx="5376" cy="1920"/>
          </a:xfrm>
        </p:grpSpPr>
        <p:sp>
          <p:nvSpPr>
            <p:cNvPr id="36893" name="Rectangle 9"/>
            <p:cNvSpPr>
              <a:spLocks noChangeArrowheads="1"/>
            </p:cNvSpPr>
            <p:nvPr/>
          </p:nvSpPr>
          <p:spPr bwMode="auto">
            <a:xfrm>
              <a:off x="192" y="3953"/>
              <a:ext cx="5376" cy="367"/>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36894" name="Rectangle 10"/>
            <p:cNvSpPr>
              <a:spLocks noChangeArrowheads="1"/>
            </p:cNvSpPr>
            <p:nvPr/>
          </p:nvSpPr>
          <p:spPr bwMode="auto">
            <a:xfrm>
              <a:off x="192" y="2400"/>
              <a:ext cx="5376" cy="367"/>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grpSp>
      <p:grpSp>
        <p:nvGrpSpPr>
          <p:cNvPr id="3" name="Group 11"/>
          <p:cNvGrpSpPr>
            <a:grpSpLocks/>
          </p:cNvGrpSpPr>
          <p:nvPr/>
        </p:nvGrpSpPr>
        <p:grpSpPr bwMode="auto">
          <a:xfrm>
            <a:off x="609600" y="3987800"/>
            <a:ext cx="2819400" cy="990600"/>
            <a:chOff x="384" y="2512"/>
            <a:chExt cx="1776" cy="624"/>
          </a:xfrm>
        </p:grpSpPr>
        <p:sp>
          <p:nvSpPr>
            <p:cNvPr id="36891" name="AutoShape 12"/>
            <p:cNvSpPr>
              <a:spLocks noChangeArrowheads="1"/>
            </p:cNvSpPr>
            <p:nvPr/>
          </p:nvSpPr>
          <p:spPr bwMode="auto">
            <a:xfrm>
              <a:off x="384" y="2512"/>
              <a:ext cx="1776" cy="624"/>
            </a:xfrm>
            <a:prstGeom prst="wedgeRectCallout">
              <a:avLst>
                <a:gd name="adj1" fmla="val 50620"/>
                <a:gd name="adj2" fmla="val 81250"/>
              </a:avLst>
            </a:prstGeom>
            <a:solidFill>
              <a:schemeClr val="bg1"/>
            </a:solidFill>
            <a:ln w="9525">
              <a:solidFill>
                <a:schemeClr val="tx1"/>
              </a:solidFill>
              <a:miter lim="800000"/>
              <a:headEnd/>
              <a:tailEnd/>
            </a:ln>
          </p:spPr>
          <p:txBody>
            <a:bodyPr wrap="none" anchor="ctr">
              <a:prstTxWarp prst="textNoShape">
                <a:avLst/>
              </a:prstTxWarp>
            </a:bodyPr>
            <a:lstStyle/>
            <a:p>
              <a:pPr algn="just"/>
              <a:endParaRPr lang="en-US" sz="1600" b="0"/>
            </a:p>
          </p:txBody>
        </p:sp>
        <p:sp>
          <p:nvSpPr>
            <p:cNvPr id="36892" name="Text Box 13"/>
            <p:cNvSpPr txBox="1">
              <a:spLocks noChangeArrowheads="1"/>
            </p:cNvSpPr>
            <p:nvPr/>
          </p:nvSpPr>
          <p:spPr bwMode="auto">
            <a:xfrm>
              <a:off x="480" y="2530"/>
              <a:ext cx="1632" cy="582"/>
            </a:xfrm>
            <a:prstGeom prst="rect">
              <a:avLst/>
            </a:prstGeom>
            <a:noFill/>
            <a:ln w="9525">
              <a:noFill/>
              <a:miter lim="800000"/>
              <a:headEnd/>
              <a:tailEnd/>
            </a:ln>
          </p:spPr>
          <p:txBody>
            <a:bodyPr>
              <a:prstTxWarp prst="textNoShape">
                <a:avLst/>
              </a:prstTxWarp>
              <a:spAutoFit/>
            </a:bodyPr>
            <a:lstStyle/>
            <a:p>
              <a:pPr>
                <a:lnSpc>
                  <a:spcPct val="85000"/>
                </a:lnSpc>
              </a:pPr>
              <a:r>
                <a:rPr lang="en-US" sz="1600" b="0"/>
                <a:t>The problem arises from the fact that both </a:t>
              </a:r>
              <a:r>
                <a:rPr lang="en-US">
                  <a:latin typeface="Courier New" pitchFamily="1" charset="0"/>
                </a:rPr>
                <a:t>9</a:t>
              </a:r>
              <a:r>
                <a:rPr lang="en-US" sz="1600" b="0"/>
                <a:t> and </a:t>
              </a:r>
              <a:r>
                <a:rPr lang="en-US">
                  <a:latin typeface="Courier New" pitchFamily="1" charset="0"/>
                </a:rPr>
                <a:t>5</a:t>
              </a:r>
              <a:r>
                <a:rPr lang="en-US" sz="1600" b="0"/>
                <a:t> are of type </a:t>
              </a:r>
              <a:r>
                <a:rPr lang="en-US">
                  <a:latin typeface="Courier New" pitchFamily="1" charset="0"/>
                </a:rPr>
                <a:t>int</a:t>
              </a:r>
              <a:r>
                <a:rPr lang="en-US" sz="1600" b="0"/>
                <a:t>, which means that the result is also an </a:t>
              </a:r>
              <a:r>
                <a:rPr lang="en-US">
                  <a:latin typeface="Courier New" pitchFamily="1" charset="0"/>
                </a:rPr>
                <a:t>int</a:t>
              </a:r>
              <a:r>
                <a:rPr lang="en-US" sz="1600" b="0"/>
                <a:t>.</a:t>
              </a:r>
            </a:p>
          </p:txBody>
        </p:sp>
      </p:grpSp>
      <p:sp>
        <p:nvSpPr>
          <p:cNvPr id="505870" name="Text Box 14"/>
          <p:cNvSpPr txBox="1">
            <a:spLocks noChangeArrowheads="1"/>
          </p:cNvSpPr>
          <p:nvPr/>
        </p:nvSpPr>
        <p:spPr bwMode="auto">
          <a:xfrm>
            <a:off x="1058863" y="6007100"/>
            <a:ext cx="7178675" cy="393700"/>
          </a:xfrm>
          <a:prstGeom prst="rect">
            <a:avLst/>
          </a:prstGeom>
          <a:noFill/>
          <a:ln w="9525">
            <a:noFill/>
            <a:miter lim="800000"/>
            <a:headEnd/>
            <a:tailEnd/>
          </a:ln>
        </p:spPr>
        <p:txBody>
          <a:bodyPr>
            <a:prstTxWarp prst="textNoShape">
              <a:avLst/>
            </a:prstTxWarp>
            <a:spAutoFit/>
          </a:bodyPr>
          <a:lstStyle/>
          <a:p>
            <a:pPr algn="ctr">
              <a:lnSpc>
                <a:spcPct val="90000"/>
              </a:lnSpc>
            </a:pPr>
            <a:r>
              <a:rPr lang="en-US" sz="2200">
                <a:latin typeface="Courier New" pitchFamily="1" charset="0"/>
              </a:rPr>
              <a:t>9  /  5  *  c  +  32</a:t>
            </a:r>
          </a:p>
        </p:txBody>
      </p:sp>
      <p:grpSp>
        <p:nvGrpSpPr>
          <p:cNvPr id="4" name="Group 15"/>
          <p:cNvGrpSpPr>
            <a:grpSpLocks/>
          </p:cNvGrpSpPr>
          <p:nvPr/>
        </p:nvGrpSpPr>
        <p:grpSpPr bwMode="auto">
          <a:xfrm>
            <a:off x="3132138" y="3987800"/>
            <a:ext cx="3024187" cy="2032000"/>
            <a:chOff x="1973" y="2512"/>
            <a:chExt cx="1905" cy="1280"/>
          </a:xfrm>
        </p:grpSpPr>
        <p:grpSp>
          <p:nvGrpSpPr>
            <p:cNvPr id="36876" name="Group 16"/>
            <p:cNvGrpSpPr>
              <a:grpSpLocks/>
            </p:cNvGrpSpPr>
            <p:nvPr/>
          </p:nvGrpSpPr>
          <p:grpSpPr bwMode="auto">
            <a:xfrm>
              <a:off x="1973" y="3304"/>
              <a:ext cx="531" cy="470"/>
              <a:chOff x="1973" y="3256"/>
              <a:chExt cx="531" cy="470"/>
            </a:xfrm>
          </p:grpSpPr>
          <p:sp>
            <p:nvSpPr>
              <p:cNvPr id="36887" name="Line 17"/>
              <p:cNvSpPr>
                <a:spLocks noChangeShapeType="1"/>
              </p:cNvSpPr>
              <p:nvPr/>
            </p:nvSpPr>
            <p:spPr bwMode="auto">
              <a:xfrm flipV="1">
                <a:off x="1973" y="3467"/>
                <a:ext cx="267" cy="259"/>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6888" name="Line 18"/>
              <p:cNvSpPr>
                <a:spLocks noChangeShapeType="1"/>
              </p:cNvSpPr>
              <p:nvPr/>
            </p:nvSpPr>
            <p:spPr bwMode="auto">
              <a:xfrm>
                <a:off x="2240" y="3464"/>
                <a:ext cx="0" cy="258"/>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6889" name="Line 19"/>
              <p:cNvSpPr>
                <a:spLocks noChangeShapeType="1"/>
              </p:cNvSpPr>
              <p:nvPr/>
            </p:nvSpPr>
            <p:spPr bwMode="auto">
              <a:xfrm flipH="1" flipV="1">
                <a:off x="2237" y="3464"/>
                <a:ext cx="267" cy="259"/>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6890" name="Text Box 20"/>
              <p:cNvSpPr txBox="1">
                <a:spLocks noChangeArrowheads="1"/>
              </p:cNvSpPr>
              <p:nvPr/>
            </p:nvSpPr>
            <p:spPr bwMode="auto">
              <a:xfrm>
                <a:off x="2096" y="3256"/>
                <a:ext cx="288" cy="248"/>
              </a:xfrm>
              <a:prstGeom prst="rect">
                <a:avLst/>
              </a:prstGeom>
              <a:noFill/>
              <a:ln w="9525">
                <a:noFill/>
                <a:miter lim="800000"/>
                <a:headEnd/>
                <a:tailEnd/>
              </a:ln>
            </p:spPr>
            <p:txBody>
              <a:bodyPr>
                <a:prstTxWarp prst="textNoShape">
                  <a:avLst/>
                </a:prstTxWarp>
                <a:spAutoFit/>
              </a:bodyPr>
              <a:lstStyle/>
              <a:p>
                <a:pPr algn="ctr">
                  <a:lnSpc>
                    <a:spcPct val="90000"/>
                  </a:lnSpc>
                </a:pPr>
                <a:r>
                  <a:rPr lang="en-US" sz="2200">
                    <a:latin typeface="Courier New" pitchFamily="1" charset="0"/>
                  </a:rPr>
                  <a:t>1</a:t>
                </a:r>
              </a:p>
            </p:txBody>
          </p:sp>
        </p:grpSp>
        <p:grpSp>
          <p:nvGrpSpPr>
            <p:cNvPr id="36877" name="Group 21"/>
            <p:cNvGrpSpPr>
              <a:grpSpLocks/>
            </p:cNvGrpSpPr>
            <p:nvPr/>
          </p:nvGrpSpPr>
          <p:grpSpPr bwMode="auto">
            <a:xfrm>
              <a:off x="2304" y="2848"/>
              <a:ext cx="889" cy="944"/>
              <a:chOff x="2304" y="2928"/>
              <a:chExt cx="889" cy="944"/>
            </a:xfrm>
          </p:grpSpPr>
          <p:sp>
            <p:nvSpPr>
              <p:cNvPr id="36883" name="Line 22"/>
              <p:cNvSpPr>
                <a:spLocks noChangeShapeType="1"/>
              </p:cNvSpPr>
              <p:nvPr/>
            </p:nvSpPr>
            <p:spPr bwMode="auto">
              <a:xfrm flipV="1">
                <a:off x="2880" y="3152"/>
                <a:ext cx="0" cy="72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6884" name="Line 23"/>
              <p:cNvSpPr>
                <a:spLocks noChangeShapeType="1"/>
              </p:cNvSpPr>
              <p:nvPr/>
            </p:nvSpPr>
            <p:spPr bwMode="auto">
              <a:xfrm flipH="1">
                <a:off x="2304" y="3152"/>
                <a:ext cx="576" cy="288"/>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6885" name="Line 24"/>
              <p:cNvSpPr>
                <a:spLocks noChangeShapeType="1"/>
              </p:cNvSpPr>
              <p:nvPr/>
            </p:nvSpPr>
            <p:spPr bwMode="auto">
              <a:xfrm>
                <a:off x="2880" y="3152"/>
                <a:ext cx="313" cy="705"/>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6886" name="Text Box 25"/>
              <p:cNvSpPr txBox="1">
                <a:spLocks noChangeArrowheads="1"/>
              </p:cNvSpPr>
              <p:nvPr/>
            </p:nvSpPr>
            <p:spPr bwMode="auto">
              <a:xfrm>
                <a:off x="2659" y="2928"/>
                <a:ext cx="442" cy="248"/>
              </a:xfrm>
              <a:prstGeom prst="rect">
                <a:avLst/>
              </a:prstGeom>
              <a:noFill/>
              <a:ln w="9525">
                <a:noFill/>
                <a:miter lim="800000"/>
                <a:headEnd/>
                <a:tailEnd/>
              </a:ln>
            </p:spPr>
            <p:txBody>
              <a:bodyPr>
                <a:prstTxWarp prst="textNoShape">
                  <a:avLst/>
                </a:prstTxWarp>
                <a:spAutoFit/>
              </a:bodyPr>
              <a:lstStyle/>
              <a:p>
                <a:pPr algn="ctr">
                  <a:lnSpc>
                    <a:spcPct val="90000"/>
                  </a:lnSpc>
                </a:pPr>
                <a:r>
                  <a:rPr lang="en-US" sz="2200">
                    <a:latin typeface="Courier New" pitchFamily="1" charset="0"/>
                  </a:rPr>
                  <a:t>100</a:t>
                </a:r>
              </a:p>
            </p:txBody>
          </p:sp>
        </p:grpSp>
        <p:grpSp>
          <p:nvGrpSpPr>
            <p:cNvPr id="36878" name="Group 26"/>
            <p:cNvGrpSpPr>
              <a:grpSpLocks/>
            </p:cNvGrpSpPr>
            <p:nvPr/>
          </p:nvGrpSpPr>
          <p:grpSpPr bwMode="auto">
            <a:xfrm>
              <a:off x="3055" y="2512"/>
              <a:ext cx="823" cy="1272"/>
              <a:chOff x="3055" y="2592"/>
              <a:chExt cx="823" cy="1272"/>
            </a:xfrm>
          </p:grpSpPr>
          <p:sp>
            <p:nvSpPr>
              <p:cNvPr id="36879" name="Line 27"/>
              <p:cNvSpPr>
                <a:spLocks noChangeShapeType="1"/>
              </p:cNvSpPr>
              <p:nvPr/>
            </p:nvSpPr>
            <p:spPr bwMode="auto">
              <a:xfrm flipV="1">
                <a:off x="3504" y="2800"/>
                <a:ext cx="0" cy="1064"/>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6880" name="Line 28"/>
              <p:cNvSpPr>
                <a:spLocks noChangeShapeType="1"/>
              </p:cNvSpPr>
              <p:nvPr/>
            </p:nvSpPr>
            <p:spPr bwMode="auto">
              <a:xfrm>
                <a:off x="3505" y="2797"/>
                <a:ext cx="373" cy="1051"/>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6881" name="Line 29"/>
              <p:cNvSpPr>
                <a:spLocks noChangeShapeType="1"/>
              </p:cNvSpPr>
              <p:nvPr/>
            </p:nvSpPr>
            <p:spPr bwMode="auto">
              <a:xfrm flipH="1">
                <a:off x="3055" y="2797"/>
                <a:ext cx="450" cy="16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6882" name="Text Box 30"/>
              <p:cNvSpPr txBox="1">
                <a:spLocks noChangeArrowheads="1"/>
              </p:cNvSpPr>
              <p:nvPr/>
            </p:nvSpPr>
            <p:spPr bwMode="auto">
              <a:xfrm>
                <a:off x="3288" y="2592"/>
                <a:ext cx="442" cy="248"/>
              </a:xfrm>
              <a:prstGeom prst="rect">
                <a:avLst/>
              </a:prstGeom>
              <a:noFill/>
              <a:ln w="9525">
                <a:noFill/>
                <a:miter lim="800000"/>
                <a:headEnd/>
                <a:tailEnd/>
              </a:ln>
            </p:spPr>
            <p:txBody>
              <a:bodyPr>
                <a:prstTxWarp prst="textNoShape">
                  <a:avLst/>
                </a:prstTxWarp>
                <a:spAutoFit/>
              </a:bodyPr>
              <a:lstStyle/>
              <a:p>
                <a:pPr algn="ctr">
                  <a:lnSpc>
                    <a:spcPct val="90000"/>
                  </a:lnSpc>
                </a:pPr>
                <a:r>
                  <a:rPr lang="en-US" sz="2200">
                    <a:latin typeface="Courier New" pitchFamily="1" charset="0"/>
                  </a:rPr>
                  <a:t>132</a:t>
                </a:r>
              </a:p>
            </p:txBody>
          </p:sp>
        </p:grpSp>
      </p:grpSp>
      <p:pic>
        <p:nvPicPr>
          <p:cNvPr id="32" name="Picture 31" descr="BlueBugTrans.png"/>
          <p:cNvPicPr>
            <a:picLocks noChangeAspect="1"/>
          </p:cNvPicPr>
          <p:nvPr/>
        </p:nvPicPr>
        <p:blipFill>
          <a:blip r:embed="rId3"/>
          <a:stretch>
            <a:fillRect/>
          </a:stretch>
        </p:blipFill>
        <p:spPr>
          <a:xfrm>
            <a:off x="5535985" y="2177288"/>
            <a:ext cx="874543" cy="94691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1000"/>
                                        <p:tgtEl>
                                          <p:spTgt spid="505858"/>
                                        </p:tgtEl>
                                        <p:attrNameLst>
                                          <p:attrName>ppt_x</p:attrName>
                                        </p:attrNameLst>
                                      </p:cBhvr>
                                      <p:tavLst>
                                        <p:tav tm="0">
                                          <p:val>
                                            <p:strVal val="ppt_x"/>
                                          </p:val>
                                        </p:tav>
                                        <p:tav tm="100000">
                                          <p:val>
                                            <p:strVal val="ppt_x"/>
                                          </p:val>
                                        </p:tav>
                                      </p:tavLst>
                                    </p:anim>
                                    <p:anim calcmode="lin" valueType="num">
                                      <p:cBhvr additive="base">
                                        <p:cTn id="7" dur="1000"/>
                                        <p:tgtEl>
                                          <p:spTgt spid="505858"/>
                                        </p:tgtEl>
                                        <p:attrNameLst>
                                          <p:attrName>ppt_y</p:attrName>
                                        </p:attrNameLst>
                                      </p:cBhvr>
                                      <p:tavLst>
                                        <p:tav tm="0">
                                          <p:val>
                                            <p:strVal val="ppt_y"/>
                                          </p:val>
                                        </p:tav>
                                        <p:tav tm="100000">
                                          <p:val>
                                            <p:strVal val="1+ppt_h/2"/>
                                          </p:val>
                                        </p:tav>
                                      </p:tavLst>
                                    </p:anim>
                                    <p:set>
                                      <p:cBhvr>
                                        <p:cTn id="8" dur="1" fill="hold">
                                          <p:stCondLst>
                                            <p:cond delay="999"/>
                                          </p:stCondLst>
                                        </p:cTn>
                                        <p:tgtEl>
                                          <p:spTgt spid="505858"/>
                                        </p:tgtEl>
                                        <p:attrNameLst>
                                          <p:attrName>style.visibility</p:attrName>
                                        </p:attrNameLst>
                                      </p:cBhvr>
                                      <p:to>
                                        <p:strVal val="hidden"/>
                                      </p:to>
                                    </p:set>
                                  </p:childTnLst>
                                </p:cTn>
                              </p:par>
                              <p:par>
                                <p:cTn id="9" presetID="1" presetClass="entr" presetSubtype="0" fill="hold" nodeType="withEffect">
                                  <p:stCondLst>
                                    <p:cond delay="50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200"/>
                                  </p:stCondLst>
                                  <p:childTnLst>
                                    <p:set>
                                      <p:cBhvr>
                                        <p:cTn id="12" dur="1" fill="hold">
                                          <p:stCondLst>
                                            <p:cond delay="499"/>
                                          </p:stCondLst>
                                        </p:cTn>
                                        <p:tgtEl>
                                          <p:spTgt spid="505870">
                                            <p:txEl>
                                              <p:pRg st="0" end="0"/>
                                            </p:txEl>
                                          </p:spTgt>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nodeType="afterEffect">
                                  <p:stCondLst>
                                    <p:cond delay="0"/>
                                  </p:stCondLst>
                                  <p:childTnLst>
                                    <p:set>
                                      <p:cBhvr>
                                        <p:cTn id="15" dur="1" fill="hold">
                                          <p:stCondLst>
                                            <p:cond delay="499"/>
                                          </p:stCondLst>
                                        </p:cTn>
                                        <p:tgtEl>
                                          <p:spTgt spid="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58" grpId="0"/>
      <p:bldP spid="505870" grpId="0" build="p" autoUpdateAnimBg="0"/>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Pitfalls of Integer Division</a:t>
            </a:r>
            <a:endParaRPr lang="en-US">
              <a:solidFill>
                <a:schemeClr val="tx1"/>
              </a:solidFill>
            </a:endParaRPr>
          </a:p>
        </p:txBody>
      </p:sp>
      <p:grpSp>
        <p:nvGrpSpPr>
          <p:cNvPr id="38915" name="Group 3"/>
          <p:cNvGrpSpPr>
            <a:grpSpLocks/>
          </p:cNvGrpSpPr>
          <p:nvPr/>
        </p:nvGrpSpPr>
        <p:grpSpPr bwMode="auto">
          <a:xfrm>
            <a:off x="0" y="1143000"/>
            <a:ext cx="9144000" cy="5715000"/>
            <a:chOff x="0" y="720"/>
            <a:chExt cx="5760" cy="3600"/>
          </a:xfrm>
        </p:grpSpPr>
        <p:sp>
          <p:nvSpPr>
            <p:cNvPr id="38934" name="Rectangle 4"/>
            <p:cNvSpPr>
              <a:spLocks noChangeArrowheads="1"/>
            </p:cNvSpPr>
            <p:nvPr/>
          </p:nvSpPr>
          <p:spPr bwMode="auto">
            <a:xfrm>
              <a:off x="0" y="720"/>
              <a:ext cx="5760" cy="3600"/>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38935" name="Text Box 5"/>
            <p:cNvSpPr txBox="1">
              <a:spLocks noChangeArrowheads="1"/>
            </p:cNvSpPr>
            <p:nvPr/>
          </p:nvSpPr>
          <p:spPr bwMode="auto">
            <a:xfrm>
              <a:off x="288" y="749"/>
              <a:ext cx="5184" cy="472"/>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You can fix this problem by converting the fraction to a </a:t>
              </a:r>
              <a:r>
                <a:rPr lang="en-US" sz="2000">
                  <a:latin typeface="Courier New" pitchFamily="1" charset="0"/>
                </a:rPr>
                <a:t>double</a:t>
              </a:r>
              <a:r>
                <a:rPr lang="en-US" sz="2400" b="0"/>
                <a:t>, either by inserting decimal points or by using a type cast:</a:t>
              </a:r>
            </a:p>
          </p:txBody>
        </p:sp>
        <p:sp>
          <p:nvSpPr>
            <p:cNvPr id="38936" name="Text Box 6"/>
            <p:cNvSpPr txBox="1">
              <a:spLocks noChangeArrowheads="1"/>
            </p:cNvSpPr>
            <p:nvPr/>
          </p:nvSpPr>
          <p:spPr bwMode="auto">
            <a:xfrm>
              <a:off x="720" y="1354"/>
              <a:ext cx="4608" cy="404"/>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a:latin typeface="Courier New" pitchFamily="1" charset="0"/>
                </a:rPr>
                <a:t>double c = 100;</a:t>
              </a:r>
            </a:p>
            <a:p>
              <a:pPr algn="just">
                <a:lnSpc>
                  <a:spcPct val="90000"/>
                </a:lnSpc>
              </a:pPr>
              <a:r>
                <a:rPr lang="en-US" sz="2000">
                  <a:latin typeface="Courier New" pitchFamily="1" charset="0"/>
                </a:rPr>
                <a:t>double f = (double) 9 / 5 * c + 32;</a:t>
              </a:r>
            </a:p>
          </p:txBody>
        </p:sp>
      </p:grpSp>
      <p:grpSp>
        <p:nvGrpSpPr>
          <p:cNvPr id="3" name="Group 7"/>
          <p:cNvGrpSpPr>
            <a:grpSpLocks/>
          </p:cNvGrpSpPr>
          <p:nvPr/>
        </p:nvGrpSpPr>
        <p:grpSpPr bwMode="auto">
          <a:xfrm>
            <a:off x="457200" y="3048000"/>
            <a:ext cx="8229600" cy="3530600"/>
            <a:chOff x="288" y="1920"/>
            <a:chExt cx="5184" cy="2224"/>
          </a:xfrm>
        </p:grpSpPr>
        <p:sp>
          <p:nvSpPr>
            <p:cNvPr id="38917" name="Text Box 8"/>
            <p:cNvSpPr txBox="1">
              <a:spLocks noChangeArrowheads="1"/>
            </p:cNvSpPr>
            <p:nvPr/>
          </p:nvSpPr>
          <p:spPr bwMode="auto">
            <a:xfrm>
              <a:off x="288" y="1920"/>
              <a:ext cx="5184"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The computation now looks like this:</a:t>
              </a:r>
            </a:p>
          </p:txBody>
        </p:sp>
        <p:sp>
          <p:nvSpPr>
            <p:cNvPr id="38918" name="Line 9"/>
            <p:cNvSpPr>
              <a:spLocks noChangeShapeType="1"/>
            </p:cNvSpPr>
            <p:nvPr/>
          </p:nvSpPr>
          <p:spPr bwMode="auto">
            <a:xfrm flipV="1">
              <a:off x="2141" y="3211"/>
              <a:ext cx="445" cy="209"/>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8919" name="Line 10"/>
            <p:cNvSpPr>
              <a:spLocks noChangeShapeType="1"/>
            </p:cNvSpPr>
            <p:nvPr/>
          </p:nvSpPr>
          <p:spPr bwMode="auto">
            <a:xfrm>
              <a:off x="2586" y="3208"/>
              <a:ext cx="7" cy="692"/>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8920" name="Line 11"/>
            <p:cNvSpPr>
              <a:spLocks noChangeShapeType="1"/>
            </p:cNvSpPr>
            <p:nvPr/>
          </p:nvSpPr>
          <p:spPr bwMode="auto">
            <a:xfrm flipH="1" flipV="1">
              <a:off x="2583" y="3208"/>
              <a:ext cx="290" cy="686"/>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8921" name="Text Box 12"/>
            <p:cNvSpPr txBox="1">
              <a:spLocks noChangeArrowheads="1"/>
            </p:cNvSpPr>
            <p:nvPr/>
          </p:nvSpPr>
          <p:spPr bwMode="auto">
            <a:xfrm>
              <a:off x="2296" y="3000"/>
              <a:ext cx="576" cy="248"/>
            </a:xfrm>
            <a:prstGeom prst="rect">
              <a:avLst/>
            </a:prstGeom>
            <a:noFill/>
            <a:ln w="9525">
              <a:noFill/>
              <a:miter lim="800000"/>
              <a:headEnd/>
              <a:tailEnd/>
            </a:ln>
          </p:spPr>
          <p:txBody>
            <a:bodyPr>
              <a:prstTxWarp prst="textNoShape">
                <a:avLst/>
              </a:prstTxWarp>
              <a:spAutoFit/>
            </a:bodyPr>
            <a:lstStyle/>
            <a:p>
              <a:pPr algn="ctr">
                <a:lnSpc>
                  <a:spcPct val="90000"/>
                </a:lnSpc>
              </a:pPr>
              <a:r>
                <a:rPr lang="en-US" sz="2200">
                  <a:latin typeface="Courier New" pitchFamily="1" charset="0"/>
                </a:rPr>
                <a:t>1.8</a:t>
              </a:r>
            </a:p>
          </p:txBody>
        </p:sp>
        <p:sp>
          <p:nvSpPr>
            <p:cNvPr id="38922" name="Line 13"/>
            <p:cNvSpPr>
              <a:spLocks noChangeShapeType="1"/>
            </p:cNvSpPr>
            <p:nvPr/>
          </p:nvSpPr>
          <p:spPr bwMode="auto">
            <a:xfrm flipV="1">
              <a:off x="3225" y="2768"/>
              <a:ext cx="1" cy="114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8923" name="Line 14"/>
            <p:cNvSpPr>
              <a:spLocks noChangeShapeType="1"/>
            </p:cNvSpPr>
            <p:nvPr/>
          </p:nvSpPr>
          <p:spPr bwMode="auto">
            <a:xfrm flipH="1">
              <a:off x="2768" y="2768"/>
              <a:ext cx="458" cy="256"/>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8924" name="Line 15"/>
            <p:cNvSpPr>
              <a:spLocks noChangeShapeType="1"/>
            </p:cNvSpPr>
            <p:nvPr/>
          </p:nvSpPr>
          <p:spPr bwMode="auto">
            <a:xfrm>
              <a:off x="3226" y="2768"/>
              <a:ext cx="291" cy="1162"/>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8925" name="Text Box 16"/>
            <p:cNvSpPr txBox="1">
              <a:spLocks noChangeArrowheads="1"/>
            </p:cNvSpPr>
            <p:nvPr/>
          </p:nvSpPr>
          <p:spPr bwMode="auto">
            <a:xfrm>
              <a:off x="2880" y="2544"/>
              <a:ext cx="672" cy="248"/>
            </a:xfrm>
            <a:prstGeom prst="rect">
              <a:avLst/>
            </a:prstGeom>
            <a:noFill/>
            <a:ln w="9525">
              <a:noFill/>
              <a:miter lim="800000"/>
              <a:headEnd/>
              <a:tailEnd/>
            </a:ln>
          </p:spPr>
          <p:txBody>
            <a:bodyPr>
              <a:prstTxWarp prst="textNoShape">
                <a:avLst/>
              </a:prstTxWarp>
              <a:spAutoFit/>
            </a:bodyPr>
            <a:lstStyle/>
            <a:p>
              <a:pPr algn="ctr">
                <a:lnSpc>
                  <a:spcPct val="90000"/>
                </a:lnSpc>
              </a:pPr>
              <a:r>
                <a:rPr lang="en-US" sz="2200">
                  <a:latin typeface="Courier New" pitchFamily="1" charset="0"/>
                </a:rPr>
                <a:t>180.0</a:t>
              </a:r>
            </a:p>
          </p:txBody>
        </p:sp>
        <p:sp>
          <p:nvSpPr>
            <p:cNvPr id="38926" name="Line 17"/>
            <p:cNvSpPr>
              <a:spLocks noChangeShapeType="1"/>
            </p:cNvSpPr>
            <p:nvPr/>
          </p:nvSpPr>
          <p:spPr bwMode="auto">
            <a:xfrm flipV="1">
              <a:off x="3850" y="2416"/>
              <a:ext cx="0" cy="1506"/>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8927" name="Line 18"/>
            <p:cNvSpPr>
              <a:spLocks noChangeShapeType="1"/>
            </p:cNvSpPr>
            <p:nvPr/>
          </p:nvSpPr>
          <p:spPr bwMode="auto">
            <a:xfrm>
              <a:off x="3851" y="2413"/>
              <a:ext cx="365" cy="1508"/>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8928" name="Line 19"/>
            <p:cNvSpPr>
              <a:spLocks noChangeShapeType="1"/>
            </p:cNvSpPr>
            <p:nvPr/>
          </p:nvSpPr>
          <p:spPr bwMode="auto">
            <a:xfrm flipH="1">
              <a:off x="3467" y="2413"/>
              <a:ext cx="384" cy="176"/>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8929" name="Text Box 20"/>
            <p:cNvSpPr txBox="1">
              <a:spLocks noChangeArrowheads="1"/>
            </p:cNvSpPr>
            <p:nvPr/>
          </p:nvSpPr>
          <p:spPr bwMode="auto">
            <a:xfrm>
              <a:off x="3488" y="2192"/>
              <a:ext cx="720" cy="248"/>
            </a:xfrm>
            <a:prstGeom prst="rect">
              <a:avLst/>
            </a:prstGeom>
            <a:noFill/>
            <a:ln w="9525">
              <a:noFill/>
              <a:miter lim="800000"/>
              <a:headEnd/>
              <a:tailEnd/>
            </a:ln>
          </p:spPr>
          <p:txBody>
            <a:bodyPr>
              <a:prstTxWarp prst="textNoShape">
                <a:avLst/>
              </a:prstTxWarp>
              <a:spAutoFit/>
            </a:bodyPr>
            <a:lstStyle/>
            <a:p>
              <a:pPr algn="ctr">
                <a:lnSpc>
                  <a:spcPct val="90000"/>
                </a:lnSpc>
              </a:pPr>
              <a:r>
                <a:rPr lang="en-US" sz="2200">
                  <a:latin typeface="Courier New" pitchFamily="1" charset="0"/>
                </a:rPr>
                <a:t>212.0</a:t>
              </a:r>
            </a:p>
          </p:txBody>
        </p:sp>
        <p:sp>
          <p:nvSpPr>
            <p:cNvPr id="38930" name="Text Box 21"/>
            <p:cNvSpPr txBox="1">
              <a:spLocks noChangeArrowheads="1"/>
            </p:cNvSpPr>
            <p:nvPr/>
          </p:nvSpPr>
          <p:spPr bwMode="auto">
            <a:xfrm>
              <a:off x="432" y="3896"/>
              <a:ext cx="4706" cy="248"/>
            </a:xfrm>
            <a:prstGeom prst="rect">
              <a:avLst/>
            </a:prstGeom>
            <a:noFill/>
            <a:ln w="9525">
              <a:noFill/>
              <a:miter lim="800000"/>
              <a:headEnd/>
              <a:tailEnd/>
            </a:ln>
          </p:spPr>
          <p:txBody>
            <a:bodyPr>
              <a:prstTxWarp prst="textNoShape">
                <a:avLst/>
              </a:prstTxWarp>
              <a:spAutoFit/>
            </a:bodyPr>
            <a:lstStyle/>
            <a:p>
              <a:pPr algn="ctr">
                <a:lnSpc>
                  <a:spcPct val="90000"/>
                </a:lnSpc>
              </a:pPr>
              <a:r>
                <a:rPr lang="en-US" sz="2200">
                  <a:latin typeface="Courier New" pitchFamily="1" charset="0"/>
                </a:rPr>
                <a:t>(double) 9  /  5  *  c  +  32</a:t>
              </a:r>
            </a:p>
          </p:txBody>
        </p:sp>
        <p:sp>
          <p:nvSpPr>
            <p:cNvPr id="38931" name="Line 22"/>
            <p:cNvSpPr>
              <a:spLocks noChangeShapeType="1"/>
            </p:cNvSpPr>
            <p:nvPr/>
          </p:nvSpPr>
          <p:spPr bwMode="auto">
            <a:xfrm flipV="1">
              <a:off x="1678" y="3616"/>
              <a:ext cx="288" cy="288"/>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8932" name="Line 23"/>
            <p:cNvSpPr>
              <a:spLocks noChangeShapeType="1"/>
            </p:cNvSpPr>
            <p:nvPr/>
          </p:nvSpPr>
          <p:spPr bwMode="auto">
            <a:xfrm>
              <a:off x="1966" y="3616"/>
              <a:ext cx="290" cy="298"/>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8933" name="Text Box 24"/>
            <p:cNvSpPr txBox="1">
              <a:spLocks noChangeArrowheads="1"/>
            </p:cNvSpPr>
            <p:nvPr/>
          </p:nvSpPr>
          <p:spPr bwMode="auto">
            <a:xfrm>
              <a:off x="1688" y="3408"/>
              <a:ext cx="576" cy="248"/>
            </a:xfrm>
            <a:prstGeom prst="rect">
              <a:avLst/>
            </a:prstGeom>
            <a:noFill/>
            <a:ln w="9525">
              <a:noFill/>
              <a:miter lim="800000"/>
              <a:headEnd/>
              <a:tailEnd/>
            </a:ln>
          </p:spPr>
          <p:txBody>
            <a:bodyPr>
              <a:prstTxWarp prst="textNoShape">
                <a:avLst/>
              </a:prstTxWarp>
              <a:spAutoFit/>
            </a:bodyPr>
            <a:lstStyle/>
            <a:p>
              <a:pPr algn="ctr">
                <a:lnSpc>
                  <a:spcPct val="90000"/>
                </a:lnSpc>
              </a:pPr>
              <a:r>
                <a:rPr lang="en-US" sz="2200">
                  <a:latin typeface="Courier New" pitchFamily="1" charset="0"/>
                </a:rPr>
                <a:t>9.0</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Remainder Operator</a:t>
            </a:r>
            <a:endParaRPr lang="en-US">
              <a:solidFill>
                <a:schemeClr val="tx1"/>
              </a:solidFill>
            </a:endParaRPr>
          </a:p>
        </p:txBody>
      </p:sp>
      <p:sp>
        <p:nvSpPr>
          <p:cNvPr id="509955" name="Rectangle 3"/>
          <p:cNvSpPr>
            <a:spLocks noChangeArrowheads="1"/>
          </p:cNvSpPr>
          <p:nvPr/>
        </p:nvSpPr>
        <p:spPr bwMode="auto">
          <a:xfrm>
            <a:off x="492125" y="3657600"/>
            <a:ext cx="8128000" cy="22098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ts val="800"/>
              </a:spcAft>
              <a:buFontTx/>
              <a:buChar char="•"/>
            </a:pPr>
            <a:r>
              <a:rPr lang="en-US" sz="2400" b="0" dirty="0" smtClean="0"/>
              <a:t>The </a:t>
            </a:r>
            <a:r>
              <a:rPr lang="en-US" sz="2400" b="0" dirty="0"/>
              <a:t>result of the </a:t>
            </a:r>
            <a:r>
              <a:rPr lang="en-US" sz="2200" dirty="0">
                <a:latin typeface="Courier New" pitchFamily="1" charset="0"/>
              </a:rPr>
              <a:t>%</a:t>
            </a:r>
            <a:r>
              <a:rPr lang="en-US" sz="2400" b="0" dirty="0"/>
              <a:t> operator make intuitive sense only if both operands are positive.  The examples in the book do not depend on knowing how </a:t>
            </a:r>
            <a:r>
              <a:rPr lang="en-US" sz="2200" dirty="0">
                <a:latin typeface="Courier New" pitchFamily="1" charset="0"/>
              </a:rPr>
              <a:t>%</a:t>
            </a:r>
            <a:r>
              <a:rPr lang="en-US" sz="2400" b="0" dirty="0"/>
              <a:t> works with negative numbers.</a:t>
            </a:r>
          </a:p>
          <a:p>
            <a:pPr marL="342900" indent="-342900" algn="just">
              <a:lnSpc>
                <a:spcPct val="85000"/>
              </a:lnSpc>
              <a:spcAft>
                <a:spcPct val="25000"/>
              </a:spcAft>
              <a:buFontTx/>
              <a:buChar char="•"/>
            </a:pPr>
            <a:r>
              <a:rPr lang="en-US" sz="2400" b="0" dirty="0"/>
              <a:t>The remainder operator turns out to be useful in a surprising number of programming applications and is well worth a bit of study.</a:t>
            </a:r>
          </a:p>
        </p:txBody>
      </p:sp>
      <p:grpSp>
        <p:nvGrpSpPr>
          <p:cNvPr id="40964" name="Group 4"/>
          <p:cNvGrpSpPr>
            <a:grpSpLocks/>
          </p:cNvGrpSpPr>
          <p:nvPr/>
        </p:nvGrpSpPr>
        <p:grpSpPr bwMode="auto">
          <a:xfrm>
            <a:off x="482600" y="1155700"/>
            <a:ext cx="8128000" cy="2311400"/>
            <a:chOff x="304" y="728"/>
            <a:chExt cx="5120" cy="1456"/>
          </a:xfrm>
        </p:grpSpPr>
        <p:sp>
          <p:nvSpPr>
            <p:cNvPr id="40965" name="Rectangle 5"/>
            <p:cNvSpPr>
              <a:spLocks noChangeArrowheads="1"/>
            </p:cNvSpPr>
            <p:nvPr/>
          </p:nvSpPr>
          <p:spPr bwMode="auto">
            <a:xfrm>
              <a:off x="304" y="728"/>
              <a:ext cx="5120" cy="748"/>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only arithmetic operator that has no direct mathematical counterpart is </a:t>
              </a:r>
              <a:r>
                <a:rPr lang="en-US" sz="2000">
                  <a:latin typeface="Courier New" pitchFamily="1" charset="0"/>
                </a:rPr>
                <a:t>%</a:t>
              </a:r>
              <a:r>
                <a:rPr lang="en-US" sz="2400" b="0"/>
                <a:t>, which applies only to integer operands and computes the remainder when the first divided by the second:</a:t>
              </a:r>
            </a:p>
          </p:txBody>
        </p:sp>
        <p:sp>
          <p:nvSpPr>
            <p:cNvPr id="40966" name="Rectangle 6"/>
            <p:cNvSpPr>
              <a:spLocks noChangeArrowheads="1"/>
            </p:cNvSpPr>
            <p:nvPr/>
          </p:nvSpPr>
          <p:spPr bwMode="auto">
            <a:xfrm>
              <a:off x="1784" y="1438"/>
              <a:ext cx="840" cy="250"/>
            </a:xfrm>
            <a:prstGeom prst="rect">
              <a:avLst/>
            </a:prstGeom>
            <a:noFill/>
            <a:ln w="9525">
              <a:noFill/>
              <a:miter lim="800000"/>
              <a:headEnd/>
              <a:tailEnd/>
            </a:ln>
          </p:spPr>
          <p:txBody>
            <a:bodyPr>
              <a:prstTxWarp prst="textNoShape">
                <a:avLst/>
              </a:prstTxWarp>
              <a:spAutoFit/>
            </a:bodyPr>
            <a:lstStyle/>
            <a:p>
              <a:pPr algn="ctr"/>
              <a:r>
                <a:rPr lang="en-US" sz="2000">
                  <a:latin typeface="Courier New" pitchFamily="1" charset="0"/>
                </a:rPr>
                <a:t>14 % 5</a:t>
              </a:r>
            </a:p>
          </p:txBody>
        </p:sp>
        <p:sp>
          <p:nvSpPr>
            <p:cNvPr id="40967" name="Text Box 7"/>
            <p:cNvSpPr txBox="1">
              <a:spLocks noChangeArrowheads="1"/>
            </p:cNvSpPr>
            <p:nvPr/>
          </p:nvSpPr>
          <p:spPr bwMode="auto">
            <a:xfrm>
              <a:off x="2616" y="1400"/>
              <a:ext cx="752"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b="0" i="1"/>
                <a:t>returns</a:t>
              </a:r>
            </a:p>
          </p:txBody>
        </p:sp>
        <p:sp>
          <p:nvSpPr>
            <p:cNvPr id="40968" name="Text Box 8"/>
            <p:cNvSpPr txBox="1">
              <a:spLocks noChangeArrowheads="1"/>
            </p:cNvSpPr>
            <p:nvPr/>
          </p:nvSpPr>
          <p:spPr bwMode="auto">
            <a:xfrm>
              <a:off x="3368" y="1438"/>
              <a:ext cx="752"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latin typeface="Courier New" pitchFamily="1" charset="0"/>
                </a:rPr>
                <a:t>4</a:t>
              </a:r>
              <a:endParaRPr lang="en-US" sz="2200">
                <a:latin typeface="Courier New" pitchFamily="1" charset="0"/>
              </a:endParaRPr>
            </a:p>
          </p:txBody>
        </p:sp>
        <p:sp>
          <p:nvSpPr>
            <p:cNvPr id="40969" name="Rectangle 9"/>
            <p:cNvSpPr>
              <a:spLocks noChangeArrowheads="1"/>
            </p:cNvSpPr>
            <p:nvPr/>
          </p:nvSpPr>
          <p:spPr bwMode="auto">
            <a:xfrm>
              <a:off x="1784" y="1686"/>
              <a:ext cx="840" cy="250"/>
            </a:xfrm>
            <a:prstGeom prst="rect">
              <a:avLst/>
            </a:prstGeom>
            <a:noFill/>
            <a:ln w="9525">
              <a:noFill/>
              <a:miter lim="800000"/>
              <a:headEnd/>
              <a:tailEnd/>
            </a:ln>
          </p:spPr>
          <p:txBody>
            <a:bodyPr>
              <a:prstTxWarp prst="textNoShape">
                <a:avLst/>
              </a:prstTxWarp>
              <a:spAutoFit/>
            </a:bodyPr>
            <a:lstStyle/>
            <a:p>
              <a:pPr algn="ctr"/>
              <a:r>
                <a:rPr lang="en-US" sz="2000">
                  <a:latin typeface="Courier New" pitchFamily="1" charset="0"/>
                </a:rPr>
                <a:t>14 % 7</a:t>
              </a:r>
              <a:endParaRPr lang="en-US" sz="2200">
                <a:latin typeface="Courier New" pitchFamily="1" charset="0"/>
              </a:endParaRPr>
            </a:p>
          </p:txBody>
        </p:sp>
        <p:sp>
          <p:nvSpPr>
            <p:cNvPr id="40970" name="Text Box 10"/>
            <p:cNvSpPr txBox="1">
              <a:spLocks noChangeArrowheads="1"/>
            </p:cNvSpPr>
            <p:nvPr/>
          </p:nvSpPr>
          <p:spPr bwMode="auto">
            <a:xfrm>
              <a:off x="2616" y="1648"/>
              <a:ext cx="752"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b="0" i="1"/>
                <a:t>returns</a:t>
              </a:r>
            </a:p>
          </p:txBody>
        </p:sp>
        <p:sp>
          <p:nvSpPr>
            <p:cNvPr id="40971" name="Text Box 11"/>
            <p:cNvSpPr txBox="1">
              <a:spLocks noChangeArrowheads="1"/>
            </p:cNvSpPr>
            <p:nvPr/>
          </p:nvSpPr>
          <p:spPr bwMode="auto">
            <a:xfrm>
              <a:off x="3368" y="1686"/>
              <a:ext cx="752"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latin typeface="Courier New" pitchFamily="1" charset="0"/>
                </a:rPr>
                <a:t>0</a:t>
              </a:r>
              <a:endParaRPr lang="en-US" sz="2200">
                <a:latin typeface="Courier New" pitchFamily="1" charset="0"/>
              </a:endParaRPr>
            </a:p>
          </p:txBody>
        </p:sp>
        <p:sp>
          <p:nvSpPr>
            <p:cNvPr id="40972" name="Rectangle 12"/>
            <p:cNvSpPr>
              <a:spLocks noChangeArrowheads="1"/>
            </p:cNvSpPr>
            <p:nvPr/>
          </p:nvSpPr>
          <p:spPr bwMode="auto">
            <a:xfrm>
              <a:off x="1784" y="1934"/>
              <a:ext cx="840" cy="250"/>
            </a:xfrm>
            <a:prstGeom prst="rect">
              <a:avLst/>
            </a:prstGeom>
            <a:noFill/>
            <a:ln w="9525">
              <a:noFill/>
              <a:miter lim="800000"/>
              <a:headEnd/>
              <a:tailEnd/>
            </a:ln>
          </p:spPr>
          <p:txBody>
            <a:bodyPr>
              <a:prstTxWarp prst="textNoShape">
                <a:avLst/>
              </a:prstTxWarp>
              <a:spAutoFit/>
            </a:bodyPr>
            <a:lstStyle/>
            <a:p>
              <a:pPr algn="ctr"/>
              <a:r>
                <a:rPr lang="en-US" sz="2000">
                  <a:latin typeface="Courier New" pitchFamily="1" charset="0"/>
                </a:rPr>
                <a:t>7 % 14</a:t>
              </a:r>
            </a:p>
          </p:txBody>
        </p:sp>
        <p:sp>
          <p:nvSpPr>
            <p:cNvPr id="40973" name="Text Box 13"/>
            <p:cNvSpPr txBox="1">
              <a:spLocks noChangeArrowheads="1"/>
            </p:cNvSpPr>
            <p:nvPr/>
          </p:nvSpPr>
          <p:spPr bwMode="auto">
            <a:xfrm>
              <a:off x="2616" y="1896"/>
              <a:ext cx="752"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b="0" i="1"/>
                <a:t>returns</a:t>
              </a:r>
            </a:p>
          </p:txBody>
        </p:sp>
        <p:sp>
          <p:nvSpPr>
            <p:cNvPr id="40974" name="Text Box 14"/>
            <p:cNvSpPr txBox="1">
              <a:spLocks noChangeArrowheads="1"/>
            </p:cNvSpPr>
            <p:nvPr/>
          </p:nvSpPr>
          <p:spPr bwMode="auto">
            <a:xfrm>
              <a:off x="3368" y="1934"/>
              <a:ext cx="752"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latin typeface="Courier New" pitchFamily="1" charset="0"/>
                </a:rPr>
                <a:t>7</a:t>
              </a:r>
              <a:endParaRPr lang="en-US" sz="2200">
                <a:latin typeface="Courier New" pitchFamily="1"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099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0995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9955" grpId="0" build="p" autoUpdateAnimBg="0"/>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76200"/>
            <a:ext cx="9144000" cy="1143000"/>
          </a:xfrm>
          <a:noFill/>
        </p:spPr>
        <p:txBody>
          <a:bodyPr/>
          <a:lstStyle/>
          <a:p>
            <a:r>
              <a:rPr lang="en-US" sz="4000">
                <a:solidFill>
                  <a:srgbClr val="FF0000"/>
                </a:solidFill>
              </a:rPr>
              <a:t>Precedence</a:t>
            </a:r>
            <a:endParaRPr lang="en-US">
              <a:solidFill>
                <a:schemeClr val="tx1"/>
              </a:solidFill>
            </a:endParaRPr>
          </a:p>
        </p:txBody>
      </p:sp>
      <p:sp>
        <p:nvSpPr>
          <p:cNvPr id="43011" name="Rectangle 3"/>
          <p:cNvSpPr>
            <a:spLocks noChangeArrowheads="1"/>
          </p:cNvSpPr>
          <p:nvPr/>
        </p:nvSpPr>
        <p:spPr bwMode="auto">
          <a:xfrm>
            <a:off x="482600" y="1155700"/>
            <a:ext cx="8128000" cy="118745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If an expression contains more than one operator, Java uses </a:t>
            </a:r>
            <a:r>
              <a:rPr lang="en-US" sz="2400" i="1"/>
              <a:t>precedence rules</a:t>
            </a:r>
            <a:r>
              <a:rPr lang="en-US" sz="2400" b="0"/>
              <a:t> to determine the order of evaluation.  The arithmetic operators have the following relative precedence:</a:t>
            </a:r>
          </a:p>
        </p:txBody>
      </p:sp>
      <p:sp>
        <p:nvSpPr>
          <p:cNvPr id="43012" name="Rectangle 4"/>
          <p:cNvSpPr>
            <a:spLocks noChangeArrowheads="1"/>
          </p:cNvSpPr>
          <p:nvPr/>
        </p:nvSpPr>
        <p:spPr bwMode="auto">
          <a:xfrm>
            <a:off x="2667000" y="2362200"/>
            <a:ext cx="3810000" cy="5334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85000"/>
              </a:lnSpc>
            </a:pPr>
            <a:r>
              <a:rPr lang="en-US" sz="2000" b="0" i="1" dirty="0"/>
              <a:t>      unary</a:t>
            </a:r>
            <a:r>
              <a:rPr lang="en-US" sz="2400" b="0" dirty="0"/>
              <a:t> </a:t>
            </a:r>
            <a:r>
              <a:rPr lang="en-US" sz="2200" b="0" dirty="0">
                <a:latin typeface="Courier New" pitchFamily="1" charset="0"/>
              </a:rPr>
              <a:t>-</a:t>
            </a:r>
            <a:r>
              <a:rPr lang="en-US" sz="2400" b="0" dirty="0"/>
              <a:t>     </a:t>
            </a:r>
            <a:r>
              <a:rPr lang="en-US" sz="2200" b="0" dirty="0">
                <a:latin typeface="Courier New" pitchFamily="1" charset="0"/>
              </a:rPr>
              <a:t>(</a:t>
            </a:r>
            <a:r>
              <a:rPr lang="en-US" sz="2000" b="0" i="1" dirty="0"/>
              <a:t>type cast</a:t>
            </a:r>
            <a:r>
              <a:rPr lang="en-US" sz="2200" b="0" dirty="0">
                <a:latin typeface="Courier New" pitchFamily="1" charset="0"/>
              </a:rPr>
              <a:t>)</a:t>
            </a:r>
            <a:r>
              <a:rPr lang="en-US" sz="2400" b="0" dirty="0"/>
              <a:t>  </a:t>
            </a:r>
          </a:p>
        </p:txBody>
      </p:sp>
      <p:sp>
        <p:nvSpPr>
          <p:cNvPr id="43013" name="Rectangle 5"/>
          <p:cNvSpPr>
            <a:spLocks noChangeArrowheads="1"/>
          </p:cNvSpPr>
          <p:nvPr/>
        </p:nvSpPr>
        <p:spPr bwMode="auto">
          <a:xfrm>
            <a:off x="2667000" y="2895600"/>
            <a:ext cx="3810000" cy="5334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dirty="0">
                <a:latin typeface="Courier New" pitchFamily="1" charset="0"/>
              </a:rPr>
              <a:t>*    /    %</a:t>
            </a:r>
          </a:p>
        </p:txBody>
      </p:sp>
      <p:sp>
        <p:nvSpPr>
          <p:cNvPr id="43014" name="Rectangle 6"/>
          <p:cNvSpPr>
            <a:spLocks noChangeArrowheads="1"/>
          </p:cNvSpPr>
          <p:nvPr/>
        </p:nvSpPr>
        <p:spPr bwMode="auto">
          <a:xfrm>
            <a:off x="2667000" y="3429000"/>
            <a:ext cx="3810000" cy="5334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a:latin typeface="Courier New" pitchFamily="1" charset="0"/>
              </a:rPr>
              <a:t>+    -</a:t>
            </a:r>
            <a:endParaRPr lang="en-US" sz="2000" b="0"/>
          </a:p>
        </p:txBody>
      </p:sp>
      <p:sp>
        <p:nvSpPr>
          <p:cNvPr id="43015" name="Rectangle 7"/>
          <p:cNvSpPr>
            <a:spLocks noChangeArrowheads="1"/>
          </p:cNvSpPr>
          <p:nvPr/>
        </p:nvSpPr>
        <p:spPr bwMode="auto">
          <a:xfrm>
            <a:off x="6629400" y="2247900"/>
            <a:ext cx="1066800" cy="396875"/>
          </a:xfrm>
          <a:prstGeom prst="rect">
            <a:avLst/>
          </a:prstGeom>
          <a:noFill/>
          <a:ln w="9525">
            <a:noFill/>
            <a:miter lim="800000"/>
            <a:headEnd/>
            <a:tailEnd/>
          </a:ln>
        </p:spPr>
        <p:txBody>
          <a:bodyPr>
            <a:prstTxWarp prst="textNoShape">
              <a:avLst/>
            </a:prstTxWarp>
            <a:spAutoFit/>
          </a:bodyPr>
          <a:lstStyle/>
          <a:p>
            <a:pPr algn="ctr"/>
            <a:r>
              <a:rPr lang="en-US" sz="2000" b="0" i="1"/>
              <a:t>highest</a:t>
            </a:r>
          </a:p>
        </p:txBody>
      </p:sp>
      <p:sp>
        <p:nvSpPr>
          <p:cNvPr id="43016" name="Rectangle 8"/>
          <p:cNvSpPr>
            <a:spLocks noChangeArrowheads="1"/>
          </p:cNvSpPr>
          <p:nvPr/>
        </p:nvSpPr>
        <p:spPr bwMode="auto">
          <a:xfrm>
            <a:off x="6629400" y="3657600"/>
            <a:ext cx="1066800" cy="396875"/>
          </a:xfrm>
          <a:prstGeom prst="rect">
            <a:avLst/>
          </a:prstGeom>
          <a:noFill/>
          <a:ln w="9525">
            <a:noFill/>
            <a:miter lim="800000"/>
            <a:headEnd/>
            <a:tailEnd/>
          </a:ln>
        </p:spPr>
        <p:txBody>
          <a:bodyPr>
            <a:prstTxWarp prst="textNoShape">
              <a:avLst/>
            </a:prstTxWarp>
            <a:spAutoFit/>
          </a:bodyPr>
          <a:lstStyle/>
          <a:p>
            <a:pPr algn="ctr"/>
            <a:r>
              <a:rPr lang="en-US" sz="2000" b="0" i="1"/>
              <a:t>lowest</a:t>
            </a:r>
          </a:p>
        </p:txBody>
      </p:sp>
      <p:cxnSp>
        <p:nvCxnSpPr>
          <p:cNvPr id="43017" name="AutoShape 9"/>
          <p:cNvCxnSpPr>
            <a:cxnSpLocks noChangeShapeType="1"/>
          </p:cNvCxnSpPr>
          <p:nvPr/>
        </p:nvCxnSpPr>
        <p:spPr bwMode="auto">
          <a:xfrm>
            <a:off x="7162800" y="2605088"/>
            <a:ext cx="1588" cy="1122362"/>
          </a:xfrm>
          <a:prstGeom prst="straightConnector1">
            <a:avLst/>
          </a:prstGeom>
          <a:noFill/>
          <a:ln w="9525">
            <a:solidFill>
              <a:schemeClr val="tx1"/>
            </a:solidFill>
            <a:round/>
            <a:headEnd type="triangle" w="med" len="med"/>
            <a:tailEnd type="triangle" w="med" len="med"/>
          </a:ln>
        </p:spPr>
      </p:cxnSp>
      <p:sp>
        <p:nvSpPr>
          <p:cNvPr id="43018" name="Rectangle 10"/>
          <p:cNvSpPr>
            <a:spLocks noChangeArrowheads="1"/>
          </p:cNvSpPr>
          <p:nvPr/>
        </p:nvSpPr>
        <p:spPr bwMode="auto">
          <a:xfrm>
            <a:off x="495300" y="4171950"/>
            <a:ext cx="8128000" cy="1085850"/>
          </a:xfrm>
          <a:prstGeom prst="rect">
            <a:avLst/>
          </a:prstGeom>
          <a:noFill/>
          <a:ln w="9525">
            <a:noFill/>
            <a:miter lim="800000"/>
            <a:headEnd/>
            <a:tailEnd/>
          </a:ln>
        </p:spPr>
        <p:txBody>
          <a:bodyPr>
            <a:prstTxWarp prst="textNoShape">
              <a:avLst/>
            </a:prstTxWarp>
          </a:bodyPr>
          <a:lstStyle/>
          <a:p>
            <a:pPr marL="342900" algn="just">
              <a:lnSpc>
                <a:spcPct val="85000"/>
              </a:lnSpc>
              <a:spcAft>
                <a:spcPct val="50000"/>
              </a:spcAft>
            </a:pPr>
            <a:r>
              <a:rPr lang="en-US" sz="2400" b="0" dirty="0" smtClean="0"/>
              <a:t>Thus</a:t>
            </a:r>
            <a:r>
              <a:rPr lang="en-US" sz="2400" b="0" dirty="0"/>
              <a:t>, Java evaluates unary </a:t>
            </a:r>
            <a:r>
              <a:rPr lang="en-US" sz="2000" dirty="0">
                <a:latin typeface="Courier New" pitchFamily="1" charset="0"/>
              </a:rPr>
              <a:t>-</a:t>
            </a:r>
            <a:r>
              <a:rPr lang="en-US" sz="2400" b="0" dirty="0"/>
              <a:t> operators and type casts first, then the operators </a:t>
            </a:r>
            <a:r>
              <a:rPr lang="en-US" sz="2000" dirty="0">
                <a:latin typeface="Courier New" pitchFamily="1" charset="0"/>
              </a:rPr>
              <a:t>*</a:t>
            </a:r>
            <a:r>
              <a:rPr lang="en-US" sz="2400" b="0" dirty="0"/>
              <a:t>, </a:t>
            </a:r>
            <a:r>
              <a:rPr lang="en-US" sz="2000" dirty="0">
                <a:latin typeface="Courier New" pitchFamily="1" charset="0"/>
              </a:rPr>
              <a:t>/</a:t>
            </a:r>
            <a:r>
              <a:rPr lang="en-US" sz="2400" b="0" dirty="0"/>
              <a:t>, and </a:t>
            </a:r>
            <a:r>
              <a:rPr lang="en-US" sz="2000" dirty="0">
                <a:latin typeface="Courier New" pitchFamily="1" charset="0"/>
              </a:rPr>
              <a:t>%</a:t>
            </a:r>
            <a:r>
              <a:rPr lang="en-US" sz="2400" b="0" dirty="0"/>
              <a:t>, and then the operators </a:t>
            </a:r>
            <a:r>
              <a:rPr lang="en-US" sz="2000" dirty="0">
                <a:latin typeface="Courier New" pitchFamily="1" charset="0"/>
              </a:rPr>
              <a:t>+</a:t>
            </a:r>
            <a:r>
              <a:rPr lang="en-US" sz="2400" b="0" dirty="0"/>
              <a:t> and </a:t>
            </a:r>
            <a:r>
              <a:rPr lang="en-US" sz="2000" dirty="0">
                <a:latin typeface="Courier New" pitchFamily="1" charset="0"/>
              </a:rPr>
              <a:t>-</a:t>
            </a:r>
            <a:r>
              <a:rPr lang="en-US" sz="2400" b="0" dirty="0"/>
              <a:t>.</a:t>
            </a:r>
          </a:p>
        </p:txBody>
      </p:sp>
      <p:sp>
        <p:nvSpPr>
          <p:cNvPr id="512011" name="Rectangle 11"/>
          <p:cNvSpPr>
            <a:spLocks noChangeArrowheads="1"/>
          </p:cNvSpPr>
          <p:nvPr/>
        </p:nvSpPr>
        <p:spPr bwMode="auto">
          <a:xfrm>
            <a:off x="482600" y="4959350"/>
            <a:ext cx="8128000" cy="159385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Precedence applies only when two operands compete for the same operator.  If the operators are independent, Java evaluates expressions from left to right.</a:t>
            </a:r>
          </a:p>
          <a:p>
            <a:pPr marL="342900" indent="-342900" algn="just">
              <a:lnSpc>
                <a:spcPct val="85000"/>
              </a:lnSpc>
              <a:spcAft>
                <a:spcPct val="50000"/>
              </a:spcAft>
              <a:buFontTx/>
              <a:buChar char="•"/>
            </a:pPr>
            <a:r>
              <a:rPr lang="en-US" sz="2400" b="0"/>
              <a:t>Parentheses may be used to change the order of operations.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120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120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11" grpId="0" build="p" autoUpdateAnimBg="0"/>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Rectangle 2"/>
          <p:cNvSpPr>
            <a:spLocks noChangeArrowheads="1"/>
          </p:cNvSpPr>
          <p:nvPr/>
        </p:nvSpPr>
        <p:spPr bwMode="auto">
          <a:xfrm>
            <a:off x="782638" y="6148388"/>
            <a:ext cx="314325" cy="339725"/>
          </a:xfrm>
          <a:prstGeom prst="rect">
            <a:avLst/>
          </a:prstGeom>
          <a:solidFill>
            <a:srgbClr val="CCFFFF"/>
          </a:solidFill>
          <a:ln w="9525">
            <a:noFill/>
            <a:miter lim="800000"/>
            <a:headEnd/>
            <a:tailEnd/>
          </a:ln>
        </p:spPr>
        <p:txBody>
          <a:bodyPr wrap="none" anchor="ctr">
            <a:prstTxWarp prst="textNoShape">
              <a:avLst/>
            </a:prstTxWarp>
          </a:bodyPr>
          <a:lstStyle/>
          <a:p>
            <a:pPr algn="ctr"/>
            <a:r>
              <a:rPr lang="en-US" sz="2400">
                <a:latin typeface="Courier New" pitchFamily="1" charset="0"/>
              </a:rPr>
              <a:t>(</a:t>
            </a:r>
          </a:p>
        </p:txBody>
      </p:sp>
      <p:sp>
        <p:nvSpPr>
          <p:cNvPr id="45059" name="Rectangle 3"/>
          <p:cNvSpPr>
            <a:spLocks noGrp="1" noChangeArrowheads="1"/>
          </p:cNvSpPr>
          <p:nvPr>
            <p:ph type="title"/>
          </p:nvPr>
        </p:nvSpPr>
        <p:spPr>
          <a:xfrm>
            <a:off x="0" y="76200"/>
            <a:ext cx="9144000" cy="1143000"/>
          </a:xfrm>
          <a:noFill/>
        </p:spPr>
        <p:txBody>
          <a:bodyPr/>
          <a:lstStyle/>
          <a:p>
            <a:r>
              <a:rPr lang="en-US" sz="4000">
                <a:solidFill>
                  <a:srgbClr val="FF0000"/>
                </a:solidFill>
              </a:rPr>
              <a:t>Exercise: Precedence Evaluation</a:t>
            </a:r>
            <a:endParaRPr lang="en-US">
              <a:solidFill>
                <a:schemeClr val="tx1"/>
              </a:solidFill>
            </a:endParaRPr>
          </a:p>
        </p:txBody>
      </p:sp>
      <p:sp>
        <p:nvSpPr>
          <p:cNvPr id="45060" name="Text Box 4"/>
          <p:cNvSpPr txBox="1">
            <a:spLocks noChangeArrowheads="1"/>
          </p:cNvSpPr>
          <p:nvPr/>
        </p:nvSpPr>
        <p:spPr bwMode="auto">
          <a:xfrm>
            <a:off x="457200" y="1189038"/>
            <a:ext cx="8229600" cy="420687"/>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What is the value of the expression at the bottom of the screen?</a:t>
            </a:r>
          </a:p>
        </p:txBody>
      </p:sp>
      <p:sp>
        <p:nvSpPr>
          <p:cNvPr id="45061" name="Rectangle 5"/>
          <p:cNvSpPr>
            <a:spLocks noChangeArrowheads="1"/>
          </p:cNvSpPr>
          <p:nvPr/>
        </p:nvSpPr>
        <p:spPr bwMode="auto">
          <a:xfrm>
            <a:off x="1112838" y="6159500"/>
            <a:ext cx="314325" cy="338138"/>
          </a:xfrm>
          <a:prstGeom prst="rect">
            <a:avLst/>
          </a:prstGeom>
          <a:solidFill>
            <a:srgbClr val="CCFFFF"/>
          </a:solidFill>
          <a:ln w="9525">
            <a:noFill/>
            <a:miter lim="800000"/>
            <a:headEnd/>
            <a:tailEnd/>
          </a:ln>
        </p:spPr>
        <p:txBody>
          <a:bodyPr wrap="none" anchor="ctr">
            <a:prstTxWarp prst="textNoShape">
              <a:avLst/>
            </a:prstTxWarp>
          </a:bodyPr>
          <a:lstStyle/>
          <a:p>
            <a:pPr algn="ctr"/>
            <a:r>
              <a:rPr lang="en-US" sz="2400">
                <a:latin typeface="Courier New" pitchFamily="1" charset="0"/>
              </a:rPr>
              <a:t>1</a:t>
            </a:r>
          </a:p>
        </p:txBody>
      </p:sp>
      <p:sp>
        <p:nvSpPr>
          <p:cNvPr id="45062" name="Rectangle 6"/>
          <p:cNvSpPr>
            <a:spLocks noChangeArrowheads="1"/>
          </p:cNvSpPr>
          <p:nvPr/>
        </p:nvSpPr>
        <p:spPr bwMode="auto">
          <a:xfrm>
            <a:off x="1443038" y="6159500"/>
            <a:ext cx="314325" cy="338138"/>
          </a:xfrm>
          <a:prstGeom prst="rect">
            <a:avLst/>
          </a:prstGeom>
          <a:solidFill>
            <a:srgbClr val="CCFFFF"/>
          </a:solidFill>
          <a:ln w="9525">
            <a:noFill/>
            <a:miter lim="800000"/>
            <a:headEnd/>
            <a:tailEnd/>
          </a:ln>
        </p:spPr>
        <p:txBody>
          <a:bodyPr wrap="none" anchor="ctr">
            <a:prstTxWarp prst="textNoShape">
              <a:avLst/>
            </a:prstTxWarp>
          </a:bodyPr>
          <a:lstStyle/>
          <a:p>
            <a:pPr algn="ctr"/>
            <a:r>
              <a:rPr lang="en-US" sz="2400">
                <a:latin typeface="Courier New" pitchFamily="1" charset="0"/>
              </a:rPr>
              <a:t>+</a:t>
            </a:r>
          </a:p>
        </p:txBody>
      </p:sp>
      <p:sp>
        <p:nvSpPr>
          <p:cNvPr id="45063" name="Rectangle 7"/>
          <p:cNvSpPr>
            <a:spLocks noChangeArrowheads="1"/>
          </p:cNvSpPr>
          <p:nvPr/>
        </p:nvSpPr>
        <p:spPr bwMode="auto">
          <a:xfrm>
            <a:off x="1773238" y="6159500"/>
            <a:ext cx="314325" cy="338138"/>
          </a:xfrm>
          <a:prstGeom prst="rect">
            <a:avLst/>
          </a:prstGeom>
          <a:solidFill>
            <a:srgbClr val="CCFFFF"/>
          </a:solidFill>
          <a:ln w="9525">
            <a:noFill/>
            <a:miter lim="800000"/>
            <a:headEnd/>
            <a:tailEnd/>
          </a:ln>
        </p:spPr>
        <p:txBody>
          <a:bodyPr wrap="none" anchor="ctr">
            <a:prstTxWarp prst="textNoShape">
              <a:avLst/>
            </a:prstTxWarp>
          </a:bodyPr>
          <a:lstStyle/>
          <a:p>
            <a:pPr algn="ctr"/>
            <a:r>
              <a:rPr lang="en-US" sz="2400">
                <a:latin typeface="Courier New" pitchFamily="1" charset="0"/>
              </a:rPr>
              <a:t>2</a:t>
            </a:r>
          </a:p>
        </p:txBody>
      </p:sp>
      <p:sp>
        <p:nvSpPr>
          <p:cNvPr id="45064" name="Rectangle 8"/>
          <p:cNvSpPr>
            <a:spLocks noChangeArrowheads="1"/>
          </p:cNvSpPr>
          <p:nvPr/>
        </p:nvSpPr>
        <p:spPr bwMode="auto">
          <a:xfrm>
            <a:off x="2103438" y="6159500"/>
            <a:ext cx="314325" cy="338138"/>
          </a:xfrm>
          <a:prstGeom prst="rect">
            <a:avLst/>
          </a:prstGeom>
          <a:solidFill>
            <a:srgbClr val="CCFFFF"/>
          </a:solidFill>
          <a:ln w="9525">
            <a:noFill/>
            <a:miter lim="800000"/>
            <a:headEnd/>
            <a:tailEnd/>
          </a:ln>
        </p:spPr>
        <p:txBody>
          <a:bodyPr wrap="none" anchor="ctr">
            <a:prstTxWarp prst="textNoShape">
              <a:avLst/>
            </a:prstTxWarp>
          </a:bodyPr>
          <a:lstStyle/>
          <a:p>
            <a:pPr algn="ctr"/>
            <a:r>
              <a:rPr lang="en-US" sz="2400">
                <a:latin typeface="Courier New" pitchFamily="1" charset="0"/>
              </a:rPr>
              <a:t>)</a:t>
            </a:r>
          </a:p>
        </p:txBody>
      </p:sp>
      <p:sp>
        <p:nvSpPr>
          <p:cNvPr id="45065" name="Rectangle 9"/>
          <p:cNvSpPr>
            <a:spLocks noChangeArrowheads="1"/>
          </p:cNvSpPr>
          <p:nvPr/>
        </p:nvSpPr>
        <p:spPr bwMode="auto">
          <a:xfrm>
            <a:off x="2433638" y="6159500"/>
            <a:ext cx="314325" cy="338138"/>
          </a:xfrm>
          <a:prstGeom prst="rect">
            <a:avLst/>
          </a:prstGeom>
          <a:solidFill>
            <a:srgbClr val="CCFFFF"/>
          </a:solidFill>
          <a:ln w="9525">
            <a:noFill/>
            <a:miter lim="800000"/>
            <a:headEnd/>
            <a:tailEnd/>
          </a:ln>
        </p:spPr>
        <p:txBody>
          <a:bodyPr wrap="none" anchor="ctr">
            <a:prstTxWarp prst="textNoShape">
              <a:avLst/>
            </a:prstTxWarp>
          </a:bodyPr>
          <a:lstStyle/>
          <a:p>
            <a:pPr algn="ctr"/>
            <a:r>
              <a:rPr lang="en-US" sz="2400">
                <a:latin typeface="Courier New" pitchFamily="1" charset="0"/>
              </a:rPr>
              <a:t>%</a:t>
            </a:r>
          </a:p>
        </p:txBody>
      </p:sp>
      <p:sp>
        <p:nvSpPr>
          <p:cNvPr id="45066" name="Rectangle 10"/>
          <p:cNvSpPr>
            <a:spLocks noChangeArrowheads="1"/>
          </p:cNvSpPr>
          <p:nvPr/>
        </p:nvSpPr>
        <p:spPr bwMode="auto">
          <a:xfrm>
            <a:off x="2763838" y="6159500"/>
            <a:ext cx="314325" cy="338138"/>
          </a:xfrm>
          <a:prstGeom prst="rect">
            <a:avLst/>
          </a:prstGeom>
          <a:solidFill>
            <a:srgbClr val="CCFFFF"/>
          </a:solidFill>
          <a:ln w="9525">
            <a:noFill/>
            <a:miter lim="800000"/>
            <a:headEnd/>
            <a:tailEnd/>
          </a:ln>
        </p:spPr>
        <p:txBody>
          <a:bodyPr wrap="none" anchor="ctr">
            <a:prstTxWarp prst="textNoShape">
              <a:avLst/>
            </a:prstTxWarp>
          </a:bodyPr>
          <a:lstStyle/>
          <a:p>
            <a:pPr algn="ctr"/>
            <a:r>
              <a:rPr lang="en-US" sz="2400">
                <a:latin typeface="Courier New" pitchFamily="1" charset="0"/>
              </a:rPr>
              <a:t>3</a:t>
            </a:r>
          </a:p>
        </p:txBody>
      </p:sp>
      <p:sp>
        <p:nvSpPr>
          <p:cNvPr id="45067" name="Rectangle 11"/>
          <p:cNvSpPr>
            <a:spLocks noChangeArrowheads="1"/>
          </p:cNvSpPr>
          <p:nvPr/>
        </p:nvSpPr>
        <p:spPr bwMode="auto">
          <a:xfrm>
            <a:off x="3094038" y="6159500"/>
            <a:ext cx="314325" cy="338138"/>
          </a:xfrm>
          <a:prstGeom prst="rect">
            <a:avLst/>
          </a:prstGeom>
          <a:solidFill>
            <a:srgbClr val="CCFFFF"/>
          </a:solidFill>
          <a:ln w="9525">
            <a:noFill/>
            <a:miter lim="800000"/>
            <a:headEnd/>
            <a:tailEnd/>
          </a:ln>
        </p:spPr>
        <p:txBody>
          <a:bodyPr wrap="none" anchor="ctr">
            <a:prstTxWarp prst="textNoShape">
              <a:avLst/>
            </a:prstTxWarp>
          </a:bodyPr>
          <a:lstStyle/>
          <a:p>
            <a:pPr algn="ctr"/>
            <a:r>
              <a:rPr lang="en-US" sz="2400">
                <a:latin typeface="Courier New" pitchFamily="1" charset="0"/>
              </a:rPr>
              <a:t>*</a:t>
            </a:r>
          </a:p>
        </p:txBody>
      </p:sp>
      <p:sp>
        <p:nvSpPr>
          <p:cNvPr id="45068" name="Rectangle 12"/>
          <p:cNvSpPr>
            <a:spLocks noChangeArrowheads="1"/>
          </p:cNvSpPr>
          <p:nvPr/>
        </p:nvSpPr>
        <p:spPr bwMode="auto">
          <a:xfrm>
            <a:off x="3424238" y="6159500"/>
            <a:ext cx="314325" cy="338138"/>
          </a:xfrm>
          <a:prstGeom prst="rect">
            <a:avLst/>
          </a:prstGeom>
          <a:solidFill>
            <a:srgbClr val="CCFFFF"/>
          </a:solidFill>
          <a:ln w="9525">
            <a:noFill/>
            <a:miter lim="800000"/>
            <a:headEnd/>
            <a:tailEnd/>
          </a:ln>
        </p:spPr>
        <p:txBody>
          <a:bodyPr wrap="none" anchor="ctr">
            <a:prstTxWarp prst="textNoShape">
              <a:avLst/>
            </a:prstTxWarp>
          </a:bodyPr>
          <a:lstStyle/>
          <a:p>
            <a:pPr algn="ctr"/>
            <a:r>
              <a:rPr lang="en-US" sz="2400">
                <a:latin typeface="Courier New" pitchFamily="1" charset="0"/>
              </a:rPr>
              <a:t>4</a:t>
            </a:r>
          </a:p>
        </p:txBody>
      </p:sp>
      <p:sp>
        <p:nvSpPr>
          <p:cNvPr id="45069" name="Rectangle 13"/>
          <p:cNvSpPr>
            <a:spLocks noChangeArrowheads="1"/>
          </p:cNvSpPr>
          <p:nvPr/>
        </p:nvSpPr>
        <p:spPr bwMode="auto">
          <a:xfrm>
            <a:off x="3754438" y="6159500"/>
            <a:ext cx="314325" cy="338138"/>
          </a:xfrm>
          <a:prstGeom prst="rect">
            <a:avLst/>
          </a:prstGeom>
          <a:solidFill>
            <a:srgbClr val="CCFFFF"/>
          </a:solidFill>
          <a:ln w="9525">
            <a:noFill/>
            <a:miter lim="800000"/>
            <a:headEnd/>
            <a:tailEnd/>
          </a:ln>
        </p:spPr>
        <p:txBody>
          <a:bodyPr wrap="none" anchor="ctr">
            <a:prstTxWarp prst="textNoShape">
              <a:avLst/>
            </a:prstTxWarp>
          </a:bodyPr>
          <a:lstStyle/>
          <a:p>
            <a:pPr algn="ctr"/>
            <a:r>
              <a:rPr lang="en-US" sz="2400">
                <a:latin typeface="Courier New" pitchFamily="1" charset="0"/>
              </a:rPr>
              <a:t>+</a:t>
            </a:r>
          </a:p>
        </p:txBody>
      </p:sp>
      <p:sp>
        <p:nvSpPr>
          <p:cNvPr id="45070" name="Rectangle 14"/>
          <p:cNvSpPr>
            <a:spLocks noChangeArrowheads="1"/>
          </p:cNvSpPr>
          <p:nvPr/>
        </p:nvSpPr>
        <p:spPr bwMode="auto">
          <a:xfrm>
            <a:off x="4084638" y="6159500"/>
            <a:ext cx="314325" cy="338138"/>
          </a:xfrm>
          <a:prstGeom prst="rect">
            <a:avLst/>
          </a:prstGeom>
          <a:solidFill>
            <a:srgbClr val="CCFFFF"/>
          </a:solidFill>
          <a:ln w="9525">
            <a:noFill/>
            <a:miter lim="800000"/>
            <a:headEnd/>
            <a:tailEnd/>
          </a:ln>
        </p:spPr>
        <p:txBody>
          <a:bodyPr wrap="none" anchor="ctr">
            <a:prstTxWarp prst="textNoShape">
              <a:avLst/>
            </a:prstTxWarp>
          </a:bodyPr>
          <a:lstStyle/>
          <a:p>
            <a:pPr algn="ctr"/>
            <a:r>
              <a:rPr lang="en-US" sz="2400">
                <a:latin typeface="Courier New" pitchFamily="1" charset="0"/>
              </a:rPr>
              <a:t>5</a:t>
            </a:r>
          </a:p>
        </p:txBody>
      </p:sp>
      <p:sp>
        <p:nvSpPr>
          <p:cNvPr id="45071" name="Rectangle 15"/>
          <p:cNvSpPr>
            <a:spLocks noChangeArrowheads="1"/>
          </p:cNvSpPr>
          <p:nvPr/>
        </p:nvSpPr>
        <p:spPr bwMode="auto">
          <a:xfrm>
            <a:off x="4414838" y="6159500"/>
            <a:ext cx="314325" cy="338138"/>
          </a:xfrm>
          <a:prstGeom prst="rect">
            <a:avLst/>
          </a:prstGeom>
          <a:solidFill>
            <a:srgbClr val="CCFFFF"/>
          </a:solidFill>
          <a:ln w="9525">
            <a:noFill/>
            <a:miter lim="800000"/>
            <a:headEnd/>
            <a:tailEnd/>
          </a:ln>
        </p:spPr>
        <p:txBody>
          <a:bodyPr wrap="none" anchor="ctr">
            <a:prstTxWarp prst="textNoShape">
              <a:avLst/>
            </a:prstTxWarp>
          </a:bodyPr>
          <a:lstStyle/>
          <a:p>
            <a:pPr algn="ctr"/>
            <a:r>
              <a:rPr lang="en-US" sz="2400">
                <a:latin typeface="Courier New" pitchFamily="1" charset="0"/>
              </a:rPr>
              <a:t>*</a:t>
            </a:r>
          </a:p>
        </p:txBody>
      </p:sp>
      <p:sp>
        <p:nvSpPr>
          <p:cNvPr id="45072" name="Rectangle 16"/>
          <p:cNvSpPr>
            <a:spLocks noChangeArrowheads="1"/>
          </p:cNvSpPr>
          <p:nvPr/>
        </p:nvSpPr>
        <p:spPr bwMode="auto">
          <a:xfrm>
            <a:off x="4745038" y="6159500"/>
            <a:ext cx="314325" cy="338138"/>
          </a:xfrm>
          <a:prstGeom prst="rect">
            <a:avLst/>
          </a:prstGeom>
          <a:solidFill>
            <a:srgbClr val="CCFFFF"/>
          </a:solidFill>
          <a:ln w="9525">
            <a:noFill/>
            <a:miter lim="800000"/>
            <a:headEnd/>
            <a:tailEnd/>
          </a:ln>
        </p:spPr>
        <p:txBody>
          <a:bodyPr wrap="none" anchor="ctr">
            <a:prstTxWarp prst="textNoShape">
              <a:avLst/>
            </a:prstTxWarp>
          </a:bodyPr>
          <a:lstStyle/>
          <a:p>
            <a:pPr algn="ctr"/>
            <a:r>
              <a:rPr lang="en-US" sz="2400">
                <a:latin typeface="Courier New" pitchFamily="1" charset="0"/>
              </a:rPr>
              <a:t>6</a:t>
            </a:r>
          </a:p>
        </p:txBody>
      </p:sp>
      <p:sp>
        <p:nvSpPr>
          <p:cNvPr id="45073" name="Rectangle 17"/>
          <p:cNvSpPr>
            <a:spLocks noChangeArrowheads="1"/>
          </p:cNvSpPr>
          <p:nvPr/>
        </p:nvSpPr>
        <p:spPr bwMode="auto">
          <a:xfrm>
            <a:off x="5075238" y="6159500"/>
            <a:ext cx="314325" cy="338138"/>
          </a:xfrm>
          <a:prstGeom prst="rect">
            <a:avLst/>
          </a:prstGeom>
          <a:solidFill>
            <a:srgbClr val="CCFFFF"/>
          </a:solidFill>
          <a:ln w="9525">
            <a:noFill/>
            <a:miter lim="800000"/>
            <a:headEnd/>
            <a:tailEnd/>
          </a:ln>
        </p:spPr>
        <p:txBody>
          <a:bodyPr wrap="none" anchor="ctr">
            <a:prstTxWarp prst="textNoShape">
              <a:avLst/>
            </a:prstTxWarp>
          </a:bodyPr>
          <a:lstStyle/>
          <a:p>
            <a:pPr algn="ctr"/>
            <a:r>
              <a:rPr lang="en-US" sz="2400">
                <a:latin typeface="Courier New" pitchFamily="1" charset="0"/>
              </a:rPr>
              <a:t>/</a:t>
            </a:r>
          </a:p>
        </p:txBody>
      </p:sp>
      <p:sp>
        <p:nvSpPr>
          <p:cNvPr id="45074" name="Rectangle 18"/>
          <p:cNvSpPr>
            <a:spLocks noChangeArrowheads="1"/>
          </p:cNvSpPr>
          <p:nvPr/>
        </p:nvSpPr>
        <p:spPr bwMode="auto">
          <a:xfrm>
            <a:off x="5405438" y="6159500"/>
            <a:ext cx="314325" cy="338138"/>
          </a:xfrm>
          <a:prstGeom prst="rect">
            <a:avLst/>
          </a:prstGeom>
          <a:solidFill>
            <a:srgbClr val="CCFFFF"/>
          </a:solidFill>
          <a:ln w="9525">
            <a:noFill/>
            <a:miter lim="800000"/>
            <a:headEnd/>
            <a:tailEnd/>
          </a:ln>
        </p:spPr>
        <p:txBody>
          <a:bodyPr wrap="none" anchor="ctr">
            <a:prstTxWarp prst="textNoShape">
              <a:avLst/>
            </a:prstTxWarp>
          </a:bodyPr>
          <a:lstStyle/>
          <a:p>
            <a:pPr algn="ctr"/>
            <a:r>
              <a:rPr lang="en-US" sz="2400">
                <a:latin typeface="Courier New" pitchFamily="1" charset="0"/>
              </a:rPr>
              <a:t>7</a:t>
            </a:r>
          </a:p>
        </p:txBody>
      </p:sp>
      <p:sp>
        <p:nvSpPr>
          <p:cNvPr id="45075" name="Rectangle 19"/>
          <p:cNvSpPr>
            <a:spLocks noChangeArrowheads="1"/>
          </p:cNvSpPr>
          <p:nvPr/>
        </p:nvSpPr>
        <p:spPr bwMode="auto">
          <a:xfrm>
            <a:off x="5735638" y="6159500"/>
            <a:ext cx="314325" cy="338138"/>
          </a:xfrm>
          <a:prstGeom prst="rect">
            <a:avLst/>
          </a:prstGeom>
          <a:solidFill>
            <a:srgbClr val="CCFFFF"/>
          </a:solidFill>
          <a:ln w="9525">
            <a:noFill/>
            <a:miter lim="800000"/>
            <a:headEnd/>
            <a:tailEnd/>
          </a:ln>
        </p:spPr>
        <p:txBody>
          <a:bodyPr wrap="none" anchor="ctr">
            <a:prstTxWarp prst="textNoShape">
              <a:avLst/>
            </a:prstTxWarp>
          </a:bodyPr>
          <a:lstStyle/>
          <a:p>
            <a:pPr algn="ctr"/>
            <a:r>
              <a:rPr lang="en-US" sz="2400">
                <a:latin typeface="Courier New" pitchFamily="1" charset="0"/>
              </a:rPr>
              <a:t>*</a:t>
            </a:r>
          </a:p>
        </p:txBody>
      </p:sp>
      <p:sp>
        <p:nvSpPr>
          <p:cNvPr id="45076" name="Rectangle 20"/>
          <p:cNvSpPr>
            <a:spLocks noChangeArrowheads="1"/>
          </p:cNvSpPr>
          <p:nvPr/>
        </p:nvSpPr>
        <p:spPr bwMode="auto">
          <a:xfrm>
            <a:off x="6065838" y="6159500"/>
            <a:ext cx="314325" cy="338138"/>
          </a:xfrm>
          <a:prstGeom prst="rect">
            <a:avLst/>
          </a:prstGeom>
          <a:solidFill>
            <a:srgbClr val="CCFFFF"/>
          </a:solidFill>
          <a:ln w="9525">
            <a:noFill/>
            <a:miter lim="800000"/>
            <a:headEnd/>
            <a:tailEnd/>
          </a:ln>
        </p:spPr>
        <p:txBody>
          <a:bodyPr wrap="none" anchor="ctr">
            <a:prstTxWarp prst="textNoShape">
              <a:avLst/>
            </a:prstTxWarp>
          </a:bodyPr>
          <a:lstStyle/>
          <a:p>
            <a:pPr algn="ctr"/>
            <a:r>
              <a:rPr lang="en-US" sz="2400">
                <a:latin typeface="Courier New" pitchFamily="1" charset="0"/>
              </a:rPr>
              <a:t>(</a:t>
            </a:r>
          </a:p>
        </p:txBody>
      </p:sp>
      <p:sp>
        <p:nvSpPr>
          <p:cNvPr id="45077" name="Rectangle 21"/>
          <p:cNvSpPr>
            <a:spLocks noChangeArrowheads="1"/>
          </p:cNvSpPr>
          <p:nvPr/>
        </p:nvSpPr>
        <p:spPr bwMode="auto">
          <a:xfrm>
            <a:off x="6396038" y="6159500"/>
            <a:ext cx="314325" cy="338138"/>
          </a:xfrm>
          <a:prstGeom prst="rect">
            <a:avLst/>
          </a:prstGeom>
          <a:solidFill>
            <a:srgbClr val="CCFFFF"/>
          </a:solidFill>
          <a:ln w="9525">
            <a:noFill/>
            <a:miter lim="800000"/>
            <a:headEnd/>
            <a:tailEnd/>
          </a:ln>
        </p:spPr>
        <p:txBody>
          <a:bodyPr wrap="none" anchor="ctr">
            <a:prstTxWarp prst="textNoShape">
              <a:avLst/>
            </a:prstTxWarp>
          </a:bodyPr>
          <a:lstStyle/>
          <a:p>
            <a:pPr algn="ctr"/>
            <a:r>
              <a:rPr lang="en-US" sz="2400">
                <a:latin typeface="Courier New" pitchFamily="1" charset="0"/>
              </a:rPr>
              <a:t>8</a:t>
            </a:r>
          </a:p>
        </p:txBody>
      </p:sp>
      <p:sp>
        <p:nvSpPr>
          <p:cNvPr id="45078" name="Rectangle 22"/>
          <p:cNvSpPr>
            <a:spLocks noChangeArrowheads="1"/>
          </p:cNvSpPr>
          <p:nvPr/>
        </p:nvSpPr>
        <p:spPr bwMode="auto">
          <a:xfrm>
            <a:off x="6726238" y="6159500"/>
            <a:ext cx="314325" cy="338138"/>
          </a:xfrm>
          <a:prstGeom prst="rect">
            <a:avLst/>
          </a:prstGeom>
          <a:solidFill>
            <a:srgbClr val="CCFFFF"/>
          </a:solidFill>
          <a:ln w="9525">
            <a:noFill/>
            <a:miter lim="800000"/>
            <a:headEnd/>
            <a:tailEnd/>
          </a:ln>
        </p:spPr>
        <p:txBody>
          <a:bodyPr wrap="none" anchor="ctr">
            <a:prstTxWarp prst="textNoShape">
              <a:avLst/>
            </a:prstTxWarp>
          </a:bodyPr>
          <a:lstStyle/>
          <a:p>
            <a:pPr algn="ctr"/>
            <a:r>
              <a:rPr lang="en-US" sz="2400">
                <a:latin typeface="Courier New" pitchFamily="1" charset="0"/>
              </a:rPr>
              <a:t>%</a:t>
            </a:r>
          </a:p>
        </p:txBody>
      </p:sp>
      <p:sp>
        <p:nvSpPr>
          <p:cNvPr id="45079" name="Rectangle 23"/>
          <p:cNvSpPr>
            <a:spLocks noChangeArrowheads="1"/>
          </p:cNvSpPr>
          <p:nvPr/>
        </p:nvSpPr>
        <p:spPr bwMode="auto">
          <a:xfrm>
            <a:off x="7056438" y="6159500"/>
            <a:ext cx="314325" cy="338138"/>
          </a:xfrm>
          <a:prstGeom prst="rect">
            <a:avLst/>
          </a:prstGeom>
          <a:solidFill>
            <a:srgbClr val="CCFFFF"/>
          </a:solidFill>
          <a:ln w="9525">
            <a:noFill/>
            <a:miter lim="800000"/>
            <a:headEnd/>
            <a:tailEnd/>
          </a:ln>
        </p:spPr>
        <p:txBody>
          <a:bodyPr wrap="none" anchor="ctr">
            <a:prstTxWarp prst="textNoShape">
              <a:avLst/>
            </a:prstTxWarp>
          </a:bodyPr>
          <a:lstStyle/>
          <a:p>
            <a:pPr algn="ctr"/>
            <a:r>
              <a:rPr lang="en-US" sz="2400">
                <a:latin typeface="Courier New" pitchFamily="1" charset="0"/>
              </a:rPr>
              <a:t>9</a:t>
            </a:r>
          </a:p>
        </p:txBody>
      </p:sp>
      <p:sp>
        <p:nvSpPr>
          <p:cNvPr id="45080" name="Rectangle 24"/>
          <p:cNvSpPr>
            <a:spLocks noChangeArrowheads="1"/>
          </p:cNvSpPr>
          <p:nvPr/>
        </p:nvSpPr>
        <p:spPr bwMode="auto">
          <a:xfrm>
            <a:off x="7386638" y="6159500"/>
            <a:ext cx="314325" cy="338138"/>
          </a:xfrm>
          <a:prstGeom prst="rect">
            <a:avLst/>
          </a:prstGeom>
          <a:solidFill>
            <a:srgbClr val="CCFFFF"/>
          </a:solidFill>
          <a:ln w="9525">
            <a:noFill/>
            <a:miter lim="800000"/>
            <a:headEnd/>
            <a:tailEnd/>
          </a:ln>
        </p:spPr>
        <p:txBody>
          <a:bodyPr wrap="none" anchor="ctr">
            <a:prstTxWarp prst="textNoShape">
              <a:avLst/>
            </a:prstTxWarp>
          </a:bodyPr>
          <a:lstStyle/>
          <a:p>
            <a:pPr algn="ctr"/>
            <a:r>
              <a:rPr lang="en-US" sz="2400">
                <a:latin typeface="Courier New" pitchFamily="1" charset="0"/>
              </a:rPr>
              <a:t>)</a:t>
            </a:r>
          </a:p>
        </p:txBody>
      </p:sp>
      <p:sp>
        <p:nvSpPr>
          <p:cNvPr id="45081" name="Rectangle 25"/>
          <p:cNvSpPr>
            <a:spLocks noChangeArrowheads="1"/>
          </p:cNvSpPr>
          <p:nvPr/>
        </p:nvSpPr>
        <p:spPr bwMode="auto">
          <a:xfrm>
            <a:off x="7716838" y="6159500"/>
            <a:ext cx="314325" cy="338138"/>
          </a:xfrm>
          <a:prstGeom prst="rect">
            <a:avLst/>
          </a:prstGeom>
          <a:solidFill>
            <a:srgbClr val="CCFFFF"/>
          </a:solidFill>
          <a:ln w="9525">
            <a:noFill/>
            <a:miter lim="800000"/>
            <a:headEnd/>
            <a:tailEnd/>
          </a:ln>
        </p:spPr>
        <p:txBody>
          <a:bodyPr wrap="none" anchor="ctr">
            <a:prstTxWarp prst="textNoShape">
              <a:avLst/>
            </a:prstTxWarp>
          </a:bodyPr>
          <a:lstStyle/>
          <a:p>
            <a:pPr algn="ctr"/>
            <a:r>
              <a:rPr lang="en-US" sz="2400">
                <a:latin typeface="Courier New" pitchFamily="1" charset="0"/>
              </a:rPr>
              <a:t>+</a:t>
            </a:r>
          </a:p>
        </p:txBody>
      </p:sp>
      <p:sp>
        <p:nvSpPr>
          <p:cNvPr id="45082" name="Rectangle 26"/>
          <p:cNvSpPr>
            <a:spLocks noChangeArrowheads="1"/>
          </p:cNvSpPr>
          <p:nvPr/>
        </p:nvSpPr>
        <p:spPr bwMode="auto">
          <a:xfrm>
            <a:off x="8161338" y="6159500"/>
            <a:ext cx="314325" cy="338138"/>
          </a:xfrm>
          <a:prstGeom prst="rect">
            <a:avLst/>
          </a:prstGeom>
          <a:solidFill>
            <a:srgbClr val="CCFFFF"/>
          </a:solidFill>
          <a:ln w="9525">
            <a:noFill/>
            <a:miter lim="800000"/>
            <a:headEnd/>
            <a:tailEnd/>
          </a:ln>
        </p:spPr>
        <p:txBody>
          <a:bodyPr wrap="none" anchor="ctr">
            <a:prstTxWarp prst="textNoShape">
              <a:avLst/>
            </a:prstTxWarp>
          </a:bodyPr>
          <a:lstStyle/>
          <a:p>
            <a:pPr algn="ctr"/>
            <a:r>
              <a:rPr lang="en-US" sz="2400">
                <a:latin typeface="Courier New" pitchFamily="1" charset="0"/>
              </a:rPr>
              <a:t>10</a:t>
            </a:r>
          </a:p>
        </p:txBody>
      </p:sp>
      <p:grpSp>
        <p:nvGrpSpPr>
          <p:cNvPr id="2" name="Group 27"/>
          <p:cNvGrpSpPr>
            <a:grpSpLocks/>
          </p:cNvGrpSpPr>
          <p:nvPr/>
        </p:nvGrpSpPr>
        <p:grpSpPr bwMode="auto">
          <a:xfrm>
            <a:off x="1270000" y="5422900"/>
            <a:ext cx="660400" cy="736600"/>
            <a:chOff x="800" y="3416"/>
            <a:chExt cx="416" cy="464"/>
          </a:xfrm>
        </p:grpSpPr>
        <p:sp>
          <p:nvSpPr>
            <p:cNvPr id="45125" name="Rectangle 28"/>
            <p:cNvSpPr>
              <a:spLocks noChangeArrowheads="1"/>
            </p:cNvSpPr>
            <p:nvPr/>
          </p:nvSpPr>
          <p:spPr bwMode="auto">
            <a:xfrm>
              <a:off x="904" y="3416"/>
              <a:ext cx="198" cy="213"/>
            </a:xfrm>
            <a:prstGeom prst="rect">
              <a:avLst/>
            </a:prstGeom>
            <a:solidFill>
              <a:srgbClr val="CCFFFF"/>
            </a:solidFill>
            <a:ln w="9525">
              <a:noFill/>
              <a:miter lim="800000"/>
              <a:headEnd/>
              <a:tailEnd/>
            </a:ln>
          </p:spPr>
          <p:txBody>
            <a:bodyPr wrap="none" anchor="ctr">
              <a:prstTxWarp prst="textNoShape">
                <a:avLst/>
              </a:prstTxWarp>
            </a:bodyPr>
            <a:lstStyle/>
            <a:p>
              <a:pPr algn="ctr">
                <a:lnSpc>
                  <a:spcPct val="85000"/>
                </a:lnSpc>
              </a:pPr>
              <a:r>
                <a:rPr lang="en-US" sz="2400" dirty="0">
                  <a:latin typeface="Courier New" pitchFamily="1" charset="0"/>
                </a:rPr>
                <a:t>3</a:t>
              </a:r>
            </a:p>
          </p:txBody>
        </p:sp>
        <p:cxnSp>
          <p:nvCxnSpPr>
            <p:cNvPr id="45126" name="AutoShape 29"/>
            <p:cNvCxnSpPr>
              <a:cxnSpLocks noChangeShapeType="1"/>
              <a:stCxn id="45125" idx="2"/>
              <a:endCxn id="45061" idx="0"/>
            </p:cNvCxnSpPr>
            <p:nvPr/>
          </p:nvCxnSpPr>
          <p:spPr bwMode="auto">
            <a:xfrm flipH="1">
              <a:off x="800" y="3629"/>
              <a:ext cx="203" cy="251"/>
            </a:xfrm>
            <a:prstGeom prst="straightConnector1">
              <a:avLst/>
            </a:prstGeom>
            <a:noFill/>
            <a:ln w="9525">
              <a:solidFill>
                <a:schemeClr val="tx1"/>
              </a:solidFill>
              <a:round/>
              <a:headEnd/>
              <a:tailEnd/>
            </a:ln>
          </p:spPr>
        </p:cxnSp>
        <p:cxnSp>
          <p:nvCxnSpPr>
            <p:cNvPr id="45127" name="AutoShape 30"/>
            <p:cNvCxnSpPr>
              <a:cxnSpLocks noChangeShapeType="1"/>
              <a:stCxn id="45125" idx="2"/>
              <a:endCxn id="45062" idx="0"/>
            </p:cNvCxnSpPr>
            <p:nvPr/>
          </p:nvCxnSpPr>
          <p:spPr bwMode="auto">
            <a:xfrm>
              <a:off x="1003" y="3629"/>
              <a:ext cx="5" cy="251"/>
            </a:xfrm>
            <a:prstGeom prst="straightConnector1">
              <a:avLst/>
            </a:prstGeom>
            <a:noFill/>
            <a:ln w="9525">
              <a:solidFill>
                <a:schemeClr val="tx1"/>
              </a:solidFill>
              <a:round/>
              <a:headEnd/>
              <a:tailEnd/>
            </a:ln>
          </p:spPr>
        </p:cxnSp>
        <p:cxnSp>
          <p:nvCxnSpPr>
            <p:cNvPr id="45128" name="AutoShape 31"/>
            <p:cNvCxnSpPr>
              <a:cxnSpLocks noChangeShapeType="1"/>
              <a:stCxn id="45125" idx="2"/>
              <a:endCxn id="45063" idx="0"/>
            </p:cNvCxnSpPr>
            <p:nvPr/>
          </p:nvCxnSpPr>
          <p:spPr bwMode="auto">
            <a:xfrm>
              <a:off x="1003" y="3629"/>
              <a:ext cx="213" cy="251"/>
            </a:xfrm>
            <a:prstGeom prst="straightConnector1">
              <a:avLst/>
            </a:prstGeom>
            <a:noFill/>
            <a:ln w="9525">
              <a:solidFill>
                <a:schemeClr val="tx1"/>
              </a:solidFill>
              <a:round/>
              <a:headEnd/>
              <a:tailEnd/>
            </a:ln>
          </p:spPr>
        </p:cxnSp>
      </p:grpSp>
      <p:grpSp>
        <p:nvGrpSpPr>
          <p:cNvPr id="3" name="Group 32"/>
          <p:cNvGrpSpPr>
            <a:grpSpLocks/>
          </p:cNvGrpSpPr>
          <p:nvPr/>
        </p:nvGrpSpPr>
        <p:grpSpPr bwMode="auto">
          <a:xfrm>
            <a:off x="1592266" y="4660900"/>
            <a:ext cx="1328739" cy="1498600"/>
            <a:chOff x="1003" y="2936"/>
            <a:chExt cx="837" cy="944"/>
          </a:xfrm>
        </p:grpSpPr>
        <p:sp>
          <p:nvSpPr>
            <p:cNvPr id="45121" name="Rectangle 33"/>
            <p:cNvSpPr>
              <a:spLocks noChangeArrowheads="1"/>
            </p:cNvSpPr>
            <p:nvPr/>
          </p:nvSpPr>
          <p:spPr bwMode="auto">
            <a:xfrm>
              <a:off x="1528" y="2936"/>
              <a:ext cx="198" cy="183"/>
            </a:xfrm>
            <a:prstGeom prst="rect">
              <a:avLst/>
            </a:prstGeom>
            <a:solidFill>
              <a:srgbClr val="CCFFFF"/>
            </a:solidFill>
            <a:ln w="9525">
              <a:noFill/>
              <a:miter lim="800000"/>
              <a:headEnd/>
              <a:tailEnd/>
            </a:ln>
          </p:spPr>
          <p:txBody>
            <a:bodyPr wrap="none" anchor="ctr">
              <a:prstTxWarp prst="textNoShape">
                <a:avLst/>
              </a:prstTxWarp>
            </a:bodyPr>
            <a:lstStyle/>
            <a:p>
              <a:pPr algn="ctr">
                <a:lnSpc>
                  <a:spcPct val="85000"/>
                </a:lnSpc>
              </a:pPr>
              <a:r>
                <a:rPr lang="en-US" sz="2400" dirty="0">
                  <a:latin typeface="Courier New" pitchFamily="1" charset="0"/>
                </a:rPr>
                <a:t>0</a:t>
              </a:r>
            </a:p>
          </p:txBody>
        </p:sp>
        <p:cxnSp>
          <p:nvCxnSpPr>
            <p:cNvPr id="45122" name="AutoShape 34"/>
            <p:cNvCxnSpPr>
              <a:cxnSpLocks noChangeShapeType="1"/>
              <a:stCxn id="45121" idx="2"/>
              <a:endCxn id="45125" idx="0"/>
            </p:cNvCxnSpPr>
            <p:nvPr/>
          </p:nvCxnSpPr>
          <p:spPr bwMode="auto">
            <a:xfrm flipH="1">
              <a:off x="1003" y="3119"/>
              <a:ext cx="624" cy="297"/>
            </a:xfrm>
            <a:prstGeom prst="straightConnector1">
              <a:avLst/>
            </a:prstGeom>
            <a:noFill/>
            <a:ln w="9525">
              <a:solidFill>
                <a:schemeClr val="tx1"/>
              </a:solidFill>
              <a:round/>
              <a:headEnd/>
              <a:tailEnd/>
            </a:ln>
          </p:spPr>
        </p:cxnSp>
        <p:cxnSp>
          <p:nvCxnSpPr>
            <p:cNvPr id="45123" name="AutoShape 35"/>
            <p:cNvCxnSpPr>
              <a:cxnSpLocks noChangeShapeType="1"/>
              <a:stCxn id="45121" idx="2"/>
              <a:endCxn id="45065" idx="0"/>
            </p:cNvCxnSpPr>
            <p:nvPr/>
          </p:nvCxnSpPr>
          <p:spPr bwMode="auto">
            <a:xfrm>
              <a:off x="1627" y="3119"/>
              <a:ext cx="5" cy="761"/>
            </a:xfrm>
            <a:prstGeom prst="straightConnector1">
              <a:avLst/>
            </a:prstGeom>
            <a:noFill/>
            <a:ln w="9525">
              <a:solidFill>
                <a:schemeClr val="tx1"/>
              </a:solidFill>
              <a:round/>
              <a:headEnd/>
              <a:tailEnd/>
            </a:ln>
          </p:spPr>
        </p:cxnSp>
        <p:cxnSp>
          <p:nvCxnSpPr>
            <p:cNvPr id="45124" name="AutoShape 36"/>
            <p:cNvCxnSpPr>
              <a:cxnSpLocks noChangeShapeType="1"/>
              <a:stCxn id="45121" idx="2"/>
              <a:endCxn id="45066" idx="0"/>
            </p:cNvCxnSpPr>
            <p:nvPr/>
          </p:nvCxnSpPr>
          <p:spPr bwMode="auto">
            <a:xfrm>
              <a:off x="1627" y="3119"/>
              <a:ext cx="213" cy="761"/>
            </a:xfrm>
            <a:prstGeom prst="straightConnector1">
              <a:avLst/>
            </a:prstGeom>
            <a:noFill/>
            <a:ln w="9525">
              <a:solidFill>
                <a:schemeClr val="tx1"/>
              </a:solidFill>
              <a:round/>
              <a:headEnd/>
              <a:tailEnd/>
            </a:ln>
          </p:spPr>
        </p:cxnSp>
      </p:grpSp>
      <p:grpSp>
        <p:nvGrpSpPr>
          <p:cNvPr id="4" name="Group 37"/>
          <p:cNvGrpSpPr>
            <a:grpSpLocks/>
          </p:cNvGrpSpPr>
          <p:nvPr/>
        </p:nvGrpSpPr>
        <p:grpSpPr bwMode="auto">
          <a:xfrm>
            <a:off x="2582863" y="4127500"/>
            <a:ext cx="998537" cy="2032000"/>
            <a:chOff x="1627" y="2600"/>
            <a:chExt cx="629" cy="1280"/>
          </a:xfrm>
        </p:grpSpPr>
        <p:sp>
          <p:nvSpPr>
            <p:cNvPr id="45117" name="Rectangle 38"/>
            <p:cNvSpPr>
              <a:spLocks noChangeArrowheads="1"/>
            </p:cNvSpPr>
            <p:nvPr/>
          </p:nvSpPr>
          <p:spPr bwMode="auto">
            <a:xfrm>
              <a:off x="1944" y="2600"/>
              <a:ext cx="198" cy="183"/>
            </a:xfrm>
            <a:prstGeom prst="rect">
              <a:avLst/>
            </a:prstGeom>
            <a:solidFill>
              <a:srgbClr val="CCFFFF"/>
            </a:solidFill>
            <a:ln w="9525">
              <a:noFill/>
              <a:miter lim="800000"/>
              <a:headEnd/>
              <a:tailEnd/>
            </a:ln>
          </p:spPr>
          <p:txBody>
            <a:bodyPr wrap="none" anchor="ctr">
              <a:prstTxWarp prst="textNoShape">
                <a:avLst/>
              </a:prstTxWarp>
            </a:bodyPr>
            <a:lstStyle/>
            <a:p>
              <a:pPr algn="ctr">
                <a:lnSpc>
                  <a:spcPct val="85000"/>
                </a:lnSpc>
              </a:pPr>
              <a:r>
                <a:rPr lang="en-US" sz="2400">
                  <a:latin typeface="Courier New" pitchFamily="1" charset="0"/>
                </a:rPr>
                <a:t>0</a:t>
              </a:r>
            </a:p>
          </p:txBody>
        </p:sp>
        <p:cxnSp>
          <p:nvCxnSpPr>
            <p:cNvPr id="45118" name="AutoShape 39"/>
            <p:cNvCxnSpPr>
              <a:cxnSpLocks noChangeShapeType="1"/>
              <a:stCxn id="45117" idx="2"/>
              <a:endCxn id="45121" idx="0"/>
            </p:cNvCxnSpPr>
            <p:nvPr/>
          </p:nvCxnSpPr>
          <p:spPr bwMode="auto">
            <a:xfrm flipH="1">
              <a:off x="1627" y="2783"/>
              <a:ext cx="416" cy="153"/>
            </a:xfrm>
            <a:prstGeom prst="straightConnector1">
              <a:avLst/>
            </a:prstGeom>
            <a:noFill/>
            <a:ln w="9525">
              <a:solidFill>
                <a:schemeClr val="tx1"/>
              </a:solidFill>
              <a:round/>
              <a:headEnd/>
              <a:tailEnd/>
            </a:ln>
          </p:spPr>
        </p:cxnSp>
        <p:cxnSp>
          <p:nvCxnSpPr>
            <p:cNvPr id="45119" name="AutoShape 40"/>
            <p:cNvCxnSpPr>
              <a:cxnSpLocks noChangeShapeType="1"/>
              <a:stCxn id="45117" idx="2"/>
              <a:endCxn id="45067" idx="0"/>
            </p:cNvCxnSpPr>
            <p:nvPr/>
          </p:nvCxnSpPr>
          <p:spPr bwMode="auto">
            <a:xfrm>
              <a:off x="2043" y="2783"/>
              <a:ext cx="5" cy="1097"/>
            </a:xfrm>
            <a:prstGeom prst="straightConnector1">
              <a:avLst/>
            </a:prstGeom>
            <a:noFill/>
            <a:ln w="9525">
              <a:solidFill>
                <a:schemeClr val="tx1"/>
              </a:solidFill>
              <a:round/>
              <a:headEnd/>
              <a:tailEnd/>
            </a:ln>
          </p:spPr>
        </p:cxnSp>
        <p:cxnSp>
          <p:nvCxnSpPr>
            <p:cNvPr id="45120" name="AutoShape 41"/>
            <p:cNvCxnSpPr>
              <a:cxnSpLocks noChangeShapeType="1"/>
              <a:stCxn id="45117" idx="2"/>
              <a:endCxn id="45068" idx="0"/>
            </p:cNvCxnSpPr>
            <p:nvPr/>
          </p:nvCxnSpPr>
          <p:spPr bwMode="auto">
            <a:xfrm>
              <a:off x="2043" y="2783"/>
              <a:ext cx="213" cy="1097"/>
            </a:xfrm>
            <a:prstGeom prst="straightConnector1">
              <a:avLst/>
            </a:prstGeom>
            <a:noFill/>
            <a:ln w="9525">
              <a:solidFill>
                <a:schemeClr val="tx1"/>
              </a:solidFill>
              <a:round/>
              <a:headEnd/>
              <a:tailEnd/>
            </a:ln>
          </p:spPr>
        </p:cxnSp>
      </p:grpSp>
      <p:grpSp>
        <p:nvGrpSpPr>
          <p:cNvPr id="5" name="Group 42"/>
          <p:cNvGrpSpPr>
            <a:grpSpLocks/>
          </p:cNvGrpSpPr>
          <p:nvPr/>
        </p:nvGrpSpPr>
        <p:grpSpPr bwMode="auto">
          <a:xfrm>
            <a:off x="3243263" y="2997200"/>
            <a:ext cx="2667000" cy="3162300"/>
            <a:chOff x="2043" y="1888"/>
            <a:chExt cx="1680" cy="1992"/>
          </a:xfrm>
        </p:grpSpPr>
        <p:sp>
          <p:nvSpPr>
            <p:cNvPr id="45113" name="Rectangle 43"/>
            <p:cNvSpPr>
              <a:spLocks noChangeArrowheads="1"/>
            </p:cNvSpPr>
            <p:nvPr/>
          </p:nvSpPr>
          <p:spPr bwMode="auto">
            <a:xfrm>
              <a:off x="2682" y="1888"/>
              <a:ext cx="198" cy="183"/>
            </a:xfrm>
            <a:prstGeom prst="rect">
              <a:avLst/>
            </a:prstGeom>
            <a:solidFill>
              <a:srgbClr val="CCFFFF"/>
            </a:solidFill>
            <a:ln w="9525">
              <a:noFill/>
              <a:miter lim="800000"/>
              <a:headEnd/>
              <a:tailEnd/>
            </a:ln>
          </p:spPr>
          <p:txBody>
            <a:bodyPr wrap="none" anchor="ctr">
              <a:prstTxWarp prst="textNoShape">
                <a:avLst/>
              </a:prstTxWarp>
            </a:bodyPr>
            <a:lstStyle/>
            <a:p>
              <a:pPr algn="ctr">
                <a:lnSpc>
                  <a:spcPct val="85000"/>
                </a:lnSpc>
              </a:pPr>
              <a:r>
                <a:rPr lang="en-US" sz="2400">
                  <a:latin typeface="Courier New" pitchFamily="1" charset="0"/>
                </a:rPr>
                <a:t>32</a:t>
              </a:r>
            </a:p>
          </p:txBody>
        </p:sp>
        <p:cxnSp>
          <p:nvCxnSpPr>
            <p:cNvPr id="45114" name="AutoShape 44"/>
            <p:cNvCxnSpPr>
              <a:cxnSpLocks noChangeShapeType="1"/>
              <a:stCxn id="45113" idx="2"/>
              <a:endCxn id="45117" idx="0"/>
            </p:cNvCxnSpPr>
            <p:nvPr/>
          </p:nvCxnSpPr>
          <p:spPr bwMode="auto">
            <a:xfrm flipH="1">
              <a:off x="2043" y="2071"/>
              <a:ext cx="738" cy="529"/>
            </a:xfrm>
            <a:prstGeom prst="straightConnector1">
              <a:avLst/>
            </a:prstGeom>
            <a:noFill/>
            <a:ln w="9525">
              <a:solidFill>
                <a:schemeClr val="tx1"/>
              </a:solidFill>
              <a:round/>
              <a:headEnd/>
              <a:tailEnd/>
            </a:ln>
          </p:spPr>
        </p:cxnSp>
        <p:cxnSp>
          <p:nvCxnSpPr>
            <p:cNvPr id="45115" name="AutoShape 45"/>
            <p:cNvCxnSpPr>
              <a:cxnSpLocks noChangeShapeType="1"/>
              <a:stCxn id="45113" idx="2"/>
              <a:endCxn id="45069" idx="0"/>
            </p:cNvCxnSpPr>
            <p:nvPr/>
          </p:nvCxnSpPr>
          <p:spPr bwMode="auto">
            <a:xfrm flipH="1">
              <a:off x="2464" y="2071"/>
              <a:ext cx="317" cy="1809"/>
            </a:xfrm>
            <a:prstGeom prst="straightConnector1">
              <a:avLst/>
            </a:prstGeom>
            <a:noFill/>
            <a:ln w="9525">
              <a:solidFill>
                <a:schemeClr val="tx1"/>
              </a:solidFill>
              <a:round/>
              <a:headEnd/>
              <a:tailEnd/>
            </a:ln>
          </p:spPr>
        </p:cxnSp>
        <p:cxnSp>
          <p:nvCxnSpPr>
            <p:cNvPr id="45116" name="AutoShape 46"/>
            <p:cNvCxnSpPr>
              <a:cxnSpLocks noChangeShapeType="1"/>
              <a:stCxn id="45113" idx="2"/>
              <a:endCxn id="45101" idx="0"/>
            </p:cNvCxnSpPr>
            <p:nvPr/>
          </p:nvCxnSpPr>
          <p:spPr bwMode="auto">
            <a:xfrm>
              <a:off x="2781" y="2071"/>
              <a:ext cx="942" cy="529"/>
            </a:xfrm>
            <a:prstGeom prst="straightConnector1">
              <a:avLst/>
            </a:prstGeom>
            <a:noFill/>
            <a:ln w="9525">
              <a:solidFill>
                <a:schemeClr val="tx1"/>
              </a:solidFill>
              <a:round/>
              <a:headEnd/>
              <a:tailEnd/>
            </a:ln>
          </p:spPr>
        </p:cxnSp>
      </p:grpSp>
      <p:grpSp>
        <p:nvGrpSpPr>
          <p:cNvPr id="6" name="Group 47"/>
          <p:cNvGrpSpPr>
            <a:grpSpLocks/>
          </p:cNvGrpSpPr>
          <p:nvPr/>
        </p:nvGrpSpPr>
        <p:grpSpPr bwMode="auto">
          <a:xfrm>
            <a:off x="4241807" y="5422900"/>
            <a:ext cx="660401" cy="736600"/>
            <a:chOff x="2672" y="3416"/>
            <a:chExt cx="416" cy="464"/>
          </a:xfrm>
        </p:grpSpPr>
        <p:sp>
          <p:nvSpPr>
            <p:cNvPr id="45109" name="Rectangle 48"/>
            <p:cNvSpPr>
              <a:spLocks noChangeArrowheads="1"/>
            </p:cNvSpPr>
            <p:nvPr/>
          </p:nvSpPr>
          <p:spPr bwMode="auto">
            <a:xfrm>
              <a:off x="2781" y="3416"/>
              <a:ext cx="198" cy="213"/>
            </a:xfrm>
            <a:prstGeom prst="rect">
              <a:avLst/>
            </a:prstGeom>
            <a:solidFill>
              <a:srgbClr val="CCFFFF"/>
            </a:solidFill>
            <a:ln w="9525">
              <a:noFill/>
              <a:miter lim="800000"/>
              <a:headEnd/>
              <a:tailEnd/>
            </a:ln>
          </p:spPr>
          <p:txBody>
            <a:bodyPr wrap="none" anchor="ctr">
              <a:prstTxWarp prst="textNoShape">
                <a:avLst/>
              </a:prstTxWarp>
            </a:bodyPr>
            <a:lstStyle/>
            <a:p>
              <a:pPr algn="ctr">
                <a:lnSpc>
                  <a:spcPct val="85000"/>
                </a:lnSpc>
              </a:pPr>
              <a:r>
                <a:rPr lang="en-US" sz="2400" dirty="0">
                  <a:latin typeface="Courier New" pitchFamily="1" charset="0"/>
                </a:rPr>
                <a:t>30</a:t>
              </a:r>
            </a:p>
          </p:txBody>
        </p:sp>
        <p:cxnSp>
          <p:nvCxnSpPr>
            <p:cNvPr id="45110" name="AutoShape 49"/>
            <p:cNvCxnSpPr>
              <a:cxnSpLocks noChangeShapeType="1"/>
              <a:stCxn id="45109" idx="2"/>
              <a:endCxn id="45070" idx="0"/>
            </p:cNvCxnSpPr>
            <p:nvPr/>
          </p:nvCxnSpPr>
          <p:spPr bwMode="auto">
            <a:xfrm flipH="1">
              <a:off x="2672" y="3629"/>
              <a:ext cx="208" cy="251"/>
            </a:xfrm>
            <a:prstGeom prst="straightConnector1">
              <a:avLst/>
            </a:prstGeom>
            <a:noFill/>
            <a:ln w="9525">
              <a:solidFill>
                <a:schemeClr val="tx1"/>
              </a:solidFill>
              <a:round/>
              <a:headEnd/>
              <a:tailEnd/>
            </a:ln>
          </p:spPr>
        </p:cxnSp>
        <p:cxnSp>
          <p:nvCxnSpPr>
            <p:cNvPr id="45111" name="AutoShape 50"/>
            <p:cNvCxnSpPr>
              <a:cxnSpLocks noChangeShapeType="1"/>
              <a:stCxn id="45109" idx="2"/>
              <a:endCxn id="45071" idx="0"/>
            </p:cNvCxnSpPr>
            <p:nvPr/>
          </p:nvCxnSpPr>
          <p:spPr bwMode="auto">
            <a:xfrm>
              <a:off x="2880" y="3629"/>
              <a:ext cx="0" cy="251"/>
            </a:xfrm>
            <a:prstGeom prst="straightConnector1">
              <a:avLst/>
            </a:prstGeom>
            <a:noFill/>
            <a:ln w="9525">
              <a:solidFill>
                <a:schemeClr val="tx1"/>
              </a:solidFill>
              <a:round/>
              <a:headEnd/>
              <a:tailEnd/>
            </a:ln>
          </p:spPr>
        </p:cxnSp>
        <p:cxnSp>
          <p:nvCxnSpPr>
            <p:cNvPr id="45112" name="AutoShape 51"/>
            <p:cNvCxnSpPr>
              <a:cxnSpLocks noChangeShapeType="1"/>
              <a:stCxn id="45109" idx="2"/>
              <a:endCxn id="45072" idx="0"/>
            </p:cNvCxnSpPr>
            <p:nvPr/>
          </p:nvCxnSpPr>
          <p:spPr bwMode="auto">
            <a:xfrm>
              <a:off x="2880" y="3629"/>
              <a:ext cx="208" cy="251"/>
            </a:xfrm>
            <a:prstGeom prst="straightConnector1">
              <a:avLst/>
            </a:prstGeom>
            <a:noFill/>
            <a:ln w="9525">
              <a:solidFill>
                <a:schemeClr val="tx1"/>
              </a:solidFill>
              <a:round/>
              <a:headEnd/>
              <a:tailEnd/>
            </a:ln>
          </p:spPr>
        </p:cxnSp>
      </p:grpSp>
      <p:grpSp>
        <p:nvGrpSpPr>
          <p:cNvPr id="7" name="Group 52"/>
          <p:cNvGrpSpPr>
            <a:grpSpLocks/>
          </p:cNvGrpSpPr>
          <p:nvPr/>
        </p:nvGrpSpPr>
        <p:grpSpPr bwMode="auto">
          <a:xfrm>
            <a:off x="4572000" y="4660900"/>
            <a:ext cx="990600" cy="1498600"/>
            <a:chOff x="2880" y="2936"/>
            <a:chExt cx="624" cy="944"/>
          </a:xfrm>
        </p:grpSpPr>
        <p:sp>
          <p:nvSpPr>
            <p:cNvPr id="45105" name="Rectangle 53"/>
            <p:cNvSpPr>
              <a:spLocks noChangeArrowheads="1"/>
            </p:cNvSpPr>
            <p:nvPr/>
          </p:nvSpPr>
          <p:spPr bwMode="auto">
            <a:xfrm>
              <a:off x="3208" y="2936"/>
              <a:ext cx="198" cy="183"/>
            </a:xfrm>
            <a:prstGeom prst="rect">
              <a:avLst/>
            </a:prstGeom>
            <a:solidFill>
              <a:srgbClr val="CCFFFF"/>
            </a:solidFill>
            <a:ln w="9525">
              <a:noFill/>
              <a:miter lim="800000"/>
              <a:headEnd/>
              <a:tailEnd/>
            </a:ln>
          </p:spPr>
          <p:txBody>
            <a:bodyPr wrap="none" anchor="ctr">
              <a:prstTxWarp prst="textNoShape">
                <a:avLst/>
              </a:prstTxWarp>
            </a:bodyPr>
            <a:lstStyle/>
            <a:p>
              <a:pPr algn="ctr">
                <a:lnSpc>
                  <a:spcPct val="85000"/>
                </a:lnSpc>
              </a:pPr>
              <a:r>
                <a:rPr lang="en-US" sz="2400">
                  <a:latin typeface="Courier New" pitchFamily="1" charset="0"/>
                </a:rPr>
                <a:t>4</a:t>
              </a:r>
            </a:p>
          </p:txBody>
        </p:sp>
        <p:cxnSp>
          <p:nvCxnSpPr>
            <p:cNvPr id="45106" name="AutoShape 54"/>
            <p:cNvCxnSpPr>
              <a:cxnSpLocks noChangeShapeType="1"/>
              <a:stCxn id="45105" idx="2"/>
              <a:endCxn id="45109" idx="0"/>
            </p:cNvCxnSpPr>
            <p:nvPr/>
          </p:nvCxnSpPr>
          <p:spPr bwMode="auto">
            <a:xfrm flipH="1">
              <a:off x="2880" y="3119"/>
              <a:ext cx="427" cy="297"/>
            </a:xfrm>
            <a:prstGeom prst="straightConnector1">
              <a:avLst/>
            </a:prstGeom>
            <a:noFill/>
            <a:ln w="9525">
              <a:solidFill>
                <a:schemeClr val="tx1"/>
              </a:solidFill>
              <a:round/>
              <a:headEnd/>
              <a:tailEnd/>
            </a:ln>
          </p:spPr>
        </p:cxnSp>
        <p:cxnSp>
          <p:nvCxnSpPr>
            <p:cNvPr id="45107" name="AutoShape 55"/>
            <p:cNvCxnSpPr>
              <a:cxnSpLocks noChangeShapeType="1"/>
              <a:stCxn id="45105" idx="2"/>
              <a:endCxn id="45073" idx="0"/>
            </p:cNvCxnSpPr>
            <p:nvPr/>
          </p:nvCxnSpPr>
          <p:spPr bwMode="auto">
            <a:xfrm flipH="1">
              <a:off x="3296" y="3119"/>
              <a:ext cx="11" cy="761"/>
            </a:xfrm>
            <a:prstGeom prst="straightConnector1">
              <a:avLst/>
            </a:prstGeom>
            <a:noFill/>
            <a:ln w="9525">
              <a:solidFill>
                <a:schemeClr val="tx1"/>
              </a:solidFill>
              <a:round/>
              <a:headEnd/>
              <a:tailEnd/>
            </a:ln>
          </p:spPr>
        </p:cxnSp>
        <p:cxnSp>
          <p:nvCxnSpPr>
            <p:cNvPr id="45108" name="AutoShape 56"/>
            <p:cNvCxnSpPr>
              <a:cxnSpLocks noChangeShapeType="1"/>
              <a:stCxn id="45105" idx="2"/>
              <a:endCxn id="45074" idx="0"/>
            </p:cNvCxnSpPr>
            <p:nvPr/>
          </p:nvCxnSpPr>
          <p:spPr bwMode="auto">
            <a:xfrm>
              <a:off x="3307" y="3119"/>
              <a:ext cx="197" cy="761"/>
            </a:xfrm>
            <a:prstGeom prst="straightConnector1">
              <a:avLst/>
            </a:prstGeom>
            <a:noFill/>
            <a:ln w="9525">
              <a:solidFill>
                <a:schemeClr val="tx1"/>
              </a:solidFill>
              <a:round/>
              <a:headEnd/>
              <a:tailEnd/>
            </a:ln>
          </p:spPr>
        </p:cxnSp>
      </p:grpSp>
      <p:grpSp>
        <p:nvGrpSpPr>
          <p:cNvPr id="8" name="Group 57"/>
          <p:cNvGrpSpPr>
            <a:grpSpLocks/>
          </p:cNvGrpSpPr>
          <p:nvPr/>
        </p:nvGrpSpPr>
        <p:grpSpPr bwMode="auto">
          <a:xfrm>
            <a:off x="5249863" y="4127500"/>
            <a:ext cx="1641475" cy="2032000"/>
            <a:chOff x="3307" y="2600"/>
            <a:chExt cx="1034" cy="1280"/>
          </a:xfrm>
        </p:grpSpPr>
        <p:sp>
          <p:nvSpPr>
            <p:cNvPr id="45101" name="Rectangle 58"/>
            <p:cNvSpPr>
              <a:spLocks noChangeArrowheads="1"/>
            </p:cNvSpPr>
            <p:nvPr/>
          </p:nvSpPr>
          <p:spPr bwMode="auto">
            <a:xfrm>
              <a:off x="3624" y="2600"/>
              <a:ext cx="198" cy="183"/>
            </a:xfrm>
            <a:prstGeom prst="rect">
              <a:avLst/>
            </a:prstGeom>
            <a:solidFill>
              <a:srgbClr val="CCFFFF"/>
            </a:solidFill>
            <a:ln w="9525">
              <a:noFill/>
              <a:miter lim="800000"/>
              <a:headEnd/>
              <a:tailEnd/>
            </a:ln>
          </p:spPr>
          <p:txBody>
            <a:bodyPr wrap="none" anchor="ctr">
              <a:prstTxWarp prst="textNoShape">
                <a:avLst/>
              </a:prstTxWarp>
            </a:bodyPr>
            <a:lstStyle/>
            <a:p>
              <a:pPr algn="ctr">
                <a:lnSpc>
                  <a:spcPct val="85000"/>
                </a:lnSpc>
              </a:pPr>
              <a:r>
                <a:rPr lang="en-US" sz="2400">
                  <a:latin typeface="Courier New" pitchFamily="1" charset="0"/>
                </a:rPr>
                <a:t>32</a:t>
              </a:r>
            </a:p>
          </p:txBody>
        </p:sp>
        <p:cxnSp>
          <p:nvCxnSpPr>
            <p:cNvPr id="45102" name="AutoShape 59"/>
            <p:cNvCxnSpPr>
              <a:cxnSpLocks noChangeShapeType="1"/>
              <a:stCxn id="45101" idx="2"/>
              <a:endCxn id="45105" idx="0"/>
            </p:cNvCxnSpPr>
            <p:nvPr/>
          </p:nvCxnSpPr>
          <p:spPr bwMode="auto">
            <a:xfrm flipH="1">
              <a:off x="3307" y="2783"/>
              <a:ext cx="416" cy="153"/>
            </a:xfrm>
            <a:prstGeom prst="straightConnector1">
              <a:avLst/>
            </a:prstGeom>
            <a:noFill/>
            <a:ln w="9525">
              <a:solidFill>
                <a:schemeClr val="tx1"/>
              </a:solidFill>
              <a:round/>
              <a:headEnd/>
              <a:tailEnd/>
            </a:ln>
          </p:spPr>
        </p:cxnSp>
        <p:cxnSp>
          <p:nvCxnSpPr>
            <p:cNvPr id="45103" name="AutoShape 60"/>
            <p:cNvCxnSpPr>
              <a:cxnSpLocks noChangeShapeType="1"/>
              <a:stCxn id="45101" idx="2"/>
              <a:endCxn id="45075" idx="0"/>
            </p:cNvCxnSpPr>
            <p:nvPr/>
          </p:nvCxnSpPr>
          <p:spPr bwMode="auto">
            <a:xfrm flipH="1">
              <a:off x="3712" y="2783"/>
              <a:ext cx="11" cy="1097"/>
            </a:xfrm>
            <a:prstGeom prst="straightConnector1">
              <a:avLst/>
            </a:prstGeom>
            <a:noFill/>
            <a:ln w="9525">
              <a:solidFill>
                <a:schemeClr val="tx1"/>
              </a:solidFill>
              <a:round/>
              <a:headEnd/>
              <a:tailEnd/>
            </a:ln>
          </p:spPr>
        </p:cxnSp>
        <p:cxnSp>
          <p:nvCxnSpPr>
            <p:cNvPr id="45104" name="AutoShape 61"/>
            <p:cNvCxnSpPr>
              <a:cxnSpLocks noChangeShapeType="1"/>
              <a:stCxn id="45101" idx="2"/>
              <a:endCxn id="45097" idx="0"/>
            </p:cNvCxnSpPr>
            <p:nvPr/>
          </p:nvCxnSpPr>
          <p:spPr bwMode="auto">
            <a:xfrm>
              <a:off x="3723" y="2783"/>
              <a:ext cx="618" cy="633"/>
            </a:xfrm>
            <a:prstGeom prst="straightConnector1">
              <a:avLst/>
            </a:prstGeom>
            <a:noFill/>
            <a:ln w="9525">
              <a:solidFill>
                <a:schemeClr val="tx1"/>
              </a:solidFill>
              <a:round/>
              <a:headEnd/>
              <a:tailEnd/>
            </a:ln>
          </p:spPr>
        </p:cxnSp>
      </p:grpSp>
      <p:grpSp>
        <p:nvGrpSpPr>
          <p:cNvPr id="9" name="Group 62"/>
          <p:cNvGrpSpPr>
            <a:grpSpLocks/>
          </p:cNvGrpSpPr>
          <p:nvPr/>
        </p:nvGrpSpPr>
        <p:grpSpPr bwMode="auto">
          <a:xfrm>
            <a:off x="6553200" y="5422900"/>
            <a:ext cx="660400" cy="736600"/>
            <a:chOff x="4128" y="3416"/>
            <a:chExt cx="416" cy="464"/>
          </a:xfrm>
        </p:grpSpPr>
        <p:sp>
          <p:nvSpPr>
            <p:cNvPr id="45097" name="Rectangle 63"/>
            <p:cNvSpPr>
              <a:spLocks noChangeArrowheads="1"/>
            </p:cNvSpPr>
            <p:nvPr/>
          </p:nvSpPr>
          <p:spPr bwMode="auto">
            <a:xfrm>
              <a:off x="4242" y="3416"/>
              <a:ext cx="198" cy="213"/>
            </a:xfrm>
            <a:prstGeom prst="rect">
              <a:avLst/>
            </a:prstGeom>
            <a:solidFill>
              <a:srgbClr val="CCFFFF"/>
            </a:solidFill>
            <a:ln w="9525">
              <a:noFill/>
              <a:miter lim="800000"/>
              <a:headEnd/>
              <a:tailEnd/>
            </a:ln>
          </p:spPr>
          <p:txBody>
            <a:bodyPr wrap="none" anchor="ctr">
              <a:prstTxWarp prst="textNoShape">
                <a:avLst/>
              </a:prstTxWarp>
            </a:bodyPr>
            <a:lstStyle/>
            <a:p>
              <a:pPr algn="ctr">
                <a:lnSpc>
                  <a:spcPct val="85000"/>
                </a:lnSpc>
              </a:pPr>
              <a:r>
                <a:rPr lang="en-US" sz="2400" dirty="0">
                  <a:latin typeface="Courier New" pitchFamily="1" charset="0"/>
                </a:rPr>
                <a:t>8</a:t>
              </a:r>
            </a:p>
          </p:txBody>
        </p:sp>
        <p:cxnSp>
          <p:nvCxnSpPr>
            <p:cNvPr id="45098" name="AutoShape 64"/>
            <p:cNvCxnSpPr>
              <a:cxnSpLocks noChangeShapeType="1"/>
              <a:stCxn id="45097" idx="2"/>
              <a:endCxn id="45077" idx="0"/>
            </p:cNvCxnSpPr>
            <p:nvPr/>
          </p:nvCxnSpPr>
          <p:spPr bwMode="auto">
            <a:xfrm flipH="1">
              <a:off x="4128" y="3629"/>
              <a:ext cx="213" cy="251"/>
            </a:xfrm>
            <a:prstGeom prst="straightConnector1">
              <a:avLst/>
            </a:prstGeom>
            <a:noFill/>
            <a:ln w="9525">
              <a:solidFill>
                <a:schemeClr val="tx1"/>
              </a:solidFill>
              <a:round/>
              <a:headEnd/>
              <a:tailEnd/>
            </a:ln>
          </p:spPr>
        </p:cxnSp>
        <p:cxnSp>
          <p:nvCxnSpPr>
            <p:cNvPr id="45099" name="AutoShape 65"/>
            <p:cNvCxnSpPr>
              <a:cxnSpLocks noChangeShapeType="1"/>
              <a:stCxn id="45097" idx="2"/>
              <a:endCxn id="45078" idx="0"/>
            </p:cNvCxnSpPr>
            <p:nvPr/>
          </p:nvCxnSpPr>
          <p:spPr bwMode="auto">
            <a:xfrm flipH="1">
              <a:off x="4336" y="3629"/>
              <a:ext cx="5" cy="251"/>
            </a:xfrm>
            <a:prstGeom prst="straightConnector1">
              <a:avLst/>
            </a:prstGeom>
            <a:noFill/>
            <a:ln w="9525">
              <a:solidFill>
                <a:schemeClr val="tx1"/>
              </a:solidFill>
              <a:round/>
              <a:headEnd/>
              <a:tailEnd/>
            </a:ln>
          </p:spPr>
        </p:cxnSp>
        <p:cxnSp>
          <p:nvCxnSpPr>
            <p:cNvPr id="45100" name="AutoShape 66"/>
            <p:cNvCxnSpPr>
              <a:cxnSpLocks noChangeShapeType="1"/>
              <a:stCxn id="45097" idx="2"/>
              <a:endCxn id="45079" idx="0"/>
            </p:cNvCxnSpPr>
            <p:nvPr/>
          </p:nvCxnSpPr>
          <p:spPr bwMode="auto">
            <a:xfrm>
              <a:off x="4341" y="3629"/>
              <a:ext cx="203" cy="251"/>
            </a:xfrm>
            <a:prstGeom prst="straightConnector1">
              <a:avLst/>
            </a:prstGeom>
            <a:noFill/>
            <a:ln w="9525">
              <a:solidFill>
                <a:schemeClr val="tx1"/>
              </a:solidFill>
              <a:round/>
              <a:headEnd/>
              <a:tailEnd/>
            </a:ln>
          </p:spPr>
        </p:cxnSp>
      </p:grpSp>
      <p:grpSp>
        <p:nvGrpSpPr>
          <p:cNvPr id="10" name="Group 67"/>
          <p:cNvGrpSpPr>
            <a:grpSpLocks/>
          </p:cNvGrpSpPr>
          <p:nvPr/>
        </p:nvGrpSpPr>
        <p:grpSpPr bwMode="auto">
          <a:xfrm>
            <a:off x="4414838" y="1828800"/>
            <a:ext cx="3903662" cy="4330700"/>
            <a:chOff x="2781" y="1152"/>
            <a:chExt cx="2459" cy="2728"/>
          </a:xfrm>
        </p:grpSpPr>
        <p:sp>
          <p:nvSpPr>
            <p:cNvPr id="45092" name="Oval 68"/>
            <p:cNvSpPr>
              <a:spLocks noChangeArrowheads="1"/>
            </p:cNvSpPr>
            <p:nvPr/>
          </p:nvSpPr>
          <p:spPr bwMode="auto">
            <a:xfrm>
              <a:off x="4072" y="1152"/>
              <a:ext cx="317" cy="317"/>
            </a:xfrm>
            <a:prstGeom prst="ellipse">
              <a:avLst/>
            </a:prstGeom>
            <a:solidFill>
              <a:schemeClr val="bg1"/>
            </a:solidFill>
            <a:ln w="9525">
              <a:solidFill>
                <a:schemeClr val="tx1"/>
              </a:solidFill>
              <a:round/>
              <a:headEnd/>
              <a:tailEnd/>
            </a:ln>
          </p:spPr>
          <p:txBody>
            <a:bodyPr wrap="none" anchor="ctr">
              <a:prstTxWarp prst="textNoShape">
                <a:avLst/>
              </a:prstTxWarp>
            </a:bodyPr>
            <a:lstStyle/>
            <a:p>
              <a:pPr algn="ctr">
                <a:lnSpc>
                  <a:spcPct val="85000"/>
                </a:lnSpc>
              </a:pPr>
              <a:endParaRPr lang="en-US" sz="2200">
                <a:latin typeface="Courier New" pitchFamily="1" charset="0"/>
              </a:endParaRPr>
            </a:p>
          </p:txBody>
        </p:sp>
        <p:cxnSp>
          <p:nvCxnSpPr>
            <p:cNvPr id="45093" name="AutoShape 69"/>
            <p:cNvCxnSpPr>
              <a:cxnSpLocks noChangeShapeType="1"/>
              <a:stCxn id="45092" idx="4"/>
              <a:endCxn id="45113" idx="0"/>
            </p:cNvCxnSpPr>
            <p:nvPr/>
          </p:nvCxnSpPr>
          <p:spPr bwMode="auto">
            <a:xfrm flipH="1">
              <a:off x="2781" y="1469"/>
              <a:ext cx="1450" cy="419"/>
            </a:xfrm>
            <a:prstGeom prst="straightConnector1">
              <a:avLst/>
            </a:prstGeom>
            <a:noFill/>
            <a:ln w="9525">
              <a:solidFill>
                <a:schemeClr val="tx1"/>
              </a:solidFill>
              <a:round/>
              <a:headEnd/>
              <a:tailEnd/>
            </a:ln>
          </p:spPr>
        </p:cxnSp>
        <p:cxnSp>
          <p:nvCxnSpPr>
            <p:cNvPr id="45094" name="AutoShape 70"/>
            <p:cNvCxnSpPr>
              <a:cxnSpLocks noChangeShapeType="1"/>
              <a:stCxn id="45092" idx="4"/>
              <a:endCxn id="45081" idx="0"/>
            </p:cNvCxnSpPr>
            <p:nvPr/>
          </p:nvCxnSpPr>
          <p:spPr bwMode="auto">
            <a:xfrm>
              <a:off x="4231" y="1469"/>
              <a:ext cx="729" cy="2411"/>
            </a:xfrm>
            <a:prstGeom prst="straightConnector1">
              <a:avLst/>
            </a:prstGeom>
            <a:noFill/>
            <a:ln w="9525">
              <a:solidFill>
                <a:schemeClr val="tx1"/>
              </a:solidFill>
              <a:round/>
              <a:headEnd/>
              <a:tailEnd/>
            </a:ln>
          </p:spPr>
        </p:cxnSp>
        <p:cxnSp>
          <p:nvCxnSpPr>
            <p:cNvPr id="45095" name="AutoShape 71"/>
            <p:cNvCxnSpPr>
              <a:cxnSpLocks noChangeShapeType="1"/>
              <a:stCxn id="45092" idx="4"/>
              <a:endCxn id="45082" idx="0"/>
            </p:cNvCxnSpPr>
            <p:nvPr/>
          </p:nvCxnSpPr>
          <p:spPr bwMode="auto">
            <a:xfrm>
              <a:off x="4231" y="1469"/>
              <a:ext cx="1009" cy="2411"/>
            </a:xfrm>
            <a:prstGeom prst="straightConnector1">
              <a:avLst/>
            </a:prstGeom>
            <a:noFill/>
            <a:ln w="9525">
              <a:solidFill>
                <a:schemeClr val="tx1"/>
              </a:solidFill>
              <a:round/>
              <a:headEnd/>
              <a:tailEnd/>
            </a:ln>
          </p:spPr>
        </p:cxnSp>
        <p:sp>
          <p:nvSpPr>
            <p:cNvPr id="45096" name="Text Box 72"/>
            <p:cNvSpPr txBox="1">
              <a:spLocks noChangeArrowheads="1"/>
            </p:cNvSpPr>
            <p:nvPr/>
          </p:nvSpPr>
          <p:spPr bwMode="auto">
            <a:xfrm>
              <a:off x="4056" y="1176"/>
              <a:ext cx="336" cy="245"/>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2200">
                  <a:latin typeface="Courier New" pitchFamily="1" charset="0"/>
                </a:rPr>
                <a:t>42</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499"/>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499"/>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76200"/>
            <a:ext cx="9144000" cy="1143000"/>
          </a:xfrm>
          <a:noFill/>
        </p:spPr>
        <p:txBody>
          <a:bodyPr/>
          <a:lstStyle/>
          <a:p>
            <a:r>
              <a:rPr lang="en-US" sz="4000">
                <a:solidFill>
                  <a:srgbClr val="FF0000"/>
                </a:solidFill>
              </a:rPr>
              <a:t>Assignment Statements</a:t>
            </a:r>
            <a:endParaRPr lang="en-US">
              <a:solidFill>
                <a:schemeClr val="tx1"/>
              </a:solidFill>
            </a:endParaRPr>
          </a:p>
        </p:txBody>
      </p:sp>
      <p:sp>
        <p:nvSpPr>
          <p:cNvPr id="47107" name="Rectangle 3"/>
          <p:cNvSpPr>
            <a:spLocks noChangeArrowheads="1"/>
          </p:cNvSpPr>
          <p:nvPr/>
        </p:nvSpPr>
        <p:spPr bwMode="auto">
          <a:xfrm>
            <a:off x="1422400" y="2044700"/>
            <a:ext cx="6553200" cy="7620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7108" name="Text Box 4"/>
          <p:cNvSpPr txBox="1">
            <a:spLocks noChangeArrowheads="1"/>
          </p:cNvSpPr>
          <p:nvPr/>
        </p:nvSpPr>
        <p:spPr bwMode="auto">
          <a:xfrm>
            <a:off x="1600200" y="2197100"/>
            <a:ext cx="6248400" cy="427038"/>
          </a:xfrm>
          <a:prstGeom prst="rect">
            <a:avLst/>
          </a:prstGeom>
          <a:noFill/>
          <a:ln w="9525">
            <a:noFill/>
            <a:miter lim="800000"/>
            <a:headEnd/>
            <a:tailEnd/>
          </a:ln>
        </p:spPr>
        <p:txBody>
          <a:bodyPr>
            <a:prstTxWarp prst="textNoShape">
              <a:avLst/>
            </a:prstTxWarp>
            <a:spAutoFit/>
          </a:bodyPr>
          <a:lstStyle/>
          <a:p>
            <a:pPr>
              <a:spcBef>
                <a:spcPct val="50000"/>
              </a:spcBef>
            </a:pPr>
            <a:r>
              <a:rPr lang="en-US" sz="2200" b="0" i="1"/>
              <a:t>variable</a:t>
            </a:r>
            <a:r>
              <a:rPr lang="en-US" sz="2200">
                <a:latin typeface="Courier New" pitchFamily="1" charset="0"/>
              </a:rPr>
              <a:t> = </a:t>
            </a:r>
            <a:r>
              <a:rPr lang="en-US" sz="2200" b="0" i="1"/>
              <a:t>expression</a:t>
            </a:r>
            <a:r>
              <a:rPr lang="en-US" sz="2200">
                <a:latin typeface="Courier New" pitchFamily="1" charset="0"/>
              </a:rPr>
              <a:t>;</a:t>
            </a:r>
          </a:p>
        </p:txBody>
      </p:sp>
      <p:sp>
        <p:nvSpPr>
          <p:cNvPr id="47109" name="Rectangle 5"/>
          <p:cNvSpPr>
            <a:spLocks noChangeArrowheads="1"/>
          </p:cNvSpPr>
          <p:nvPr/>
        </p:nvSpPr>
        <p:spPr bwMode="auto">
          <a:xfrm>
            <a:off x="482600" y="1219200"/>
            <a:ext cx="8128000" cy="7620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You can change the value of a variable in your program by using an </a:t>
            </a:r>
            <a:r>
              <a:rPr lang="en-US" sz="2400" i="1"/>
              <a:t>assignment statement</a:t>
            </a:r>
            <a:r>
              <a:rPr lang="en-US" sz="2400" b="0" i="1"/>
              <a:t>,</a:t>
            </a:r>
            <a:r>
              <a:rPr lang="en-US" sz="2400" b="0"/>
              <a:t> which has the general form:</a:t>
            </a:r>
          </a:p>
        </p:txBody>
      </p:sp>
      <p:grpSp>
        <p:nvGrpSpPr>
          <p:cNvPr id="2" name="Group 6"/>
          <p:cNvGrpSpPr>
            <a:grpSpLocks/>
          </p:cNvGrpSpPr>
          <p:nvPr/>
        </p:nvGrpSpPr>
        <p:grpSpPr bwMode="auto">
          <a:xfrm>
            <a:off x="469900" y="3035300"/>
            <a:ext cx="8140700" cy="2679700"/>
            <a:chOff x="296" y="1912"/>
            <a:chExt cx="5128" cy="1688"/>
          </a:xfrm>
        </p:grpSpPr>
        <p:sp>
          <p:nvSpPr>
            <p:cNvPr id="47112" name="Rectangle 7"/>
            <p:cNvSpPr>
              <a:spLocks noChangeArrowheads="1"/>
            </p:cNvSpPr>
            <p:nvPr/>
          </p:nvSpPr>
          <p:spPr bwMode="auto">
            <a:xfrm>
              <a:off x="304" y="1912"/>
              <a:ext cx="5120" cy="92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effect of an assignment statement is to compute the value of the expression on the right side of the equal sign and assign that value to the variable that appears on the left.  Thus, the assignment statement</a:t>
              </a:r>
            </a:p>
          </p:txBody>
        </p:sp>
        <p:sp>
          <p:nvSpPr>
            <p:cNvPr id="47113" name="Text Box 8"/>
            <p:cNvSpPr txBox="1">
              <a:spLocks noChangeArrowheads="1"/>
            </p:cNvSpPr>
            <p:nvPr/>
          </p:nvSpPr>
          <p:spPr bwMode="auto">
            <a:xfrm>
              <a:off x="912" y="2826"/>
              <a:ext cx="4512" cy="231"/>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a:latin typeface="Courier New" pitchFamily="1" charset="0"/>
                </a:rPr>
                <a:t>total = total + value;</a:t>
              </a:r>
            </a:p>
          </p:txBody>
        </p:sp>
        <p:sp>
          <p:nvSpPr>
            <p:cNvPr id="47114" name="Rectangle 9"/>
            <p:cNvSpPr>
              <a:spLocks noChangeArrowheads="1"/>
            </p:cNvSpPr>
            <p:nvPr/>
          </p:nvSpPr>
          <p:spPr bwMode="auto">
            <a:xfrm>
              <a:off x="296" y="3112"/>
              <a:ext cx="5120" cy="488"/>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pPr>
              <a:r>
                <a:rPr lang="en-US" sz="2400" b="0"/>
                <a:t>	adds together the current values of the variables </a:t>
              </a:r>
              <a:r>
                <a:rPr lang="en-US" sz="2000">
                  <a:latin typeface="Courier New" pitchFamily="1" charset="0"/>
                </a:rPr>
                <a:t>total</a:t>
              </a:r>
              <a:r>
                <a:rPr lang="en-US" sz="2400" b="0"/>
                <a:t> and </a:t>
              </a:r>
              <a:r>
                <a:rPr lang="en-US" sz="2000">
                  <a:latin typeface="Courier New" pitchFamily="1" charset="0"/>
                </a:rPr>
                <a:t>value</a:t>
              </a:r>
              <a:r>
                <a:rPr lang="en-US" sz="2400" b="0"/>
                <a:t> and then stores that sum back in the variable </a:t>
              </a:r>
              <a:r>
                <a:rPr lang="en-US" sz="2000">
                  <a:latin typeface="Courier New" pitchFamily="1" charset="0"/>
                </a:rPr>
                <a:t>total</a:t>
              </a:r>
              <a:r>
                <a:rPr lang="en-US" sz="2400" b="0"/>
                <a:t>.</a:t>
              </a:r>
            </a:p>
          </p:txBody>
        </p:sp>
      </p:grpSp>
      <p:sp>
        <p:nvSpPr>
          <p:cNvPr id="516106" name="Rectangle 10"/>
          <p:cNvSpPr>
            <a:spLocks noChangeArrowheads="1"/>
          </p:cNvSpPr>
          <p:nvPr/>
        </p:nvSpPr>
        <p:spPr bwMode="auto">
          <a:xfrm>
            <a:off x="495300" y="5753100"/>
            <a:ext cx="8128000" cy="876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When you assign a new value to a variable, the old value of that variable is lost.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1610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6106" grpId="0" build="p" autoUpdateAnimBg="0"/>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0" y="76200"/>
            <a:ext cx="9144000" cy="1143000"/>
          </a:xfrm>
          <a:noFill/>
        </p:spPr>
        <p:txBody>
          <a:bodyPr/>
          <a:lstStyle/>
          <a:p>
            <a:r>
              <a:rPr lang="en-US" sz="4000">
                <a:solidFill>
                  <a:srgbClr val="FF0000"/>
                </a:solidFill>
              </a:rPr>
              <a:t>Shorthand Assignments</a:t>
            </a:r>
            <a:endParaRPr lang="en-US">
              <a:solidFill>
                <a:schemeClr val="tx1"/>
              </a:solidFill>
            </a:endParaRPr>
          </a:p>
        </p:txBody>
      </p:sp>
      <p:sp>
        <p:nvSpPr>
          <p:cNvPr id="49155" name="Rectangle 3"/>
          <p:cNvSpPr>
            <a:spLocks noChangeArrowheads="1"/>
          </p:cNvSpPr>
          <p:nvPr/>
        </p:nvSpPr>
        <p:spPr bwMode="auto">
          <a:xfrm>
            <a:off x="482600" y="1219200"/>
            <a:ext cx="8128000" cy="7620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Statements such as</a:t>
            </a:r>
          </a:p>
        </p:txBody>
      </p:sp>
      <p:sp>
        <p:nvSpPr>
          <p:cNvPr id="49156" name="Text Box 4"/>
          <p:cNvSpPr txBox="1">
            <a:spLocks noChangeArrowheads="1"/>
          </p:cNvSpPr>
          <p:nvPr/>
        </p:nvSpPr>
        <p:spPr bwMode="auto">
          <a:xfrm>
            <a:off x="1447800" y="1679575"/>
            <a:ext cx="7162800" cy="366713"/>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a:latin typeface="Courier New" pitchFamily="1" charset="0"/>
              </a:rPr>
              <a:t>total = total + value;</a:t>
            </a:r>
          </a:p>
        </p:txBody>
      </p:sp>
      <p:sp>
        <p:nvSpPr>
          <p:cNvPr id="49157" name="Rectangle 5"/>
          <p:cNvSpPr>
            <a:spLocks noChangeArrowheads="1"/>
          </p:cNvSpPr>
          <p:nvPr/>
        </p:nvSpPr>
        <p:spPr bwMode="auto">
          <a:xfrm>
            <a:off x="482600" y="2120900"/>
            <a:ext cx="8280400" cy="4699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pPr>
            <a:r>
              <a:rPr lang="en-US" sz="2400" b="0"/>
              <a:t>	are so common that Java allows the following shorthand form:</a:t>
            </a:r>
          </a:p>
        </p:txBody>
      </p:sp>
      <p:sp>
        <p:nvSpPr>
          <p:cNvPr id="49158" name="Text Box 6"/>
          <p:cNvSpPr txBox="1">
            <a:spLocks noChangeArrowheads="1"/>
          </p:cNvSpPr>
          <p:nvPr/>
        </p:nvSpPr>
        <p:spPr bwMode="auto">
          <a:xfrm>
            <a:off x="1447800" y="2616200"/>
            <a:ext cx="7162800" cy="366713"/>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a:latin typeface="Courier New" pitchFamily="1" charset="0"/>
              </a:rPr>
              <a:t>total += value;</a:t>
            </a:r>
          </a:p>
        </p:txBody>
      </p:sp>
      <p:grpSp>
        <p:nvGrpSpPr>
          <p:cNvPr id="2" name="Group 7"/>
          <p:cNvGrpSpPr>
            <a:grpSpLocks/>
          </p:cNvGrpSpPr>
          <p:nvPr/>
        </p:nvGrpSpPr>
        <p:grpSpPr bwMode="auto">
          <a:xfrm>
            <a:off x="482600" y="3111500"/>
            <a:ext cx="8280400" cy="3351213"/>
            <a:chOff x="304" y="1960"/>
            <a:chExt cx="5216" cy="2111"/>
          </a:xfrm>
        </p:grpSpPr>
        <p:sp>
          <p:nvSpPr>
            <p:cNvPr id="49160" name="Rectangle 8"/>
            <p:cNvSpPr>
              <a:spLocks noChangeArrowheads="1"/>
            </p:cNvSpPr>
            <p:nvPr/>
          </p:nvSpPr>
          <p:spPr bwMode="auto">
            <a:xfrm>
              <a:off x="896" y="2232"/>
              <a:ext cx="4128" cy="48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9161" name="Text Box 9"/>
            <p:cNvSpPr txBox="1">
              <a:spLocks noChangeArrowheads="1"/>
            </p:cNvSpPr>
            <p:nvPr/>
          </p:nvSpPr>
          <p:spPr bwMode="auto">
            <a:xfrm>
              <a:off x="1008" y="2328"/>
              <a:ext cx="3936"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i="1"/>
                <a:t>variable</a:t>
              </a:r>
              <a:r>
                <a:rPr lang="en-US" sz="2000">
                  <a:latin typeface="Courier New" pitchFamily="1" charset="0"/>
                </a:rPr>
                <a:t> </a:t>
              </a:r>
              <a:r>
                <a:rPr lang="en-US" sz="2000" b="0" i="1"/>
                <a:t>op</a:t>
              </a:r>
              <a:r>
                <a:rPr lang="en-US" sz="2000">
                  <a:latin typeface="Courier New" pitchFamily="1" charset="0"/>
                </a:rPr>
                <a:t>= </a:t>
              </a:r>
              <a:r>
                <a:rPr lang="en-US" sz="2000" b="0" i="1"/>
                <a:t>expression</a:t>
              </a:r>
              <a:r>
                <a:rPr lang="en-US" sz="2000">
                  <a:latin typeface="Courier New" pitchFamily="1" charset="0"/>
                </a:rPr>
                <a:t>;</a:t>
              </a:r>
            </a:p>
          </p:txBody>
        </p:sp>
        <p:sp>
          <p:nvSpPr>
            <p:cNvPr id="49162" name="Rectangle 10"/>
            <p:cNvSpPr>
              <a:spLocks noChangeArrowheads="1"/>
            </p:cNvSpPr>
            <p:nvPr/>
          </p:nvSpPr>
          <p:spPr bwMode="auto">
            <a:xfrm>
              <a:off x="304" y="1960"/>
              <a:ext cx="5120" cy="92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general form of a </a:t>
              </a:r>
              <a:r>
                <a:rPr lang="en-US" sz="2400" i="1"/>
                <a:t>shorthand assignment</a:t>
              </a:r>
              <a:r>
                <a:rPr lang="en-US" sz="2400" b="0"/>
                <a:t> is</a:t>
              </a:r>
            </a:p>
          </p:txBody>
        </p:sp>
        <p:sp>
          <p:nvSpPr>
            <p:cNvPr id="49163" name="Rectangle 11"/>
            <p:cNvSpPr>
              <a:spLocks noChangeArrowheads="1"/>
            </p:cNvSpPr>
            <p:nvPr/>
          </p:nvSpPr>
          <p:spPr bwMode="auto">
            <a:xfrm>
              <a:off x="304" y="2776"/>
              <a:ext cx="5120" cy="488"/>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pPr>
              <a:r>
                <a:rPr lang="en-US" sz="2400" b="0" dirty="0"/>
                <a:t>	where </a:t>
              </a:r>
              <a:r>
                <a:rPr lang="en-US" sz="2000" b="0" i="1" dirty="0"/>
                <a:t>op</a:t>
              </a:r>
              <a:r>
                <a:rPr lang="en-US" sz="2000" b="0" dirty="0"/>
                <a:t> </a:t>
              </a:r>
              <a:r>
                <a:rPr lang="en-US" sz="2400" b="0" dirty="0"/>
                <a:t>is any of Java’s binary operators.  The effect of this statement is the same as</a:t>
              </a:r>
            </a:p>
          </p:txBody>
        </p:sp>
        <p:sp>
          <p:nvSpPr>
            <p:cNvPr id="49164" name="Text Box 12"/>
            <p:cNvSpPr txBox="1">
              <a:spLocks noChangeArrowheads="1"/>
            </p:cNvSpPr>
            <p:nvPr/>
          </p:nvSpPr>
          <p:spPr bwMode="auto">
            <a:xfrm>
              <a:off x="912" y="3256"/>
              <a:ext cx="4512" cy="231"/>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b="0" i="1"/>
                <a:t>variable</a:t>
              </a:r>
              <a:r>
                <a:rPr lang="en-US" sz="2000">
                  <a:latin typeface="Courier New" pitchFamily="1" charset="0"/>
                </a:rPr>
                <a:t> = </a:t>
              </a:r>
              <a:r>
                <a:rPr lang="en-US" sz="2000" b="0" i="1"/>
                <a:t>variable</a:t>
              </a:r>
              <a:r>
                <a:rPr lang="en-US" sz="2000">
                  <a:latin typeface="Courier New" pitchFamily="1" charset="0"/>
                </a:rPr>
                <a:t> </a:t>
              </a:r>
              <a:r>
                <a:rPr lang="en-US" sz="2000" b="0" i="1"/>
                <a:t>op</a:t>
              </a:r>
              <a:r>
                <a:rPr lang="en-US" sz="2000">
                  <a:latin typeface="Courier New" pitchFamily="1" charset="0"/>
                </a:rPr>
                <a:t> (</a:t>
              </a:r>
              <a:r>
                <a:rPr lang="en-US" sz="2000" b="0" i="1"/>
                <a:t>expression</a:t>
              </a:r>
              <a:r>
                <a:rPr lang="en-US" sz="2000">
                  <a:latin typeface="Courier New" pitchFamily="1" charset="0"/>
                </a:rPr>
                <a:t>);</a:t>
              </a:r>
            </a:p>
          </p:txBody>
        </p:sp>
        <p:sp>
          <p:nvSpPr>
            <p:cNvPr id="49165" name="Rectangle 13"/>
            <p:cNvSpPr>
              <a:spLocks noChangeArrowheads="1"/>
            </p:cNvSpPr>
            <p:nvPr/>
          </p:nvSpPr>
          <p:spPr bwMode="auto">
            <a:xfrm>
              <a:off x="304" y="3536"/>
              <a:ext cx="5216" cy="296"/>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pPr>
              <a:r>
                <a:rPr lang="en-US" sz="2400" b="0"/>
                <a:t>	For example, the following statement multiplies </a:t>
              </a:r>
              <a:r>
                <a:rPr lang="en-US" sz="2000">
                  <a:latin typeface="Courier New" pitchFamily="1" charset="0"/>
                </a:rPr>
                <a:t>salary</a:t>
              </a:r>
              <a:r>
                <a:rPr lang="en-US" sz="2400" b="0"/>
                <a:t> by 2.</a:t>
              </a:r>
            </a:p>
          </p:txBody>
        </p:sp>
        <p:sp>
          <p:nvSpPr>
            <p:cNvPr id="49166" name="Text Box 14"/>
            <p:cNvSpPr txBox="1">
              <a:spLocks noChangeArrowheads="1"/>
            </p:cNvSpPr>
            <p:nvPr/>
          </p:nvSpPr>
          <p:spPr bwMode="auto">
            <a:xfrm>
              <a:off x="912" y="3840"/>
              <a:ext cx="4512" cy="231"/>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a:latin typeface="Courier New" pitchFamily="1" charset="0"/>
                </a:rPr>
                <a:t>salary *= 2;</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76200"/>
            <a:ext cx="9144000" cy="1143000"/>
          </a:xfrm>
          <a:noFill/>
        </p:spPr>
        <p:txBody>
          <a:bodyPr/>
          <a:lstStyle/>
          <a:p>
            <a:r>
              <a:rPr lang="en-US" sz="4000">
                <a:solidFill>
                  <a:srgbClr val="FF0000"/>
                </a:solidFill>
              </a:rPr>
              <a:t>Increment and Decrement Operators</a:t>
            </a:r>
            <a:endParaRPr lang="en-US">
              <a:solidFill>
                <a:schemeClr val="tx1"/>
              </a:solidFill>
            </a:endParaRPr>
          </a:p>
        </p:txBody>
      </p:sp>
      <p:grpSp>
        <p:nvGrpSpPr>
          <p:cNvPr id="51203" name="Group 3"/>
          <p:cNvGrpSpPr>
            <a:grpSpLocks/>
          </p:cNvGrpSpPr>
          <p:nvPr/>
        </p:nvGrpSpPr>
        <p:grpSpPr bwMode="auto">
          <a:xfrm>
            <a:off x="482600" y="1219200"/>
            <a:ext cx="8128000" cy="1446213"/>
            <a:chOff x="304" y="768"/>
            <a:chExt cx="5120" cy="911"/>
          </a:xfrm>
        </p:grpSpPr>
        <p:sp>
          <p:nvSpPr>
            <p:cNvPr id="51211" name="Rectangle 4"/>
            <p:cNvSpPr>
              <a:spLocks noChangeArrowheads="1"/>
            </p:cNvSpPr>
            <p:nvPr/>
          </p:nvSpPr>
          <p:spPr bwMode="auto">
            <a:xfrm>
              <a:off x="304" y="768"/>
              <a:ext cx="5120" cy="768"/>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Another important shorthand form that appears frequently in Java programs is the </a:t>
              </a:r>
              <a:r>
                <a:rPr lang="en-US" sz="2400" i="1"/>
                <a:t>increment operator</a:t>
              </a:r>
              <a:r>
                <a:rPr lang="en-US" sz="2400" b="0" i="1"/>
                <a:t>,</a:t>
              </a:r>
              <a:r>
                <a:rPr lang="en-US" sz="2400" b="0"/>
                <a:t> which is most commonly written immediately after a variable, like this:</a:t>
              </a:r>
            </a:p>
          </p:txBody>
        </p:sp>
        <p:sp>
          <p:nvSpPr>
            <p:cNvPr id="51212" name="Text Box 5"/>
            <p:cNvSpPr txBox="1">
              <a:spLocks noChangeArrowheads="1"/>
            </p:cNvSpPr>
            <p:nvPr/>
          </p:nvSpPr>
          <p:spPr bwMode="auto">
            <a:xfrm>
              <a:off x="912" y="1448"/>
              <a:ext cx="4512" cy="231"/>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a:latin typeface="Courier New" pitchFamily="1" charset="0"/>
                </a:rPr>
                <a:t>x++;</a:t>
              </a:r>
            </a:p>
          </p:txBody>
        </p:sp>
      </p:grpSp>
      <p:grpSp>
        <p:nvGrpSpPr>
          <p:cNvPr id="3" name="Group 6"/>
          <p:cNvGrpSpPr>
            <a:grpSpLocks/>
          </p:cNvGrpSpPr>
          <p:nvPr/>
        </p:nvGrpSpPr>
        <p:grpSpPr bwMode="auto">
          <a:xfrm>
            <a:off x="482600" y="2781300"/>
            <a:ext cx="8280400" cy="2081213"/>
            <a:chOff x="304" y="1752"/>
            <a:chExt cx="5216" cy="1311"/>
          </a:xfrm>
        </p:grpSpPr>
        <p:sp>
          <p:nvSpPr>
            <p:cNvPr id="51207" name="Rectangle 7"/>
            <p:cNvSpPr>
              <a:spLocks noChangeArrowheads="1"/>
            </p:cNvSpPr>
            <p:nvPr/>
          </p:nvSpPr>
          <p:spPr bwMode="auto">
            <a:xfrm>
              <a:off x="304" y="1752"/>
              <a:ext cx="5216" cy="296"/>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pPr>
              <a:r>
                <a:rPr lang="en-US" sz="2400" b="0"/>
                <a:t>	The effect of this statement is to add one to the value of </a:t>
              </a:r>
              <a:r>
                <a:rPr lang="en-US" sz="2000">
                  <a:latin typeface="Courier New" pitchFamily="1" charset="0"/>
                </a:rPr>
                <a:t>x</a:t>
              </a:r>
              <a:r>
                <a:rPr lang="en-US" sz="2400" b="0"/>
                <a:t>, which means that this statement is equivalent to</a:t>
              </a:r>
            </a:p>
          </p:txBody>
        </p:sp>
        <p:sp>
          <p:nvSpPr>
            <p:cNvPr id="51208" name="Text Box 8"/>
            <p:cNvSpPr txBox="1">
              <a:spLocks noChangeArrowheads="1"/>
            </p:cNvSpPr>
            <p:nvPr/>
          </p:nvSpPr>
          <p:spPr bwMode="auto">
            <a:xfrm>
              <a:off x="912" y="2248"/>
              <a:ext cx="4512" cy="231"/>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a:latin typeface="Courier New" pitchFamily="1" charset="0"/>
                </a:rPr>
                <a:t>x += 1;</a:t>
              </a:r>
            </a:p>
          </p:txBody>
        </p:sp>
        <p:sp>
          <p:nvSpPr>
            <p:cNvPr id="51209" name="Rectangle 9"/>
            <p:cNvSpPr>
              <a:spLocks noChangeArrowheads="1"/>
            </p:cNvSpPr>
            <p:nvPr/>
          </p:nvSpPr>
          <p:spPr bwMode="auto">
            <a:xfrm>
              <a:off x="304" y="2552"/>
              <a:ext cx="5216" cy="296"/>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pPr>
              <a:r>
                <a:rPr lang="en-US" sz="2400" b="0"/>
                <a:t>	or in an even longer form</a:t>
              </a:r>
            </a:p>
          </p:txBody>
        </p:sp>
        <p:sp>
          <p:nvSpPr>
            <p:cNvPr id="51210" name="Text Box 10"/>
            <p:cNvSpPr txBox="1">
              <a:spLocks noChangeArrowheads="1"/>
            </p:cNvSpPr>
            <p:nvPr/>
          </p:nvSpPr>
          <p:spPr bwMode="auto">
            <a:xfrm>
              <a:off x="912" y="2832"/>
              <a:ext cx="4512" cy="231"/>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a:latin typeface="Courier New" pitchFamily="1" charset="0"/>
                </a:rPr>
                <a:t>x = x + 1;</a:t>
              </a:r>
            </a:p>
          </p:txBody>
        </p:sp>
      </p:grpSp>
      <p:sp>
        <p:nvSpPr>
          <p:cNvPr id="520203" name="Rectangle 11"/>
          <p:cNvSpPr>
            <a:spLocks noChangeArrowheads="1"/>
          </p:cNvSpPr>
          <p:nvPr/>
        </p:nvSpPr>
        <p:spPr bwMode="auto">
          <a:xfrm>
            <a:off x="482600" y="4991100"/>
            <a:ext cx="8128000" cy="800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000">
                <a:latin typeface="Courier New" pitchFamily="1" charset="0"/>
              </a:rPr>
              <a:t>--</a:t>
            </a:r>
            <a:r>
              <a:rPr lang="en-US" sz="2400" b="0"/>
              <a:t> operator (which is called the </a:t>
            </a:r>
            <a:r>
              <a:rPr lang="en-US" sz="2400" i="1"/>
              <a:t>decrement operator</a:t>
            </a:r>
            <a:r>
              <a:rPr lang="en-US" sz="2400" b="0"/>
              <a:t>) is similar but subtracts one instead of adding one.</a:t>
            </a:r>
          </a:p>
        </p:txBody>
      </p:sp>
      <p:sp>
        <p:nvSpPr>
          <p:cNvPr id="520204" name="Rectangle 12"/>
          <p:cNvSpPr>
            <a:spLocks noChangeArrowheads="1"/>
          </p:cNvSpPr>
          <p:nvPr/>
        </p:nvSpPr>
        <p:spPr bwMode="auto">
          <a:xfrm>
            <a:off x="482600" y="5765800"/>
            <a:ext cx="8128000" cy="800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000">
                <a:latin typeface="Courier New" pitchFamily="1" charset="0"/>
              </a:rPr>
              <a:t>++</a:t>
            </a:r>
            <a:r>
              <a:rPr lang="en-US" sz="2400" b="0"/>
              <a:t> and </a:t>
            </a:r>
            <a:r>
              <a:rPr lang="en-US" sz="2000">
                <a:latin typeface="Courier New" pitchFamily="1" charset="0"/>
              </a:rPr>
              <a:t>--</a:t>
            </a:r>
            <a:r>
              <a:rPr lang="en-US" sz="2400" b="0"/>
              <a:t> operators are more complicated than shown here, but it makes sense to defer the details until Chapter 11.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2020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2020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203" grpId="0" build="p" autoUpdateAnimBg="0"/>
      <p:bldP spid="520204" grpId="0" build="p" autoUpdateAnimBg="0"/>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0" y="76200"/>
            <a:ext cx="9144000" cy="1143000"/>
          </a:xfrm>
          <a:noFill/>
        </p:spPr>
        <p:txBody>
          <a:bodyPr/>
          <a:lstStyle/>
          <a:p>
            <a:r>
              <a:rPr lang="en-US" sz="4000">
                <a:solidFill>
                  <a:srgbClr val="FF0000"/>
                </a:solidFill>
              </a:rPr>
              <a:t>Extending</a:t>
            </a:r>
            <a:r>
              <a:rPr lang="en-US" sz="3600">
                <a:solidFill>
                  <a:srgbClr val="FF0000"/>
                </a:solidFill>
              </a:rPr>
              <a:t> </a:t>
            </a:r>
            <a:r>
              <a:rPr lang="en-US" sz="3600" b="1">
                <a:solidFill>
                  <a:srgbClr val="FF0000"/>
                </a:solidFill>
                <a:latin typeface="Courier New" pitchFamily="1" charset="0"/>
              </a:rPr>
              <a:t>Add2Integers</a:t>
            </a:r>
            <a:r>
              <a:rPr lang="en-US" sz="4000">
                <a:solidFill>
                  <a:srgbClr val="FF0000"/>
                </a:solidFill>
              </a:rPr>
              <a:t> </a:t>
            </a:r>
            <a:endParaRPr lang="en-US">
              <a:solidFill>
                <a:srgbClr val="FF0000"/>
              </a:solidFill>
            </a:endParaRPr>
          </a:p>
        </p:txBody>
      </p:sp>
      <p:sp>
        <p:nvSpPr>
          <p:cNvPr id="522243" name="Rectangle 3"/>
          <p:cNvSpPr>
            <a:spLocks noChangeArrowheads="1"/>
          </p:cNvSpPr>
          <p:nvPr/>
        </p:nvSpPr>
        <p:spPr bwMode="auto">
          <a:xfrm>
            <a:off x="492125" y="1447800"/>
            <a:ext cx="8128000" cy="23622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0000"/>
              </a:spcAft>
              <a:buFontTx/>
              <a:buChar char="•"/>
            </a:pPr>
            <a:r>
              <a:rPr lang="en-US" sz="2400" b="0" dirty="0"/>
              <a:t>The next few slides extend the </a:t>
            </a:r>
            <a:r>
              <a:rPr lang="en-US" sz="2000" dirty="0">
                <a:latin typeface="Courier New" pitchFamily="1" charset="0"/>
              </a:rPr>
              <a:t>Add2Integers</a:t>
            </a:r>
            <a:r>
              <a:rPr lang="en-US" sz="2400" b="0" dirty="0"/>
              <a:t> program from Chapter 2 to create programs that add longer lists of integers.  These slides illustrate three different strategies:</a:t>
            </a:r>
          </a:p>
          <a:p>
            <a:pPr marL="742950" lvl="1" indent="-285750" algn="just">
              <a:lnSpc>
                <a:spcPct val="85000"/>
              </a:lnSpc>
              <a:spcAft>
                <a:spcPct val="20000"/>
              </a:spcAft>
              <a:buFontTx/>
              <a:buChar char="–"/>
            </a:pPr>
            <a:r>
              <a:rPr lang="en-US" sz="2200" b="0" dirty="0">
                <a:ea typeface="ＭＳ Ｐゴシック" pitchFamily="1" charset="-128"/>
                <a:cs typeface="ＭＳ Ｐゴシック" pitchFamily="1" charset="-128"/>
              </a:rPr>
              <a:t>Adding new code to process each input value</a:t>
            </a:r>
          </a:p>
          <a:p>
            <a:pPr marL="742950" lvl="1" indent="-285750" algn="just">
              <a:lnSpc>
                <a:spcPct val="85000"/>
              </a:lnSpc>
              <a:spcAft>
                <a:spcPct val="20000"/>
              </a:spcAft>
              <a:buFontTx/>
              <a:buChar char="–"/>
            </a:pPr>
            <a:r>
              <a:rPr lang="en-US" sz="2200" b="0" dirty="0">
                <a:ea typeface="ＭＳ Ｐゴシック" pitchFamily="1" charset="-128"/>
                <a:cs typeface="ＭＳ Ｐゴシック" pitchFamily="1" charset="-128"/>
              </a:rPr>
              <a:t>Repeating the input cycle a predetermined number of times</a:t>
            </a:r>
          </a:p>
          <a:p>
            <a:pPr marL="742950" lvl="1" indent="-285750" algn="just">
              <a:lnSpc>
                <a:spcPct val="85000"/>
              </a:lnSpc>
              <a:spcAft>
                <a:spcPct val="20000"/>
              </a:spcAft>
              <a:buFontTx/>
              <a:buChar char="–"/>
            </a:pPr>
            <a:r>
              <a:rPr lang="en-US" sz="2200" b="0" dirty="0">
                <a:ea typeface="ＭＳ Ｐゴシック" pitchFamily="1" charset="-128"/>
                <a:cs typeface="ＭＳ Ｐゴシック" pitchFamily="1" charset="-128"/>
              </a:rPr>
              <a:t>Repeating the input cycle until the user enters a sentinel value</a:t>
            </a:r>
            <a:endParaRPr lang="en-US" sz="2000" b="0" dirty="0">
              <a:ea typeface="ＭＳ Ｐゴシック" pitchFamily="1" charset="-128"/>
              <a:cs typeface="ＭＳ Ｐゴシック" pitchFamily="1"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2224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2224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43" grpId="0" build="p" bldLvl="2" autoUpdateAnimBg="0"/>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pitchFamily="1" charset="0"/>
              </a:rPr>
              <a:t>Add4Integers</a:t>
            </a:r>
            <a:r>
              <a:rPr lang="en-US" sz="4000">
                <a:solidFill>
                  <a:srgbClr val="FF0000"/>
                </a:solidFill>
              </a:rPr>
              <a:t> Program</a:t>
            </a:r>
            <a:r>
              <a:rPr lang="en-US" sz="4000" i="1">
                <a:solidFill>
                  <a:srgbClr val="FF0000"/>
                </a:solidFill>
              </a:rPr>
              <a:t> </a:t>
            </a:r>
            <a:endParaRPr lang="en-US" i="1">
              <a:solidFill>
                <a:srgbClr val="FF0000"/>
              </a:solidFill>
            </a:endParaRPr>
          </a:p>
        </p:txBody>
      </p:sp>
      <p:sp>
        <p:nvSpPr>
          <p:cNvPr id="55299" name="Rectangle 3"/>
          <p:cNvSpPr>
            <a:spLocks noChangeArrowheads="1"/>
          </p:cNvSpPr>
          <p:nvPr/>
        </p:nvSpPr>
        <p:spPr bwMode="auto">
          <a:xfrm>
            <a:off x="1327150" y="2349500"/>
            <a:ext cx="6521450" cy="3060700"/>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55300" name="Text Box 4"/>
          <p:cNvSpPr txBox="1">
            <a:spLocks noChangeArrowheads="1"/>
          </p:cNvSpPr>
          <p:nvPr/>
        </p:nvSpPr>
        <p:spPr bwMode="auto">
          <a:xfrm>
            <a:off x="1376363" y="2425700"/>
            <a:ext cx="6400800" cy="2934137"/>
          </a:xfrm>
          <a:prstGeom prst="rect">
            <a:avLst/>
          </a:prstGeom>
          <a:noFill/>
          <a:ln w="9525">
            <a:noFill/>
            <a:miter lim="800000"/>
            <a:headEnd/>
            <a:tailEnd/>
          </a:ln>
        </p:spPr>
        <p:txBody>
          <a:bodyPr>
            <a:prstTxWarp prst="textNoShape">
              <a:avLst/>
            </a:prstTxWarp>
            <a:spAutoFit/>
          </a:bodyPr>
          <a:lstStyle/>
          <a:p>
            <a:pPr>
              <a:lnSpc>
                <a:spcPct val="105000"/>
              </a:lnSpc>
            </a:pPr>
            <a:r>
              <a:rPr lang="en-US" sz="1600" dirty="0">
                <a:latin typeface="Courier New" pitchFamily="1" charset="0"/>
              </a:rPr>
              <a:t>public class Add4Integers extends </a:t>
            </a:r>
            <a:r>
              <a:rPr lang="en-US" sz="1600" dirty="0" err="1">
                <a:latin typeface="Courier New" pitchFamily="1" charset="0"/>
              </a:rPr>
              <a:t>ConsoleProgram</a:t>
            </a:r>
            <a:r>
              <a:rPr lang="en-US" sz="1600" dirty="0">
                <a:latin typeface="Courier New" pitchFamily="1" charset="0"/>
              </a:rPr>
              <a:t> {</a:t>
            </a:r>
          </a:p>
          <a:p>
            <a:pPr>
              <a:lnSpc>
                <a:spcPct val="105000"/>
              </a:lnSpc>
            </a:pPr>
            <a:r>
              <a:rPr lang="en-US" sz="1600" dirty="0">
                <a:latin typeface="Courier New" pitchFamily="1" charset="0"/>
              </a:rPr>
              <a:t>   public void run() {</a:t>
            </a:r>
          </a:p>
          <a:p>
            <a:pPr>
              <a:lnSpc>
                <a:spcPct val="105000"/>
              </a:lnSpc>
            </a:pPr>
            <a:r>
              <a:rPr lang="en-US" sz="1600" dirty="0">
                <a:latin typeface="Courier New" pitchFamily="1" charset="0"/>
              </a:rPr>
              <a:t>      </a:t>
            </a:r>
            <a:r>
              <a:rPr lang="en-US" sz="1600" dirty="0" err="1">
                <a:latin typeface="Courier New" pitchFamily="1" charset="0"/>
              </a:rPr>
              <a:t>println("This</a:t>
            </a:r>
            <a:r>
              <a:rPr lang="en-US" sz="1600" dirty="0">
                <a:latin typeface="Courier New" pitchFamily="1" charset="0"/>
              </a:rPr>
              <a:t> program adds four numbers.");</a:t>
            </a:r>
          </a:p>
          <a:p>
            <a:pPr>
              <a:lnSpc>
                <a:spcPct val="105000"/>
              </a:lnSpc>
            </a:pPr>
            <a:r>
              <a:rPr lang="en-US" sz="1600" dirty="0">
                <a:latin typeface="Courier New" pitchFamily="1" charset="0"/>
              </a:rPr>
              <a:t>      </a:t>
            </a:r>
            <a:r>
              <a:rPr lang="en-US" sz="1600" dirty="0" err="1">
                <a:latin typeface="Courier New" pitchFamily="1" charset="0"/>
              </a:rPr>
              <a:t>int</a:t>
            </a:r>
            <a:r>
              <a:rPr lang="en-US" sz="1600" dirty="0">
                <a:latin typeface="Courier New" pitchFamily="1" charset="0"/>
              </a:rPr>
              <a:t> n1 = </a:t>
            </a:r>
            <a:r>
              <a:rPr lang="en-US" sz="1600" dirty="0" err="1">
                <a:latin typeface="Courier New" pitchFamily="1" charset="0"/>
              </a:rPr>
              <a:t>readInt("Enter</a:t>
            </a:r>
            <a:r>
              <a:rPr lang="en-US" sz="1600" dirty="0">
                <a:latin typeface="Courier New" pitchFamily="1" charset="0"/>
              </a:rPr>
              <a:t> n1: ");</a:t>
            </a:r>
          </a:p>
          <a:p>
            <a:pPr>
              <a:lnSpc>
                <a:spcPct val="105000"/>
              </a:lnSpc>
            </a:pPr>
            <a:r>
              <a:rPr lang="en-US" sz="1600" dirty="0">
                <a:latin typeface="Courier New" pitchFamily="1" charset="0"/>
              </a:rPr>
              <a:t>      </a:t>
            </a:r>
            <a:r>
              <a:rPr lang="en-US" sz="1600" dirty="0" err="1">
                <a:latin typeface="Courier New" pitchFamily="1" charset="0"/>
              </a:rPr>
              <a:t>int</a:t>
            </a:r>
            <a:r>
              <a:rPr lang="en-US" sz="1600" dirty="0">
                <a:latin typeface="Courier New" pitchFamily="1" charset="0"/>
              </a:rPr>
              <a:t> n2 = </a:t>
            </a:r>
            <a:r>
              <a:rPr lang="en-US" sz="1600" dirty="0" err="1">
                <a:latin typeface="Courier New" pitchFamily="1" charset="0"/>
              </a:rPr>
              <a:t>readInt("Enter</a:t>
            </a:r>
            <a:r>
              <a:rPr lang="en-US" sz="1600" dirty="0">
                <a:latin typeface="Courier New" pitchFamily="1" charset="0"/>
              </a:rPr>
              <a:t> n2: ");</a:t>
            </a:r>
          </a:p>
          <a:p>
            <a:pPr>
              <a:lnSpc>
                <a:spcPct val="105000"/>
              </a:lnSpc>
            </a:pPr>
            <a:r>
              <a:rPr lang="en-US" sz="1600" dirty="0">
                <a:latin typeface="Courier New" pitchFamily="1" charset="0"/>
              </a:rPr>
              <a:t>      </a:t>
            </a:r>
            <a:r>
              <a:rPr lang="en-US" sz="1600" dirty="0" err="1">
                <a:latin typeface="Courier New" pitchFamily="1" charset="0"/>
              </a:rPr>
              <a:t>int</a:t>
            </a:r>
            <a:r>
              <a:rPr lang="en-US" sz="1600" dirty="0">
                <a:latin typeface="Courier New" pitchFamily="1" charset="0"/>
              </a:rPr>
              <a:t> n3 = </a:t>
            </a:r>
            <a:r>
              <a:rPr lang="en-US" sz="1600" dirty="0" err="1">
                <a:latin typeface="Courier New" pitchFamily="1" charset="0"/>
              </a:rPr>
              <a:t>readInt("Enter</a:t>
            </a:r>
            <a:r>
              <a:rPr lang="en-US" sz="1600" dirty="0">
                <a:latin typeface="Courier New" pitchFamily="1" charset="0"/>
              </a:rPr>
              <a:t> n3: ");</a:t>
            </a:r>
          </a:p>
          <a:p>
            <a:pPr>
              <a:lnSpc>
                <a:spcPct val="105000"/>
              </a:lnSpc>
            </a:pPr>
            <a:r>
              <a:rPr lang="en-US" sz="1600" dirty="0">
                <a:latin typeface="Courier New" pitchFamily="1" charset="0"/>
              </a:rPr>
              <a:t>      </a:t>
            </a:r>
            <a:r>
              <a:rPr lang="en-US" sz="1600" dirty="0" err="1">
                <a:latin typeface="Courier New" pitchFamily="1" charset="0"/>
              </a:rPr>
              <a:t>int</a:t>
            </a:r>
            <a:r>
              <a:rPr lang="en-US" sz="1600" dirty="0">
                <a:latin typeface="Courier New" pitchFamily="1" charset="0"/>
              </a:rPr>
              <a:t> n4 = </a:t>
            </a:r>
            <a:r>
              <a:rPr lang="en-US" sz="1600" dirty="0" err="1">
                <a:latin typeface="Courier New" pitchFamily="1" charset="0"/>
              </a:rPr>
              <a:t>readInt("Enter</a:t>
            </a:r>
            <a:r>
              <a:rPr lang="en-US" sz="1600" dirty="0">
                <a:latin typeface="Courier New" pitchFamily="1" charset="0"/>
              </a:rPr>
              <a:t> n4: ");</a:t>
            </a:r>
          </a:p>
          <a:p>
            <a:pPr>
              <a:lnSpc>
                <a:spcPct val="105000"/>
              </a:lnSpc>
            </a:pPr>
            <a:r>
              <a:rPr lang="en-US" sz="1600" dirty="0">
                <a:latin typeface="Courier New" pitchFamily="1" charset="0"/>
              </a:rPr>
              <a:t>      </a:t>
            </a:r>
            <a:r>
              <a:rPr lang="en-US" sz="1600" dirty="0" err="1">
                <a:latin typeface="Courier New" pitchFamily="1" charset="0"/>
              </a:rPr>
              <a:t>int</a:t>
            </a:r>
            <a:r>
              <a:rPr lang="en-US" sz="1600" dirty="0">
                <a:latin typeface="Courier New" pitchFamily="1" charset="0"/>
              </a:rPr>
              <a:t> total = n1 + n2 + n3 + n4;</a:t>
            </a:r>
          </a:p>
          <a:p>
            <a:pPr>
              <a:lnSpc>
                <a:spcPct val="105000"/>
              </a:lnSpc>
            </a:pPr>
            <a:r>
              <a:rPr lang="en-US" sz="1600" dirty="0">
                <a:latin typeface="Courier New" pitchFamily="1" charset="0"/>
              </a:rPr>
              <a:t>      </a:t>
            </a:r>
            <a:r>
              <a:rPr lang="en-US" sz="1600" dirty="0" err="1">
                <a:latin typeface="Courier New" pitchFamily="1" charset="0"/>
              </a:rPr>
              <a:t>println("The</a:t>
            </a:r>
            <a:r>
              <a:rPr lang="en-US" sz="1600" dirty="0">
                <a:latin typeface="Courier New" pitchFamily="1" charset="0"/>
              </a:rPr>
              <a:t> total is " + total + ".");</a:t>
            </a:r>
          </a:p>
          <a:p>
            <a:pPr>
              <a:lnSpc>
                <a:spcPct val="105000"/>
              </a:lnSpc>
            </a:pPr>
            <a:r>
              <a:rPr lang="en-US" sz="1600" dirty="0">
                <a:latin typeface="Courier New" pitchFamily="1" charset="0"/>
              </a:rPr>
              <a:t>   }</a:t>
            </a:r>
          </a:p>
          <a:p>
            <a:pPr>
              <a:lnSpc>
                <a:spcPct val="105000"/>
              </a:lnSpc>
            </a:pPr>
            <a:r>
              <a:rPr lang="en-US" sz="1600" dirty="0">
                <a:latin typeface="Courier New" pitchFamily="1" charset="0"/>
              </a:rPr>
              <a:t>}</a:t>
            </a:r>
          </a:p>
        </p:txBody>
      </p:sp>
      <p:sp>
        <p:nvSpPr>
          <p:cNvPr id="55301" name="Rectangle 5"/>
          <p:cNvSpPr>
            <a:spLocks noChangeArrowheads="1"/>
          </p:cNvSpPr>
          <p:nvPr/>
        </p:nvSpPr>
        <p:spPr bwMode="auto">
          <a:xfrm>
            <a:off x="482600" y="11557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You could easily change the </a:t>
            </a:r>
            <a:r>
              <a:rPr lang="en-US" sz="2000">
                <a:latin typeface="Courier New" pitchFamily="1" charset="0"/>
              </a:rPr>
              <a:t>Add2Integers</a:t>
            </a:r>
            <a:r>
              <a:rPr lang="en-US" sz="2400" b="0"/>
              <a:t> into a program that added four integers just by adding additional variables, as shown in the following example:</a:t>
            </a:r>
          </a:p>
        </p:txBody>
      </p:sp>
      <p:sp>
        <p:nvSpPr>
          <p:cNvPr id="524294" name="Rectangle 6"/>
          <p:cNvSpPr>
            <a:spLocks noChangeArrowheads="1"/>
          </p:cNvSpPr>
          <p:nvPr/>
        </p:nvSpPr>
        <p:spPr bwMode="auto">
          <a:xfrm>
            <a:off x="482600" y="5575300"/>
            <a:ext cx="8128000" cy="825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dirty="0"/>
              <a:t>This strategy, however, is difficult to generalize and would clearly be cumbersome if you needed to add 100 values.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2429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4294" grpId="0" build="p" autoUpdateAnimBg="0"/>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The Repeat-N-Times</a:t>
            </a:r>
            <a:r>
              <a:rPr lang="en-US" sz="4000" dirty="0" smtClean="0">
                <a:solidFill>
                  <a:srgbClr val="FF0000"/>
                </a:solidFill>
              </a:rPr>
              <a:t> Pattern</a:t>
            </a:r>
            <a:endParaRPr lang="en-US" i="1" dirty="0">
              <a:solidFill>
                <a:srgbClr val="FF0000"/>
              </a:solidFill>
            </a:endParaRPr>
          </a:p>
        </p:txBody>
      </p:sp>
      <p:sp>
        <p:nvSpPr>
          <p:cNvPr id="57347" name="Text Box 3"/>
          <p:cNvSpPr txBox="1">
            <a:spLocks noChangeArrowheads="1"/>
          </p:cNvSpPr>
          <p:nvPr/>
        </p:nvSpPr>
        <p:spPr bwMode="auto">
          <a:xfrm>
            <a:off x="457200" y="1143000"/>
            <a:ext cx="8229600" cy="109568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dirty="0"/>
              <a:t>One strategy for generalizing the addition program is to use the Repeat-N-Times</a:t>
            </a:r>
            <a:r>
              <a:rPr lang="en-US" sz="2400" b="0" dirty="0" smtClean="0"/>
              <a:t> pattern, </a:t>
            </a:r>
            <a:r>
              <a:rPr lang="en-US" sz="2400" b="0" dirty="0"/>
              <a:t>which executes a set of statements a specified number of times.  The general form of the</a:t>
            </a:r>
            <a:r>
              <a:rPr lang="en-US" sz="2400" b="0" dirty="0" smtClean="0"/>
              <a:t> pattern </a:t>
            </a:r>
            <a:r>
              <a:rPr lang="en-US" sz="2400" b="0" dirty="0"/>
              <a:t>is</a:t>
            </a:r>
          </a:p>
        </p:txBody>
      </p:sp>
      <p:sp>
        <p:nvSpPr>
          <p:cNvPr id="57348" name="Rectangle 4"/>
          <p:cNvSpPr>
            <a:spLocks noChangeArrowheads="1"/>
          </p:cNvSpPr>
          <p:nvPr/>
        </p:nvSpPr>
        <p:spPr bwMode="auto">
          <a:xfrm>
            <a:off x="1676400" y="2362200"/>
            <a:ext cx="5791200" cy="141287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7349" name="Text Box 5"/>
          <p:cNvSpPr txBox="1">
            <a:spLocks noChangeArrowheads="1"/>
          </p:cNvSpPr>
          <p:nvPr/>
        </p:nvSpPr>
        <p:spPr bwMode="auto">
          <a:xfrm>
            <a:off x="1778000" y="2536448"/>
            <a:ext cx="5638800" cy="1096962"/>
          </a:xfrm>
          <a:prstGeom prst="rect">
            <a:avLst/>
          </a:prstGeom>
          <a:noFill/>
          <a:ln w="9525">
            <a:noFill/>
            <a:miter lim="800000"/>
            <a:headEnd/>
            <a:tailEnd/>
          </a:ln>
        </p:spPr>
        <p:txBody>
          <a:bodyPr>
            <a:prstTxWarp prst="textNoShape">
              <a:avLst/>
            </a:prstTxWarp>
            <a:spAutoFit/>
          </a:bodyPr>
          <a:lstStyle/>
          <a:p>
            <a:pPr>
              <a:lnSpc>
                <a:spcPct val="110000"/>
              </a:lnSpc>
            </a:pPr>
            <a:r>
              <a:rPr lang="en-US" sz="2000" dirty="0">
                <a:latin typeface="Courier New" pitchFamily="1" charset="0"/>
              </a:rPr>
              <a:t>for (</a:t>
            </a:r>
            <a:r>
              <a:rPr lang="en-US" sz="2000" dirty="0" err="1">
                <a:latin typeface="Courier New" pitchFamily="1" charset="0"/>
              </a:rPr>
              <a:t>int</a:t>
            </a:r>
            <a:r>
              <a:rPr lang="en-US" sz="2000" dirty="0">
                <a:latin typeface="Courier New" pitchFamily="1" charset="0"/>
              </a:rPr>
              <a:t> </a:t>
            </a:r>
            <a:r>
              <a:rPr lang="en-US" sz="2000" dirty="0" err="1">
                <a:latin typeface="Courier New" pitchFamily="1" charset="0"/>
              </a:rPr>
              <a:t>i</a:t>
            </a:r>
            <a:r>
              <a:rPr lang="en-US" sz="2000" dirty="0">
                <a:latin typeface="Courier New" pitchFamily="1" charset="0"/>
              </a:rPr>
              <a:t> = 0; </a:t>
            </a:r>
            <a:r>
              <a:rPr lang="en-US" sz="2000" dirty="0" err="1">
                <a:latin typeface="Courier New" pitchFamily="1" charset="0"/>
              </a:rPr>
              <a:t>i</a:t>
            </a:r>
            <a:r>
              <a:rPr lang="en-US" sz="2000" dirty="0">
                <a:latin typeface="Courier New" pitchFamily="1" charset="0"/>
              </a:rPr>
              <a:t> &lt; </a:t>
            </a:r>
            <a:r>
              <a:rPr lang="en-US" sz="2000" b="0" i="1" dirty="0"/>
              <a:t>repetitions</a:t>
            </a:r>
            <a:r>
              <a:rPr lang="en-US" sz="2000" dirty="0">
                <a:latin typeface="Courier New" pitchFamily="1" charset="0"/>
              </a:rPr>
              <a:t>; </a:t>
            </a:r>
            <a:r>
              <a:rPr lang="en-US" sz="2000" dirty="0" err="1">
                <a:latin typeface="Courier New" pitchFamily="1" charset="0"/>
              </a:rPr>
              <a:t>i</a:t>
            </a:r>
            <a:r>
              <a:rPr lang="en-US" sz="2000" dirty="0">
                <a:latin typeface="Courier New" pitchFamily="1" charset="0"/>
              </a:rPr>
              <a:t>++) {</a:t>
            </a:r>
          </a:p>
          <a:p>
            <a:pPr>
              <a:lnSpc>
                <a:spcPct val="110000"/>
              </a:lnSpc>
            </a:pPr>
            <a:r>
              <a:rPr lang="en-US" sz="2000" dirty="0">
                <a:latin typeface="Courier New" pitchFamily="1" charset="0"/>
              </a:rPr>
              <a:t>   </a:t>
            </a:r>
            <a:r>
              <a:rPr lang="en-US" sz="2000" b="0" i="1" dirty="0"/>
              <a:t>statements to be repeated</a:t>
            </a:r>
            <a:endParaRPr lang="en-US" sz="2000" dirty="0">
              <a:latin typeface="Courier New" pitchFamily="1" charset="0"/>
            </a:endParaRPr>
          </a:p>
          <a:p>
            <a:pPr>
              <a:lnSpc>
                <a:spcPct val="110000"/>
              </a:lnSpc>
            </a:pPr>
            <a:r>
              <a:rPr lang="en-US" sz="2000" dirty="0">
                <a:latin typeface="Courier New" pitchFamily="1" charset="0"/>
              </a:rPr>
              <a:t>}</a:t>
            </a:r>
          </a:p>
        </p:txBody>
      </p:sp>
      <p:sp>
        <p:nvSpPr>
          <p:cNvPr id="526342" name="Text Box 6"/>
          <p:cNvSpPr txBox="1">
            <a:spLocks noChangeArrowheads="1"/>
          </p:cNvSpPr>
          <p:nvPr/>
        </p:nvSpPr>
        <p:spPr bwMode="auto">
          <a:xfrm>
            <a:off x="457200" y="3951288"/>
            <a:ext cx="8229600" cy="2092881"/>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dirty="0"/>
              <a:t>As is true for all</a:t>
            </a:r>
            <a:r>
              <a:rPr lang="en-US" sz="2400" b="0" dirty="0" smtClean="0"/>
              <a:t> </a:t>
            </a:r>
            <a:r>
              <a:rPr lang="en-US" sz="2400" b="0" dirty="0" err="1" smtClean="0"/>
              <a:t>patternatic</a:t>
            </a:r>
            <a:r>
              <a:rPr lang="en-US" sz="2400" b="0" dirty="0" smtClean="0"/>
              <a:t> </a:t>
            </a:r>
            <a:r>
              <a:rPr lang="en-US" sz="2400" b="0" dirty="0"/>
              <a:t>patterns in this book, the italicized words indicate the parts of the pattern you need to change for each application.  To use this pattern, for example, you need to replace </a:t>
            </a:r>
            <a:r>
              <a:rPr lang="en-US" sz="2400" b="0" i="1" dirty="0"/>
              <a:t>repetitions</a:t>
            </a:r>
            <a:r>
              <a:rPr lang="en-US" sz="2400" b="0" dirty="0"/>
              <a:t> with an expression giving the number of repetitions and include the statements to be repeated inside the curly braces.</a:t>
            </a:r>
          </a:p>
        </p:txBody>
      </p:sp>
      <p:grpSp>
        <p:nvGrpSpPr>
          <p:cNvPr id="2" name="Group 7"/>
          <p:cNvGrpSpPr>
            <a:grpSpLocks/>
          </p:cNvGrpSpPr>
          <p:nvPr/>
        </p:nvGrpSpPr>
        <p:grpSpPr bwMode="auto">
          <a:xfrm>
            <a:off x="457200" y="3873500"/>
            <a:ext cx="8305800" cy="2451100"/>
            <a:chOff x="288" y="2440"/>
            <a:chExt cx="5232" cy="1544"/>
          </a:xfrm>
        </p:grpSpPr>
        <p:sp>
          <p:nvSpPr>
            <p:cNvPr id="57360" name="Rectangle 8"/>
            <p:cNvSpPr>
              <a:spLocks noChangeArrowheads="1"/>
            </p:cNvSpPr>
            <p:nvPr/>
          </p:nvSpPr>
          <p:spPr bwMode="auto">
            <a:xfrm>
              <a:off x="288" y="2440"/>
              <a:ext cx="5232" cy="1544"/>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57361" name="Text Box 9"/>
            <p:cNvSpPr txBox="1">
              <a:spLocks noChangeArrowheads="1"/>
            </p:cNvSpPr>
            <p:nvPr/>
          </p:nvSpPr>
          <p:spPr bwMode="auto">
            <a:xfrm>
              <a:off x="288" y="2488"/>
              <a:ext cx="5184" cy="472"/>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The information about the number of repetitions is specified by the first line in the pattern, which is called the </a:t>
              </a:r>
              <a:r>
                <a:rPr lang="en-US" sz="2400" i="1"/>
                <a:t>header line</a:t>
              </a:r>
              <a:r>
                <a:rPr lang="en-US" sz="2400" b="0" i="1"/>
                <a:t>.</a:t>
              </a:r>
              <a:endParaRPr lang="en-US" sz="2400" b="0"/>
            </a:p>
          </p:txBody>
        </p:sp>
      </p:grpSp>
      <p:sp>
        <p:nvSpPr>
          <p:cNvPr id="526346" name="Rectangle 10"/>
          <p:cNvSpPr>
            <a:spLocks noChangeArrowheads="1"/>
          </p:cNvSpPr>
          <p:nvPr/>
        </p:nvSpPr>
        <p:spPr bwMode="auto">
          <a:xfrm>
            <a:off x="1828800" y="2611438"/>
            <a:ext cx="5153025" cy="328612"/>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26347" name="Text Box 11"/>
          <p:cNvSpPr txBox="1">
            <a:spLocks noChangeArrowheads="1"/>
          </p:cNvSpPr>
          <p:nvPr/>
        </p:nvSpPr>
        <p:spPr bwMode="auto">
          <a:xfrm>
            <a:off x="457200" y="4762500"/>
            <a:ext cx="8229600" cy="749300"/>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The statements to be repeated are called the </a:t>
            </a:r>
            <a:r>
              <a:rPr lang="en-US" sz="2400" i="1"/>
              <a:t>body</a:t>
            </a:r>
            <a:r>
              <a:rPr lang="en-US" sz="2400" b="0"/>
              <a:t> of the </a:t>
            </a:r>
            <a:r>
              <a:rPr lang="en-US" sz="2200">
                <a:latin typeface="Courier New" pitchFamily="1" charset="0"/>
              </a:rPr>
              <a:t>for</a:t>
            </a:r>
            <a:r>
              <a:rPr lang="en-US" sz="2400" b="0"/>
              <a:t> statement and are indented with respect to the header line.</a:t>
            </a:r>
          </a:p>
        </p:txBody>
      </p:sp>
      <p:sp>
        <p:nvSpPr>
          <p:cNvPr id="526348" name="Text Box 12"/>
          <p:cNvSpPr txBox="1">
            <a:spLocks noChangeArrowheads="1"/>
          </p:cNvSpPr>
          <p:nvPr/>
        </p:nvSpPr>
        <p:spPr bwMode="auto">
          <a:xfrm>
            <a:off x="457200" y="5575300"/>
            <a:ext cx="8229600" cy="420688"/>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A control statement that repeats a section of code is called a </a:t>
            </a:r>
            <a:r>
              <a:rPr lang="en-US" sz="2400" i="1"/>
              <a:t>loop</a:t>
            </a:r>
            <a:r>
              <a:rPr lang="en-US" sz="2400" b="0" i="1"/>
              <a:t>.</a:t>
            </a:r>
            <a:endParaRPr lang="en-US" sz="2400" b="0"/>
          </a:p>
        </p:txBody>
      </p:sp>
      <p:sp>
        <p:nvSpPr>
          <p:cNvPr id="526349" name="Text Box 13"/>
          <p:cNvSpPr txBox="1">
            <a:spLocks noChangeArrowheads="1"/>
          </p:cNvSpPr>
          <p:nvPr/>
        </p:nvSpPr>
        <p:spPr bwMode="auto">
          <a:xfrm>
            <a:off x="457200" y="6043613"/>
            <a:ext cx="8229600" cy="420687"/>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Each execution of the body of a loop is called a </a:t>
            </a:r>
            <a:r>
              <a:rPr lang="en-US" sz="2400" i="1"/>
              <a:t>cycle</a:t>
            </a:r>
            <a:r>
              <a:rPr lang="en-US" sz="2400" b="0" i="1"/>
              <a:t>.</a:t>
            </a:r>
            <a:endParaRPr lang="en-US" sz="2400" b="0"/>
          </a:p>
        </p:txBody>
      </p:sp>
      <p:sp>
        <p:nvSpPr>
          <p:cNvPr id="526350" name="Rectangle 14"/>
          <p:cNvSpPr>
            <a:spLocks noChangeArrowheads="1"/>
          </p:cNvSpPr>
          <p:nvPr/>
        </p:nvSpPr>
        <p:spPr bwMode="auto">
          <a:xfrm>
            <a:off x="2162175" y="2941638"/>
            <a:ext cx="2914650" cy="354012"/>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grpSp>
        <p:nvGrpSpPr>
          <p:cNvPr id="3" name="Group 15"/>
          <p:cNvGrpSpPr>
            <a:grpSpLocks/>
          </p:cNvGrpSpPr>
          <p:nvPr/>
        </p:nvGrpSpPr>
        <p:grpSpPr bwMode="auto">
          <a:xfrm>
            <a:off x="1676400" y="2362200"/>
            <a:ext cx="5791200" cy="1412875"/>
            <a:chOff x="1152" y="1584"/>
            <a:chExt cx="3648" cy="890"/>
          </a:xfrm>
        </p:grpSpPr>
        <p:sp>
          <p:nvSpPr>
            <p:cNvPr id="57358" name="Rectangle 16"/>
            <p:cNvSpPr>
              <a:spLocks noChangeArrowheads="1"/>
            </p:cNvSpPr>
            <p:nvPr/>
          </p:nvSpPr>
          <p:spPr bwMode="auto">
            <a:xfrm>
              <a:off x="1152" y="1584"/>
              <a:ext cx="3648" cy="89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7359" name="Text Box 17"/>
            <p:cNvSpPr txBox="1">
              <a:spLocks noChangeArrowheads="1"/>
            </p:cNvSpPr>
            <p:nvPr/>
          </p:nvSpPr>
          <p:spPr bwMode="auto">
            <a:xfrm>
              <a:off x="1216" y="1680"/>
              <a:ext cx="3552" cy="691"/>
            </a:xfrm>
            <a:prstGeom prst="rect">
              <a:avLst/>
            </a:prstGeom>
            <a:solidFill>
              <a:schemeClr val="bg1"/>
            </a:solidFill>
            <a:ln w="9525">
              <a:noFill/>
              <a:miter lim="800000"/>
              <a:headEnd/>
              <a:tailEnd/>
            </a:ln>
          </p:spPr>
          <p:txBody>
            <a:bodyPr>
              <a:prstTxWarp prst="textNoShape">
                <a:avLst/>
              </a:prstTxWarp>
              <a:spAutoFit/>
            </a:bodyPr>
            <a:lstStyle/>
            <a:p>
              <a:pPr>
                <a:lnSpc>
                  <a:spcPct val="110000"/>
                </a:lnSpc>
              </a:pPr>
              <a:r>
                <a:rPr lang="en-US" sz="2000">
                  <a:latin typeface="Courier New" pitchFamily="1" charset="0"/>
                </a:rPr>
                <a:t>for (int i = 0; i &lt; </a:t>
              </a:r>
              <a:r>
                <a:rPr lang="en-US" sz="2000" b="0" i="1"/>
                <a:t>repetitions</a:t>
              </a:r>
              <a:r>
                <a:rPr lang="en-US" sz="2000">
                  <a:latin typeface="Courier New" pitchFamily="1" charset="0"/>
                </a:rPr>
                <a:t>; i++) {</a:t>
              </a:r>
            </a:p>
            <a:p>
              <a:pPr>
                <a:lnSpc>
                  <a:spcPct val="110000"/>
                </a:lnSpc>
              </a:pPr>
              <a:r>
                <a:rPr lang="en-US" sz="2000">
                  <a:latin typeface="Courier New" pitchFamily="1" charset="0"/>
                </a:rPr>
                <a:t>   </a:t>
              </a:r>
              <a:r>
                <a:rPr lang="en-US" sz="2000" b="0" i="1"/>
                <a:t>statements to be repeated</a:t>
              </a:r>
              <a:endParaRPr lang="en-US" sz="2000">
                <a:latin typeface="Courier New" pitchFamily="1" charset="0"/>
              </a:endParaRPr>
            </a:p>
            <a:p>
              <a:pPr>
                <a:lnSpc>
                  <a:spcPct val="110000"/>
                </a:lnSpc>
              </a:pPr>
              <a:r>
                <a:rPr lang="en-US" sz="2000">
                  <a:latin typeface="Courier New" pitchFamily="1"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63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526346"/>
                                        </p:tgtEl>
                                        <p:attrNameLst>
                                          <p:attrName>style.visibility</p:attrName>
                                        </p:attrNameLst>
                                      </p:cBhvr>
                                      <p:to>
                                        <p:strVal val="visible"/>
                                      </p:to>
                                    </p:set>
                                  </p:childTnLst>
                                  <p:subTnLst>
                                    <p:set>
                                      <p:cBhvr override="childStyle">
                                        <p:cTn dur="1" fill="hold" display="0" masterRel="nextClick" afterEffect="1"/>
                                        <p:tgtEl>
                                          <p:spTgt spid="526346"/>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526347">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526350"/>
                                        </p:tgtEl>
                                        <p:attrNameLst>
                                          <p:attrName>style.visibility</p:attrName>
                                        </p:attrNameLst>
                                      </p:cBhvr>
                                      <p:to>
                                        <p:strVal val="visible"/>
                                      </p:to>
                                    </p:set>
                                  </p:childTnLst>
                                  <p:subTnLst>
                                    <p:set>
                                      <p:cBhvr override="childStyle">
                                        <p:cTn dur="1" fill="hold" display="0" masterRel="nextClick" afterEffect="1"/>
                                        <p:tgtEl>
                                          <p:spTgt spid="526350"/>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2634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526349">
                                            <p:txEl>
                                              <p:pRg st="0" end="0"/>
                                            </p:txEl>
                                          </p:spTgt>
                                        </p:tgtEl>
                                        <p:attrNameLst>
                                          <p:attrName>style.visibility</p:attrName>
                                        </p:attrNameLst>
                                      </p:cBhvr>
                                      <p:to>
                                        <p:strVal val="visible"/>
                                      </p:to>
                                    </p:set>
                                  </p:childTnLst>
                                </p:cTn>
                              </p:par>
                            </p:childTnLst>
                          </p:cTn>
                        </p:par>
                        <p:par>
                          <p:cTn id="27" fill="hold">
                            <p:stCondLst>
                              <p:cond delay="500"/>
                            </p:stCondLst>
                            <p:childTnLst>
                              <p:par>
                                <p:cTn id="28" presetID="1" presetClass="entr" presetSubtype="0" fill="hold" nodeType="afterEffect">
                                  <p:stCondLst>
                                    <p:cond delay="0"/>
                                  </p:stCondLst>
                                  <p:childTnLst>
                                    <p:set>
                                      <p:cBhvr>
                                        <p:cTn id="29"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6342" grpId="0"/>
      <p:bldP spid="526346" grpId="0" animBg="1"/>
      <p:bldP spid="526347" grpId="0" build="p" autoUpdateAnimBg="0"/>
      <p:bldP spid="526348" grpId="0" build="p" autoUpdateAnimBg="0"/>
      <p:bldP spid="526349" grpId="0" build="p" autoUpdateAnimBg="0"/>
      <p:bldP spid="526350" grpId="0" animBg="1"/>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4000" b="1">
                <a:solidFill>
                  <a:srgbClr val="FF0000"/>
                </a:solidFill>
                <a:latin typeface="Courier New" pitchFamily="1" charset="0"/>
              </a:rPr>
              <a:t>AddNIntegers</a:t>
            </a:r>
            <a:r>
              <a:rPr lang="en-US" sz="4000">
                <a:solidFill>
                  <a:srgbClr val="FF0000"/>
                </a:solidFill>
              </a:rPr>
              <a:t> Program</a:t>
            </a:r>
            <a:r>
              <a:rPr lang="en-US" sz="4000" i="1">
                <a:solidFill>
                  <a:srgbClr val="FF0000"/>
                </a:solidFill>
              </a:rPr>
              <a:t> </a:t>
            </a:r>
            <a:endParaRPr lang="en-US" i="1">
              <a:solidFill>
                <a:srgbClr val="FF0000"/>
              </a:solidFill>
            </a:endParaRPr>
          </a:p>
        </p:txBody>
      </p:sp>
      <p:sp>
        <p:nvSpPr>
          <p:cNvPr id="59395" name="Rectangle 3"/>
          <p:cNvSpPr>
            <a:spLocks noChangeArrowheads="1"/>
          </p:cNvSpPr>
          <p:nvPr/>
        </p:nvSpPr>
        <p:spPr bwMode="auto">
          <a:xfrm>
            <a:off x="571500" y="2438400"/>
            <a:ext cx="8039100" cy="3429000"/>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59396" name="Text Box 4"/>
          <p:cNvSpPr txBox="1">
            <a:spLocks noChangeArrowheads="1"/>
          </p:cNvSpPr>
          <p:nvPr/>
        </p:nvSpPr>
        <p:spPr bwMode="auto">
          <a:xfrm>
            <a:off x="647700" y="2514600"/>
            <a:ext cx="7962900" cy="3178175"/>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public class AddNIntegers extends ConsoleProgram {</a:t>
            </a:r>
          </a:p>
          <a:p>
            <a:r>
              <a:rPr lang="en-US" sz="1600">
                <a:latin typeface="Courier New" pitchFamily="1" charset="0"/>
              </a:rPr>
              <a:t>   public void run() {</a:t>
            </a:r>
          </a:p>
          <a:p>
            <a:r>
              <a:rPr lang="en-US" sz="1600">
                <a:latin typeface="Courier New" pitchFamily="1" charset="0"/>
              </a:rPr>
              <a:t>      println("This program adds " + N + " numbers.");</a:t>
            </a:r>
          </a:p>
          <a:p>
            <a:r>
              <a:rPr lang="en-US" sz="1600">
                <a:latin typeface="Courier New" pitchFamily="1" charset="0"/>
              </a:rPr>
              <a:t>      int total = 0;</a:t>
            </a:r>
          </a:p>
          <a:p>
            <a:r>
              <a:rPr lang="en-US" sz="1600">
                <a:latin typeface="Courier New" pitchFamily="1" charset="0"/>
              </a:rPr>
              <a:t>      for (int i = 0; i &lt; N; i++) {</a:t>
            </a:r>
          </a:p>
          <a:p>
            <a:r>
              <a:rPr lang="en-US" sz="1600">
                <a:latin typeface="Courier New" pitchFamily="1" charset="0"/>
              </a:rPr>
              <a:t>         int value = readInt(" ? ");</a:t>
            </a:r>
          </a:p>
          <a:p>
            <a:r>
              <a:rPr lang="en-US" sz="1600">
                <a:latin typeface="Courier New" pitchFamily="1" charset="0"/>
              </a:rPr>
              <a:t>         total += value;</a:t>
            </a:r>
          </a:p>
          <a:p>
            <a:r>
              <a:rPr lang="en-US" sz="1600">
                <a:latin typeface="Courier New" pitchFamily="1" charset="0"/>
              </a:rPr>
              <a:t>      }</a:t>
            </a:r>
          </a:p>
          <a:p>
            <a:r>
              <a:rPr lang="en-US" sz="1600">
                <a:latin typeface="Courier New" pitchFamily="1" charset="0"/>
              </a:rPr>
              <a:t>      println("The total is " + total + ".");</a:t>
            </a:r>
          </a:p>
          <a:p>
            <a:r>
              <a:rPr lang="en-US" sz="1600">
                <a:latin typeface="Courier New" pitchFamily="1" charset="0"/>
              </a:rPr>
              <a:t>   }</a:t>
            </a:r>
          </a:p>
          <a:p>
            <a:endParaRPr lang="en-US" sz="1000">
              <a:latin typeface="Courier New" pitchFamily="1" charset="0"/>
            </a:endParaRPr>
          </a:p>
          <a:p>
            <a:r>
              <a:rPr lang="en-US" sz="1600">
                <a:latin typeface="Courier New" pitchFamily="1" charset="0"/>
              </a:rPr>
              <a:t>   private static final int N = 100;</a:t>
            </a:r>
          </a:p>
          <a:p>
            <a:r>
              <a:rPr lang="en-US" sz="1600">
                <a:latin typeface="Courier New" pitchFamily="1" charset="0"/>
              </a:rPr>
              <a:t>}</a:t>
            </a:r>
          </a:p>
        </p:txBody>
      </p:sp>
      <p:sp>
        <p:nvSpPr>
          <p:cNvPr id="59397" name="Text Box 5"/>
          <p:cNvSpPr txBox="1">
            <a:spLocks noChangeArrowheads="1"/>
          </p:cNvSpPr>
          <p:nvPr/>
        </p:nvSpPr>
        <p:spPr bwMode="auto">
          <a:xfrm>
            <a:off x="457200" y="1143000"/>
            <a:ext cx="8229600" cy="109568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dirty="0"/>
              <a:t>This program uses the Repeat-N-Times</a:t>
            </a:r>
            <a:r>
              <a:rPr lang="en-US" sz="2400" b="0" dirty="0" smtClean="0"/>
              <a:t> pattern </a:t>
            </a:r>
            <a:r>
              <a:rPr lang="en-US" sz="2400" b="0" dirty="0"/>
              <a:t>to compute the sum of a predetermined number of integer values, specified by the named constant </a:t>
            </a:r>
            <a:r>
              <a:rPr lang="en-US" sz="2200" dirty="0">
                <a:latin typeface="Courier New" pitchFamily="1" charset="0"/>
              </a:rPr>
              <a:t>N</a:t>
            </a:r>
            <a:r>
              <a:rPr lang="en-US" sz="2400" b="0" dirty="0"/>
              <a:t>.</a:t>
            </a:r>
          </a:p>
        </p:txBody>
      </p:sp>
      <p:grpSp>
        <p:nvGrpSpPr>
          <p:cNvPr id="2" name="Group 6"/>
          <p:cNvGrpSpPr>
            <a:grpSpLocks/>
          </p:cNvGrpSpPr>
          <p:nvPr/>
        </p:nvGrpSpPr>
        <p:grpSpPr bwMode="auto">
          <a:xfrm>
            <a:off x="457200" y="1066800"/>
            <a:ext cx="8305800" cy="1295400"/>
            <a:chOff x="2112" y="672"/>
            <a:chExt cx="5232" cy="816"/>
          </a:xfrm>
        </p:grpSpPr>
        <p:sp>
          <p:nvSpPr>
            <p:cNvPr id="59410" name="Rectangle 7"/>
            <p:cNvSpPr>
              <a:spLocks noChangeArrowheads="1"/>
            </p:cNvSpPr>
            <p:nvPr/>
          </p:nvSpPr>
          <p:spPr bwMode="auto">
            <a:xfrm>
              <a:off x="2112" y="672"/>
              <a:ext cx="5232" cy="816"/>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59411" name="Text Box 8"/>
            <p:cNvSpPr txBox="1">
              <a:spLocks noChangeArrowheads="1"/>
            </p:cNvSpPr>
            <p:nvPr/>
          </p:nvSpPr>
          <p:spPr bwMode="auto">
            <a:xfrm>
              <a:off x="2112" y="720"/>
              <a:ext cx="5184" cy="472"/>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The </a:t>
              </a:r>
              <a:r>
                <a:rPr lang="en-US" sz="2200">
                  <a:latin typeface="Courier New" pitchFamily="1" charset="0"/>
                </a:rPr>
                <a:t>for</a:t>
              </a:r>
              <a:r>
                <a:rPr lang="en-US" sz="2400" b="0"/>
                <a:t> loop in this example works correctly only if the variable  </a:t>
              </a:r>
              <a:r>
                <a:rPr lang="en-US" sz="2200">
                  <a:latin typeface="Courier New" pitchFamily="1" charset="0"/>
                </a:rPr>
                <a:t>total</a:t>
              </a:r>
              <a:r>
                <a:rPr lang="en-US" sz="2400" b="0"/>
                <a:t> is initialized to 0 before executing the loop.</a:t>
              </a:r>
            </a:p>
          </p:txBody>
        </p:sp>
      </p:grpSp>
      <p:sp>
        <p:nvSpPr>
          <p:cNvPr id="528393" name="Rectangle 9"/>
          <p:cNvSpPr>
            <a:spLocks noChangeArrowheads="1"/>
          </p:cNvSpPr>
          <p:nvPr/>
        </p:nvSpPr>
        <p:spPr bwMode="auto">
          <a:xfrm>
            <a:off x="1790700" y="3796090"/>
            <a:ext cx="3408363" cy="53181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28394" name="Rectangle 10"/>
          <p:cNvSpPr>
            <a:spLocks noChangeArrowheads="1"/>
          </p:cNvSpPr>
          <p:nvPr/>
        </p:nvSpPr>
        <p:spPr bwMode="auto">
          <a:xfrm>
            <a:off x="1409700" y="3316060"/>
            <a:ext cx="1844675" cy="2508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grpSp>
        <p:nvGrpSpPr>
          <p:cNvPr id="3" name="Group 11"/>
          <p:cNvGrpSpPr>
            <a:grpSpLocks/>
          </p:cNvGrpSpPr>
          <p:nvPr/>
        </p:nvGrpSpPr>
        <p:grpSpPr bwMode="auto">
          <a:xfrm>
            <a:off x="457200" y="1066800"/>
            <a:ext cx="8305800" cy="1295400"/>
            <a:chOff x="2112" y="672"/>
            <a:chExt cx="5232" cy="816"/>
          </a:xfrm>
        </p:grpSpPr>
        <p:sp>
          <p:nvSpPr>
            <p:cNvPr id="59408" name="Rectangle 12"/>
            <p:cNvSpPr>
              <a:spLocks noChangeArrowheads="1"/>
            </p:cNvSpPr>
            <p:nvPr/>
          </p:nvSpPr>
          <p:spPr bwMode="auto">
            <a:xfrm>
              <a:off x="2112" y="672"/>
              <a:ext cx="5232" cy="816"/>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59409" name="Text Box 13"/>
            <p:cNvSpPr txBox="1">
              <a:spLocks noChangeArrowheads="1"/>
            </p:cNvSpPr>
            <p:nvPr/>
          </p:nvSpPr>
          <p:spPr bwMode="auto">
            <a:xfrm>
              <a:off x="2112" y="720"/>
              <a:ext cx="5184" cy="679"/>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This body of the loop consists of two statements.  The first reads an integer from the user into the variable </a:t>
              </a:r>
              <a:r>
                <a:rPr lang="en-US" sz="2200">
                  <a:latin typeface="Courier New" pitchFamily="1" charset="0"/>
                </a:rPr>
                <a:t>value</a:t>
              </a:r>
              <a:r>
                <a:rPr lang="en-US" sz="2400" b="0"/>
                <a:t>, and the second adds that value to the variable </a:t>
              </a:r>
              <a:r>
                <a:rPr lang="en-US" sz="2200">
                  <a:latin typeface="Courier New" pitchFamily="1" charset="0"/>
                </a:rPr>
                <a:t>total</a:t>
              </a:r>
              <a:r>
                <a:rPr lang="en-US" sz="2400" b="0"/>
                <a:t>.</a:t>
              </a:r>
            </a:p>
          </p:txBody>
        </p:sp>
      </p:grpSp>
      <p:grpSp>
        <p:nvGrpSpPr>
          <p:cNvPr id="4" name="Group 14"/>
          <p:cNvGrpSpPr>
            <a:grpSpLocks/>
          </p:cNvGrpSpPr>
          <p:nvPr/>
        </p:nvGrpSpPr>
        <p:grpSpPr bwMode="auto">
          <a:xfrm>
            <a:off x="457200" y="1066800"/>
            <a:ext cx="8305800" cy="1295400"/>
            <a:chOff x="288" y="672"/>
            <a:chExt cx="5232" cy="816"/>
          </a:xfrm>
        </p:grpSpPr>
        <p:sp>
          <p:nvSpPr>
            <p:cNvPr id="59406" name="Rectangle 15"/>
            <p:cNvSpPr>
              <a:spLocks noChangeArrowheads="1"/>
            </p:cNvSpPr>
            <p:nvPr/>
          </p:nvSpPr>
          <p:spPr bwMode="auto">
            <a:xfrm>
              <a:off x="288" y="672"/>
              <a:ext cx="5232" cy="816"/>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59407" name="Text Box 16"/>
            <p:cNvSpPr txBox="1">
              <a:spLocks noChangeArrowheads="1"/>
            </p:cNvSpPr>
            <p:nvPr/>
          </p:nvSpPr>
          <p:spPr bwMode="auto">
            <a:xfrm>
              <a:off x="288" y="720"/>
              <a:ext cx="5184" cy="690"/>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dirty="0"/>
                <a:t>This program uses the Repeat-N-Times</a:t>
              </a:r>
              <a:r>
                <a:rPr lang="en-US" sz="2400" b="0" dirty="0" smtClean="0"/>
                <a:t> pattern </a:t>
              </a:r>
              <a:r>
                <a:rPr lang="en-US" sz="2400" b="0" dirty="0"/>
                <a:t>to compute the sum of a predetermined number of integer values, specified by the named constant </a:t>
              </a:r>
              <a:r>
                <a:rPr lang="en-US" sz="2200" dirty="0">
                  <a:latin typeface="Courier New" pitchFamily="1" charset="0"/>
                </a:rPr>
                <a:t>N</a:t>
              </a:r>
              <a:r>
                <a:rPr lang="en-US" sz="2400" b="0" dirty="0"/>
                <a:t>.</a:t>
              </a:r>
            </a:p>
          </p:txBody>
        </p:sp>
      </p:grpSp>
      <p:grpSp>
        <p:nvGrpSpPr>
          <p:cNvPr id="5" name="Group 17"/>
          <p:cNvGrpSpPr>
            <a:grpSpLocks/>
          </p:cNvGrpSpPr>
          <p:nvPr/>
        </p:nvGrpSpPr>
        <p:grpSpPr bwMode="auto">
          <a:xfrm>
            <a:off x="571500" y="2438400"/>
            <a:ext cx="8039100" cy="3429000"/>
            <a:chOff x="456" y="1632"/>
            <a:chExt cx="5064" cy="2160"/>
          </a:xfrm>
        </p:grpSpPr>
        <p:sp>
          <p:nvSpPr>
            <p:cNvPr id="59404" name="Rectangle 18"/>
            <p:cNvSpPr>
              <a:spLocks noChangeArrowheads="1"/>
            </p:cNvSpPr>
            <p:nvPr/>
          </p:nvSpPr>
          <p:spPr bwMode="auto">
            <a:xfrm>
              <a:off x="456" y="1632"/>
              <a:ext cx="5064" cy="2160"/>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59405" name="Text Box 19"/>
            <p:cNvSpPr txBox="1">
              <a:spLocks noChangeArrowheads="1"/>
            </p:cNvSpPr>
            <p:nvPr/>
          </p:nvSpPr>
          <p:spPr bwMode="auto">
            <a:xfrm>
              <a:off x="504" y="1680"/>
              <a:ext cx="5016" cy="200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public class AddNIntegers extends ConsoleProgram {</a:t>
              </a:r>
            </a:p>
            <a:p>
              <a:r>
                <a:rPr lang="en-US" sz="1600">
                  <a:latin typeface="Courier New" pitchFamily="1" charset="0"/>
                </a:rPr>
                <a:t>   public void run() {</a:t>
              </a:r>
            </a:p>
            <a:p>
              <a:r>
                <a:rPr lang="en-US" sz="1600">
                  <a:latin typeface="Courier New" pitchFamily="1" charset="0"/>
                </a:rPr>
                <a:t>      println("This program adds " + N + " numbers.");</a:t>
              </a:r>
            </a:p>
            <a:p>
              <a:r>
                <a:rPr lang="en-US" sz="1600">
                  <a:latin typeface="Courier New" pitchFamily="1" charset="0"/>
                </a:rPr>
                <a:t>      int total = 0;</a:t>
              </a:r>
            </a:p>
            <a:p>
              <a:r>
                <a:rPr lang="en-US" sz="1600">
                  <a:latin typeface="Courier New" pitchFamily="1" charset="0"/>
                </a:rPr>
                <a:t>      for (int i = 0; i &lt; N; i++) {</a:t>
              </a:r>
            </a:p>
            <a:p>
              <a:r>
                <a:rPr lang="en-US" sz="1600">
                  <a:latin typeface="Courier New" pitchFamily="1" charset="0"/>
                </a:rPr>
                <a:t>         int value = readInt(" ? ");</a:t>
              </a:r>
            </a:p>
            <a:p>
              <a:r>
                <a:rPr lang="en-US" sz="1600">
                  <a:latin typeface="Courier New" pitchFamily="1" charset="0"/>
                </a:rPr>
                <a:t>         total += value;</a:t>
              </a:r>
            </a:p>
            <a:p>
              <a:r>
                <a:rPr lang="en-US" sz="1600">
                  <a:latin typeface="Courier New" pitchFamily="1" charset="0"/>
                </a:rPr>
                <a:t>      }</a:t>
              </a:r>
            </a:p>
            <a:p>
              <a:r>
                <a:rPr lang="en-US" sz="1600">
                  <a:latin typeface="Courier New" pitchFamily="1" charset="0"/>
                </a:rPr>
                <a:t>      println("The total is " + total + ".");</a:t>
              </a:r>
            </a:p>
            <a:p>
              <a:r>
                <a:rPr lang="en-US" sz="1600">
                  <a:latin typeface="Courier New" pitchFamily="1" charset="0"/>
                </a:rPr>
                <a:t>   }</a:t>
              </a:r>
            </a:p>
            <a:p>
              <a:endParaRPr lang="en-US" sz="1000">
                <a:latin typeface="Courier New" pitchFamily="1" charset="0"/>
              </a:endParaRPr>
            </a:p>
            <a:p>
              <a:r>
                <a:rPr lang="en-US" sz="1600">
                  <a:latin typeface="Courier New" pitchFamily="1" charset="0"/>
                </a:rPr>
                <a:t>   private static final int N = 100;</a:t>
              </a:r>
            </a:p>
            <a:p>
              <a:r>
                <a:rPr lang="en-US" sz="1600">
                  <a:latin typeface="Courier New" pitchFamily="1"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8394"/>
                                        </p:tgtEl>
                                        <p:attrNameLst>
                                          <p:attrName>style.visibility</p:attrName>
                                        </p:attrNameLst>
                                      </p:cBhvr>
                                      <p:to>
                                        <p:strVal val="visible"/>
                                      </p:to>
                                    </p:set>
                                  </p:childTnLst>
                                  <p:subTnLst>
                                    <p:set>
                                      <p:cBhvr override="childStyle">
                                        <p:cTn dur="1" fill="hold" display="0" masterRel="nextClick" afterEffect="1"/>
                                        <p:tgtEl>
                                          <p:spTgt spid="528394"/>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28393"/>
                                        </p:tgtEl>
                                        <p:attrNameLst>
                                          <p:attrName>style.visibility</p:attrName>
                                        </p:attrNameLst>
                                      </p:cBhvr>
                                      <p:to>
                                        <p:strVal val="visible"/>
                                      </p:to>
                                    </p:set>
                                  </p:childTnLst>
                                  <p:subTnLst>
                                    <p:set>
                                      <p:cBhvr override="childStyle">
                                        <p:cTn dur="1" fill="hold" display="0" masterRel="nextClick" afterEffect="1"/>
                                        <p:tgtEl>
                                          <p:spTgt spid="528393"/>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8393" grpId="0" animBg="1"/>
      <p:bldP spid="528394" grpId="0" animBg="1"/>
    </p:bld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The Repeat-Until-Sentinel</a:t>
            </a:r>
            <a:r>
              <a:rPr lang="en-US" sz="4000" dirty="0" smtClean="0">
                <a:solidFill>
                  <a:srgbClr val="FF0000"/>
                </a:solidFill>
              </a:rPr>
              <a:t> Pattern</a:t>
            </a:r>
            <a:endParaRPr lang="en-US" i="1" dirty="0">
              <a:solidFill>
                <a:srgbClr val="FF0000"/>
              </a:solidFill>
            </a:endParaRPr>
          </a:p>
        </p:txBody>
      </p:sp>
      <p:sp>
        <p:nvSpPr>
          <p:cNvPr id="61443" name="Text Box 3"/>
          <p:cNvSpPr txBox="1">
            <a:spLocks noChangeArrowheads="1"/>
          </p:cNvSpPr>
          <p:nvPr/>
        </p:nvSpPr>
        <p:spPr bwMode="auto">
          <a:xfrm>
            <a:off x="457200" y="1143000"/>
            <a:ext cx="8229600" cy="1428083"/>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dirty="0"/>
              <a:t>A better approach for the addition program that works for any number of values is to use the Repeat-Until-Sentinel</a:t>
            </a:r>
            <a:r>
              <a:rPr lang="en-US" sz="2400" b="0" dirty="0" smtClean="0"/>
              <a:t> pattern, </a:t>
            </a:r>
            <a:r>
              <a:rPr lang="en-US" sz="2400" b="0" dirty="0"/>
              <a:t>which executes a set of statements until the user enters a specific value called a </a:t>
            </a:r>
            <a:r>
              <a:rPr lang="en-US" sz="2400" i="1" dirty="0"/>
              <a:t>sentinel</a:t>
            </a:r>
            <a:r>
              <a:rPr lang="en-US" sz="2400" dirty="0"/>
              <a:t> </a:t>
            </a:r>
            <a:r>
              <a:rPr lang="en-US" sz="2400" b="0" dirty="0"/>
              <a:t>to signal the end of the list:</a:t>
            </a:r>
          </a:p>
        </p:txBody>
      </p:sp>
      <p:sp>
        <p:nvSpPr>
          <p:cNvPr id="61444" name="Rectangle 4"/>
          <p:cNvSpPr>
            <a:spLocks noChangeArrowheads="1"/>
          </p:cNvSpPr>
          <p:nvPr/>
        </p:nvSpPr>
        <p:spPr bwMode="auto">
          <a:xfrm>
            <a:off x="1676400" y="2667000"/>
            <a:ext cx="5791200" cy="19812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61445" name="Text Box 5"/>
          <p:cNvSpPr txBox="1">
            <a:spLocks noChangeArrowheads="1"/>
          </p:cNvSpPr>
          <p:nvPr/>
        </p:nvSpPr>
        <p:spPr bwMode="auto">
          <a:xfrm>
            <a:off x="1778000" y="2758925"/>
            <a:ext cx="5638800" cy="1766888"/>
          </a:xfrm>
          <a:prstGeom prst="rect">
            <a:avLst/>
          </a:prstGeom>
          <a:noFill/>
          <a:ln w="9525">
            <a:noFill/>
            <a:miter lim="800000"/>
            <a:headEnd/>
            <a:tailEnd/>
          </a:ln>
        </p:spPr>
        <p:txBody>
          <a:bodyPr>
            <a:prstTxWarp prst="textNoShape">
              <a:avLst/>
            </a:prstTxWarp>
            <a:spAutoFit/>
          </a:bodyPr>
          <a:lstStyle/>
          <a:p>
            <a:pPr>
              <a:lnSpc>
                <a:spcPct val="110000"/>
              </a:lnSpc>
            </a:pPr>
            <a:r>
              <a:rPr lang="en-US" sz="2000" dirty="0">
                <a:latin typeface="Courier New" pitchFamily="1" charset="0"/>
              </a:rPr>
              <a:t>while (true) {</a:t>
            </a:r>
          </a:p>
          <a:p>
            <a:pPr>
              <a:lnSpc>
                <a:spcPct val="110000"/>
              </a:lnSpc>
            </a:pPr>
            <a:r>
              <a:rPr lang="en-US" sz="2000" dirty="0">
                <a:latin typeface="Courier New" pitchFamily="1" charset="0"/>
              </a:rPr>
              <a:t>   </a:t>
            </a:r>
            <a:r>
              <a:rPr lang="en-US" sz="2000" b="0" i="1" dirty="0"/>
              <a:t>prompt user and read in a value</a:t>
            </a:r>
          </a:p>
          <a:p>
            <a:pPr>
              <a:lnSpc>
                <a:spcPct val="110000"/>
              </a:lnSpc>
            </a:pPr>
            <a:r>
              <a:rPr lang="en-US" sz="2000" dirty="0">
                <a:latin typeface="Courier New" pitchFamily="1" charset="0"/>
              </a:rPr>
              <a:t>   if (value == </a:t>
            </a:r>
            <a:r>
              <a:rPr lang="en-US" sz="2000" b="0" i="1" dirty="0"/>
              <a:t>sentinel</a:t>
            </a:r>
            <a:r>
              <a:rPr lang="en-US" sz="2000" dirty="0">
                <a:latin typeface="Courier New" pitchFamily="1" charset="0"/>
              </a:rPr>
              <a:t>) break;</a:t>
            </a:r>
          </a:p>
          <a:p>
            <a:pPr>
              <a:lnSpc>
                <a:spcPct val="110000"/>
              </a:lnSpc>
            </a:pPr>
            <a:r>
              <a:rPr lang="en-US" sz="2000" dirty="0">
                <a:latin typeface="Courier New" pitchFamily="1" charset="0"/>
              </a:rPr>
              <a:t>   </a:t>
            </a:r>
            <a:r>
              <a:rPr lang="en-US" sz="2000" b="0" i="1" dirty="0"/>
              <a:t>rest of loop body</a:t>
            </a:r>
            <a:endParaRPr lang="en-US" sz="2000" dirty="0">
              <a:latin typeface="Courier New" pitchFamily="1" charset="0"/>
            </a:endParaRPr>
          </a:p>
          <a:p>
            <a:pPr>
              <a:lnSpc>
                <a:spcPct val="110000"/>
              </a:lnSpc>
            </a:pPr>
            <a:r>
              <a:rPr lang="en-US" sz="2000" dirty="0">
                <a:latin typeface="Courier New" pitchFamily="1" charset="0"/>
              </a:rPr>
              <a:t>}</a:t>
            </a:r>
          </a:p>
        </p:txBody>
      </p:sp>
      <p:sp>
        <p:nvSpPr>
          <p:cNvPr id="61446" name="Text Box 6"/>
          <p:cNvSpPr txBox="1">
            <a:spLocks noChangeArrowheads="1"/>
          </p:cNvSpPr>
          <p:nvPr/>
        </p:nvSpPr>
        <p:spPr bwMode="auto">
          <a:xfrm>
            <a:off x="457200" y="4800600"/>
            <a:ext cx="8229600" cy="1077913"/>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You should choose a sentinel value that is not likely to occur in the input data.  It also makes sense to define the sentinel as a named constant to make the sentinel value easy to change.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pitchFamily="1" charset="0"/>
              </a:rPr>
              <a:t>AddIntegerList</a:t>
            </a:r>
            <a:r>
              <a:rPr lang="en-US" sz="4000">
                <a:solidFill>
                  <a:srgbClr val="FF0000"/>
                </a:solidFill>
              </a:rPr>
              <a:t> Program</a:t>
            </a:r>
            <a:r>
              <a:rPr lang="en-US" sz="4000" i="1">
                <a:solidFill>
                  <a:srgbClr val="FF0000"/>
                </a:solidFill>
              </a:rPr>
              <a:t> </a:t>
            </a:r>
            <a:endParaRPr lang="en-US" i="1">
              <a:solidFill>
                <a:srgbClr val="FF0000"/>
              </a:solidFill>
            </a:endParaRPr>
          </a:p>
        </p:txBody>
      </p:sp>
      <p:sp>
        <p:nvSpPr>
          <p:cNvPr id="63491" name="Rectangle 3"/>
          <p:cNvSpPr>
            <a:spLocks noChangeArrowheads="1"/>
          </p:cNvSpPr>
          <p:nvPr/>
        </p:nvSpPr>
        <p:spPr bwMode="auto">
          <a:xfrm>
            <a:off x="571500" y="2438400"/>
            <a:ext cx="8039100" cy="4038600"/>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63492" name="Text Box 4"/>
          <p:cNvSpPr txBox="1">
            <a:spLocks noChangeArrowheads="1"/>
          </p:cNvSpPr>
          <p:nvPr/>
        </p:nvSpPr>
        <p:spPr bwMode="auto">
          <a:xfrm>
            <a:off x="647700" y="2478315"/>
            <a:ext cx="7962900" cy="3911600"/>
          </a:xfrm>
          <a:prstGeom prst="rect">
            <a:avLst/>
          </a:prstGeom>
          <a:noFill/>
          <a:ln w="9525">
            <a:noFill/>
            <a:miter lim="800000"/>
            <a:headEnd/>
            <a:tailEnd/>
          </a:ln>
        </p:spPr>
        <p:txBody>
          <a:bodyPr>
            <a:prstTxWarp prst="textNoShape">
              <a:avLst/>
            </a:prstTxWarp>
            <a:spAutoFit/>
          </a:bodyPr>
          <a:lstStyle/>
          <a:p>
            <a:r>
              <a:rPr sz="1600" noProof="1">
                <a:latin typeface="Courier New" pitchFamily="1" charset="0"/>
              </a:rPr>
              <a:t>public class AddIntegerList extends ConsoleProgram {</a:t>
            </a:r>
          </a:p>
          <a:p>
            <a:r>
              <a:rPr sz="1600" noProof="1">
                <a:latin typeface="Courier New" pitchFamily="1" charset="0"/>
              </a:rPr>
              <a:t>   public void run() {</a:t>
            </a:r>
          </a:p>
          <a:p>
            <a:r>
              <a:rPr sz="1600" noProof="1">
                <a:latin typeface="Courier New" pitchFamily="1" charset="0"/>
              </a:rPr>
              <a:t>      println("This program adds a list of integers.");</a:t>
            </a:r>
          </a:p>
          <a:p>
            <a:r>
              <a:rPr sz="1600" noProof="1">
                <a:latin typeface="Courier New" pitchFamily="1" charset="0"/>
              </a:rPr>
              <a:t>      println("Enter values, one per line, using " + SENTINEL);</a:t>
            </a:r>
          </a:p>
          <a:p>
            <a:r>
              <a:rPr sz="1600" noProof="1">
                <a:latin typeface="Courier New" pitchFamily="1" charset="0"/>
              </a:rPr>
              <a:t>      println("to signal the end of the list.");</a:t>
            </a:r>
          </a:p>
          <a:p>
            <a:r>
              <a:rPr sz="1600" noProof="1">
                <a:latin typeface="Courier New" pitchFamily="1" charset="0"/>
              </a:rPr>
              <a:t>      int total = 0;</a:t>
            </a:r>
          </a:p>
          <a:p>
            <a:r>
              <a:rPr sz="1600" noProof="1">
                <a:latin typeface="Courier New" pitchFamily="1" charset="0"/>
              </a:rPr>
              <a:t>      while (true) {</a:t>
            </a:r>
          </a:p>
          <a:p>
            <a:r>
              <a:rPr sz="1600" noProof="1">
                <a:latin typeface="Courier New" pitchFamily="1" charset="0"/>
              </a:rPr>
              <a:t>         int value = readInt(" ? ");</a:t>
            </a:r>
          </a:p>
          <a:p>
            <a:r>
              <a:rPr sz="1600" noProof="1">
                <a:latin typeface="Courier New" pitchFamily="1" charset="0"/>
              </a:rPr>
              <a:t>         if (value == SENTINEL) break;</a:t>
            </a:r>
          </a:p>
          <a:p>
            <a:r>
              <a:rPr sz="1600" noProof="1">
                <a:latin typeface="Courier New" pitchFamily="1" charset="0"/>
              </a:rPr>
              <a:t>         total += value;</a:t>
            </a:r>
          </a:p>
          <a:p>
            <a:r>
              <a:rPr sz="1600" noProof="1">
                <a:latin typeface="Courier New" pitchFamily="1" charset="0"/>
              </a:rPr>
              <a:t>      }</a:t>
            </a:r>
          </a:p>
          <a:p>
            <a:r>
              <a:rPr sz="1600" noProof="1">
                <a:latin typeface="Courier New" pitchFamily="1" charset="0"/>
              </a:rPr>
              <a:t>      println("The total is " + total + ".");</a:t>
            </a:r>
          </a:p>
          <a:p>
            <a:r>
              <a:rPr sz="1600" noProof="1">
                <a:latin typeface="Courier New" pitchFamily="1" charset="0"/>
              </a:rPr>
              <a:t>   }</a:t>
            </a:r>
          </a:p>
          <a:p>
            <a:endParaRPr sz="1000" noProof="1">
              <a:latin typeface="Courier New" pitchFamily="1" charset="0"/>
            </a:endParaRPr>
          </a:p>
          <a:p>
            <a:r>
              <a:rPr sz="1600" noProof="1">
                <a:latin typeface="Courier New" pitchFamily="1" charset="0"/>
              </a:rPr>
              <a:t>   private</a:t>
            </a:r>
            <a:r>
              <a:rPr sz="1200" noProof="1">
                <a:latin typeface="Courier New" pitchFamily="1" charset="0"/>
              </a:rPr>
              <a:t> </a:t>
            </a:r>
            <a:r>
              <a:rPr sz="1600" noProof="1">
                <a:latin typeface="Courier New" pitchFamily="1" charset="0"/>
              </a:rPr>
              <a:t>static</a:t>
            </a:r>
            <a:r>
              <a:rPr sz="1200" noProof="1">
                <a:latin typeface="Courier New" pitchFamily="1" charset="0"/>
              </a:rPr>
              <a:t> </a:t>
            </a:r>
            <a:r>
              <a:rPr sz="1600" noProof="1">
                <a:latin typeface="Courier New" pitchFamily="1" charset="0"/>
              </a:rPr>
              <a:t>final</a:t>
            </a:r>
            <a:r>
              <a:rPr sz="1200" noProof="1">
                <a:latin typeface="Courier New" pitchFamily="1" charset="0"/>
              </a:rPr>
              <a:t> </a:t>
            </a:r>
            <a:r>
              <a:rPr sz="1600" noProof="1">
                <a:latin typeface="Courier New" pitchFamily="1" charset="0"/>
              </a:rPr>
              <a:t>int</a:t>
            </a:r>
            <a:r>
              <a:rPr sz="1200" noProof="1">
                <a:latin typeface="Courier New" pitchFamily="1" charset="0"/>
              </a:rPr>
              <a:t> </a:t>
            </a:r>
            <a:r>
              <a:rPr sz="1600" noProof="1">
                <a:latin typeface="Courier New" pitchFamily="1" charset="0"/>
              </a:rPr>
              <a:t>SENTINEL</a:t>
            </a:r>
            <a:r>
              <a:rPr sz="1200" noProof="1">
                <a:latin typeface="Courier New" pitchFamily="1" charset="0"/>
              </a:rPr>
              <a:t> </a:t>
            </a:r>
            <a:r>
              <a:rPr sz="1600" noProof="1">
                <a:latin typeface="Courier New" pitchFamily="1" charset="0"/>
              </a:rPr>
              <a:t>=</a:t>
            </a:r>
            <a:r>
              <a:rPr sz="1200" noProof="1">
                <a:latin typeface="Courier New" pitchFamily="1" charset="0"/>
              </a:rPr>
              <a:t> </a:t>
            </a:r>
            <a:r>
              <a:rPr sz="1600" noProof="1">
                <a:latin typeface="Courier New" pitchFamily="1" charset="0"/>
              </a:rPr>
              <a:t>0;</a:t>
            </a:r>
          </a:p>
          <a:p>
            <a:r>
              <a:rPr sz="1600" noProof="1">
                <a:latin typeface="Courier New" pitchFamily="1" charset="0"/>
              </a:rPr>
              <a:t>}</a:t>
            </a:r>
          </a:p>
        </p:txBody>
      </p:sp>
      <p:sp>
        <p:nvSpPr>
          <p:cNvPr id="63493" name="Text Box 5"/>
          <p:cNvSpPr txBox="1">
            <a:spLocks noChangeArrowheads="1"/>
          </p:cNvSpPr>
          <p:nvPr/>
        </p:nvSpPr>
        <p:spPr bwMode="auto">
          <a:xfrm>
            <a:off x="457200" y="1143000"/>
            <a:ext cx="8229600" cy="109568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dirty="0"/>
              <a:t>This program uses the Repeat-Until-Sentinel</a:t>
            </a:r>
            <a:r>
              <a:rPr lang="en-US" sz="2400" b="0" dirty="0" smtClean="0"/>
              <a:t> pattern </a:t>
            </a:r>
            <a:r>
              <a:rPr lang="en-US" sz="2400" b="0" dirty="0"/>
              <a:t>to add a list of integers, stopping when the user enters a value that matches the named constant </a:t>
            </a:r>
            <a:r>
              <a:rPr lang="en-US" sz="2000" dirty="0">
                <a:latin typeface="Courier New" pitchFamily="1" charset="0"/>
              </a:rPr>
              <a:t>SENTINEL</a:t>
            </a:r>
            <a:r>
              <a:rPr lang="en-US" sz="2400" b="0" dirty="0"/>
              <a: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pitchFamily="1" charset="0"/>
              </a:rPr>
              <a:t>AddIntegerList</a:t>
            </a:r>
            <a:r>
              <a:rPr lang="en-US" sz="4000">
                <a:solidFill>
                  <a:srgbClr val="FF0000"/>
                </a:solidFill>
              </a:rPr>
              <a:t> Program</a:t>
            </a:r>
            <a:r>
              <a:rPr lang="en-US" sz="4000" i="1">
                <a:solidFill>
                  <a:srgbClr val="FF0000"/>
                </a:solidFill>
              </a:rPr>
              <a:t> </a:t>
            </a:r>
            <a:endParaRPr lang="en-US" i="1">
              <a:solidFill>
                <a:srgbClr val="FF0000"/>
              </a:solidFill>
            </a:endParaRPr>
          </a:p>
        </p:txBody>
      </p:sp>
      <p:sp>
        <p:nvSpPr>
          <p:cNvPr id="65539" name="Rectangle 3"/>
          <p:cNvSpPr>
            <a:spLocks noChangeArrowheads="1"/>
          </p:cNvSpPr>
          <p:nvPr/>
        </p:nvSpPr>
        <p:spPr bwMode="auto">
          <a:xfrm>
            <a:off x="533400" y="1066800"/>
            <a:ext cx="8153400" cy="3200400"/>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65540" name="Text Box 4"/>
          <p:cNvSpPr txBox="1">
            <a:spLocks noChangeArrowheads="1"/>
          </p:cNvSpPr>
          <p:nvPr/>
        </p:nvSpPr>
        <p:spPr bwMode="auto">
          <a:xfrm>
            <a:off x="647700" y="1130300"/>
            <a:ext cx="7962900" cy="3025775"/>
          </a:xfrm>
          <a:prstGeom prst="rect">
            <a:avLst/>
          </a:prstGeom>
          <a:noFill/>
          <a:ln w="9525">
            <a:noFill/>
            <a:miter lim="800000"/>
            <a:headEnd/>
            <a:tailEnd/>
          </a:ln>
        </p:spPr>
        <p:txBody>
          <a:bodyPr>
            <a:prstTxWarp prst="textNoShape">
              <a:avLst/>
            </a:prstTxWarp>
            <a:spAutoFit/>
          </a:bodyPr>
          <a:lstStyle/>
          <a:p>
            <a:r>
              <a:rPr sz="1600" noProof="1">
                <a:latin typeface="Courier New" pitchFamily="1" charset="0"/>
              </a:rPr>
              <a:t>public void run() {</a:t>
            </a:r>
          </a:p>
          <a:p>
            <a:r>
              <a:rPr sz="1600" noProof="1">
                <a:latin typeface="Courier New" pitchFamily="1" charset="0"/>
              </a:rPr>
              <a:t>   println("This program adds a list of integers.");</a:t>
            </a:r>
          </a:p>
          <a:p>
            <a:r>
              <a:rPr sz="1600" noProof="1">
                <a:latin typeface="Courier New" pitchFamily="1" charset="0"/>
              </a:rPr>
              <a:t>   println("Enter values, one per line, using " + SENTINEL);</a:t>
            </a:r>
          </a:p>
          <a:p>
            <a:r>
              <a:rPr sz="1600" noProof="1">
                <a:latin typeface="Courier New" pitchFamily="1" charset="0"/>
              </a:rPr>
              <a:t>   println("to signal the end of the list.");</a:t>
            </a:r>
          </a:p>
          <a:p>
            <a:r>
              <a:rPr sz="1600" noProof="1">
                <a:latin typeface="Courier New" pitchFamily="1" charset="0"/>
              </a:rPr>
              <a:t>   int total = 0;</a:t>
            </a:r>
          </a:p>
          <a:p>
            <a:r>
              <a:rPr sz="1600" noProof="1">
                <a:latin typeface="Courier New" pitchFamily="1" charset="0"/>
              </a:rPr>
              <a:t>   while (true) {</a:t>
            </a:r>
          </a:p>
          <a:p>
            <a:r>
              <a:rPr sz="1600" noProof="1">
                <a:latin typeface="Courier New" pitchFamily="1" charset="0"/>
              </a:rPr>
              <a:t>      int value = readInt(" ? ");</a:t>
            </a:r>
          </a:p>
          <a:p>
            <a:r>
              <a:rPr sz="1600" noProof="1">
                <a:latin typeface="Courier New" pitchFamily="1" charset="0"/>
              </a:rPr>
              <a:t>      if (value == SENTINEL) break;</a:t>
            </a:r>
          </a:p>
          <a:p>
            <a:r>
              <a:rPr sz="1600" noProof="1">
                <a:latin typeface="Courier New" pitchFamily="1" charset="0"/>
              </a:rPr>
              <a:t>      total += value;</a:t>
            </a:r>
          </a:p>
          <a:p>
            <a:r>
              <a:rPr sz="1600" noProof="1">
                <a:latin typeface="Courier New" pitchFamily="1" charset="0"/>
              </a:rPr>
              <a:t>   }</a:t>
            </a:r>
          </a:p>
          <a:p>
            <a:r>
              <a:rPr sz="1600" noProof="1">
                <a:latin typeface="Courier New" pitchFamily="1" charset="0"/>
              </a:rPr>
              <a:t>   println("The total is " + total + ".");</a:t>
            </a:r>
          </a:p>
          <a:p>
            <a:r>
              <a:rPr sz="1600" noProof="1">
                <a:latin typeface="Courier New" pitchFamily="1" charset="0"/>
              </a:rPr>
              <a:t>}</a:t>
            </a:r>
          </a:p>
        </p:txBody>
      </p:sp>
      <p:grpSp>
        <p:nvGrpSpPr>
          <p:cNvPr id="65541" name="Group 5"/>
          <p:cNvGrpSpPr>
            <a:grpSpLocks/>
          </p:cNvGrpSpPr>
          <p:nvPr/>
        </p:nvGrpSpPr>
        <p:grpSpPr bwMode="auto">
          <a:xfrm>
            <a:off x="1857375" y="4381500"/>
            <a:ext cx="5429250" cy="2193925"/>
            <a:chOff x="1170" y="2760"/>
            <a:chExt cx="3420" cy="1382"/>
          </a:xfrm>
        </p:grpSpPr>
        <p:pic>
          <p:nvPicPr>
            <p:cNvPr id="65603" name="Picture 6" descr="Console (3"/>
            <p:cNvPicPr>
              <a:picLocks noChangeAspect="1" noChangeArrowheads="1"/>
            </p:cNvPicPr>
            <p:nvPr/>
          </p:nvPicPr>
          <p:blipFill>
            <a:blip r:embed="rId3"/>
            <a:srcRect/>
            <a:stretch>
              <a:fillRect/>
            </a:stretch>
          </p:blipFill>
          <p:spPr bwMode="auto">
            <a:xfrm>
              <a:off x="1170" y="2776"/>
              <a:ext cx="3420" cy="1366"/>
            </a:xfrm>
            <a:prstGeom prst="rect">
              <a:avLst/>
            </a:prstGeom>
            <a:noFill/>
            <a:ln w="9525">
              <a:noFill/>
              <a:miter lim="800000"/>
              <a:headEnd/>
              <a:tailEnd/>
            </a:ln>
          </p:spPr>
        </p:pic>
        <p:sp>
          <p:nvSpPr>
            <p:cNvPr id="65604" name="Text Box 7"/>
            <p:cNvSpPr txBox="1">
              <a:spLocks noChangeArrowheads="1"/>
            </p:cNvSpPr>
            <p:nvPr/>
          </p:nvSpPr>
          <p:spPr bwMode="auto">
            <a:xfrm>
              <a:off x="1200" y="2760"/>
              <a:ext cx="3360"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Neue" pitchFamily="1" charset="0"/>
                </a:rPr>
                <a:t>AddIntegerList</a:t>
              </a:r>
              <a:endParaRPr lang="en-US" sz="1000" b="0">
                <a:solidFill>
                  <a:srgbClr val="333333"/>
                </a:solidFill>
                <a:latin typeface="Charcoal CY" pitchFamily="1" charset="-52"/>
              </a:endParaRPr>
            </a:p>
          </p:txBody>
        </p:sp>
      </p:grpSp>
      <p:sp>
        <p:nvSpPr>
          <p:cNvPr id="65542" name="Rectangle 8"/>
          <p:cNvSpPr>
            <a:spLocks noChangeArrowheads="1"/>
          </p:cNvSpPr>
          <p:nvPr/>
        </p:nvSpPr>
        <p:spPr bwMode="auto">
          <a:xfrm>
            <a:off x="6210300" y="3759200"/>
            <a:ext cx="990600" cy="38100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65543" name="Text Box 9"/>
          <p:cNvSpPr txBox="1">
            <a:spLocks noChangeArrowheads="1"/>
          </p:cNvSpPr>
          <p:nvPr/>
        </p:nvSpPr>
        <p:spPr bwMode="auto">
          <a:xfrm>
            <a:off x="6172200" y="3467100"/>
            <a:ext cx="1066800" cy="336550"/>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value</a:t>
            </a:r>
          </a:p>
        </p:txBody>
      </p:sp>
      <p:sp>
        <p:nvSpPr>
          <p:cNvPr id="65544" name="Rectangle 10"/>
          <p:cNvSpPr>
            <a:spLocks noChangeArrowheads="1"/>
          </p:cNvSpPr>
          <p:nvPr/>
        </p:nvSpPr>
        <p:spPr bwMode="auto">
          <a:xfrm>
            <a:off x="7391400" y="3759200"/>
            <a:ext cx="990600" cy="38100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65545" name="Text Box 11"/>
          <p:cNvSpPr txBox="1">
            <a:spLocks noChangeArrowheads="1"/>
          </p:cNvSpPr>
          <p:nvPr/>
        </p:nvSpPr>
        <p:spPr bwMode="auto">
          <a:xfrm>
            <a:off x="7353300" y="3467100"/>
            <a:ext cx="1028700" cy="336550"/>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total</a:t>
            </a:r>
          </a:p>
        </p:txBody>
      </p:sp>
      <p:sp>
        <p:nvSpPr>
          <p:cNvPr id="534540" name="Rectangle 12"/>
          <p:cNvSpPr>
            <a:spLocks noChangeArrowheads="1"/>
          </p:cNvSpPr>
          <p:nvPr/>
        </p:nvSpPr>
        <p:spPr bwMode="auto">
          <a:xfrm>
            <a:off x="1041400" y="1436688"/>
            <a:ext cx="7115175" cy="7493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34541" name="Text Box 13"/>
          <p:cNvSpPr txBox="1">
            <a:spLocks noChangeArrowheads="1"/>
          </p:cNvSpPr>
          <p:nvPr/>
        </p:nvSpPr>
        <p:spPr bwMode="auto">
          <a:xfrm>
            <a:off x="1885950" y="459740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a:latin typeface="Courier New" pitchFamily="1" charset="0"/>
              </a:rPr>
              <a:t>This program adds a list of integers.</a:t>
            </a:r>
          </a:p>
        </p:txBody>
      </p:sp>
      <p:sp>
        <p:nvSpPr>
          <p:cNvPr id="534542" name="Text Box 14"/>
          <p:cNvSpPr txBox="1">
            <a:spLocks noChangeArrowheads="1"/>
          </p:cNvSpPr>
          <p:nvPr/>
        </p:nvSpPr>
        <p:spPr bwMode="auto">
          <a:xfrm>
            <a:off x="1885950" y="611505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a:latin typeface="Courier New" pitchFamily="1" charset="0"/>
              </a:rPr>
              <a:t>The total is 6.</a:t>
            </a:r>
          </a:p>
        </p:txBody>
      </p:sp>
      <p:sp>
        <p:nvSpPr>
          <p:cNvPr id="534543" name="Text Box 15"/>
          <p:cNvSpPr txBox="1">
            <a:spLocks noChangeArrowheads="1"/>
          </p:cNvSpPr>
          <p:nvPr/>
        </p:nvSpPr>
        <p:spPr bwMode="auto">
          <a:xfrm>
            <a:off x="1892300" y="524510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a:latin typeface="Courier New" pitchFamily="1" charset="0"/>
              </a:rPr>
              <a:t> ?</a:t>
            </a:r>
          </a:p>
        </p:txBody>
      </p:sp>
      <p:sp>
        <p:nvSpPr>
          <p:cNvPr id="534544" name="Text Box 16"/>
          <p:cNvSpPr txBox="1">
            <a:spLocks noChangeArrowheads="1"/>
          </p:cNvSpPr>
          <p:nvPr/>
        </p:nvSpPr>
        <p:spPr bwMode="auto">
          <a:xfrm>
            <a:off x="1892300" y="524510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chemeClr val="accent2"/>
                </a:solidFill>
                <a:latin typeface="Courier New" pitchFamily="1" charset="0"/>
              </a:rPr>
              <a:t>   1</a:t>
            </a:r>
          </a:p>
        </p:txBody>
      </p:sp>
      <p:sp>
        <p:nvSpPr>
          <p:cNvPr id="534545" name="Text Box 17"/>
          <p:cNvSpPr txBox="1">
            <a:spLocks noChangeArrowheads="1"/>
          </p:cNvSpPr>
          <p:nvPr/>
        </p:nvSpPr>
        <p:spPr bwMode="auto">
          <a:xfrm>
            <a:off x="1892300" y="501015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a:latin typeface="Courier New" pitchFamily="1" charset="0"/>
              </a:rPr>
              <a:t>to signal the end of the list.</a:t>
            </a:r>
          </a:p>
        </p:txBody>
      </p:sp>
      <p:sp>
        <p:nvSpPr>
          <p:cNvPr id="534546" name="Text Box 18"/>
          <p:cNvSpPr txBox="1">
            <a:spLocks noChangeArrowheads="1"/>
          </p:cNvSpPr>
          <p:nvPr/>
        </p:nvSpPr>
        <p:spPr bwMode="auto">
          <a:xfrm>
            <a:off x="1892300" y="546100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a:latin typeface="Courier New" pitchFamily="1" charset="0"/>
              </a:rPr>
              <a:t> ?</a:t>
            </a:r>
          </a:p>
        </p:txBody>
      </p:sp>
      <p:sp>
        <p:nvSpPr>
          <p:cNvPr id="534547" name="Text Box 19"/>
          <p:cNvSpPr txBox="1">
            <a:spLocks noChangeArrowheads="1"/>
          </p:cNvSpPr>
          <p:nvPr/>
        </p:nvSpPr>
        <p:spPr bwMode="auto">
          <a:xfrm>
            <a:off x="1892300" y="546100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chemeClr val="accent2"/>
                </a:solidFill>
                <a:latin typeface="Courier New" pitchFamily="1" charset="0"/>
              </a:rPr>
              <a:t>   2</a:t>
            </a:r>
          </a:p>
        </p:txBody>
      </p:sp>
      <p:sp>
        <p:nvSpPr>
          <p:cNvPr id="534548" name="Text Box 20"/>
          <p:cNvSpPr txBox="1">
            <a:spLocks noChangeArrowheads="1"/>
          </p:cNvSpPr>
          <p:nvPr/>
        </p:nvSpPr>
        <p:spPr bwMode="auto">
          <a:xfrm>
            <a:off x="1892300" y="567690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a:latin typeface="Courier New" pitchFamily="1" charset="0"/>
              </a:rPr>
              <a:t> ?</a:t>
            </a:r>
          </a:p>
        </p:txBody>
      </p:sp>
      <p:sp>
        <p:nvSpPr>
          <p:cNvPr id="534549" name="Text Box 21"/>
          <p:cNvSpPr txBox="1">
            <a:spLocks noChangeArrowheads="1"/>
          </p:cNvSpPr>
          <p:nvPr/>
        </p:nvSpPr>
        <p:spPr bwMode="auto">
          <a:xfrm>
            <a:off x="1892300" y="567690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chemeClr val="accent2"/>
                </a:solidFill>
                <a:latin typeface="Courier New" pitchFamily="1" charset="0"/>
              </a:rPr>
              <a:t>   3</a:t>
            </a:r>
          </a:p>
        </p:txBody>
      </p:sp>
      <p:sp>
        <p:nvSpPr>
          <p:cNvPr id="534550" name="Text Box 22"/>
          <p:cNvSpPr txBox="1">
            <a:spLocks noChangeArrowheads="1"/>
          </p:cNvSpPr>
          <p:nvPr/>
        </p:nvSpPr>
        <p:spPr bwMode="auto">
          <a:xfrm>
            <a:off x="1892300" y="589280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a:latin typeface="Courier New" pitchFamily="1" charset="0"/>
              </a:rPr>
              <a:t> ?</a:t>
            </a:r>
          </a:p>
        </p:txBody>
      </p:sp>
      <p:sp>
        <p:nvSpPr>
          <p:cNvPr id="534551" name="Text Box 23"/>
          <p:cNvSpPr txBox="1">
            <a:spLocks noChangeArrowheads="1"/>
          </p:cNvSpPr>
          <p:nvPr/>
        </p:nvSpPr>
        <p:spPr bwMode="auto">
          <a:xfrm>
            <a:off x="1892300" y="589280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chemeClr val="accent2"/>
                </a:solidFill>
                <a:latin typeface="Courier New" pitchFamily="1" charset="0"/>
              </a:rPr>
              <a:t>   0</a:t>
            </a:r>
          </a:p>
        </p:txBody>
      </p:sp>
      <p:sp>
        <p:nvSpPr>
          <p:cNvPr id="534552" name="Text Box 24"/>
          <p:cNvSpPr txBox="1">
            <a:spLocks noChangeArrowheads="1"/>
          </p:cNvSpPr>
          <p:nvPr/>
        </p:nvSpPr>
        <p:spPr bwMode="auto">
          <a:xfrm>
            <a:off x="1892300" y="480695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a:latin typeface="Courier New" pitchFamily="1" charset="0"/>
              </a:rPr>
              <a:t>Enter values, one per line, using 0</a:t>
            </a:r>
          </a:p>
        </p:txBody>
      </p:sp>
      <p:sp>
        <p:nvSpPr>
          <p:cNvPr id="534553" name="Rectangle 25"/>
          <p:cNvSpPr>
            <a:spLocks noChangeArrowheads="1"/>
          </p:cNvSpPr>
          <p:nvPr/>
        </p:nvSpPr>
        <p:spPr bwMode="auto">
          <a:xfrm>
            <a:off x="1041400" y="2185988"/>
            <a:ext cx="1849438" cy="2444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34554" name="Rectangle 26"/>
          <p:cNvSpPr>
            <a:spLocks noChangeArrowheads="1"/>
          </p:cNvSpPr>
          <p:nvPr/>
        </p:nvSpPr>
        <p:spPr bwMode="auto">
          <a:xfrm>
            <a:off x="1046163" y="2427288"/>
            <a:ext cx="1849437" cy="2444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34555" name="Rectangle 27"/>
          <p:cNvSpPr>
            <a:spLocks noChangeArrowheads="1"/>
          </p:cNvSpPr>
          <p:nvPr/>
        </p:nvSpPr>
        <p:spPr bwMode="auto">
          <a:xfrm>
            <a:off x="1401763" y="2668588"/>
            <a:ext cx="3517900" cy="242887"/>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34556" name="Rectangle 28"/>
          <p:cNvSpPr>
            <a:spLocks noChangeArrowheads="1"/>
          </p:cNvSpPr>
          <p:nvPr/>
        </p:nvSpPr>
        <p:spPr bwMode="auto">
          <a:xfrm>
            <a:off x="1397000" y="2909888"/>
            <a:ext cx="3663950" cy="242887"/>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34557" name="Rectangle 29"/>
          <p:cNvSpPr>
            <a:spLocks noChangeArrowheads="1"/>
          </p:cNvSpPr>
          <p:nvPr/>
        </p:nvSpPr>
        <p:spPr bwMode="auto">
          <a:xfrm>
            <a:off x="1403350" y="3151188"/>
            <a:ext cx="1970088" cy="26035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34558" name="Rectangle 30"/>
          <p:cNvSpPr>
            <a:spLocks noChangeArrowheads="1"/>
          </p:cNvSpPr>
          <p:nvPr/>
        </p:nvSpPr>
        <p:spPr bwMode="auto">
          <a:xfrm>
            <a:off x="1041400" y="3658583"/>
            <a:ext cx="4860925" cy="236537"/>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grpSp>
        <p:nvGrpSpPr>
          <p:cNvPr id="3" name="Group 31"/>
          <p:cNvGrpSpPr>
            <a:grpSpLocks/>
          </p:cNvGrpSpPr>
          <p:nvPr/>
        </p:nvGrpSpPr>
        <p:grpSpPr bwMode="auto">
          <a:xfrm>
            <a:off x="7391400" y="3784600"/>
            <a:ext cx="979488" cy="336550"/>
            <a:chOff x="4655" y="3024"/>
            <a:chExt cx="617" cy="212"/>
          </a:xfrm>
        </p:grpSpPr>
        <p:sp>
          <p:nvSpPr>
            <p:cNvPr id="65601" name="Rectangle 32"/>
            <p:cNvSpPr>
              <a:spLocks noChangeArrowheads="1"/>
            </p:cNvSpPr>
            <p:nvPr/>
          </p:nvSpPr>
          <p:spPr bwMode="auto">
            <a:xfrm>
              <a:off x="4689" y="3041"/>
              <a:ext cx="562" cy="175"/>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5602" name="Text Box 33"/>
            <p:cNvSpPr txBox="1">
              <a:spLocks noChangeArrowheads="1"/>
            </p:cNvSpPr>
            <p:nvPr/>
          </p:nvSpPr>
          <p:spPr bwMode="auto">
            <a:xfrm>
              <a:off x="4655" y="3024"/>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0</a:t>
              </a:r>
            </a:p>
          </p:txBody>
        </p:sp>
      </p:grpSp>
      <p:grpSp>
        <p:nvGrpSpPr>
          <p:cNvPr id="4" name="Group 34"/>
          <p:cNvGrpSpPr>
            <a:grpSpLocks/>
          </p:cNvGrpSpPr>
          <p:nvPr/>
        </p:nvGrpSpPr>
        <p:grpSpPr bwMode="auto">
          <a:xfrm>
            <a:off x="6210300" y="3784600"/>
            <a:ext cx="979488" cy="336550"/>
            <a:chOff x="4655" y="3024"/>
            <a:chExt cx="617" cy="212"/>
          </a:xfrm>
        </p:grpSpPr>
        <p:sp>
          <p:nvSpPr>
            <p:cNvPr id="65599" name="Rectangle 35"/>
            <p:cNvSpPr>
              <a:spLocks noChangeArrowheads="1"/>
            </p:cNvSpPr>
            <p:nvPr/>
          </p:nvSpPr>
          <p:spPr bwMode="auto">
            <a:xfrm>
              <a:off x="4689" y="3041"/>
              <a:ext cx="562" cy="175"/>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5600" name="Text Box 36"/>
            <p:cNvSpPr txBox="1">
              <a:spLocks noChangeArrowheads="1"/>
            </p:cNvSpPr>
            <p:nvPr/>
          </p:nvSpPr>
          <p:spPr bwMode="auto">
            <a:xfrm>
              <a:off x="4655" y="3024"/>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1</a:t>
              </a:r>
            </a:p>
          </p:txBody>
        </p:sp>
      </p:grpSp>
      <p:grpSp>
        <p:nvGrpSpPr>
          <p:cNvPr id="5" name="Group 37"/>
          <p:cNvGrpSpPr>
            <a:grpSpLocks/>
          </p:cNvGrpSpPr>
          <p:nvPr/>
        </p:nvGrpSpPr>
        <p:grpSpPr bwMode="auto">
          <a:xfrm>
            <a:off x="7391400" y="3784600"/>
            <a:ext cx="979488" cy="336550"/>
            <a:chOff x="4655" y="3024"/>
            <a:chExt cx="617" cy="212"/>
          </a:xfrm>
        </p:grpSpPr>
        <p:sp>
          <p:nvSpPr>
            <p:cNvPr id="65597" name="Rectangle 38"/>
            <p:cNvSpPr>
              <a:spLocks noChangeArrowheads="1"/>
            </p:cNvSpPr>
            <p:nvPr/>
          </p:nvSpPr>
          <p:spPr bwMode="auto">
            <a:xfrm>
              <a:off x="4689" y="3041"/>
              <a:ext cx="562" cy="175"/>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5598" name="Text Box 39"/>
            <p:cNvSpPr txBox="1">
              <a:spLocks noChangeArrowheads="1"/>
            </p:cNvSpPr>
            <p:nvPr/>
          </p:nvSpPr>
          <p:spPr bwMode="auto">
            <a:xfrm>
              <a:off x="4655" y="3024"/>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1</a:t>
              </a:r>
            </a:p>
          </p:txBody>
        </p:sp>
      </p:grpSp>
      <p:grpSp>
        <p:nvGrpSpPr>
          <p:cNvPr id="6" name="Group 40"/>
          <p:cNvGrpSpPr>
            <a:grpSpLocks/>
          </p:cNvGrpSpPr>
          <p:nvPr/>
        </p:nvGrpSpPr>
        <p:grpSpPr bwMode="auto">
          <a:xfrm>
            <a:off x="6210300" y="3784600"/>
            <a:ext cx="979488" cy="336550"/>
            <a:chOff x="4655" y="3024"/>
            <a:chExt cx="617" cy="212"/>
          </a:xfrm>
        </p:grpSpPr>
        <p:sp>
          <p:nvSpPr>
            <p:cNvPr id="65595" name="Rectangle 41"/>
            <p:cNvSpPr>
              <a:spLocks noChangeArrowheads="1"/>
            </p:cNvSpPr>
            <p:nvPr/>
          </p:nvSpPr>
          <p:spPr bwMode="auto">
            <a:xfrm>
              <a:off x="4689" y="3041"/>
              <a:ext cx="562" cy="175"/>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5596" name="Text Box 42"/>
            <p:cNvSpPr txBox="1">
              <a:spLocks noChangeArrowheads="1"/>
            </p:cNvSpPr>
            <p:nvPr/>
          </p:nvSpPr>
          <p:spPr bwMode="auto">
            <a:xfrm>
              <a:off x="4655" y="3024"/>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2</a:t>
              </a:r>
            </a:p>
          </p:txBody>
        </p:sp>
      </p:grpSp>
      <p:grpSp>
        <p:nvGrpSpPr>
          <p:cNvPr id="7" name="Group 43"/>
          <p:cNvGrpSpPr>
            <a:grpSpLocks/>
          </p:cNvGrpSpPr>
          <p:nvPr/>
        </p:nvGrpSpPr>
        <p:grpSpPr bwMode="auto">
          <a:xfrm>
            <a:off x="7391400" y="3784600"/>
            <a:ext cx="979488" cy="336550"/>
            <a:chOff x="4655" y="3024"/>
            <a:chExt cx="617" cy="212"/>
          </a:xfrm>
        </p:grpSpPr>
        <p:sp>
          <p:nvSpPr>
            <p:cNvPr id="65593" name="Rectangle 44"/>
            <p:cNvSpPr>
              <a:spLocks noChangeArrowheads="1"/>
            </p:cNvSpPr>
            <p:nvPr/>
          </p:nvSpPr>
          <p:spPr bwMode="auto">
            <a:xfrm>
              <a:off x="4689" y="3041"/>
              <a:ext cx="562" cy="175"/>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5594" name="Text Box 45"/>
            <p:cNvSpPr txBox="1">
              <a:spLocks noChangeArrowheads="1"/>
            </p:cNvSpPr>
            <p:nvPr/>
          </p:nvSpPr>
          <p:spPr bwMode="auto">
            <a:xfrm>
              <a:off x="4655" y="3024"/>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3</a:t>
              </a:r>
            </a:p>
          </p:txBody>
        </p:sp>
      </p:grpSp>
      <p:grpSp>
        <p:nvGrpSpPr>
          <p:cNvPr id="8" name="Group 46"/>
          <p:cNvGrpSpPr>
            <a:grpSpLocks/>
          </p:cNvGrpSpPr>
          <p:nvPr/>
        </p:nvGrpSpPr>
        <p:grpSpPr bwMode="auto">
          <a:xfrm>
            <a:off x="6210300" y="3784600"/>
            <a:ext cx="979488" cy="336550"/>
            <a:chOff x="4655" y="3024"/>
            <a:chExt cx="617" cy="212"/>
          </a:xfrm>
        </p:grpSpPr>
        <p:sp>
          <p:nvSpPr>
            <p:cNvPr id="65591" name="Rectangle 47"/>
            <p:cNvSpPr>
              <a:spLocks noChangeArrowheads="1"/>
            </p:cNvSpPr>
            <p:nvPr/>
          </p:nvSpPr>
          <p:spPr bwMode="auto">
            <a:xfrm>
              <a:off x="4689" y="3041"/>
              <a:ext cx="562" cy="175"/>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5592" name="Text Box 48"/>
            <p:cNvSpPr txBox="1">
              <a:spLocks noChangeArrowheads="1"/>
            </p:cNvSpPr>
            <p:nvPr/>
          </p:nvSpPr>
          <p:spPr bwMode="auto">
            <a:xfrm>
              <a:off x="4655" y="3024"/>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3</a:t>
              </a:r>
            </a:p>
          </p:txBody>
        </p:sp>
      </p:grpSp>
      <p:grpSp>
        <p:nvGrpSpPr>
          <p:cNvPr id="9" name="Group 49"/>
          <p:cNvGrpSpPr>
            <a:grpSpLocks/>
          </p:cNvGrpSpPr>
          <p:nvPr/>
        </p:nvGrpSpPr>
        <p:grpSpPr bwMode="auto">
          <a:xfrm>
            <a:off x="7391400" y="3784600"/>
            <a:ext cx="979488" cy="336550"/>
            <a:chOff x="4655" y="3024"/>
            <a:chExt cx="617" cy="212"/>
          </a:xfrm>
        </p:grpSpPr>
        <p:sp>
          <p:nvSpPr>
            <p:cNvPr id="65589" name="Rectangle 50"/>
            <p:cNvSpPr>
              <a:spLocks noChangeArrowheads="1"/>
            </p:cNvSpPr>
            <p:nvPr/>
          </p:nvSpPr>
          <p:spPr bwMode="auto">
            <a:xfrm>
              <a:off x="4689" y="3041"/>
              <a:ext cx="562" cy="175"/>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5590" name="Text Box 51"/>
            <p:cNvSpPr txBox="1">
              <a:spLocks noChangeArrowheads="1"/>
            </p:cNvSpPr>
            <p:nvPr/>
          </p:nvSpPr>
          <p:spPr bwMode="auto">
            <a:xfrm>
              <a:off x="4655" y="3024"/>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6</a:t>
              </a:r>
            </a:p>
          </p:txBody>
        </p:sp>
      </p:grpSp>
      <p:grpSp>
        <p:nvGrpSpPr>
          <p:cNvPr id="10" name="Group 52"/>
          <p:cNvGrpSpPr>
            <a:grpSpLocks/>
          </p:cNvGrpSpPr>
          <p:nvPr/>
        </p:nvGrpSpPr>
        <p:grpSpPr bwMode="auto">
          <a:xfrm>
            <a:off x="6210300" y="3784600"/>
            <a:ext cx="979488" cy="336550"/>
            <a:chOff x="4655" y="3024"/>
            <a:chExt cx="617" cy="212"/>
          </a:xfrm>
        </p:grpSpPr>
        <p:sp>
          <p:nvSpPr>
            <p:cNvPr id="65587" name="Rectangle 53"/>
            <p:cNvSpPr>
              <a:spLocks noChangeArrowheads="1"/>
            </p:cNvSpPr>
            <p:nvPr/>
          </p:nvSpPr>
          <p:spPr bwMode="auto">
            <a:xfrm>
              <a:off x="4689" y="3041"/>
              <a:ext cx="562" cy="175"/>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5588" name="Text Box 54"/>
            <p:cNvSpPr txBox="1">
              <a:spLocks noChangeArrowheads="1"/>
            </p:cNvSpPr>
            <p:nvPr/>
          </p:nvSpPr>
          <p:spPr bwMode="auto">
            <a:xfrm>
              <a:off x="4655" y="3024"/>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0</a:t>
              </a:r>
            </a:p>
          </p:txBody>
        </p:sp>
      </p:grpSp>
      <p:grpSp>
        <p:nvGrpSpPr>
          <p:cNvPr id="11" name="Group 55"/>
          <p:cNvGrpSpPr>
            <a:grpSpLocks/>
          </p:cNvGrpSpPr>
          <p:nvPr/>
        </p:nvGrpSpPr>
        <p:grpSpPr bwMode="auto">
          <a:xfrm>
            <a:off x="533400" y="1066800"/>
            <a:ext cx="8153400" cy="3200400"/>
            <a:chOff x="336" y="672"/>
            <a:chExt cx="5136" cy="2016"/>
          </a:xfrm>
        </p:grpSpPr>
        <p:sp>
          <p:nvSpPr>
            <p:cNvPr id="65575" name="Rectangle 56"/>
            <p:cNvSpPr>
              <a:spLocks noChangeArrowheads="1"/>
            </p:cNvSpPr>
            <p:nvPr/>
          </p:nvSpPr>
          <p:spPr bwMode="auto">
            <a:xfrm>
              <a:off x="336" y="672"/>
              <a:ext cx="5136" cy="2016"/>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65576" name="Text Box 57"/>
            <p:cNvSpPr txBox="1">
              <a:spLocks noChangeArrowheads="1"/>
            </p:cNvSpPr>
            <p:nvPr/>
          </p:nvSpPr>
          <p:spPr bwMode="auto">
            <a:xfrm>
              <a:off x="408" y="712"/>
              <a:ext cx="5016" cy="1906"/>
            </a:xfrm>
            <a:prstGeom prst="rect">
              <a:avLst/>
            </a:prstGeom>
            <a:noFill/>
            <a:ln w="9525">
              <a:noFill/>
              <a:miter lim="800000"/>
              <a:headEnd/>
              <a:tailEnd/>
            </a:ln>
          </p:spPr>
          <p:txBody>
            <a:bodyPr>
              <a:prstTxWarp prst="textNoShape">
                <a:avLst/>
              </a:prstTxWarp>
              <a:spAutoFit/>
            </a:bodyPr>
            <a:lstStyle/>
            <a:p>
              <a:r>
                <a:rPr sz="1600" noProof="1">
                  <a:latin typeface="Courier New" pitchFamily="1" charset="0"/>
                </a:rPr>
                <a:t>public void run() {</a:t>
              </a:r>
            </a:p>
            <a:p>
              <a:r>
                <a:rPr sz="1600" noProof="1">
                  <a:latin typeface="Courier New" pitchFamily="1" charset="0"/>
                </a:rPr>
                <a:t>   println("This program adds a list of integers.");</a:t>
              </a:r>
            </a:p>
            <a:p>
              <a:r>
                <a:rPr sz="1600" noProof="1">
                  <a:latin typeface="Courier New" pitchFamily="1" charset="0"/>
                </a:rPr>
                <a:t>   println("Enter values, one per line, using " + SENTINEL);</a:t>
              </a:r>
            </a:p>
            <a:p>
              <a:r>
                <a:rPr sz="1600" noProof="1">
                  <a:latin typeface="Courier New" pitchFamily="1" charset="0"/>
                </a:rPr>
                <a:t>   println("to signal the end of the list.");</a:t>
              </a:r>
            </a:p>
            <a:p>
              <a:r>
                <a:rPr sz="1600" noProof="1">
                  <a:latin typeface="Courier New" pitchFamily="1" charset="0"/>
                </a:rPr>
                <a:t>   int total = 0;</a:t>
              </a:r>
            </a:p>
            <a:p>
              <a:r>
                <a:rPr sz="1600" noProof="1">
                  <a:latin typeface="Courier New" pitchFamily="1" charset="0"/>
                </a:rPr>
                <a:t>   while (true) {</a:t>
              </a:r>
            </a:p>
            <a:p>
              <a:r>
                <a:rPr sz="1600" noProof="1">
                  <a:latin typeface="Courier New" pitchFamily="1" charset="0"/>
                </a:rPr>
                <a:t>      int value = readInt(" ? ");</a:t>
              </a:r>
            </a:p>
            <a:p>
              <a:r>
                <a:rPr sz="1600" noProof="1">
                  <a:latin typeface="Courier New" pitchFamily="1" charset="0"/>
                </a:rPr>
                <a:t>      if (value == SENTINEL) break;</a:t>
              </a:r>
            </a:p>
            <a:p>
              <a:r>
                <a:rPr sz="1600" noProof="1">
                  <a:latin typeface="Courier New" pitchFamily="1" charset="0"/>
                </a:rPr>
                <a:t>      total += value;</a:t>
              </a:r>
            </a:p>
            <a:p>
              <a:r>
                <a:rPr sz="1600" noProof="1">
                  <a:latin typeface="Courier New" pitchFamily="1" charset="0"/>
                </a:rPr>
                <a:t>   }</a:t>
              </a:r>
            </a:p>
            <a:p>
              <a:r>
                <a:rPr sz="1600" noProof="1">
                  <a:latin typeface="Courier New" pitchFamily="1" charset="0"/>
                </a:rPr>
                <a:t>   println("The total is " + total + ".");</a:t>
              </a:r>
            </a:p>
            <a:p>
              <a:r>
                <a:rPr sz="1600" noProof="1">
                  <a:latin typeface="Courier New" pitchFamily="1" charset="0"/>
                </a:rPr>
                <a:t>}</a:t>
              </a:r>
            </a:p>
          </p:txBody>
        </p:sp>
        <p:sp>
          <p:nvSpPr>
            <p:cNvPr id="65577" name="Rectangle 58"/>
            <p:cNvSpPr>
              <a:spLocks noChangeArrowheads="1"/>
            </p:cNvSpPr>
            <p:nvPr/>
          </p:nvSpPr>
          <p:spPr bwMode="auto">
            <a:xfrm>
              <a:off x="3912" y="2368"/>
              <a:ext cx="624"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65578" name="Text Box 59"/>
            <p:cNvSpPr txBox="1">
              <a:spLocks noChangeArrowheads="1"/>
            </p:cNvSpPr>
            <p:nvPr/>
          </p:nvSpPr>
          <p:spPr bwMode="auto">
            <a:xfrm>
              <a:off x="3888" y="2184"/>
              <a:ext cx="672"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value</a:t>
              </a:r>
            </a:p>
          </p:txBody>
        </p:sp>
        <p:sp>
          <p:nvSpPr>
            <p:cNvPr id="65579" name="Rectangle 60"/>
            <p:cNvSpPr>
              <a:spLocks noChangeArrowheads="1"/>
            </p:cNvSpPr>
            <p:nvPr/>
          </p:nvSpPr>
          <p:spPr bwMode="auto">
            <a:xfrm>
              <a:off x="4656" y="2368"/>
              <a:ext cx="624"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65580" name="Text Box 61"/>
            <p:cNvSpPr txBox="1">
              <a:spLocks noChangeArrowheads="1"/>
            </p:cNvSpPr>
            <p:nvPr/>
          </p:nvSpPr>
          <p:spPr bwMode="auto">
            <a:xfrm>
              <a:off x="4632" y="2184"/>
              <a:ext cx="648"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total</a:t>
              </a:r>
            </a:p>
          </p:txBody>
        </p:sp>
        <p:grpSp>
          <p:nvGrpSpPr>
            <p:cNvPr id="65581" name="Group 62"/>
            <p:cNvGrpSpPr>
              <a:grpSpLocks/>
            </p:cNvGrpSpPr>
            <p:nvPr/>
          </p:nvGrpSpPr>
          <p:grpSpPr bwMode="auto">
            <a:xfrm>
              <a:off x="4656" y="2384"/>
              <a:ext cx="617" cy="212"/>
              <a:chOff x="4655" y="3024"/>
              <a:chExt cx="617" cy="212"/>
            </a:xfrm>
          </p:grpSpPr>
          <p:sp>
            <p:nvSpPr>
              <p:cNvPr id="65585" name="Rectangle 63"/>
              <p:cNvSpPr>
                <a:spLocks noChangeArrowheads="1"/>
              </p:cNvSpPr>
              <p:nvPr/>
            </p:nvSpPr>
            <p:spPr bwMode="auto">
              <a:xfrm>
                <a:off x="4689" y="3041"/>
                <a:ext cx="562" cy="175"/>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5586" name="Text Box 64"/>
              <p:cNvSpPr txBox="1">
                <a:spLocks noChangeArrowheads="1"/>
              </p:cNvSpPr>
              <p:nvPr/>
            </p:nvSpPr>
            <p:spPr bwMode="auto">
              <a:xfrm>
                <a:off x="4655" y="3024"/>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6</a:t>
                </a:r>
              </a:p>
            </p:txBody>
          </p:sp>
        </p:grpSp>
        <p:grpSp>
          <p:nvGrpSpPr>
            <p:cNvPr id="65582" name="Group 65"/>
            <p:cNvGrpSpPr>
              <a:grpSpLocks/>
            </p:cNvGrpSpPr>
            <p:nvPr/>
          </p:nvGrpSpPr>
          <p:grpSpPr bwMode="auto">
            <a:xfrm>
              <a:off x="3912" y="2384"/>
              <a:ext cx="617" cy="212"/>
              <a:chOff x="4655" y="3024"/>
              <a:chExt cx="617" cy="212"/>
            </a:xfrm>
          </p:grpSpPr>
          <p:sp>
            <p:nvSpPr>
              <p:cNvPr id="65583" name="Rectangle 66"/>
              <p:cNvSpPr>
                <a:spLocks noChangeArrowheads="1"/>
              </p:cNvSpPr>
              <p:nvPr/>
            </p:nvSpPr>
            <p:spPr bwMode="auto">
              <a:xfrm>
                <a:off x="4689" y="3041"/>
                <a:ext cx="562" cy="175"/>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5584" name="Text Box 67"/>
              <p:cNvSpPr txBox="1">
                <a:spLocks noChangeArrowheads="1"/>
              </p:cNvSpPr>
              <p:nvPr/>
            </p:nvSpPr>
            <p:spPr bwMode="auto">
              <a:xfrm>
                <a:off x="4655" y="3024"/>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0</a:t>
                </a:r>
              </a:p>
            </p:txBody>
          </p:sp>
        </p:grpSp>
      </p:grpSp>
      <p:sp>
        <p:nvSpPr>
          <p:cNvPr id="65574" name="Text Box 68">
            <a:hlinkClick r:id="" action="ppaction://hlinkshowjump?jump=nextslide"/>
          </p:cNvPr>
          <p:cNvSpPr txBox="1">
            <a:spLocks noChangeArrowheads="1"/>
          </p:cNvSpPr>
          <p:nvPr/>
        </p:nvSpPr>
        <p:spPr bwMode="auto">
          <a:xfrm>
            <a:off x="7848600" y="6400800"/>
            <a:ext cx="1143000" cy="244475"/>
          </a:xfrm>
          <a:prstGeom prst="rect">
            <a:avLst/>
          </a:prstGeom>
          <a:noFill/>
          <a:ln w="9525">
            <a:noFill/>
            <a:miter lim="800000"/>
            <a:headEnd/>
            <a:tailEnd/>
          </a:ln>
        </p:spPr>
        <p:txBody>
          <a:bodyPr>
            <a:prstTxWarp prst="textNoShape">
              <a:avLst/>
            </a:prstTxWarp>
            <a:spAutoFit/>
          </a:bodyPr>
          <a:lstStyle/>
          <a:p>
            <a:pPr>
              <a:spcBef>
                <a:spcPct val="50000"/>
              </a:spcBef>
            </a:pPr>
            <a:r>
              <a:rPr lang="en-US" sz="1000" b="0" i="1"/>
              <a:t>skip simulation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534540"/>
                                        </p:tgtEl>
                                        <p:attrNameLst>
                                          <p:attrName>style.visibility</p:attrName>
                                        </p:attrNameLst>
                                      </p:cBhvr>
                                      <p:to>
                                        <p:strVal val="visible"/>
                                      </p:to>
                                    </p:set>
                                  </p:childTnLst>
                                  <p:subTnLst>
                                    <p:set>
                                      <p:cBhvr override="childStyle">
                                        <p:cTn dur="1" fill="hold" display="0" masterRel="nextClick" afterEffect="1"/>
                                        <p:tgtEl>
                                          <p:spTgt spid="534540"/>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34541">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534552">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534545">
                                            <p:txEl>
                                              <p:pRg st="0" end="0"/>
                                            </p:txEl>
                                          </p:spTgt>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534553"/>
                                        </p:tgtEl>
                                        <p:attrNameLst>
                                          <p:attrName>style.visibility</p:attrName>
                                        </p:attrNameLst>
                                      </p:cBhvr>
                                      <p:to>
                                        <p:strVal val="visible"/>
                                      </p:to>
                                    </p:set>
                                  </p:childTnLst>
                                  <p:subTnLst>
                                    <p:set>
                                      <p:cBhvr override="childStyle">
                                        <p:cTn dur="1" fill="hold" display="0" masterRel="nextClick" afterEffect="1"/>
                                        <p:tgtEl>
                                          <p:spTgt spid="534553"/>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499"/>
                                          </p:stCondLst>
                                        </p:cTn>
                                        <p:tgtEl>
                                          <p:spTgt spid="3"/>
                                        </p:tgtEl>
                                        <p:attrNameLst>
                                          <p:attrName>style.visibility</p:attrName>
                                        </p:attrNameLst>
                                      </p:cBhvr>
                                      <p:to>
                                        <p:strVal val="visible"/>
                                      </p:to>
                                    </p:set>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499"/>
                                          </p:stCondLst>
                                        </p:cTn>
                                        <p:tgtEl>
                                          <p:spTgt spid="534554"/>
                                        </p:tgtEl>
                                        <p:attrNameLst>
                                          <p:attrName>style.visibility</p:attrName>
                                        </p:attrNameLst>
                                      </p:cBhvr>
                                      <p:to>
                                        <p:strVal val="visible"/>
                                      </p:to>
                                    </p:set>
                                  </p:childTnLst>
                                  <p:subTnLst>
                                    <p:set>
                                      <p:cBhvr override="childStyle">
                                        <p:cTn dur="1" fill="hold" display="0" masterRel="nextClick" afterEffect="1"/>
                                        <p:tgtEl>
                                          <p:spTgt spid="534554"/>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534543">
                                            <p:txEl>
                                              <p:pRg st="0" end="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534555"/>
                                        </p:tgtEl>
                                        <p:attrNameLst>
                                          <p:attrName>style.visibility</p:attrName>
                                        </p:attrNameLst>
                                      </p:cBhvr>
                                      <p:to>
                                        <p:strVal val="visible"/>
                                      </p:to>
                                    </p:set>
                                  </p:childTnLst>
                                  <p:subTnLst>
                                    <p:set>
                                      <p:cBhvr override="childStyle">
                                        <p:cTn dur="1" fill="hold" display="0" masterRel="nextClick" afterEffect="1"/>
                                        <p:tgtEl>
                                          <p:spTgt spid="534555"/>
                                        </p:tgtEl>
                                        <p:attrNameLst>
                                          <p:attrName>style.visibility</p:attrName>
                                        </p:attrNameLst>
                                      </p:cBhvr>
                                      <p:to>
                                        <p:strVal val="hidden"/>
                                      </p:to>
                                    </p:set>
                                  </p:sub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534544">
                                            <p:txEl>
                                              <p:pRg st="0" end="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499"/>
                                          </p:stCondLst>
                                        </p:cTn>
                                        <p:tgtEl>
                                          <p:spTgt spid="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534556"/>
                                        </p:tgtEl>
                                        <p:attrNameLst>
                                          <p:attrName>style.visibility</p:attrName>
                                        </p:attrNameLst>
                                      </p:cBhvr>
                                      <p:to>
                                        <p:strVal val="visible"/>
                                      </p:to>
                                    </p:set>
                                  </p:childTnLst>
                                  <p:subTnLst>
                                    <p:set>
                                      <p:cBhvr override="childStyle">
                                        <p:cTn dur="1" fill="hold" display="0" masterRel="nextClick" afterEffect="1"/>
                                        <p:tgtEl>
                                          <p:spTgt spid="534556"/>
                                        </p:tgtEl>
                                        <p:attrNameLst>
                                          <p:attrName>style.visibility</p:attrName>
                                        </p:attrNameLst>
                                      </p:cBhvr>
                                      <p:to>
                                        <p:strVal val="hidden"/>
                                      </p:to>
                                    </p:set>
                                  </p:sub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534557"/>
                                        </p:tgtEl>
                                        <p:attrNameLst>
                                          <p:attrName>style.visibility</p:attrName>
                                        </p:attrNameLst>
                                      </p:cBhvr>
                                      <p:to>
                                        <p:strVal val="visible"/>
                                      </p:to>
                                    </p:set>
                                  </p:childTnLst>
                                  <p:subTnLst>
                                    <p:set>
                                      <p:cBhvr override="childStyle">
                                        <p:cTn dur="1" fill="hold" display="0" masterRel="nextClick" afterEffect="1"/>
                                        <p:tgtEl>
                                          <p:spTgt spid="534557"/>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499"/>
                                          </p:stCondLst>
                                        </p:cTn>
                                        <p:tgtEl>
                                          <p:spTgt spid="5"/>
                                        </p:tgtEl>
                                        <p:attrNameLst>
                                          <p:attrName>style.visibility</p:attrName>
                                        </p:attrNameLst>
                                      </p:cBhvr>
                                      <p:to>
                                        <p:strVal val="visible"/>
                                      </p:to>
                                    </p:set>
                                  </p:childTnLst>
                                </p:cTn>
                              </p:par>
                            </p:childTnLst>
                          </p:cTn>
                        </p:par>
                        <p:par>
                          <p:cTn id="47" fill="hold">
                            <p:stCondLst>
                              <p:cond delay="500"/>
                            </p:stCondLst>
                            <p:childTnLst>
                              <p:par>
                                <p:cTn id="48" presetID="1" presetClass="entr" presetSubtype="0" fill="hold" grpId="1" nodeType="afterEffect">
                                  <p:stCondLst>
                                    <p:cond delay="0"/>
                                  </p:stCondLst>
                                  <p:childTnLst>
                                    <p:set>
                                      <p:cBhvr>
                                        <p:cTn id="49" dur="1" fill="hold">
                                          <p:stCondLst>
                                            <p:cond delay="0"/>
                                          </p:stCondLst>
                                        </p:cTn>
                                        <p:tgtEl>
                                          <p:spTgt spid="534554"/>
                                        </p:tgtEl>
                                        <p:attrNameLst>
                                          <p:attrName>style.visibility</p:attrName>
                                        </p:attrNameLst>
                                      </p:cBhvr>
                                      <p:to>
                                        <p:strVal val="visible"/>
                                      </p:to>
                                    </p:set>
                                  </p:childTnLst>
                                  <p:subTnLst>
                                    <p:set>
                                      <p:cBhvr override="childStyle">
                                        <p:cTn dur="1" fill="hold" display="0" masterRel="nextClick" afterEffect="1"/>
                                        <p:tgtEl>
                                          <p:spTgt spid="534554"/>
                                        </p:tgtEl>
                                        <p:attrNameLst>
                                          <p:attrName>style.visibility</p:attrName>
                                        </p:attrNameLst>
                                      </p:cBhvr>
                                      <p:to>
                                        <p:strVal val="hidden"/>
                                      </p:to>
                                    </p:set>
                                  </p:sub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499"/>
                                          </p:stCondLst>
                                        </p:cTn>
                                        <p:tgtEl>
                                          <p:spTgt spid="534546">
                                            <p:txEl>
                                              <p:pRg st="0" end="0"/>
                                            </p:txEl>
                                          </p:spTgt>
                                        </p:tgtEl>
                                        <p:attrNameLst>
                                          <p:attrName>style.visibility</p:attrName>
                                        </p:attrNameLst>
                                      </p:cBhvr>
                                      <p:to>
                                        <p:strVal val="visible"/>
                                      </p:to>
                                    </p:set>
                                  </p:childTnLst>
                                </p:cTn>
                              </p:par>
                              <p:par>
                                <p:cTn id="54" presetID="1" presetClass="entr" presetSubtype="0" fill="hold" grpId="1" nodeType="withEffect">
                                  <p:stCondLst>
                                    <p:cond delay="0"/>
                                  </p:stCondLst>
                                  <p:childTnLst>
                                    <p:set>
                                      <p:cBhvr>
                                        <p:cTn id="55" dur="1" fill="hold">
                                          <p:stCondLst>
                                            <p:cond delay="0"/>
                                          </p:stCondLst>
                                        </p:cTn>
                                        <p:tgtEl>
                                          <p:spTgt spid="534555"/>
                                        </p:tgtEl>
                                        <p:attrNameLst>
                                          <p:attrName>style.visibility</p:attrName>
                                        </p:attrNameLst>
                                      </p:cBhvr>
                                      <p:to>
                                        <p:strVal val="visible"/>
                                      </p:to>
                                    </p:set>
                                  </p:childTnLst>
                                  <p:subTnLst>
                                    <p:set>
                                      <p:cBhvr override="childStyle">
                                        <p:cTn dur="1" fill="hold" display="0" masterRel="nextClick" afterEffect="1"/>
                                        <p:tgtEl>
                                          <p:spTgt spid="534555"/>
                                        </p:tgtEl>
                                        <p:attrNameLst>
                                          <p:attrName>style.visibility</p:attrName>
                                        </p:attrNameLst>
                                      </p:cBhvr>
                                      <p:to>
                                        <p:strVal val="hidden"/>
                                      </p:to>
                                    </p:set>
                                  </p:sub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499"/>
                                          </p:stCondLst>
                                        </p:cTn>
                                        <p:tgtEl>
                                          <p:spTgt spid="534547">
                                            <p:txEl>
                                              <p:pRg st="0" end="0"/>
                                            </p:txEl>
                                          </p:spTgt>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499"/>
                                          </p:stCondLst>
                                        </p:cTn>
                                        <p:tgtEl>
                                          <p:spTgt spid="6"/>
                                        </p:tgtEl>
                                        <p:attrNameLst>
                                          <p:attrName>style.visibility</p:attrName>
                                        </p:attrNameLst>
                                      </p:cBhvr>
                                      <p:to>
                                        <p:strVal val="visible"/>
                                      </p:to>
                                    </p:set>
                                  </p:childTnLst>
                                </p:cTn>
                              </p:par>
                              <p:par>
                                <p:cTn id="62" presetID="1" presetClass="entr" presetSubtype="0" fill="hold" grpId="1" nodeType="withEffect">
                                  <p:stCondLst>
                                    <p:cond delay="0"/>
                                  </p:stCondLst>
                                  <p:childTnLst>
                                    <p:set>
                                      <p:cBhvr>
                                        <p:cTn id="63" dur="1" fill="hold">
                                          <p:stCondLst>
                                            <p:cond delay="0"/>
                                          </p:stCondLst>
                                        </p:cTn>
                                        <p:tgtEl>
                                          <p:spTgt spid="534556"/>
                                        </p:tgtEl>
                                        <p:attrNameLst>
                                          <p:attrName>style.visibility</p:attrName>
                                        </p:attrNameLst>
                                      </p:cBhvr>
                                      <p:to>
                                        <p:strVal val="visible"/>
                                      </p:to>
                                    </p:set>
                                  </p:childTnLst>
                                  <p:subTnLst>
                                    <p:set>
                                      <p:cBhvr override="childStyle">
                                        <p:cTn dur="1" fill="hold" display="0" masterRel="nextClick" afterEffect="1"/>
                                        <p:tgtEl>
                                          <p:spTgt spid="534556"/>
                                        </p:tgtEl>
                                        <p:attrNameLst>
                                          <p:attrName>style.visibility</p:attrName>
                                        </p:attrNameLst>
                                      </p:cBhvr>
                                      <p:to>
                                        <p:strVal val="hidden"/>
                                      </p:to>
                                    </p:set>
                                  </p:sub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1" nodeType="clickEffect">
                                  <p:stCondLst>
                                    <p:cond delay="0"/>
                                  </p:stCondLst>
                                  <p:childTnLst>
                                    <p:set>
                                      <p:cBhvr>
                                        <p:cTn id="67" dur="1" fill="hold">
                                          <p:stCondLst>
                                            <p:cond delay="0"/>
                                          </p:stCondLst>
                                        </p:cTn>
                                        <p:tgtEl>
                                          <p:spTgt spid="534557"/>
                                        </p:tgtEl>
                                        <p:attrNameLst>
                                          <p:attrName>style.visibility</p:attrName>
                                        </p:attrNameLst>
                                      </p:cBhvr>
                                      <p:to>
                                        <p:strVal val="visible"/>
                                      </p:to>
                                    </p:set>
                                  </p:childTnLst>
                                  <p:subTnLst>
                                    <p:set>
                                      <p:cBhvr override="childStyle">
                                        <p:cTn dur="1" fill="hold" display="0" masterRel="nextClick" afterEffect="1"/>
                                        <p:tgtEl>
                                          <p:spTgt spid="534557"/>
                                        </p:tgtEl>
                                        <p:attrNameLst>
                                          <p:attrName>style.visibility</p:attrName>
                                        </p:attrNameLst>
                                      </p:cBhvr>
                                      <p:to>
                                        <p:strVal val="hidden"/>
                                      </p:to>
                                    </p:set>
                                  </p:subTnLst>
                                </p:cTn>
                              </p:par>
                            </p:childTnLst>
                          </p:cTn>
                        </p:par>
                      </p:childTnLst>
                    </p:cTn>
                  </p:par>
                  <p:par>
                    <p:cTn id="68" fill="hold">
                      <p:stCondLst>
                        <p:cond delay="indefinite"/>
                      </p:stCondLst>
                      <p:childTnLst>
                        <p:par>
                          <p:cTn id="69" fill="hold">
                            <p:stCondLst>
                              <p:cond delay="0"/>
                            </p:stCondLst>
                            <p:childTnLst>
                              <p:par>
                                <p:cTn id="70" presetID="1" presetClass="entr" presetSubtype="0" fill="hold" nodeType="clickEffect">
                                  <p:stCondLst>
                                    <p:cond delay="0"/>
                                  </p:stCondLst>
                                  <p:childTnLst>
                                    <p:set>
                                      <p:cBhvr>
                                        <p:cTn id="71" dur="1" fill="hold">
                                          <p:stCondLst>
                                            <p:cond delay="499"/>
                                          </p:stCondLst>
                                        </p:cTn>
                                        <p:tgtEl>
                                          <p:spTgt spid="7"/>
                                        </p:tgtEl>
                                        <p:attrNameLst>
                                          <p:attrName>style.visibility</p:attrName>
                                        </p:attrNameLst>
                                      </p:cBhvr>
                                      <p:to>
                                        <p:strVal val="visible"/>
                                      </p:to>
                                    </p:set>
                                  </p:childTnLst>
                                </p:cTn>
                              </p:par>
                            </p:childTnLst>
                          </p:cTn>
                        </p:par>
                        <p:par>
                          <p:cTn id="72" fill="hold">
                            <p:stCondLst>
                              <p:cond delay="500"/>
                            </p:stCondLst>
                            <p:childTnLst>
                              <p:par>
                                <p:cTn id="73" presetID="1" presetClass="entr" presetSubtype="0" fill="hold" grpId="2" nodeType="afterEffect">
                                  <p:stCondLst>
                                    <p:cond delay="0"/>
                                  </p:stCondLst>
                                  <p:childTnLst>
                                    <p:set>
                                      <p:cBhvr>
                                        <p:cTn id="74" dur="1" fill="hold">
                                          <p:stCondLst>
                                            <p:cond delay="0"/>
                                          </p:stCondLst>
                                        </p:cTn>
                                        <p:tgtEl>
                                          <p:spTgt spid="534554"/>
                                        </p:tgtEl>
                                        <p:attrNameLst>
                                          <p:attrName>style.visibility</p:attrName>
                                        </p:attrNameLst>
                                      </p:cBhvr>
                                      <p:to>
                                        <p:strVal val="visible"/>
                                      </p:to>
                                    </p:set>
                                  </p:childTnLst>
                                  <p:subTnLst>
                                    <p:set>
                                      <p:cBhvr override="childStyle">
                                        <p:cTn dur="1" fill="hold" display="0" masterRel="nextClick" afterEffect="1"/>
                                        <p:tgtEl>
                                          <p:spTgt spid="534554"/>
                                        </p:tgtEl>
                                        <p:attrNameLst>
                                          <p:attrName>style.visibility</p:attrName>
                                        </p:attrNameLst>
                                      </p:cBhvr>
                                      <p:to>
                                        <p:strVal val="hidden"/>
                                      </p:to>
                                    </p:set>
                                  </p:sub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499"/>
                                          </p:stCondLst>
                                        </p:cTn>
                                        <p:tgtEl>
                                          <p:spTgt spid="534548">
                                            <p:txEl>
                                              <p:pRg st="0" end="0"/>
                                            </p:txEl>
                                          </p:spTgt>
                                        </p:tgtEl>
                                        <p:attrNameLst>
                                          <p:attrName>style.visibility</p:attrName>
                                        </p:attrNameLst>
                                      </p:cBhvr>
                                      <p:to>
                                        <p:strVal val="visible"/>
                                      </p:to>
                                    </p:set>
                                  </p:childTnLst>
                                </p:cTn>
                              </p:par>
                              <p:par>
                                <p:cTn id="79" presetID="1" presetClass="entr" presetSubtype="0" fill="hold" grpId="2" nodeType="withEffect">
                                  <p:stCondLst>
                                    <p:cond delay="0"/>
                                  </p:stCondLst>
                                  <p:childTnLst>
                                    <p:set>
                                      <p:cBhvr>
                                        <p:cTn id="80" dur="1" fill="hold">
                                          <p:stCondLst>
                                            <p:cond delay="0"/>
                                          </p:stCondLst>
                                        </p:cTn>
                                        <p:tgtEl>
                                          <p:spTgt spid="534555"/>
                                        </p:tgtEl>
                                        <p:attrNameLst>
                                          <p:attrName>style.visibility</p:attrName>
                                        </p:attrNameLst>
                                      </p:cBhvr>
                                      <p:to>
                                        <p:strVal val="visible"/>
                                      </p:to>
                                    </p:set>
                                  </p:childTnLst>
                                  <p:subTnLst>
                                    <p:set>
                                      <p:cBhvr override="childStyle">
                                        <p:cTn dur="1" fill="hold" display="0" masterRel="nextClick" afterEffect="1"/>
                                        <p:tgtEl>
                                          <p:spTgt spid="534555"/>
                                        </p:tgtEl>
                                        <p:attrNameLst>
                                          <p:attrName>style.visibility</p:attrName>
                                        </p:attrNameLst>
                                      </p:cBhvr>
                                      <p:to>
                                        <p:strVal val="hidden"/>
                                      </p:to>
                                    </p:set>
                                  </p:sub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499"/>
                                          </p:stCondLst>
                                        </p:cTn>
                                        <p:tgtEl>
                                          <p:spTgt spid="534549">
                                            <p:txEl>
                                              <p:pRg st="0" end="0"/>
                                            </p:txEl>
                                          </p:spTgt>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499"/>
                                          </p:stCondLst>
                                        </p:cTn>
                                        <p:tgtEl>
                                          <p:spTgt spid="8"/>
                                        </p:tgtEl>
                                        <p:attrNameLst>
                                          <p:attrName>style.visibility</p:attrName>
                                        </p:attrNameLst>
                                      </p:cBhvr>
                                      <p:to>
                                        <p:strVal val="visible"/>
                                      </p:to>
                                    </p:set>
                                  </p:childTnLst>
                                </p:cTn>
                              </p:par>
                              <p:par>
                                <p:cTn id="87" presetID="1" presetClass="entr" presetSubtype="0" fill="hold" grpId="2" nodeType="withEffect">
                                  <p:stCondLst>
                                    <p:cond delay="0"/>
                                  </p:stCondLst>
                                  <p:childTnLst>
                                    <p:set>
                                      <p:cBhvr>
                                        <p:cTn id="88" dur="1" fill="hold">
                                          <p:stCondLst>
                                            <p:cond delay="0"/>
                                          </p:stCondLst>
                                        </p:cTn>
                                        <p:tgtEl>
                                          <p:spTgt spid="534556"/>
                                        </p:tgtEl>
                                        <p:attrNameLst>
                                          <p:attrName>style.visibility</p:attrName>
                                        </p:attrNameLst>
                                      </p:cBhvr>
                                      <p:to>
                                        <p:strVal val="visible"/>
                                      </p:to>
                                    </p:set>
                                  </p:childTnLst>
                                  <p:subTnLst>
                                    <p:set>
                                      <p:cBhvr override="childStyle">
                                        <p:cTn dur="1" fill="hold" display="0" masterRel="nextClick" afterEffect="1"/>
                                        <p:tgtEl>
                                          <p:spTgt spid="534556"/>
                                        </p:tgtEl>
                                        <p:attrNameLst>
                                          <p:attrName>style.visibility</p:attrName>
                                        </p:attrNameLst>
                                      </p:cBhvr>
                                      <p:to>
                                        <p:strVal val="hidden"/>
                                      </p:to>
                                    </p:set>
                                  </p:sub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2" nodeType="clickEffect">
                                  <p:stCondLst>
                                    <p:cond delay="0"/>
                                  </p:stCondLst>
                                  <p:childTnLst>
                                    <p:set>
                                      <p:cBhvr>
                                        <p:cTn id="92" dur="1" fill="hold">
                                          <p:stCondLst>
                                            <p:cond delay="0"/>
                                          </p:stCondLst>
                                        </p:cTn>
                                        <p:tgtEl>
                                          <p:spTgt spid="534557"/>
                                        </p:tgtEl>
                                        <p:attrNameLst>
                                          <p:attrName>style.visibility</p:attrName>
                                        </p:attrNameLst>
                                      </p:cBhvr>
                                      <p:to>
                                        <p:strVal val="visible"/>
                                      </p:to>
                                    </p:set>
                                  </p:childTnLst>
                                  <p:subTnLst>
                                    <p:set>
                                      <p:cBhvr override="childStyle">
                                        <p:cTn dur="1" fill="hold" display="0" masterRel="nextClick" afterEffect="1"/>
                                        <p:tgtEl>
                                          <p:spTgt spid="534557"/>
                                        </p:tgtEl>
                                        <p:attrNameLst>
                                          <p:attrName>style.visibility</p:attrName>
                                        </p:attrNameLst>
                                      </p:cBhvr>
                                      <p:to>
                                        <p:strVal val="hidden"/>
                                      </p:to>
                                    </p:set>
                                  </p:sub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499"/>
                                          </p:stCondLst>
                                        </p:cTn>
                                        <p:tgtEl>
                                          <p:spTgt spid="9"/>
                                        </p:tgtEl>
                                        <p:attrNameLst>
                                          <p:attrName>style.visibility</p:attrName>
                                        </p:attrNameLst>
                                      </p:cBhvr>
                                      <p:to>
                                        <p:strVal val="visible"/>
                                      </p:to>
                                    </p:set>
                                  </p:childTnLst>
                                </p:cTn>
                              </p:par>
                            </p:childTnLst>
                          </p:cTn>
                        </p:par>
                        <p:par>
                          <p:cTn id="97" fill="hold">
                            <p:stCondLst>
                              <p:cond delay="500"/>
                            </p:stCondLst>
                            <p:childTnLst>
                              <p:par>
                                <p:cTn id="98" presetID="1" presetClass="entr" presetSubtype="0" fill="hold" grpId="3" nodeType="afterEffect">
                                  <p:stCondLst>
                                    <p:cond delay="0"/>
                                  </p:stCondLst>
                                  <p:childTnLst>
                                    <p:set>
                                      <p:cBhvr>
                                        <p:cTn id="99" dur="1" fill="hold">
                                          <p:stCondLst>
                                            <p:cond delay="0"/>
                                          </p:stCondLst>
                                        </p:cTn>
                                        <p:tgtEl>
                                          <p:spTgt spid="534554"/>
                                        </p:tgtEl>
                                        <p:attrNameLst>
                                          <p:attrName>style.visibility</p:attrName>
                                        </p:attrNameLst>
                                      </p:cBhvr>
                                      <p:to>
                                        <p:strVal val="visible"/>
                                      </p:to>
                                    </p:set>
                                  </p:childTnLst>
                                  <p:subTnLst>
                                    <p:set>
                                      <p:cBhvr override="childStyle">
                                        <p:cTn dur="1" fill="hold" display="0" masterRel="nextClick" afterEffect="1"/>
                                        <p:tgtEl>
                                          <p:spTgt spid="534554"/>
                                        </p:tgtEl>
                                        <p:attrNameLst>
                                          <p:attrName>style.visibility</p:attrName>
                                        </p:attrNameLst>
                                      </p:cBhvr>
                                      <p:to>
                                        <p:strVal val="hidden"/>
                                      </p:to>
                                    </p:set>
                                  </p:subTnLst>
                                </p:cTn>
                              </p:par>
                            </p:childTnLst>
                          </p:cTn>
                        </p:par>
                      </p:childTnLst>
                    </p:cTn>
                  </p:par>
                  <p:par>
                    <p:cTn id="100" fill="hold">
                      <p:stCondLst>
                        <p:cond delay="indefinite"/>
                      </p:stCondLst>
                      <p:childTnLst>
                        <p:par>
                          <p:cTn id="101" fill="hold">
                            <p:stCondLst>
                              <p:cond delay="0"/>
                            </p:stCondLst>
                            <p:childTnLst>
                              <p:par>
                                <p:cTn id="102" presetID="1" presetClass="entr" presetSubtype="0" fill="hold" grpId="0" nodeType="clickEffect">
                                  <p:stCondLst>
                                    <p:cond delay="0"/>
                                  </p:stCondLst>
                                  <p:childTnLst>
                                    <p:set>
                                      <p:cBhvr>
                                        <p:cTn id="103" dur="1" fill="hold">
                                          <p:stCondLst>
                                            <p:cond delay="499"/>
                                          </p:stCondLst>
                                        </p:cTn>
                                        <p:tgtEl>
                                          <p:spTgt spid="534550">
                                            <p:txEl>
                                              <p:pRg st="0" end="0"/>
                                            </p:txEl>
                                          </p:spTgt>
                                        </p:tgtEl>
                                        <p:attrNameLst>
                                          <p:attrName>style.visibility</p:attrName>
                                        </p:attrNameLst>
                                      </p:cBhvr>
                                      <p:to>
                                        <p:strVal val="visible"/>
                                      </p:to>
                                    </p:set>
                                  </p:childTnLst>
                                </p:cTn>
                              </p:par>
                              <p:par>
                                <p:cTn id="104" presetID="1" presetClass="entr" presetSubtype="0" fill="hold" grpId="3" nodeType="withEffect">
                                  <p:stCondLst>
                                    <p:cond delay="0"/>
                                  </p:stCondLst>
                                  <p:childTnLst>
                                    <p:set>
                                      <p:cBhvr>
                                        <p:cTn id="105" dur="1" fill="hold">
                                          <p:stCondLst>
                                            <p:cond delay="0"/>
                                          </p:stCondLst>
                                        </p:cTn>
                                        <p:tgtEl>
                                          <p:spTgt spid="534555"/>
                                        </p:tgtEl>
                                        <p:attrNameLst>
                                          <p:attrName>style.visibility</p:attrName>
                                        </p:attrNameLst>
                                      </p:cBhvr>
                                      <p:to>
                                        <p:strVal val="visible"/>
                                      </p:to>
                                    </p:set>
                                  </p:childTnLst>
                                  <p:subTnLst>
                                    <p:set>
                                      <p:cBhvr override="childStyle">
                                        <p:cTn dur="1" fill="hold" display="0" masterRel="nextClick" afterEffect="1"/>
                                        <p:tgtEl>
                                          <p:spTgt spid="534555"/>
                                        </p:tgtEl>
                                        <p:attrNameLst>
                                          <p:attrName>style.visibility</p:attrName>
                                        </p:attrNameLst>
                                      </p:cBhvr>
                                      <p:to>
                                        <p:strVal val="hidden"/>
                                      </p:to>
                                    </p:set>
                                  </p:subTnLst>
                                </p:cTn>
                              </p:par>
                            </p:childTnLst>
                          </p:cTn>
                        </p:par>
                      </p:childTnLst>
                    </p:cTn>
                  </p:par>
                  <p:par>
                    <p:cTn id="106" fill="hold">
                      <p:stCondLst>
                        <p:cond delay="indefinite"/>
                      </p:stCondLst>
                      <p:childTnLst>
                        <p:par>
                          <p:cTn id="107" fill="hold">
                            <p:stCondLst>
                              <p:cond delay="0"/>
                            </p:stCondLst>
                            <p:childTnLst>
                              <p:par>
                                <p:cTn id="108" presetID="1" presetClass="entr" presetSubtype="0" fill="hold" grpId="0" nodeType="clickEffect">
                                  <p:stCondLst>
                                    <p:cond delay="0"/>
                                  </p:stCondLst>
                                  <p:childTnLst>
                                    <p:set>
                                      <p:cBhvr>
                                        <p:cTn id="109" dur="1" fill="hold">
                                          <p:stCondLst>
                                            <p:cond delay="499"/>
                                          </p:stCondLst>
                                        </p:cTn>
                                        <p:tgtEl>
                                          <p:spTgt spid="534551">
                                            <p:txEl>
                                              <p:pRg st="0" end="0"/>
                                            </p:txEl>
                                          </p:spTgt>
                                        </p:tgtEl>
                                        <p:attrNameLst>
                                          <p:attrName>style.visibility</p:attrName>
                                        </p:attrNameLst>
                                      </p:cBhvr>
                                      <p:to>
                                        <p:strVal val="visible"/>
                                      </p:to>
                                    </p:set>
                                  </p:childTnLst>
                                </p:cTn>
                              </p:par>
                              <p:par>
                                <p:cTn id="110" presetID="1" presetClass="entr" presetSubtype="0" fill="hold" nodeType="withEffect">
                                  <p:stCondLst>
                                    <p:cond delay="0"/>
                                  </p:stCondLst>
                                  <p:childTnLst>
                                    <p:set>
                                      <p:cBhvr>
                                        <p:cTn id="111" dur="1" fill="hold">
                                          <p:stCondLst>
                                            <p:cond delay="499"/>
                                          </p:stCondLst>
                                        </p:cTn>
                                        <p:tgtEl>
                                          <p:spTgt spid="10"/>
                                        </p:tgtEl>
                                        <p:attrNameLst>
                                          <p:attrName>style.visibility</p:attrName>
                                        </p:attrNameLst>
                                      </p:cBhvr>
                                      <p:to>
                                        <p:strVal val="visible"/>
                                      </p:to>
                                    </p:set>
                                  </p:childTnLst>
                                </p:cTn>
                              </p:par>
                              <p:par>
                                <p:cTn id="112" presetID="1" presetClass="entr" presetSubtype="0" fill="hold" grpId="3" nodeType="withEffect">
                                  <p:stCondLst>
                                    <p:cond delay="0"/>
                                  </p:stCondLst>
                                  <p:childTnLst>
                                    <p:set>
                                      <p:cBhvr>
                                        <p:cTn id="113" dur="1" fill="hold">
                                          <p:stCondLst>
                                            <p:cond delay="0"/>
                                          </p:stCondLst>
                                        </p:cTn>
                                        <p:tgtEl>
                                          <p:spTgt spid="534556"/>
                                        </p:tgtEl>
                                        <p:attrNameLst>
                                          <p:attrName>style.visibility</p:attrName>
                                        </p:attrNameLst>
                                      </p:cBhvr>
                                      <p:to>
                                        <p:strVal val="visible"/>
                                      </p:to>
                                    </p:set>
                                  </p:childTnLst>
                                  <p:subTnLst>
                                    <p:set>
                                      <p:cBhvr override="childStyle">
                                        <p:cTn dur="1" fill="hold" display="0" masterRel="nextClick" afterEffect="1"/>
                                        <p:tgtEl>
                                          <p:spTgt spid="534556"/>
                                        </p:tgtEl>
                                        <p:attrNameLst>
                                          <p:attrName>style.visibility</p:attrName>
                                        </p:attrNameLst>
                                      </p:cBhvr>
                                      <p:to>
                                        <p:strVal val="hidden"/>
                                      </p:to>
                                    </p:set>
                                  </p:subTnLst>
                                </p:cTn>
                              </p:par>
                            </p:childTnLst>
                          </p:cTn>
                        </p:par>
                      </p:childTnLst>
                    </p:cTn>
                  </p:par>
                  <p:par>
                    <p:cTn id="114" fill="hold">
                      <p:stCondLst>
                        <p:cond delay="indefinite"/>
                      </p:stCondLst>
                      <p:childTnLst>
                        <p:par>
                          <p:cTn id="115" fill="hold">
                            <p:stCondLst>
                              <p:cond delay="0"/>
                            </p:stCondLst>
                            <p:childTnLst>
                              <p:par>
                                <p:cTn id="116" presetID="1" presetClass="entr" presetSubtype="0" fill="hold" grpId="0" nodeType="clickEffect">
                                  <p:stCondLst>
                                    <p:cond delay="0"/>
                                  </p:stCondLst>
                                  <p:childTnLst>
                                    <p:set>
                                      <p:cBhvr>
                                        <p:cTn id="117" dur="1" fill="hold">
                                          <p:stCondLst>
                                            <p:cond delay="499"/>
                                          </p:stCondLst>
                                        </p:cTn>
                                        <p:tgtEl>
                                          <p:spTgt spid="534558"/>
                                        </p:tgtEl>
                                        <p:attrNameLst>
                                          <p:attrName>style.visibility</p:attrName>
                                        </p:attrNameLst>
                                      </p:cBhvr>
                                      <p:to>
                                        <p:strVal val="visible"/>
                                      </p:to>
                                    </p:set>
                                  </p:childTnLst>
                                  <p:subTnLst>
                                    <p:set>
                                      <p:cBhvr override="childStyle">
                                        <p:cTn dur="1" fill="hold" display="0" masterRel="nextClick" afterEffect="1"/>
                                        <p:tgtEl>
                                          <p:spTgt spid="534558"/>
                                        </p:tgtEl>
                                        <p:attrNameLst>
                                          <p:attrName>style.visibility</p:attrName>
                                        </p:attrNameLst>
                                      </p:cBhvr>
                                      <p:to>
                                        <p:strVal val="hidden"/>
                                      </p:to>
                                    </p:set>
                                  </p:subTnLst>
                                </p:cTn>
                              </p:par>
                            </p:childTnLst>
                          </p:cTn>
                        </p:par>
                      </p:childTnLst>
                    </p:cTn>
                  </p:par>
                  <p:par>
                    <p:cTn id="118" fill="hold">
                      <p:stCondLst>
                        <p:cond delay="indefinite"/>
                      </p:stCondLst>
                      <p:childTnLst>
                        <p:par>
                          <p:cTn id="119" fill="hold">
                            <p:stCondLst>
                              <p:cond delay="0"/>
                            </p:stCondLst>
                            <p:childTnLst>
                              <p:par>
                                <p:cTn id="120" presetID="1" presetClass="entr" presetSubtype="0" fill="hold" grpId="0" nodeType="clickEffect">
                                  <p:stCondLst>
                                    <p:cond delay="0"/>
                                  </p:stCondLst>
                                  <p:childTnLst>
                                    <p:set>
                                      <p:cBhvr>
                                        <p:cTn id="121" dur="1" fill="hold">
                                          <p:stCondLst>
                                            <p:cond delay="499"/>
                                          </p:stCondLst>
                                        </p:cTn>
                                        <p:tgtEl>
                                          <p:spTgt spid="534542">
                                            <p:txEl>
                                              <p:pRg st="0" end="0"/>
                                            </p:txEl>
                                          </p:spTgt>
                                        </p:tgtEl>
                                        <p:attrNameLst>
                                          <p:attrName>style.visibility</p:attrName>
                                        </p:attrNameLst>
                                      </p:cBhvr>
                                      <p:to>
                                        <p:strVal val="visible"/>
                                      </p:to>
                                    </p:set>
                                  </p:childTnLst>
                                </p:cTn>
                              </p:par>
                            </p:childTnLst>
                          </p:cTn>
                        </p:par>
                      </p:childTnLst>
                    </p:cTn>
                  </p:par>
                  <p:par>
                    <p:cTn id="122" fill="hold">
                      <p:stCondLst>
                        <p:cond delay="indefinite"/>
                      </p:stCondLst>
                      <p:childTnLst>
                        <p:par>
                          <p:cTn id="123" fill="hold">
                            <p:stCondLst>
                              <p:cond delay="0"/>
                            </p:stCondLst>
                            <p:childTnLst>
                              <p:par>
                                <p:cTn id="124" presetID="1" presetClass="entr" presetSubtype="0" fill="hold" nodeType="clickEffect">
                                  <p:stCondLst>
                                    <p:cond delay="0"/>
                                  </p:stCondLst>
                                  <p:childTnLst>
                                    <p:set>
                                      <p:cBhvr>
                                        <p:cTn id="125" dur="1" fill="hold">
                                          <p:stCondLst>
                                            <p:cond delay="499"/>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4540" grpId="0" animBg="1"/>
      <p:bldP spid="534541" grpId="0" build="p" autoUpdateAnimBg="0"/>
      <p:bldP spid="534542" grpId="0" build="p" autoUpdateAnimBg="0"/>
      <p:bldP spid="534543" grpId="0" build="p" autoUpdateAnimBg="0"/>
      <p:bldP spid="534544" grpId="0" build="p" autoUpdateAnimBg="0"/>
      <p:bldP spid="534545" grpId="0" build="p" autoUpdateAnimBg="0"/>
      <p:bldP spid="534546" grpId="0" build="p" autoUpdateAnimBg="0"/>
      <p:bldP spid="534547" grpId="0" build="p" autoUpdateAnimBg="0"/>
      <p:bldP spid="534548" grpId="0" build="p" autoUpdateAnimBg="0"/>
      <p:bldP spid="534549" grpId="0" build="p" autoUpdateAnimBg="0"/>
      <p:bldP spid="534550" grpId="0" build="p" autoUpdateAnimBg="0"/>
      <p:bldP spid="534551" grpId="0" build="p" autoUpdateAnimBg="0"/>
      <p:bldP spid="534552" grpId="0" build="p" autoUpdateAnimBg="0"/>
      <p:bldP spid="534553" grpId="0" animBg="1"/>
      <p:bldP spid="534554" grpId="0" animBg="1"/>
      <p:bldP spid="534554" grpId="1" animBg="1"/>
      <p:bldP spid="534554" grpId="2" animBg="1"/>
      <p:bldP spid="534554" grpId="3" animBg="1"/>
      <p:bldP spid="534555" grpId="0" animBg="1"/>
      <p:bldP spid="534555" grpId="1" animBg="1"/>
      <p:bldP spid="534555" grpId="2" animBg="1"/>
      <p:bldP spid="534555" grpId="3" animBg="1"/>
      <p:bldP spid="534556" grpId="0" animBg="1"/>
      <p:bldP spid="534556" grpId="1" animBg="1"/>
      <p:bldP spid="534556" grpId="2" animBg="1"/>
      <p:bldP spid="534556" grpId="3" animBg="1"/>
      <p:bldP spid="534557" grpId="0" animBg="1"/>
      <p:bldP spid="534557" grpId="1" animBg="1"/>
      <p:bldP spid="534557" grpId="2" animBg="1"/>
      <p:bldP spid="534558" grpId="0" animBg="1"/>
    </p:bld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4"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11822</TotalTime>
  <Words>3415</Words>
  <Application>Microsoft Macintosh PowerPoint</Application>
  <PresentationFormat>On-screen Show (4:3)</PresentationFormat>
  <Paragraphs>396</Paragraphs>
  <Slides>27</Slides>
  <Notes>27</Notes>
  <HiddenSlides>0</HiddenSlides>
  <MMClips>0</MMClips>
  <ScaleCrop>false</ScaleCrop>
  <HeadingPairs>
    <vt:vector size="4" baseType="variant">
      <vt:variant>
        <vt:lpstr>Design Template</vt:lpstr>
      </vt:variant>
      <vt:variant>
        <vt:i4>1</vt:i4>
      </vt:variant>
      <vt:variant>
        <vt:lpstr>Slide Titles</vt:lpstr>
      </vt:variant>
      <vt:variant>
        <vt:i4>27</vt:i4>
      </vt:variant>
    </vt:vector>
  </HeadingPairs>
  <TitlesOfParts>
    <vt:vector size="28" baseType="lpstr">
      <vt:lpstr>Blank Presentation</vt:lpstr>
      <vt:lpstr>Expressions</vt:lpstr>
      <vt:lpstr>Once upon a time . . .</vt:lpstr>
      <vt:lpstr>Holism vs. Reductionism</vt:lpstr>
      <vt:lpstr>Expressions</vt:lpstr>
      <vt:lpstr>The Add2Integers Program</vt:lpstr>
      <vt:lpstr>Expressions in Java</vt:lpstr>
      <vt:lpstr>Primitive Data Types</vt:lpstr>
      <vt:lpstr>Constants and Variables</vt:lpstr>
      <vt:lpstr>Variable Declarations</vt:lpstr>
      <vt:lpstr>Operators and Operands</vt:lpstr>
      <vt:lpstr>Division and Type Casts</vt:lpstr>
      <vt:lpstr>The Pitfalls of Integer Division</vt:lpstr>
      <vt:lpstr>The Pitfalls of Integer Division</vt:lpstr>
      <vt:lpstr>The Remainder Operator</vt:lpstr>
      <vt:lpstr>Precedence</vt:lpstr>
      <vt:lpstr>Exercise: Precedence Evaluation</vt:lpstr>
      <vt:lpstr>Assignment Statements</vt:lpstr>
      <vt:lpstr>Shorthand Assignments</vt:lpstr>
      <vt:lpstr>Increment and Decrement Operators</vt:lpstr>
      <vt:lpstr>Extending Add2Integers </vt:lpstr>
      <vt:lpstr>The Add4Integers Program </vt:lpstr>
      <vt:lpstr>The Repeat-N-Times Pattern</vt:lpstr>
      <vt:lpstr>The AddNIntegers Program </vt:lpstr>
      <vt:lpstr>The Repeat-Until-Sentinel Pattern</vt:lpstr>
      <vt:lpstr>The AddIntegerList Program </vt:lpstr>
      <vt:lpstr>The AddIntegerList Program </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61</cp:revision>
  <dcterms:created xsi:type="dcterms:W3CDTF">2012-04-11T19:29:00Z</dcterms:created>
  <dcterms:modified xsi:type="dcterms:W3CDTF">2012-04-11T19:39:00Z</dcterms:modified>
</cp:coreProperties>
</file>