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Override PartName="/ppt/notesSlides/notesSlide24.xml" ContentType="application/vnd.openxmlformats-officedocument.presentationml.notes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27"/>
  </p:notesMasterIdLst>
  <p:sldIdLst>
    <p:sldId id="441" r:id="rId2"/>
    <p:sldId id="442" r:id="rId3"/>
    <p:sldId id="448" r:id="rId4"/>
    <p:sldId id="447" r:id="rId5"/>
    <p:sldId id="468" r:id="rId6"/>
    <p:sldId id="449" r:id="rId7"/>
    <p:sldId id="450" r:id="rId8"/>
    <p:sldId id="451" r:id="rId9"/>
    <p:sldId id="452" r:id="rId10"/>
    <p:sldId id="453" r:id="rId11"/>
    <p:sldId id="454" r:id="rId12"/>
    <p:sldId id="455" r:id="rId13"/>
    <p:sldId id="456" r:id="rId14"/>
    <p:sldId id="457" r:id="rId15"/>
    <p:sldId id="458" r:id="rId16"/>
    <p:sldId id="459" r:id="rId17"/>
    <p:sldId id="460" r:id="rId18"/>
    <p:sldId id="461" r:id="rId19"/>
    <p:sldId id="462" r:id="rId20"/>
    <p:sldId id="463" r:id="rId21"/>
    <p:sldId id="464" r:id="rId22"/>
    <p:sldId id="465" r:id="rId23"/>
    <p:sldId id="466" r:id="rId24"/>
    <p:sldId id="467" r:id="rId25"/>
    <p:sldId id="369" r:id="rId26"/>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9900"/>
    <a:srgbClr val="66FF66"/>
    <a:srgbClr val="969696"/>
    <a:srgbClr val="FFFF66"/>
    <a:srgbClr val="FF0000"/>
    <a:srgbClr val="990099"/>
    <a:srgbClr val="0000FF"/>
    <a:srgbClr val="CCCC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ferSingleView="1">
    <p:restoredLeft sz="32787"/>
    <p:restoredTop sz="90929"/>
  </p:normalViewPr>
  <p:slideViewPr>
    <p:cSldViewPr showGuides="1">
      <p:cViewPr varScale="1">
        <p:scale>
          <a:sx n="105" d="100"/>
          <a:sy n="105" d="100"/>
        </p:scale>
        <p:origin x="-113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77C1EC5B-30F7-D649-A39C-0A1CC58BEC83}"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31F1E5-EB8D-C244-844B-32E9AE6C9BF5}"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C740A7-5646-4148-94A6-AF08868AA1E0}" type="slidenum">
              <a:rPr lang="en-US"/>
              <a:pPr/>
              <a:t>2</a:t>
            </a:fld>
            <a:endParaRPr lang="en-US"/>
          </a:p>
        </p:txBody>
      </p:sp>
      <p:sp>
        <p:nvSpPr>
          <p:cNvPr id="461826" name="Rectangle 2"/>
          <p:cNvSpPr>
            <a:spLocks noGrp="1" noRot="1" noChangeAspect="1" noChangeArrowheads="1" noTextEdit="1"/>
          </p:cNvSpPr>
          <p:nvPr>
            <p:ph type="sldImg"/>
          </p:nvPr>
        </p:nvSpPr>
        <p:spPr>
          <a:ln/>
        </p:spPr>
      </p:sp>
      <p:sp>
        <p:nvSpPr>
          <p:cNvPr id="461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8017B6-2356-2E46-BF15-8CE3EE4F5634}" type="slidenum">
              <a:rPr lang="en-US"/>
              <a:pPr/>
              <a:t>3</a:t>
            </a:fld>
            <a:endParaRPr lang="en-US"/>
          </a:p>
        </p:txBody>
      </p:sp>
      <p:sp>
        <p:nvSpPr>
          <p:cNvPr id="4843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843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8851AC-624B-C047-AB74-10A415D12F40}" type="slidenum">
              <a:rPr lang="en-US"/>
              <a:pPr/>
              <a:t>4</a:t>
            </a:fld>
            <a:endParaRPr lang="en-US"/>
          </a:p>
        </p:txBody>
      </p:sp>
      <p:sp>
        <p:nvSpPr>
          <p:cNvPr id="463874" name="Rectangle 2"/>
          <p:cNvSpPr>
            <a:spLocks noGrp="1" noRot="1" noChangeAspect="1" noChangeArrowheads="1" noTextEdit="1"/>
          </p:cNvSpPr>
          <p:nvPr>
            <p:ph type="sldImg"/>
          </p:nvPr>
        </p:nvSpPr>
        <p:spPr>
          <a:ln/>
        </p:spPr>
      </p:sp>
      <p:sp>
        <p:nvSpPr>
          <p:cNvPr id="463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0D2263A7-4213-0E43-BFC0-6D879BC44EBC}" type="slidenum">
              <a:rPr lang="en-US">
                <a:latin typeface="Times New Roman" pitchFamily="1" charset="0"/>
              </a:rPr>
              <a:pPr/>
              <a:t>5</a:t>
            </a:fld>
            <a:endParaRPr lang="en-US">
              <a:latin typeface="Times New Roman" pitchFamily="1" charset="0"/>
            </a:endParaRPr>
          </a:p>
        </p:txBody>
      </p:sp>
      <p:sp>
        <p:nvSpPr>
          <p:cNvPr id="68611" name="Rectangle 2"/>
          <p:cNvSpPr>
            <a:spLocks noGrp="1" noRot="1" noChangeAspect="1" noChangeArrowheads="1"/>
          </p:cNvSpPr>
          <p:nvPr>
            <p:ph type="sldImg"/>
          </p:nvPr>
        </p:nvSpPr>
        <p:spPr>
          <a:xfrm>
            <a:off x="2846388" y="533400"/>
            <a:ext cx="3454400" cy="2590800"/>
          </a:xfrm>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10B20A-5A12-6140-90DF-DB65BDAFDEBB}" type="slidenum">
              <a:rPr lang="en-US"/>
              <a:pPr/>
              <a:t>6</a:t>
            </a:fld>
            <a:endParaRPr lang="en-US"/>
          </a:p>
        </p:txBody>
      </p:sp>
      <p:sp>
        <p:nvSpPr>
          <p:cNvPr id="5744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744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B8C2FA-19B6-1946-9CBB-E5C9F468378F}" type="slidenum">
              <a:rPr lang="en-US"/>
              <a:pPr/>
              <a:t>7</a:t>
            </a:fld>
            <a:endParaRPr lang="en-US"/>
          </a:p>
        </p:txBody>
      </p:sp>
      <p:sp>
        <p:nvSpPr>
          <p:cNvPr id="576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76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3C3ADC-7DA5-424A-AB87-0AABB09B361A}" type="slidenum">
              <a:rPr lang="en-US"/>
              <a:pPr/>
              <a:t>8</a:t>
            </a:fld>
            <a:endParaRPr lang="en-US"/>
          </a:p>
        </p:txBody>
      </p:sp>
      <p:sp>
        <p:nvSpPr>
          <p:cNvPr id="57856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7856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0F4EF4-1B7A-9048-8C73-1DF3DEB494AA}" type="slidenum">
              <a:rPr lang="en-US"/>
              <a:pPr/>
              <a:t>9</a:t>
            </a:fld>
            <a:endParaRPr lang="en-US"/>
          </a:p>
        </p:txBody>
      </p:sp>
      <p:sp>
        <p:nvSpPr>
          <p:cNvPr id="58061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061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0B3E75-644B-C743-9D74-530677B13038}" type="slidenum">
              <a:rPr lang="en-US"/>
              <a:pPr/>
              <a:t>10</a:t>
            </a:fld>
            <a:endParaRPr lang="en-US"/>
          </a:p>
        </p:txBody>
      </p:sp>
      <p:sp>
        <p:nvSpPr>
          <p:cNvPr id="58265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265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E68E46-B22F-3047-9A38-A256833DF53A}" type="slidenum">
              <a:rPr lang="en-US"/>
              <a:pPr/>
              <a:t>11</a:t>
            </a:fld>
            <a:endParaRPr lang="en-US"/>
          </a:p>
        </p:txBody>
      </p:sp>
      <p:sp>
        <p:nvSpPr>
          <p:cNvPr id="58470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470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12</a:t>
            </a:fld>
            <a:endParaRPr lang="en-US"/>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98C6A7-419F-6043-9460-D539CAA0547C}" type="slidenum">
              <a:rPr lang="en-US"/>
              <a:pPr/>
              <a:t>13</a:t>
            </a:fld>
            <a:endParaRPr lang="en-US"/>
          </a:p>
        </p:txBody>
      </p:sp>
      <p:sp>
        <p:nvSpPr>
          <p:cNvPr id="58880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880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B69822-2D54-BC41-A6D3-EABCF74829C4}" type="slidenum">
              <a:rPr lang="en-US"/>
              <a:pPr/>
              <a:t>14</a:t>
            </a:fld>
            <a:endParaRPr lang="en-US"/>
          </a:p>
        </p:txBody>
      </p:sp>
      <p:sp>
        <p:nvSpPr>
          <p:cNvPr id="59085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9085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D554FA-DF98-C64B-BC97-10CAD09598CD}" type="slidenum">
              <a:rPr lang="en-US"/>
              <a:pPr/>
              <a:t>15</a:t>
            </a:fld>
            <a:endParaRPr lang="en-US"/>
          </a:p>
        </p:txBody>
      </p:sp>
      <p:sp>
        <p:nvSpPr>
          <p:cNvPr id="5928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928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A2A120-3F3B-014D-8325-7FFB9E72C974}" type="slidenum">
              <a:rPr lang="en-US"/>
              <a:pPr/>
              <a:t>16</a:t>
            </a:fld>
            <a:endParaRPr lang="en-US"/>
          </a:p>
        </p:txBody>
      </p:sp>
      <p:sp>
        <p:nvSpPr>
          <p:cNvPr id="5949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949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AB170E-8B25-5F47-9C96-9CEC6B45CF7C}" type="slidenum">
              <a:rPr lang="en-US"/>
              <a:pPr/>
              <a:t>17</a:t>
            </a:fld>
            <a:endParaRPr lang="en-US"/>
          </a:p>
        </p:txBody>
      </p:sp>
      <p:sp>
        <p:nvSpPr>
          <p:cNvPr id="5969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969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F906F5-F859-9C42-BE63-AFC92561CF37}" type="slidenum">
              <a:rPr lang="en-US"/>
              <a:pPr/>
              <a:t>18</a:t>
            </a:fld>
            <a:endParaRPr lang="en-US"/>
          </a:p>
        </p:txBody>
      </p:sp>
      <p:sp>
        <p:nvSpPr>
          <p:cNvPr id="59904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9904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040A81-2096-E640-BA40-D07B6BF43554}" type="slidenum">
              <a:rPr lang="en-US"/>
              <a:pPr/>
              <a:t>19</a:t>
            </a:fld>
            <a:endParaRPr lang="en-US"/>
          </a:p>
        </p:txBody>
      </p:sp>
      <p:sp>
        <p:nvSpPr>
          <p:cNvPr id="6010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010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7374ED-2665-F14D-A0CD-0C44CCC81E82}" type="slidenum">
              <a:rPr lang="en-US"/>
              <a:pPr/>
              <a:t>20</a:t>
            </a:fld>
            <a:endParaRPr lang="en-US"/>
          </a:p>
        </p:txBody>
      </p:sp>
      <p:sp>
        <p:nvSpPr>
          <p:cNvPr id="60313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0313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51BD9A-A094-F441-A867-B8A9780A7C43}" type="slidenum">
              <a:rPr lang="en-US"/>
              <a:pPr/>
              <a:t>21</a:t>
            </a:fld>
            <a:endParaRPr lang="en-US"/>
          </a:p>
        </p:txBody>
      </p:sp>
      <p:sp>
        <p:nvSpPr>
          <p:cNvPr id="60518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05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7C41D3-A530-7942-A501-58D13A5BD95F}" type="slidenum">
              <a:rPr lang="en-US"/>
              <a:pPr/>
              <a:t>22</a:t>
            </a:fld>
            <a:endParaRPr lang="en-US"/>
          </a:p>
        </p:txBody>
      </p:sp>
      <p:sp>
        <p:nvSpPr>
          <p:cNvPr id="60723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0723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363C8-012B-2D44-8F43-283CE3E1D076}" type="slidenum">
              <a:rPr lang="en-US"/>
              <a:pPr/>
              <a:t>23</a:t>
            </a:fld>
            <a:endParaRPr lang="en-US"/>
          </a:p>
        </p:txBody>
      </p:sp>
      <p:sp>
        <p:nvSpPr>
          <p:cNvPr id="6092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092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2126D9-5AEA-9A4F-A4EE-B39203F28E1C}" type="slidenum">
              <a:rPr lang="en-US"/>
              <a:pPr/>
              <a:t>24</a:t>
            </a:fld>
            <a:endParaRPr lang="en-US"/>
          </a:p>
        </p:txBody>
      </p:sp>
      <p:sp>
        <p:nvSpPr>
          <p:cNvPr id="611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11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1DAEC4-CD91-044B-A5CA-BE5D6C78A2EE}" type="slidenum">
              <a:rPr lang="en-US"/>
              <a:pPr/>
              <a:t>25</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F98F6E68-C4A5-6849-9B9E-46E9E6BE492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1ABCC867-C990-334A-8E65-4052BAC9324E}"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3D19C6B-FB10-9845-856B-40FE828CF4E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A3631E3C-C148-D940-88B8-398E202F922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2C51BA30-D6A1-A545-9F7E-6664A64D344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9C63A3B0-4280-F745-9474-40A9778ECB2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A6AC8090-00BB-6047-895B-4A38E07E8CE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4D34FF3A-6B25-4942-BA5D-62204CA405B7}"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BB99A73B-2378-7141-9FDD-AE7B3CBBA7B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67C8C01-B116-4D4C-AD2C-25B99CACA4F8}"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CC4ED1A-704D-9949-AC2D-84188EACC23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647C9908-EAB0-4448-89F8-8CF7E8D3D3C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portal.acm.org/citation.cfm?id=361623"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1143000"/>
            <a:ext cx="9144000" cy="1143000"/>
          </a:xfrm>
        </p:spPr>
        <p:txBody>
          <a:bodyPr/>
          <a:lstStyle/>
          <a:p>
            <a:r>
              <a:rPr lang="en-US" sz="6000">
                <a:solidFill>
                  <a:srgbClr val="FF0000"/>
                </a:solidFill>
              </a:rPr>
              <a:t>Methods</a:t>
            </a:r>
          </a:p>
        </p:txBody>
      </p:sp>
      <p:sp>
        <p:nvSpPr>
          <p:cNvPr id="449576" name="Text Box 40"/>
          <p:cNvSpPr txBox="1">
            <a:spLocks noChangeArrowheads="1"/>
          </p:cNvSpPr>
          <p:nvPr/>
        </p:nvSpPr>
        <p:spPr bwMode="auto">
          <a:xfrm>
            <a:off x="0" y="4114800"/>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Eric Roberts</a:t>
            </a:r>
          </a:p>
          <a:p>
            <a:pPr algn="ctr">
              <a:lnSpc>
                <a:spcPct val="85000"/>
              </a:lnSpc>
            </a:pPr>
            <a:r>
              <a:rPr lang="en-US" sz="3200" b="0" dirty="0"/>
              <a:t>CS 106A</a:t>
            </a:r>
            <a:endParaRPr lang="en-US" sz="3200" b="0" dirty="0" smtClean="0"/>
          </a:p>
          <a:p>
            <a:pPr algn="ctr">
              <a:lnSpc>
                <a:spcPct val="85000"/>
              </a:lnSpc>
            </a:pPr>
            <a:r>
              <a:rPr lang="en-US" sz="3200" b="0" dirty="0" smtClean="0"/>
              <a:t>April 16, 2012</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62"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3331" name="Rectangle 3"/>
          <p:cNvSpPr>
            <a:spLocks noGrp="1" noChangeArrowheads="1"/>
          </p:cNvSpPr>
          <p:nvPr>
            <p:ph type="title"/>
          </p:nvPr>
        </p:nvSpPr>
        <p:spPr>
          <a:xfrm>
            <a:off x="0" y="76200"/>
            <a:ext cx="9144000" cy="1143000"/>
          </a:xfrm>
          <a:noFill/>
          <a:ln/>
        </p:spPr>
        <p:txBody>
          <a:bodyPr/>
          <a:lstStyle/>
          <a:p>
            <a:r>
              <a:rPr lang="en-US" sz="4000">
                <a:solidFill>
                  <a:srgbClr val="FF0000"/>
                </a:solidFill>
              </a:rPr>
              <a:t>David Parnas</a:t>
            </a:r>
            <a:endParaRPr lang="en-US">
              <a:solidFill>
                <a:schemeClr val="tx1"/>
              </a:solidFill>
            </a:endParaRPr>
          </a:p>
        </p:txBody>
      </p:sp>
      <p:pic>
        <p:nvPicPr>
          <p:cNvPr id="483340" name="Picture 12" descr="DavidParnas"/>
          <p:cNvPicPr>
            <a:picLocks noChangeAspect="1" noChangeArrowheads="1"/>
          </p:cNvPicPr>
          <p:nvPr/>
        </p:nvPicPr>
        <p:blipFill>
          <a:blip r:embed="rId3"/>
          <a:srcRect/>
          <a:stretch>
            <a:fillRect/>
          </a:stretch>
        </p:blipFill>
        <p:spPr bwMode="auto">
          <a:xfrm>
            <a:off x="304800" y="1219200"/>
            <a:ext cx="2057400" cy="2649538"/>
          </a:xfrm>
          <a:prstGeom prst="rect">
            <a:avLst/>
          </a:prstGeom>
          <a:noFill/>
        </p:spPr>
      </p:pic>
      <p:pic>
        <p:nvPicPr>
          <p:cNvPr id="483341" name="Picture 13" descr="ParnasPapers"/>
          <p:cNvPicPr>
            <a:picLocks noChangeAspect="1" noChangeArrowheads="1"/>
          </p:cNvPicPr>
          <p:nvPr/>
        </p:nvPicPr>
        <p:blipFill>
          <a:blip r:embed="rId4"/>
          <a:srcRect/>
          <a:stretch>
            <a:fillRect/>
          </a:stretch>
        </p:blipFill>
        <p:spPr bwMode="auto">
          <a:xfrm>
            <a:off x="304800" y="3983038"/>
            <a:ext cx="2055813" cy="2646362"/>
          </a:xfrm>
          <a:prstGeom prst="rect">
            <a:avLst/>
          </a:prstGeom>
          <a:noFill/>
        </p:spPr>
      </p:pic>
      <p:sp>
        <p:nvSpPr>
          <p:cNvPr id="483342" name="Text Box 14"/>
          <p:cNvSpPr txBox="1">
            <a:spLocks noChangeArrowheads="1"/>
          </p:cNvSpPr>
          <p:nvPr/>
        </p:nvSpPr>
        <p:spPr bwMode="auto">
          <a:xfrm>
            <a:off x="2447925" y="1190625"/>
            <a:ext cx="6289675" cy="1781175"/>
          </a:xfrm>
          <a:prstGeom prst="rect">
            <a:avLst/>
          </a:prstGeom>
          <a:noFill/>
          <a:ln w="9525">
            <a:noFill/>
            <a:miter lim="800000"/>
            <a:headEnd/>
            <a:tailEnd/>
          </a:ln>
          <a:effectLst/>
        </p:spPr>
        <p:txBody>
          <a:bodyPr>
            <a:prstTxWarp prst="textNoShape">
              <a:avLst/>
            </a:prstTxWarp>
          </a:bodyPr>
          <a:lstStyle/>
          <a:p>
            <a:pPr algn="just">
              <a:lnSpc>
                <a:spcPct val="85000"/>
              </a:lnSpc>
            </a:pPr>
            <a:r>
              <a:rPr lang="en-US" sz="2400" b="0"/>
              <a:t>David Parnas is Professor of Computer Science at Limerick University in Ireland, where he directs the Software Quality Research Laboratory, and has also taught at universities in Germany, Canada, and the United States.  </a:t>
            </a:r>
          </a:p>
        </p:txBody>
      </p:sp>
      <p:sp>
        <p:nvSpPr>
          <p:cNvPr id="483343" name="Text Box 15"/>
          <p:cNvSpPr txBox="1">
            <a:spLocks noChangeArrowheads="1"/>
          </p:cNvSpPr>
          <p:nvPr/>
        </p:nvSpPr>
        <p:spPr bwMode="auto">
          <a:xfrm>
            <a:off x="2447925" y="2882900"/>
            <a:ext cx="6289675" cy="2222500"/>
          </a:xfrm>
          <a:prstGeom prst="rect">
            <a:avLst/>
          </a:prstGeom>
          <a:noFill/>
          <a:ln w="9525">
            <a:noFill/>
            <a:miter lim="800000"/>
            <a:headEnd/>
            <a:tailEnd/>
          </a:ln>
          <a:effectLst/>
        </p:spPr>
        <p:txBody>
          <a:bodyPr>
            <a:prstTxWarp prst="textNoShape">
              <a:avLst/>
            </a:prstTxWarp>
          </a:bodyPr>
          <a:lstStyle/>
          <a:p>
            <a:pPr algn="just">
              <a:lnSpc>
                <a:spcPct val="85000"/>
              </a:lnSpc>
            </a:pPr>
            <a:r>
              <a:rPr lang="en-US" sz="2400" b="0"/>
              <a:t>Parnas’s most influential contribution to software engineering is his groundbreaking 1972 paper “On the criteria to be used in decomposing systems into modules,” which laid the foundation for modern structured programming.  This paper appears in many anthologies and is available on the web at  </a:t>
            </a:r>
          </a:p>
        </p:txBody>
      </p:sp>
      <p:sp>
        <p:nvSpPr>
          <p:cNvPr id="483344" name="Rectangle 16">
            <a:hlinkClick r:id="rId5"/>
          </p:cNvPr>
          <p:cNvSpPr>
            <a:spLocks noChangeArrowheads="1"/>
          </p:cNvSpPr>
          <p:nvPr/>
        </p:nvSpPr>
        <p:spPr bwMode="auto">
          <a:xfrm>
            <a:off x="2447925" y="5257800"/>
            <a:ext cx="6238875" cy="366713"/>
          </a:xfrm>
          <a:prstGeom prst="rect">
            <a:avLst/>
          </a:prstGeom>
          <a:noFill/>
          <a:ln w="9525">
            <a:noFill/>
            <a:miter lim="800000"/>
            <a:headEnd/>
            <a:tailEnd/>
          </a:ln>
          <a:effectLst/>
        </p:spPr>
        <p:txBody>
          <a:bodyPr>
            <a:prstTxWarp prst="textNoShape">
              <a:avLst/>
            </a:prstTxWarp>
            <a:spAutoFit/>
          </a:bodyPr>
          <a:lstStyle/>
          <a:p>
            <a:r>
              <a:rPr lang="en-US" sz="1800" u="sng">
                <a:solidFill>
                  <a:srgbClr val="0000FF"/>
                </a:solidFill>
                <a:latin typeface="Courier New" pitchFamily="1" charset="0"/>
              </a:rPr>
              <a:t>http://portal.acm.org/citation.cfm?id=361623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83343">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0"/>
                                          </p:stCondLst>
                                        </p:cTn>
                                        <p:tgtEl>
                                          <p:spTgt spid="483344"/>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483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343" grpId="0" build="p" autoUpdateAnimBg="0"/>
      <p:bldP spid="483344" grpId="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2850" name="Rectangle 2"/>
          <p:cNvSpPr>
            <a:spLocks noGrp="1" noChangeArrowheads="1"/>
          </p:cNvSpPr>
          <p:nvPr>
            <p:ph type="ctrTitle"/>
          </p:nvPr>
        </p:nvSpPr>
        <p:spPr>
          <a:xfrm>
            <a:off x="0" y="2616200"/>
            <a:ext cx="9144000" cy="1143000"/>
          </a:xfrm>
        </p:spPr>
        <p:txBody>
          <a:bodyPr/>
          <a:lstStyle/>
          <a:p>
            <a:r>
              <a:rPr lang="en-US" sz="6000">
                <a:solidFill>
                  <a:srgbClr val="FF0000"/>
                </a:solidFill>
              </a:rPr>
              <a:t>Methods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The Importance of </a:t>
            </a:r>
            <a:r>
              <a:rPr lang="en-US" sz="4000" smtClean="0">
                <a:solidFill>
                  <a:srgbClr val="FF0000"/>
                </a:solidFill>
              </a:rPr>
              <a:t>Programming Style</a:t>
            </a:r>
            <a:endParaRPr lang="en-US" dirty="0">
              <a:solidFill>
                <a:schemeClr val="tx1"/>
              </a:solidFill>
            </a:endParaRPr>
          </a:p>
        </p:txBody>
      </p:sp>
      <p:sp>
        <p:nvSpPr>
          <p:cNvPr id="67587"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While it is clearly necessary for you to write programs that the compiler can understand, good programmers are equally concerned with writing code that </a:t>
            </a:r>
            <a:r>
              <a:rPr lang="en-US" sz="2400" b="0" i="1"/>
              <a:t>people</a:t>
            </a:r>
            <a:r>
              <a:rPr lang="en-US" sz="2400" b="0"/>
              <a:t> can understand.</a:t>
            </a:r>
          </a:p>
        </p:txBody>
      </p:sp>
      <p:sp>
        <p:nvSpPr>
          <p:cNvPr id="536580" name="Rectangle 4"/>
          <p:cNvSpPr>
            <a:spLocks noChangeArrowheads="1"/>
          </p:cNvSpPr>
          <p:nvPr/>
        </p:nvSpPr>
        <p:spPr bwMode="auto">
          <a:xfrm>
            <a:off x="492125" y="2273300"/>
            <a:ext cx="8128000" cy="4203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importance of human readability arises from the fact that programs must be maintained over their life cycle.  Typically, as much as 90 percent of the programming effort comes</a:t>
            </a:r>
            <a:r>
              <a:rPr lang="en-US" sz="2400" b="0" i="1"/>
              <a:t> after</a:t>
            </a:r>
            <a:r>
              <a:rPr lang="en-US" sz="2400" b="0"/>
              <a:t> the initial release of a system.</a:t>
            </a:r>
          </a:p>
          <a:p>
            <a:pPr marL="342900" indent="-342900" algn="just">
              <a:lnSpc>
                <a:spcPct val="85000"/>
              </a:lnSpc>
              <a:spcAft>
                <a:spcPct val="25000"/>
              </a:spcAft>
              <a:buFontTx/>
              <a:buChar char="•"/>
            </a:pPr>
            <a:r>
              <a:rPr lang="en-US" sz="2400" b="0"/>
              <a:t>There are several useful techniques that you can use to make it easier for programmers who need to maintain your code:</a:t>
            </a:r>
          </a:p>
          <a:p>
            <a:pPr marL="742950" lvl="1" indent="-285750" algn="just">
              <a:lnSpc>
                <a:spcPct val="85000"/>
              </a:lnSpc>
              <a:spcAft>
                <a:spcPct val="25000"/>
              </a:spcAft>
              <a:buFontTx/>
              <a:buChar char="–"/>
            </a:pPr>
            <a:r>
              <a:rPr lang="en-US" sz="2200" b="0">
                <a:ea typeface="ＭＳ Ｐゴシック" pitchFamily="1" charset="-128"/>
                <a:cs typeface="ＭＳ Ｐゴシック" pitchFamily="1" charset="-128"/>
              </a:rPr>
              <a:t>Include comments to document your design decisions</a:t>
            </a:r>
          </a:p>
          <a:p>
            <a:pPr marL="742950" lvl="1" indent="-285750" algn="just">
              <a:lnSpc>
                <a:spcPct val="85000"/>
              </a:lnSpc>
              <a:spcAft>
                <a:spcPct val="25000"/>
              </a:spcAft>
              <a:buFontTx/>
              <a:buChar char="–"/>
            </a:pPr>
            <a:r>
              <a:rPr lang="en-US" sz="2200" b="0">
                <a:ea typeface="ＭＳ Ｐゴシック" pitchFamily="1" charset="-128"/>
                <a:cs typeface="ＭＳ Ｐゴシック" pitchFamily="1" charset="-128"/>
              </a:rPr>
              <a:t>Use names that express the purpose of variables and methods</a:t>
            </a:r>
          </a:p>
          <a:p>
            <a:pPr marL="742950" lvl="1" indent="-285750" algn="just">
              <a:lnSpc>
                <a:spcPct val="85000"/>
              </a:lnSpc>
              <a:spcAft>
                <a:spcPct val="25000"/>
              </a:spcAft>
              <a:buFontTx/>
              <a:buChar char="–"/>
            </a:pPr>
            <a:r>
              <a:rPr lang="en-US" sz="2200" b="0">
                <a:ea typeface="ＭＳ Ｐゴシック" pitchFamily="1" charset="-128"/>
                <a:cs typeface="ＭＳ Ｐゴシック" pitchFamily="1" charset="-128"/>
              </a:rPr>
              <a:t>Use indentation to make the structure of your programs clear</a:t>
            </a:r>
          </a:p>
          <a:p>
            <a:pPr marL="742950" lvl="1" indent="-285750" algn="just">
              <a:lnSpc>
                <a:spcPct val="85000"/>
              </a:lnSpc>
              <a:spcAft>
                <a:spcPct val="25000"/>
              </a:spcAft>
              <a:buFontTx/>
              <a:buChar char="–"/>
            </a:pPr>
            <a:r>
              <a:rPr lang="en-US" sz="2200" b="0">
                <a:ea typeface="ＭＳ Ｐゴシック" pitchFamily="1" charset="-128"/>
                <a:cs typeface="ＭＳ Ｐゴシック" pitchFamily="1" charset="-128"/>
              </a:rPr>
              <a:t>Use named constants to enhance readability and maintainability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3658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3658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3658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3658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3658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3658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6580" grpId="0" build="p" bldLvl="2" autoUpdateAnimBg="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4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A Quick Overview of Methods</a:t>
            </a:r>
            <a:endParaRPr lang="en-US">
              <a:solidFill>
                <a:schemeClr val="tx1"/>
              </a:solidFill>
            </a:endParaRPr>
          </a:p>
        </p:txBody>
      </p:sp>
      <p:sp>
        <p:nvSpPr>
          <p:cNvPr id="573443" name="Rectangle 3"/>
          <p:cNvSpPr>
            <a:spLocks noChangeArrowheads="1"/>
          </p:cNvSpPr>
          <p:nvPr/>
        </p:nvSpPr>
        <p:spPr bwMode="auto">
          <a:xfrm>
            <a:off x="482600" y="1155700"/>
            <a:ext cx="8128000" cy="1892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You have been working with methods ever since you wrote your first Java program in Chapter 2.  The </a:t>
            </a:r>
            <a:r>
              <a:rPr lang="en-US" sz="2000">
                <a:latin typeface="Courier New" pitchFamily="1" charset="0"/>
              </a:rPr>
              <a:t>run</a:t>
            </a:r>
            <a:r>
              <a:rPr lang="en-US" sz="2400" b="0"/>
              <a:t> method in every program is just one example.  Most of the programs you have seen have used other methods as well, such as </a:t>
            </a:r>
            <a:r>
              <a:rPr lang="en-US" sz="2000">
                <a:latin typeface="Courier New" pitchFamily="1" charset="0"/>
              </a:rPr>
              <a:t>println</a:t>
            </a:r>
            <a:r>
              <a:rPr lang="en-US" sz="2400" b="0"/>
              <a:t> and </a:t>
            </a:r>
            <a:r>
              <a:rPr lang="en-US" sz="2000">
                <a:latin typeface="Courier New" pitchFamily="1" charset="0"/>
              </a:rPr>
              <a:t>setColor</a:t>
            </a:r>
            <a:r>
              <a:rPr lang="en-US" sz="2400" b="0"/>
              <a:t>.</a:t>
            </a:r>
          </a:p>
        </p:txBody>
      </p:sp>
      <p:sp>
        <p:nvSpPr>
          <p:cNvPr id="573444" name="Rectangle 4"/>
          <p:cNvSpPr>
            <a:spLocks noChangeArrowheads="1"/>
          </p:cNvSpPr>
          <p:nvPr/>
        </p:nvSpPr>
        <p:spPr bwMode="auto">
          <a:xfrm>
            <a:off x="492125" y="2870200"/>
            <a:ext cx="8128000" cy="36068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At the most basic level, a </a:t>
            </a:r>
            <a:r>
              <a:rPr lang="en-US" sz="2400" i="1"/>
              <a:t>method</a:t>
            </a:r>
            <a:r>
              <a:rPr lang="en-US" sz="2400" b="0"/>
              <a:t> is a sequence of statements that has been collected together and given a name.  The name makes it possible to execute the statements much more easily; instead of copying out the entire list of statements, you can just provide the method name.</a:t>
            </a:r>
          </a:p>
          <a:p>
            <a:pPr marL="342900" indent="-342900" algn="just">
              <a:lnSpc>
                <a:spcPct val="85000"/>
              </a:lnSpc>
              <a:spcAft>
                <a:spcPct val="20000"/>
              </a:spcAft>
              <a:buFontTx/>
              <a:buChar char="•"/>
            </a:pPr>
            <a:r>
              <a:rPr lang="en-US" sz="2400" b="0"/>
              <a:t>The following terms are useful when learning about methods:</a:t>
            </a:r>
          </a:p>
          <a:p>
            <a:pPr marL="742950" lvl="1" indent="-285750" algn="just">
              <a:lnSpc>
                <a:spcPct val="85000"/>
              </a:lnSpc>
              <a:spcAft>
                <a:spcPct val="20000"/>
              </a:spcAft>
              <a:buFontTx/>
              <a:buChar char="–"/>
            </a:pPr>
            <a:r>
              <a:rPr lang="en-US" sz="2000" b="0">
                <a:ea typeface="ＭＳ Ｐゴシック" pitchFamily="1" charset="-128"/>
              </a:rPr>
              <a:t>Invoking a method using its name is known as </a:t>
            </a:r>
            <a:r>
              <a:rPr lang="en-US" sz="2000" i="1">
                <a:ea typeface="ＭＳ Ｐゴシック" pitchFamily="1" charset="-128"/>
              </a:rPr>
              <a:t>calling</a:t>
            </a:r>
            <a:r>
              <a:rPr lang="en-US" sz="2000" b="0">
                <a:ea typeface="ＭＳ Ｐゴシック" pitchFamily="1" charset="-128"/>
              </a:rPr>
              <a:t> that method.</a:t>
            </a:r>
          </a:p>
          <a:p>
            <a:pPr marL="742950" lvl="1" indent="-285750" algn="just">
              <a:lnSpc>
                <a:spcPct val="85000"/>
              </a:lnSpc>
              <a:spcAft>
                <a:spcPct val="20000"/>
              </a:spcAft>
              <a:buFontTx/>
              <a:buChar char="–"/>
            </a:pPr>
            <a:r>
              <a:rPr lang="en-US" sz="2000" b="0">
                <a:ea typeface="ＭＳ Ｐゴシック" pitchFamily="1" charset="-128"/>
              </a:rPr>
              <a:t>The caller can pass information to a method by using </a:t>
            </a:r>
            <a:r>
              <a:rPr lang="en-US" sz="2000" i="1">
                <a:ea typeface="ＭＳ Ｐゴシック" pitchFamily="1" charset="-128"/>
              </a:rPr>
              <a:t>arguments</a:t>
            </a:r>
            <a:r>
              <a:rPr lang="en-US" sz="2000" b="0" i="1">
                <a:ea typeface="ＭＳ Ｐゴシック" pitchFamily="1" charset="-128"/>
              </a:rPr>
              <a:t>.</a:t>
            </a:r>
            <a:endParaRPr lang="en-US" sz="2000" b="0">
              <a:ea typeface="ＭＳ Ｐゴシック" pitchFamily="1" charset="-128"/>
            </a:endParaRPr>
          </a:p>
          <a:p>
            <a:pPr marL="742950" lvl="1" indent="-285750" algn="just">
              <a:lnSpc>
                <a:spcPct val="85000"/>
              </a:lnSpc>
              <a:spcAft>
                <a:spcPct val="20000"/>
              </a:spcAft>
              <a:buFontTx/>
              <a:buChar char="–"/>
            </a:pPr>
            <a:r>
              <a:rPr lang="en-US" sz="2000" b="0">
                <a:ea typeface="ＭＳ Ｐゴシック" pitchFamily="1" charset="-128"/>
              </a:rPr>
              <a:t>When a method completes its operation, it </a:t>
            </a:r>
            <a:r>
              <a:rPr lang="en-US" sz="2000" i="1">
                <a:ea typeface="ＭＳ Ｐゴシック" pitchFamily="1" charset="-128"/>
              </a:rPr>
              <a:t>returns</a:t>
            </a:r>
            <a:r>
              <a:rPr lang="en-US" sz="2000" b="0">
                <a:ea typeface="ＭＳ Ｐゴシック" pitchFamily="1" charset="-128"/>
              </a:rPr>
              <a:t> to its caller.</a:t>
            </a:r>
          </a:p>
          <a:p>
            <a:pPr marL="742950" lvl="1" indent="-285750" algn="just">
              <a:lnSpc>
                <a:spcPct val="85000"/>
              </a:lnSpc>
              <a:spcAft>
                <a:spcPct val="50000"/>
              </a:spcAft>
              <a:buFontTx/>
              <a:buChar char="–"/>
            </a:pPr>
            <a:r>
              <a:rPr lang="en-US" sz="2000" b="0">
                <a:ea typeface="ＭＳ Ｐゴシック" pitchFamily="1" charset="-128"/>
              </a:rPr>
              <a:t>A method can pass information to the caller by </a:t>
            </a:r>
            <a:r>
              <a:rPr lang="en-US" sz="2000" i="1">
                <a:ea typeface="ＭＳ Ｐゴシック" pitchFamily="1" charset="-128"/>
              </a:rPr>
              <a:t>returning a result</a:t>
            </a:r>
            <a:r>
              <a:rPr lang="en-US" sz="2000" b="0" i="1">
                <a:ea typeface="ＭＳ Ｐゴシック" pitchFamily="1" charset="-128"/>
              </a:rPr>
              <a:t>.</a:t>
            </a:r>
            <a:endParaRPr lang="en-US" sz="2000" b="0">
              <a:ea typeface="ＭＳ Ｐゴシック" pitchFamily="1"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344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7344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7344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7344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7344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7344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44" grpId="0" build="p" bldLvl="2" autoUpdateAnimBg="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549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Methods and Information Hiding</a:t>
            </a:r>
            <a:endParaRPr lang="en-US">
              <a:solidFill>
                <a:schemeClr val="tx1"/>
              </a:solidFill>
            </a:endParaRPr>
          </a:p>
        </p:txBody>
      </p:sp>
      <p:sp>
        <p:nvSpPr>
          <p:cNvPr id="575491" name="Rectangle 3"/>
          <p:cNvSpPr>
            <a:spLocks noChangeArrowheads="1"/>
          </p:cNvSpPr>
          <p:nvPr/>
        </p:nvSpPr>
        <p:spPr bwMode="auto">
          <a:xfrm>
            <a:off x="482600" y="1155700"/>
            <a:ext cx="8128000" cy="1130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One of the most important advantages of methods is that they make it possible for callers to ignore the inner workings of complex operations.</a:t>
            </a:r>
          </a:p>
        </p:txBody>
      </p:sp>
      <p:sp>
        <p:nvSpPr>
          <p:cNvPr id="575492" name="Rectangle 4"/>
          <p:cNvSpPr>
            <a:spLocks noChangeArrowheads="1"/>
          </p:cNvSpPr>
          <p:nvPr/>
        </p:nvSpPr>
        <p:spPr bwMode="auto">
          <a:xfrm>
            <a:off x="492125" y="2286000"/>
            <a:ext cx="8128000" cy="30480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When you use a method, it is more important to know what the method does than to understand exactly how it works.  The underlying details are of interest only to the programmer who implements a method.  Programmers who use a method as a tool can usually ignore the implementation altogether.</a:t>
            </a:r>
          </a:p>
          <a:p>
            <a:pPr marL="342900" indent="-342900" algn="just">
              <a:lnSpc>
                <a:spcPct val="85000"/>
              </a:lnSpc>
              <a:spcAft>
                <a:spcPct val="20000"/>
              </a:spcAft>
              <a:buFontTx/>
              <a:buChar char="•"/>
            </a:pPr>
            <a:r>
              <a:rPr lang="en-US" sz="2400" b="0"/>
              <a:t>The idea that callers should be insulated from the details of method operation is the principle of </a:t>
            </a:r>
            <a:r>
              <a:rPr lang="en-US" sz="2400" i="1"/>
              <a:t>information hiding</a:t>
            </a:r>
            <a:r>
              <a:rPr lang="en-US" sz="2400" b="0" i="1"/>
              <a:t>,</a:t>
            </a:r>
            <a:r>
              <a:rPr lang="en-US" sz="2400" b="0"/>
              <a:t> which is one of the cornerstones of software engineering.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549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7549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5492" grpId="0" build="p" bldLvl="2" autoUpdateAnimBg="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753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Methods as Tools for Programmers</a:t>
            </a:r>
            <a:endParaRPr lang="en-US">
              <a:solidFill>
                <a:schemeClr val="tx1"/>
              </a:solidFill>
            </a:endParaRPr>
          </a:p>
        </p:txBody>
      </p:sp>
      <p:sp>
        <p:nvSpPr>
          <p:cNvPr id="577539" name="Rectangle 3"/>
          <p:cNvSpPr>
            <a:spLocks noChangeArrowheads="1"/>
          </p:cNvSpPr>
          <p:nvPr/>
        </p:nvSpPr>
        <p:spPr bwMode="auto">
          <a:xfrm>
            <a:off x="482600" y="1155700"/>
            <a:ext cx="8128000" cy="1816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Particularly when you are first learning about programming, it is important to keep in mind that methods are not the same as application programs, even though both provide a service that hides the underlying complexity involved in computation.</a:t>
            </a:r>
          </a:p>
        </p:txBody>
      </p:sp>
      <p:sp>
        <p:nvSpPr>
          <p:cNvPr id="577540" name="Rectangle 4"/>
          <p:cNvSpPr>
            <a:spLocks noChangeArrowheads="1"/>
          </p:cNvSpPr>
          <p:nvPr/>
        </p:nvSpPr>
        <p:spPr bwMode="auto">
          <a:xfrm>
            <a:off x="492125" y="2578100"/>
            <a:ext cx="8128000" cy="4127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key difference is that an application program provides a service to a </a:t>
            </a:r>
            <a:r>
              <a:rPr lang="en-US" sz="2400" b="0" i="1"/>
              <a:t>user,</a:t>
            </a:r>
            <a:r>
              <a:rPr lang="en-US" sz="2400" b="0"/>
              <a:t> who is typically not a programmer but rather someone who happens to be sitting in front of the computer.  By contrast, a method provides a service to a </a:t>
            </a:r>
            <a:r>
              <a:rPr lang="en-US" sz="2400" b="0" i="1"/>
              <a:t>programmer,</a:t>
            </a:r>
            <a:r>
              <a:rPr lang="en-US" sz="2400" b="0"/>
              <a:t> who is typically creating some kind of application.</a:t>
            </a:r>
          </a:p>
          <a:p>
            <a:pPr marL="342900" indent="-342900" algn="just">
              <a:lnSpc>
                <a:spcPct val="85000"/>
              </a:lnSpc>
              <a:spcAft>
                <a:spcPct val="20000"/>
              </a:spcAft>
              <a:buFontTx/>
              <a:buChar char="•"/>
            </a:pPr>
            <a:r>
              <a:rPr lang="en-US" sz="2400" b="0"/>
              <a:t>This distinction is particularly important when you are trying to understand how the applications-level concepts of input and output differ from the programmer-level concepts of arguments and results.  Methods like </a:t>
            </a:r>
            <a:r>
              <a:rPr lang="en-US" sz="2000">
                <a:latin typeface="Courier New" pitchFamily="1" charset="0"/>
              </a:rPr>
              <a:t>readInt</a:t>
            </a:r>
            <a:r>
              <a:rPr lang="en-US" sz="2400" b="0"/>
              <a:t> and </a:t>
            </a:r>
            <a:r>
              <a:rPr lang="en-US" sz="2000">
                <a:latin typeface="Courier New" pitchFamily="1" charset="0"/>
              </a:rPr>
              <a:t>println</a:t>
            </a:r>
            <a:r>
              <a:rPr lang="en-US" sz="2400" b="0"/>
              <a:t> are used to communicate with the user and play no role in communicating information from one part of a program to another.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754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7754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540" grpId="0" build="p" bldLvl="2" autoUpdateAnimBg="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958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Method Calls as Expressions</a:t>
            </a:r>
            <a:endParaRPr lang="en-US">
              <a:solidFill>
                <a:schemeClr val="tx1"/>
              </a:solidFill>
            </a:endParaRPr>
          </a:p>
        </p:txBody>
      </p:sp>
      <p:sp>
        <p:nvSpPr>
          <p:cNvPr id="579587" name="Rectangle 3"/>
          <p:cNvSpPr>
            <a:spLocks noChangeArrowheads="1"/>
          </p:cNvSpPr>
          <p:nvPr/>
        </p:nvSpPr>
        <p:spPr bwMode="auto">
          <a:xfrm>
            <a:off x="482600" y="1155700"/>
            <a:ext cx="8128000" cy="1054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Syntactically, method calls in Java are part of the expression framework.  Methods that return a value can be used as terms in an expression just like variables and constants.</a:t>
            </a:r>
          </a:p>
        </p:txBody>
      </p:sp>
      <p:grpSp>
        <p:nvGrpSpPr>
          <p:cNvPr id="579588" name="Group 4"/>
          <p:cNvGrpSpPr>
            <a:grpSpLocks/>
          </p:cNvGrpSpPr>
          <p:nvPr/>
        </p:nvGrpSpPr>
        <p:grpSpPr bwMode="auto">
          <a:xfrm>
            <a:off x="492125" y="2273300"/>
            <a:ext cx="8128000" cy="2078038"/>
            <a:chOff x="310" y="1432"/>
            <a:chExt cx="5120" cy="1309"/>
          </a:xfrm>
        </p:grpSpPr>
        <p:sp>
          <p:nvSpPr>
            <p:cNvPr id="579589" name="Rectangle 5"/>
            <p:cNvSpPr>
              <a:spLocks noChangeArrowheads="1"/>
            </p:cNvSpPr>
            <p:nvPr/>
          </p:nvSpPr>
          <p:spPr bwMode="auto">
            <a:xfrm>
              <a:off x="310" y="1432"/>
              <a:ext cx="5120" cy="92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Math</a:t>
              </a:r>
              <a:r>
                <a:rPr lang="en-US" sz="2400" b="0"/>
                <a:t> class in the </a:t>
              </a:r>
              <a:r>
                <a:rPr lang="en-US" sz="2000">
                  <a:latin typeface="Courier New" pitchFamily="1" charset="0"/>
                </a:rPr>
                <a:t>java.lang</a:t>
              </a:r>
              <a:r>
                <a:rPr lang="en-US" sz="2400" b="0"/>
                <a:t> package defines several methods that are useful in writing mathematical expressions. Suppose, for example, that you need to compute the distance from the origin to the point (</a:t>
              </a:r>
              <a:r>
                <a:rPr lang="en-US" sz="2400" b="0" i="1"/>
                <a:t>x</a:t>
              </a:r>
              <a:r>
                <a:rPr lang="en-US" sz="2400" b="0"/>
                <a:t>, </a:t>
              </a:r>
              <a:r>
                <a:rPr lang="en-US" sz="2400" b="0" i="1"/>
                <a:t>y</a:t>
              </a:r>
              <a:r>
                <a:rPr lang="en-US" sz="2400" b="0"/>
                <a:t>), which is given by</a:t>
              </a:r>
            </a:p>
          </p:txBody>
        </p:sp>
        <p:sp>
          <p:nvSpPr>
            <p:cNvPr id="579590" name="Rectangle 6"/>
            <p:cNvSpPr>
              <a:spLocks noChangeArrowheads="1"/>
            </p:cNvSpPr>
            <p:nvPr/>
          </p:nvSpPr>
          <p:spPr bwMode="auto">
            <a:xfrm>
              <a:off x="2359" y="2408"/>
              <a:ext cx="93" cy="93"/>
            </a:xfrm>
            <a:prstGeom prst="rect">
              <a:avLst/>
            </a:prstGeom>
            <a:noFill/>
            <a:ln w="9525">
              <a:noFill/>
              <a:miter lim="800000"/>
              <a:headEnd/>
              <a:tailEnd/>
            </a:ln>
            <a:effectLst/>
          </p:spPr>
          <p:txBody>
            <a:bodyPr wrap="none" anchor="ctr">
              <a:prstTxWarp prst="textNoShape">
                <a:avLst/>
              </a:prstTxWarp>
            </a:bodyPr>
            <a:lstStyle/>
            <a:p>
              <a:endParaRPr lang="en-US"/>
            </a:p>
          </p:txBody>
        </p:sp>
        <p:sp>
          <p:nvSpPr>
            <p:cNvPr id="579591" name="Rectangle 7"/>
            <p:cNvSpPr>
              <a:spLocks noChangeArrowheads="1"/>
            </p:cNvSpPr>
            <p:nvPr/>
          </p:nvSpPr>
          <p:spPr bwMode="auto">
            <a:xfrm>
              <a:off x="2427" y="2648"/>
              <a:ext cx="93" cy="93"/>
            </a:xfrm>
            <a:prstGeom prst="rect">
              <a:avLst/>
            </a:prstGeom>
            <a:noFill/>
            <a:ln w="9525">
              <a:noFill/>
              <a:miter lim="800000"/>
              <a:headEnd/>
              <a:tailEnd/>
            </a:ln>
            <a:effectLst/>
          </p:spPr>
          <p:txBody>
            <a:bodyPr wrap="none" anchor="ctr">
              <a:prstTxWarp prst="textNoShape">
                <a:avLst/>
              </a:prstTxWarp>
            </a:bodyPr>
            <a:lstStyle/>
            <a:p>
              <a:endParaRPr lang="en-US"/>
            </a:p>
          </p:txBody>
        </p:sp>
        <p:sp>
          <p:nvSpPr>
            <p:cNvPr id="579592" name="Rectangle 8"/>
            <p:cNvSpPr>
              <a:spLocks noChangeArrowheads="1"/>
            </p:cNvSpPr>
            <p:nvPr/>
          </p:nvSpPr>
          <p:spPr bwMode="auto">
            <a:xfrm>
              <a:off x="2497" y="2256"/>
              <a:ext cx="93" cy="93"/>
            </a:xfrm>
            <a:prstGeom prst="rect">
              <a:avLst/>
            </a:prstGeom>
            <a:noFill/>
            <a:ln w="9525">
              <a:noFill/>
              <a:miter lim="800000"/>
              <a:headEnd/>
              <a:tailEnd/>
            </a:ln>
            <a:effectLst/>
          </p:spPr>
          <p:txBody>
            <a:bodyPr wrap="none" anchor="ctr">
              <a:prstTxWarp prst="textNoShape">
                <a:avLst/>
              </a:prstTxWarp>
            </a:bodyPr>
            <a:lstStyle/>
            <a:p>
              <a:endParaRPr lang="en-US"/>
            </a:p>
          </p:txBody>
        </p:sp>
        <p:sp>
          <p:nvSpPr>
            <p:cNvPr id="579593" name="Rectangle 9"/>
            <p:cNvSpPr>
              <a:spLocks noChangeArrowheads="1"/>
            </p:cNvSpPr>
            <p:nvPr/>
          </p:nvSpPr>
          <p:spPr bwMode="auto">
            <a:xfrm>
              <a:off x="3120" y="2256"/>
              <a:ext cx="93" cy="93"/>
            </a:xfrm>
            <a:prstGeom prst="rect">
              <a:avLst/>
            </a:prstGeom>
            <a:noFill/>
            <a:ln w="9525">
              <a:noFill/>
              <a:miter lim="800000"/>
              <a:headEnd/>
              <a:tailEnd/>
            </a:ln>
            <a:effectLst/>
          </p:spPr>
          <p:txBody>
            <a:bodyPr wrap="none" anchor="ctr">
              <a:prstTxWarp prst="textNoShape">
                <a:avLst/>
              </a:prstTxWarp>
            </a:bodyPr>
            <a:lstStyle/>
            <a:p>
              <a:endParaRPr lang="en-US"/>
            </a:p>
          </p:txBody>
        </p:sp>
        <p:sp>
          <p:nvSpPr>
            <p:cNvPr id="579594" name="Rectangle 10"/>
            <p:cNvSpPr>
              <a:spLocks noChangeArrowheads="1"/>
            </p:cNvSpPr>
            <p:nvPr/>
          </p:nvSpPr>
          <p:spPr bwMode="auto">
            <a:xfrm>
              <a:off x="2317" y="2552"/>
              <a:ext cx="93" cy="93"/>
            </a:xfrm>
            <a:prstGeom prst="rect">
              <a:avLst/>
            </a:prstGeom>
            <a:noFill/>
            <a:ln w="9525">
              <a:noFill/>
              <a:miter lim="800000"/>
              <a:headEnd/>
              <a:tailEnd/>
            </a:ln>
            <a:effectLst/>
          </p:spPr>
          <p:txBody>
            <a:bodyPr wrap="none" anchor="ctr">
              <a:prstTxWarp prst="textNoShape">
                <a:avLst/>
              </a:prstTxWarp>
            </a:bodyPr>
            <a:lstStyle/>
            <a:p>
              <a:endParaRPr lang="en-US"/>
            </a:p>
          </p:txBody>
        </p:sp>
        <p:cxnSp>
          <p:nvCxnSpPr>
            <p:cNvPr id="579595" name="AutoShape 11"/>
            <p:cNvCxnSpPr>
              <a:cxnSpLocks noChangeShapeType="1"/>
              <a:stCxn id="579594" idx="0"/>
              <a:endCxn id="579590" idx="2"/>
            </p:cNvCxnSpPr>
            <p:nvPr/>
          </p:nvCxnSpPr>
          <p:spPr bwMode="auto">
            <a:xfrm flipV="1">
              <a:off x="2364" y="2501"/>
              <a:ext cx="42" cy="51"/>
            </a:xfrm>
            <a:prstGeom prst="straightConnector1">
              <a:avLst/>
            </a:prstGeom>
            <a:noFill/>
            <a:ln w="9525">
              <a:solidFill>
                <a:schemeClr val="tx1"/>
              </a:solidFill>
              <a:round/>
              <a:headEnd/>
              <a:tailEnd/>
            </a:ln>
            <a:effectLst/>
          </p:spPr>
        </p:cxnSp>
        <p:cxnSp>
          <p:nvCxnSpPr>
            <p:cNvPr id="579596" name="AutoShape 12"/>
            <p:cNvCxnSpPr>
              <a:cxnSpLocks noChangeShapeType="1"/>
              <a:stCxn id="579590" idx="2"/>
              <a:endCxn id="579591" idx="0"/>
            </p:cNvCxnSpPr>
            <p:nvPr/>
          </p:nvCxnSpPr>
          <p:spPr bwMode="auto">
            <a:xfrm>
              <a:off x="2406" y="2501"/>
              <a:ext cx="68" cy="147"/>
            </a:xfrm>
            <a:prstGeom prst="straightConnector1">
              <a:avLst/>
            </a:prstGeom>
            <a:noFill/>
            <a:ln w="19050">
              <a:solidFill>
                <a:schemeClr val="tx1"/>
              </a:solidFill>
              <a:round/>
              <a:headEnd/>
              <a:tailEnd/>
            </a:ln>
            <a:effectLst/>
          </p:spPr>
        </p:cxnSp>
        <p:cxnSp>
          <p:nvCxnSpPr>
            <p:cNvPr id="579597" name="AutoShape 13"/>
            <p:cNvCxnSpPr>
              <a:cxnSpLocks noChangeShapeType="1"/>
              <a:stCxn id="579591" idx="0"/>
              <a:endCxn id="579592" idx="2"/>
            </p:cNvCxnSpPr>
            <p:nvPr/>
          </p:nvCxnSpPr>
          <p:spPr bwMode="auto">
            <a:xfrm flipV="1">
              <a:off x="2474" y="2349"/>
              <a:ext cx="70" cy="299"/>
            </a:xfrm>
            <a:prstGeom prst="straightConnector1">
              <a:avLst/>
            </a:prstGeom>
            <a:noFill/>
            <a:ln w="9525">
              <a:solidFill>
                <a:schemeClr val="tx1"/>
              </a:solidFill>
              <a:round/>
              <a:headEnd/>
              <a:tailEnd/>
            </a:ln>
            <a:effectLst/>
          </p:spPr>
        </p:cxnSp>
        <p:cxnSp>
          <p:nvCxnSpPr>
            <p:cNvPr id="579598" name="AutoShape 14"/>
            <p:cNvCxnSpPr>
              <a:cxnSpLocks noChangeShapeType="1"/>
              <a:stCxn id="579592" idx="2"/>
              <a:endCxn id="579593" idx="2"/>
            </p:cNvCxnSpPr>
            <p:nvPr/>
          </p:nvCxnSpPr>
          <p:spPr bwMode="auto">
            <a:xfrm>
              <a:off x="2544" y="2349"/>
              <a:ext cx="623" cy="0"/>
            </a:xfrm>
            <a:prstGeom prst="straightConnector1">
              <a:avLst/>
            </a:prstGeom>
            <a:noFill/>
            <a:ln w="9525">
              <a:solidFill>
                <a:schemeClr val="tx1"/>
              </a:solidFill>
              <a:round/>
              <a:headEnd/>
              <a:tailEnd/>
            </a:ln>
            <a:effectLst/>
          </p:spPr>
        </p:cxnSp>
        <p:sp>
          <p:nvSpPr>
            <p:cNvPr id="579599" name="Text Box 15"/>
            <p:cNvSpPr txBox="1">
              <a:spLocks noChangeArrowheads="1"/>
            </p:cNvSpPr>
            <p:nvPr/>
          </p:nvSpPr>
          <p:spPr bwMode="auto">
            <a:xfrm>
              <a:off x="2544" y="2349"/>
              <a:ext cx="672" cy="2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i="1"/>
                <a:t>x</a:t>
              </a:r>
              <a:r>
                <a:rPr lang="en-US" sz="400" b="0" i="1"/>
                <a:t> </a:t>
              </a:r>
              <a:r>
                <a:rPr lang="en-US" sz="1800" b="0" baseline="40000"/>
                <a:t>2</a:t>
              </a:r>
              <a:r>
                <a:rPr lang="en-US" sz="2400" b="0"/>
                <a:t> + </a:t>
              </a:r>
              <a:r>
                <a:rPr lang="en-US" sz="2400" b="0" i="1"/>
                <a:t>y</a:t>
              </a:r>
              <a:r>
                <a:rPr lang="en-US" sz="400" b="0" i="1"/>
                <a:t> </a:t>
              </a:r>
              <a:r>
                <a:rPr lang="en-US" sz="1800" b="0" baseline="40000"/>
                <a:t>2</a:t>
              </a:r>
            </a:p>
          </p:txBody>
        </p:sp>
      </p:grpSp>
      <p:grpSp>
        <p:nvGrpSpPr>
          <p:cNvPr id="579600" name="Group 16"/>
          <p:cNvGrpSpPr>
            <a:grpSpLocks/>
          </p:cNvGrpSpPr>
          <p:nvPr/>
        </p:nvGrpSpPr>
        <p:grpSpPr bwMode="auto">
          <a:xfrm>
            <a:off x="492125" y="4292600"/>
            <a:ext cx="8128000" cy="1196975"/>
            <a:chOff x="310" y="2704"/>
            <a:chExt cx="5120" cy="754"/>
          </a:xfrm>
        </p:grpSpPr>
        <p:sp>
          <p:nvSpPr>
            <p:cNvPr id="579601" name="Rectangle 17"/>
            <p:cNvSpPr>
              <a:spLocks noChangeArrowheads="1"/>
            </p:cNvSpPr>
            <p:nvPr/>
          </p:nvSpPr>
          <p:spPr bwMode="auto">
            <a:xfrm>
              <a:off x="310" y="2704"/>
              <a:ext cx="5120" cy="45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pPr>
              <a:r>
                <a:rPr lang="en-US" sz="2400" b="0"/>
                <a:t>	You can apply the square root function by calling the </a:t>
              </a:r>
              <a:r>
                <a:rPr lang="en-US" sz="2000">
                  <a:latin typeface="Courier New" pitchFamily="1" charset="0"/>
                </a:rPr>
                <a:t>sqrt</a:t>
              </a:r>
              <a:r>
                <a:rPr lang="en-US" sz="2400" b="0"/>
                <a:t> method in the </a:t>
              </a:r>
              <a:r>
                <a:rPr lang="en-US" sz="2000">
                  <a:latin typeface="Courier New" pitchFamily="1" charset="0"/>
                </a:rPr>
                <a:t>Math</a:t>
              </a:r>
              <a:r>
                <a:rPr lang="en-US" sz="2400" b="0"/>
                <a:t> class like this:</a:t>
              </a:r>
            </a:p>
          </p:txBody>
        </p:sp>
        <p:sp>
          <p:nvSpPr>
            <p:cNvPr id="579602" name="Text Box 18"/>
            <p:cNvSpPr txBox="1">
              <a:spLocks noChangeArrowheads="1"/>
            </p:cNvSpPr>
            <p:nvPr/>
          </p:nvSpPr>
          <p:spPr bwMode="auto">
            <a:xfrm>
              <a:off x="791" y="3208"/>
              <a:ext cx="4537"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pitchFamily="1" charset="0"/>
                </a:rPr>
                <a:t>double distance = Math.sqrt(x * x + y * y);</a:t>
              </a:r>
            </a:p>
          </p:txBody>
        </p:sp>
      </p:grpSp>
      <p:sp>
        <p:nvSpPr>
          <p:cNvPr id="579603" name="Rectangle 19"/>
          <p:cNvSpPr>
            <a:spLocks noChangeArrowheads="1"/>
          </p:cNvSpPr>
          <p:nvPr/>
        </p:nvSpPr>
        <p:spPr bwMode="auto">
          <a:xfrm>
            <a:off x="492125" y="5600700"/>
            <a:ext cx="8128000" cy="1104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Note that you need to include the name of the class along with the method name.  Methods like </a:t>
            </a:r>
            <a:r>
              <a:rPr lang="en-US" sz="2000">
                <a:latin typeface="Courier New" pitchFamily="1" charset="0"/>
              </a:rPr>
              <a:t>Math.sqrt</a:t>
            </a:r>
            <a:r>
              <a:rPr lang="en-US" sz="2400" b="0"/>
              <a:t> that belong to a class are called </a:t>
            </a:r>
            <a:r>
              <a:rPr lang="en-US" sz="2400" i="1"/>
              <a:t>static methods</a:t>
            </a:r>
            <a:r>
              <a:rPr lang="en-US" sz="2400" b="0" i="1"/>
              <a:t>.</a:t>
            </a:r>
            <a:endParaRPr lang="en-US" sz="2400" b="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795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796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7960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603" grpId="0" build="p" bldLvl="2" autoUpdateAnimBg="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163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Useful Methods in the </a:t>
            </a:r>
            <a:r>
              <a:rPr lang="en-US" sz="3600" b="1">
                <a:solidFill>
                  <a:srgbClr val="FF0000"/>
                </a:solidFill>
                <a:latin typeface="Courier New" pitchFamily="1" charset="0"/>
              </a:rPr>
              <a:t>Math</a:t>
            </a:r>
            <a:r>
              <a:rPr lang="en-US" sz="4000">
                <a:solidFill>
                  <a:srgbClr val="FF0000"/>
                </a:solidFill>
              </a:rPr>
              <a:t> Class</a:t>
            </a:r>
            <a:endParaRPr lang="en-US">
              <a:solidFill>
                <a:srgbClr val="FF0000"/>
              </a:solidFill>
            </a:endParaRPr>
          </a:p>
        </p:txBody>
      </p:sp>
      <p:sp>
        <p:nvSpPr>
          <p:cNvPr id="581635" name="Rectangle 3"/>
          <p:cNvSpPr>
            <a:spLocks noChangeArrowheads="1"/>
          </p:cNvSpPr>
          <p:nvPr/>
        </p:nvSpPr>
        <p:spPr bwMode="auto">
          <a:xfrm>
            <a:off x="457200" y="1206500"/>
            <a:ext cx="3192463"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spcBef>
                <a:spcPct val="50000"/>
              </a:spcBef>
            </a:pPr>
            <a:r>
              <a:rPr lang="en-US" sz="1800">
                <a:latin typeface="Courier New" pitchFamily="1" charset="0"/>
              </a:rPr>
              <a:t>Math.abs(</a:t>
            </a:r>
            <a:r>
              <a:rPr lang="en-US" sz="1800" b="0" i="1"/>
              <a:t>x</a:t>
            </a:r>
            <a:r>
              <a:rPr lang="en-US" sz="1800">
                <a:latin typeface="Courier New" pitchFamily="1" charset="0"/>
              </a:rPr>
              <a:t>)</a:t>
            </a:r>
            <a:endParaRPr lang="en-US" sz="2400" b="0"/>
          </a:p>
        </p:txBody>
      </p:sp>
      <p:sp>
        <p:nvSpPr>
          <p:cNvPr id="581636" name="Rectangle 4"/>
          <p:cNvSpPr>
            <a:spLocks noChangeArrowheads="1"/>
          </p:cNvSpPr>
          <p:nvPr/>
        </p:nvSpPr>
        <p:spPr bwMode="auto">
          <a:xfrm>
            <a:off x="3648075" y="1206500"/>
            <a:ext cx="5038725"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0"/>
              <a:t>Returns the absolute value of </a:t>
            </a:r>
            <a:r>
              <a:rPr lang="en-US" sz="1800" b="0" i="1"/>
              <a:t>x</a:t>
            </a:r>
            <a:endParaRPr lang="en-US" sz="1800" b="0"/>
          </a:p>
        </p:txBody>
      </p:sp>
      <p:sp>
        <p:nvSpPr>
          <p:cNvPr id="581637" name="Rectangle 5"/>
          <p:cNvSpPr>
            <a:spLocks noChangeArrowheads="1"/>
          </p:cNvSpPr>
          <p:nvPr/>
        </p:nvSpPr>
        <p:spPr bwMode="auto">
          <a:xfrm>
            <a:off x="457200" y="1565275"/>
            <a:ext cx="3192463"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spcBef>
                <a:spcPct val="50000"/>
              </a:spcBef>
            </a:pPr>
            <a:r>
              <a:rPr lang="en-US" sz="1800">
                <a:latin typeface="Courier New" pitchFamily="1" charset="0"/>
              </a:rPr>
              <a:t>Math.min(</a:t>
            </a:r>
            <a:r>
              <a:rPr lang="en-US" sz="1800" b="0" i="1"/>
              <a:t>x</a:t>
            </a:r>
            <a:r>
              <a:rPr lang="en-US" sz="1800">
                <a:latin typeface="Courier New" pitchFamily="1" charset="0"/>
              </a:rPr>
              <a:t>,</a:t>
            </a:r>
            <a:r>
              <a:rPr lang="en-US" sz="800">
                <a:latin typeface="Courier New" pitchFamily="1" charset="0"/>
              </a:rPr>
              <a:t> </a:t>
            </a:r>
            <a:r>
              <a:rPr lang="en-US" sz="1800" b="0" i="1"/>
              <a:t>y</a:t>
            </a:r>
            <a:r>
              <a:rPr lang="en-US" sz="1800">
                <a:latin typeface="Courier New" pitchFamily="1" charset="0"/>
              </a:rPr>
              <a:t>)</a:t>
            </a:r>
          </a:p>
        </p:txBody>
      </p:sp>
      <p:sp>
        <p:nvSpPr>
          <p:cNvPr id="581638" name="Rectangle 6"/>
          <p:cNvSpPr>
            <a:spLocks noChangeArrowheads="1"/>
          </p:cNvSpPr>
          <p:nvPr/>
        </p:nvSpPr>
        <p:spPr bwMode="auto">
          <a:xfrm>
            <a:off x="3648075" y="1565275"/>
            <a:ext cx="5038725"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0"/>
              <a:t>Returns the smaller of </a:t>
            </a:r>
            <a:r>
              <a:rPr lang="en-US" sz="1800" b="0" i="1"/>
              <a:t>x</a:t>
            </a:r>
            <a:r>
              <a:rPr lang="en-US" sz="1800" b="0"/>
              <a:t> and </a:t>
            </a:r>
            <a:r>
              <a:rPr lang="en-US" sz="1800" b="0" i="1"/>
              <a:t>y</a:t>
            </a:r>
            <a:endParaRPr lang="en-US" sz="1800" b="0"/>
          </a:p>
        </p:txBody>
      </p:sp>
      <p:sp>
        <p:nvSpPr>
          <p:cNvPr id="581639" name="Rectangle 7"/>
          <p:cNvSpPr>
            <a:spLocks noChangeArrowheads="1"/>
          </p:cNvSpPr>
          <p:nvPr/>
        </p:nvSpPr>
        <p:spPr bwMode="auto">
          <a:xfrm>
            <a:off x="457200" y="1920875"/>
            <a:ext cx="3192463"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spcBef>
                <a:spcPct val="50000"/>
              </a:spcBef>
            </a:pPr>
            <a:r>
              <a:rPr lang="en-US" sz="1800">
                <a:latin typeface="Courier New" pitchFamily="1" charset="0"/>
              </a:rPr>
              <a:t>Math.max(</a:t>
            </a:r>
            <a:r>
              <a:rPr lang="en-US" sz="1800" b="0" i="1"/>
              <a:t>x</a:t>
            </a:r>
            <a:r>
              <a:rPr lang="en-US" sz="1800">
                <a:latin typeface="Courier New" pitchFamily="1" charset="0"/>
              </a:rPr>
              <a:t>,</a:t>
            </a:r>
            <a:r>
              <a:rPr lang="en-US" sz="800">
                <a:latin typeface="Courier New" pitchFamily="1" charset="0"/>
              </a:rPr>
              <a:t> </a:t>
            </a:r>
            <a:r>
              <a:rPr lang="en-US" sz="1800" b="0" i="1"/>
              <a:t>y</a:t>
            </a:r>
            <a:r>
              <a:rPr lang="en-US" sz="1800">
                <a:latin typeface="Courier New" pitchFamily="1" charset="0"/>
              </a:rPr>
              <a:t>)</a:t>
            </a:r>
          </a:p>
        </p:txBody>
      </p:sp>
      <p:sp>
        <p:nvSpPr>
          <p:cNvPr id="581640" name="Rectangle 8"/>
          <p:cNvSpPr>
            <a:spLocks noChangeArrowheads="1"/>
          </p:cNvSpPr>
          <p:nvPr/>
        </p:nvSpPr>
        <p:spPr bwMode="auto">
          <a:xfrm>
            <a:off x="3648075" y="1920875"/>
            <a:ext cx="5038725"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0"/>
              <a:t>Returns the larger of </a:t>
            </a:r>
            <a:r>
              <a:rPr lang="en-US" sz="1800" b="0" i="1"/>
              <a:t>x</a:t>
            </a:r>
            <a:r>
              <a:rPr lang="en-US" sz="1800" b="0"/>
              <a:t> and </a:t>
            </a:r>
            <a:r>
              <a:rPr lang="en-US" sz="1800" b="0" i="1"/>
              <a:t>y</a:t>
            </a:r>
          </a:p>
        </p:txBody>
      </p:sp>
      <p:sp>
        <p:nvSpPr>
          <p:cNvPr id="581641" name="Rectangle 9"/>
          <p:cNvSpPr>
            <a:spLocks noChangeArrowheads="1"/>
          </p:cNvSpPr>
          <p:nvPr/>
        </p:nvSpPr>
        <p:spPr bwMode="auto">
          <a:xfrm>
            <a:off x="457200" y="2276475"/>
            <a:ext cx="3192463"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spcBef>
                <a:spcPct val="50000"/>
              </a:spcBef>
            </a:pPr>
            <a:r>
              <a:rPr lang="en-US" sz="1800">
                <a:latin typeface="Courier New" pitchFamily="1" charset="0"/>
              </a:rPr>
              <a:t>Math.sqrt(</a:t>
            </a:r>
            <a:r>
              <a:rPr lang="en-US" sz="1800" b="0" i="1"/>
              <a:t>x</a:t>
            </a:r>
            <a:r>
              <a:rPr lang="en-US" sz="1800">
                <a:latin typeface="Courier New" pitchFamily="1" charset="0"/>
              </a:rPr>
              <a:t>)</a:t>
            </a:r>
            <a:endParaRPr lang="en-US" sz="2400" b="0"/>
          </a:p>
        </p:txBody>
      </p:sp>
      <p:sp>
        <p:nvSpPr>
          <p:cNvPr id="581642" name="Rectangle 10"/>
          <p:cNvSpPr>
            <a:spLocks noChangeArrowheads="1"/>
          </p:cNvSpPr>
          <p:nvPr/>
        </p:nvSpPr>
        <p:spPr bwMode="auto">
          <a:xfrm>
            <a:off x="3648075" y="2276475"/>
            <a:ext cx="5038725"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0"/>
              <a:t>Returns the square root of </a:t>
            </a:r>
            <a:r>
              <a:rPr lang="en-US" sz="1800" b="0" i="1"/>
              <a:t>x</a:t>
            </a:r>
            <a:endParaRPr lang="en-US" sz="1800" b="0"/>
          </a:p>
        </p:txBody>
      </p:sp>
      <p:sp>
        <p:nvSpPr>
          <p:cNvPr id="581643" name="Rectangle 11"/>
          <p:cNvSpPr>
            <a:spLocks noChangeArrowheads="1"/>
          </p:cNvSpPr>
          <p:nvPr/>
        </p:nvSpPr>
        <p:spPr bwMode="auto">
          <a:xfrm>
            <a:off x="457200" y="2632075"/>
            <a:ext cx="3192463"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spcBef>
                <a:spcPct val="50000"/>
              </a:spcBef>
            </a:pPr>
            <a:r>
              <a:rPr lang="en-US" sz="1800">
                <a:latin typeface="Courier New" pitchFamily="1" charset="0"/>
              </a:rPr>
              <a:t>Math.log(</a:t>
            </a:r>
            <a:r>
              <a:rPr lang="en-US" sz="1800" b="0" i="1"/>
              <a:t>x</a:t>
            </a:r>
            <a:r>
              <a:rPr lang="en-US" sz="1800">
                <a:latin typeface="Courier New" pitchFamily="1" charset="0"/>
              </a:rPr>
              <a:t>)</a:t>
            </a:r>
            <a:endParaRPr lang="en-US" sz="2400" b="0"/>
          </a:p>
        </p:txBody>
      </p:sp>
      <p:sp>
        <p:nvSpPr>
          <p:cNvPr id="581644" name="Rectangle 12"/>
          <p:cNvSpPr>
            <a:spLocks noChangeArrowheads="1"/>
          </p:cNvSpPr>
          <p:nvPr/>
        </p:nvSpPr>
        <p:spPr bwMode="auto">
          <a:xfrm>
            <a:off x="3648075" y="2632075"/>
            <a:ext cx="5038725"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0"/>
              <a:t>Returns the natural logarithm of </a:t>
            </a:r>
            <a:r>
              <a:rPr lang="en-US" sz="1800" b="0" i="1"/>
              <a:t>x</a:t>
            </a:r>
            <a:r>
              <a:rPr lang="en-US" sz="1800" b="0"/>
              <a:t> (log</a:t>
            </a:r>
            <a:r>
              <a:rPr lang="en-US" sz="1600" b="0" i="1" baseline="-25000"/>
              <a:t>e</a:t>
            </a:r>
            <a:r>
              <a:rPr lang="en-US" sz="1800" b="0"/>
              <a:t> </a:t>
            </a:r>
            <a:r>
              <a:rPr lang="en-US" sz="1800" b="0" i="1"/>
              <a:t>x</a:t>
            </a:r>
            <a:r>
              <a:rPr lang="en-US" sz="400" b="0" i="1"/>
              <a:t> </a:t>
            </a:r>
            <a:r>
              <a:rPr lang="en-US" sz="1800" b="0"/>
              <a:t>)</a:t>
            </a:r>
          </a:p>
        </p:txBody>
      </p:sp>
      <p:sp>
        <p:nvSpPr>
          <p:cNvPr id="581645" name="Rectangle 13"/>
          <p:cNvSpPr>
            <a:spLocks noChangeArrowheads="1"/>
          </p:cNvSpPr>
          <p:nvPr/>
        </p:nvSpPr>
        <p:spPr bwMode="auto">
          <a:xfrm>
            <a:off x="457200" y="2987675"/>
            <a:ext cx="3192463"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spcBef>
                <a:spcPct val="50000"/>
              </a:spcBef>
            </a:pPr>
            <a:r>
              <a:rPr lang="en-US" sz="1800">
                <a:latin typeface="Courier New" pitchFamily="1" charset="0"/>
              </a:rPr>
              <a:t>Math.exp(</a:t>
            </a:r>
            <a:r>
              <a:rPr lang="en-US" sz="1800" b="0" i="1"/>
              <a:t>x</a:t>
            </a:r>
            <a:r>
              <a:rPr lang="en-US" sz="1800">
                <a:latin typeface="Courier New" pitchFamily="1" charset="0"/>
              </a:rPr>
              <a:t>)</a:t>
            </a:r>
            <a:endParaRPr lang="en-US" sz="2400" b="0"/>
          </a:p>
        </p:txBody>
      </p:sp>
      <p:sp>
        <p:nvSpPr>
          <p:cNvPr id="581646" name="Rectangle 14"/>
          <p:cNvSpPr>
            <a:spLocks noChangeArrowheads="1"/>
          </p:cNvSpPr>
          <p:nvPr/>
        </p:nvSpPr>
        <p:spPr bwMode="auto">
          <a:xfrm>
            <a:off x="3648075" y="2987675"/>
            <a:ext cx="5038725"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0"/>
              <a:t>Returns the inverse logarithm of </a:t>
            </a:r>
            <a:r>
              <a:rPr lang="en-US" sz="1800" b="0" i="1"/>
              <a:t>x</a:t>
            </a:r>
            <a:r>
              <a:rPr lang="en-US" sz="1800" b="0"/>
              <a:t> (</a:t>
            </a:r>
            <a:r>
              <a:rPr lang="en-US" sz="1800" b="0" i="1"/>
              <a:t>e</a:t>
            </a:r>
            <a:r>
              <a:rPr lang="en-US" sz="400" b="0" i="1"/>
              <a:t> </a:t>
            </a:r>
            <a:r>
              <a:rPr lang="en-US" sz="1600" b="0" i="1" baseline="45000"/>
              <a:t>x</a:t>
            </a:r>
            <a:r>
              <a:rPr lang="en-US" sz="400" b="0" i="1"/>
              <a:t> </a:t>
            </a:r>
            <a:r>
              <a:rPr lang="en-US" sz="1800" b="0"/>
              <a:t>)</a:t>
            </a:r>
          </a:p>
        </p:txBody>
      </p:sp>
      <p:sp>
        <p:nvSpPr>
          <p:cNvPr id="581647" name="Rectangle 15"/>
          <p:cNvSpPr>
            <a:spLocks noChangeArrowheads="1"/>
          </p:cNvSpPr>
          <p:nvPr/>
        </p:nvSpPr>
        <p:spPr bwMode="auto">
          <a:xfrm>
            <a:off x="457200" y="3343275"/>
            <a:ext cx="3192463"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spcBef>
                <a:spcPct val="50000"/>
              </a:spcBef>
            </a:pPr>
            <a:r>
              <a:rPr lang="en-US" sz="1800">
                <a:latin typeface="Courier New" pitchFamily="1" charset="0"/>
              </a:rPr>
              <a:t>Math.pow(</a:t>
            </a:r>
            <a:r>
              <a:rPr lang="en-US" sz="1800" b="0" i="1"/>
              <a:t>x</a:t>
            </a:r>
            <a:r>
              <a:rPr lang="en-US" sz="1800">
                <a:latin typeface="Courier New" pitchFamily="1" charset="0"/>
              </a:rPr>
              <a:t>,</a:t>
            </a:r>
            <a:r>
              <a:rPr lang="en-US" sz="800">
                <a:latin typeface="Courier New" pitchFamily="1" charset="0"/>
              </a:rPr>
              <a:t> </a:t>
            </a:r>
            <a:r>
              <a:rPr lang="en-US" sz="1800" b="0" i="1"/>
              <a:t>y</a:t>
            </a:r>
            <a:r>
              <a:rPr lang="en-US" sz="1800">
                <a:latin typeface="Courier New" pitchFamily="1" charset="0"/>
              </a:rPr>
              <a:t>)</a:t>
            </a:r>
          </a:p>
        </p:txBody>
      </p:sp>
      <p:sp>
        <p:nvSpPr>
          <p:cNvPr id="581648" name="Rectangle 16"/>
          <p:cNvSpPr>
            <a:spLocks noChangeArrowheads="1"/>
          </p:cNvSpPr>
          <p:nvPr/>
        </p:nvSpPr>
        <p:spPr bwMode="auto">
          <a:xfrm>
            <a:off x="3648075" y="3343275"/>
            <a:ext cx="5038725"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0"/>
              <a:t>Returns the value of </a:t>
            </a:r>
            <a:r>
              <a:rPr lang="en-US" sz="1800" b="0" i="1"/>
              <a:t>x</a:t>
            </a:r>
            <a:r>
              <a:rPr lang="en-US" sz="1800" b="0"/>
              <a:t> raised to the </a:t>
            </a:r>
            <a:r>
              <a:rPr lang="en-US" sz="1800" b="0" i="1"/>
              <a:t>y</a:t>
            </a:r>
            <a:r>
              <a:rPr lang="en-US" sz="1800" b="0"/>
              <a:t> power (</a:t>
            </a:r>
            <a:r>
              <a:rPr lang="en-US" sz="1800" b="0" i="1"/>
              <a:t>x</a:t>
            </a:r>
            <a:r>
              <a:rPr lang="en-US" sz="800" b="0" i="1"/>
              <a:t> </a:t>
            </a:r>
            <a:r>
              <a:rPr lang="en-US" sz="1600" b="0" i="1" baseline="45000"/>
              <a:t>y</a:t>
            </a:r>
            <a:r>
              <a:rPr lang="en-US" sz="400" b="0" i="1"/>
              <a:t> </a:t>
            </a:r>
            <a:r>
              <a:rPr lang="en-US" sz="1800" b="0"/>
              <a:t>)</a:t>
            </a:r>
          </a:p>
        </p:txBody>
      </p:sp>
      <p:sp>
        <p:nvSpPr>
          <p:cNvPr id="581649" name="Rectangle 17"/>
          <p:cNvSpPr>
            <a:spLocks noChangeArrowheads="1"/>
          </p:cNvSpPr>
          <p:nvPr/>
        </p:nvSpPr>
        <p:spPr bwMode="auto">
          <a:xfrm>
            <a:off x="457200" y="3698875"/>
            <a:ext cx="3192463"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spcBef>
                <a:spcPct val="50000"/>
              </a:spcBef>
            </a:pPr>
            <a:r>
              <a:rPr lang="en-US" sz="1800">
                <a:latin typeface="Courier New" pitchFamily="1" charset="0"/>
              </a:rPr>
              <a:t>Math.sin(</a:t>
            </a:r>
            <a:r>
              <a:rPr lang="en-US" sz="1800" b="0" i="1"/>
              <a:t>theta</a:t>
            </a:r>
            <a:r>
              <a:rPr lang="en-US" sz="1800">
                <a:latin typeface="Courier New" pitchFamily="1" charset="0"/>
              </a:rPr>
              <a:t>)</a:t>
            </a:r>
            <a:endParaRPr lang="en-US" sz="2400" b="0"/>
          </a:p>
        </p:txBody>
      </p:sp>
      <p:sp>
        <p:nvSpPr>
          <p:cNvPr id="581650" name="Rectangle 18"/>
          <p:cNvSpPr>
            <a:spLocks noChangeArrowheads="1"/>
          </p:cNvSpPr>
          <p:nvPr/>
        </p:nvSpPr>
        <p:spPr bwMode="auto">
          <a:xfrm>
            <a:off x="3648075" y="3698875"/>
            <a:ext cx="5038725"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0"/>
              <a:t>Returns the sine of </a:t>
            </a:r>
            <a:r>
              <a:rPr lang="en-US" sz="1800" b="0" i="1"/>
              <a:t>theta,</a:t>
            </a:r>
            <a:r>
              <a:rPr lang="en-US" sz="1800" b="0"/>
              <a:t> measured in radians</a:t>
            </a:r>
          </a:p>
        </p:txBody>
      </p:sp>
      <p:sp>
        <p:nvSpPr>
          <p:cNvPr id="581651" name="Rectangle 19"/>
          <p:cNvSpPr>
            <a:spLocks noChangeArrowheads="1"/>
          </p:cNvSpPr>
          <p:nvPr/>
        </p:nvSpPr>
        <p:spPr bwMode="auto">
          <a:xfrm>
            <a:off x="457200" y="4054475"/>
            <a:ext cx="3192463"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spcBef>
                <a:spcPct val="50000"/>
              </a:spcBef>
            </a:pPr>
            <a:r>
              <a:rPr lang="en-US" sz="1800">
                <a:latin typeface="Courier New" pitchFamily="1" charset="0"/>
              </a:rPr>
              <a:t>Math.cos(</a:t>
            </a:r>
            <a:r>
              <a:rPr lang="en-US" sz="1800" b="0" i="1"/>
              <a:t>theta</a:t>
            </a:r>
            <a:r>
              <a:rPr lang="en-US" sz="1800">
                <a:latin typeface="Courier New" pitchFamily="1" charset="0"/>
              </a:rPr>
              <a:t>)</a:t>
            </a:r>
            <a:endParaRPr lang="en-US" sz="2400" b="0"/>
          </a:p>
        </p:txBody>
      </p:sp>
      <p:sp>
        <p:nvSpPr>
          <p:cNvPr id="581652" name="Rectangle 20"/>
          <p:cNvSpPr>
            <a:spLocks noChangeArrowheads="1"/>
          </p:cNvSpPr>
          <p:nvPr/>
        </p:nvSpPr>
        <p:spPr bwMode="auto">
          <a:xfrm>
            <a:off x="3648075" y="4054475"/>
            <a:ext cx="5038725"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0"/>
              <a:t>Returns the cosine of </a:t>
            </a:r>
            <a:r>
              <a:rPr lang="en-US" sz="1800" b="0" i="1"/>
              <a:t>theta</a:t>
            </a:r>
            <a:endParaRPr lang="en-US" sz="1800" b="0"/>
          </a:p>
        </p:txBody>
      </p:sp>
      <p:sp>
        <p:nvSpPr>
          <p:cNvPr id="581653" name="Rectangle 21"/>
          <p:cNvSpPr>
            <a:spLocks noChangeArrowheads="1"/>
          </p:cNvSpPr>
          <p:nvPr/>
        </p:nvSpPr>
        <p:spPr bwMode="auto">
          <a:xfrm>
            <a:off x="457200" y="4410075"/>
            <a:ext cx="3192463"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spcBef>
                <a:spcPct val="50000"/>
              </a:spcBef>
            </a:pPr>
            <a:r>
              <a:rPr lang="en-US" sz="1800">
                <a:latin typeface="Courier New" pitchFamily="1" charset="0"/>
              </a:rPr>
              <a:t>Math.tan(</a:t>
            </a:r>
            <a:r>
              <a:rPr lang="en-US" sz="1800" b="0" i="1"/>
              <a:t>theta</a:t>
            </a:r>
            <a:r>
              <a:rPr lang="en-US" sz="1800">
                <a:latin typeface="Courier New" pitchFamily="1" charset="0"/>
              </a:rPr>
              <a:t>)</a:t>
            </a:r>
            <a:endParaRPr lang="en-US" sz="2400" b="0"/>
          </a:p>
        </p:txBody>
      </p:sp>
      <p:sp>
        <p:nvSpPr>
          <p:cNvPr id="581654" name="Rectangle 22"/>
          <p:cNvSpPr>
            <a:spLocks noChangeArrowheads="1"/>
          </p:cNvSpPr>
          <p:nvPr/>
        </p:nvSpPr>
        <p:spPr bwMode="auto">
          <a:xfrm>
            <a:off x="3648075" y="4410075"/>
            <a:ext cx="5038725"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0"/>
              <a:t>Returns the tangent of </a:t>
            </a:r>
            <a:r>
              <a:rPr lang="en-US" sz="1800" b="0" i="1"/>
              <a:t>theta</a:t>
            </a:r>
          </a:p>
        </p:txBody>
      </p:sp>
      <p:sp>
        <p:nvSpPr>
          <p:cNvPr id="581655" name="Rectangle 23"/>
          <p:cNvSpPr>
            <a:spLocks noChangeArrowheads="1"/>
          </p:cNvSpPr>
          <p:nvPr/>
        </p:nvSpPr>
        <p:spPr bwMode="auto">
          <a:xfrm>
            <a:off x="457200" y="4765675"/>
            <a:ext cx="3192463"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spcBef>
                <a:spcPct val="50000"/>
              </a:spcBef>
            </a:pPr>
            <a:r>
              <a:rPr lang="en-US" sz="1800">
                <a:latin typeface="Courier New" pitchFamily="1" charset="0"/>
              </a:rPr>
              <a:t>Math.asin(</a:t>
            </a:r>
            <a:r>
              <a:rPr lang="en-US" sz="1800" b="0" i="1"/>
              <a:t>x</a:t>
            </a:r>
            <a:r>
              <a:rPr lang="en-US" sz="1800">
                <a:latin typeface="Courier New" pitchFamily="1" charset="0"/>
              </a:rPr>
              <a:t>)</a:t>
            </a:r>
            <a:endParaRPr lang="en-US" sz="2400" b="0"/>
          </a:p>
        </p:txBody>
      </p:sp>
      <p:sp>
        <p:nvSpPr>
          <p:cNvPr id="581656" name="Rectangle 24"/>
          <p:cNvSpPr>
            <a:spLocks noChangeArrowheads="1"/>
          </p:cNvSpPr>
          <p:nvPr/>
        </p:nvSpPr>
        <p:spPr bwMode="auto">
          <a:xfrm>
            <a:off x="3648075" y="4765675"/>
            <a:ext cx="5038725"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0"/>
              <a:t>Returns the angle whose sine is </a:t>
            </a:r>
            <a:r>
              <a:rPr lang="en-US" sz="1800" b="0" i="1"/>
              <a:t>x</a:t>
            </a:r>
            <a:endParaRPr lang="en-US" sz="1800" b="0"/>
          </a:p>
        </p:txBody>
      </p:sp>
      <p:sp>
        <p:nvSpPr>
          <p:cNvPr id="581657" name="Rectangle 25"/>
          <p:cNvSpPr>
            <a:spLocks noChangeArrowheads="1"/>
          </p:cNvSpPr>
          <p:nvPr/>
        </p:nvSpPr>
        <p:spPr bwMode="auto">
          <a:xfrm>
            <a:off x="457200" y="5121275"/>
            <a:ext cx="3192463"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spcBef>
                <a:spcPct val="50000"/>
              </a:spcBef>
            </a:pPr>
            <a:r>
              <a:rPr lang="en-US" sz="1800">
                <a:latin typeface="Courier New" pitchFamily="1" charset="0"/>
              </a:rPr>
              <a:t>Math.acos(</a:t>
            </a:r>
            <a:r>
              <a:rPr lang="en-US" sz="1800" b="0" i="1"/>
              <a:t>x</a:t>
            </a:r>
            <a:r>
              <a:rPr lang="en-US" sz="1800">
                <a:latin typeface="Courier New" pitchFamily="1" charset="0"/>
              </a:rPr>
              <a:t>)</a:t>
            </a:r>
            <a:endParaRPr lang="en-US" sz="2400" b="0"/>
          </a:p>
        </p:txBody>
      </p:sp>
      <p:sp>
        <p:nvSpPr>
          <p:cNvPr id="581658" name="Rectangle 26"/>
          <p:cNvSpPr>
            <a:spLocks noChangeArrowheads="1"/>
          </p:cNvSpPr>
          <p:nvPr/>
        </p:nvSpPr>
        <p:spPr bwMode="auto">
          <a:xfrm>
            <a:off x="3648075" y="5121275"/>
            <a:ext cx="5038725"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0"/>
              <a:t>Returns the angle whose cosine is </a:t>
            </a:r>
            <a:r>
              <a:rPr lang="en-US" sz="1800" b="0" i="1"/>
              <a:t>x</a:t>
            </a:r>
          </a:p>
        </p:txBody>
      </p:sp>
      <p:sp>
        <p:nvSpPr>
          <p:cNvPr id="581659" name="Rectangle 27"/>
          <p:cNvSpPr>
            <a:spLocks noChangeArrowheads="1"/>
          </p:cNvSpPr>
          <p:nvPr/>
        </p:nvSpPr>
        <p:spPr bwMode="auto">
          <a:xfrm>
            <a:off x="457200" y="5476875"/>
            <a:ext cx="3192463"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spcBef>
                <a:spcPct val="50000"/>
              </a:spcBef>
            </a:pPr>
            <a:r>
              <a:rPr lang="en-US" sz="1800">
                <a:latin typeface="Courier New" pitchFamily="1" charset="0"/>
              </a:rPr>
              <a:t>Math.atan(</a:t>
            </a:r>
            <a:r>
              <a:rPr lang="en-US" sz="1800" b="0" i="1"/>
              <a:t>x</a:t>
            </a:r>
            <a:r>
              <a:rPr lang="en-US" sz="1800">
                <a:latin typeface="Courier New" pitchFamily="1" charset="0"/>
              </a:rPr>
              <a:t>)</a:t>
            </a:r>
            <a:endParaRPr lang="en-US" sz="2400" b="0"/>
          </a:p>
        </p:txBody>
      </p:sp>
      <p:sp>
        <p:nvSpPr>
          <p:cNvPr id="581660" name="Rectangle 28"/>
          <p:cNvSpPr>
            <a:spLocks noChangeArrowheads="1"/>
          </p:cNvSpPr>
          <p:nvPr/>
        </p:nvSpPr>
        <p:spPr bwMode="auto">
          <a:xfrm>
            <a:off x="3648075" y="5476875"/>
            <a:ext cx="5038725"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0"/>
              <a:t>Returns the angle whose tangent is </a:t>
            </a:r>
            <a:r>
              <a:rPr lang="en-US" sz="1800" b="0" i="1"/>
              <a:t>x</a:t>
            </a:r>
          </a:p>
        </p:txBody>
      </p:sp>
      <p:sp>
        <p:nvSpPr>
          <p:cNvPr id="581661" name="Rectangle 29"/>
          <p:cNvSpPr>
            <a:spLocks noChangeArrowheads="1"/>
          </p:cNvSpPr>
          <p:nvPr/>
        </p:nvSpPr>
        <p:spPr bwMode="auto">
          <a:xfrm>
            <a:off x="457200" y="5832475"/>
            <a:ext cx="3192463"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spcBef>
                <a:spcPct val="50000"/>
              </a:spcBef>
            </a:pPr>
            <a:r>
              <a:rPr lang="en-US" sz="1800">
                <a:latin typeface="Courier New" pitchFamily="1" charset="0"/>
              </a:rPr>
              <a:t>Math.toRadians(</a:t>
            </a:r>
            <a:r>
              <a:rPr lang="en-US" sz="1800" b="0" i="1"/>
              <a:t>degrees</a:t>
            </a:r>
            <a:r>
              <a:rPr lang="en-US" sz="1800">
                <a:latin typeface="Courier New" pitchFamily="1" charset="0"/>
              </a:rPr>
              <a:t>)</a:t>
            </a:r>
            <a:endParaRPr lang="en-US" sz="2400" b="0"/>
          </a:p>
        </p:txBody>
      </p:sp>
      <p:sp>
        <p:nvSpPr>
          <p:cNvPr id="581662" name="Rectangle 30"/>
          <p:cNvSpPr>
            <a:spLocks noChangeArrowheads="1"/>
          </p:cNvSpPr>
          <p:nvPr/>
        </p:nvSpPr>
        <p:spPr bwMode="auto">
          <a:xfrm>
            <a:off x="3648075" y="5832475"/>
            <a:ext cx="5038725"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0"/>
              <a:t>C</a:t>
            </a:r>
            <a:r>
              <a:rPr lang="en-US" sz="1800" b="0">
                <a:solidFill>
                  <a:srgbClr val="000000"/>
                </a:solidFill>
              </a:rPr>
              <a:t>onverts an angle from degrees to radians</a:t>
            </a:r>
          </a:p>
        </p:txBody>
      </p:sp>
      <p:sp>
        <p:nvSpPr>
          <p:cNvPr id="581663" name="Rectangle 31"/>
          <p:cNvSpPr>
            <a:spLocks noChangeArrowheads="1"/>
          </p:cNvSpPr>
          <p:nvPr/>
        </p:nvSpPr>
        <p:spPr bwMode="auto">
          <a:xfrm>
            <a:off x="457200" y="6188075"/>
            <a:ext cx="3192463"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spcBef>
                <a:spcPct val="50000"/>
              </a:spcBef>
            </a:pPr>
            <a:r>
              <a:rPr lang="en-US" sz="1800">
                <a:latin typeface="Courier New" pitchFamily="1" charset="0"/>
              </a:rPr>
              <a:t>Math.toDegrees(</a:t>
            </a:r>
            <a:r>
              <a:rPr lang="en-US" sz="1800" b="0" i="1"/>
              <a:t>radians</a:t>
            </a:r>
            <a:r>
              <a:rPr lang="en-US" sz="1800">
                <a:latin typeface="Courier New" pitchFamily="1" charset="0"/>
              </a:rPr>
              <a:t>)</a:t>
            </a:r>
            <a:endParaRPr lang="en-US" sz="2400" b="0"/>
          </a:p>
        </p:txBody>
      </p:sp>
      <p:sp>
        <p:nvSpPr>
          <p:cNvPr id="581664" name="Rectangle 32"/>
          <p:cNvSpPr>
            <a:spLocks noChangeArrowheads="1"/>
          </p:cNvSpPr>
          <p:nvPr/>
        </p:nvSpPr>
        <p:spPr bwMode="auto">
          <a:xfrm>
            <a:off x="3648075" y="6188075"/>
            <a:ext cx="5038725" cy="36512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0"/>
              <a:t>C</a:t>
            </a:r>
            <a:r>
              <a:rPr lang="en-US" sz="1800" b="0">
                <a:solidFill>
                  <a:srgbClr val="000000"/>
                </a:solidFill>
              </a:rPr>
              <a:t>onverts an angle from radians to degrees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68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Method Calls as Messages</a:t>
            </a:r>
            <a:endParaRPr lang="en-US">
              <a:solidFill>
                <a:schemeClr val="tx1"/>
              </a:solidFill>
            </a:endParaRPr>
          </a:p>
        </p:txBody>
      </p:sp>
      <p:sp>
        <p:nvSpPr>
          <p:cNvPr id="583683" name="Rectangle 3"/>
          <p:cNvSpPr>
            <a:spLocks noChangeArrowheads="1"/>
          </p:cNvSpPr>
          <p:nvPr/>
        </p:nvSpPr>
        <p:spPr bwMode="auto">
          <a:xfrm>
            <a:off x="482600" y="1155700"/>
            <a:ext cx="8128000" cy="1179513"/>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In object-oriented languages like Java, the act of calling a method is often described in terms of </a:t>
            </a:r>
            <a:r>
              <a:rPr lang="en-US" sz="2400" i="1"/>
              <a:t>sending a message</a:t>
            </a:r>
            <a:r>
              <a:rPr lang="en-US" sz="2400" b="0"/>
              <a:t> to an object.  For example, the method call</a:t>
            </a:r>
          </a:p>
        </p:txBody>
      </p:sp>
      <p:sp>
        <p:nvSpPr>
          <p:cNvPr id="583684" name="Text Box 4"/>
          <p:cNvSpPr txBox="1">
            <a:spLocks noChangeArrowheads="1"/>
          </p:cNvSpPr>
          <p:nvPr/>
        </p:nvSpPr>
        <p:spPr bwMode="auto">
          <a:xfrm>
            <a:off x="1371600" y="2273300"/>
            <a:ext cx="7086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pitchFamily="1" charset="0"/>
              </a:rPr>
              <a:t>rect.setColor(Color.RED);</a:t>
            </a:r>
          </a:p>
        </p:txBody>
      </p:sp>
      <p:sp>
        <p:nvSpPr>
          <p:cNvPr id="583685" name="Rectangle 5"/>
          <p:cNvSpPr>
            <a:spLocks noChangeArrowheads="1"/>
          </p:cNvSpPr>
          <p:nvPr/>
        </p:nvSpPr>
        <p:spPr bwMode="auto">
          <a:xfrm>
            <a:off x="482600" y="2782888"/>
            <a:ext cx="8128000" cy="79851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pPr>
            <a:r>
              <a:rPr lang="en-US" sz="2400" b="0"/>
              <a:t>	is regarded metaphorically as sending a message to the </a:t>
            </a:r>
            <a:r>
              <a:rPr lang="en-US" sz="2200">
                <a:latin typeface="Courier New" pitchFamily="1" charset="0"/>
              </a:rPr>
              <a:t>rect</a:t>
            </a:r>
            <a:r>
              <a:rPr lang="en-US" sz="2400" b="0"/>
              <a:t> object asking it to change its color.</a:t>
            </a:r>
          </a:p>
        </p:txBody>
      </p:sp>
      <p:sp>
        <p:nvSpPr>
          <p:cNvPr id="583686" name="Rectangle 6"/>
          <p:cNvSpPr>
            <a:spLocks noChangeArrowheads="1"/>
          </p:cNvSpPr>
          <p:nvPr/>
        </p:nvSpPr>
        <p:spPr bwMode="auto">
          <a:xfrm>
            <a:off x="4013200" y="3657600"/>
            <a:ext cx="1333500" cy="534988"/>
          </a:xfrm>
          <a:prstGeom prst="rect">
            <a:avLst/>
          </a:prstGeom>
          <a:solidFill>
            <a:schemeClr val="tx1"/>
          </a:solidFill>
          <a:ln w="9525">
            <a:solidFill>
              <a:schemeClr val="tx1"/>
            </a:solidFill>
            <a:miter lim="800000"/>
            <a:headEnd/>
            <a:tailEnd/>
          </a:ln>
          <a:effectLst/>
        </p:spPr>
        <p:txBody>
          <a:bodyPr wrap="none" anchor="ctr">
            <a:prstTxWarp prst="textNoShape">
              <a:avLst/>
            </a:prstTxWarp>
          </a:bodyPr>
          <a:lstStyle/>
          <a:p>
            <a:endParaRPr lang="en-US"/>
          </a:p>
        </p:txBody>
      </p:sp>
      <p:grpSp>
        <p:nvGrpSpPr>
          <p:cNvPr id="583687" name="Group 7"/>
          <p:cNvGrpSpPr>
            <a:grpSpLocks/>
          </p:cNvGrpSpPr>
          <p:nvPr/>
        </p:nvGrpSpPr>
        <p:grpSpPr bwMode="auto">
          <a:xfrm>
            <a:off x="1371600" y="3657600"/>
            <a:ext cx="2641600" cy="336550"/>
            <a:chOff x="864" y="2304"/>
            <a:chExt cx="1664" cy="212"/>
          </a:xfrm>
        </p:grpSpPr>
        <p:sp>
          <p:nvSpPr>
            <p:cNvPr id="583688" name="Line 8"/>
            <p:cNvSpPr>
              <a:spLocks noChangeShapeType="1"/>
            </p:cNvSpPr>
            <p:nvPr/>
          </p:nvSpPr>
          <p:spPr bwMode="auto">
            <a:xfrm>
              <a:off x="864" y="2480"/>
              <a:ext cx="1641" cy="0"/>
            </a:xfrm>
            <a:prstGeom prst="line">
              <a:avLst/>
            </a:prstGeom>
            <a:noFill/>
            <a:ln w="9525">
              <a:solidFill>
                <a:schemeClr val="tx1"/>
              </a:solidFill>
              <a:round/>
              <a:headEnd/>
              <a:tailEnd type="triangle" w="med" len="med"/>
            </a:ln>
            <a:effectLst/>
          </p:spPr>
          <p:txBody>
            <a:bodyPr wrap="none" anchor="ctr">
              <a:prstTxWarp prst="textNoShape">
                <a:avLst/>
              </a:prstTxWarp>
            </a:bodyPr>
            <a:lstStyle/>
            <a:p>
              <a:endParaRPr lang="en-US"/>
            </a:p>
          </p:txBody>
        </p:sp>
        <p:sp>
          <p:nvSpPr>
            <p:cNvPr id="583689" name="Text Box 9"/>
            <p:cNvSpPr txBox="1">
              <a:spLocks noChangeArrowheads="1"/>
            </p:cNvSpPr>
            <p:nvPr/>
          </p:nvSpPr>
          <p:spPr bwMode="auto">
            <a:xfrm>
              <a:off x="864" y="2304"/>
              <a:ext cx="1664"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latin typeface="Courier New" pitchFamily="1" charset="0"/>
                </a:rPr>
                <a:t>setColor(Color.RED)</a:t>
              </a:r>
            </a:p>
          </p:txBody>
        </p:sp>
      </p:grpSp>
      <p:sp>
        <p:nvSpPr>
          <p:cNvPr id="583690" name="Rectangle 10"/>
          <p:cNvSpPr>
            <a:spLocks noChangeArrowheads="1"/>
          </p:cNvSpPr>
          <p:nvPr/>
        </p:nvSpPr>
        <p:spPr bwMode="auto">
          <a:xfrm>
            <a:off x="4013200" y="3657600"/>
            <a:ext cx="1333500" cy="534988"/>
          </a:xfrm>
          <a:prstGeom prst="rect">
            <a:avLst/>
          </a:prstGeom>
          <a:solidFill>
            <a:srgbClr val="FF0000"/>
          </a:solidFill>
          <a:ln w="9525">
            <a:solidFill>
              <a:srgbClr val="FF0000"/>
            </a:solidFill>
            <a:miter lim="800000"/>
            <a:headEnd/>
            <a:tailEnd/>
          </a:ln>
          <a:effectLst/>
        </p:spPr>
        <p:txBody>
          <a:bodyPr wrap="none" anchor="ctr">
            <a:prstTxWarp prst="textNoShape">
              <a:avLst/>
            </a:prstTxWarp>
          </a:bodyPr>
          <a:lstStyle/>
          <a:p>
            <a:endParaRPr lang="en-US"/>
          </a:p>
        </p:txBody>
      </p:sp>
      <p:sp>
        <p:nvSpPr>
          <p:cNvPr id="583691" name="Rectangle 11"/>
          <p:cNvSpPr>
            <a:spLocks noChangeArrowheads="1"/>
          </p:cNvSpPr>
          <p:nvPr/>
        </p:nvSpPr>
        <p:spPr bwMode="auto">
          <a:xfrm>
            <a:off x="492125" y="4452938"/>
            <a:ext cx="8128000" cy="57626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object to which a message is sent is called the </a:t>
            </a:r>
            <a:r>
              <a:rPr lang="en-US" sz="2400" i="1"/>
              <a:t>receiver</a:t>
            </a:r>
            <a:r>
              <a:rPr lang="en-US" sz="2400" b="0" i="1"/>
              <a:t>.</a:t>
            </a:r>
            <a:endParaRPr lang="en-US" sz="2400" b="0"/>
          </a:p>
        </p:txBody>
      </p:sp>
      <p:grpSp>
        <p:nvGrpSpPr>
          <p:cNvPr id="583692" name="Group 12"/>
          <p:cNvGrpSpPr>
            <a:grpSpLocks/>
          </p:cNvGrpSpPr>
          <p:nvPr/>
        </p:nvGrpSpPr>
        <p:grpSpPr bwMode="auto">
          <a:xfrm>
            <a:off x="482600" y="4948238"/>
            <a:ext cx="8128000" cy="1249362"/>
            <a:chOff x="304" y="3117"/>
            <a:chExt cx="5120" cy="787"/>
          </a:xfrm>
        </p:grpSpPr>
        <p:sp>
          <p:nvSpPr>
            <p:cNvPr id="583693" name="Rectangle 13"/>
            <p:cNvSpPr>
              <a:spLocks noChangeArrowheads="1"/>
            </p:cNvSpPr>
            <p:nvPr/>
          </p:nvSpPr>
          <p:spPr bwMode="auto">
            <a:xfrm>
              <a:off x="896" y="3424"/>
              <a:ext cx="4128" cy="48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3694" name="Text Box 14"/>
            <p:cNvSpPr txBox="1">
              <a:spLocks noChangeArrowheads="1"/>
            </p:cNvSpPr>
            <p:nvPr/>
          </p:nvSpPr>
          <p:spPr bwMode="auto">
            <a:xfrm>
              <a:off x="1008" y="3520"/>
              <a:ext cx="3936" cy="250"/>
            </a:xfrm>
            <a:prstGeom prst="rect">
              <a:avLst/>
            </a:prstGeom>
            <a:noFill/>
            <a:ln w="9525">
              <a:noFill/>
              <a:miter lim="800000"/>
              <a:headEnd/>
              <a:tailEnd/>
            </a:ln>
            <a:effectLst/>
          </p:spPr>
          <p:txBody>
            <a:bodyPr>
              <a:prstTxWarp prst="textNoShape">
                <a:avLst/>
              </a:prstTxWarp>
              <a:spAutoFit/>
            </a:bodyPr>
            <a:lstStyle/>
            <a:p>
              <a:r>
                <a:rPr lang="en-US" sz="2000" b="0" i="1"/>
                <a:t>receiver</a:t>
              </a:r>
              <a:r>
                <a:rPr lang="en-US" sz="2000">
                  <a:latin typeface="Courier New" pitchFamily="1" charset="0"/>
                </a:rPr>
                <a:t>.</a:t>
              </a:r>
              <a:r>
                <a:rPr lang="en-US" sz="2000" b="0" i="1"/>
                <a:t>name</a:t>
              </a:r>
              <a:r>
                <a:rPr lang="en-US" sz="2000">
                  <a:latin typeface="Courier New" pitchFamily="1" charset="0"/>
                </a:rPr>
                <a:t>(</a:t>
              </a:r>
              <a:r>
                <a:rPr lang="en-US" sz="2000" b="0" i="1"/>
                <a:t>arguments</a:t>
              </a:r>
              <a:r>
                <a:rPr lang="en-US" sz="2000">
                  <a:latin typeface="Courier New" pitchFamily="1" charset="0"/>
                </a:rPr>
                <a:t>);</a:t>
              </a:r>
              <a:endParaRPr lang="en-US" sz="2200">
                <a:latin typeface="Courier New" pitchFamily="1" charset="0"/>
              </a:endParaRPr>
            </a:p>
          </p:txBody>
        </p:sp>
        <p:sp>
          <p:nvSpPr>
            <p:cNvPr id="583695" name="Rectangle 15"/>
            <p:cNvSpPr>
              <a:spLocks noChangeArrowheads="1"/>
            </p:cNvSpPr>
            <p:nvPr/>
          </p:nvSpPr>
          <p:spPr bwMode="auto">
            <a:xfrm>
              <a:off x="304" y="3117"/>
              <a:ext cx="5120" cy="387"/>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general pattern for sending a message to an object is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6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8368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83690"/>
                                        </p:tgtEl>
                                        <p:attrNameLst>
                                          <p:attrName>style.visibility</p:attrName>
                                        </p:attrNameLst>
                                      </p:cBhvr>
                                      <p:to>
                                        <p:strVal val="visible"/>
                                      </p:to>
                                    </p:set>
                                  </p:childTnLst>
                                </p:cTn>
                              </p:par>
                            </p:childTnLst>
                          </p:cTn>
                        </p:par>
                        <p:par>
                          <p:cTn id="15" fill="hold">
                            <p:stCondLst>
                              <p:cond delay="500"/>
                            </p:stCondLst>
                            <p:childTnLst>
                              <p:par>
                                <p:cTn id="16" presetID="1" presetClass="exit" presetSubtype="0" fill="hold" nodeType="afterEffect">
                                  <p:stCondLst>
                                    <p:cond delay="100"/>
                                  </p:stCondLst>
                                  <p:childTnLst>
                                    <p:set>
                                      <p:cBhvr>
                                        <p:cTn id="17" dur="1" fill="hold">
                                          <p:stCondLst>
                                            <p:cond delay="0"/>
                                          </p:stCondLst>
                                        </p:cTn>
                                        <p:tgtEl>
                                          <p:spTgt spid="58368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583691">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499"/>
                                          </p:stCondLst>
                                        </p:cTn>
                                        <p:tgtEl>
                                          <p:spTgt spid="5836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6" grpId="0" animBg="1"/>
      <p:bldP spid="583690" grpId="0" animBg="1"/>
      <p:bldP spid="583691" grpId="0" build="p" bldLvl="2" autoUpdateAnimBg="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Writing Your Own Methods</a:t>
            </a:r>
            <a:endParaRPr lang="en-US">
              <a:solidFill>
                <a:schemeClr val="tx1"/>
              </a:solidFill>
            </a:endParaRPr>
          </a:p>
        </p:txBody>
      </p:sp>
      <p:sp>
        <p:nvSpPr>
          <p:cNvPr id="585731" name="Rectangle 3"/>
          <p:cNvSpPr>
            <a:spLocks noChangeArrowheads="1"/>
          </p:cNvSpPr>
          <p:nvPr/>
        </p:nvSpPr>
        <p:spPr bwMode="auto">
          <a:xfrm>
            <a:off x="482600" y="1155700"/>
            <a:ext cx="8128000" cy="596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general form of a method definition is</a:t>
            </a:r>
          </a:p>
        </p:txBody>
      </p:sp>
      <p:sp>
        <p:nvSpPr>
          <p:cNvPr id="585732" name="Rectangle 4"/>
          <p:cNvSpPr>
            <a:spLocks noChangeArrowheads="1"/>
          </p:cNvSpPr>
          <p:nvPr/>
        </p:nvSpPr>
        <p:spPr bwMode="auto">
          <a:xfrm>
            <a:off x="1422400" y="1625600"/>
            <a:ext cx="6553200" cy="14986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5733" name="Text Box 5"/>
          <p:cNvSpPr txBox="1">
            <a:spLocks noChangeArrowheads="1"/>
          </p:cNvSpPr>
          <p:nvPr/>
        </p:nvSpPr>
        <p:spPr bwMode="auto">
          <a:xfrm>
            <a:off x="1600200" y="1778000"/>
            <a:ext cx="6248400" cy="1096963"/>
          </a:xfrm>
          <a:prstGeom prst="rect">
            <a:avLst/>
          </a:prstGeom>
          <a:noFill/>
          <a:ln w="9525">
            <a:noFill/>
            <a:miter lim="800000"/>
            <a:headEnd/>
            <a:tailEnd/>
          </a:ln>
          <a:effectLst/>
        </p:spPr>
        <p:txBody>
          <a:bodyPr>
            <a:prstTxWarp prst="textNoShape">
              <a:avLst/>
            </a:prstTxWarp>
            <a:spAutoFit/>
          </a:bodyPr>
          <a:lstStyle/>
          <a:p>
            <a:r>
              <a:rPr lang="en-US" sz="2200" b="0" i="1"/>
              <a:t>visibility</a:t>
            </a:r>
            <a:r>
              <a:rPr lang="en-US" sz="2200">
                <a:latin typeface="Courier New" pitchFamily="1" charset="0"/>
              </a:rPr>
              <a:t> </a:t>
            </a:r>
            <a:r>
              <a:rPr lang="en-US" sz="2200" b="0" i="1"/>
              <a:t>type</a:t>
            </a:r>
            <a:r>
              <a:rPr lang="en-US" sz="2200">
                <a:latin typeface="Courier New" pitchFamily="1" charset="0"/>
              </a:rPr>
              <a:t> </a:t>
            </a:r>
            <a:r>
              <a:rPr lang="en-US" sz="2200" b="0" i="1"/>
              <a:t>name</a:t>
            </a:r>
            <a:r>
              <a:rPr lang="en-US" sz="2200">
                <a:latin typeface="Courier New" pitchFamily="1" charset="0"/>
              </a:rPr>
              <a:t>(</a:t>
            </a:r>
            <a:r>
              <a:rPr lang="en-US" sz="2200" b="0" i="1"/>
              <a:t>argument list</a:t>
            </a:r>
            <a:r>
              <a:rPr lang="en-US" sz="2200">
                <a:latin typeface="Courier New" pitchFamily="1" charset="0"/>
              </a:rPr>
              <a:t>)</a:t>
            </a:r>
            <a:r>
              <a:rPr lang="en-US" sz="1200">
                <a:latin typeface="Courier New" pitchFamily="1" charset="0"/>
              </a:rPr>
              <a:t> </a:t>
            </a:r>
            <a:r>
              <a:rPr lang="en-US" sz="2200">
                <a:latin typeface="Courier New" pitchFamily="1" charset="0"/>
              </a:rPr>
              <a:t>{</a:t>
            </a:r>
          </a:p>
          <a:p>
            <a:r>
              <a:rPr lang="en-US" sz="2200">
                <a:latin typeface="Courier New" pitchFamily="1" charset="0"/>
              </a:rPr>
              <a:t>   </a:t>
            </a:r>
            <a:r>
              <a:rPr lang="en-US" sz="2200" b="0" i="1"/>
              <a:t>statements in the method body</a:t>
            </a:r>
            <a:endParaRPr lang="en-US" sz="2200">
              <a:latin typeface="Courier New" pitchFamily="1" charset="0"/>
            </a:endParaRPr>
          </a:p>
          <a:p>
            <a:r>
              <a:rPr lang="en-US" sz="2200">
                <a:latin typeface="Courier New" pitchFamily="1" charset="0"/>
              </a:rPr>
              <a:t>}</a:t>
            </a:r>
          </a:p>
        </p:txBody>
      </p:sp>
      <p:sp>
        <p:nvSpPr>
          <p:cNvPr id="585734" name="Rectangle 6"/>
          <p:cNvSpPr>
            <a:spLocks noChangeArrowheads="1"/>
          </p:cNvSpPr>
          <p:nvPr/>
        </p:nvSpPr>
        <p:spPr bwMode="auto">
          <a:xfrm>
            <a:off x="482600" y="3263900"/>
            <a:ext cx="8128000" cy="1460500"/>
          </a:xfrm>
          <a:prstGeom prst="rect">
            <a:avLst/>
          </a:prstGeom>
          <a:noFill/>
          <a:ln w="9525">
            <a:noFill/>
            <a:miter lim="800000"/>
            <a:headEnd/>
            <a:tailEnd/>
          </a:ln>
          <a:effectLst/>
        </p:spPr>
        <p:txBody>
          <a:bodyPr>
            <a:prstTxWarp prst="textNoShape">
              <a:avLst/>
            </a:prstTxWarp>
          </a:bodyPr>
          <a:lstStyle/>
          <a:p>
            <a:pPr marL="342900" algn="just">
              <a:lnSpc>
                <a:spcPct val="85000"/>
              </a:lnSpc>
              <a:spcAft>
                <a:spcPct val="20000"/>
              </a:spcAft>
            </a:pPr>
            <a:r>
              <a:rPr lang="en-US" sz="2400" b="0" dirty="0" smtClean="0"/>
              <a:t>where </a:t>
            </a:r>
            <a:r>
              <a:rPr lang="en-US" sz="2400" b="0" i="1" dirty="0"/>
              <a:t>visibility</a:t>
            </a:r>
            <a:r>
              <a:rPr lang="en-US" sz="2400" b="0" dirty="0"/>
              <a:t> indicates who has access to the method, </a:t>
            </a:r>
            <a:r>
              <a:rPr lang="en-US" sz="2400" b="0" i="1" dirty="0"/>
              <a:t>type</a:t>
            </a:r>
            <a:r>
              <a:rPr lang="en-US" sz="2400" b="0" dirty="0"/>
              <a:t> indicates what type of value the method returns, </a:t>
            </a:r>
            <a:r>
              <a:rPr lang="en-US" sz="2400" b="0" i="1" dirty="0"/>
              <a:t>name</a:t>
            </a:r>
            <a:r>
              <a:rPr lang="en-US" sz="2400" b="0" dirty="0"/>
              <a:t> is the name of the method, and </a:t>
            </a:r>
            <a:r>
              <a:rPr lang="en-US" sz="2400" b="0" i="1" dirty="0"/>
              <a:t>argument list</a:t>
            </a:r>
            <a:r>
              <a:rPr lang="en-US" sz="2400" b="0" dirty="0"/>
              <a:t> is a list of declarations for the variables used to hold the values of each argument.</a:t>
            </a:r>
          </a:p>
        </p:txBody>
      </p:sp>
      <p:sp>
        <p:nvSpPr>
          <p:cNvPr id="585735" name="Rectangle 7"/>
          <p:cNvSpPr>
            <a:spLocks noChangeArrowheads="1"/>
          </p:cNvSpPr>
          <p:nvPr/>
        </p:nvSpPr>
        <p:spPr bwMode="auto">
          <a:xfrm>
            <a:off x="482600" y="4660900"/>
            <a:ext cx="8128000" cy="1943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usual setting for </a:t>
            </a:r>
            <a:r>
              <a:rPr lang="en-US" sz="2400" b="0" i="1"/>
              <a:t>visibility</a:t>
            </a:r>
            <a:r>
              <a:rPr lang="en-US" sz="2400" b="0"/>
              <a:t> is </a:t>
            </a:r>
            <a:r>
              <a:rPr lang="en-US" sz="2000">
                <a:latin typeface="Courier New" pitchFamily="1" charset="0"/>
              </a:rPr>
              <a:t>private</a:t>
            </a:r>
            <a:r>
              <a:rPr lang="en-US" sz="2400" b="0"/>
              <a:t>, which means that the method is available only within its own class.  If other classes need access to it, </a:t>
            </a:r>
            <a:r>
              <a:rPr lang="en-US" sz="2400" b="0" i="1"/>
              <a:t>visibility</a:t>
            </a:r>
            <a:r>
              <a:rPr lang="en-US" sz="2400" b="0"/>
              <a:t> should be </a:t>
            </a:r>
            <a:r>
              <a:rPr lang="en-US" sz="2000">
                <a:latin typeface="Courier New" pitchFamily="1" charset="0"/>
              </a:rPr>
              <a:t>public</a:t>
            </a:r>
            <a:r>
              <a:rPr lang="en-US" sz="2400" b="0"/>
              <a:t> instead.</a:t>
            </a:r>
          </a:p>
          <a:p>
            <a:pPr marL="342900" indent="-342900" algn="just">
              <a:lnSpc>
                <a:spcPct val="85000"/>
              </a:lnSpc>
              <a:spcAft>
                <a:spcPct val="50000"/>
              </a:spcAft>
              <a:buFontTx/>
              <a:buChar char="•"/>
            </a:pPr>
            <a:r>
              <a:rPr lang="en-US" sz="2400" b="0"/>
              <a:t>If a method does not return a value, </a:t>
            </a:r>
            <a:r>
              <a:rPr lang="en-US" sz="2400" b="0" i="1"/>
              <a:t>type</a:t>
            </a:r>
            <a:r>
              <a:rPr lang="en-US" sz="2400" b="0"/>
              <a:t> should be </a:t>
            </a:r>
            <a:r>
              <a:rPr lang="en-US" sz="2000">
                <a:latin typeface="Courier New" pitchFamily="1" charset="0"/>
              </a:rPr>
              <a:t>void</a:t>
            </a:r>
            <a:r>
              <a:rPr lang="en-US" sz="2400" b="0"/>
              <a:t>.  Such methods are sometimes called </a:t>
            </a:r>
            <a:r>
              <a:rPr lang="en-US" sz="2400" i="1"/>
              <a:t>procedures</a:t>
            </a:r>
            <a:r>
              <a:rPr lang="en-US" sz="2400" b="0" i="1"/>
              <a:t>.</a:t>
            </a:r>
            <a:r>
              <a:rPr lang="en-US" sz="2400" b="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857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8573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5" grpId="0" build="p" autoUpdateAnimBg="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777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Returning Values from a Method</a:t>
            </a:r>
            <a:endParaRPr lang="en-US">
              <a:solidFill>
                <a:schemeClr val="tx1"/>
              </a:solidFill>
            </a:endParaRPr>
          </a:p>
        </p:txBody>
      </p:sp>
      <p:sp>
        <p:nvSpPr>
          <p:cNvPr id="587779" name="Rectangle 3"/>
          <p:cNvSpPr>
            <a:spLocks noChangeArrowheads="1"/>
          </p:cNvSpPr>
          <p:nvPr/>
        </p:nvSpPr>
        <p:spPr bwMode="auto">
          <a:xfrm>
            <a:off x="482600" y="1155700"/>
            <a:ext cx="8128000" cy="596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You can return a value from a method by including a </a:t>
            </a:r>
            <a:r>
              <a:rPr lang="en-US" sz="2000">
                <a:latin typeface="Courier New" pitchFamily="1" charset="0"/>
              </a:rPr>
              <a:t>return</a:t>
            </a:r>
            <a:r>
              <a:rPr lang="en-US" sz="2400" b="0"/>
              <a:t> statement, which is usually written as</a:t>
            </a:r>
          </a:p>
        </p:txBody>
      </p:sp>
      <p:grpSp>
        <p:nvGrpSpPr>
          <p:cNvPr id="587790" name="Group 14"/>
          <p:cNvGrpSpPr>
            <a:grpSpLocks/>
          </p:cNvGrpSpPr>
          <p:nvPr/>
        </p:nvGrpSpPr>
        <p:grpSpPr bwMode="auto">
          <a:xfrm>
            <a:off x="1892300" y="1955800"/>
            <a:ext cx="5359400" cy="762000"/>
            <a:chOff x="1192" y="1232"/>
            <a:chExt cx="3376" cy="480"/>
          </a:xfrm>
        </p:grpSpPr>
        <p:sp>
          <p:nvSpPr>
            <p:cNvPr id="587781" name="Rectangle 5"/>
            <p:cNvSpPr>
              <a:spLocks noChangeArrowheads="1"/>
            </p:cNvSpPr>
            <p:nvPr/>
          </p:nvSpPr>
          <p:spPr bwMode="auto">
            <a:xfrm>
              <a:off x="1192" y="1232"/>
              <a:ext cx="3376" cy="48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7782" name="Text Box 6"/>
            <p:cNvSpPr txBox="1">
              <a:spLocks noChangeArrowheads="1"/>
            </p:cNvSpPr>
            <p:nvPr/>
          </p:nvSpPr>
          <p:spPr bwMode="auto">
            <a:xfrm>
              <a:off x="1304" y="1344"/>
              <a:ext cx="2160" cy="250"/>
            </a:xfrm>
            <a:prstGeom prst="rect">
              <a:avLst/>
            </a:prstGeom>
            <a:solidFill>
              <a:schemeClr val="bg1"/>
            </a:solidFill>
            <a:ln w="9525">
              <a:noFill/>
              <a:miter lim="800000"/>
              <a:headEnd/>
              <a:tailEnd/>
            </a:ln>
            <a:effectLst/>
          </p:spPr>
          <p:txBody>
            <a:bodyPr>
              <a:prstTxWarp prst="textNoShape">
                <a:avLst/>
              </a:prstTxWarp>
              <a:spAutoFit/>
            </a:bodyPr>
            <a:lstStyle/>
            <a:p>
              <a:r>
                <a:rPr lang="en-US" sz="2000">
                  <a:latin typeface="Courier New" pitchFamily="1" charset="0"/>
                </a:rPr>
                <a:t>return </a:t>
              </a:r>
              <a:r>
                <a:rPr lang="en-US" sz="2000" b="0" i="1"/>
                <a:t>expression</a:t>
              </a:r>
              <a:r>
                <a:rPr lang="en-US" sz="2000">
                  <a:latin typeface="Courier New" pitchFamily="1" charset="0"/>
                </a:rPr>
                <a:t>;</a:t>
              </a:r>
            </a:p>
          </p:txBody>
        </p:sp>
      </p:grpSp>
      <p:sp>
        <p:nvSpPr>
          <p:cNvPr id="587783" name="Rectangle 7"/>
          <p:cNvSpPr>
            <a:spLocks noChangeArrowheads="1"/>
          </p:cNvSpPr>
          <p:nvPr/>
        </p:nvSpPr>
        <p:spPr bwMode="auto">
          <a:xfrm>
            <a:off x="482600" y="2870200"/>
            <a:ext cx="8128000" cy="8382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pPr>
            <a:r>
              <a:rPr lang="en-US" sz="2400" b="0"/>
              <a:t>	where </a:t>
            </a:r>
            <a:r>
              <a:rPr lang="en-US" sz="2400" b="0" i="1"/>
              <a:t>expression</a:t>
            </a:r>
            <a:r>
              <a:rPr lang="en-US" sz="2400" b="0"/>
              <a:t> is a Java expression that specifies the value you want to return.</a:t>
            </a:r>
          </a:p>
        </p:txBody>
      </p:sp>
      <p:grpSp>
        <p:nvGrpSpPr>
          <p:cNvPr id="587784" name="Group 8"/>
          <p:cNvGrpSpPr>
            <a:grpSpLocks/>
          </p:cNvGrpSpPr>
          <p:nvPr/>
        </p:nvGrpSpPr>
        <p:grpSpPr bwMode="auto">
          <a:xfrm>
            <a:off x="482600" y="3683000"/>
            <a:ext cx="8128000" cy="2882900"/>
            <a:chOff x="304" y="2320"/>
            <a:chExt cx="5120" cy="1816"/>
          </a:xfrm>
        </p:grpSpPr>
        <p:sp>
          <p:nvSpPr>
            <p:cNvPr id="587785" name="Rectangle 9"/>
            <p:cNvSpPr>
              <a:spLocks noChangeArrowheads="1"/>
            </p:cNvSpPr>
            <p:nvPr/>
          </p:nvSpPr>
          <p:spPr bwMode="auto">
            <a:xfrm>
              <a:off x="304" y="2320"/>
              <a:ext cx="5120" cy="1224"/>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As an example, the method definition </a:t>
              </a:r>
            </a:p>
          </p:txBody>
        </p:sp>
        <p:sp>
          <p:nvSpPr>
            <p:cNvPr id="587786" name="Rectangle 10"/>
            <p:cNvSpPr>
              <a:spLocks noChangeArrowheads="1"/>
            </p:cNvSpPr>
            <p:nvPr/>
          </p:nvSpPr>
          <p:spPr bwMode="auto">
            <a:xfrm>
              <a:off x="960" y="2624"/>
              <a:ext cx="3840" cy="6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7787" name="Rectangle 11"/>
            <p:cNvSpPr>
              <a:spLocks noChangeArrowheads="1"/>
            </p:cNvSpPr>
            <p:nvPr/>
          </p:nvSpPr>
          <p:spPr bwMode="auto">
            <a:xfrm>
              <a:off x="985" y="2676"/>
              <a:ext cx="3745" cy="577"/>
            </a:xfrm>
            <a:prstGeom prst="rect">
              <a:avLst/>
            </a:prstGeom>
            <a:noFill/>
            <a:ln w="9525">
              <a:noFill/>
              <a:miter lim="800000"/>
              <a:headEnd/>
              <a:tailEnd/>
            </a:ln>
            <a:effectLst/>
          </p:spPr>
          <p:txBody>
            <a:bodyPr wrap="none">
              <a:prstTxWarp prst="textNoShape">
                <a:avLst/>
              </a:prstTxWarp>
              <a:spAutoFit/>
            </a:bodyPr>
            <a:lstStyle/>
            <a:p>
              <a:r>
                <a:rPr lang="en-US" sz="1800">
                  <a:latin typeface="Courier New" pitchFamily="1" charset="0"/>
                </a:rPr>
                <a:t>private double feetToInches(double feet) {</a:t>
              </a:r>
            </a:p>
            <a:p>
              <a:r>
                <a:rPr lang="en-US" sz="1800">
                  <a:latin typeface="Courier New" pitchFamily="1" charset="0"/>
                </a:rPr>
                <a:t>   return 12 * feet;</a:t>
              </a:r>
            </a:p>
            <a:p>
              <a:r>
                <a:rPr lang="en-US" sz="1800">
                  <a:latin typeface="Courier New" pitchFamily="1" charset="0"/>
                </a:rPr>
                <a:t>}</a:t>
              </a:r>
            </a:p>
          </p:txBody>
        </p:sp>
        <p:sp>
          <p:nvSpPr>
            <p:cNvPr id="587788" name="Rectangle 12"/>
            <p:cNvSpPr>
              <a:spLocks noChangeArrowheads="1"/>
            </p:cNvSpPr>
            <p:nvPr/>
          </p:nvSpPr>
          <p:spPr bwMode="auto">
            <a:xfrm>
              <a:off x="304" y="3416"/>
              <a:ext cx="5120" cy="720"/>
            </a:xfrm>
            <a:prstGeom prst="rect">
              <a:avLst/>
            </a:prstGeom>
            <a:noFill/>
            <a:ln w="9525">
              <a:noFill/>
              <a:miter lim="800000"/>
              <a:headEnd/>
              <a:tailEnd/>
            </a:ln>
            <a:effectLst/>
          </p:spPr>
          <p:txBody>
            <a:bodyPr>
              <a:prstTxWarp prst="textNoShape">
                <a:avLst/>
              </a:prstTxWarp>
            </a:bodyPr>
            <a:lstStyle/>
            <a:p>
              <a:pPr marL="342900" algn="just">
                <a:lnSpc>
                  <a:spcPct val="85000"/>
                </a:lnSpc>
                <a:spcAft>
                  <a:spcPct val="20000"/>
                </a:spcAft>
              </a:pPr>
              <a:r>
                <a:rPr lang="en-US" sz="2400" b="0" dirty="0" smtClean="0"/>
                <a:t>converts </a:t>
              </a:r>
              <a:r>
                <a:rPr lang="en-US" sz="2400" b="0" dirty="0"/>
                <a:t>an argument indicating a distance in feet to the equivalent number of inches, relying on the fact that there are 12 inches in a foot.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877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9826" name="Rectangle 2"/>
          <p:cNvSpPr>
            <a:spLocks noGrp="1" noChangeArrowheads="1"/>
          </p:cNvSpPr>
          <p:nvPr>
            <p:ph type="title"/>
          </p:nvPr>
        </p:nvSpPr>
        <p:spPr>
          <a:xfrm>
            <a:off x="0" y="76200"/>
            <a:ext cx="9144000" cy="1143000"/>
          </a:xfrm>
          <a:noFill/>
          <a:ln/>
        </p:spPr>
        <p:txBody>
          <a:bodyPr/>
          <a:lstStyle/>
          <a:p>
            <a:r>
              <a:rPr lang="en-US" sz="3800">
                <a:solidFill>
                  <a:srgbClr val="FF0000"/>
                </a:solidFill>
              </a:rPr>
              <a:t>Methods Involving Control Statements</a:t>
            </a:r>
            <a:endParaRPr lang="en-US" sz="4200">
              <a:solidFill>
                <a:schemeClr val="tx1"/>
              </a:solidFill>
            </a:endParaRPr>
          </a:p>
        </p:txBody>
      </p:sp>
      <p:sp>
        <p:nvSpPr>
          <p:cNvPr id="589827" name="Rectangle 3"/>
          <p:cNvSpPr>
            <a:spLocks noChangeArrowheads="1"/>
          </p:cNvSpPr>
          <p:nvPr/>
        </p:nvSpPr>
        <p:spPr bwMode="auto">
          <a:xfrm>
            <a:off x="482600" y="1155700"/>
            <a:ext cx="8128000" cy="1358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body of a method can contain statements of any type, including control statements.  As an example, the following method uses an </a:t>
            </a:r>
            <a:r>
              <a:rPr lang="en-US" sz="2000">
                <a:latin typeface="Courier New" pitchFamily="1" charset="0"/>
              </a:rPr>
              <a:t>if</a:t>
            </a:r>
            <a:r>
              <a:rPr lang="en-US" sz="2400" b="0"/>
              <a:t> statement to find the larger of two values: </a:t>
            </a:r>
          </a:p>
        </p:txBody>
      </p:sp>
      <p:sp>
        <p:nvSpPr>
          <p:cNvPr id="589828" name="Rectangle 4"/>
          <p:cNvSpPr>
            <a:spLocks noChangeArrowheads="1"/>
          </p:cNvSpPr>
          <p:nvPr/>
        </p:nvSpPr>
        <p:spPr bwMode="auto">
          <a:xfrm>
            <a:off x="1714500" y="2336800"/>
            <a:ext cx="5715000" cy="2235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9829" name="Rectangle 5"/>
          <p:cNvSpPr>
            <a:spLocks noChangeArrowheads="1"/>
          </p:cNvSpPr>
          <p:nvPr/>
        </p:nvSpPr>
        <p:spPr bwMode="auto">
          <a:xfrm>
            <a:off x="1754188" y="2419350"/>
            <a:ext cx="4375150" cy="2014538"/>
          </a:xfrm>
          <a:prstGeom prst="rect">
            <a:avLst/>
          </a:prstGeom>
          <a:noFill/>
          <a:ln w="9525">
            <a:noFill/>
            <a:miter lim="800000"/>
            <a:headEnd/>
            <a:tailEnd/>
          </a:ln>
          <a:effectLst/>
        </p:spPr>
        <p:txBody>
          <a:bodyPr wrap="none">
            <a:prstTxWarp prst="textNoShape">
              <a:avLst/>
            </a:prstTxWarp>
            <a:spAutoFit/>
          </a:bodyPr>
          <a:lstStyle/>
          <a:p>
            <a:r>
              <a:rPr lang="en-US" sz="1800">
                <a:latin typeface="Courier New" pitchFamily="1" charset="0"/>
              </a:rPr>
              <a:t>private int max(int x, int y)</a:t>
            </a:r>
            <a:r>
              <a:rPr lang="en-US" sz="1000">
                <a:latin typeface="Courier New" pitchFamily="1" charset="0"/>
              </a:rPr>
              <a:t> </a:t>
            </a:r>
            <a:r>
              <a:rPr lang="en-US" sz="1800">
                <a:latin typeface="Courier New" pitchFamily="1" charset="0"/>
              </a:rPr>
              <a:t>{</a:t>
            </a:r>
          </a:p>
          <a:p>
            <a:r>
              <a:rPr lang="en-US" sz="1800">
                <a:latin typeface="Courier New" pitchFamily="1" charset="0"/>
              </a:rPr>
              <a:t>   if (x &gt; y)</a:t>
            </a:r>
            <a:r>
              <a:rPr lang="en-US" sz="1000">
                <a:latin typeface="Courier New" pitchFamily="1" charset="0"/>
              </a:rPr>
              <a:t> </a:t>
            </a:r>
            <a:r>
              <a:rPr lang="en-US" sz="1800">
                <a:latin typeface="Courier New" pitchFamily="1" charset="0"/>
              </a:rPr>
              <a:t>{</a:t>
            </a:r>
          </a:p>
          <a:p>
            <a:r>
              <a:rPr lang="en-US" sz="1800">
                <a:latin typeface="Courier New" pitchFamily="1" charset="0"/>
              </a:rPr>
              <a:t>      return x;</a:t>
            </a:r>
          </a:p>
          <a:p>
            <a:r>
              <a:rPr lang="en-US" sz="1800">
                <a:latin typeface="Courier New" pitchFamily="1" charset="0"/>
              </a:rPr>
              <a:t>   } else {</a:t>
            </a:r>
          </a:p>
          <a:p>
            <a:r>
              <a:rPr lang="en-US" sz="1800">
                <a:latin typeface="Courier New" pitchFamily="1" charset="0"/>
              </a:rPr>
              <a:t>      return y;</a:t>
            </a:r>
          </a:p>
          <a:p>
            <a:r>
              <a:rPr lang="en-US" sz="1800">
                <a:latin typeface="Courier New" pitchFamily="1" charset="0"/>
              </a:rPr>
              <a:t>   }</a:t>
            </a:r>
          </a:p>
          <a:p>
            <a:r>
              <a:rPr lang="en-US" sz="1800">
                <a:latin typeface="Courier New" pitchFamily="1" charset="0"/>
              </a:rPr>
              <a:t>}</a:t>
            </a:r>
          </a:p>
        </p:txBody>
      </p:sp>
      <p:sp>
        <p:nvSpPr>
          <p:cNvPr id="589830" name="Rectangle 6"/>
          <p:cNvSpPr>
            <a:spLocks noChangeArrowheads="1"/>
          </p:cNvSpPr>
          <p:nvPr/>
        </p:nvSpPr>
        <p:spPr bwMode="auto">
          <a:xfrm>
            <a:off x="482600" y="4876800"/>
            <a:ext cx="8128000" cy="1358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As this example makes clear, </a:t>
            </a:r>
            <a:r>
              <a:rPr lang="en-US" sz="2000">
                <a:latin typeface="Courier New" pitchFamily="1" charset="0"/>
              </a:rPr>
              <a:t>return</a:t>
            </a:r>
            <a:r>
              <a:rPr lang="en-US" sz="2400" b="0"/>
              <a:t> statements can be used at any point in the method and may appear more than once.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8983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9830" grpId="0" build="p" autoUpdateAnimBg="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187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a:t>
            </a:r>
            <a:r>
              <a:rPr lang="en-US" sz="3600" b="1">
                <a:solidFill>
                  <a:srgbClr val="FF0000"/>
                </a:solidFill>
                <a:latin typeface="Courier New" pitchFamily="1" charset="0"/>
              </a:rPr>
              <a:t>factorial</a:t>
            </a:r>
            <a:r>
              <a:rPr lang="en-US" sz="4000">
                <a:solidFill>
                  <a:srgbClr val="FF0000"/>
                </a:solidFill>
              </a:rPr>
              <a:t> Method</a:t>
            </a:r>
            <a:endParaRPr lang="en-US">
              <a:solidFill>
                <a:schemeClr val="tx1"/>
              </a:solidFill>
            </a:endParaRPr>
          </a:p>
        </p:txBody>
      </p:sp>
      <p:sp>
        <p:nvSpPr>
          <p:cNvPr id="591875" name="Rectangle 3"/>
          <p:cNvSpPr>
            <a:spLocks noChangeArrowheads="1"/>
          </p:cNvSpPr>
          <p:nvPr/>
        </p:nvSpPr>
        <p:spPr bwMode="auto">
          <a:xfrm>
            <a:off x="482600" y="1155700"/>
            <a:ext cx="8128000" cy="1358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400" i="1"/>
              <a:t>factorial</a:t>
            </a:r>
            <a:r>
              <a:rPr lang="en-US" sz="2400" b="0"/>
              <a:t> of a number </a:t>
            </a:r>
            <a:r>
              <a:rPr lang="en-US" sz="2400" b="0" i="1"/>
              <a:t>n</a:t>
            </a:r>
            <a:r>
              <a:rPr lang="en-US" sz="2400" b="0"/>
              <a:t> (which is usually written as </a:t>
            </a:r>
            <a:r>
              <a:rPr lang="en-US" sz="2400" b="0" i="1"/>
              <a:t>n</a:t>
            </a:r>
            <a:r>
              <a:rPr lang="en-US" sz="2400" b="0"/>
              <a:t>! in mathematics) is defined to be the product of the integers from 1 up to </a:t>
            </a:r>
            <a:r>
              <a:rPr lang="en-US" sz="2400" b="0" i="1"/>
              <a:t>n</a:t>
            </a:r>
            <a:r>
              <a:rPr lang="en-US" sz="2400" b="0"/>
              <a:t>.  Thus, 5! is equal to 120, which is 1</a:t>
            </a:r>
            <a:r>
              <a:rPr lang="en-US" sz="1200" b="0"/>
              <a:t> </a:t>
            </a:r>
            <a:r>
              <a:rPr lang="en-US" sz="2200" b="0" baseline="15000">
                <a:latin typeface="Helvetica Neue" pitchFamily="1" charset="0"/>
              </a:rPr>
              <a:t>x</a:t>
            </a:r>
            <a:r>
              <a:rPr lang="en-US" sz="1200" b="0"/>
              <a:t> </a:t>
            </a:r>
            <a:r>
              <a:rPr lang="en-US" sz="2400" b="0"/>
              <a:t>2</a:t>
            </a:r>
            <a:r>
              <a:rPr lang="en-US" sz="1200" b="0"/>
              <a:t> </a:t>
            </a:r>
            <a:r>
              <a:rPr lang="en-US" sz="2200" b="0" baseline="15000">
                <a:latin typeface="Helvetica Neue" pitchFamily="1" charset="0"/>
              </a:rPr>
              <a:t>x</a:t>
            </a:r>
            <a:r>
              <a:rPr lang="en-US" sz="1200" b="0"/>
              <a:t> </a:t>
            </a:r>
            <a:r>
              <a:rPr lang="en-US" sz="2400" b="0"/>
              <a:t>3</a:t>
            </a:r>
            <a:r>
              <a:rPr lang="en-US" sz="1200" b="0"/>
              <a:t> </a:t>
            </a:r>
            <a:r>
              <a:rPr lang="en-US" sz="2200" b="0" baseline="15000">
                <a:latin typeface="Helvetica Neue" pitchFamily="1" charset="0"/>
              </a:rPr>
              <a:t>x</a:t>
            </a:r>
            <a:r>
              <a:rPr lang="en-US" sz="1200" b="0"/>
              <a:t> </a:t>
            </a:r>
            <a:r>
              <a:rPr lang="en-US" sz="2400" b="0"/>
              <a:t>4</a:t>
            </a:r>
            <a:r>
              <a:rPr lang="en-US" sz="1200" b="0"/>
              <a:t> </a:t>
            </a:r>
            <a:r>
              <a:rPr lang="en-US" sz="2200" b="0" baseline="15000">
                <a:latin typeface="Helvetica Neue" pitchFamily="1" charset="0"/>
              </a:rPr>
              <a:t>x</a:t>
            </a:r>
            <a:r>
              <a:rPr lang="en-US" sz="1200" b="0"/>
              <a:t> </a:t>
            </a:r>
            <a:r>
              <a:rPr lang="en-US" sz="2400" b="0"/>
              <a:t>5.</a:t>
            </a:r>
          </a:p>
        </p:txBody>
      </p:sp>
      <p:grpSp>
        <p:nvGrpSpPr>
          <p:cNvPr id="591876" name="Group 4"/>
          <p:cNvGrpSpPr>
            <a:grpSpLocks/>
          </p:cNvGrpSpPr>
          <p:nvPr/>
        </p:nvGrpSpPr>
        <p:grpSpPr bwMode="auto">
          <a:xfrm>
            <a:off x="482600" y="2260600"/>
            <a:ext cx="8128000" cy="3225800"/>
            <a:chOff x="304" y="1424"/>
            <a:chExt cx="5120" cy="2032"/>
          </a:xfrm>
        </p:grpSpPr>
        <p:grpSp>
          <p:nvGrpSpPr>
            <p:cNvPr id="591877" name="Group 5"/>
            <p:cNvGrpSpPr>
              <a:grpSpLocks/>
            </p:cNvGrpSpPr>
            <p:nvPr/>
          </p:nvGrpSpPr>
          <p:grpSpPr bwMode="auto">
            <a:xfrm>
              <a:off x="864" y="2038"/>
              <a:ext cx="4241" cy="1418"/>
              <a:chOff x="864" y="2038"/>
              <a:chExt cx="4241" cy="1418"/>
            </a:xfrm>
          </p:grpSpPr>
          <p:sp>
            <p:nvSpPr>
              <p:cNvPr id="591878" name="Rectangle 6"/>
              <p:cNvSpPr>
                <a:spLocks noChangeArrowheads="1"/>
              </p:cNvSpPr>
              <p:nvPr/>
            </p:nvSpPr>
            <p:spPr bwMode="auto">
              <a:xfrm>
                <a:off x="864" y="2038"/>
                <a:ext cx="4241" cy="141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1879" name="Rectangle 7"/>
              <p:cNvSpPr>
                <a:spLocks noChangeArrowheads="1"/>
              </p:cNvSpPr>
              <p:nvPr/>
            </p:nvSpPr>
            <p:spPr bwMode="auto">
              <a:xfrm>
                <a:off x="889" y="2062"/>
                <a:ext cx="4151" cy="1269"/>
              </a:xfrm>
              <a:prstGeom prst="rect">
                <a:avLst/>
              </a:prstGeom>
              <a:noFill/>
              <a:ln w="9525">
                <a:noFill/>
                <a:miter lim="800000"/>
                <a:headEnd/>
                <a:tailEnd/>
              </a:ln>
              <a:effectLst/>
            </p:spPr>
            <p:txBody>
              <a:bodyPr>
                <a:prstTxWarp prst="textNoShape">
                  <a:avLst/>
                </a:prstTxWarp>
                <a:spAutoFit/>
              </a:bodyPr>
              <a:lstStyle/>
              <a:p>
                <a:r>
                  <a:rPr lang="en-US" sz="1800">
                    <a:latin typeface="Courier New" pitchFamily="1" charset="0"/>
                  </a:rPr>
                  <a:t>private int factorial(int n)</a:t>
                </a:r>
                <a:r>
                  <a:rPr lang="en-US" sz="1000">
                    <a:latin typeface="Courier New" pitchFamily="1" charset="0"/>
                  </a:rPr>
                  <a:t> </a:t>
                </a:r>
                <a:r>
                  <a:rPr lang="en-US" sz="1800">
                    <a:latin typeface="Courier New" pitchFamily="1" charset="0"/>
                  </a:rPr>
                  <a:t>{</a:t>
                </a:r>
              </a:p>
              <a:p>
                <a:r>
                  <a:rPr lang="en-US" sz="1800">
                    <a:latin typeface="Courier New" pitchFamily="1" charset="0"/>
                  </a:rPr>
                  <a:t>   int result = 1;</a:t>
                </a:r>
              </a:p>
              <a:p>
                <a:r>
                  <a:rPr lang="en-US" sz="1800">
                    <a:latin typeface="Courier New" pitchFamily="1" charset="0"/>
                  </a:rPr>
                  <a:t>   for (int i = 1; i &lt;= n; i++)</a:t>
                </a:r>
                <a:r>
                  <a:rPr lang="en-US" sz="1000">
                    <a:latin typeface="Courier New" pitchFamily="1" charset="0"/>
                  </a:rPr>
                  <a:t> </a:t>
                </a:r>
                <a:r>
                  <a:rPr lang="en-US" sz="1800">
                    <a:latin typeface="Courier New" pitchFamily="1" charset="0"/>
                  </a:rPr>
                  <a:t>{</a:t>
                </a:r>
              </a:p>
              <a:p>
                <a:r>
                  <a:rPr lang="en-US" sz="1800">
                    <a:latin typeface="Courier New" pitchFamily="1" charset="0"/>
                  </a:rPr>
                  <a:t>      result *= i;</a:t>
                </a:r>
              </a:p>
              <a:p>
                <a:r>
                  <a:rPr lang="en-US" sz="1800">
                    <a:latin typeface="Courier New" pitchFamily="1" charset="0"/>
                  </a:rPr>
                  <a:t>   }</a:t>
                </a:r>
              </a:p>
              <a:p>
                <a:r>
                  <a:rPr lang="en-US" sz="1800">
                    <a:latin typeface="Courier New" pitchFamily="1" charset="0"/>
                  </a:rPr>
                  <a:t>   return result;</a:t>
                </a:r>
              </a:p>
              <a:p>
                <a:r>
                  <a:rPr lang="en-US" sz="1800">
                    <a:latin typeface="Courier New" pitchFamily="1" charset="0"/>
                  </a:rPr>
                  <a:t>}</a:t>
                </a:r>
              </a:p>
            </p:txBody>
          </p:sp>
        </p:grpSp>
        <p:sp>
          <p:nvSpPr>
            <p:cNvPr id="591880" name="Rectangle 8"/>
            <p:cNvSpPr>
              <a:spLocks noChangeArrowheads="1"/>
            </p:cNvSpPr>
            <p:nvPr/>
          </p:nvSpPr>
          <p:spPr bwMode="auto">
            <a:xfrm>
              <a:off x="304" y="1424"/>
              <a:ext cx="5120" cy="59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following method definition uses a </a:t>
              </a:r>
              <a:r>
                <a:rPr lang="en-US" sz="2000">
                  <a:latin typeface="Courier New" pitchFamily="1" charset="0"/>
                </a:rPr>
                <a:t>for</a:t>
              </a:r>
              <a:r>
                <a:rPr lang="en-US" sz="2400" b="0"/>
                <a:t> loop to compute the factorial function:</a:t>
              </a:r>
              <a:endParaRPr lang="en-US" sz="1200" b="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918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2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Nonnumeric Methods</a:t>
            </a:r>
            <a:endParaRPr lang="en-US">
              <a:solidFill>
                <a:schemeClr val="tx1"/>
              </a:solidFill>
            </a:endParaRPr>
          </a:p>
        </p:txBody>
      </p:sp>
      <p:sp>
        <p:nvSpPr>
          <p:cNvPr id="593923" name="Rectangle 3"/>
          <p:cNvSpPr>
            <a:spLocks noChangeArrowheads="1"/>
          </p:cNvSpPr>
          <p:nvPr/>
        </p:nvSpPr>
        <p:spPr bwMode="auto">
          <a:xfrm>
            <a:off x="1143000" y="2286000"/>
            <a:ext cx="6897688" cy="35814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3924" name="Rectangle 4"/>
          <p:cNvSpPr>
            <a:spLocks noChangeArrowheads="1"/>
          </p:cNvSpPr>
          <p:nvPr/>
        </p:nvSpPr>
        <p:spPr bwMode="auto">
          <a:xfrm>
            <a:off x="1244600" y="2346325"/>
            <a:ext cx="6845300" cy="3387725"/>
          </a:xfrm>
          <a:prstGeom prst="rect">
            <a:avLst/>
          </a:prstGeom>
          <a:noFill/>
          <a:ln w="9525">
            <a:noFill/>
            <a:miter lim="800000"/>
            <a:headEnd/>
            <a:tailEnd/>
          </a:ln>
          <a:effectLst/>
        </p:spPr>
        <p:txBody>
          <a:bodyPr>
            <a:prstTxWarp prst="textNoShape">
              <a:avLst/>
            </a:prstTxWarp>
            <a:spAutoFit/>
          </a:bodyPr>
          <a:lstStyle/>
          <a:p>
            <a:r>
              <a:rPr lang="en-US" sz="1800">
                <a:latin typeface="Courier New" pitchFamily="1" charset="0"/>
              </a:rPr>
              <a:t>private String weekdayName(int day)</a:t>
            </a:r>
            <a:r>
              <a:rPr lang="en-US" sz="1000">
                <a:latin typeface="Courier New" pitchFamily="1" charset="0"/>
              </a:rPr>
              <a:t> </a:t>
            </a:r>
            <a:r>
              <a:rPr lang="en-US" sz="1800">
                <a:latin typeface="Courier New" pitchFamily="1" charset="0"/>
              </a:rPr>
              <a:t>{</a:t>
            </a:r>
          </a:p>
          <a:p>
            <a:r>
              <a:rPr lang="en-US" sz="1800">
                <a:latin typeface="Courier New" pitchFamily="1" charset="0"/>
              </a:rPr>
              <a:t>   switch (day)</a:t>
            </a:r>
            <a:r>
              <a:rPr lang="en-US" sz="1000">
                <a:latin typeface="Courier New" pitchFamily="1" charset="0"/>
              </a:rPr>
              <a:t> </a:t>
            </a:r>
            <a:r>
              <a:rPr lang="en-US" sz="1800">
                <a:latin typeface="Courier New" pitchFamily="1" charset="0"/>
              </a:rPr>
              <a:t>{</a:t>
            </a:r>
          </a:p>
          <a:p>
            <a:r>
              <a:rPr lang="en-US" sz="1800">
                <a:latin typeface="Courier New" pitchFamily="1" charset="0"/>
              </a:rPr>
              <a:t>     case 0: return "Sunday";</a:t>
            </a:r>
          </a:p>
          <a:p>
            <a:r>
              <a:rPr lang="en-US" sz="1800">
                <a:latin typeface="Courier New" pitchFamily="1" charset="0"/>
              </a:rPr>
              <a:t>     case 1: return "Monday";</a:t>
            </a:r>
          </a:p>
          <a:p>
            <a:r>
              <a:rPr lang="en-US" sz="1800">
                <a:latin typeface="Courier New" pitchFamily="1" charset="0"/>
              </a:rPr>
              <a:t>     case 2: return "Tuesday";</a:t>
            </a:r>
          </a:p>
          <a:p>
            <a:r>
              <a:rPr lang="en-US" sz="1800">
                <a:latin typeface="Courier New" pitchFamily="1" charset="0"/>
              </a:rPr>
              <a:t>     case 3: return "Wednesday";</a:t>
            </a:r>
          </a:p>
          <a:p>
            <a:r>
              <a:rPr lang="en-US" sz="1800">
                <a:latin typeface="Courier New" pitchFamily="1" charset="0"/>
              </a:rPr>
              <a:t>     case 4: return "Thursday";</a:t>
            </a:r>
          </a:p>
          <a:p>
            <a:r>
              <a:rPr lang="en-US" sz="1800">
                <a:latin typeface="Courier New" pitchFamily="1" charset="0"/>
              </a:rPr>
              <a:t>     case 5: return "Friday";</a:t>
            </a:r>
          </a:p>
          <a:p>
            <a:r>
              <a:rPr lang="en-US" sz="1800">
                <a:latin typeface="Courier New" pitchFamily="1" charset="0"/>
              </a:rPr>
              <a:t>     case 6: return "Saturday";</a:t>
            </a:r>
          </a:p>
          <a:p>
            <a:r>
              <a:rPr lang="en-US" sz="1800">
                <a:latin typeface="Courier New" pitchFamily="1" charset="0"/>
              </a:rPr>
              <a:t>     default: return "Illegal weekday";</a:t>
            </a:r>
          </a:p>
          <a:p>
            <a:r>
              <a:rPr lang="en-US" sz="1800">
                <a:latin typeface="Courier New" pitchFamily="1" charset="0"/>
              </a:rPr>
              <a:t>   }</a:t>
            </a:r>
          </a:p>
          <a:p>
            <a:r>
              <a:rPr lang="en-US" sz="1800">
                <a:latin typeface="Courier New" pitchFamily="1" charset="0"/>
              </a:rPr>
              <a:t>}</a:t>
            </a:r>
          </a:p>
        </p:txBody>
      </p:sp>
      <p:sp>
        <p:nvSpPr>
          <p:cNvPr id="593925" name="Text Box 5"/>
          <p:cNvSpPr txBox="1">
            <a:spLocks noChangeArrowheads="1"/>
          </p:cNvSpPr>
          <p:nvPr/>
        </p:nvSpPr>
        <p:spPr bwMode="auto">
          <a:xfrm>
            <a:off x="457200" y="1143000"/>
            <a:ext cx="8229600" cy="1208088"/>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b="0"/>
              <a:t>Methods in Java can return values of any type.  The following method, for example, returns the English name of the day of the week, given a number between 0 (Sunday) and 6 (Saturday):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597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Methods Returning Graphical Objects</a:t>
            </a:r>
            <a:endParaRPr lang="en-US">
              <a:solidFill>
                <a:srgbClr val="FF0000"/>
              </a:solidFill>
            </a:endParaRPr>
          </a:p>
        </p:txBody>
      </p:sp>
      <p:sp>
        <p:nvSpPr>
          <p:cNvPr id="595971" name="Rectangle 3"/>
          <p:cNvSpPr>
            <a:spLocks noChangeArrowheads="1"/>
          </p:cNvSpPr>
          <p:nvPr/>
        </p:nvSpPr>
        <p:spPr bwMode="auto">
          <a:xfrm>
            <a:off x="482600" y="1155700"/>
            <a:ext cx="8128000" cy="1358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text includes examples of methods that return graphical objects.  The following method creates a filled circle centered at the point (</a:t>
            </a:r>
            <a:r>
              <a:rPr lang="en-US" sz="2000">
                <a:latin typeface="Courier New" pitchFamily="1" charset="0"/>
              </a:rPr>
              <a:t>x</a:t>
            </a:r>
            <a:r>
              <a:rPr lang="en-US" sz="2400" b="0"/>
              <a:t>, </a:t>
            </a:r>
            <a:r>
              <a:rPr lang="en-US" sz="2000">
                <a:latin typeface="Courier New" pitchFamily="1" charset="0"/>
              </a:rPr>
              <a:t>y</a:t>
            </a:r>
            <a:r>
              <a:rPr lang="en-US" sz="2400" b="0"/>
              <a:t>), with a radius of </a:t>
            </a:r>
            <a:r>
              <a:rPr lang="en-US" sz="2000">
                <a:latin typeface="Courier New" pitchFamily="1" charset="0"/>
              </a:rPr>
              <a:t>r</a:t>
            </a:r>
            <a:r>
              <a:rPr lang="en-US" sz="2400" b="0"/>
              <a:t> pixels, which is filled using the specified color:</a:t>
            </a:r>
          </a:p>
        </p:txBody>
      </p:sp>
      <p:sp>
        <p:nvSpPr>
          <p:cNvPr id="595972" name="Rectangle 4"/>
          <p:cNvSpPr>
            <a:spLocks noChangeArrowheads="1"/>
          </p:cNvSpPr>
          <p:nvPr/>
        </p:nvSpPr>
        <p:spPr bwMode="auto">
          <a:xfrm>
            <a:off x="482600" y="4876800"/>
            <a:ext cx="8128000" cy="14478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If you are creating a </a:t>
            </a:r>
            <a:r>
              <a:rPr lang="en-US" sz="2000">
                <a:latin typeface="Courier New" pitchFamily="1" charset="0"/>
              </a:rPr>
              <a:t>GraphicsProgram</a:t>
            </a:r>
            <a:r>
              <a:rPr lang="en-US" sz="2400" b="0"/>
              <a:t> that requires many filled circles in different colors, the </a:t>
            </a:r>
            <a:r>
              <a:rPr lang="en-US" sz="2000">
                <a:latin typeface="Courier New" pitchFamily="1" charset="0"/>
              </a:rPr>
              <a:t>createFilledCircle</a:t>
            </a:r>
            <a:r>
              <a:rPr lang="en-US" sz="2400" b="0"/>
              <a:t> method turns out to save a considerable amount of code.   </a:t>
            </a:r>
          </a:p>
        </p:txBody>
      </p:sp>
      <p:sp>
        <p:nvSpPr>
          <p:cNvPr id="595973" name="Rectangle 5"/>
          <p:cNvSpPr>
            <a:spLocks noChangeArrowheads="1"/>
          </p:cNvSpPr>
          <p:nvPr/>
        </p:nvSpPr>
        <p:spPr bwMode="auto">
          <a:xfrm>
            <a:off x="1057275" y="2625725"/>
            <a:ext cx="7248525" cy="20224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5974" name="Rectangle 6"/>
          <p:cNvSpPr>
            <a:spLocks noChangeArrowheads="1"/>
          </p:cNvSpPr>
          <p:nvPr/>
        </p:nvSpPr>
        <p:spPr bwMode="auto">
          <a:xfrm>
            <a:off x="1158875" y="2686050"/>
            <a:ext cx="7121525" cy="1803400"/>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private GOval createFilledCircle(double x, double y,</a:t>
            </a:r>
          </a:p>
          <a:p>
            <a:r>
              <a:rPr lang="en-US" sz="1600">
                <a:latin typeface="Courier New" pitchFamily="1" charset="0"/>
              </a:rPr>
              <a:t>                                 double r, Color color)</a:t>
            </a:r>
            <a:r>
              <a:rPr lang="en-US" sz="1000">
                <a:latin typeface="Courier New" pitchFamily="1" charset="0"/>
              </a:rPr>
              <a:t> </a:t>
            </a:r>
            <a:r>
              <a:rPr lang="en-US" sz="1600">
                <a:latin typeface="Courier New" pitchFamily="1" charset="0"/>
              </a:rPr>
              <a:t>{</a:t>
            </a:r>
          </a:p>
          <a:p>
            <a:r>
              <a:rPr lang="en-US" sz="1600">
                <a:latin typeface="Courier New" pitchFamily="1" charset="0"/>
              </a:rPr>
              <a:t>   GOval circle = new GOval(x</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r, y</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r, 2</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r, 2</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r);</a:t>
            </a:r>
          </a:p>
          <a:p>
            <a:r>
              <a:rPr lang="en-US" sz="1600">
                <a:latin typeface="Courier New" pitchFamily="1" charset="0"/>
              </a:rPr>
              <a:t>   circle.setFilled(true);</a:t>
            </a:r>
          </a:p>
          <a:p>
            <a:r>
              <a:rPr lang="en-US" sz="1600">
                <a:latin typeface="Courier New" pitchFamily="1" charset="0"/>
              </a:rPr>
              <a:t>   circle.setColor(color);</a:t>
            </a:r>
          </a:p>
          <a:p>
            <a:r>
              <a:rPr lang="en-US" sz="1600">
                <a:latin typeface="Courier New" pitchFamily="1" charset="0"/>
              </a:rPr>
              <a:t>   return circle;</a:t>
            </a:r>
          </a:p>
          <a:p>
            <a:r>
              <a:rPr lang="en-US" sz="1600">
                <a:latin typeface="Courier New" pitchFamily="1"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597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5972" grpId="0" build="p" autoUpdateAnimBg="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801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Predicate Methods</a:t>
            </a:r>
            <a:endParaRPr lang="en-US">
              <a:solidFill>
                <a:srgbClr val="FF0000"/>
              </a:solidFill>
            </a:endParaRPr>
          </a:p>
        </p:txBody>
      </p:sp>
      <p:sp>
        <p:nvSpPr>
          <p:cNvPr id="598019" name="Rectangle 3"/>
          <p:cNvSpPr>
            <a:spLocks noChangeArrowheads="1"/>
          </p:cNvSpPr>
          <p:nvPr/>
        </p:nvSpPr>
        <p:spPr bwMode="auto">
          <a:xfrm>
            <a:off x="482600" y="1155700"/>
            <a:ext cx="8128000" cy="1358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Methods that return Boolean values play an important role in programming and are called </a:t>
            </a:r>
            <a:r>
              <a:rPr lang="en-US" sz="2400" i="1"/>
              <a:t>predicate methods</a:t>
            </a:r>
            <a:r>
              <a:rPr lang="en-US" sz="2400" b="0" i="1"/>
              <a:t>.</a:t>
            </a:r>
            <a:r>
              <a:rPr lang="en-US" sz="2400"/>
              <a:t> </a:t>
            </a:r>
            <a:endParaRPr lang="en-US" sz="2400" b="0"/>
          </a:p>
        </p:txBody>
      </p:sp>
      <p:grpSp>
        <p:nvGrpSpPr>
          <p:cNvPr id="598020" name="Group 4"/>
          <p:cNvGrpSpPr>
            <a:grpSpLocks/>
          </p:cNvGrpSpPr>
          <p:nvPr/>
        </p:nvGrpSpPr>
        <p:grpSpPr bwMode="auto">
          <a:xfrm>
            <a:off x="482600" y="1968500"/>
            <a:ext cx="8128000" cy="1793875"/>
            <a:chOff x="304" y="1240"/>
            <a:chExt cx="5120" cy="1130"/>
          </a:xfrm>
        </p:grpSpPr>
        <p:sp>
          <p:nvSpPr>
            <p:cNvPr id="598021" name="Rectangle 5"/>
            <p:cNvSpPr>
              <a:spLocks noChangeArrowheads="1"/>
            </p:cNvSpPr>
            <p:nvPr/>
          </p:nvSpPr>
          <p:spPr bwMode="auto">
            <a:xfrm>
              <a:off x="304" y="1240"/>
              <a:ext cx="5120" cy="53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As an example, the following method returns </a:t>
              </a:r>
              <a:r>
                <a:rPr lang="en-US" sz="2000">
                  <a:latin typeface="Courier New" pitchFamily="1" charset="0"/>
                </a:rPr>
                <a:t>true</a:t>
              </a:r>
              <a:r>
                <a:rPr lang="en-US" sz="2400" b="0"/>
                <a:t> if the first argument is divisible by the second, and </a:t>
              </a:r>
              <a:r>
                <a:rPr lang="en-US" sz="2000">
                  <a:latin typeface="Courier New" pitchFamily="1" charset="0"/>
                </a:rPr>
                <a:t>false</a:t>
              </a:r>
              <a:r>
                <a:rPr lang="en-US" sz="2400" b="0"/>
                <a:t> otherwise:  </a:t>
              </a:r>
            </a:p>
          </p:txBody>
        </p:sp>
        <p:sp>
          <p:nvSpPr>
            <p:cNvPr id="598022" name="Rectangle 6"/>
            <p:cNvSpPr>
              <a:spLocks noChangeArrowheads="1"/>
            </p:cNvSpPr>
            <p:nvPr/>
          </p:nvSpPr>
          <p:spPr bwMode="auto">
            <a:xfrm>
              <a:off x="808" y="1728"/>
              <a:ext cx="4345" cy="64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8023" name="Rectangle 7"/>
            <p:cNvSpPr>
              <a:spLocks noChangeArrowheads="1"/>
            </p:cNvSpPr>
            <p:nvPr/>
          </p:nvSpPr>
          <p:spPr bwMode="auto">
            <a:xfrm>
              <a:off x="872" y="1758"/>
              <a:ext cx="4312" cy="577"/>
            </a:xfrm>
            <a:prstGeom prst="rect">
              <a:avLst/>
            </a:prstGeom>
            <a:noFill/>
            <a:ln w="9525">
              <a:noFill/>
              <a:miter lim="800000"/>
              <a:headEnd/>
              <a:tailEnd/>
            </a:ln>
            <a:effectLst/>
          </p:spPr>
          <p:txBody>
            <a:bodyPr>
              <a:prstTxWarp prst="textNoShape">
                <a:avLst/>
              </a:prstTxWarp>
              <a:spAutoFit/>
            </a:bodyPr>
            <a:lstStyle/>
            <a:p>
              <a:r>
                <a:rPr lang="en-US" sz="1800">
                  <a:latin typeface="Courier New" pitchFamily="1" charset="0"/>
                </a:rPr>
                <a:t>private boolean isDivisibleBy(int x, int y)</a:t>
              </a:r>
              <a:r>
                <a:rPr lang="en-US" sz="1000">
                  <a:latin typeface="Courier New" pitchFamily="1" charset="0"/>
                </a:rPr>
                <a:t> </a:t>
              </a:r>
              <a:r>
                <a:rPr lang="en-US" sz="1800">
                  <a:latin typeface="Courier New" pitchFamily="1" charset="0"/>
                </a:rPr>
                <a:t>{</a:t>
              </a:r>
            </a:p>
            <a:p>
              <a:r>
                <a:rPr lang="en-US" sz="1800">
                  <a:latin typeface="Courier New" pitchFamily="1" charset="0"/>
                </a:rPr>
                <a:t>   return x % y == 0;</a:t>
              </a:r>
            </a:p>
            <a:p>
              <a:r>
                <a:rPr lang="en-US" sz="1800">
                  <a:latin typeface="Courier New" pitchFamily="1" charset="0"/>
                </a:rPr>
                <a:t>}</a:t>
              </a:r>
            </a:p>
          </p:txBody>
        </p:sp>
      </p:grpSp>
      <p:grpSp>
        <p:nvGrpSpPr>
          <p:cNvPr id="598024" name="Group 8"/>
          <p:cNvGrpSpPr>
            <a:grpSpLocks/>
          </p:cNvGrpSpPr>
          <p:nvPr/>
        </p:nvGrpSpPr>
        <p:grpSpPr bwMode="auto">
          <a:xfrm>
            <a:off x="482600" y="3949700"/>
            <a:ext cx="8128000" cy="2695575"/>
            <a:chOff x="304" y="2488"/>
            <a:chExt cx="5120" cy="1698"/>
          </a:xfrm>
        </p:grpSpPr>
        <p:sp>
          <p:nvSpPr>
            <p:cNvPr id="598025" name="Rectangle 9"/>
            <p:cNvSpPr>
              <a:spLocks noChangeArrowheads="1"/>
            </p:cNvSpPr>
            <p:nvPr/>
          </p:nvSpPr>
          <p:spPr bwMode="auto">
            <a:xfrm>
              <a:off x="304" y="2488"/>
              <a:ext cx="5120" cy="91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Once you have defined a predicate method, you can use it just like any other Boolean value.  For example, you can print the integers between 1 and 100 that are divisible by 7 as follows:</a:t>
              </a:r>
            </a:p>
          </p:txBody>
        </p:sp>
        <p:sp>
          <p:nvSpPr>
            <p:cNvPr id="598026" name="Rectangle 10"/>
            <p:cNvSpPr>
              <a:spLocks noChangeArrowheads="1"/>
            </p:cNvSpPr>
            <p:nvPr/>
          </p:nvSpPr>
          <p:spPr bwMode="auto">
            <a:xfrm>
              <a:off x="808" y="3192"/>
              <a:ext cx="4345" cy="99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8027" name="Rectangle 11"/>
            <p:cNvSpPr>
              <a:spLocks noChangeArrowheads="1"/>
            </p:cNvSpPr>
            <p:nvPr/>
          </p:nvSpPr>
          <p:spPr bwMode="auto">
            <a:xfrm>
              <a:off x="872" y="3222"/>
              <a:ext cx="4312" cy="923"/>
            </a:xfrm>
            <a:prstGeom prst="rect">
              <a:avLst/>
            </a:prstGeom>
            <a:noFill/>
            <a:ln w="9525">
              <a:noFill/>
              <a:miter lim="800000"/>
              <a:headEnd/>
              <a:tailEnd/>
            </a:ln>
            <a:effectLst/>
          </p:spPr>
          <p:txBody>
            <a:bodyPr>
              <a:prstTxWarp prst="textNoShape">
                <a:avLst/>
              </a:prstTxWarp>
              <a:spAutoFit/>
            </a:bodyPr>
            <a:lstStyle/>
            <a:p>
              <a:r>
                <a:rPr lang="en-US" sz="1800">
                  <a:latin typeface="Courier New" pitchFamily="1" charset="0"/>
                </a:rPr>
                <a:t>for (int i = 1; i &lt;= 100; i++)</a:t>
              </a:r>
              <a:r>
                <a:rPr lang="en-US" sz="1000">
                  <a:latin typeface="Courier New" pitchFamily="1" charset="0"/>
                </a:rPr>
                <a:t> </a:t>
              </a:r>
              <a:r>
                <a:rPr lang="en-US" sz="1800">
                  <a:latin typeface="Courier New" pitchFamily="1" charset="0"/>
                </a:rPr>
                <a:t>{</a:t>
              </a:r>
            </a:p>
            <a:p>
              <a:r>
                <a:rPr lang="en-US" sz="1800">
                  <a:latin typeface="Courier New" pitchFamily="1" charset="0"/>
                </a:rPr>
                <a:t>   if (isDivisibleBy(i, 7))</a:t>
              </a:r>
              <a:r>
                <a:rPr lang="en-US" sz="1000">
                  <a:latin typeface="Courier New" pitchFamily="1" charset="0"/>
                </a:rPr>
                <a:t> </a:t>
              </a:r>
              <a:r>
                <a:rPr lang="en-US" sz="1800">
                  <a:latin typeface="Courier New" pitchFamily="1" charset="0"/>
                </a:rPr>
                <a:t>{</a:t>
              </a:r>
            </a:p>
            <a:p>
              <a:r>
                <a:rPr lang="en-US" sz="1800">
                  <a:latin typeface="Courier New" pitchFamily="1" charset="0"/>
                </a:rPr>
                <a:t>      println(i);</a:t>
              </a:r>
            </a:p>
            <a:p>
              <a:r>
                <a:rPr lang="en-US" sz="1800">
                  <a:latin typeface="Courier New" pitchFamily="1" charset="0"/>
                </a:rPr>
                <a:t>   }</a:t>
              </a:r>
            </a:p>
            <a:p>
              <a:r>
                <a:rPr lang="en-US" sz="1800">
                  <a:latin typeface="Courier New"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980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980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0068" name="Rectangle 4"/>
          <p:cNvSpPr>
            <a:spLocks noChangeArrowheads="1"/>
          </p:cNvSpPr>
          <p:nvPr/>
        </p:nvSpPr>
        <p:spPr bwMode="auto">
          <a:xfrm>
            <a:off x="1282700" y="2286000"/>
            <a:ext cx="6897688" cy="21336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grpSp>
        <p:nvGrpSpPr>
          <p:cNvPr id="19" name="Group 18"/>
          <p:cNvGrpSpPr/>
          <p:nvPr/>
        </p:nvGrpSpPr>
        <p:grpSpPr>
          <a:xfrm>
            <a:off x="1282700" y="2286000"/>
            <a:ext cx="6946900" cy="2133600"/>
            <a:chOff x="1282700" y="2286000"/>
            <a:chExt cx="6946900" cy="2133600"/>
          </a:xfrm>
        </p:grpSpPr>
        <p:grpSp>
          <p:nvGrpSpPr>
            <p:cNvPr id="600071" name="Group 7"/>
            <p:cNvGrpSpPr>
              <a:grpSpLocks/>
            </p:cNvGrpSpPr>
            <p:nvPr/>
          </p:nvGrpSpPr>
          <p:grpSpPr bwMode="auto">
            <a:xfrm>
              <a:off x="1282700" y="2286000"/>
              <a:ext cx="6946900" cy="2133600"/>
              <a:chOff x="808" y="1440"/>
              <a:chExt cx="4376" cy="1344"/>
            </a:xfrm>
          </p:grpSpPr>
          <p:sp>
            <p:nvSpPr>
              <p:cNvPr id="600072" name="Rectangle 8"/>
              <p:cNvSpPr>
                <a:spLocks noChangeArrowheads="1"/>
              </p:cNvSpPr>
              <p:nvPr/>
            </p:nvSpPr>
            <p:spPr bwMode="auto">
              <a:xfrm>
                <a:off x="808" y="1440"/>
                <a:ext cx="4345" cy="134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00073" name="Rectangle 9"/>
              <p:cNvSpPr>
                <a:spLocks noChangeArrowheads="1"/>
              </p:cNvSpPr>
              <p:nvPr/>
            </p:nvSpPr>
            <p:spPr bwMode="auto">
              <a:xfrm>
                <a:off x="872" y="1640"/>
                <a:ext cx="4312" cy="1096"/>
              </a:xfrm>
              <a:prstGeom prst="rect">
                <a:avLst/>
              </a:prstGeom>
              <a:noFill/>
              <a:ln w="9525">
                <a:noFill/>
                <a:miter lim="800000"/>
                <a:headEnd/>
                <a:tailEnd/>
              </a:ln>
              <a:effectLst/>
            </p:spPr>
            <p:txBody>
              <a:bodyPr>
                <a:prstTxWarp prst="textNoShape">
                  <a:avLst/>
                </a:prstTxWarp>
                <a:spAutoFit/>
              </a:bodyPr>
              <a:lstStyle/>
              <a:p>
                <a:r>
                  <a:rPr lang="en-US" sz="1800">
                    <a:latin typeface="Courier New" pitchFamily="1" charset="0"/>
                  </a:rPr>
                  <a:t>for (int i = 1; i &lt;= 100; i++)</a:t>
                </a:r>
                <a:r>
                  <a:rPr lang="en-US" sz="1000">
                    <a:latin typeface="Courier New" pitchFamily="1" charset="0"/>
                  </a:rPr>
                  <a:t> </a:t>
                </a:r>
                <a:r>
                  <a:rPr lang="en-US" sz="1800">
                    <a:latin typeface="Courier New" pitchFamily="1" charset="0"/>
                  </a:rPr>
                  <a:t>{</a:t>
                </a:r>
              </a:p>
              <a:p>
                <a:r>
                  <a:rPr lang="en-US" sz="1800">
                    <a:latin typeface="Courier New" pitchFamily="1" charset="0"/>
                  </a:rPr>
                  <a:t>   if (isDivisibleBy(i, 7) == true)</a:t>
                </a:r>
                <a:r>
                  <a:rPr lang="en-US" sz="1000">
                    <a:latin typeface="Courier New" pitchFamily="1" charset="0"/>
                  </a:rPr>
                  <a:t> </a:t>
                </a:r>
                <a:r>
                  <a:rPr lang="en-US" sz="1800">
                    <a:latin typeface="Courier New" pitchFamily="1" charset="0"/>
                  </a:rPr>
                  <a:t>{</a:t>
                </a:r>
              </a:p>
              <a:p>
                <a:r>
                  <a:rPr lang="en-US" sz="1800">
                    <a:latin typeface="Courier New" pitchFamily="1" charset="0"/>
                  </a:rPr>
                  <a:t>      println(i);</a:t>
                </a:r>
              </a:p>
              <a:p>
                <a:r>
                  <a:rPr lang="en-US" sz="1800">
                    <a:latin typeface="Courier New" pitchFamily="1" charset="0"/>
                  </a:rPr>
                  <a:t>   }</a:t>
                </a:r>
              </a:p>
              <a:p>
                <a:r>
                  <a:rPr lang="en-US" sz="1800">
                    <a:latin typeface="Courier New" pitchFamily="1" charset="0"/>
                  </a:rPr>
                  <a:t>}</a:t>
                </a:r>
              </a:p>
              <a:p>
                <a:endParaRPr lang="en-US" sz="1800">
                  <a:latin typeface="Courier New" pitchFamily="1" charset="0"/>
                </a:endParaRPr>
              </a:p>
            </p:txBody>
          </p:sp>
        </p:grpSp>
        <p:pic>
          <p:nvPicPr>
            <p:cNvPr id="18" name="Picture 17" descr="BlueBugTrans.png"/>
            <p:cNvPicPr>
              <a:picLocks noChangeAspect="1"/>
            </p:cNvPicPr>
            <p:nvPr/>
          </p:nvPicPr>
          <p:blipFill>
            <a:blip r:embed="rId3"/>
            <a:stretch>
              <a:fillRect/>
            </a:stretch>
          </p:blipFill>
          <p:spPr>
            <a:xfrm>
              <a:off x="6705600" y="2640178"/>
              <a:ext cx="728535" cy="788822"/>
            </a:xfrm>
            <a:prstGeom prst="rect">
              <a:avLst/>
            </a:prstGeom>
          </p:spPr>
        </p:pic>
      </p:grpSp>
      <p:sp>
        <p:nvSpPr>
          <p:cNvPr id="60006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Using Predicate Methods Effectively</a:t>
            </a:r>
            <a:endParaRPr lang="en-US">
              <a:solidFill>
                <a:srgbClr val="FF0000"/>
              </a:solidFill>
            </a:endParaRPr>
          </a:p>
        </p:txBody>
      </p:sp>
      <p:sp>
        <p:nvSpPr>
          <p:cNvPr id="600067" name="Rectangle 3"/>
          <p:cNvSpPr>
            <a:spLocks noChangeArrowheads="1"/>
          </p:cNvSpPr>
          <p:nvPr/>
        </p:nvSpPr>
        <p:spPr bwMode="auto">
          <a:xfrm>
            <a:off x="482600" y="1155700"/>
            <a:ext cx="8128000" cy="1358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New programmers often seem uncomfortable with Boolean values and end up writing ungainly code.  For example, a beginner might write </a:t>
            </a:r>
            <a:r>
              <a:rPr lang="en-US" sz="2000">
                <a:latin typeface="Courier New" pitchFamily="1" charset="0"/>
              </a:rPr>
              <a:t>isDivisibleBy</a:t>
            </a:r>
            <a:r>
              <a:rPr lang="en-US" sz="2400" b="0"/>
              <a:t> like this: </a:t>
            </a:r>
          </a:p>
        </p:txBody>
      </p:sp>
      <p:grpSp>
        <p:nvGrpSpPr>
          <p:cNvPr id="20" name="Group 19"/>
          <p:cNvGrpSpPr/>
          <p:nvPr/>
        </p:nvGrpSpPr>
        <p:grpSpPr>
          <a:xfrm>
            <a:off x="1282700" y="2286000"/>
            <a:ext cx="6946900" cy="2133600"/>
            <a:chOff x="1282700" y="2286000"/>
            <a:chExt cx="6946900" cy="2133600"/>
          </a:xfrm>
        </p:grpSpPr>
        <p:grpSp>
          <p:nvGrpSpPr>
            <p:cNvPr id="17" name="Group 16"/>
            <p:cNvGrpSpPr/>
            <p:nvPr/>
          </p:nvGrpSpPr>
          <p:grpSpPr>
            <a:xfrm>
              <a:off x="1282700" y="2286000"/>
              <a:ext cx="6946900" cy="2133600"/>
              <a:chOff x="1282700" y="2286000"/>
              <a:chExt cx="6946900" cy="2133600"/>
            </a:xfrm>
          </p:grpSpPr>
          <p:grpSp>
            <p:nvGrpSpPr>
              <p:cNvPr id="600076" name="Group 12"/>
              <p:cNvGrpSpPr>
                <a:grpSpLocks/>
              </p:cNvGrpSpPr>
              <p:nvPr/>
            </p:nvGrpSpPr>
            <p:grpSpPr bwMode="auto">
              <a:xfrm>
                <a:off x="1282700" y="2286000"/>
                <a:ext cx="6946900" cy="2133600"/>
                <a:chOff x="808" y="1440"/>
                <a:chExt cx="4376" cy="1344"/>
              </a:xfrm>
            </p:grpSpPr>
            <p:sp>
              <p:nvSpPr>
                <p:cNvPr id="600077" name="Rectangle 13"/>
                <p:cNvSpPr>
                  <a:spLocks noChangeArrowheads="1"/>
                </p:cNvSpPr>
                <p:nvPr/>
              </p:nvSpPr>
              <p:spPr bwMode="auto">
                <a:xfrm>
                  <a:off x="808" y="1440"/>
                  <a:ext cx="4345" cy="134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00078" name="Rectangle 14"/>
                <p:cNvSpPr>
                  <a:spLocks noChangeArrowheads="1"/>
                </p:cNvSpPr>
                <p:nvPr/>
              </p:nvSpPr>
              <p:spPr bwMode="auto">
                <a:xfrm>
                  <a:off x="872" y="1470"/>
                  <a:ext cx="4312" cy="1269"/>
                </a:xfrm>
                <a:prstGeom prst="rect">
                  <a:avLst/>
                </a:prstGeom>
                <a:noFill/>
                <a:ln w="9525">
                  <a:noFill/>
                  <a:miter lim="800000"/>
                  <a:headEnd/>
                  <a:tailEnd/>
                </a:ln>
                <a:effectLst/>
              </p:spPr>
              <p:txBody>
                <a:bodyPr>
                  <a:prstTxWarp prst="textNoShape">
                    <a:avLst/>
                  </a:prstTxWarp>
                  <a:spAutoFit/>
                </a:bodyPr>
                <a:lstStyle/>
                <a:p>
                  <a:r>
                    <a:rPr lang="en-US" sz="1800">
                      <a:latin typeface="Courier New" pitchFamily="1" charset="0"/>
                    </a:rPr>
                    <a:t>private boolean isDivisibleBy(int x, int y)</a:t>
                  </a:r>
                  <a:r>
                    <a:rPr lang="en-US" sz="1000">
                      <a:latin typeface="Courier New" pitchFamily="1" charset="0"/>
                    </a:rPr>
                    <a:t> </a:t>
                  </a:r>
                  <a:r>
                    <a:rPr lang="en-US" sz="1800">
                      <a:latin typeface="Courier New" pitchFamily="1" charset="0"/>
                    </a:rPr>
                    <a:t>{</a:t>
                  </a:r>
                </a:p>
                <a:p>
                  <a:r>
                    <a:rPr lang="en-US" sz="1800">
                      <a:latin typeface="Courier New" pitchFamily="1" charset="0"/>
                    </a:rPr>
                    <a:t>   if (x % y == 0)</a:t>
                  </a:r>
                  <a:r>
                    <a:rPr lang="en-US" sz="1000">
                      <a:latin typeface="Courier New" pitchFamily="1" charset="0"/>
                    </a:rPr>
                    <a:t> </a:t>
                  </a:r>
                  <a:r>
                    <a:rPr lang="en-US" sz="1800">
                      <a:latin typeface="Courier New" pitchFamily="1" charset="0"/>
                    </a:rPr>
                    <a:t>{</a:t>
                  </a:r>
                </a:p>
                <a:p>
                  <a:r>
                    <a:rPr lang="en-US" sz="1800">
                      <a:latin typeface="Courier New" pitchFamily="1" charset="0"/>
                    </a:rPr>
                    <a:t>      return true;</a:t>
                  </a:r>
                </a:p>
                <a:p>
                  <a:r>
                    <a:rPr lang="en-US" sz="1800">
                      <a:latin typeface="Courier New" pitchFamily="1" charset="0"/>
                    </a:rPr>
                    <a:t>   } else {</a:t>
                  </a:r>
                </a:p>
                <a:p>
                  <a:r>
                    <a:rPr lang="en-US" sz="1800">
                      <a:latin typeface="Courier New" pitchFamily="1" charset="0"/>
                    </a:rPr>
                    <a:t>      return false;</a:t>
                  </a:r>
                </a:p>
                <a:p>
                  <a:r>
                    <a:rPr lang="en-US" sz="1800">
                      <a:latin typeface="Courier New" pitchFamily="1" charset="0"/>
                    </a:rPr>
                    <a:t>   }</a:t>
                  </a:r>
                </a:p>
                <a:p>
                  <a:r>
                    <a:rPr lang="en-US" sz="1800">
                      <a:latin typeface="Courier New" pitchFamily="1" charset="0"/>
                    </a:rPr>
                    <a:t>}</a:t>
                  </a:r>
                </a:p>
              </p:txBody>
            </p:sp>
          </p:grpSp>
          <p:pic>
            <p:nvPicPr>
              <p:cNvPr id="16" name="Picture 15" descr="BlueBugTrans.png"/>
              <p:cNvPicPr>
                <a:picLocks noChangeAspect="1"/>
              </p:cNvPicPr>
              <p:nvPr/>
            </p:nvPicPr>
            <p:blipFill>
              <a:blip r:embed="rId3"/>
              <a:stretch>
                <a:fillRect/>
              </a:stretch>
            </p:blipFill>
            <p:spPr>
              <a:xfrm>
                <a:off x="4267200" y="2696635"/>
                <a:ext cx="676393" cy="732365"/>
              </a:xfrm>
              <a:prstGeom prst="rect">
                <a:avLst/>
              </a:prstGeom>
            </p:spPr>
          </p:pic>
        </p:grpSp>
        <p:sp>
          <p:nvSpPr>
            <p:cNvPr id="600069" name="Rectangle 5"/>
            <p:cNvSpPr>
              <a:spLocks noChangeArrowheads="1"/>
            </p:cNvSpPr>
            <p:nvPr/>
          </p:nvSpPr>
          <p:spPr bwMode="auto">
            <a:xfrm>
              <a:off x="1384300" y="2333625"/>
              <a:ext cx="6845300" cy="2014538"/>
            </a:xfrm>
            <a:prstGeom prst="rect">
              <a:avLst/>
            </a:prstGeom>
            <a:noFill/>
            <a:ln w="9525">
              <a:noFill/>
              <a:miter lim="800000"/>
              <a:headEnd/>
              <a:tailEnd/>
            </a:ln>
            <a:effectLst/>
          </p:spPr>
          <p:txBody>
            <a:bodyPr>
              <a:prstTxWarp prst="textNoShape">
                <a:avLst/>
              </a:prstTxWarp>
              <a:spAutoFit/>
            </a:bodyPr>
            <a:lstStyle/>
            <a:p>
              <a:r>
                <a:rPr lang="en-US" sz="1800" dirty="0">
                  <a:latin typeface="Courier New" pitchFamily="1" charset="0"/>
                </a:rPr>
                <a:t>private </a:t>
              </a:r>
              <a:r>
                <a:rPr lang="en-US" sz="1800" dirty="0" err="1">
                  <a:latin typeface="Courier New" pitchFamily="1" charset="0"/>
                </a:rPr>
                <a:t>boolean</a:t>
              </a:r>
              <a:r>
                <a:rPr lang="en-US" sz="1800" dirty="0">
                  <a:latin typeface="Courier New" pitchFamily="1" charset="0"/>
                </a:rPr>
                <a:t> </a:t>
              </a:r>
              <a:r>
                <a:rPr lang="en-US" sz="1800" dirty="0" err="1">
                  <a:latin typeface="Courier New" pitchFamily="1" charset="0"/>
                </a:rPr>
                <a:t>isDivisibleBy(int</a:t>
              </a:r>
              <a:r>
                <a:rPr lang="en-US" sz="1800" dirty="0">
                  <a:latin typeface="Courier New" pitchFamily="1" charset="0"/>
                </a:rPr>
                <a:t> </a:t>
              </a:r>
              <a:r>
                <a:rPr lang="en-US" sz="1800" dirty="0" err="1">
                  <a:latin typeface="Courier New" pitchFamily="1" charset="0"/>
                </a:rPr>
                <a:t>x</a:t>
              </a:r>
              <a:r>
                <a:rPr lang="en-US" sz="1800" dirty="0">
                  <a:latin typeface="Courier New" pitchFamily="1" charset="0"/>
                </a:rPr>
                <a:t>, </a:t>
              </a:r>
              <a:r>
                <a:rPr lang="en-US" sz="1800" dirty="0" err="1">
                  <a:latin typeface="Courier New" pitchFamily="1" charset="0"/>
                </a:rPr>
                <a:t>int</a:t>
              </a:r>
              <a:r>
                <a:rPr lang="en-US" sz="1800" dirty="0">
                  <a:latin typeface="Courier New" pitchFamily="1" charset="0"/>
                </a:rPr>
                <a:t> </a:t>
              </a:r>
              <a:r>
                <a:rPr lang="en-US" sz="1800" dirty="0" err="1">
                  <a:latin typeface="Courier New" pitchFamily="1" charset="0"/>
                </a:rPr>
                <a:t>y</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if (</a:t>
              </a:r>
              <a:r>
                <a:rPr lang="en-US" sz="1800" dirty="0" err="1">
                  <a:latin typeface="Courier New" pitchFamily="1" charset="0"/>
                </a:rPr>
                <a:t>x</a:t>
              </a:r>
              <a:r>
                <a:rPr lang="en-US" sz="1800" dirty="0">
                  <a:latin typeface="Courier New" pitchFamily="1" charset="0"/>
                </a:rPr>
                <a:t> % </a:t>
              </a:r>
              <a:r>
                <a:rPr lang="en-US" sz="1800" dirty="0" err="1">
                  <a:latin typeface="Courier New" pitchFamily="1" charset="0"/>
                </a:rPr>
                <a:t>y</a:t>
              </a:r>
              <a:r>
                <a:rPr lang="en-US" sz="1800" dirty="0">
                  <a:latin typeface="Courier New" pitchFamily="1" charset="0"/>
                </a:rPr>
                <a:t> == 0)</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return true;</a:t>
              </a:r>
            </a:p>
            <a:p>
              <a:r>
                <a:rPr lang="en-US" sz="1800" dirty="0">
                  <a:latin typeface="Courier New" pitchFamily="1" charset="0"/>
                </a:rPr>
                <a:t>   } else {</a:t>
              </a:r>
            </a:p>
            <a:p>
              <a:r>
                <a:rPr lang="en-US" sz="1800" dirty="0">
                  <a:latin typeface="Courier New" pitchFamily="1" charset="0"/>
                </a:rPr>
                <a:t>      return false;</a:t>
              </a:r>
            </a:p>
            <a:p>
              <a:r>
                <a:rPr lang="en-US" sz="1800" dirty="0">
                  <a:latin typeface="Courier New" pitchFamily="1" charset="0"/>
                </a:rPr>
                <a:t>   }</a:t>
              </a:r>
            </a:p>
            <a:p>
              <a:r>
                <a:rPr lang="en-US" sz="1800" dirty="0">
                  <a:latin typeface="Courier New" pitchFamily="1" charset="0"/>
                </a:rPr>
                <a:t>}</a:t>
              </a:r>
            </a:p>
          </p:txBody>
        </p:sp>
      </p:grpSp>
      <p:sp>
        <p:nvSpPr>
          <p:cNvPr id="600070" name="Rectangle 6"/>
          <p:cNvSpPr>
            <a:spLocks noChangeArrowheads="1"/>
          </p:cNvSpPr>
          <p:nvPr/>
        </p:nvSpPr>
        <p:spPr bwMode="auto">
          <a:xfrm>
            <a:off x="482600" y="5461000"/>
            <a:ext cx="8128000" cy="10922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A similar problem occurs when novices explicitly check to see if a predicate method returns </a:t>
            </a:r>
            <a:r>
              <a:rPr lang="en-US" sz="2000">
                <a:latin typeface="Courier New" pitchFamily="1" charset="0"/>
              </a:rPr>
              <a:t>true</a:t>
            </a:r>
            <a:r>
              <a:rPr lang="en-US" sz="2400" b="0"/>
              <a:t>.  You should be careful to avoid such redundant tests in your own programs.  </a:t>
            </a:r>
          </a:p>
        </p:txBody>
      </p:sp>
      <p:sp>
        <p:nvSpPr>
          <p:cNvPr id="600075" name="Rectangle 11"/>
          <p:cNvSpPr>
            <a:spLocks noChangeArrowheads="1"/>
          </p:cNvSpPr>
          <p:nvPr/>
        </p:nvSpPr>
        <p:spPr bwMode="auto">
          <a:xfrm>
            <a:off x="482600" y="4648200"/>
            <a:ext cx="8128000" cy="457200"/>
          </a:xfrm>
          <a:prstGeom prst="rect">
            <a:avLst/>
          </a:prstGeom>
          <a:noFill/>
          <a:ln w="9525">
            <a:noFill/>
            <a:miter lim="800000"/>
            <a:headEnd/>
            <a:tailEnd/>
          </a:ln>
          <a:effectLst/>
        </p:spPr>
        <p:txBody>
          <a:bodyPr>
            <a:prstTxWarp prst="textNoShape">
              <a:avLst/>
            </a:prstTxWarp>
          </a:bodyPr>
          <a:lstStyle/>
          <a:p>
            <a:pPr marL="342900" algn="just">
              <a:lnSpc>
                <a:spcPct val="85000"/>
              </a:lnSpc>
              <a:spcAft>
                <a:spcPct val="50000"/>
              </a:spcAft>
            </a:pPr>
            <a:r>
              <a:rPr lang="en-US" sz="2400" b="0" dirty="0" smtClean="0"/>
              <a:t>While </a:t>
            </a:r>
            <a:r>
              <a:rPr lang="en-US" sz="2400" b="0" dirty="0"/>
              <a:t>this code is not technically incorrect, it is inelegant enough to deserve the bug symbol.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0070"/>
                                        </p:tgtEl>
                                        <p:attrNameLst>
                                          <p:attrName>style.visibility</p:attrName>
                                        </p:attrNameLst>
                                      </p:cBhvr>
                                      <p:to>
                                        <p:strVal val="visible"/>
                                      </p:to>
                                    </p:set>
                                  </p:childTnLst>
                                </p:cTn>
                              </p:par>
                            </p:childTnLst>
                          </p:cTn>
                        </p:par>
                        <p:par>
                          <p:cTn id="7" fill="hold">
                            <p:stCondLst>
                              <p:cond delay="0"/>
                            </p:stCondLst>
                            <p:childTnLst>
                              <p:par>
                                <p:cTn id="8" presetID="1" presetClass="exit" presetSubtype="0" fill="hold" nodeType="afterEffect">
                                  <p:stCondLst>
                                    <p:cond delay="0"/>
                                  </p:stCondLst>
                                  <p:childTnLst>
                                    <p:set>
                                      <p:cBhvr>
                                        <p:cTn id="9"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70" grpId="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2114" name="Rectangle 2"/>
          <p:cNvSpPr>
            <a:spLocks noGrp="1" noChangeArrowheads="1"/>
          </p:cNvSpPr>
          <p:nvPr>
            <p:ph type="title"/>
          </p:nvPr>
        </p:nvSpPr>
        <p:spPr>
          <a:xfrm>
            <a:off x="0" y="76200"/>
            <a:ext cx="9144000" cy="1143000"/>
          </a:xfrm>
          <a:noFill/>
          <a:ln/>
        </p:spPr>
        <p:txBody>
          <a:bodyPr/>
          <a:lstStyle/>
          <a:p>
            <a:r>
              <a:rPr lang="en-US" sz="3600">
                <a:solidFill>
                  <a:srgbClr val="FF0000"/>
                </a:solidFill>
              </a:rPr>
              <a:t>Mechanics of the Method-Calling Process</a:t>
            </a:r>
            <a:endParaRPr lang="en-US">
              <a:solidFill>
                <a:schemeClr val="tx1"/>
              </a:solidFill>
            </a:endParaRPr>
          </a:p>
        </p:txBody>
      </p:sp>
      <p:sp>
        <p:nvSpPr>
          <p:cNvPr id="602115" name="Text Box 3"/>
          <p:cNvSpPr txBox="1">
            <a:spLocks noChangeArrowheads="1"/>
          </p:cNvSpPr>
          <p:nvPr/>
        </p:nvSpPr>
        <p:spPr bwMode="auto">
          <a:xfrm>
            <a:off x="457200" y="1143000"/>
            <a:ext cx="8229600" cy="585788"/>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b="0"/>
              <a:t>When you invoke a method, the following actions occur:</a:t>
            </a:r>
          </a:p>
        </p:txBody>
      </p:sp>
      <p:grpSp>
        <p:nvGrpSpPr>
          <p:cNvPr id="602116" name="Group 4"/>
          <p:cNvGrpSpPr>
            <a:grpSpLocks/>
          </p:cNvGrpSpPr>
          <p:nvPr/>
        </p:nvGrpSpPr>
        <p:grpSpPr bwMode="auto">
          <a:xfrm>
            <a:off x="457200" y="1624013"/>
            <a:ext cx="8229600" cy="896937"/>
            <a:chOff x="288" y="1023"/>
            <a:chExt cx="5184" cy="565"/>
          </a:xfrm>
        </p:grpSpPr>
        <p:sp>
          <p:nvSpPr>
            <p:cNvPr id="602117" name="Text Box 5"/>
            <p:cNvSpPr txBox="1">
              <a:spLocks noChangeArrowheads="1"/>
            </p:cNvSpPr>
            <p:nvPr/>
          </p:nvSpPr>
          <p:spPr bwMode="auto">
            <a:xfrm>
              <a:off x="528" y="1023"/>
              <a:ext cx="4944" cy="565"/>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b="0"/>
                <a:t>Java evaluates the argument expressions in the context of the calling method.</a:t>
              </a:r>
            </a:p>
          </p:txBody>
        </p:sp>
        <p:sp>
          <p:nvSpPr>
            <p:cNvPr id="602118" name="Text Box 6"/>
            <p:cNvSpPr txBox="1">
              <a:spLocks noChangeArrowheads="1"/>
            </p:cNvSpPr>
            <p:nvPr/>
          </p:nvSpPr>
          <p:spPr bwMode="auto">
            <a:xfrm>
              <a:off x="288" y="1023"/>
              <a:ext cx="288" cy="369"/>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b="0"/>
                <a:t>1.</a:t>
              </a:r>
            </a:p>
          </p:txBody>
        </p:sp>
      </p:grpSp>
      <p:grpSp>
        <p:nvGrpSpPr>
          <p:cNvPr id="602119" name="Group 7"/>
          <p:cNvGrpSpPr>
            <a:grpSpLocks/>
          </p:cNvGrpSpPr>
          <p:nvPr/>
        </p:nvGrpSpPr>
        <p:grpSpPr bwMode="auto">
          <a:xfrm>
            <a:off x="457200" y="2417763"/>
            <a:ext cx="8229600" cy="1830387"/>
            <a:chOff x="288" y="1023"/>
            <a:chExt cx="5184" cy="1153"/>
          </a:xfrm>
        </p:grpSpPr>
        <p:sp>
          <p:nvSpPr>
            <p:cNvPr id="602120" name="Text Box 8"/>
            <p:cNvSpPr txBox="1">
              <a:spLocks noChangeArrowheads="1"/>
            </p:cNvSpPr>
            <p:nvPr/>
          </p:nvSpPr>
          <p:spPr bwMode="auto">
            <a:xfrm>
              <a:off x="528" y="1023"/>
              <a:ext cx="4944" cy="1153"/>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b="0"/>
                <a:t>Java then copies each argument value into the corresponding parameter variable, which is allocated in a newly assigned region of memory called a </a:t>
              </a:r>
              <a:r>
                <a:rPr lang="en-US" sz="2400" i="1"/>
                <a:t>stack frame</a:t>
              </a:r>
              <a:r>
                <a:rPr lang="en-US" sz="2400" b="0" i="1"/>
                <a:t>.</a:t>
              </a:r>
              <a:r>
                <a:rPr lang="en-US" sz="2400" b="0"/>
                <a:t>  This assignment follows the order in which the arguments appear: the first argument is copied into the first parameter variable, and so on.  </a:t>
              </a:r>
            </a:p>
          </p:txBody>
        </p:sp>
        <p:sp>
          <p:nvSpPr>
            <p:cNvPr id="602121" name="Text Box 9"/>
            <p:cNvSpPr txBox="1">
              <a:spLocks noChangeArrowheads="1"/>
            </p:cNvSpPr>
            <p:nvPr/>
          </p:nvSpPr>
          <p:spPr bwMode="auto">
            <a:xfrm>
              <a:off x="288" y="1023"/>
              <a:ext cx="288" cy="369"/>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b="0"/>
                <a:t>2.</a:t>
              </a:r>
            </a:p>
          </p:txBody>
        </p:sp>
      </p:grpSp>
      <p:grpSp>
        <p:nvGrpSpPr>
          <p:cNvPr id="602122" name="Group 10"/>
          <p:cNvGrpSpPr>
            <a:grpSpLocks/>
          </p:cNvGrpSpPr>
          <p:nvPr/>
        </p:nvGrpSpPr>
        <p:grpSpPr bwMode="auto">
          <a:xfrm>
            <a:off x="457200" y="4189413"/>
            <a:ext cx="8229600" cy="896937"/>
            <a:chOff x="288" y="1023"/>
            <a:chExt cx="5184" cy="565"/>
          </a:xfrm>
        </p:grpSpPr>
        <p:sp>
          <p:nvSpPr>
            <p:cNvPr id="602123" name="Text Box 11"/>
            <p:cNvSpPr txBox="1">
              <a:spLocks noChangeArrowheads="1"/>
            </p:cNvSpPr>
            <p:nvPr/>
          </p:nvSpPr>
          <p:spPr bwMode="auto">
            <a:xfrm>
              <a:off x="528" y="1023"/>
              <a:ext cx="4944" cy="565"/>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b="0"/>
                <a:t>Java then evaluates the statements in the method body, using the new stack frame to look up the values of local variables. </a:t>
              </a:r>
            </a:p>
          </p:txBody>
        </p:sp>
        <p:sp>
          <p:nvSpPr>
            <p:cNvPr id="602124" name="Text Box 12"/>
            <p:cNvSpPr txBox="1">
              <a:spLocks noChangeArrowheads="1"/>
            </p:cNvSpPr>
            <p:nvPr/>
          </p:nvSpPr>
          <p:spPr bwMode="auto">
            <a:xfrm>
              <a:off x="288" y="1023"/>
              <a:ext cx="288" cy="369"/>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b="0"/>
                <a:t>3.</a:t>
              </a:r>
            </a:p>
          </p:txBody>
        </p:sp>
      </p:grpSp>
      <p:grpSp>
        <p:nvGrpSpPr>
          <p:cNvPr id="602125" name="Group 13"/>
          <p:cNvGrpSpPr>
            <a:grpSpLocks/>
          </p:cNvGrpSpPr>
          <p:nvPr/>
        </p:nvGrpSpPr>
        <p:grpSpPr bwMode="auto">
          <a:xfrm>
            <a:off x="457200" y="4995863"/>
            <a:ext cx="8229600" cy="896937"/>
            <a:chOff x="288" y="1023"/>
            <a:chExt cx="5184" cy="565"/>
          </a:xfrm>
        </p:grpSpPr>
        <p:sp>
          <p:nvSpPr>
            <p:cNvPr id="602126" name="Text Box 14"/>
            <p:cNvSpPr txBox="1">
              <a:spLocks noChangeArrowheads="1"/>
            </p:cNvSpPr>
            <p:nvPr/>
          </p:nvSpPr>
          <p:spPr bwMode="auto">
            <a:xfrm>
              <a:off x="528" y="1023"/>
              <a:ext cx="4944" cy="565"/>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b="0"/>
                <a:t>When Java encounters a </a:t>
              </a:r>
              <a:r>
                <a:rPr lang="en-US" sz="2000">
                  <a:latin typeface="Courier New" pitchFamily="1" charset="0"/>
                </a:rPr>
                <a:t>return</a:t>
              </a:r>
              <a:r>
                <a:rPr lang="en-US" sz="2400" b="0"/>
                <a:t> statement, it computes the return value and substitutes that value in place of the call. </a:t>
              </a:r>
            </a:p>
          </p:txBody>
        </p:sp>
        <p:sp>
          <p:nvSpPr>
            <p:cNvPr id="602127" name="Text Box 15"/>
            <p:cNvSpPr txBox="1">
              <a:spLocks noChangeArrowheads="1"/>
            </p:cNvSpPr>
            <p:nvPr/>
          </p:nvSpPr>
          <p:spPr bwMode="auto">
            <a:xfrm>
              <a:off x="288" y="1023"/>
              <a:ext cx="288" cy="369"/>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b="0"/>
                <a:t>4.</a:t>
              </a:r>
            </a:p>
          </p:txBody>
        </p:sp>
      </p:grpSp>
      <p:grpSp>
        <p:nvGrpSpPr>
          <p:cNvPr id="602128" name="Group 16"/>
          <p:cNvGrpSpPr>
            <a:grpSpLocks/>
          </p:cNvGrpSpPr>
          <p:nvPr/>
        </p:nvGrpSpPr>
        <p:grpSpPr bwMode="auto">
          <a:xfrm>
            <a:off x="457200" y="5808663"/>
            <a:ext cx="8229600" cy="896937"/>
            <a:chOff x="288" y="1023"/>
            <a:chExt cx="5184" cy="565"/>
          </a:xfrm>
        </p:grpSpPr>
        <p:sp>
          <p:nvSpPr>
            <p:cNvPr id="602129" name="Text Box 17"/>
            <p:cNvSpPr txBox="1">
              <a:spLocks noChangeArrowheads="1"/>
            </p:cNvSpPr>
            <p:nvPr/>
          </p:nvSpPr>
          <p:spPr bwMode="auto">
            <a:xfrm>
              <a:off x="528" y="1023"/>
              <a:ext cx="4944" cy="565"/>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b="0"/>
                <a:t>Java then discards the stack frame for the called method and returns to the caller, continuing from where it left off. </a:t>
              </a:r>
            </a:p>
          </p:txBody>
        </p:sp>
        <p:sp>
          <p:nvSpPr>
            <p:cNvPr id="602130" name="Text Box 18"/>
            <p:cNvSpPr txBox="1">
              <a:spLocks noChangeArrowheads="1"/>
            </p:cNvSpPr>
            <p:nvPr/>
          </p:nvSpPr>
          <p:spPr bwMode="auto">
            <a:xfrm>
              <a:off x="288" y="1023"/>
              <a:ext cx="288" cy="369"/>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b="0"/>
                <a:t>5.</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021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6021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6021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6021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602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6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Combinations Function  </a:t>
            </a:r>
            <a:endParaRPr lang="en-US">
              <a:solidFill>
                <a:schemeClr val="tx1"/>
              </a:solidFill>
            </a:endParaRPr>
          </a:p>
        </p:txBody>
      </p:sp>
      <p:sp>
        <p:nvSpPr>
          <p:cNvPr id="604163" name="Rectangle 3"/>
          <p:cNvSpPr>
            <a:spLocks noChangeArrowheads="1"/>
          </p:cNvSpPr>
          <p:nvPr/>
        </p:nvSpPr>
        <p:spPr bwMode="auto">
          <a:xfrm>
            <a:off x="482600" y="1155700"/>
            <a:ext cx="8128000" cy="1358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To illustrate method calls, the text uses a function </a:t>
            </a:r>
            <a:r>
              <a:rPr lang="en-US" sz="2400" b="0" i="1"/>
              <a:t>C</a:t>
            </a:r>
            <a:r>
              <a:rPr lang="en-US" sz="2400" b="0"/>
              <a:t>(</a:t>
            </a:r>
            <a:r>
              <a:rPr lang="en-US" sz="2400" b="0" i="1"/>
              <a:t>n,</a:t>
            </a:r>
            <a:r>
              <a:rPr lang="en-US" sz="600" b="0" i="1"/>
              <a:t> </a:t>
            </a:r>
            <a:r>
              <a:rPr lang="en-US" sz="2400" b="0" i="1"/>
              <a:t>k</a:t>
            </a:r>
            <a:r>
              <a:rPr lang="en-US" sz="2400" b="0"/>
              <a:t>) that computes the </a:t>
            </a:r>
            <a:r>
              <a:rPr lang="en-US" sz="2400" i="1"/>
              <a:t>combinations</a:t>
            </a:r>
            <a:r>
              <a:rPr lang="en-US" sz="2400" b="0"/>
              <a:t> function, which is the number of ways one can select </a:t>
            </a:r>
            <a:r>
              <a:rPr lang="en-US" sz="2400" b="0" i="1"/>
              <a:t>k</a:t>
            </a:r>
            <a:r>
              <a:rPr lang="en-US" sz="2400" b="0"/>
              <a:t> elements from a set of </a:t>
            </a:r>
            <a:r>
              <a:rPr lang="en-US" sz="2400" b="0" i="1"/>
              <a:t>n</a:t>
            </a:r>
            <a:r>
              <a:rPr lang="en-US" sz="2400" b="0"/>
              <a:t> objects.</a:t>
            </a:r>
            <a:endParaRPr lang="en-US" sz="2400"/>
          </a:p>
        </p:txBody>
      </p:sp>
      <p:grpSp>
        <p:nvGrpSpPr>
          <p:cNvPr id="604164" name="Group 4"/>
          <p:cNvGrpSpPr>
            <a:grpSpLocks/>
          </p:cNvGrpSpPr>
          <p:nvPr/>
        </p:nvGrpSpPr>
        <p:grpSpPr bwMode="auto">
          <a:xfrm>
            <a:off x="482600" y="2273300"/>
            <a:ext cx="8128000" cy="2679700"/>
            <a:chOff x="304" y="1432"/>
            <a:chExt cx="5120" cy="1688"/>
          </a:xfrm>
        </p:grpSpPr>
        <p:sp>
          <p:nvSpPr>
            <p:cNvPr id="604165" name="Rectangle 5"/>
            <p:cNvSpPr>
              <a:spLocks noChangeArrowheads="1"/>
            </p:cNvSpPr>
            <p:nvPr/>
          </p:nvSpPr>
          <p:spPr bwMode="auto">
            <a:xfrm>
              <a:off x="304" y="1432"/>
              <a:ext cx="5120" cy="53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Suppose, for example, that you have a set of five coins: a penny, a nickel, a dime, a quarter, and a dollar:</a:t>
              </a:r>
            </a:p>
          </p:txBody>
        </p:sp>
        <p:grpSp>
          <p:nvGrpSpPr>
            <p:cNvPr id="604166" name="Group 6"/>
            <p:cNvGrpSpPr>
              <a:grpSpLocks/>
            </p:cNvGrpSpPr>
            <p:nvPr/>
          </p:nvGrpSpPr>
          <p:grpSpPr bwMode="auto">
            <a:xfrm>
              <a:off x="864" y="1960"/>
              <a:ext cx="4364" cy="812"/>
              <a:chOff x="864" y="1960"/>
              <a:chExt cx="4364" cy="812"/>
            </a:xfrm>
          </p:grpSpPr>
          <p:pic>
            <p:nvPicPr>
              <p:cNvPr id="604167" name="Picture 7"/>
              <p:cNvPicPr>
                <a:picLocks noChangeAspect="1" noChangeArrowheads="1"/>
              </p:cNvPicPr>
              <p:nvPr/>
            </p:nvPicPr>
            <p:blipFill>
              <a:blip r:embed="rId3"/>
              <a:srcRect/>
              <a:stretch>
                <a:fillRect/>
              </a:stretch>
            </p:blipFill>
            <p:spPr bwMode="auto">
              <a:xfrm>
                <a:off x="864" y="2056"/>
                <a:ext cx="616" cy="616"/>
              </a:xfrm>
              <a:prstGeom prst="rect">
                <a:avLst/>
              </a:prstGeom>
              <a:noFill/>
              <a:ln w="9525">
                <a:noFill/>
                <a:miter lim="800000"/>
                <a:headEnd/>
                <a:tailEnd/>
              </a:ln>
              <a:effectLst/>
            </p:spPr>
          </p:pic>
          <p:pic>
            <p:nvPicPr>
              <p:cNvPr id="604168" name="Picture 8"/>
              <p:cNvPicPr>
                <a:picLocks noChangeAspect="1" noChangeArrowheads="1"/>
              </p:cNvPicPr>
              <p:nvPr/>
            </p:nvPicPr>
            <p:blipFill>
              <a:blip r:embed="rId4"/>
              <a:srcRect/>
              <a:stretch>
                <a:fillRect/>
              </a:stretch>
            </p:blipFill>
            <p:spPr bwMode="auto">
              <a:xfrm>
                <a:off x="1680" y="2016"/>
                <a:ext cx="702" cy="704"/>
              </a:xfrm>
              <a:prstGeom prst="rect">
                <a:avLst/>
              </a:prstGeom>
              <a:noFill/>
              <a:ln w="9525">
                <a:noFill/>
                <a:miter lim="800000"/>
                <a:headEnd/>
                <a:tailEnd/>
              </a:ln>
              <a:effectLst/>
            </p:spPr>
          </p:pic>
          <p:pic>
            <p:nvPicPr>
              <p:cNvPr id="604169" name="Picture 9"/>
              <p:cNvPicPr>
                <a:picLocks noChangeAspect="1" noChangeArrowheads="1"/>
              </p:cNvPicPr>
              <p:nvPr/>
            </p:nvPicPr>
            <p:blipFill>
              <a:blip r:embed="rId5"/>
              <a:srcRect/>
              <a:stretch>
                <a:fillRect/>
              </a:stretch>
            </p:blipFill>
            <p:spPr bwMode="auto">
              <a:xfrm>
                <a:off x="3408" y="1970"/>
                <a:ext cx="800" cy="798"/>
              </a:xfrm>
              <a:prstGeom prst="rect">
                <a:avLst/>
              </a:prstGeom>
              <a:noFill/>
              <a:ln w="9525">
                <a:noFill/>
                <a:miter lim="800000"/>
                <a:headEnd/>
                <a:tailEnd/>
              </a:ln>
              <a:effectLst/>
            </p:spPr>
          </p:pic>
          <p:pic>
            <p:nvPicPr>
              <p:cNvPr id="604170" name="Picture 10"/>
              <p:cNvPicPr>
                <a:picLocks noChangeAspect="1" noChangeArrowheads="1"/>
              </p:cNvPicPr>
              <p:nvPr/>
            </p:nvPicPr>
            <p:blipFill>
              <a:blip r:embed="rId6"/>
              <a:srcRect/>
              <a:stretch>
                <a:fillRect/>
              </a:stretch>
            </p:blipFill>
            <p:spPr bwMode="auto">
              <a:xfrm>
                <a:off x="4416" y="1960"/>
                <a:ext cx="812" cy="812"/>
              </a:xfrm>
              <a:prstGeom prst="rect">
                <a:avLst/>
              </a:prstGeom>
              <a:noFill/>
              <a:ln w="9525">
                <a:noFill/>
                <a:miter lim="800000"/>
                <a:headEnd/>
                <a:tailEnd/>
              </a:ln>
              <a:effectLst/>
            </p:spPr>
          </p:pic>
          <p:pic>
            <p:nvPicPr>
              <p:cNvPr id="604171" name="Picture 11"/>
              <p:cNvPicPr>
                <a:picLocks noChangeAspect="1" noChangeArrowheads="1"/>
              </p:cNvPicPr>
              <p:nvPr/>
            </p:nvPicPr>
            <p:blipFill>
              <a:blip r:embed="rId7"/>
              <a:srcRect/>
              <a:stretch>
                <a:fillRect/>
              </a:stretch>
            </p:blipFill>
            <p:spPr bwMode="auto">
              <a:xfrm>
                <a:off x="2580" y="2080"/>
                <a:ext cx="599" cy="586"/>
              </a:xfrm>
              <a:prstGeom prst="rect">
                <a:avLst/>
              </a:prstGeom>
              <a:noFill/>
              <a:ln w="9525">
                <a:noFill/>
                <a:miter lim="800000"/>
                <a:headEnd/>
                <a:tailEnd/>
              </a:ln>
              <a:effectLst/>
            </p:spPr>
          </p:pic>
        </p:grpSp>
        <p:sp>
          <p:nvSpPr>
            <p:cNvPr id="604172" name="Rectangle 12"/>
            <p:cNvSpPr>
              <a:spLocks noChangeArrowheads="1"/>
            </p:cNvSpPr>
            <p:nvPr/>
          </p:nvSpPr>
          <p:spPr bwMode="auto">
            <a:xfrm>
              <a:off x="304" y="2872"/>
              <a:ext cx="5120" cy="24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pPr>
              <a:r>
                <a:rPr lang="en-US" sz="2400" b="0"/>
                <a:t>	How many ways are there to select two coins? </a:t>
              </a:r>
            </a:p>
          </p:txBody>
        </p:sp>
      </p:grpSp>
      <p:grpSp>
        <p:nvGrpSpPr>
          <p:cNvPr id="604173" name="Group 13"/>
          <p:cNvGrpSpPr>
            <a:grpSpLocks/>
          </p:cNvGrpSpPr>
          <p:nvPr/>
        </p:nvGrpSpPr>
        <p:grpSpPr bwMode="auto">
          <a:xfrm>
            <a:off x="5346700" y="3048000"/>
            <a:ext cx="3011488" cy="1423988"/>
            <a:chOff x="3368" y="1920"/>
            <a:chExt cx="1897" cy="897"/>
          </a:xfrm>
        </p:grpSpPr>
        <p:sp>
          <p:nvSpPr>
            <p:cNvPr id="604174" name="Rectangle 14"/>
            <p:cNvSpPr>
              <a:spLocks noChangeArrowheads="1"/>
            </p:cNvSpPr>
            <p:nvPr/>
          </p:nvSpPr>
          <p:spPr bwMode="auto">
            <a:xfrm>
              <a:off x="3368" y="1936"/>
              <a:ext cx="867" cy="86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75" name="Rectangle 15"/>
            <p:cNvSpPr>
              <a:spLocks noChangeArrowheads="1"/>
            </p:cNvSpPr>
            <p:nvPr/>
          </p:nvSpPr>
          <p:spPr bwMode="auto">
            <a:xfrm>
              <a:off x="4368" y="1920"/>
              <a:ext cx="897" cy="89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604176" name="Group 16"/>
          <p:cNvGrpSpPr>
            <a:grpSpLocks/>
          </p:cNvGrpSpPr>
          <p:nvPr/>
        </p:nvGrpSpPr>
        <p:grpSpPr bwMode="auto">
          <a:xfrm>
            <a:off x="4040188" y="3048000"/>
            <a:ext cx="4318000" cy="1423988"/>
            <a:chOff x="2545" y="1920"/>
            <a:chExt cx="2720" cy="897"/>
          </a:xfrm>
        </p:grpSpPr>
        <p:sp>
          <p:nvSpPr>
            <p:cNvPr id="604177" name="Rectangle 17"/>
            <p:cNvSpPr>
              <a:spLocks noChangeArrowheads="1"/>
            </p:cNvSpPr>
            <p:nvPr/>
          </p:nvSpPr>
          <p:spPr bwMode="auto">
            <a:xfrm>
              <a:off x="2545" y="2032"/>
              <a:ext cx="677" cy="67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78" name="Rectangle 18"/>
            <p:cNvSpPr>
              <a:spLocks noChangeArrowheads="1"/>
            </p:cNvSpPr>
            <p:nvPr/>
          </p:nvSpPr>
          <p:spPr bwMode="auto">
            <a:xfrm>
              <a:off x="4368" y="1920"/>
              <a:ext cx="897" cy="89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604179" name="Group 19"/>
          <p:cNvGrpSpPr>
            <a:grpSpLocks/>
          </p:cNvGrpSpPr>
          <p:nvPr/>
        </p:nvGrpSpPr>
        <p:grpSpPr bwMode="auto">
          <a:xfrm>
            <a:off x="4040188" y="3073400"/>
            <a:ext cx="2682875" cy="1376363"/>
            <a:chOff x="2545" y="1936"/>
            <a:chExt cx="1690" cy="867"/>
          </a:xfrm>
        </p:grpSpPr>
        <p:sp>
          <p:nvSpPr>
            <p:cNvPr id="604180" name="Rectangle 20"/>
            <p:cNvSpPr>
              <a:spLocks noChangeArrowheads="1"/>
            </p:cNvSpPr>
            <p:nvPr/>
          </p:nvSpPr>
          <p:spPr bwMode="auto">
            <a:xfrm>
              <a:off x="2545" y="2032"/>
              <a:ext cx="677" cy="67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81" name="Rectangle 21"/>
            <p:cNvSpPr>
              <a:spLocks noChangeArrowheads="1"/>
            </p:cNvSpPr>
            <p:nvPr/>
          </p:nvSpPr>
          <p:spPr bwMode="auto">
            <a:xfrm>
              <a:off x="3368" y="1936"/>
              <a:ext cx="867" cy="86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604182" name="Group 22"/>
          <p:cNvGrpSpPr>
            <a:grpSpLocks/>
          </p:cNvGrpSpPr>
          <p:nvPr/>
        </p:nvGrpSpPr>
        <p:grpSpPr bwMode="auto">
          <a:xfrm>
            <a:off x="2628900" y="3048000"/>
            <a:ext cx="5729288" cy="1423988"/>
            <a:chOff x="1656" y="1920"/>
            <a:chExt cx="3609" cy="897"/>
          </a:xfrm>
        </p:grpSpPr>
        <p:sp>
          <p:nvSpPr>
            <p:cNvPr id="604183" name="Rectangle 23"/>
            <p:cNvSpPr>
              <a:spLocks noChangeArrowheads="1"/>
            </p:cNvSpPr>
            <p:nvPr/>
          </p:nvSpPr>
          <p:spPr bwMode="auto">
            <a:xfrm>
              <a:off x="1656" y="1984"/>
              <a:ext cx="768" cy="76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84" name="Rectangle 24"/>
            <p:cNvSpPr>
              <a:spLocks noChangeArrowheads="1"/>
            </p:cNvSpPr>
            <p:nvPr/>
          </p:nvSpPr>
          <p:spPr bwMode="auto">
            <a:xfrm>
              <a:off x="4368" y="1920"/>
              <a:ext cx="897" cy="89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604185" name="Group 25"/>
          <p:cNvGrpSpPr>
            <a:grpSpLocks/>
          </p:cNvGrpSpPr>
          <p:nvPr/>
        </p:nvGrpSpPr>
        <p:grpSpPr bwMode="auto">
          <a:xfrm>
            <a:off x="2628900" y="3073400"/>
            <a:ext cx="4094163" cy="1376363"/>
            <a:chOff x="1656" y="1936"/>
            <a:chExt cx="2579" cy="867"/>
          </a:xfrm>
        </p:grpSpPr>
        <p:sp>
          <p:nvSpPr>
            <p:cNvPr id="604186" name="Rectangle 26"/>
            <p:cNvSpPr>
              <a:spLocks noChangeArrowheads="1"/>
            </p:cNvSpPr>
            <p:nvPr/>
          </p:nvSpPr>
          <p:spPr bwMode="auto">
            <a:xfrm>
              <a:off x="1656" y="1984"/>
              <a:ext cx="768" cy="76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87" name="Rectangle 27"/>
            <p:cNvSpPr>
              <a:spLocks noChangeArrowheads="1"/>
            </p:cNvSpPr>
            <p:nvPr/>
          </p:nvSpPr>
          <p:spPr bwMode="auto">
            <a:xfrm>
              <a:off x="3368" y="1936"/>
              <a:ext cx="867" cy="86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604188" name="Group 28"/>
          <p:cNvGrpSpPr>
            <a:grpSpLocks/>
          </p:cNvGrpSpPr>
          <p:nvPr/>
        </p:nvGrpSpPr>
        <p:grpSpPr bwMode="auto">
          <a:xfrm>
            <a:off x="2628900" y="3149600"/>
            <a:ext cx="2486025" cy="1219200"/>
            <a:chOff x="1656" y="1984"/>
            <a:chExt cx="1566" cy="768"/>
          </a:xfrm>
        </p:grpSpPr>
        <p:sp>
          <p:nvSpPr>
            <p:cNvPr id="604189" name="Rectangle 29"/>
            <p:cNvSpPr>
              <a:spLocks noChangeArrowheads="1"/>
            </p:cNvSpPr>
            <p:nvPr/>
          </p:nvSpPr>
          <p:spPr bwMode="auto">
            <a:xfrm>
              <a:off x="1656" y="1984"/>
              <a:ext cx="768" cy="76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90" name="Rectangle 30"/>
            <p:cNvSpPr>
              <a:spLocks noChangeArrowheads="1"/>
            </p:cNvSpPr>
            <p:nvPr/>
          </p:nvSpPr>
          <p:spPr bwMode="auto">
            <a:xfrm>
              <a:off x="2545" y="2032"/>
              <a:ext cx="677" cy="67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604191" name="Group 31"/>
          <p:cNvGrpSpPr>
            <a:grpSpLocks/>
          </p:cNvGrpSpPr>
          <p:nvPr/>
        </p:nvGrpSpPr>
        <p:grpSpPr bwMode="auto">
          <a:xfrm>
            <a:off x="1320800" y="3048000"/>
            <a:ext cx="7037388" cy="1423988"/>
            <a:chOff x="832" y="1920"/>
            <a:chExt cx="4433" cy="897"/>
          </a:xfrm>
        </p:grpSpPr>
        <p:sp>
          <p:nvSpPr>
            <p:cNvPr id="604192" name="Rectangle 32"/>
            <p:cNvSpPr>
              <a:spLocks noChangeArrowheads="1"/>
            </p:cNvSpPr>
            <p:nvPr/>
          </p:nvSpPr>
          <p:spPr bwMode="auto">
            <a:xfrm>
              <a:off x="832" y="2024"/>
              <a:ext cx="685" cy="68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93" name="Rectangle 33"/>
            <p:cNvSpPr>
              <a:spLocks noChangeArrowheads="1"/>
            </p:cNvSpPr>
            <p:nvPr/>
          </p:nvSpPr>
          <p:spPr bwMode="auto">
            <a:xfrm>
              <a:off x="4368" y="1920"/>
              <a:ext cx="897" cy="89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604194" name="Group 34"/>
          <p:cNvGrpSpPr>
            <a:grpSpLocks/>
          </p:cNvGrpSpPr>
          <p:nvPr/>
        </p:nvGrpSpPr>
        <p:grpSpPr bwMode="auto">
          <a:xfrm>
            <a:off x="1320800" y="3073400"/>
            <a:ext cx="5402263" cy="1376363"/>
            <a:chOff x="832" y="1936"/>
            <a:chExt cx="3403" cy="867"/>
          </a:xfrm>
        </p:grpSpPr>
        <p:sp>
          <p:nvSpPr>
            <p:cNvPr id="604195" name="Rectangle 35"/>
            <p:cNvSpPr>
              <a:spLocks noChangeArrowheads="1"/>
            </p:cNvSpPr>
            <p:nvPr/>
          </p:nvSpPr>
          <p:spPr bwMode="auto">
            <a:xfrm>
              <a:off x="832" y="2024"/>
              <a:ext cx="685" cy="68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96" name="Rectangle 36"/>
            <p:cNvSpPr>
              <a:spLocks noChangeArrowheads="1"/>
            </p:cNvSpPr>
            <p:nvPr/>
          </p:nvSpPr>
          <p:spPr bwMode="auto">
            <a:xfrm>
              <a:off x="3368" y="1936"/>
              <a:ext cx="867" cy="86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604197" name="Group 37"/>
          <p:cNvGrpSpPr>
            <a:grpSpLocks/>
          </p:cNvGrpSpPr>
          <p:nvPr/>
        </p:nvGrpSpPr>
        <p:grpSpPr bwMode="auto">
          <a:xfrm>
            <a:off x="1320800" y="3213100"/>
            <a:ext cx="3794125" cy="1087438"/>
            <a:chOff x="832" y="2024"/>
            <a:chExt cx="2390" cy="685"/>
          </a:xfrm>
        </p:grpSpPr>
        <p:sp>
          <p:nvSpPr>
            <p:cNvPr id="604198" name="Rectangle 38"/>
            <p:cNvSpPr>
              <a:spLocks noChangeArrowheads="1"/>
            </p:cNvSpPr>
            <p:nvPr/>
          </p:nvSpPr>
          <p:spPr bwMode="auto">
            <a:xfrm>
              <a:off x="832" y="2024"/>
              <a:ext cx="685" cy="68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199" name="Rectangle 39"/>
            <p:cNvSpPr>
              <a:spLocks noChangeArrowheads="1"/>
            </p:cNvSpPr>
            <p:nvPr/>
          </p:nvSpPr>
          <p:spPr bwMode="auto">
            <a:xfrm>
              <a:off x="2545" y="2032"/>
              <a:ext cx="677" cy="67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604200" name="Group 40"/>
          <p:cNvGrpSpPr>
            <a:grpSpLocks/>
          </p:cNvGrpSpPr>
          <p:nvPr/>
        </p:nvGrpSpPr>
        <p:grpSpPr bwMode="auto">
          <a:xfrm>
            <a:off x="1320800" y="3149600"/>
            <a:ext cx="2527300" cy="1219200"/>
            <a:chOff x="832" y="1984"/>
            <a:chExt cx="1592" cy="768"/>
          </a:xfrm>
        </p:grpSpPr>
        <p:sp>
          <p:nvSpPr>
            <p:cNvPr id="604201" name="Rectangle 41"/>
            <p:cNvSpPr>
              <a:spLocks noChangeArrowheads="1"/>
            </p:cNvSpPr>
            <p:nvPr/>
          </p:nvSpPr>
          <p:spPr bwMode="auto">
            <a:xfrm>
              <a:off x="832" y="2024"/>
              <a:ext cx="685" cy="68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4202" name="Rectangle 42"/>
            <p:cNvSpPr>
              <a:spLocks noChangeArrowheads="1"/>
            </p:cNvSpPr>
            <p:nvPr/>
          </p:nvSpPr>
          <p:spPr bwMode="auto">
            <a:xfrm>
              <a:off x="1656" y="1984"/>
              <a:ext cx="768" cy="76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sp>
        <p:nvSpPr>
          <p:cNvPr id="604203" name="Text Box 43"/>
          <p:cNvSpPr txBox="1">
            <a:spLocks noChangeArrowheads="1"/>
          </p:cNvSpPr>
          <p:nvPr/>
        </p:nvSpPr>
        <p:spPr bwMode="auto">
          <a:xfrm>
            <a:off x="1143000" y="5029200"/>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penny + nickel</a:t>
            </a:r>
          </a:p>
        </p:txBody>
      </p:sp>
      <p:sp>
        <p:nvSpPr>
          <p:cNvPr id="604204" name="Text Box 44"/>
          <p:cNvSpPr txBox="1">
            <a:spLocks noChangeArrowheads="1"/>
          </p:cNvSpPr>
          <p:nvPr/>
        </p:nvSpPr>
        <p:spPr bwMode="auto">
          <a:xfrm>
            <a:off x="1143000" y="5318125"/>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penny + dime</a:t>
            </a:r>
          </a:p>
        </p:txBody>
      </p:sp>
      <p:sp>
        <p:nvSpPr>
          <p:cNvPr id="604205" name="Text Box 45"/>
          <p:cNvSpPr txBox="1">
            <a:spLocks noChangeArrowheads="1"/>
          </p:cNvSpPr>
          <p:nvPr/>
        </p:nvSpPr>
        <p:spPr bwMode="auto">
          <a:xfrm>
            <a:off x="1143000" y="5607050"/>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penny + quarter</a:t>
            </a:r>
          </a:p>
        </p:txBody>
      </p:sp>
      <p:sp>
        <p:nvSpPr>
          <p:cNvPr id="604206" name="Text Box 46"/>
          <p:cNvSpPr txBox="1">
            <a:spLocks noChangeArrowheads="1"/>
          </p:cNvSpPr>
          <p:nvPr/>
        </p:nvSpPr>
        <p:spPr bwMode="auto">
          <a:xfrm>
            <a:off x="1143000" y="5895975"/>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penny + dollar</a:t>
            </a:r>
          </a:p>
        </p:txBody>
      </p:sp>
      <p:sp>
        <p:nvSpPr>
          <p:cNvPr id="604207" name="Text Box 47"/>
          <p:cNvSpPr txBox="1">
            <a:spLocks noChangeArrowheads="1"/>
          </p:cNvSpPr>
          <p:nvPr/>
        </p:nvSpPr>
        <p:spPr bwMode="auto">
          <a:xfrm>
            <a:off x="3048000" y="5026025"/>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nickel + dime</a:t>
            </a:r>
          </a:p>
        </p:txBody>
      </p:sp>
      <p:sp>
        <p:nvSpPr>
          <p:cNvPr id="604208" name="Text Box 48"/>
          <p:cNvSpPr txBox="1">
            <a:spLocks noChangeArrowheads="1"/>
          </p:cNvSpPr>
          <p:nvPr/>
        </p:nvSpPr>
        <p:spPr bwMode="auto">
          <a:xfrm>
            <a:off x="3048000" y="5314950"/>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nickel + quarter</a:t>
            </a:r>
          </a:p>
        </p:txBody>
      </p:sp>
      <p:sp>
        <p:nvSpPr>
          <p:cNvPr id="604209" name="Text Box 49"/>
          <p:cNvSpPr txBox="1">
            <a:spLocks noChangeArrowheads="1"/>
          </p:cNvSpPr>
          <p:nvPr/>
        </p:nvSpPr>
        <p:spPr bwMode="auto">
          <a:xfrm>
            <a:off x="3048000" y="5603875"/>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nickel + dollar</a:t>
            </a:r>
          </a:p>
        </p:txBody>
      </p:sp>
      <p:sp>
        <p:nvSpPr>
          <p:cNvPr id="604210" name="Text Box 50"/>
          <p:cNvSpPr txBox="1">
            <a:spLocks noChangeArrowheads="1"/>
          </p:cNvSpPr>
          <p:nvPr/>
        </p:nvSpPr>
        <p:spPr bwMode="auto">
          <a:xfrm>
            <a:off x="4953000" y="5022850"/>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dime + quarter</a:t>
            </a:r>
          </a:p>
        </p:txBody>
      </p:sp>
      <p:sp>
        <p:nvSpPr>
          <p:cNvPr id="604211" name="Text Box 51"/>
          <p:cNvSpPr txBox="1">
            <a:spLocks noChangeArrowheads="1"/>
          </p:cNvSpPr>
          <p:nvPr/>
        </p:nvSpPr>
        <p:spPr bwMode="auto">
          <a:xfrm>
            <a:off x="4953000" y="5311775"/>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dime + dollar</a:t>
            </a:r>
          </a:p>
        </p:txBody>
      </p:sp>
      <p:sp>
        <p:nvSpPr>
          <p:cNvPr id="604212" name="Text Box 52"/>
          <p:cNvSpPr txBox="1">
            <a:spLocks noChangeArrowheads="1"/>
          </p:cNvSpPr>
          <p:nvPr/>
        </p:nvSpPr>
        <p:spPr bwMode="auto">
          <a:xfrm>
            <a:off x="6781800" y="5019675"/>
            <a:ext cx="18288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quarter + dollar</a:t>
            </a:r>
          </a:p>
        </p:txBody>
      </p:sp>
      <p:sp>
        <p:nvSpPr>
          <p:cNvPr id="604213" name="Text Box 53"/>
          <p:cNvSpPr txBox="1">
            <a:spLocks noChangeArrowheads="1"/>
          </p:cNvSpPr>
          <p:nvPr/>
        </p:nvSpPr>
        <p:spPr bwMode="auto">
          <a:xfrm>
            <a:off x="5486400" y="5943600"/>
            <a:ext cx="3048000" cy="457200"/>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2400" b="0"/>
              <a:t>for a total of 10 ways.</a:t>
            </a:r>
          </a:p>
        </p:txBody>
      </p:sp>
      <p:grpSp>
        <p:nvGrpSpPr>
          <p:cNvPr id="604214" name="Group 54"/>
          <p:cNvGrpSpPr>
            <a:grpSpLocks/>
          </p:cNvGrpSpPr>
          <p:nvPr/>
        </p:nvGrpSpPr>
        <p:grpSpPr bwMode="auto">
          <a:xfrm>
            <a:off x="914400" y="2971800"/>
            <a:ext cx="7620000" cy="1584325"/>
            <a:chOff x="576" y="1872"/>
            <a:chExt cx="4800" cy="998"/>
          </a:xfrm>
        </p:grpSpPr>
        <p:sp>
          <p:nvSpPr>
            <p:cNvPr id="604215" name="Rectangle 55"/>
            <p:cNvSpPr>
              <a:spLocks noChangeArrowheads="1"/>
            </p:cNvSpPr>
            <p:nvPr/>
          </p:nvSpPr>
          <p:spPr bwMode="auto">
            <a:xfrm>
              <a:off x="576" y="1872"/>
              <a:ext cx="4800" cy="99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grpSp>
          <p:nvGrpSpPr>
            <p:cNvPr id="604216" name="Group 56"/>
            <p:cNvGrpSpPr>
              <a:grpSpLocks/>
            </p:cNvGrpSpPr>
            <p:nvPr/>
          </p:nvGrpSpPr>
          <p:grpSpPr bwMode="auto">
            <a:xfrm>
              <a:off x="864" y="1968"/>
              <a:ext cx="4364" cy="812"/>
              <a:chOff x="864" y="1960"/>
              <a:chExt cx="4364" cy="812"/>
            </a:xfrm>
          </p:grpSpPr>
          <p:pic>
            <p:nvPicPr>
              <p:cNvPr id="604217" name="Picture 57"/>
              <p:cNvPicPr>
                <a:picLocks noChangeAspect="1" noChangeArrowheads="1"/>
              </p:cNvPicPr>
              <p:nvPr/>
            </p:nvPicPr>
            <p:blipFill>
              <a:blip r:embed="rId3"/>
              <a:srcRect/>
              <a:stretch>
                <a:fillRect/>
              </a:stretch>
            </p:blipFill>
            <p:spPr bwMode="auto">
              <a:xfrm>
                <a:off x="864" y="2056"/>
                <a:ext cx="616" cy="616"/>
              </a:xfrm>
              <a:prstGeom prst="rect">
                <a:avLst/>
              </a:prstGeom>
              <a:noFill/>
              <a:ln w="9525">
                <a:noFill/>
                <a:miter lim="800000"/>
                <a:headEnd/>
                <a:tailEnd/>
              </a:ln>
              <a:effectLst/>
            </p:spPr>
          </p:pic>
          <p:pic>
            <p:nvPicPr>
              <p:cNvPr id="604218" name="Picture 58"/>
              <p:cNvPicPr>
                <a:picLocks noChangeAspect="1" noChangeArrowheads="1"/>
              </p:cNvPicPr>
              <p:nvPr/>
            </p:nvPicPr>
            <p:blipFill>
              <a:blip r:embed="rId4"/>
              <a:srcRect/>
              <a:stretch>
                <a:fillRect/>
              </a:stretch>
            </p:blipFill>
            <p:spPr bwMode="auto">
              <a:xfrm>
                <a:off x="1680" y="2016"/>
                <a:ext cx="702" cy="704"/>
              </a:xfrm>
              <a:prstGeom prst="rect">
                <a:avLst/>
              </a:prstGeom>
              <a:noFill/>
              <a:ln w="9525">
                <a:noFill/>
                <a:miter lim="800000"/>
                <a:headEnd/>
                <a:tailEnd/>
              </a:ln>
              <a:effectLst/>
            </p:spPr>
          </p:pic>
          <p:pic>
            <p:nvPicPr>
              <p:cNvPr id="604219" name="Picture 59"/>
              <p:cNvPicPr>
                <a:picLocks noChangeAspect="1" noChangeArrowheads="1"/>
              </p:cNvPicPr>
              <p:nvPr/>
            </p:nvPicPr>
            <p:blipFill>
              <a:blip r:embed="rId5"/>
              <a:srcRect/>
              <a:stretch>
                <a:fillRect/>
              </a:stretch>
            </p:blipFill>
            <p:spPr bwMode="auto">
              <a:xfrm>
                <a:off x="3408" y="1970"/>
                <a:ext cx="800" cy="798"/>
              </a:xfrm>
              <a:prstGeom prst="rect">
                <a:avLst/>
              </a:prstGeom>
              <a:noFill/>
              <a:ln w="9525">
                <a:noFill/>
                <a:miter lim="800000"/>
                <a:headEnd/>
                <a:tailEnd/>
              </a:ln>
              <a:effectLst/>
            </p:spPr>
          </p:pic>
          <p:pic>
            <p:nvPicPr>
              <p:cNvPr id="604220" name="Picture 60"/>
              <p:cNvPicPr>
                <a:picLocks noChangeAspect="1" noChangeArrowheads="1"/>
              </p:cNvPicPr>
              <p:nvPr/>
            </p:nvPicPr>
            <p:blipFill>
              <a:blip r:embed="rId6"/>
              <a:srcRect/>
              <a:stretch>
                <a:fillRect/>
              </a:stretch>
            </p:blipFill>
            <p:spPr bwMode="auto">
              <a:xfrm>
                <a:off x="4416" y="1960"/>
                <a:ext cx="812" cy="812"/>
              </a:xfrm>
              <a:prstGeom prst="rect">
                <a:avLst/>
              </a:prstGeom>
              <a:noFill/>
              <a:ln w="9525">
                <a:noFill/>
                <a:miter lim="800000"/>
                <a:headEnd/>
                <a:tailEnd/>
              </a:ln>
              <a:effectLst/>
            </p:spPr>
          </p:pic>
          <p:pic>
            <p:nvPicPr>
              <p:cNvPr id="604221" name="Picture 61"/>
              <p:cNvPicPr>
                <a:picLocks noChangeAspect="1" noChangeArrowheads="1"/>
              </p:cNvPicPr>
              <p:nvPr/>
            </p:nvPicPr>
            <p:blipFill>
              <a:blip r:embed="rId7"/>
              <a:srcRect/>
              <a:stretch>
                <a:fillRect/>
              </a:stretch>
            </p:blipFill>
            <p:spPr bwMode="auto">
              <a:xfrm>
                <a:off x="2580" y="2080"/>
                <a:ext cx="599" cy="586"/>
              </a:xfrm>
              <a:prstGeom prst="rect">
                <a:avLst/>
              </a:prstGeom>
              <a:noFill/>
              <a:ln w="9525">
                <a:noFill/>
                <a:miter lim="800000"/>
                <a:headEnd/>
                <a:tailEnd/>
              </a:ln>
              <a:effec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041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420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04200"/>
                                        </p:tgtEl>
                                        <p:attrNameLst>
                                          <p:attrName>style.visibility</p:attrName>
                                        </p:attrNameLst>
                                      </p:cBhvr>
                                      <p:to>
                                        <p:strVal val="visible"/>
                                      </p:to>
                                    </p:set>
                                  </p:childTnLst>
                                  <p:subTnLst>
                                    <p:set>
                                      <p:cBhvr override="childStyle">
                                        <p:cTn dur="1" fill="hold" display="0" masterRel="nextClick" afterEffect="1"/>
                                        <p:tgtEl>
                                          <p:spTgt spid="604200"/>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0420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04197"/>
                                        </p:tgtEl>
                                        <p:attrNameLst>
                                          <p:attrName>style.visibility</p:attrName>
                                        </p:attrNameLst>
                                      </p:cBhvr>
                                      <p:to>
                                        <p:strVal val="visible"/>
                                      </p:to>
                                    </p:set>
                                  </p:childTnLst>
                                  <p:subTnLst>
                                    <p:set>
                                      <p:cBhvr override="childStyle">
                                        <p:cTn dur="1" fill="hold" display="0" masterRel="nextClick" afterEffect="1"/>
                                        <p:tgtEl>
                                          <p:spTgt spid="604197"/>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420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04194"/>
                                        </p:tgtEl>
                                        <p:attrNameLst>
                                          <p:attrName>style.visibility</p:attrName>
                                        </p:attrNameLst>
                                      </p:cBhvr>
                                      <p:to>
                                        <p:strVal val="visible"/>
                                      </p:to>
                                    </p:set>
                                  </p:childTnLst>
                                  <p:subTnLst>
                                    <p:set>
                                      <p:cBhvr override="childStyle">
                                        <p:cTn dur="1" fill="hold" display="0" masterRel="nextClick" afterEffect="1"/>
                                        <p:tgtEl>
                                          <p:spTgt spid="604194"/>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0420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04191"/>
                                        </p:tgtEl>
                                        <p:attrNameLst>
                                          <p:attrName>style.visibility</p:attrName>
                                        </p:attrNameLst>
                                      </p:cBhvr>
                                      <p:to>
                                        <p:strVal val="visible"/>
                                      </p:to>
                                    </p:set>
                                  </p:childTnLst>
                                  <p:subTnLst>
                                    <p:set>
                                      <p:cBhvr override="childStyle">
                                        <p:cTn dur="1" fill="hold" display="0" masterRel="nextClick" afterEffect="1"/>
                                        <p:tgtEl>
                                          <p:spTgt spid="604191"/>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420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04188"/>
                                        </p:tgtEl>
                                        <p:attrNameLst>
                                          <p:attrName>style.visibility</p:attrName>
                                        </p:attrNameLst>
                                      </p:cBhvr>
                                      <p:to>
                                        <p:strVal val="visible"/>
                                      </p:to>
                                    </p:set>
                                  </p:childTnLst>
                                  <p:subTnLst>
                                    <p:set>
                                      <p:cBhvr override="childStyle">
                                        <p:cTn dur="1" fill="hold" display="0" masterRel="nextClick" afterEffect="1"/>
                                        <p:tgtEl>
                                          <p:spTgt spid="604188"/>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0420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04185"/>
                                        </p:tgtEl>
                                        <p:attrNameLst>
                                          <p:attrName>style.visibility</p:attrName>
                                        </p:attrNameLst>
                                      </p:cBhvr>
                                      <p:to>
                                        <p:strVal val="visible"/>
                                      </p:to>
                                    </p:set>
                                  </p:childTnLst>
                                  <p:subTnLst>
                                    <p:set>
                                      <p:cBhvr override="childStyle">
                                        <p:cTn dur="1" fill="hold" display="0" masterRel="nextClick" afterEffect="1"/>
                                        <p:tgtEl>
                                          <p:spTgt spid="604185"/>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0420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04182"/>
                                        </p:tgtEl>
                                        <p:attrNameLst>
                                          <p:attrName>style.visibility</p:attrName>
                                        </p:attrNameLst>
                                      </p:cBhvr>
                                      <p:to>
                                        <p:strVal val="visible"/>
                                      </p:to>
                                    </p:set>
                                  </p:childTnLst>
                                  <p:subTnLst>
                                    <p:set>
                                      <p:cBhvr override="childStyle">
                                        <p:cTn dur="1" fill="hold" display="0" masterRel="nextClick" afterEffect="1"/>
                                        <p:tgtEl>
                                          <p:spTgt spid="604182"/>
                                        </p:tgtEl>
                                        <p:attrNameLst>
                                          <p:attrName>style.visibility</p:attrName>
                                        </p:attrNameLst>
                                      </p:cBhvr>
                                      <p:to>
                                        <p:strVal val="hidden"/>
                                      </p:to>
                                    </p:set>
                                  </p:sub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0421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04179"/>
                                        </p:tgtEl>
                                        <p:attrNameLst>
                                          <p:attrName>style.visibility</p:attrName>
                                        </p:attrNameLst>
                                      </p:cBhvr>
                                      <p:to>
                                        <p:strVal val="visible"/>
                                      </p:to>
                                    </p:set>
                                  </p:childTnLst>
                                  <p:subTnLst>
                                    <p:set>
                                      <p:cBhvr override="childStyle">
                                        <p:cTn dur="1" fill="hold" display="0" masterRel="nextClick" afterEffect="1"/>
                                        <p:tgtEl>
                                          <p:spTgt spid="604179"/>
                                        </p:tgtEl>
                                        <p:attrNameLst>
                                          <p:attrName>style.visibility</p:attrName>
                                        </p:attrNameLst>
                                      </p:cBhvr>
                                      <p:to>
                                        <p:strVal val="hidden"/>
                                      </p:to>
                                    </p:set>
                                  </p:sub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0421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04176"/>
                                        </p:tgtEl>
                                        <p:attrNameLst>
                                          <p:attrName>style.visibility</p:attrName>
                                        </p:attrNameLst>
                                      </p:cBhvr>
                                      <p:to>
                                        <p:strVal val="visible"/>
                                      </p:to>
                                    </p:set>
                                  </p:childTnLst>
                                  <p:subTnLst>
                                    <p:set>
                                      <p:cBhvr override="childStyle">
                                        <p:cTn dur="1" fill="hold" display="0" masterRel="nextClick" afterEffect="1"/>
                                        <p:tgtEl>
                                          <p:spTgt spid="604176"/>
                                        </p:tgtEl>
                                        <p:attrNameLst>
                                          <p:attrName>style.visibility</p:attrName>
                                        </p:attrNameLst>
                                      </p:cBhvr>
                                      <p:to>
                                        <p:strVal val="hidden"/>
                                      </p:to>
                                    </p:set>
                                  </p:sub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0421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04173"/>
                                        </p:tgtEl>
                                        <p:attrNameLst>
                                          <p:attrName>style.visibility</p:attrName>
                                        </p:attrNameLst>
                                      </p:cBhvr>
                                      <p:to>
                                        <p:strVal val="visible"/>
                                      </p:to>
                                    </p:set>
                                  </p:childTnLst>
                                  <p:subTnLst>
                                    <p:set>
                                      <p:cBhvr override="childStyle">
                                        <p:cTn dur="1" fill="hold" display="0" masterRel="nextClick" afterEffect="1"/>
                                        <p:tgtEl>
                                          <p:spTgt spid="604173"/>
                                        </p:tgtEl>
                                        <p:attrNameLst>
                                          <p:attrName>style.visibility</p:attrName>
                                        </p:attrNameLst>
                                      </p:cBhvr>
                                      <p:to>
                                        <p:strVal val="hidden"/>
                                      </p:to>
                                    </p:set>
                                  </p:sub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0421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499"/>
                                          </p:stCondLst>
                                        </p:cTn>
                                        <p:tgtEl>
                                          <p:spTgt spid="6042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03" grpId="0"/>
      <p:bldP spid="604204" grpId="0"/>
      <p:bldP spid="604205" grpId="0"/>
      <p:bldP spid="604206" grpId="0"/>
      <p:bldP spid="604207" grpId="0"/>
      <p:bldP spid="604208" grpId="0"/>
      <p:bldP spid="604209" grpId="0"/>
      <p:bldP spid="604210" grpId="0"/>
      <p:bldP spid="604211" grpId="0"/>
      <p:bldP spid="604212" grpId="0"/>
      <p:bldP spid="604213" grpId="0"/>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621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Combinations and Factorials  </a:t>
            </a:r>
            <a:endParaRPr lang="en-US">
              <a:solidFill>
                <a:schemeClr val="tx1"/>
              </a:solidFill>
            </a:endParaRPr>
          </a:p>
        </p:txBody>
      </p:sp>
      <p:sp>
        <p:nvSpPr>
          <p:cNvPr id="606211" name="Rectangle 3"/>
          <p:cNvSpPr>
            <a:spLocks noChangeArrowheads="1"/>
          </p:cNvSpPr>
          <p:nvPr/>
        </p:nvSpPr>
        <p:spPr bwMode="auto">
          <a:xfrm>
            <a:off x="482600" y="1155700"/>
            <a:ext cx="8128000" cy="1968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Fortunately, mathematics provides an easier way to compute the combinations function than by counting all the ways.  The value of the combinations function is given by the formula</a:t>
            </a:r>
            <a:endParaRPr lang="en-US" sz="2400"/>
          </a:p>
        </p:txBody>
      </p:sp>
      <p:sp>
        <p:nvSpPr>
          <p:cNvPr id="606212" name="Rectangle 4"/>
          <p:cNvSpPr>
            <a:spLocks noChangeArrowheads="1"/>
          </p:cNvSpPr>
          <p:nvPr/>
        </p:nvSpPr>
        <p:spPr bwMode="auto">
          <a:xfrm>
            <a:off x="2743200" y="2374900"/>
            <a:ext cx="1449388" cy="457200"/>
          </a:xfrm>
          <a:prstGeom prst="rect">
            <a:avLst/>
          </a:prstGeom>
          <a:noFill/>
          <a:ln w="9525">
            <a:noFill/>
            <a:miter lim="800000"/>
            <a:headEnd/>
            <a:tailEnd/>
          </a:ln>
          <a:effectLst/>
        </p:spPr>
        <p:txBody>
          <a:bodyPr wrap="none">
            <a:prstTxWarp prst="textNoShape">
              <a:avLst/>
            </a:prstTxWarp>
            <a:spAutoFit/>
          </a:bodyPr>
          <a:lstStyle/>
          <a:p>
            <a:r>
              <a:rPr lang="en-US" sz="2400" b="0" i="1"/>
              <a:t>C</a:t>
            </a:r>
            <a:r>
              <a:rPr lang="en-US" sz="2400" b="0"/>
              <a:t>(</a:t>
            </a:r>
            <a:r>
              <a:rPr lang="en-US" sz="2400" b="0" i="1"/>
              <a:t>n,</a:t>
            </a:r>
            <a:r>
              <a:rPr lang="en-US" sz="600" b="0" i="1"/>
              <a:t> </a:t>
            </a:r>
            <a:r>
              <a:rPr lang="en-US" sz="2400" b="0" i="1"/>
              <a:t>k</a:t>
            </a:r>
            <a:r>
              <a:rPr lang="en-US" sz="2400" b="0"/>
              <a:t>)  =  </a:t>
            </a:r>
          </a:p>
        </p:txBody>
      </p:sp>
      <p:sp>
        <p:nvSpPr>
          <p:cNvPr id="606213" name="Line 5"/>
          <p:cNvSpPr>
            <a:spLocks noChangeShapeType="1"/>
          </p:cNvSpPr>
          <p:nvPr/>
        </p:nvSpPr>
        <p:spPr bwMode="auto">
          <a:xfrm>
            <a:off x="4191000" y="2603500"/>
            <a:ext cx="1600200"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606214" name="Rectangle 6"/>
          <p:cNvSpPr>
            <a:spLocks noChangeArrowheads="1"/>
          </p:cNvSpPr>
          <p:nvPr/>
        </p:nvSpPr>
        <p:spPr bwMode="auto">
          <a:xfrm>
            <a:off x="4743450" y="2171700"/>
            <a:ext cx="457200" cy="457200"/>
          </a:xfrm>
          <a:prstGeom prst="rect">
            <a:avLst/>
          </a:prstGeom>
          <a:noFill/>
          <a:ln w="9525">
            <a:noFill/>
            <a:miter lim="800000"/>
            <a:headEnd/>
            <a:tailEnd/>
          </a:ln>
          <a:effectLst/>
        </p:spPr>
        <p:txBody>
          <a:bodyPr wrap="none">
            <a:prstTxWarp prst="textNoShape">
              <a:avLst/>
            </a:prstTxWarp>
            <a:spAutoFit/>
          </a:bodyPr>
          <a:lstStyle/>
          <a:p>
            <a:r>
              <a:rPr lang="en-US" sz="2400" b="0" i="1"/>
              <a:t>n</a:t>
            </a:r>
            <a:r>
              <a:rPr lang="en-US" sz="600" b="0" i="1"/>
              <a:t> </a:t>
            </a:r>
            <a:r>
              <a:rPr lang="en-US" sz="2400" b="0"/>
              <a:t>!</a:t>
            </a:r>
          </a:p>
        </p:txBody>
      </p:sp>
      <p:sp>
        <p:nvSpPr>
          <p:cNvPr id="606215" name="Rectangle 7"/>
          <p:cNvSpPr>
            <a:spLocks noChangeArrowheads="1"/>
          </p:cNvSpPr>
          <p:nvPr/>
        </p:nvSpPr>
        <p:spPr bwMode="auto">
          <a:xfrm>
            <a:off x="4241800" y="2603500"/>
            <a:ext cx="439738" cy="457200"/>
          </a:xfrm>
          <a:prstGeom prst="rect">
            <a:avLst/>
          </a:prstGeom>
          <a:noFill/>
          <a:ln w="9525">
            <a:noFill/>
            <a:miter lim="800000"/>
            <a:headEnd/>
            <a:tailEnd/>
          </a:ln>
          <a:effectLst/>
        </p:spPr>
        <p:txBody>
          <a:bodyPr wrap="none">
            <a:prstTxWarp prst="textNoShape">
              <a:avLst/>
            </a:prstTxWarp>
            <a:spAutoFit/>
          </a:bodyPr>
          <a:lstStyle/>
          <a:p>
            <a:r>
              <a:rPr lang="en-US" sz="2400" b="0" i="1"/>
              <a:t>k</a:t>
            </a:r>
            <a:r>
              <a:rPr lang="en-US" sz="600" b="0" i="1"/>
              <a:t> </a:t>
            </a:r>
            <a:r>
              <a:rPr lang="en-US" sz="2400" b="0"/>
              <a:t>!</a:t>
            </a:r>
          </a:p>
        </p:txBody>
      </p:sp>
      <p:sp>
        <p:nvSpPr>
          <p:cNvPr id="606216" name="Rectangle 8"/>
          <p:cNvSpPr>
            <a:spLocks noChangeArrowheads="1"/>
          </p:cNvSpPr>
          <p:nvPr/>
        </p:nvSpPr>
        <p:spPr bwMode="auto">
          <a:xfrm>
            <a:off x="4832350" y="2603500"/>
            <a:ext cx="1016000" cy="457200"/>
          </a:xfrm>
          <a:prstGeom prst="rect">
            <a:avLst/>
          </a:prstGeom>
          <a:noFill/>
          <a:ln w="9525">
            <a:noFill/>
            <a:miter lim="800000"/>
            <a:headEnd/>
            <a:tailEnd/>
          </a:ln>
          <a:effectLst/>
        </p:spPr>
        <p:txBody>
          <a:bodyPr wrap="none">
            <a:prstTxWarp prst="textNoShape">
              <a:avLst/>
            </a:prstTxWarp>
            <a:spAutoFit/>
          </a:bodyPr>
          <a:lstStyle/>
          <a:p>
            <a:r>
              <a:rPr lang="en-US" sz="2400" b="0"/>
              <a:t>(</a:t>
            </a:r>
            <a:r>
              <a:rPr lang="en-US" sz="2400" b="0" i="1"/>
              <a:t>n</a:t>
            </a:r>
            <a:r>
              <a:rPr lang="en-US" sz="600" b="0" i="1"/>
              <a:t> </a:t>
            </a:r>
            <a:r>
              <a:rPr lang="en-US" sz="2400" b="0">
                <a:latin typeface="Courier New" pitchFamily="1" charset="0"/>
              </a:rPr>
              <a:t>–</a:t>
            </a:r>
            <a:r>
              <a:rPr lang="en-US" sz="600" b="0" i="1"/>
              <a:t> </a:t>
            </a:r>
            <a:r>
              <a:rPr lang="en-US" sz="2400" b="0" i="1"/>
              <a:t>k</a:t>
            </a:r>
            <a:r>
              <a:rPr lang="en-US" sz="2400" b="0"/>
              <a:t>)</a:t>
            </a:r>
            <a:r>
              <a:rPr lang="en-US" sz="600" b="0" i="1"/>
              <a:t> </a:t>
            </a:r>
            <a:r>
              <a:rPr lang="en-US" sz="2400" b="0"/>
              <a:t>!</a:t>
            </a:r>
          </a:p>
        </p:txBody>
      </p:sp>
      <p:sp>
        <p:nvSpPr>
          <p:cNvPr id="606217" name="Rectangle 9"/>
          <p:cNvSpPr>
            <a:spLocks noChangeArrowheads="1"/>
          </p:cNvSpPr>
          <p:nvPr/>
        </p:nvSpPr>
        <p:spPr bwMode="auto">
          <a:xfrm>
            <a:off x="4584700" y="2657475"/>
            <a:ext cx="288925" cy="336550"/>
          </a:xfrm>
          <a:prstGeom prst="rect">
            <a:avLst/>
          </a:prstGeom>
          <a:noFill/>
          <a:ln w="9525">
            <a:noFill/>
            <a:miter lim="800000"/>
            <a:headEnd/>
            <a:tailEnd/>
          </a:ln>
          <a:effectLst/>
        </p:spPr>
        <p:txBody>
          <a:bodyPr wrap="none">
            <a:prstTxWarp prst="textNoShape">
              <a:avLst/>
            </a:prstTxWarp>
            <a:spAutoFit/>
          </a:bodyPr>
          <a:lstStyle/>
          <a:p>
            <a:r>
              <a:rPr lang="en-US" sz="1600" b="0">
                <a:latin typeface="Helvetica Neue" pitchFamily="1" charset="0"/>
              </a:rPr>
              <a:t>x</a:t>
            </a:r>
          </a:p>
        </p:txBody>
      </p:sp>
      <p:grpSp>
        <p:nvGrpSpPr>
          <p:cNvPr id="606218" name="Group 10"/>
          <p:cNvGrpSpPr>
            <a:grpSpLocks/>
          </p:cNvGrpSpPr>
          <p:nvPr/>
        </p:nvGrpSpPr>
        <p:grpSpPr bwMode="auto">
          <a:xfrm>
            <a:off x="482600" y="3200400"/>
            <a:ext cx="8128000" cy="1828800"/>
            <a:chOff x="304" y="2016"/>
            <a:chExt cx="5120" cy="1152"/>
          </a:xfrm>
        </p:grpSpPr>
        <p:sp>
          <p:nvSpPr>
            <p:cNvPr id="606219" name="Rectangle 11"/>
            <p:cNvSpPr>
              <a:spLocks noChangeArrowheads="1"/>
            </p:cNvSpPr>
            <p:nvPr/>
          </p:nvSpPr>
          <p:spPr bwMode="auto">
            <a:xfrm>
              <a:off x="304" y="2016"/>
              <a:ext cx="5120" cy="52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Given that you already have a </a:t>
              </a:r>
              <a:r>
                <a:rPr lang="en-US" sz="2000">
                  <a:latin typeface="Courier New" pitchFamily="1" charset="0"/>
                </a:rPr>
                <a:t>factorial</a:t>
              </a:r>
              <a:r>
                <a:rPr lang="en-US" sz="2400" b="0"/>
                <a:t> method, is easy to turn this formula directly into a Java method, as follows:</a:t>
              </a:r>
              <a:endParaRPr lang="en-US" sz="2400"/>
            </a:p>
          </p:txBody>
        </p:sp>
        <p:sp>
          <p:nvSpPr>
            <p:cNvPr id="606220" name="Rectangle 12"/>
            <p:cNvSpPr>
              <a:spLocks noChangeArrowheads="1"/>
            </p:cNvSpPr>
            <p:nvPr/>
          </p:nvSpPr>
          <p:spPr bwMode="auto">
            <a:xfrm>
              <a:off x="666" y="2518"/>
              <a:ext cx="4566" cy="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06221" name="Rectangle 13"/>
            <p:cNvSpPr>
              <a:spLocks noChangeArrowheads="1"/>
            </p:cNvSpPr>
            <p:nvPr/>
          </p:nvSpPr>
          <p:spPr bwMode="auto">
            <a:xfrm>
              <a:off x="730" y="2556"/>
              <a:ext cx="4486" cy="520"/>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private int combinations(int n, int k)</a:t>
              </a:r>
              <a:r>
                <a:rPr lang="en-US" sz="1000">
                  <a:latin typeface="Courier New" pitchFamily="1" charset="0"/>
                </a:rPr>
                <a:t> </a:t>
              </a:r>
              <a:r>
                <a:rPr lang="en-US" sz="1600">
                  <a:latin typeface="Courier New" pitchFamily="1" charset="0"/>
                </a:rPr>
                <a:t>{</a:t>
              </a:r>
            </a:p>
            <a:p>
              <a:r>
                <a:rPr lang="en-US" sz="1600">
                  <a:latin typeface="Courier New" pitchFamily="1" charset="0"/>
                </a:rPr>
                <a:t>   return factorial(n)</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(factorial(k)</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factorial(n</a:t>
              </a:r>
              <a:r>
                <a:rPr lang="en-US" sz="1000">
                  <a:latin typeface="Courier New" pitchFamily="1" charset="0"/>
                </a:rPr>
                <a:t> </a:t>
              </a:r>
              <a:r>
                <a:rPr lang="en-US" sz="1600">
                  <a:latin typeface="Courier New" pitchFamily="1" charset="0"/>
                </a:rPr>
                <a:t>-</a:t>
              </a:r>
              <a:r>
                <a:rPr lang="en-US" sz="1000">
                  <a:latin typeface="Courier New" pitchFamily="1" charset="0"/>
                </a:rPr>
                <a:t> </a:t>
              </a:r>
              <a:r>
                <a:rPr lang="en-US" sz="1600">
                  <a:latin typeface="Courier New" pitchFamily="1" charset="0"/>
                </a:rPr>
                <a:t>k));</a:t>
              </a:r>
            </a:p>
            <a:p>
              <a:r>
                <a:rPr lang="en-US" sz="1600">
                  <a:latin typeface="Courier New" pitchFamily="1" charset="0"/>
                </a:rPr>
                <a:t>}</a:t>
              </a:r>
            </a:p>
          </p:txBody>
        </p:sp>
      </p:grpSp>
      <p:sp>
        <p:nvSpPr>
          <p:cNvPr id="606222" name="Rectangle 14"/>
          <p:cNvSpPr>
            <a:spLocks noChangeArrowheads="1"/>
          </p:cNvSpPr>
          <p:nvPr/>
        </p:nvSpPr>
        <p:spPr bwMode="auto">
          <a:xfrm>
            <a:off x="482600" y="5181600"/>
            <a:ext cx="8128000" cy="8382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next slide simulates the operation of </a:t>
            </a:r>
            <a:r>
              <a:rPr lang="en-US" sz="2000">
                <a:latin typeface="Courier New" pitchFamily="1" charset="0"/>
              </a:rPr>
              <a:t>combinations</a:t>
            </a:r>
            <a:r>
              <a:rPr lang="en-US" sz="2400" b="0"/>
              <a:t> and </a:t>
            </a:r>
            <a:r>
              <a:rPr lang="en-US" sz="2000">
                <a:latin typeface="Courier New" pitchFamily="1" charset="0"/>
              </a:rPr>
              <a:t>factorial</a:t>
            </a:r>
            <a:r>
              <a:rPr lang="en-US" sz="2400" b="0"/>
              <a:t> in the context of a simple </a:t>
            </a:r>
            <a:r>
              <a:rPr lang="en-US" sz="2000">
                <a:latin typeface="Courier New" pitchFamily="1" charset="0"/>
              </a:rPr>
              <a:t>run</a:t>
            </a:r>
            <a:r>
              <a:rPr lang="en-US" sz="2400" b="0"/>
              <a:t> method.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062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622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22" grpId="0" build="p" autoUpdateAnimBg="0"/>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825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a:t>
            </a:r>
            <a:r>
              <a:rPr lang="en-US" sz="3600" b="1">
                <a:solidFill>
                  <a:srgbClr val="FF0000"/>
                </a:solidFill>
                <a:latin typeface="Courier New" pitchFamily="1" charset="0"/>
              </a:rPr>
              <a:t>Combinations</a:t>
            </a:r>
            <a:r>
              <a:rPr lang="en-US" sz="4000">
                <a:solidFill>
                  <a:srgbClr val="FF0000"/>
                </a:solidFill>
              </a:rPr>
              <a:t> Program</a:t>
            </a:r>
            <a:r>
              <a:rPr lang="en-US" sz="4000" i="1">
                <a:solidFill>
                  <a:srgbClr val="FF0000"/>
                </a:solidFill>
              </a:rPr>
              <a:t> </a:t>
            </a:r>
            <a:endParaRPr lang="en-US" i="1">
              <a:solidFill>
                <a:srgbClr val="FF0000"/>
              </a:solidFill>
            </a:endParaRPr>
          </a:p>
        </p:txBody>
      </p:sp>
      <p:sp>
        <p:nvSpPr>
          <p:cNvPr id="608259" name="Text Box 3"/>
          <p:cNvSpPr txBox="1">
            <a:spLocks noChangeArrowheads="1"/>
          </p:cNvSpPr>
          <p:nvPr/>
        </p:nvSpPr>
        <p:spPr bwMode="auto">
          <a:xfrm>
            <a:off x="457200" y="3503990"/>
            <a:ext cx="8305800" cy="3667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b="0"/>
              <a:t>At this point, the program calls the </a:t>
            </a:r>
            <a:r>
              <a:rPr lang="en-US" sz="1800">
                <a:latin typeface="Courier New" pitchFamily="1" charset="0"/>
              </a:rPr>
              <a:t>combinations</a:t>
            </a:r>
            <a:r>
              <a:rPr lang="en-US" sz="2000" b="0"/>
              <a:t> method, as follows:</a:t>
            </a:r>
          </a:p>
        </p:txBody>
      </p:sp>
      <p:sp>
        <p:nvSpPr>
          <p:cNvPr id="608260" name="Text Box 4"/>
          <p:cNvSpPr txBox="1">
            <a:spLocks noChangeArrowheads="1"/>
          </p:cNvSpPr>
          <p:nvPr/>
        </p:nvSpPr>
        <p:spPr bwMode="auto">
          <a:xfrm>
            <a:off x="457200" y="3797678"/>
            <a:ext cx="8305800" cy="366712"/>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b="0"/>
              <a:t>   1.  Evaluate the arguments </a:t>
            </a:r>
            <a:r>
              <a:rPr lang="en-US" sz="1800">
                <a:latin typeface="Courier New" pitchFamily="1" charset="0"/>
              </a:rPr>
              <a:t>n</a:t>
            </a:r>
            <a:r>
              <a:rPr lang="en-US" sz="2000" b="0"/>
              <a:t> and </a:t>
            </a:r>
            <a:r>
              <a:rPr lang="en-US" sz="1800">
                <a:latin typeface="Courier New" pitchFamily="1" charset="0"/>
              </a:rPr>
              <a:t>k</a:t>
            </a:r>
            <a:r>
              <a:rPr lang="en-US" sz="2000" b="0"/>
              <a:t> to get the integers 5 and 2.</a:t>
            </a:r>
          </a:p>
        </p:txBody>
      </p:sp>
      <p:sp>
        <p:nvSpPr>
          <p:cNvPr id="608261" name="Text Box 5"/>
          <p:cNvSpPr txBox="1">
            <a:spLocks noChangeArrowheads="1"/>
          </p:cNvSpPr>
          <p:nvPr/>
        </p:nvSpPr>
        <p:spPr bwMode="auto">
          <a:xfrm>
            <a:off x="457200" y="4089778"/>
            <a:ext cx="8305800" cy="366712"/>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b="0"/>
              <a:t>   2.  Create a new frame for the </a:t>
            </a:r>
            <a:r>
              <a:rPr lang="en-US" sz="1800">
                <a:latin typeface="Courier New" pitchFamily="1" charset="0"/>
              </a:rPr>
              <a:t>combinations</a:t>
            </a:r>
            <a:r>
              <a:rPr lang="en-US" sz="2000" b="0"/>
              <a:t> method.</a:t>
            </a:r>
          </a:p>
        </p:txBody>
      </p:sp>
      <p:sp>
        <p:nvSpPr>
          <p:cNvPr id="608262" name="Text Box 6"/>
          <p:cNvSpPr txBox="1">
            <a:spLocks noChangeArrowheads="1"/>
          </p:cNvSpPr>
          <p:nvPr/>
        </p:nvSpPr>
        <p:spPr bwMode="auto">
          <a:xfrm>
            <a:off x="457200" y="4393368"/>
            <a:ext cx="8305800" cy="366712"/>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b="0"/>
              <a:t>   3.  Initialize the parameter variables </a:t>
            </a:r>
            <a:r>
              <a:rPr lang="en-US" sz="1800">
                <a:latin typeface="Courier New" pitchFamily="1" charset="0"/>
              </a:rPr>
              <a:t>n</a:t>
            </a:r>
            <a:r>
              <a:rPr lang="en-US" sz="2000" b="0"/>
              <a:t> and </a:t>
            </a:r>
            <a:r>
              <a:rPr lang="en-US" sz="1800">
                <a:latin typeface="Courier New" pitchFamily="1" charset="0"/>
              </a:rPr>
              <a:t>k</a:t>
            </a:r>
            <a:r>
              <a:rPr lang="en-US" sz="2000" b="0"/>
              <a:t> to the argument values.</a:t>
            </a:r>
          </a:p>
        </p:txBody>
      </p:sp>
      <p:sp>
        <p:nvSpPr>
          <p:cNvPr id="608263" name="Rectangle 7"/>
          <p:cNvSpPr>
            <a:spLocks noChangeArrowheads="1"/>
          </p:cNvSpPr>
          <p:nvPr/>
        </p:nvSpPr>
        <p:spPr bwMode="auto">
          <a:xfrm>
            <a:off x="444500" y="1028700"/>
            <a:ext cx="8032750" cy="2184400"/>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608264" name="Text Box 8"/>
          <p:cNvSpPr txBox="1">
            <a:spLocks noChangeArrowheads="1"/>
          </p:cNvSpPr>
          <p:nvPr/>
        </p:nvSpPr>
        <p:spPr bwMode="auto">
          <a:xfrm>
            <a:off x="558800" y="1092200"/>
            <a:ext cx="7962900" cy="1433513"/>
          </a:xfrm>
          <a:prstGeom prst="rect">
            <a:avLst/>
          </a:prstGeom>
          <a:noFill/>
          <a:ln w="9525">
            <a:noFill/>
            <a:miter lim="800000"/>
            <a:headEnd/>
            <a:tailEnd/>
          </a:ln>
          <a:effectLst/>
        </p:spPr>
        <p:txBody>
          <a:bodyPr>
            <a:prstTxWarp prst="textNoShape">
              <a:avLst/>
            </a:prstTxWarp>
            <a:spAutoFit/>
          </a:bodyPr>
          <a:lstStyle/>
          <a:p>
            <a:pPr>
              <a:lnSpc>
                <a:spcPct val="110000"/>
              </a:lnSpc>
            </a:pPr>
            <a:r>
              <a:rPr sz="1600" noProof="1">
                <a:latin typeface="Courier New" pitchFamily="1" charset="0"/>
              </a:rPr>
              <a:t>public void run() {</a:t>
            </a:r>
          </a:p>
          <a:p>
            <a:pPr>
              <a:lnSpc>
                <a:spcPct val="110000"/>
              </a:lnSpc>
            </a:pPr>
            <a:r>
              <a:rPr sz="1600" noProof="1">
                <a:latin typeface="Courier New" pitchFamily="1" charset="0"/>
              </a:rPr>
              <a:t>   int n = readInt("Enter number of objects in the set (n): ");</a:t>
            </a:r>
          </a:p>
          <a:p>
            <a:pPr>
              <a:lnSpc>
                <a:spcPct val="110000"/>
              </a:lnSpc>
            </a:pPr>
            <a:r>
              <a:rPr sz="1600" noProof="1">
                <a:latin typeface="Courier New" pitchFamily="1" charset="0"/>
              </a:rPr>
              <a:t>   int k = readInt("Enter number to be chosen (k): ");</a:t>
            </a:r>
          </a:p>
          <a:p>
            <a:pPr>
              <a:lnSpc>
                <a:spcPct val="110000"/>
              </a:lnSpc>
            </a:pPr>
            <a:r>
              <a:rPr sz="1600" noProof="1">
                <a:latin typeface="Courier New" pitchFamily="1" charset="0"/>
              </a:rPr>
              <a:t>   println("C(" + n + ", " + k + ") = " + combinations(n, k)</a:t>
            </a:r>
            <a:r>
              <a:rPr sz="800" noProof="1">
                <a:latin typeface="Courier New" pitchFamily="1" charset="0"/>
              </a:rPr>
              <a:t> </a:t>
            </a:r>
            <a:r>
              <a:rPr sz="1600" noProof="1">
                <a:latin typeface="Courier New" pitchFamily="1" charset="0"/>
              </a:rPr>
              <a:t>);</a:t>
            </a:r>
          </a:p>
          <a:p>
            <a:pPr>
              <a:lnSpc>
                <a:spcPct val="110000"/>
              </a:lnSpc>
            </a:pPr>
            <a:r>
              <a:rPr sz="1600" noProof="1">
                <a:latin typeface="Courier New" pitchFamily="1" charset="0"/>
              </a:rPr>
              <a:t>}</a:t>
            </a:r>
          </a:p>
        </p:txBody>
      </p:sp>
      <p:grpSp>
        <p:nvGrpSpPr>
          <p:cNvPr id="608265" name="Group 9"/>
          <p:cNvGrpSpPr>
            <a:grpSpLocks/>
          </p:cNvGrpSpPr>
          <p:nvPr/>
        </p:nvGrpSpPr>
        <p:grpSpPr bwMode="auto">
          <a:xfrm>
            <a:off x="1874838" y="4864100"/>
            <a:ext cx="5402262" cy="1643063"/>
            <a:chOff x="1181" y="3064"/>
            <a:chExt cx="3403" cy="1035"/>
          </a:xfrm>
        </p:grpSpPr>
        <p:pic>
          <p:nvPicPr>
            <p:cNvPr id="608266" name="Picture 10" descr="Console"/>
            <p:cNvPicPr>
              <a:picLocks noChangeAspect="1" noChangeArrowheads="1"/>
            </p:cNvPicPr>
            <p:nvPr/>
          </p:nvPicPr>
          <p:blipFill>
            <a:blip r:embed="rId3"/>
            <a:srcRect/>
            <a:stretch>
              <a:fillRect/>
            </a:stretch>
          </p:blipFill>
          <p:spPr bwMode="auto">
            <a:xfrm>
              <a:off x="1181" y="3080"/>
              <a:ext cx="3403" cy="1019"/>
            </a:xfrm>
            <a:prstGeom prst="rect">
              <a:avLst/>
            </a:prstGeom>
            <a:noFill/>
          </p:spPr>
        </p:pic>
        <p:sp>
          <p:nvSpPr>
            <p:cNvPr id="608267" name="Text Box 11"/>
            <p:cNvSpPr txBox="1">
              <a:spLocks noChangeArrowheads="1"/>
            </p:cNvSpPr>
            <p:nvPr/>
          </p:nvSpPr>
          <p:spPr bwMode="auto">
            <a:xfrm>
              <a:off x="1200" y="3064"/>
              <a:ext cx="3360" cy="154"/>
            </a:xfrm>
            <a:prstGeom prst="rect">
              <a:avLst/>
            </a:prstGeom>
            <a:noFill/>
            <a:ln w="9525">
              <a:noFill/>
              <a:miter lim="800000"/>
              <a:headEnd/>
              <a:tailEnd/>
            </a:ln>
            <a:effectLst/>
          </p:spPr>
          <p:txBody>
            <a:bodyPr>
              <a:prstTxWarp prst="textNoShape">
                <a:avLst/>
              </a:prstTxWarp>
              <a:spAutoFit/>
            </a:bodyPr>
            <a:lstStyle/>
            <a:p>
              <a:pPr algn="ctr"/>
              <a:r>
                <a:rPr lang="en-US" sz="1000">
                  <a:solidFill>
                    <a:srgbClr val="333333"/>
                  </a:solidFill>
                  <a:latin typeface="Helvetica Neue" pitchFamily="1" charset="0"/>
                </a:rPr>
                <a:t>Combinations</a:t>
              </a:r>
              <a:endParaRPr lang="en-US" sz="1000" b="0">
                <a:solidFill>
                  <a:srgbClr val="333333"/>
                </a:solidFill>
                <a:latin typeface="Charcoal CY" pitchFamily="1" charset="-52"/>
              </a:endParaRPr>
            </a:p>
          </p:txBody>
        </p:sp>
      </p:grpSp>
      <p:grpSp>
        <p:nvGrpSpPr>
          <p:cNvPr id="608268" name="Group 12"/>
          <p:cNvGrpSpPr>
            <a:grpSpLocks/>
          </p:cNvGrpSpPr>
          <p:nvPr/>
        </p:nvGrpSpPr>
        <p:grpSpPr bwMode="auto">
          <a:xfrm>
            <a:off x="6083300" y="2451100"/>
            <a:ext cx="2209800" cy="673100"/>
            <a:chOff x="3832" y="1400"/>
            <a:chExt cx="1392" cy="424"/>
          </a:xfrm>
        </p:grpSpPr>
        <p:sp>
          <p:nvSpPr>
            <p:cNvPr id="608269" name="Rectangle 13"/>
            <p:cNvSpPr>
              <a:spLocks noChangeArrowheads="1"/>
            </p:cNvSpPr>
            <p:nvPr/>
          </p:nvSpPr>
          <p:spPr bwMode="auto">
            <a:xfrm>
              <a:off x="3856" y="1584"/>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08270" name="Text Box 14"/>
            <p:cNvSpPr txBox="1">
              <a:spLocks noChangeArrowheads="1"/>
            </p:cNvSpPr>
            <p:nvPr/>
          </p:nvSpPr>
          <p:spPr bwMode="auto">
            <a:xfrm>
              <a:off x="3832" y="1400"/>
              <a:ext cx="672" cy="212"/>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n</a:t>
              </a:r>
            </a:p>
          </p:txBody>
        </p:sp>
        <p:sp>
          <p:nvSpPr>
            <p:cNvPr id="608271" name="Rectangle 15"/>
            <p:cNvSpPr>
              <a:spLocks noChangeArrowheads="1"/>
            </p:cNvSpPr>
            <p:nvPr/>
          </p:nvSpPr>
          <p:spPr bwMode="auto">
            <a:xfrm>
              <a:off x="4600" y="1584"/>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08272" name="Text Box 16"/>
            <p:cNvSpPr txBox="1">
              <a:spLocks noChangeArrowheads="1"/>
            </p:cNvSpPr>
            <p:nvPr/>
          </p:nvSpPr>
          <p:spPr bwMode="auto">
            <a:xfrm>
              <a:off x="4576" y="1400"/>
              <a:ext cx="648" cy="212"/>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k</a:t>
              </a:r>
            </a:p>
          </p:txBody>
        </p:sp>
      </p:grpSp>
      <p:sp>
        <p:nvSpPr>
          <p:cNvPr id="608273" name="AutoShape 17"/>
          <p:cNvSpPr>
            <a:spLocks noChangeArrowheads="1"/>
          </p:cNvSpPr>
          <p:nvPr/>
        </p:nvSpPr>
        <p:spPr bwMode="auto">
          <a:xfrm>
            <a:off x="6559550" y="2378453"/>
            <a:ext cx="679450" cy="312737"/>
          </a:xfrm>
          <a:prstGeom prst="wedgeEllipseCallout">
            <a:avLst>
              <a:gd name="adj1" fmla="val 0"/>
              <a:gd name="adj2" fmla="val -96194"/>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1600" b="0"/>
              <a:t>10</a:t>
            </a:r>
          </a:p>
        </p:txBody>
      </p:sp>
      <p:sp>
        <p:nvSpPr>
          <p:cNvPr id="608274" name="Rectangle 18"/>
          <p:cNvSpPr>
            <a:spLocks noChangeArrowheads="1"/>
          </p:cNvSpPr>
          <p:nvPr/>
        </p:nvSpPr>
        <p:spPr bwMode="auto">
          <a:xfrm>
            <a:off x="952500" y="1438653"/>
            <a:ext cx="7440613" cy="26193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275" name="Text Box 19"/>
          <p:cNvSpPr txBox="1">
            <a:spLocks noChangeArrowheads="1"/>
          </p:cNvSpPr>
          <p:nvPr/>
        </p:nvSpPr>
        <p:spPr bwMode="auto">
          <a:xfrm>
            <a:off x="1885950" y="50673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latin typeface="Courier New" pitchFamily="1" charset="0"/>
              </a:rPr>
              <a:t>Enter number of objects in the set (n):</a:t>
            </a:r>
          </a:p>
        </p:txBody>
      </p:sp>
      <p:sp>
        <p:nvSpPr>
          <p:cNvPr id="608276" name="Text Box 20"/>
          <p:cNvSpPr txBox="1">
            <a:spLocks noChangeArrowheads="1"/>
          </p:cNvSpPr>
          <p:nvPr/>
        </p:nvSpPr>
        <p:spPr bwMode="auto">
          <a:xfrm>
            <a:off x="1892300" y="5067300"/>
            <a:ext cx="51181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solidFill>
                  <a:schemeClr val="accent2"/>
                </a:solidFill>
                <a:latin typeface="Courier New" pitchFamily="1" charset="0"/>
              </a:rPr>
              <a:t>                                        5</a:t>
            </a:r>
          </a:p>
        </p:txBody>
      </p:sp>
      <p:sp>
        <p:nvSpPr>
          <p:cNvPr id="608277" name="Text Box 21"/>
          <p:cNvSpPr txBox="1">
            <a:spLocks noChangeArrowheads="1"/>
          </p:cNvSpPr>
          <p:nvPr/>
        </p:nvSpPr>
        <p:spPr bwMode="auto">
          <a:xfrm>
            <a:off x="1892300" y="548005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latin typeface="Courier New" pitchFamily="1" charset="0"/>
              </a:rPr>
              <a:t>C(5, 2) = 10</a:t>
            </a:r>
          </a:p>
        </p:txBody>
      </p:sp>
      <p:sp>
        <p:nvSpPr>
          <p:cNvPr id="608278" name="Text Box 22"/>
          <p:cNvSpPr txBox="1">
            <a:spLocks noChangeArrowheads="1"/>
          </p:cNvSpPr>
          <p:nvPr/>
        </p:nvSpPr>
        <p:spPr bwMode="auto">
          <a:xfrm>
            <a:off x="1892300" y="527685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latin typeface="Courier New" pitchFamily="1" charset="0"/>
              </a:rPr>
              <a:t>Enter number to be chosen (k):</a:t>
            </a:r>
          </a:p>
        </p:txBody>
      </p:sp>
      <p:grpSp>
        <p:nvGrpSpPr>
          <p:cNvPr id="608279" name="Group 23"/>
          <p:cNvGrpSpPr>
            <a:grpSpLocks/>
          </p:cNvGrpSpPr>
          <p:nvPr/>
        </p:nvGrpSpPr>
        <p:grpSpPr bwMode="auto">
          <a:xfrm>
            <a:off x="7302500" y="2768600"/>
            <a:ext cx="979488" cy="336550"/>
            <a:chOff x="4655" y="3024"/>
            <a:chExt cx="617" cy="212"/>
          </a:xfrm>
        </p:grpSpPr>
        <p:sp>
          <p:nvSpPr>
            <p:cNvPr id="608280" name="Rectangle 24"/>
            <p:cNvSpPr>
              <a:spLocks noChangeArrowheads="1"/>
            </p:cNvSpPr>
            <p:nvPr/>
          </p:nvSpPr>
          <p:spPr bwMode="auto">
            <a:xfrm>
              <a:off x="4689" y="3041"/>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281" name="Text Box 25"/>
            <p:cNvSpPr txBox="1">
              <a:spLocks noChangeArrowheads="1"/>
            </p:cNvSpPr>
            <p:nvPr/>
          </p:nvSpPr>
          <p:spPr bwMode="auto">
            <a:xfrm>
              <a:off x="4655" y="3024"/>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a:t>
              </a:r>
            </a:p>
          </p:txBody>
        </p:sp>
      </p:grpSp>
      <p:grpSp>
        <p:nvGrpSpPr>
          <p:cNvPr id="608282" name="Group 26"/>
          <p:cNvGrpSpPr>
            <a:grpSpLocks/>
          </p:cNvGrpSpPr>
          <p:nvPr/>
        </p:nvGrpSpPr>
        <p:grpSpPr bwMode="auto">
          <a:xfrm>
            <a:off x="6121400" y="2768600"/>
            <a:ext cx="979488" cy="336550"/>
            <a:chOff x="4655" y="3024"/>
            <a:chExt cx="617" cy="212"/>
          </a:xfrm>
        </p:grpSpPr>
        <p:sp>
          <p:nvSpPr>
            <p:cNvPr id="608283" name="Rectangle 27"/>
            <p:cNvSpPr>
              <a:spLocks noChangeArrowheads="1"/>
            </p:cNvSpPr>
            <p:nvPr/>
          </p:nvSpPr>
          <p:spPr bwMode="auto">
            <a:xfrm>
              <a:off x="4689" y="3041"/>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284" name="Text Box 28"/>
            <p:cNvSpPr txBox="1">
              <a:spLocks noChangeArrowheads="1"/>
            </p:cNvSpPr>
            <p:nvPr/>
          </p:nvSpPr>
          <p:spPr bwMode="auto">
            <a:xfrm>
              <a:off x="4655" y="3024"/>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5</a:t>
              </a:r>
            </a:p>
          </p:txBody>
        </p:sp>
      </p:grpSp>
      <p:sp>
        <p:nvSpPr>
          <p:cNvPr id="608285" name="Text Box 29"/>
          <p:cNvSpPr txBox="1">
            <a:spLocks noChangeArrowheads="1"/>
          </p:cNvSpPr>
          <p:nvPr/>
        </p:nvSpPr>
        <p:spPr bwMode="auto">
          <a:xfrm>
            <a:off x="1892300" y="5283200"/>
            <a:ext cx="51181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solidFill>
                  <a:schemeClr val="accent2"/>
                </a:solidFill>
                <a:latin typeface="Courier New" pitchFamily="1" charset="0"/>
              </a:rPr>
              <a:t>                               2</a:t>
            </a:r>
          </a:p>
        </p:txBody>
      </p:sp>
      <p:sp>
        <p:nvSpPr>
          <p:cNvPr id="608286" name="Rectangle 30"/>
          <p:cNvSpPr>
            <a:spLocks noChangeArrowheads="1"/>
          </p:cNvSpPr>
          <p:nvPr/>
        </p:nvSpPr>
        <p:spPr bwMode="auto">
          <a:xfrm>
            <a:off x="1965325" y="1433890"/>
            <a:ext cx="6251575" cy="26987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287" name="Rectangle 31"/>
          <p:cNvSpPr>
            <a:spLocks noChangeArrowheads="1"/>
          </p:cNvSpPr>
          <p:nvPr/>
        </p:nvSpPr>
        <p:spPr bwMode="auto">
          <a:xfrm>
            <a:off x="952500" y="1705353"/>
            <a:ext cx="6327775" cy="26352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288" name="Rectangle 32"/>
          <p:cNvSpPr>
            <a:spLocks noChangeArrowheads="1"/>
          </p:cNvSpPr>
          <p:nvPr/>
        </p:nvSpPr>
        <p:spPr bwMode="auto">
          <a:xfrm>
            <a:off x="1965325" y="1705353"/>
            <a:ext cx="5151438" cy="263525"/>
          </a:xfrm>
          <a:prstGeom prst="rect">
            <a:avLst/>
          </a:prstGeom>
          <a:noFill/>
          <a:ln w="19050">
            <a:solidFill>
              <a:srgbClr val="FF0000"/>
            </a:solidFill>
            <a:miter lim="800000"/>
            <a:headEnd/>
            <a:tailEnd/>
          </a:ln>
          <a:effectLst/>
        </p:spPr>
        <p:txBody>
          <a:bodyPr wrap="none" anchor="ctr">
            <a:prstTxWarp prst="textNoShape">
              <a:avLst/>
            </a:prstTxWarp>
          </a:bodyPr>
          <a:lstStyle/>
          <a:p>
            <a:pPr algn="ctr"/>
            <a:endParaRPr lang="en-US" sz="2400" b="0"/>
          </a:p>
        </p:txBody>
      </p:sp>
      <p:sp>
        <p:nvSpPr>
          <p:cNvPr id="608289" name="Rectangle 33"/>
          <p:cNvSpPr>
            <a:spLocks noChangeArrowheads="1"/>
          </p:cNvSpPr>
          <p:nvPr/>
        </p:nvSpPr>
        <p:spPr bwMode="auto">
          <a:xfrm>
            <a:off x="952500" y="1972053"/>
            <a:ext cx="7440613" cy="26035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290" name="Rectangle 34"/>
          <p:cNvSpPr>
            <a:spLocks noChangeArrowheads="1"/>
          </p:cNvSpPr>
          <p:nvPr/>
        </p:nvSpPr>
        <p:spPr bwMode="auto">
          <a:xfrm>
            <a:off x="5715000" y="1967290"/>
            <a:ext cx="2284413" cy="27305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608291" name="Group 35"/>
          <p:cNvGrpSpPr>
            <a:grpSpLocks/>
          </p:cNvGrpSpPr>
          <p:nvPr/>
        </p:nvGrpSpPr>
        <p:grpSpPr bwMode="auto">
          <a:xfrm>
            <a:off x="571500" y="1435100"/>
            <a:ext cx="8077200" cy="2001838"/>
            <a:chOff x="360" y="904"/>
            <a:chExt cx="5088" cy="1261"/>
          </a:xfrm>
        </p:grpSpPr>
        <p:sp>
          <p:nvSpPr>
            <p:cNvPr id="608292" name="Rectangle 36"/>
            <p:cNvSpPr>
              <a:spLocks noChangeArrowheads="1"/>
            </p:cNvSpPr>
            <p:nvPr/>
          </p:nvSpPr>
          <p:spPr bwMode="auto">
            <a:xfrm>
              <a:off x="360" y="904"/>
              <a:ext cx="5060" cy="1261"/>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608293" name="Text Box 37"/>
            <p:cNvSpPr txBox="1">
              <a:spLocks noChangeArrowheads="1"/>
            </p:cNvSpPr>
            <p:nvPr/>
          </p:nvSpPr>
          <p:spPr bwMode="auto">
            <a:xfrm>
              <a:off x="432" y="920"/>
              <a:ext cx="5016" cy="565"/>
            </a:xfrm>
            <a:prstGeom prst="rect">
              <a:avLst/>
            </a:prstGeom>
            <a:noFill/>
            <a:ln w="9525">
              <a:noFill/>
              <a:miter lim="800000"/>
              <a:headEnd/>
              <a:tailEnd/>
            </a:ln>
            <a:effectLst/>
          </p:spPr>
          <p:txBody>
            <a:bodyPr>
              <a:prstTxWarp prst="textNoShape">
                <a:avLst/>
              </a:prstTxWarp>
              <a:spAutoFit/>
            </a:bodyPr>
            <a:lstStyle/>
            <a:p>
              <a:pPr>
                <a:lnSpc>
                  <a:spcPct val="110000"/>
                </a:lnSpc>
              </a:pPr>
              <a:r>
                <a:rPr sz="1600" noProof="1">
                  <a:latin typeface="Courier New" pitchFamily="1" charset="0"/>
                </a:rPr>
                <a:t>private int combinations(int n, int k) { </a:t>
              </a:r>
            </a:p>
            <a:p>
              <a:pPr>
                <a:lnSpc>
                  <a:spcPct val="110000"/>
                </a:lnSpc>
              </a:pPr>
              <a:r>
                <a:rPr sz="1600" noProof="1">
                  <a:latin typeface="Courier New" pitchFamily="1" charset="0"/>
                </a:rPr>
                <a:t>   return factorial(n) / (</a:t>
              </a:r>
              <a:r>
                <a:rPr sz="1000" noProof="1">
                  <a:latin typeface="Courier New" pitchFamily="1" charset="0"/>
                </a:rPr>
                <a:t> </a:t>
              </a:r>
              <a:r>
                <a:rPr sz="1600" noProof="1">
                  <a:latin typeface="Courier New" pitchFamily="1" charset="0"/>
                </a:rPr>
                <a:t>factorial(k) * factorial(n - k)</a:t>
              </a:r>
              <a:r>
                <a:rPr sz="1000" noProof="1">
                  <a:latin typeface="Courier New" pitchFamily="1" charset="0"/>
                </a:rPr>
                <a:t> </a:t>
              </a:r>
              <a:r>
                <a:rPr sz="1600" noProof="1">
                  <a:latin typeface="Courier New" pitchFamily="1" charset="0"/>
                </a:rPr>
                <a:t>);</a:t>
              </a:r>
            </a:p>
            <a:p>
              <a:pPr>
                <a:lnSpc>
                  <a:spcPct val="110000"/>
                </a:lnSpc>
              </a:pPr>
              <a:r>
                <a:rPr sz="1600" noProof="1">
                  <a:latin typeface="Courier New" pitchFamily="1" charset="0"/>
                </a:rPr>
                <a:t>}</a:t>
              </a:r>
            </a:p>
          </p:txBody>
        </p:sp>
        <p:grpSp>
          <p:nvGrpSpPr>
            <p:cNvPr id="608294" name="Group 38"/>
            <p:cNvGrpSpPr>
              <a:grpSpLocks/>
            </p:cNvGrpSpPr>
            <p:nvPr/>
          </p:nvGrpSpPr>
          <p:grpSpPr bwMode="auto">
            <a:xfrm>
              <a:off x="3912" y="1664"/>
              <a:ext cx="1392" cy="424"/>
              <a:chOff x="3832" y="1400"/>
              <a:chExt cx="1392" cy="424"/>
            </a:xfrm>
          </p:grpSpPr>
          <p:sp>
            <p:nvSpPr>
              <p:cNvPr id="608295" name="Rectangle 39"/>
              <p:cNvSpPr>
                <a:spLocks noChangeArrowheads="1"/>
              </p:cNvSpPr>
              <p:nvPr/>
            </p:nvSpPr>
            <p:spPr bwMode="auto">
              <a:xfrm>
                <a:off x="3856" y="1584"/>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08296" name="Text Box 40"/>
              <p:cNvSpPr txBox="1">
                <a:spLocks noChangeArrowheads="1"/>
              </p:cNvSpPr>
              <p:nvPr/>
            </p:nvSpPr>
            <p:spPr bwMode="auto">
              <a:xfrm>
                <a:off x="3832" y="1400"/>
                <a:ext cx="672" cy="212"/>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n</a:t>
                </a:r>
              </a:p>
            </p:txBody>
          </p:sp>
          <p:sp>
            <p:nvSpPr>
              <p:cNvPr id="608297" name="Rectangle 41"/>
              <p:cNvSpPr>
                <a:spLocks noChangeArrowheads="1"/>
              </p:cNvSpPr>
              <p:nvPr/>
            </p:nvSpPr>
            <p:spPr bwMode="auto">
              <a:xfrm>
                <a:off x="4600" y="1584"/>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08298" name="Text Box 42"/>
              <p:cNvSpPr txBox="1">
                <a:spLocks noChangeArrowheads="1"/>
              </p:cNvSpPr>
              <p:nvPr/>
            </p:nvSpPr>
            <p:spPr bwMode="auto">
              <a:xfrm>
                <a:off x="4576" y="1400"/>
                <a:ext cx="648" cy="212"/>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k</a:t>
                </a:r>
              </a:p>
            </p:txBody>
          </p:sp>
        </p:grpSp>
      </p:grpSp>
      <p:grpSp>
        <p:nvGrpSpPr>
          <p:cNvPr id="608299" name="Group 43"/>
          <p:cNvGrpSpPr>
            <a:grpSpLocks/>
          </p:cNvGrpSpPr>
          <p:nvPr/>
        </p:nvGrpSpPr>
        <p:grpSpPr bwMode="auto">
          <a:xfrm>
            <a:off x="6248400" y="2959100"/>
            <a:ext cx="2160588" cy="336550"/>
            <a:chOff x="3936" y="1864"/>
            <a:chExt cx="1361" cy="212"/>
          </a:xfrm>
        </p:grpSpPr>
        <p:grpSp>
          <p:nvGrpSpPr>
            <p:cNvPr id="608300" name="Group 44"/>
            <p:cNvGrpSpPr>
              <a:grpSpLocks/>
            </p:cNvGrpSpPr>
            <p:nvPr/>
          </p:nvGrpSpPr>
          <p:grpSpPr bwMode="auto">
            <a:xfrm>
              <a:off x="4680" y="1864"/>
              <a:ext cx="617" cy="212"/>
              <a:chOff x="4655" y="3024"/>
              <a:chExt cx="617" cy="212"/>
            </a:xfrm>
          </p:grpSpPr>
          <p:sp>
            <p:nvSpPr>
              <p:cNvPr id="608301" name="Rectangle 45"/>
              <p:cNvSpPr>
                <a:spLocks noChangeArrowheads="1"/>
              </p:cNvSpPr>
              <p:nvPr/>
            </p:nvSpPr>
            <p:spPr bwMode="auto">
              <a:xfrm>
                <a:off x="4689" y="3041"/>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02" name="Text Box 46"/>
              <p:cNvSpPr txBox="1">
                <a:spLocks noChangeArrowheads="1"/>
              </p:cNvSpPr>
              <p:nvPr/>
            </p:nvSpPr>
            <p:spPr bwMode="auto">
              <a:xfrm>
                <a:off x="4655" y="3024"/>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a:t>
                </a:r>
              </a:p>
            </p:txBody>
          </p:sp>
        </p:grpSp>
        <p:grpSp>
          <p:nvGrpSpPr>
            <p:cNvPr id="608303" name="Group 47"/>
            <p:cNvGrpSpPr>
              <a:grpSpLocks/>
            </p:cNvGrpSpPr>
            <p:nvPr/>
          </p:nvGrpSpPr>
          <p:grpSpPr bwMode="auto">
            <a:xfrm>
              <a:off x="3936" y="1864"/>
              <a:ext cx="617" cy="212"/>
              <a:chOff x="4655" y="3024"/>
              <a:chExt cx="617" cy="212"/>
            </a:xfrm>
          </p:grpSpPr>
          <p:sp>
            <p:nvSpPr>
              <p:cNvPr id="608304" name="Rectangle 48"/>
              <p:cNvSpPr>
                <a:spLocks noChangeArrowheads="1"/>
              </p:cNvSpPr>
              <p:nvPr/>
            </p:nvSpPr>
            <p:spPr bwMode="auto">
              <a:xfrm>
                <a:off x="4689" y="3041"/>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05" name="Text Box 49"/>
              <p:cNvSpPr txBox="1">
                <a:spLocks noChangeArrowheads="1"/>
              </p:cNvSpPr>
              <p:nvPr/>
            </p:nvSpPr>
            <p:spPr bwMode="auto">
              <a:xfrm>
                <a:off x="4655" y="3024"/>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5</a:t>
                </a:r>
              </a:p>
            </p:txBody>
          </p:sp>
        </p:grpSp>
      </p:grpSp>
      <p:sp>
        <p:nvSpPr>
          <p:cNvPr id="608306" name="Rectangle 50"/>
          <p:cNvSpPr>
            <a:spLocks noChangeArrowheads="1"/>
          </p:cNvSpPr>
          <p:nvPr/>
        </p:nvSpPr>
        <p:spPr bwMode="auto">
          <a:xfrm>
            <a:off x="1079500" y="1806953"/>
            <a:ext cx="7086600" cy="2555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307" name="Rectangle 51"/>
          <p:cNvSpPr>
            <a:spLocks noChangeArrowheads="1"/>
          </p:cNvSpPr>
          <p:nvPr/>
        </p:nvSpPr>
        <p:spPr bwMode="auto">
          <a:xfrm>
            <a:off x="1933575" y="1806953"/>
            <a:ext cx="1562100" cy="26193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308" name="Rectangle 52"/>
          <p:cNvSpPr>
            <a:spLocks noChangeArrowheads="1"/>
          </p:cNvSpPr>
          <p:nvPr/>
        </p:nvSpPr>
        <p:spPr bwMode="auto">
          <a:xfrm>
            <a:off x="3976688" y="1806953"/>
            <a:ext cx="1562100" cy="26193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309" name="Rectangle 53"/>
          <p:cNvSpPr>
            <a:spLocks noChangeArrowheads="1"/>
          </p:cNvSpPr>
          <p:nvPr/>
        </p:nvSpPr>
        <p:spPr bwMode="auto">
          <a:xfrm>
            <a:off x="5816600" y="1806953"/>
            <a:ext cx="2020888" cy="26193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310" name="AutoShape 54"/>
          <p:cNvSpPr>
            <a:spLocks noChangeArrowheads="1"/>
          </p:cNvSpPr>
          <p:nvPr/>
        </p:nvSpPr>
        <p:spPr bwMode="auto">
          <a:xfrm>
            <a:off x="2336800" y="2221290"/>
            <a:ext cx="679450" cy="312738"/>
          </a:xfrm>
          <a:prstGeom prst="wedgeEllipseCallout">
            <a:avLst>
              <a:gd name="adj1" fmla="val 0"/>
              <a:gd name="adj2" fmla="val -96194"/>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1600" b="0"/>
              <a:t>120</a:t>
            </a:r>
          </a:p>
        </p:txBody>
      </p:sp>
      <p:sp>
        <p:nvSpPr>
          <p:cNvPr id="608311" name="AutoShape 55"/>
          <p:cNvSpPr>
            <a:spLocks noChangeArrowheads="1"/>
          </p:cNvSpPr>
          <p:nvPr/>
        </p:nvSpPr>
        <p:spPr bwMode="auto">
          <a:xfrm>
            <a:off x="4400550" y="2221290"/>
            <a:ext cx="679450" cy="312738"/>
          </a:xfrm>
          <a:prstGeom prst="wedgeEllipseCallout">
            <a:avLst>
              <a:gd name="adj1" fmla="val 0"/>
              <a:gd name="adj2" fmla="val -96194"/>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1600" b="0"/>
              <a:t>2</a:t>
            </a:r>
          </a:p>
        </p:txBody>
      </p:sp>
      <p:sp>
        <p:nvSpPr>
          <p:cNvPr id="608312" name="AutoShape 56"/>
          <p:cNvSpPr>
            <a:spLocks noChangeArrowheads="1"/>
          </p:cNvSpPr>
          <p:nvPr/>
        </p:nvSpPr>
        <p:spPr bwMode="auto">
          <a:xfrm>
            <a:off x="6610350" y="2221290"/>
            <a:ext cx="679450" cy="312738"/>
          </a:xfrm>
          <a:prstGeom prst="wedgeEllipseCallout">
            <a:avLst>
              <a:gd name="adj1" fmla="val 0"/>
              <a:gd name="adj2" fmla="val -96194"/>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1600" b="0"/>
              <a:t>6</a:t>
            </a:r>
          </a:p>
        </p:txBody>
      </p:sp>
      <p:sp>
        <p:nvSpPr>
          <p:cNvPr id="608313" name="Text Box 57"/>
          <p:cNvSpPr txBox="1">
            <a:spLocks noChangeArrowheads="1"/>
          </p:cNvSpPr>
          <p:nvPr/>
        </p:nvSpPr>
        <p:spPr bwMode="auto">
          <a:xfrm>
            <a:off x="596900" y="3656390"/>
            <a:ext cx="8305800" cy="3667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b="0"/>
              <a:t>The program now calls the </a:t>
            </a:r>
            <a:r>
              <a:rPr lang="en-US" sz="1800">
                <a:latin typeface="Courier New" pitchFamily="1" charset="0"/>
              </a:rPr>
              <a:t>factorial</a:t>
            </a:r>
            <a:r>
              <a:rPr lang="en-US" sz="2000" b="0"/>
              <a:t> method, applying the same process.</a:t>
            </a:r>
          </a:p>
        </p:txBody>
      </p:sp>
      <p:sp>
        <p:nvSpPr>
          <p:cNvPr id="608314" name="Text Box 58"/>
          <p:cNvSpPr txBox="1">
            <a:spLocks noChangeArrowheads="1"/>
          </p:cNvSpPr>
          <p:nvPr/>
        </p:nvSpPr>
        <p:spPr bwMode="auto">
          <a:xfrm>
            <a:off x="762000" y="3986590"/>
            <a:ext cx="7848600" cy="3667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b="0"/>
              <a:t>The </a:t>
            </a:r>
            <a:r>
              <a:rPr lang="en-US" sz="1800">
                <a:latin typeface="Courier New" pitchFamily="1" charset="0"/>
              </a:rPr>
              <a:t>factorial</a:t>
            </a:r>
            <a:r>
              <a:rPr lang="en-US" sz="2000" b="0"/>
              <a:t> method returns the value 120 to its caller.</a:t>
            </a:r>
          </a:p>
        </p:txBody>
      </p:sp>
      <p:sp>
        <p:nvSpPr>
          <p:cNvPr id="608315" name="Text Box 59"/>
          <p:cNvSpPr txBox="1">
            <a:spLocks noChangeArrowheads="1"/>
          </p:cNvSpPr>
          <p:nvPr/>
        </p:nvSpPr>
        <p:spPr bwMode="auto">
          <a:xfrm>
            <a:off x="596900" y="3656390"/>
            <a:ext cx="8305800" cy="3667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b="0"/>
              <a:t>The program makes another call to </a:t>
            </a:r>
            <a:r>
              <a:rPr lang="en-US" sz="1800">
                <a:latin typeface="Courier New" pitchFamily="1" charset="0"/>
              </a:rPr>
              <a:t>factorial</a:t>
            </a:r>
            <a:r>
              <a:rPr lang="en-US" sz="2000" b="0"/>
              <a:t>, with </a:t>
            </a:r>
            <a:r>
              <a:rPr lang="en-US" sz="1800">
                <a:latin typeface="Courier New" pitchFamily="1" charset="0"/>
              </a:rPr>
              <a:t>k</a:t>
            </a:r>
            <a:r>
              <a:rPr lang="en-US" sz="2000" b="0"/>
              <a:t> as its argument.</a:t>
            </a:r>
          </a:p>
        </p:txBody>
      </p:sp>
      <p:sp>
        <p:nvSpPr>
          <p:cNvPr id="608316" name="Text Box 60"/>
          <p:cNvSpPr txBox="1">
            <a:spLocks noChangeArrowheads="1"/>
          </p:cNvSpPr>
          <p:nvPr/>
        </p:nvSpPr>
        <p:spPr bwMode="auto">
          <a:xfrm>
            <a:off x="762000" y="3986590"/>
            <a:ext cx="7848600" cy="3667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b="0"/>
              <a:t>This call to </a:t>
            </a:r>
            <a:r>
              <a:rPr lang="en-US" sz="1800">
                <a:latin typeface="Courier New" pitchFamily="1" charset="0"/>
              </a:rPr>
              <a:t>factorial</a:t>
            </a:r>
            <a:r>
              <a:rPr lang="en-US" sz="2000" b="0"/>
              <a:t> returns the value 2.</a:t>
            </a:r>
          </a:p>
        </p:txBody>
      </p:sp>
      <p:sp>
        <p:nvSpPr>
          <p:cNvPr id="608317" name="Text Box 61"/>
          <p:cNvSpPr txBox="1">
            <a:spLocks noChangeArrowheads="1"/>
          </p:cNvSpPr>
          <p:nvPr/>
        </p:nvSpPr>
        <p:spPr bwMode="auto">
          <a:xfrm>
            <a:off x="596900" y="3656390"/>
            <a:ext cx="8305800" cy="3667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b="0"/>
              <a:t>The program calls </a:t>
            </a:r>
            <a:r>
              <a:rPr lang="en-US" sz="1800">
                <a:latin typeface="Courier New" pitchFamily="1" charset="0"/>
              </a:rPr>
              <a:t>factorial</a:t>
            </a:r>
            <a:r>
              <a:rPr lang="en-US" sz="2000" b="0"/>
              <a:t> yet again with </a:t>
            </a:r>
            <a:r>
              <a:rPr lang="en-US" sz="1800">
                <a:latin typeface="Courier New" pitchFamily="1" charset="0"/>
              </a:rPr>
              <a:t>n</a:t>
            </a:r>
            <a:r>
              <a:rPr lang="en-US" sz="2000" b="0"/>
              <a:t> </a:t>
            </a:r>
            <a:r>
              <a:rPr lang="en-US" sz="1800">
                <a:latin typeface="Courier New" pitchFamily="1" charset="0"/>
              </a:rPr>
              <a:t>-</a:t>
            </a:r>
            <a:r>
              <a:rPr lang="en-US" sz="2000" b="0"/>
              <a:t> </a:t>
            </a:r>
            <a:r>
              <a:rPr lang="en-US" sz="1800">
                <a:latin typeface="Courier New" pitchFamily="1" charset="0"/>
              </a:rPr>
              <a:t>k</a:t>
            </a:r>
            <a:r>
              <a:rPr lang="en-US" sz="2000" b="0"/>
              <a:t> as its argument.</a:t>
            </a:r>
          </a:p>
        </p:txBody>
      </p:sp>
      <p:sp>
        <p:nvSpPr>
          <p:cNvPr id="608318" name="Text Box 62"/>
          <p:cNvSpPr txBox="1">
            <a:spLocks noChangeArrowheads="1"/>
          </p:cNvSpPr>
          <p:nvPr/>
        </p:nvSpPr>
        <p:spPr bwMode="auto">
          <a:xfrm>
            <a:off x="762000" y="3986590"/>
            <a:ext cx="7848600" cy="3667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b="0"/>
              <a:t>The final call to </a:t>
            </a:r>
            <a:r>
              <a:rPr lang="en-US" sz="1800">
                <a:latin typeface="Courier New" pitchFamily="1" charset="0"/>
              </a:rPr>
              <a:t>factorial</a:t>
            </a:r>
            <a:r>
              <a:rPr lang="en-US" sz="2000" b="0"/>
              <a:t> returns the value 6.</a:t>
            </a:r>
          </a:p>
        </p:txBody>
      </p:sp>
      <p:sp>
        <p:nvSpPr>
          <p:cNvPr id="608319" name="Text Box 63">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b="0" i="1"/>
              <a:t>skip simulation</a:t>
            </a:r>
          </a:p>
        </p:txBody>
      </p:sp>
      <p:grpSp>
        <p:nvGrpSpPr>
          <p:cNvPr id="608320" name="Group 64"/>
          <p:cNvGrpSpPr>
            <a:grpSpLocks/>
          </p:cNvGrpSpPr>
          <p:nvPr/>
        </p:nvGrpSpPr>
        <p:grpSpPr bwMode="auto">
          <a:xfrm>
            <a:off x="685800" y="1803400"/>
            <a:ext cx="8077200" cy="2095500"/>
            <a:chOff x="280" y="648"/>
            <a:chExt cx="5088" cy="1320"/>
          </a:xfrm>
        </p:grpSpPr>
        <p:sp>
          <p:nvSpPr>
            <p:cNvPr id="608321" name="Rectangle 65"/>
            <p:cNvSpPr>
              <a:spLocks noChangeArrowheads="1"/>
            </p:cNvSpPr>
            <p:nvPr/>
          </p:nvSpPr>
          <p:spPr bwMode="auto">
            <a:xfrm>
              <a:off x="280" y="648"/>
              <a:ext cx="5060" cy="1320"/>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608322" name="Text Box 66"/>
            <p:cNvSpPr txBox="1">
              <a:spLocks noChangeArrowheads="1"/>
            </p:cNvSpPr>
            <p:nvPr/>
          </p:nvSpPr>
          <p:spPr bwMode="auto">
            <a:xfrm>
              <a:off x="352" y="664"/>
              <a:ext cx="5016" cy="1241"/>
            </a:xfrm>
            <a:prstGeom prst="rect">
              <a:avLst/>
            </a:prstGeom>
            <a:noFill/>
            <a:ln w="9525">
              <a:noFill/>
              <a:miter lim="800000"/>
              <a:headEnd/>
              <a:tailEnd/>
            </a:ln>
            <a:effectLst/>
          </p:spPr>
          <p:txBody>
            <a:bodyPr>
              <a:prstTxWarp prst="textNoShape">
                <a:avLst/>
              </a:prstTxWarp>
              <a:spAutoFit/>
            </a:bodyPr>
            <a:lstStyle/>
            <a:p>
              <a:pPr>
                <a:lnSpc>
                  <a:spcPct val="110000"/>
                </a:lnSpc>
              </a:pPr>
              <a:r>
                <a:rPr lang="en-US" sz="1600">
                  <a:latin typeface="Courier New" pitchFamily="1" charset="0"/>
                </a:rPr>
                <a:t>private int factorial(int n)</a:t>
              </a:r>
              <a:r>
                <a:rPr lang="en-US" sz="1000">
                  <a:latin typeface="Courier New" pitchFamily="1" charset="0"/>
                </a:rPr>
                <a:t> </a:t>
              </a:r>
              <a:r>
                <a:rPr lang="en-US" sz="1600">
                  <a:latin typeface="Courier New" pitchFamily="1" charset="0"/>
                </a:rPr>
                <a:t>{</a:t>
              </a:r>
            </a:p>
            <a:p>
              <a:pPr>
                <a:lnSpc>
                  <a:spcPct val="110000"/>
                </a:lnSpc>
              </a:pPr>
              <a:r>
                <a:rPr lang="en-US" sz="1600">
                  <a:latin typeface="Courier New" pitchFamily="1" charset="0"/>
                </a:rPr>
                <a:t>   int result = 1;</a:t>
              </a:r>
            </a:p>
            <a:p>
              <a:pPr>
                <a:lnSpc>
                  <a:spcPct val="110000"/>
                </a:lnSpc>
              </a:pPr>
              <a:r>
                <a:rPr lang="en-US" sz="1600">
                  <a:latin typeface="Courier New" pitchFamily="1" charset="0"/>
                </a:rPr>
                <a:t>   for ( int i = 1 ; i &lt;= n ; i++ )</a:t>
              </a:r>
              <a:r>
                <a:rPr lang="en-US" sz="1000">
                  <a:latin typeface="Courier New" pitchFamily="1" charset="0"/>
                </a:rPr>
                <a:t> </a:t>
              </a:r>
              <a:r>
                <a:rPr lang="en-US" sz="1600">
                  <a:latin typeface="Courier New" pitchFamily="1" charset="0"/>
                </a:rPr>
                <a:t>{</a:t>
              </a:r>
            </a:p>
            <a:p>
              <a:pPr>
                <a:lnSpc>
                  <a:spcPct val="110000"/>
                </a:lnSpc>
              </a:pPr>
              <a:r>
                <a:rPr lang="en-US" sz="1600">
                  <a:latin typeface="Courier New" pitchFamily="1" charset="0"/>
                </a:rPr>
                <a:t>      result *= i;</a:t>
              </a:r>
            </a:p>
            <a:p>
              <a:pPr>
                <a:lnSpc>
                  <a:spcPct val="110000"/>
                </a:lnSpc>
              </a:pPr>
              <a:r>
                <a:rPr lang="en-US" sz="1600">
                  <a:latin typeface="Courier New" pitchFamily="1" charset="0"/>
                </a:rPr>
                <a:t>   }</a:t>
              </a:r>
            </a:p>
            <a:p>
              <a:pPr>
                <a:lnSpc>
                  <a:spcPct val="110000"/>
                </a:lnSpc>
              </a:pPr>
              <a:r>
                <a:rPr lang="en-US" sz="1600">
                  <a:latin typeface="Courier New" pitchFamily="1" charset="0"/>
                </a:rPr>
                <a:t>   return result;</a:t>
              </a:r>
            </a:p>
            <a:p>
              <a:pPr>
                <a:lnSpc>
                  <a:spcPct val="110000"/>
                </a:lnSpc>
              </a:pPr>
              <a:r>
                <a:rPr lang="en-US" sz="1600">
                  <a:latin typeface="Courier New" pitchFamily="1" charset="0"/>
                </a:rPr>
                <a:t>}</a:t>
              </a:r>
              <a:endParaRPr sz="1600" noProof="1">
                <a:latin typeface="Courier New" pitchFamily="1" charset="0"/>
              </a:endParaRPr>
            </a:p>
          </p:txBody>
        </p:sp>
        <p:sp>
          <p:nvSpPr>
            <p:cNvPr id="608323" name="Rectangle 67"/>
            <p:cNvSpPr>
              <a:spLocks noChangeArrowheads="1"/>
            </p:cNvSpPr>
            <p:nvPr/>
          </p:nvSpPr>
          <p:spPr bwMode="auto">
            <a:xfrm>
              <a:off x="3048" y="1632"/>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08324" name="Text Box 68"/>
            <p:cNvSpPr txBox="1">
              <a:spLocks noChangeArrowheads="1"/>
            </p:cNvSpPr>
            <p:nvPr/>
          </p:nvSpPr>
          <p:spPr bwMode="auto">
            <a:xfrm>
              <a:off x="3024" y="1448"/>
              <a:ext cx="672" cy="212"/>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n</a:t>
              </a:r>
            </a:p>
          </p:txBody>
        </p:sp>
        <p:sp>
          <p:nvSpPr>
            <p:cNvPr id="608325" name="Rectangle 69"/>
            <p:cNvSpPr>
              <a:spLocks noChangeArrowheads="1"/>
            </p:cNvSpPr>
            <p:nvPr/>
          </p:nvSpPr>
          <p:spPr bwMode="auto">
            <a:xfrm>
              <a:off x="3792" y="1632"/>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08326" name="Text Box 70"/>
            <p:cNvSpPr txBox="1">
              <a:spLocks noChangeArrowheads="1"/>
            </p:cNvSpPr>
            <p:nvPr/>
          </p:nvSpPr>
          <p:spPr bwMode="auto">
            <a:xfrm>
              <a:off x="3768" y="1448"/>
              <a:ext cx="648" cy="212"/>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result</a:t>
              </a:r>
            </a:p>
          </p:txBody>
        </p:sp>
        <p:grpSp>
          <p:nvGrpSpPr>
            <p:cNvPr id="608327" name="Group 71"/>
            <p:cNvGrpSpPr>
              <a:grpSpLocks/>
            </p:cNvGrpSpPr>
            <p:nvPr/>
          </p:nvGrpSpPr>
          <p:grpSpPr bwMode="auto">
            <a:xfrm>
              <a:off x="3048" y="1648"/>
              <a:ext cx="617" cy="212"/>
              <a:chOff x="4655" y="3024"/>
              <a:chExt cx="617" cy="212"/>
            </a:xfrm>
          </p:grpSpPr>
          <p:sp>
            <p:nvSpPr>
              <p:cNvPr id="608328" name="Rectangle 72"/>
              <p:cNvSpPr>
                <a:spLocks noChangeArrowheads="1"/>
              </p:cNvSpPr>
              <p:nvPr/>
            </p:nvSpPr>
            <p:spPr bwMode="auto">
              <a:xfrm>
                <a:off x="4689" y="3041"/>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29" name="Text Box 73"/>
              <p:cNvSpPr txBox="1">
                <a:spLocks noChangeArrowheads="1"/>
              </p:cNvSpPr>
              <p:nvPr/>
            </p:nvSpPr>
            <p:spPr bwMode="auto">
              <a:xfrm>
                <a:off x="4655" y="3024"/>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5</a:t>
                </a:r>
              </a:p>
            </p:txBody>
          </p:sp>
        </p:grpSp>
        <p:sp>
          <p:nvSpPr>
            <p:cNvPr id="608330" name="Rectangle 74"/>
            <p:cNvSpPr>
              <a:spLocks noChangeArrowheads="1"/>
            </p:cNvSpPr>
            <p:nvPr/>
          </p:nvSpPr>
          <p:spPr bwMode="auto">
            <a:xfrm>
              <a:off x="4536" y="1632"/>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08331" name="Text Box 75"/>
            <p:cNvSpPr txBox="1">
              <a:spLocks noChangeArrowheads="1"/>
            </p:cNvSpPr>
            <p:nvPr/>
          </p:nvSpPr>
          <p:spPr bwMode="auto">
            <a:xfrm>
              <a:off x="4512" y="1448"/>
              <a:ext cx="648" cy="212"/>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i</a:t>
              </a:r>
            </a:p>
          </p:txBody>
        </p:sp>
      </p:grpSp>
      <p:grpSp>
        <p:nvGrpSpPr>
          <p:cNvPr id="608332" name="Group 76"/>
          <p:cNvGrpSpPr>
            <a:grpSpLocks/>
          </p:cNvGrpSpPr>
          <p:nvPr/>
        </p:nvGrpSpPr>
        <p:grpSpPr bwMode="auto">
          <a:xfrm>
            <a:off x="6259513" y="3390900"/>
            <a:ext cx="979487" cy="336550"/>
            <a:chOff x="3792" y="1648"/>
            <a:chExt cx="617" cy="212"/>
          </a:xfrm>
        </p:grpSpPr>
        <p:sp>
          <p:nvSpPr>
            <p:cNvPr id="608333" name="Rectangle 77"/>
            <p:cNvSpPr>
              <a:spLocks noChangeArrowheads="1"/>
            </p:cNvSpPr>
            <p:nvPr/>
          </p:nvSpPr>
          <p:spPr bwMode="auto">
            <a:xfrm>
              <a:off x="3826"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34" name="Text Box 78"/>
            <p:cNvSpPr txBox="1">
              <a:spLocks noChangeArrowheads="1"/>
            </p:cNvSpPr>
            <p:nvPr/>
          </p:nvSpPr>
          <p:spPr bwMode="auto">
            <a:xfrm>
              <a:off x="3792"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1</a:t>
              </a:r>
            </a:p>
          </p:txBody>
        </p:sp>
      </p:grpSp>
      <p:grpSp>
        <p:nvGrpSpPr>
          <p:cNvPr id="608335" name="Group 79"/>
          <p:cNvGrpSpPr>
            <a:grpSpLocks/>
          </p:cNvGrpSpPr>
          <p:nvPr/>
        </p:nvGrpSpPr>
        <p:grpSpPr bwMode="auto">
          <a:xfrm>
            <a:off x="7440613" y="3390900"/>
            <a:ext cx="979487" cy="336550"/>
            <a:chOff x="4536" y="1648"/>
            <a:chExt cx="617" cy="212"/>
          </a:xfrm>
        </p:grpSpPr>
        <p:sp>
          <p:nvSpPr>
            <p:cNvPr id="608336" name="Rectangle 80"/>
            <p:cNvSpPr>
              <a:spLocks noChangeArrowheads="1"/>
            </p:cNvSpPr>
            <p:nvPr/>
          </p:nvSpPr>
          <p:spPr bwMode="auto">
            <a:xfrm>
              <a:off x="4570"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37" name="Text Box 81"/>
            <p:cNvSpPr txBox="1">
              <a:spLocks noChangeArrowheads="1"/>
            </p:cNvSpPr>
            <p:nvPr/>
          </p:nvSpPr>
          <p:spPr bwMode="auto">
            <a:xfrm>
              <a:off x="4536"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1</a:t>
              </a:r>
            </a:p>
          </p:txBody>
        </p:sp>
      </p:grpSp>
      <p:grpSp>
        <p:nvGrpSpPr>
          <p:cNvPr id="608338" name="Group 82"/>
          <p:cNvGrpSpPr>
            <a:grpSpLocks/>
          </p:cNvGrpSpPr>
          <p:nvPr/>
        </p:nvGrpSpPr>
        <p:grpSpPr bwMode="auto">
          <a:xfrm>
            <a:off x="6257925" y="3390900"/>
            <a:ext cx="979488" cy="336550"/>
            <a:chOff x="3792" y="1648"/>
            <a:chExt cx="617" cy="212"/>
          </a:xfrm>
        </p:grpSpPr>
        <p:sp>
          <p:nvSpPr>
            <p:cNvPr id="608339" name="Rectangle 83"/>
            <p:cNvSpPr>
              <a:spLocks noChangeArrowheads="1"/>
            </p:cNvSpPr>
            <p:nvPr/>
          </p:nvSpPr>
          <p:spPr bwMode="auto">
            <a:xfrm>
              <a:off x="3826"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40" name="Text Box 84"/>
            <p:cNvSpPr txBox="1">
              <a:spLocks noChangeArrowheads="1"/>
            </p:cNvSpPr>
            <p:nvPr/>
          </p:nvSpPr>
          <p:spPr bwMode="auto">
            <a:xfrm>
              <a:off x="3792"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a:t>
              </a:r>
            </a:p>
          </p:txBody>
        </p:sp>
      </p:grpSp>
      <p:grpSp>
        <p:nvGrpSpPr>
          <p:cNvPr id="608341" name="Group 85"/>
          <p:cNvGrpSpPr>
            <a:grpSpLocks/>
          </p:cNvGrpSpPr>
          <p:nvPr/>
        </p:nvGrpSpPr>
        <p:grpSpPr bwMode="auto">
          <a:xfrm>
            <a:off x="7439025" y="3390900"/>
            <a:ext cx="979488" cy="336550"/>
            <a:chOff x="4536" y="1648"/>
            <a:chExt cx="617" cy="212"/>
          </a:xfrm>
        </p:grpSpPr>
        <p:sp>
          <p:nvSpPr>
            <p:cNvPr id="608342" name="Rectangle 86"/>
            <p:cNvSpPr>
              <a:spLocks noChangeArrowheads="1"/>
            </p:cNvSpPr>
            <p:nvPr/>
          </p:nvSpPr>
          <p:spPr bwMode="auto">
            <a:xfrm>
              <a:off x="4570"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43" name="Text Box 87"/>
            <p:cNvSpPr txBox="1">
              <a:spLocks noChangeArrowheads="1"/>
            </p:cNvSpPr>
            <p:nvPr/>
          </p:nvSpPr>
          <p:spPr bwMode="auto">
            <a:xfrm>
              <a:off x="4536"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a:t>
              </a:r>
            </a:p>
          </p:txBody>
        </p:sp>
      </p:grpSp>
      <p:grpSp>
        <p:nvGrpSpPr>
          <p:cNvPr id="608344" name="Group 88"/>
          <p:cNvGrpSpPr>
            <a:grpSpLocks/>
          </p:cNvGrpSpPr>
          <p:nvPr/>
        </p:nvGrpSpPr>
        <p:grpSpPr bwMode="auto">
          <a:xfrm>
            <a:off x="6256338" y="3390900"/>
            <a:ext cx="979487" cy="336550"/>
            <a:chOff x="3792" y="1648"/>
            <a:chExt cx="617" cy="212"/>
          </a:xfrm>
        </p:grpSpPr>
        <p:sp>
          <p:nvSpPr>
            <p:cNvPr id="608345" name="Rectangle 89"/>
            <p:cNvSpPr>
              <a:spLocks noChangeArrowheads="1"/>
            </p:cNvSpPr>
            <p:nvPr/>
          </p:nvSpPr>
          <p:spPr bwMode="auto">
            <a:xfrm>
              <a:off x="3826"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46" name="Text Box 90"/>
            <p:cNvSpPr txBox="1">
              <a:spLocks noChangeArrowheads="1"/>
            </p:cNvSpPr>
            <p:nvPr/>
          </p:nvSpPr>
          <p:spPr bwMode="auto">
            <a:xfrm>
              <a:off x="3792"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6</a:t>
              </a:r>
            </a:p>
          </p:txBody>
        </p:sp>
      </p:grpSp>
      <p:grpSp>
        <p:nvGrpSpPr>
          <p:cNvPr id="608347" name="Group 91"/>
          <p:cNvGrpSpPr>
            <a:grpSpLocks/>
          </p:cNvGrpSpPr>
          <p:nvPr/>
        </p:nvGrpSpPr>
        <p:grpSpPr bwMode="auto">
          <a:xfrm>
            <a:off x="7437438" y="3390900"/>
            <a:ext cx="979487" cy="336550"/>
            <a:chOff x="4536" y="1648"/>
            <a:chExt cx="617" cy="212"/>
          </a:xfrm>
        </p:grpSpPr>
        <p:sp>
          <p:nvSpPr>
            <p:cNvPr id="608348" name="Rectangle 92"/>
            <p:cNvSpPr>
              <a:spLocks noChangeArrowheads="1"/>
            </p:cNvSpPr>
            <p:nvPr/>
          </p:nvSpPr>
          <p:spPr bwMode="auto">
            <a:xfrm>
              <a:off x="4570"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49" name="Text Box 93"/>
            <p:cNvSpPr txBox="1">
              <a:spLocks noChangeArrowheads="1"/>
            </p:cNvSpPr>
            <p:nvPr/>
          </p:nvSpPr>
          <p:spPr bwMode="auto">
            <a:xfrm>
              <a:off x="4536"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3</a:t>
              </a:r>
            </a:p>
          </p:txBody>
        </p:sp>
      </p:grpSp>
      <p:grpSp>
        <p:nvGrpSpPr>
          <p:cNvPr id="608350" name="Group 94"/>
          <p:cNvGrpSpPr>
            <a:grpSpLocks/>
          </p:cNvGrpSpPr>
          <p:nvPr/>
        </p:nvGrpSpPr>
        <p:grpSpPr bwMode="auto">
          <a:xfrm>
            <a:off x="6254750" y="3390900"/>
            <a:ext cx="979488" cy="336550"/>
            <a:chOff x="3792" y="1648"/>
            <a:chExt cx="617" cy="212"/>
          </a:xfrm>
        </p:grpSpPr>
        <p:sp>
          <p:nvSpPr>
            <p:cNvPr id="608351" name="Rectangle 95"/>
            <p:cNvSpPr>
              <a:spLocks noChangeArrowheads="1"/>
            </p:cNvSpPr>
            <p:nvPr/>
          </p:nvSpPr>
          <p:spPr bwMode="auto">
            <a:xfrm>
              <a:off x="3826"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52" name="Text Box 96"/>
            <p:cNvSpPr txBox="1">
              <a:spLocks noChangeArrowheads="1"/>
            </p:cNvSpPr>
            <p:nvPr/>
          </p:nvSpPr>
          <p:spPr bwMode="auto">
            <a:xfrm>
              <a:off x="3792"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24</a:t>
              </a:r>
            </a:p>
          </p:txBody>
        </p:sp>
      </p:grpSp>
      <p:grpSp>
        <p:nvGrpSpPr>
          <p:cNvPr id="608353" name="Group 97"/>
          <p:cNvGrpSpPr>
            <a:grpSpLocks/>
          </p:cNvGrpSpPr>
          <p:nvPr/>
        </p:nvGrpSpPr>
        <p:grpSpPr bwMode="auto">
          <a:xfrm>
            <a:off x="7435850" y="3390900"/>
            <a:ext cx="979488" cy="336550"/>
            <a:chOff x="4536" y="1648"/>
            <a:chExt cx="617" cy="212"/>
          </a:xfrm>
        </p:grpSpPr>
        <p:sp>
          <p:nvSpPr>
            <p:cNvPr id="608354" name="Rectangle 98"/>
            <p:cNvSpPr>
              <a:spLocks noChangeArrowheads="1"/>
            </p:cNvSpPr>
            <p:nvPr/>
          </p:nvSpPr>
          <p:spPr bwMode="auto">
            <a:xfrm>
              <a:off x="4570"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55" name="Text Box 99"/>
            <p:cNvSpPr txBox="1">
              <a:spLocks noChangeArrowheads="1"/>
            </p:cNvSpPr>
            <p:nvPr/>
          </p:nvSpPr>
          <p:spPr bwMode="auto">
            <a:xfrm>
              <a:off x="4536"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4</a:t>
              </a:r>
            </a:p>
          </p:txBody>
        </p:sp>
      </p:grpSp>
      <p:grpSp>
        <p:nvGrpSpPr>
          <p:cNvPr id="608356" name="Group 100"/>
          <p:cNvGrpSpPr>
            <a:grpSpLocks/>
          </p:cNvGrpSpPr>
          <p:nvPr/>
        </p:nvGrpSpPr>
        <p:grpSpPr bwMode="auto">
          <a:xfrm>
            <a:off x="6253163" y="3390900"/>
            <a:ext cx="979487" cy="336550"/>
            <a:chOff x="3792" y="1648"/>
            <a:chExt cx="617" cy="212"/>
          </a:xfrm>
        </p:grpSpPr>
        <p:sp>
          <p:nvSpPr>
            <p:cNvPr id="608357" name="Rectangle 101"/>
            <p:cNvSpPr>
              <a:spLocks noChangeArrowheads="1"/>
            </p:cNvSpPr>
            <p:nvPr/>
          </p:nvSpPr>
          <p:spPr bwMode="auto">
            <a:xfrm>
              <a:off x="3826"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58" name="Text Box 102"/>
            <p:cNvSpPr txBox="1">
              <a:spLocks noChangeArrowheads="1"/>
            </p:cNvSpPr>
            <p:nvPr/>
          </p:nvSpPr>
          <p:spPr bwMode="auto">
            <a:xfrm>
              <a:off x="3792"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120</a:t>
              </a:r>
            </a:p>
          </p:txBody>
        </p:sp>
      </p:grpSp>
      <p:grpSp>
        <p:nvGrpSpPr>
          <p:cNvPr id="608359" name="Group 103"/>
          <p:cNvGrpSpPr>
            <a:grpSpLocks/>
          </p:cNvGrpSpPr>
          <p:nvPr/>
        </p:nvGrpSpPr>
        <p:grpSpPr bwMode="auto">
          <a:xfrm>
            <a:off x="7434263" y="3390900"/>
            <a:ext cx="979487" cy="336550"/>
            <a:chOff x="4536" y="1648"/>
            <a:chExt cx="617" cy="212"/>
          </a:xfrm>
        </p:grpSpPr>
        <p:sp>
          <p:nvSpPr>
            <p:cNvPr id="608360" name="Rectangle 104"/>
            <p:cNvSpPr>
              <a:spLocks noChangeArrowheads="1"/>
            </p:cNvSpPr>
            <p:nvPr/>
          </p:nvSpPr>
          <p:spPr bwMode="auto">
            <a:xfrm>
              <a:off x="4570"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61" name="Text Box 105"/>
            <p:cNvSpPr txBox="1">
              <a:spLocks noChangeArrowheads="1"/>
            </p:cNvSpPr>
            <p:nvPr/>
          </p:nvSpPr>
          <p:spPr bwMode="auto">
            <a:xfrm>
              <a:off x="4536"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5</a:t>
              </a:r>
            </a:p>
          </p:txBody>
        </p:sp>
      </p:grpSp>
      <p:grpSp>
        <p:nvGrpSpPr>
          <p:cNvPr id="608362" name="Group 106"/>
          <p:cNvGrpSpPr>
            <a:grpSpLocks/>
          </p:cNvGrpSpPr>
          <p:nvPr/>
        </p:nvGrpSpPr>
        <p:grpSpPr bwMode="auto">
          <a:xfrm>
            <a:off x="7446963" y="3390900"/>
            <a:ext cx="979487" cy="336550"/>
            <a:chOff x="4536" y="1648"/>
            <a:chExt cx="617" cy="212"/>
          </a:xfrm>
        </p:grpSpPr>
        <p:sp>
          <p:nvSpPr>
            <p:cNvPr id="608363" name="Rectangle 107"/>
            <p:cNvSpPr>
              <a:spLocks noChangeArrowheads="1"/>
            </p:cNvSpPr>
            <p:nvPr/>
          </p:nvSpPr>
          <p:spPr bwMode="auto">
            <a:xfrm>
              <a:off x="4570"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64" name="Text Box 108"/>
            <p:cNvSpPr txBox="1">
              <a:spLocks noChangeArrowheads="1"/>
            </p:cNvSpPr>
            <p:nvPr/>
          </p:nvSpPr>
          <p:spPr bwMode="auto">
            <a:xfrm>
              <a:off x="4536"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6</a:t>
              </a:r>
            </a:p>
          </p:txBody>
        </p:sp>
      </p:grpSp>
      <p:sp>
        <p:nvSpPr>
          <p:cNvPr id="608365" name="Rectangle 109"/>
          <p:cNvSpPr>
            <a:spLocks noChangeArrowheads="1"/>
          </p:cNvSpPr>
          <p:nvPr/>
        </p:nvSpPr>
        <p:spPr bwMode="auto">
          <a:xfrm>
            <a:off x="1155700" y="2183190"/>
            <a:ext cx="2017713" cy="2555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366" name="Rectangle 110"/>
          <p:cNvSpPr>
            <a:spLocks noChangeArrowheads="1"/>
          </p:cNvSpPr>
          <p:nvPr/>
        </p:nvSpPr>
        <p:spPr bwMode="auto">
          <a:xfrm>
            <a:off x="1155700" y="2448303"/>
            <a:ext cx="4322763" cy="2682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367" name="Rectangle 111"/>
          <p:cNvSpPr>
            <a:spLocks noChangeArrowheads="1"/>
          </p:cNvSpPr>
          <p:nvPr/>
        </p:nvSpPr>
        <p:spPr bwMode="auto">
          <a:xfrm>
            <a:off x="1935163" y="2448303"/>
            <a:ext cx="1216025" cy="2682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368" name="Rectangle 112"/>
          <p:cNvSpPr>
            <a:spLocks noChangeArrowheads="1"/>
          </p:cNvSpPr>
          <p:nvPr/>
        </p:nvSpPr>
        <p:spPr bwMode="auto">
          <a:xfrm>
            <a:off x="3406775" y="2448303"/>
            <a:ext cx="873125" cy="2682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369" name="Rectangle 113"/>
          <p:cNvSpPr>
            <a:spLocks noChangeArrowheads="1"/>
          </p:cNvSpPr>
          <p:nvPr/>
        </p:nvSpPr>
        <p:spPr bwMode="auto">
          <a:xfrm>
            <a:off x="4498975" y="2448303"/>
            <a:ext cx="503238" cy="2682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370" name="Rectangle 114"/>
          <p:cNvSpPr>
            <a:spLocks noChangeArrowheads="1"/>
          </p:cNvSpPr>
          <p:nvPr/>
        </p:nvSpPr>
        <p:spPr bwMode="auto">
          <a:xfrm>
            <a:off x="1536700" y="2703890"/>
            <a:ext cx="1606550" cy="2667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371" name="Rectangle 115"/>
          <p:cNvSpPr>
            <a:spLocks noChangeArrowheads="1"/>
          </p:cNvSpPr>
          <p:nvPr/>
        </p:nvSpPr>
        <p:spPr bwMode="auto">
          <a:xfrm>
            <a:off x="1155700" y="3249990"/>
            <a:ext cx="1908175" cy="2667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608372" name="Group 116"/>
          <p:cNvGrpSpPr>
            <a:grpSpLocks/>
          </p:cNvGrpSpPr>
          <p:nvPr/>
        </p:nvGrpSpPr>
        <p:grpSpPr bwMode="auto">
          <a:xfrm>
            <a:off x="685800" y="1803400"/>
            <a:ext cx="8077200" cy="2095500"/>
            <a:chOff x="280" y="648"/>
            <a:chExt cx="5088" cy="1320"/>
          </a:xfrm>
        </p:grpSpPr>
        <p:sp>
          <p:nvSpPr>
            <p:cNvPr id="608373" name="Rectangle 117"/>
            <p:cNvSpPr>
              <a:spLocks noChangeArrowheads="1"/>
            </p:cNvSpPr>
            <p:nvPr/>
          </p:nvSpPr>
          <p:spPr bwMode="auto">
            <a:xfrm>
              <a:off x="280" y="648"/>
              <a:ext cx="5060" cy="1320"/>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608374" name="Text Box 118"/>
            <p:cNvSpPr txBox="1">
              <a:spLocks noChangeArrowheads="1"/>
            </p:cNvSpPr>
            <p:nvPr/>
          </p:nvSpPr>
          <p:spPr bwMode="auto">
            <a:xfrm>
              <a:off x="352" y="664"/>
              <a:ext cx="5016" cy="1241"/>
            </a:xfrm>
            <a:prstGeom prst="rect">
              <a:avLst/>
            </a:prstGeom>
            <a:noFill/>
            <a:ln w="9525">
              <a:noFill/>
              <a:miter lim="800000"/>
              <a:headEnd/>
              <a:tailEnd/>
            </a:ln>
            <a:effectLst/>
          </p:spPr>
          <p:txBody>
            <a:bodyPr>
              <a:prstTxWarp prst="textNoShape">
                <a:avLst/>
              </a:prstTxWarp>
              <a:spAutoFit/>
            </a:bodyPr>
            <a:lstStyle/>
            <a:p>
              <a:pPr>
                <a:lnSpc>
                  <a:spcPct val="110000"/>
                </a:lnSpc>
              </a:pPr>
              <a:r>
                <a:rPr lang="en-US" sz="1600">
                  <a:latin typeface="Courier New" pitchFamily="1" charset="0"/>
                </a:rPr>
                <a:t>private int factorial(int n)</a:t>
              </a:r>
              <a:r>
                <a:rPr lang="en-US" sz="1000">
                  <a:latin typeface="Courier New" pitchFamily="1" charset="0"/>
                </a:rPr>
                <a:t> </a:t>
              </a:r>
              <a:r>
                <a:rPr lang="en-US" sz="1600">
                  <a:latin typeface="Courier New" pitchFamily="1" charset="0"/>
                </a:rPr>
                <a:t>{</a:t>
              </a:r>
            </a:p>
            <a:p>
              <a:pPr>
                <a:lnSpc>
                  <a:spcPct val="110000"/>
                </a:lnSpc>
              </a:pPr>
              <a:r>
                <a:rPr lang="en-US" sz="1600">
                  <a:latin typeface="Courier New" pitchFamily="1" charset="0"/>
                </a:rPr>
                <a:t>   int result = 1;</a:t>
              </a:r>
            </a:p>
            <a:p>
              <a:pPr>
                <a:lnSpc>
                  <a:spcPct val="110000"/>
                </a:lnSpc>
              </a:pPr>
              <a:r>
                <a:rPr lang="en-US" sz="1600">
                  <a:latin typeface="Courier New" pitchFamily="1" charset="0"/>
                </a:rPr>
                <a:t>   for ( int i = 1 ; i &lt;= n ; i++ )</a:t>
              </a:r>
              <a:r>
                <a:rPr lang="en-US" sz="1000">
                  <a:latin typeface="Courier New" pitchFamily="1" charset="0"/>
                </a:rPr>
                <a:t> </a:t>
              </a:r>
              <a:r>
                <a:rPr lang="en-US" sz="1600">
                  <a:latin typeface="Courier New" pitchFamily="1" charset="0"/>
                </a:rPr>
                <a:t>{</a:t>
              </a:r>
            </a:p>
            <a:p>
              <a:pPr>
                <a:lnSpc>
                  <a:spcPct val="110000"/>
                </a:lnSpc>
              </a:pPr>
              <a:r>
                <a:rPr lang="en-US" sz="1600">
                  <a:latin typeface="Courier New" pitchFamily="1" charset="0"/>
                </a:rPr>
                <a:t>      result *= i;</a:t>
              </a:r>
            </a:p>
            <a:p>
              <a:pPr>
                <a:lnSpc>
                  <a:spcPct val="110000"/>
                </a:lnSpc>
              </a:pPr>
              <a:r>
                <a:rPr lang="en-US" sz="1600">
                  <a:latin typeface="Courier New" pitchFamily="1" charset="0"/>
                </a:rPr>
                <a:t>   }</a:t>
              </a:r>
            </a:p>
            <a:p>
              <a:pPr>
                <a:lnSpc>
                  <a:spcPct val="110000"/>
                </a:lnSpc>
              </a:pPr>
              <a:r>
                <a:rPr lang="en-US" sz="1600">
                  <a:latin typeface="Courier New" pitchFamily="1" charset="0"/>
                </a:rPr>
                <a:t>   return result;</a:t>
              </a:r>
            </a:p>
            <a:p>
              <a:pPr>
                <a:lnSpc>
                  <a:spcPct val="110000"/>
                </a:lnSpc>
              </a:pPr>
              <a:r>
                <a:rPr lang="en-US" sz="1600">
                  <a:latin typeface="Courier New" pitchFamily="1" charset="0"/>
                </a:rPr>
                <a:t>}</a:t>
              </a:r>
              <a:endParaRPr sz="1600" noProof="1">
                <a:latin typeface="Courier New" pitchFamily="1" charset="0"/>
              </a:endParaRPr>
            </a:p>
          </p:txBody>
        </p:sp>
        <p:sp>
          <p:nvSpPr>
            <p:cNvPr id="608375" name="Rectangle 119"/>
            <p:cNvSpPr>
              <a:spLocks noChangeArrowheads="1"/>
            </p:cNvSpPr>
            <p:nvPr/>
          </p:nvSpPr>
          <p:spPr bwMode="auto">
            <a:xfrm>
              <a:off x="3048" y="1632"/>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08376" name="Text Box 120"/>
            <p:cNvSpPr txBox="1">
              <a:spLocks noChangeArrowheads="1"/>
            </p:cNvSpPr>
            <p:nvPr/>
          </p:nvSpPr>
          <p:spPr bwMode="auto">
            <a:xfrm>
              <a:off x="3024" y="1448"/>
              <a:ext cx="672" cy="212"/>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n</a:t>
              </a:r>
            </a:p>
          </p:txBody>
        </p:sp>
        <p:sp>
          <p:nvSpPr>
            <p:cNvPr id="608377" name="Rectangle 121"/>
            <p:cNvSpPr>
              <a:spLocks noChangeArrowheads="1"/>
            </p:cNvSpPr>
            <p:nvPr/>
          </p:nvSpPr>
          <p:spPr bwMode="auto">
            <a:xfrm>
              <a:off x="3792" y="1632"/>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08378" name="Text Box 122"/>
            <p:cNvSpPr txBox="1">
              <a:spLocks noChangeArrowheads="1"/>
            </p:cNvSpPr>
            <p:nvPr/>
          </p:nvSpPr>
          <p:spPr bwMode="auto">
            <a:xfrm>
              <a:off x="3768" y="1448"/>
              <a:ext cx="648" cy="212"/>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result</a:t>
              </a:r>
            </a:p>
          </p:txBody>
        </p:sp>
        <p:grpSp>
          <p:nvGrpSpPr>
            <p:cNvPr id="608379" name="Group 123"/>
            <p:cNvGrpSpPr>
              <a:grpSpLocks/>
            </p:cNvGrpSpPr>
            <p:nvPr/>
          </p:nvGrpSpPr>
          <p:grpSpPr bwMode="auto">
            <a:xfrm>
              <a:off x="3048" y="1648"/>
              <a:ext cx="617" cy="212"/>
              <a:chOff x="4655" y="3024"/>
              <a:chExt cx="617" cy="212"/>
            </a:xfrm>
          </p:grpSpPr>
          <p:sp>
            <p:nvSpPr>
              <p:cNvPr id="608380" name="Rectangle 124"/>
              <p:cNvSpPr>
                <a:spLocks noChangeArrowheads="1"/>
              </p:cNvSpPr>
              <p:nvPr/>
            </p:nvSpPr>
            <p:spPr bwMode="auto">
              <a:xfrm>
                <a:off x="4689" y="3041"/>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81" name="Text Box 125"/>
              <p:cNvSpPr txBox="1">
                <a:spLocks noChangeArrowheads="1"/>
              </p:cNvSpPr>
              <p:nvPr/>
            </p:nvSpPr>
            <p:spPr bwMode="auto">
              <a:xfrm>
                <a:off x="4655" y="3024"/>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a:t>
                </a:r>
              </a:p>
            </p:txBody>
          </p:sp>
        </p:grpSp>
        <p:sp>
          <p:nvSpPr>
            <p:cNvPr id="608382" name="Rectangle 126"/>
            <p:cNvSpPr>
              <a:spLocks noChangeArrowheads="1"/>
            </p:cNvSpPr>
            <p:nvPr/>
          </p:nvSpPr>
          <p:spPr bwMode="auto">
            <a:xfrm>
              <a:off x="4536" y="1632"/>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08383" name="Text Box 127"/>
            <p:cNvSpPr txBox="1">
              <a:spLocks noChangeArrowheads="1"/>
            </p:cNvSpPr>
            <p:nvPr/>
          </p:nvSpPr>
          <p:spPr bwMode="auto">
            <a:xfrm>
              <a:off x="4512" y="1448"/>
              <a:ext cx="648" cy="212"/>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i</a:t>
              </a:r>
            </a:p>
          </p:txBody>
        </p:sp>
      </p:grpSp>
      <p:grpSp>
        <p:nvGrpSpPr>
          <p:cNvPr id="608384" name="Group 128"/>
          <p:cNvGrpSpPr>
            <a:grpSpLocks/>
          </p:cNvGrpSpPr>
          <p:nvPr/>
        </p:nvGrpSpPr>
        <p:grpSpPr bwMode="auto">
          <a:xfrm>
            <a:off x="6259513" y="3390900"/>
            <a:ext cx="979487" cy="336550"/>
            <a:chOff x="3792" y="1648"/>
            <a:chExt cx="617" cy="212"/>
          </a:xfrm>
        </p:grpSpPr>
        <p:sp>
          <p:nvSpPr>
            <p:cNvPr id="608385" name="Rectangle 129"/>
            <p:cNvSpPr>
              <a:spLocks noChangeArrowheads="1"/>
            </p:cNvSpPr>
            <p:nvPr/>
          </p:nvSpPr>
          <p:spPr bwMode="auto">
            <a:xfrm>
              <a:off x="3826"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86" name="Text Box 130"/>
            <p:cNvSpPr txBox="1">
              <a:spLocks noChangeArrowheads="1"/>
            </p:cNvSpPr>
            <p:nvPr/>
          </p:nvSpPr>
          <p:spPr bwMode="auto">
            <a:xfrm>
              <a:off x="3792"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1</a:t>
              </a:r>
            </a:p>
          </p:txBody>
        </p:sp>
      </p:grpSp>
      <p:grpSp>
        <p:nvGrpSpPr>
          <p:cNvPr id="608387" name="Group 131"/>
          <p:cNvGrpSpPr>
            <a:grpSpLocks/>
          </p:cNvGrpSpPr>
          <p:nvPr/>
        </p:nvGrpSpPr>
        <p:grpSpPr bwMode="auto">
          <a:xfrm>
            <a:off x="7440613" y="3390900"/>
            <a:ext cx="979487" cy="336550"/>
            <a:chOff x="4536" y="1648"/>
            <a:chExt cx="617" cy="212"/>
          </a:xfrm>
        </p:grpSpPr>
        <p:sp>
          <p:nvSpPr>
            <p:cNvPr id="608388" name="Rectangle 132"/>
            <p:cNvSpPr>
              <a:spLocks noChangeArrowheads="1"/>
            </p:cNvSpPr>
            <p:nvPr/>
          </p:nvSpPr>
          <p:spPr bwMode="auto">
            <a:xfrm>
              <a:off x="4570"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89" name="Text Box 133"/>
            <p:cNvSpPr txBox="1">
              <a:spLocks noChangeArrowheads="1"/>
            </p:cNvSpPr>
            <p:nvPr/>
          </p:nvSpPr>
          <p:spPr bwMode="auto">
            <a:xfrm>
              <a:off x="4536"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1</a:t>
              </a:r>
            </a:p>
          </p:txBody>
        </p:sp>
      </p:grpSp>
      <p:grpSp>
        <p:nvGrpSpPr>
          <p:cNvPr id="608390" name="Group 134"/>
          <p:cNvGrpSpPr>
            <a:grpSpLocks/>
          </p:cNvGrpSpPr>
          <p:nvPr/>
        </p:nvGrpSpPr>
        <p:grpSpPr bwMode="auto">
          <a:xfrm>
            <a:off x="6257925" y="3390900"/>
            <a:ext cx="979488" cy="336550"/>
            <a:chOff x="3792" y="1648"/>
            <a:chExt cx="617" cy="212"/>
          </a:xfrm>
        </p:grpSpPr>
        <p:sp>
          <p:nvSpPr>
            <p:cNvPr id="608391" name="Rectangle 135"/>
            <p:cNvSpPr>
              <a:spLocks noChangeArrowheads="1"/>
            </p:cNvSpPr>
            <p:nvPr/>
          </p:nvSpPr>
          <p:spPr bwMode="auto">
            <a:xfrm>
              <a:off x="3826"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92" name="Text Box 136"/>
            <p:cNvSpPr txBox="1">
              <a:spLocks noChangeArrowheads="1"/>
            </p:cNvSpPr>
            <p:nvPr/>
          </p:nvSpPr>
          <p:spPr bwMode="auto">
            <a:xfrm>
              <a:off x="3792"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a:t>
              </a:r>
            </a:p>
          </p:txBody>
        </p:sp>
      </p:grpSp>
      <p:grpSp>
        <p:nvGrpSpPr>
          <p:cNvPr id="608393" name="Group 137"/>
          <p:cNvGrpSpPr>
            <a:grpSpLocks/>
          </p:cNvGrpSpPr>
          <p:nvPr/>
        </p:nvGrpSpPr>
        <p:grpSpPr bwMode="auto">
          <a:xfrm>
            <a:off x="7439025" y="3390900"/>
            <a:ext cx="979488" cy="336550"/>
            <a:chOff x="4536" y="1648"/>
            <a:chExt cx="617" cy="212"/>
          </a:xfrm>
        </p:grpSpPr>
        <p:sp>
          <p:nvSpPr>
            <p:cNvPr id="608394" name="Rectangle 138"/>
            <p:cNvSpPr>
              <a:spLocks noChangeArrowheads="1"/>
            </p:cNvSpPr>
            <p:nvPr/>
          </p:nvSpPr>
          <p:spPr bwMode="auto">
            <a:xfrm>
              <a:off x="4570"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95" name="Text Box 139"/>
            <p:cNvSpPr txBox="1">
              <a:spLocks noChangeArrowheads="1"/>
            </p:cNvSpPr>
            <p:nvPr/>
          </p:nvSpPr>
          <p:spPr bwMode="auto">
            <a:xfrm>
              <a:off x="4536"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a:t>
              </a:r>
            </a:p>
          </p:txBody>
        </p:sp>
      </p:grpSp>
      <p:grpSp>
        <p:nvGrpSpPr>
          <p:cNvPr id="608396" name="Group 140"/>
          <p:cNvGrpSpPr>
            <a:grpSpLocks/>
          </p:cNvGrpSpPr>
          <p:nvPr/>
        </p:nvGrpSpPr>
        <p:grpSpPr bwMode="auto">
          <a:xfrm>
            <a:off x="7437438" y="3390900"/>
            <a:ext cx="979487" cy="336550"/>
            <a:chOff x="4536" y="1648"/>
            <a:chExt cx="617" cy="212"/>
          </a:xfrm>
        </p:grpSpPr>
        <p:sp>
          <p:nvSpPr>
            <p:cNvPr id="608397" name="Rectangle 141"/>
            <p:cNvSpPr>
              <a:spLocks noChangeArrowheads="1"/>
            </p:cNvSpPr>
            <p:nvPr/>
          </p:nvSpPr>
          <p:spPr bwMode="auto">
            <a:xfrm>
              <a:off x="4570"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398" name="Text Box 142"/>
            <p:cNvSpPr txBox="1">
              <a:spLocks noChangeArrowheads="1"/>
            </p:cNvSpPr>
            <p:nvPr/>
          </p:nvSpPr>
          <p:spPr bwMode="auto">
            <a:xfrm>
              <a:off x="4536"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3</a:t>
              </a:r>
            </a:p>
          </p:txBody>
        </p:sp>
      </p:grpSp>
      <p:sp>
        <p:nvSpPr>
          <p:cNvPr id="608399" name="Rectangle 143"/>
          <p:cNvSpPr>
            <a:spLocks noChangeArrowheads="1"/>
          </p:cNvSpPr>
          <p:nvPr/>
        </p:nvSpPr>
        <p:spPr bwMode="auto">
          <a:xfrm>
            <a:off x="1155700" y="2183190"/>
            <a:ext cx="2017713" cy="2555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400" name="Rectangle 144"/>
          <p:cNvSpPr>
            <a:spLocks noChangeArrowheads="1"/>
          </p:cNvSpPr>
          <p:nvPr/>
        </p:nvSpPr>
        <p:spPr bwMode="auto">
          <a:xfrm>
            <a:off x="1155700" y="2448303"/>
            <a:ext cx="4322763" cy="2682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401" name="Rectangle 145"/>
          <p:cNvSpPr>
            <a:spLocks noChangeArrowheads="1"/>
          </p:cNvSpPr>
          <p:nvPr/>
        </p:nvSpPr>
        <p:spPr bwMode="auto">
          <a:xfrm>
            <a:off x="1935163" y="2448303"/>
            <a:ext cx="1216025" cy="2682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402" name="Rectangle 146"/>
          <p:cNvSpPr>
            <a:spLocks noChangeArrowheads="1"/>
          </p:cNvSpPr>
          <p:nvPr/>
        </p:nvSpPr>
        <p:spPr bwMode="auto">
          <a:xfrm>
            <a:off x="3406775" y="2448303"/>
            <a:ext cx="873125" cy="2682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403" name="Rectangle 147"/>
          <p:cNvSpPr>
            <a:spLocks noChangeArrowheads="1"/>
          </p:cNvSpPr>
          <p:nvPr/>
        </p:nvSpPr>
        <p:spPr bwMode="auto">
          <a:xfrm>
            <a:off x="4498975" y="2448303"/>
            <a:ext cx="503238" cy="2682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404" name="Rectangle 148"/>
          <p:cNvSpPr>
            <a:spLocks noChangeArrowheads="1"/>
          </p:cNvSpPr>
          <p:nvPr/>
        </p:nvSpPr>
        <p:spPr bwMode="auto">
          <a:xfrm>
            <a:off x="1536700" y="2703890"/>
            <a:ext cx="1606550" cy="2667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405" name="Rectangle 149"/>
          <p:cNvSpPr>
            <a:spLocks noChangeArrowheads="1"/>
          </p:cNvSpPr>
          <p:nvPr/>
        </p:nvSpPr>
        <p:spPr bwMode="auto">
          <a:xfrm>
            <a:off x="1155700" y="3249990"/>
            <a:ext cx="1908175" cy="2667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608406" name="Group 150"/>
          <p:cNvGrpSpPr>
            <a:grpSpLocks/>
          </p:cNvGrpSpPr>
          <p:nvPr/>
        </p:nvGrpSpPr>
        <p:grpSpPr bwMode="auto">
          <a:xfrm>
            <a:off x="685800" y="1803400"/>
            <a:ext cx="8077200" cy="2095500"/>
            <a:chOff x="280" y="648"/>
            <a:chExt cx="5088" cy="1320"/>
          </a:xfrm>
        </p:grpSpPr>
        <p:sp>
          <p:nvSpPr>
            <p:cNvPr id="608407" name="Rectangle 151"/>
            <p:cNvSpPr>
              <a:spLocks noChangeArrowheads="1"/>
            </p:cNvSpPr>
            <p:nvPr/>
          </p:nvSpPr>
          <p:spPr bwMode="auto">
            <a:xfrm>
              <a:off x="280" y="648"/>
              <a:ext cx="5060" cy="1320"/>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608408" name="Text Box 152"/>
            <p:cNvSpPr txBox="1">
              <a:spLocks noChangeArrowheads="1"/>
            </p:cNvSpPr>
            <p:nvPr/>
          </p:nvSpPr>
          <p:spPr bwMode="auto">
            <a:xfrm>
              <a:off x="352" y="664"/>
              <a:ext cx="5016" cy="1241"/>
            </a:xfrm>
            <a:prstGeom prst="rect">
              <a:avLst/>
            </a:prstGeom>
            <a:noFill/>
            <a:ln w="9525">
              <a:noFill/>
              <a:miter lim="800000"/>
              <a:headEnd/>
              <a:tailEnd/>
            </a:ln>
            <a:effectLst/>
          </p:spPr>
          <p:txBody>
            <a:bodyPr>
              <a:prstTxWarp prst="textNoShape">
                <a:avLst/>
              </a:prstTxWarp>
              <a:spAutoFit/>
            </a:bodyPr>
            <a:lstStyle/>
            <a:p>
              <a:pPr>
                <a:lnSpc>
                  <a:spcPct val="110000"/>
                </a:lnSpc>
              </a:pPr>
              <a:r>
                <a:rPr lang="en-US" sz="1600">
                  <a:latin typeface="Courier New" pitchFamily="1" charset="0"/>
                </a:rPr>
                <a:t>private int factorial(int n)</a:t>
              </a:r>
              <a:r>
                <a:rPr lang="en-US" sz="1000">
                  <a:latin typeface="Courier New" pitchFamily="1" charset="0"/>
                </a:rPr>
                <a:t> </a:t>
              </a:r>
              <a:r>
                <a:rPr lang="en-US" sz="1600">
                  <a:latin typeface="Courier New" pitchFamily="1" charset="0"/>
                </a:rPr>
                <a:t>{</a:t>
              </a:r>
            </a:p>
            <a:p>
              <a:pPr>
                <a:lnSpc>
                  <a:spcPct val="110000"/>
                </a:lnSpc>
              </a:pPr>
              <a:r>
                <a:rPr lang="en-US" sz="1600">
                  <a:latin typeface="Courier New" pitchFamily="1" charset="0"/>
                </a:rPr>
                <a:t>   int result = 1;</a:t>
              </a:r>
            </a:p>
            <a:p>
              <a:pPr>
                <a:lnSpc>
                  <a:spcPct val="110000"/>
                </a:lnSpc>
              </a:pPr>
              <a:r>
                <a:rPr lang="en-US" sz="1600">
                  <a:latin typeface="Courier New" pitchFamily="1" charset="0"/>
                </a:rPr>
                <a:t>   for ( int i = 1 ; i &lt;= n ; i++ )</a:t>
              </a:r>
              <a:r>
                <a:rPr lang="en-US" sz="1000">
                  <a:latin typeface="Courier New" pitchFamily="1" charset="0"/>
                </a:rPr>
                <a:t> </a:t>
              </a:r>
              <a:r>
                <a:rPr lang="en-US" sz="1600">
                  <a:latin typeface="Courier New" pitchFamily="1" charset="0"/>
                </a:rPr>
                <a:t>{</a:t>
              </a:r>
            </a:p>
            <a:p>
              <a:pPr>
                <a:lnSpc>
                  <a:spcPct val="110000"/>
                </a:lnSpc>
              </a:pPr>
              <a:r>
                <a:rPr lang="en-US" sz="1600">
                  <a:latin typeface="Courier New" pitchFamily="1" charset="0"/>
                </a:rPr>
                <a:t>      result *= i;</a:t>
              </a:r>
            </a:p>
            <a:p>
              <a:pPr>
                <a:lnSpc>
                  <a:spcPct val="110000"/>
                </a:lnSpc>
              </a:pPr>
              <a:r>
                <a:rPr lang="en-US" sz="1600">
                  <a:latin typeface="Courier New" pitchFamily="1" charset="0"/>
                </a:rPr>
                <a:t>   }</a:t>
              </a:r>
            </a:p>
            <a:p>
              <a:pPr>
                <a:lnSpc>
                  <a:spcPct val="110000"/>
                </a:lnSpc>
              </a:pPr>
              <a:r>
                <a:rPr lang="en-US" sz="1600">
                  <a:latin typeface="Courier New" pitchFamily="1" charset="0"/>
                </a:rPr>
                <a:t>   return result;</a:t>
              </a:r>
            </a:p>
            <a:p>
              <a:pPr>
                <a:lnSpc>
                  <a:spcPct val="110000"/>
                </a:lnSpc>
              </a:pPr>
              <a:r>
                <a:rPr lang="en-US" sz="1600">
                  <a:latin typeface="Courier New" pitchFamily="1" charset="0"/>
                </a:rPr>
                <a:t>}</a:t>
              </a:r>
              <a:endParaRPr sz="1600" noProof="1">
                <a:latin typeface="Courier New" pitchFamily="1" charset="0"/>
              </a:endParaRPr>
            </a:p>
          </p:txBody>
        </p:sp>
        <p:sp>
          <p:nvSpPr>
            <p:cNvPr id="608409" name="Rectangle 153"/>
            <p:cNvSpPr>
              <a:spLocks noChangeArrowheads="1"/>
            </p:cNvSpPr>
            <p:nvPr/>
          </p:nvSpPr>
          <p:spPr bwMode="auto">
            <a:xfrm>
              <a:off x="3048" y="1632"/>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08410" name="Text Box 154"/>
            <p:cNvSpPr txBox="1">
              <a:spLocks noChangeArrowheads="1"/>
            </p:cNvSpPr>
            <p:nvPr/>
          </p:nvSpPr>
          <p:spPr bwMode="auto">
            <a:xfrm>
              <a:off x="3024" y="1448"/>
              <a:ext cx="672" cy="212"/>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n</a:t>
              </a:r>
            </a:p>
          </p:txBody>
        </p:sp>
        <p:sp>
          <p:nvSpPr>
            <p:cNvPr id="608411" name="Rectangle 155"/>
            <p:cNvSpPr>
              <a:spLocks noChangeArrowheads="1"/>
            </p:cNvSpPr>
            <p:nvPr/>
          </p:nvSpPr>
          <p:spPr bwMode="auto">
            <a:xfrm>
              <a:off x="3792" y="1632"/>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08412" name="Text Box 156"/>
            <p:cNvSpPr txBox="1">
              <a:spLocks noChangeArrowheads="1"/>
            </p:cNvSpPr>
            <p:nvPr/>
          </p:nvSpPr>
          <p:spPr bwMode="auto">
            <a:xfrm>
              <a:off x="3768" y="1448"/>
              <a:ext cx="648" cy="212"/>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result</a:t>
              </a:r>
            </a:p>
          </p:txBody>
        </p:sp>
        <p:grpSp>
          <p:nvGrpSpPr>
            <p:cNvPr id="608413" name="Group 157"/>
            <p:cNvGrpSpPr>
              <a:grpSpLocks/>
            </p:cNvGrpSpPr>
            <p:nvPr/>
          </p:nvGrpSpPr>
          <p:grpSpPr bwMode="auto">
            <a:xfrm>
              <a:off x="3048" y="1648"/>
              <a:ext cx="617" cy="212"/>
              <a:chOff x="4655" y="3024"/>
              <a:chExt cx="617" cy="212"/>
            </a:xfrm>
          </p:grpSpPr>
          <p:sp>
            <p:nvSpPr>
              <p:cNvPr id="608414" name="Rectangle 158"/>
              <p:cNvSpPr>
                <a:spLocks noChangeArrowheads="1"/>
              </p:cNvSpPr>
              <p:nvPr/>
            </p:nvSpPr>
            <p:spPr bwMode="auto">
              <a:xfrm>
                <a:off x="4689" y="3041"/>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415" name="Text Box 159"/>
              <p:cNvSpPr txBox="1">
                <a:spLocks noChangeArrowheads="1"/>
              </p:cNvSpPr>
              <p:nvPr/>
            </p:nvSpPr>
            <p:spPr bwMode="auto">
              <a:xfrm>
                <a:off x="4655" y="3024"/>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3</a:t>
                </a:r>
              </a:p>
            </p:txBody>
          </p:sp>
        </p:grpSp>
        <p:sp>
          <p:nvSpPr>
            <p:cNvPr id="608416" name="Rectangle 160"/>
            <p:cNvSpPr>
              <a:spLocks noChangeArrowheads="1"/>
            </p:cNvSpPr>
            <p:nvPr/>
          </p:nvSpPr>
          <p:spPr bwMode="auto">
            <a:xfrm>
              <a:off x="4536" y="1632"/>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08417" name="Text Box 161"/>
            <p:cNvSpPr txBox="1">
              <a:spLocks noChangeArrowheads="1"/>
            </p:cNvSpPr>
            <p:nvPr/>
          </p:nvSpPr>
          <p:spPr bwMode="auto">
            <a:xfrm>
              <a:off x="4512" y="1448"/>
              <a:ext cx="648" cy="212"/>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i</a:t>
              </a:r>
            </a:p>
          </p:txBody>
        </p:sp>
      </p:grpSp>
      <p:grpSp>
        <p:nvGrpSpPr>
          <p:cNvPr id="608418" name="Group 162"/>
          <p:cNvGrpSpPr>
            <a:grpSpLocks/>
          </p:cNvGrpSpPr>
          <p:nvPr/>
        </p:nvGrpSpPr>
        <p:grpSpPr bwMode="auto">
          <a:xfrm>
            <a:off x="6259513" y="3390900"/>
            <a:ext cx="979487" cy="336550"/>
            <a:chOff x="3792" y="1648"/>
            <a:chExt cx="617" cy="212"/>
          </a:xfrm>
        </p:grpSpPr>
        <p:sp>
          <p:nvSpPr>
            <p:cNvPr id="608419" name="Rectangle 163"/>
            <p:cNvSpPr>
              <a:spLocks noChangeArrowheads="1"/>
            </p:cNvSpPr>
            <p:nvPr/>
          </p:nvSpPr>
          <p:spPr bwMode="auto">
            <a:xfrm>
              <a:off x="3826"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420" name="Text Box 164"/>
            <p:cNvSpPr txBox="1">
              <a:spLocks noChangeArrowheads="1"/>
            </p:cNvSpPr>
            <p:nvPr/>
          </p:nvSpPr>
          <p:spPr bwMode="auto">
            <a:xfrm>
              <a:off x="3792"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1</a:t>
              </a:r>
            </a:p>
          </p:txBody>
        </p:sp>
      </p:grpSp>
      <p:grpSp>
        <p:nvGrpSpPr>
          <p:cNvPr id="608421" name="Group 165"/>
          <p:cNvGrpSpPr>
            <a:grpSpLocks/>
          </p:cNvGrpSpPr>
          <p:nvPr/>
        </p:nvGrpSpPr>
        <p:grpSpPr bwMode="auto">
          <a:xfrm>
            <a:off x="7440613" y="3390900"/>
            <a:ext cx="979487" cy="336550"/>
            <a:chOff x="4536" y="1648"/>
            <a:chExt cx="617" cy="212"/>
          </a:xfrm>
        </p:grpSpPr>
        <p:sp>
          <p:nvSpPr>
            <p:cNvPr id="608422" name="Rectangle 166"/>
            <p:cNvSpPr>
              <a:spLocks noChangeArrowheads="1"/>
            </p:cNvSpPr>
            <p:nvPr/>
          </p:nvSpPr>
          <p:spPr bwMode="auto">
            <a:xfrm>
              <a:off x="4570"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423" name="Text Box 167"/>
            <p:cNvSpPr txBox="1">
              <a:spLocks noChangeArrowheads="1"/>
            </p:cNvSpPr>
            <p:nvPr/>
          </p:nvSpPr>
          <p:spPr bwMode="auto">
            <a:xfrm>
              <a:off x="4536"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1</a:t>
              </a:r>
            </a:p>
          </p:txBody>
        </p:sp>
      </p:grpSp>
      <p:grpSp>
        <p:nvGrpSpPr>
          <p:cNvPr id="608424" name="Group 168"/>
          <p:cNvGrpSpPr>
            <a:grpSpLocks/>
          </p:cNvGrpSpPr>
          <p:nvPr/>
        </p:nvGrpSpPr>
        <p:grpSpPr bwMode="auto">
          <a:xfrm>
            <a:off x="6257925" y="3390900"/>
            <a:ext cx="979488" cy="336550"/>
            <a:chOff x="3792" y="1648"/>
            <a:chExt cx="617" cy="212"/>
          </a:xfrm>
        </p:grpSpPr>
        <p:sp>
          <p:nvSpPr>
            <p:cNvPr id="608425" name="Rectangle 169"/>
            <p:cNvSpPr>
              <a:spLocks noChangeArrowheads="1"/>
            </p:cNvSpPr>
            <p:nvPr/>
          </p:nvSpPr>
          <p:spPr bwMode="auto">
            <a:xfrm>
              <a:off x="3826"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426" name="Text Box 170"/>
            <p:cNvSpPr txBox="1">
              <a:spLocks noChangeArrowheads="1"/>
            </p:cNvSpPr>
            <p:nvPr/>
          </p:nvSpPr>
          <p:spPr bwMode="auto">
            <a:xfrm>
              <a:off x="3792"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a:t>
              </a:r>
            </a:p>
          </p:txBody>
        </p:sp>
      </p:grpSp>
      <p:grpSp>
        <p:nvGrpSpPr>
          <p:cNvPr id="608427" name="Group 171"/>
          <p:cNvGrpSpPr>
            <a:grpSpLocks/>
          </p:cNvGrpSpPr>
          <p:nvPr/>
        </p:nvGrpSpPr>
        <p:grpSpPr bwMode="auto">
          <a:xfrm>
            <a:off x="7439025" y="3390900"/>
            <a:ext cx="979488" cy="336550"/>
            <a:chOff x="4536" y="1648"/>
            <a:chExt cx="617" cy="212"/>
          </a:xfrm>
        </p:grpSpPr>
        <p:sp>
          <p:nvSpPr>
            <p:cNvPr id="608428" name="Rectangle 172"/>
            <p:cNvSpPr>
              <a:spLocks noChangeArrowheads="1"/>
            </p:cNvSpPr>
            <p:nvPr/>
          </p:nvSpPr>
          <p:spPr bwMode="auto">
            <a:xfrm>
              <a:off x="4570"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429" name="Text Box 173"/>
            <p:cNvSpPr txBox="1">
              <a:spLocks noChangeArrowheads="1"/>
            </p:cNvSpPr>
            <p:nvPr/>
          </p:nvSpPr>
          <p:spPr bwMode="auto">
            <a:xfrm>
              <a:off x="4536"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a:t>
              </a:r>
            </a:p>
          </p:txBody>
        </p:sp>
      </p:grpSp>
      <p:grpSp>
        <p:nvGrpSpPr>
          <p:cNvPr id="608430" name="Group 174"/>
          <p:cNvGrpSpPr>
            <a:grpSpLocks/>
          </p:cNvGrpSpPr>
          <p:nvPr/>
        </p:nvGrpSpPr>
        <p:grpSpPr bwMode="auto">
          <a:xfrm>
            <a:off x="6256338" y="3390900"/>
            <a:ext cx="979487" cy="336550"/>
            <a:chOff x="3792" y="1648"/>
            <a:chExt cx="617" cy="212"/>
          </a:xfrm>
        </p:grpSpPr>
        <p:sp>
          <p:nvSpPr>
            <p:cNvPr id="608431" name="Rectangle 175"/>
            <p:cNvSpPr>
              <a:spLocks noChangeArrowheads="1"/>
            </p:cNvSpPr>
            <p:nvPr/>
          </p:nvSpPr>
          <p:spPr bwMode="auto">
            <a:xfrm>
              <a:off x="3826"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432" name="Text Box 176"/>
            <p:cNvSpPr txBox="1">
              <a:spLocks noChangeArrowheads="1"/>
            </p:cNvSpPr>
            <p:nvPr/>
          </p:nvSpPr>
          <p:spPr bwMode="auto">
            <a:xfrm>
              <a:off x="3792"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6</a:t>
              </a:r>
            </a:p>
          </p:txBody>
        </p:sp>
      </p:grpSp>
      <p:grpSp>
        <p:nvGrpSpPr>
          <p:cNvPr id="608433" name="Group 177"/>
          <p:cNvGrpSpPr>
            <a:grpSpLocks/>
          </p:cNvGrpSpPr>
          <p:nvPr/>
        </p:nvGrpSpPr>
        <p:grpSpPr bwMode="auto">
          <a:xfrm>
            <a:off x="7437438" y="3390900"/>
            <a:ext cx="979487" cy="336550"/>
            <a:chOff x="4536" y="1648"/>
            <a:chExt cx="617" cy="212"/>
          </a:xfrm>
        </p:grpSpPr>
        <p:sp>
          <p:nvSpPr>
            <p:cNvPr id="608434" name="Rectangle 178"/>
            <p:cNvSpPr>
              <a:spLocks noChangeArrowheads="1"/>
            </p:cNvSpPr>
            <p:nvPr/>
          </p:nvSpPr>
          <p:spPr bwMode="auto">
            <a:xfrm>
              <a:off x="4570"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435" name="Text Box 179"/>
            <p:cNvSpPr txBox="1">
              <a:spLocks noChangeArrowheads="1"/>
            </p:cNvSpPr>
            <p:nvPr/>
          </p:nvSpPr>
          <p:spPr bwMode="auto">
            <a:xfrm>
              <a:off x="4536"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3</a:t>
              </a:r>
            </a:p>
          </p:txBody>
        </p:sp>
      </p:grpSp>
      <p:grpSp>
        <p:nvGrpSpPr>
          <p:cNvPr id="608436" name="Group 180"/>
          <p:cNvGrpSpPr>
            <a:grpSpLocks/>
          </p:cNvGrpSpPr>
          <p:nvPr/>
        </p:nvGrpSpPr>
        <p:grpSpPr bwMode="auto">
          <a:xfrm>
            <a:off x="7435850" y="3390900"/>
            <a:ext cx="979488" cy="336550"/>
            <a:chOff x="4536" y="1648"/>
            <a:chExt cx="617" cy="212"/>
          </a:xfrm>
        </p:grpSpPr>
        <p:sp>
          <p:nvSpPr>
            <p:cNvPr id="608437" name="Rectangle 181"/>
            <p:cNvSpPr>
              <a:spLocks noChangeArrowheads="1"/>
            </p:cNvSpPr>
            <p:nvPr/>
          </p:nvSpPr>
          <p:spPr bwMode="auto">
            <a:xfrm>
              <a:off x="4570" y="1665"/>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438" name="Text Box 182"/>
            <p:cNvSpPr txBox="1">
              <a:spLocks noChangeArrowheads="1"/>
            </p:cNvSpPr>
            <p:nvPr/>
          </p:nvSpPr>
          <p:spPr bwMode="auto">
            <a:xfrm>
              <a:off x="4536" y="1648"/>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4</a:t>
              </a:r>
            </a:p>
          </p:txBody>
        </p:sp>
      </p:grpSp>
      <p:sp>
        <p:nvSpPr>
          <p:cNvPr id="608439" name="Rectangle 183"/>
          <p:cNvSpPr>
            <a:spLocks noChangeArrowheads="1"/>
          </p:cNvSpPr>
          <p:nvPr/>
        </p:nvSpPr>
        <p:spPr bwMode="auto">
          <a:xfrm>
            <a:off x="1155700" y="2183190"/>
            <a:ext cx="2017713" cy="2555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440" name="Rectangle 184"/>
          <p:cNvSpPr>
            <a:spLocks noChangeArrowheads="1"/>
          </p:cNvSpPr>
          <p:nvPr/>
        </p:nvSpPr>
        <p:spPr bwMode="auto">
          <a:xfrm>
            <a:off x="1155700" y="2448303"/>
            <a:ext cx="4322763" cy="2682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441" name="Rectangle 185"/>
          <p:cNvSpPr>
            <a:spLocks noChangeArrowheads="1"/>
          </p:cNvSpPr>
          <p:nvPr/>
        </p:nvSpPr>
        <p:spPr bwMode="auto">
          <a:xfrm>
            <a:off x="1935163" y="2448303"/>
            <a:ext cx="1216025" cy="2682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442" name="Rectangle 186"/>
          <p:cNvSpPr>
            <a:spLocks noChangeArrowheads="1"/>
          </p:cNvSpPr>
          <p:nvPr/>
        </p:nvSpPr>
        <p:spPr bwMode="auto">
          <a:xfrm>
            <a:off x="3406775" y="2448303"/>
            <a:ext cx="873125" cy="2682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443" name="Rectangle 187"/>
          <p:cNvSpPr>
            <a:spLocks noChangeArrowheads="1"/>
          </p:cNvSpPr>
          <p:nvPr/>
        </p:nvSpPr>
        <p:spPr bwMode="auto">
          <a:xfrm>
            <a:off x="4498975" y="2448303"/>
            <a:ext cx="503238" cy="2682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444" name="Rectangle 188"/>
          <p:cNvSpPr>
            <a:spLocks noChangeArrowheads="1"/>
          </p:cNvSpPr>
          <p:nvPr/>
        </p:nvSpPr>
        <p:spPr bwMode="auto">
          <a:xfrm>
            <a:off x="1536700" y="2703890"/>
            <a:ext cx="1606550" cy="2667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608445" name="Rectangle 189"/>
          <p:cNvSpPr>
            <a:spLocks noChangeArrowheads="1"/>
          </p:cNvSpPr>
          <p:nvPr/>
        </p:nvSpPr>
        <p:spPr bwMode="auto">
          <a:xfrm>
            <a:off x="1155700" y="3249990"/>
            <a:ext cx="1908175" cy="2667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608446" name="Group 190"/>
          <p:cNvGrpSpPr>
            <a:grpSpLocks/>
          </p:cNvGrpSpPr>
          <p:nvPr/>
        </p:nvGrpSpPr>
        <p:grpSpPr bwMode="auto">
          <a:xfrm>
            <a:off x="444500" y="1028700"/>
            <a:ext cx="8318500" cy="3695700"/>
            <a:chOff x="280" y="648"/>
            <a:chExt cx="5240" cy="2328"/>
          </a:xfrm>
        </p:grpSpPr>
        <p:sp>
          <p:nvSpPr>
            <p:cNvPr id="608447" name="Rectangle 191"/>
            <p:cNvSpPr>
              <a:spLocks noChangeArrowheads="1"/>
            </p:cNvSpPr>
            <p:nvPr/>
          </p:nvSpPr>
          <p:spPr bwMode="auto">
            <a:xfrm>
              <a:off x="288" y="648"/>
              <a:ext cx="5232" cy="232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grpSp>
          <p:nvGrpSpPr>
            <p:cNvPr id="608448" name="Group 192"/>
            <p:cNvGrpSpPr>
              <a:grpSpLocks/>
            </p:cNvGrpSpPr>
            <p:nvPr/>
          </p:nvGrpSpPr>
          <p:grpSpPr bwMode="auto">
            <a:xfrm>
              <a:off x="280" y="648"/>
              <a:ext cx="5088" cy="1376"/>
              <a:chOff x="376" y="744"/>
              <a:chExt cx="5088" cy="1376"/>
            </a:xfrm>
          </p:grpSpPr>
          <p:sp>
            <p:nvSpPr>
              <p:cNvPr id="608449" name="Rectangle 193"/>
              <p:cNvSpPr>
                <a:spLocks noChangeArrowheads="1"/>
              </p:cNvSpPr>
              <p:nvPr/>
            </p:nvSpPr>
            <p:spPr bwMode="auto">
              <a:xfrm>
                <a:off x="376" y="744"/>
                <a:ext cx="5060" cy="1376"/>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608450" name="Text Box 194"/>
              <p:cNvSpPr txBox="1">
                <a:spLocks noChangeArrowheads="1"/>
              </p:cNvSpPr>
              <p:nvPr/>
            </p:nvSpPr>
            <p:spPr bwMode="auto">
              <a:xfrm>
                <a:off x="448" y="784"/>
                <a:ext cx="5016" cy="903"/>
              </a:xfrm>
              <a:prstGeom prst="rect">
                <a:avLst/>
              </a:prstGeom>
              <a:noFill/>
              <a:ln w="9525">
                <a:noFill/>
                <a:miter lim="800000"/>
                <a:headEnd/>
                <a:tailEnd/>
              </a:ln>
              <a:effectLst/>
            </p:spPr>
            <p:txBody>
              <a:bodyPr>
                <a:prstTxWarp prst="textNoShape">
                  <a:avLst/>
                </a:prstTxWarp>
                <a:spAutoFit/>
              </a:bodyPr>
              <a:lstStyle/>
              <a:p>
                <a:pPr>
                  <a:lnSpc>
                    <a:spcPct val="110000"/>
                  </a:lnSpc>
                </a:pPr>
                <a:r>
                  <a:rPr sz="1600" noProof="1">
                    <a:latin typeface="Courier New" pitchFamily="1" charset="0"/>
                  </a:rPr>
                  <a:t>public void run() {</a:t>
                </a:r>
              </a:p>
              <a:p>
                <a:pPr>
                  <a:lnSpc>
                    <a:spcPct val="110000"/>
                  </a:lnSpc>
                </a:pPr>
                <a:r>
                  <a:rPr sz="1600" noProof="1">
                    <a:latin typeface="Courier New" pitchFamily="1" charset="0"/>
                  </a:rPr>
                  <a:t>   int n = readInt("Enter number of objects in the set (n): ");</a:t>
                </a:r>
              </a:p>
              <a:p>
                <a:pPr>
                  <a:lnSpc>
                    <a:spcPct val="110000"/>
                  </a:lnSpc>
                </a:pPr>
                <a:r>
                  <a:rPr sz="1600" noProof="1">
                    <a:latin typeface="Courier New" pitchFamily="1" charset="0"/>
                  </a:rPr>
                  <a:t>   int k = readInt("Enter number to be chosen (k): ");</a:t>
                </a:r>
              </a:p>
              <a:p>
                <a:pPr>
                  <a:lnSpc>
                    <a:spcPct val="110000"/>
                  </a:lnSpc>
                </a:pPr>
                <a:r>
                  <a:rPr sz="1600" noProof="1">
                    <a:latin typeface="Courier New" pitchFamily="1" charset="0"/>
                  </a:rPr>
                  <a:t>   println("C(" + n + ", " + k + ") = " + combinations(n, k)</a:t>
                </a:r>
                <a:r>
                  <a:rPr sz="800" noProof="1">
                    <a:latin typeface="Courier New" pitchFamily="1" charset="0"/>
                  </a:rPr>
                  <a:t> </a:t>
                </a:r>
                <a:r>
                  <a:rPr sz="1600" noProof="1">
                    <a:latin typeface="Courier New" pitchFamily="1" charset="0"/>
                  </a:rPr>
                  <a:t>);</a:t>
                </a:r>
              </a:p>
              <a:p>
                <a:pPr>
                  <a:lnSpc>
                    <a:spcPct val="110000"/>
                  </a:lnSpc>
                </a:pPr>
                <a:r>
                  <a:rPr sz="1600" noProof="1">
                    <a:latin typeface="Courier New" pitchFamily="1" charset="0"/>
                  </a:rPr>
                  <a:t>}</a:t>
                </a:r>
              </a:p>
            </p:txBody>
          </p:sp>
          <p:grpSp>
            <p:nvGrpSpPr>
              <p:cNvPr id="608451" name="Group 195"/>
              <p:cNvGrpSpPr>
                <a:grpSpLocks/>
              </p:cNvGrpSpPr>
              <p:nvPr/>
            </p:nvGrpSpPr>
            <p:grpSpPr bwMode="auto">
              <a:xfrm>
                <a:off x="3928" y="1640"/>
                <a:ext cx="1392" cy="424"/>
                <a:chOff x="3832" y="1400"/>
                <a:chExt cx="1392" cy="424"/>
              </a:xfrm>
            </p:grpSpPr>
            <p:sp>
              <p:nvSpPr>
                <p:cNvPr id="608452" name="Rectangle 196"/>
                <p:cNvSpPr>
                  <a:spLocks noChangeArrowheads="1"/>
                </p:cNvSpPr>
                <p:nvPr/>
              </p:nvSpPr>
              <p:spPr bwMode="auto">
                <a:xfrm>
                  <a:off x="3856" y="1584"/>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08453" name="Text Box 197"/>
                <p:cNvSpPr txBox="1">
                  <a:spLocks noChangeArrowheads="1"/>
                </p:cNvSpPr>
                <p:nvPr/>
              </p:nvSpPr>
              <p:spPr bwMode="auto">
                <a:xfrm>
                  <a:off x="3832" y="1400"/>
                  <a:ext cx="672" cy="212"/>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n</a:t>
                  </a:r>
                </a:p>
              </p:txBody>
            </p:sp>
            <p:sp>
              <p:nvSpPr>
                <p:cNvPr id="608454" name="Rectangle 198"/>
                <p:cNvSpPr>
                  <a:spLocks noChangeArrowheads="1"/>
                </p:cNvSpPr>
                <p:nvPr/>
              </p:nvSpPr>
              <p:spPr bwMode="auto">
                <a:xfrm>
                  <a:off x="4600" y="1584"/>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08455" name="Text Box 199"/>
                <p:cNvSpPr txBox="1">
                  <a:spLocks noChangeArrowheads="1"/>
                </p:cNvSpPr>
                <p:nvPr/>
              </p:nvSpPr>
              <p:spPr bwMode="auto">
                <a:xfrm>
                  <a:off x="4576" y="1400"/>
                  <a:ext cx="648" cy="212"/>
                </a:xfrm>
                <a:prstGeom prst="rect">
                  <a:avLst/>
                </a:prstGeom>
                <a:noFill/>
                <a:ln w="9525">
                  <a:noFill/>
                  <a:miter lim="800000"/>
                  <a:headEnd/>
                  <a:tailEnd/>
                </a:ln>
                <a:effectLst/>
              </p:spPr>
              <p:txBody>
                <a:bodyPr>
                  <a:prstTxWarp prst="textNoShape">
                    <a:avLst/>
                  </a:prstTxWarp>
                  <a:spAutoFit/>
                </a:bodyPr>
                <a:lstStyle/>
                <a:p>
                  <a:r>
                    <a:rPr lang="en-US" sz="1600">
                      <a:latin typeface="Courier New" pitchFamily="1" charset="0"/>
                    </a:rPr>
                    <a:t>k</a:t>
                  </a:r>
                </a:p>
              </p:txBody>
            </p:sp>
          </p:grpSp>
          <p:grpSp>
            <p:nvGrpSpPr>
              <p:cNvPr id="608456" name="Group 200"/>
              <p:cNvGrpSpPr>
                <a:grpSpLocks/>
              </p:cNvGrpSpPr>
              <p:nvPr/>
            </p:nvGrpSpPr>
            <p:grpSpPr bwMode="auto">
              <a:xfrm>
                <a:off x="4696" y="1840"/>
                <a:ext cx="617" cy="212"/>
                <a:chOff x="4655" y="3024"/>
                <a:chExt cx="617" cy="212"/>
              </a:xfrm>
            </p:grpSpPr>
            <p:sp>
              <p:nvSpPr>
                <p:cNvPr id="608457" name="Rectangle 201"/>
                <p:cNvSpPr>
                  <a:spLocks noChangeArrowheads="1"/>
                </p:cNvSpPr>
                <p:nvPr/>
              </p:nvSpPr>
              <p:spPr bwMode="auto">
                <a:xfrm>
                  <a:off x="4689" y="3041"/>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458" name="Text Box 202"/>
                <p:cNvSpPr txBox="1">
                  <a:spLocks noChangeArrowheads="1"/>
                </p:cNvSpPr>
                <p:nvPr/>
              </p:nvSpPr>
              <p:spPr bwMode="auto">
                <a:xfrm>
                  <a:off x="4655" y="3024"/>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a:t>
                  </a:r>
                </a:p>
              </p:txBody>
            </p:sp>
          </p:grpSp>
          <p:grpSp>
            <p:nvGrpSpPr>
              <p:cNvPr id="608459" name="Group 203"/>
              <p:cNvGrpSpPr>
                <a:grpSpLocks/>
              </p:cNvGrpSpPr>
              <p:nvPr/>
            </p:nvGrpSpPr>
            <p:grpSpPr bwMode="auto">
              <a:xfrm>
                <a:off x="3952" y="1840"/>
                <a:ext cx="617" cy="212"/>
                <a:chOff x="4655" y="3024"/>
                <a:chExt cx="617" cy="212"/>
              </a:xfrm>
            </p:grpSpPr>
            <p:sp>
              <p:nvSpPr>
                <p:cNvPr id="608460" name="Rectangle 204"/>
                <p:cNvSpPr>
                  <a:spLocks noChangeArrowheads="1"/>
                </p:cNvSpPr>
                <p:nvPr/>
              </p:nvSpPr>
              <p:spPr bwMode="auto">
                <a:xfrm>
                  <a:off x="4689" y="3041"/>
                  <a:ext cx="562" cy="175"/>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608461" name="Text Box 205"/>
                <p:cNvSpPr txBox="1">
                  <a:spLocks noChangeArrowheads="1"/>
                </p:cNvSpPr>
                <p:nvPr/>
              </p:nvSpPr>
              <p:spPr bwMode="auto">
                <a:xfrm>
                  <a:off x="4655" y="3024"/>
                  <a:ext cx="61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5</a:t>
                  </a: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608274"/>
                                        </p:tgtEl>
                                        <p:attrNameLst>
                                          <p:attrName>style.visibility</p:attrName>
                                        </p:attrNameLst>
                                      </p:cBhvr>
                                      <p:to>
                                        <p:strVal val="visible"/>
                                      </p:to>
                                    </p:set>
                                  </p:childTnLst>
                                  <p:subTnLst>
                                    <p:set>
                                      <p:cBhvr override="childStyle">
                                        <p:cTn dur="1" fill="hold" display="0" masterRel="nextClick" afterEffect="1"/>
                                        <p:tgtEl>
                                          <p:spTgt spid="60827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8275">
                                            <p:txEl>
                                              <p:pRg st="0" end="0"/>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608286"/>
                                        </p:tgtEl>
                                        <p:attrNameLst>
                                          <p:attrName>style.visibility</p:attrName>
                                        </p:attrNameLst>
                                      </p:cBhvr>
                                      <p:to>
                                        <p:strVal val="visible"/>
                                      </p:to>
                                    </p:set>
                                  </p:childTnLst>
                                  <p:subTnLst>
                                    <p:set>
                                      <p:cBhvr override="childStyle">
                                        <p:cTn dur="1" fill="hold" display="0" masterRel="nextClick" afterEffect="1"/>
                                        <p:tgtEl>
                                          <p:spTgt spid="608286"/>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608276">
                                            <p:txEl>
                                              <p:pRg st="0" end="0"/>
                                            </p:txEl>
                                          </p:spTgt>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499"/>
                                          </p:stCondLst>
                                        </p:cTn>
                                        <p:tgtEl>
                                          <p:spTgt spid="608282"/>
                                        </p:tgtEl>
                                        <p:attrNameLst>
                                          <p:attrName>style.visibility</p:attrName>
                                        </p:attrNameLst>
                                      </p:cBhvr>
                                      <p:to>
                                        <p:strVal val="visible"/>
                                      </p:to>
                                    </p:set>
                                  </p:childTnLst>
                                </p:cTn>
                              </p:par>
                            </p:childTnLst>
                          </p:cTn>
                        </p:par>
                        <p:par>
                          <p:cTn id="21" fill="hold">
                            <p:stCondLst>
                              <p:cond delay="1000"/>
                            </p:stCondLst>
                            <p:childTnLst>
                              <p:par>
                                <p:cTn id="22" presetID="1" presetClass="entr" presetSubtype="0" fill="hold" grpId="0" nodeType="afterEffect">
                                  <p:stCondLst>
                                    <p:cond delay="0"/>
                                  </p:stCondLst>
                                  <p:childTnLst>
                                    <p:set>
                                      <p:cBhvr>
                                        <p:cTn id="23" dur="1" fill="hold">
                                          <p:stCondLst>
                                            <p:cond delay="499"/>
                                          </p:stCondLst>
                                        </p:cTn>
                                        <p:tgtEl>
                                          <p:spTgt spid="608287"/>
                                        </p:tgtEl>
                                        <p:attrNameLst>
                                          <p:attrName>style.visibility</p:attrName>
                                        </p:attrNameLst>
                                      </p:cBhvr>
                                      <p:to>
                                        <p:strVal val="visible"/>
                                      </p:to>
                                    </p:set>
                                  </p:childTnLst>
                                  <p:subTnLst>
                                    <p:set>
                                      <p:cBhvr override="childStyle">
                                        <p:cTn dur="1" fill="hold" display="0" masterRel="nextClick" afterEffect="1"/>
                                        <p:tgtEl>
                                          <p:spTgt spid="608287"/>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608278">
                                            <p:txEl>
                                              <p:pRg st="0" end="0"/>
                                            </p:txEl>
                                          </p:spTgt>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grpId="0" nodeType="afterEffect">
                                  <p:stCondLst>
                                    <p:cond delay="0"/>
                                  </p:stCondLst>
                                  <p:childTnLst>
                                    <p:set>
                                      <p:cBhvr>
                                        <p:cTn id="30" dur="1" fill="hold">
                                          <p:stCondLst>
                                            <p:cond delay="499"/>
                                          </p:stCondLst>
                                        </p:cTn>
                                        <p:tgtEl>
                                          <p:spTgt spid="608288"/>
                                        </p:tgtEl>
                                        <p:attrNameLst>
                                          <p:attrName>style.visibility</p:attrName>
                                        </p:attrNameLst>
                                      </p:cBhvr>
                                      <p:to>
                                        <p:strVal val="visible"/>
                                      </p:to>
                                    </p:set>
                                  </p:childTnLst>
                                  <p:subTnLst>
                                    <p:set>
                                      <p:cBhvr override="childStyle">
                                        <p:cTn dur="1" fill="hold" display="0" masterRel="nextClick" afterEffect="1"/>
                                        <p:tgtEl>
                                          <p:spTgt spid="608288"/>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08285">
                                            <p:txEl>
                                              <p:pRg st="0" end="0"/>
                                            </p:txEl>
                                          </p:spTgt>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nodeType="afterEffect">
                                  <p:stCondLst>
                                    <p:cond delay="0"/>
                                  </p:stCondLst>
                                  <p:childTnLst>
                                    <p:set>
                                      <p:cBhvr>
                                        <p:cTn id="37" dur="1" fill="hold">
                                          <p:stCondLst>
                                            <p:cond delay="499"/>
                                          </p:stCondLst>
                                        </p:cTn>
                                        <p:tgtEl>
                                          <p:spTgt spid="608279"/>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grpId="0" nodeType="afterEffect">
                                  <p:stCondLst>
                                    <p:cond delay="0"/>
                                  </p:stCondLst>
                                  <p:childTnLst>
                                    <p:set>
                                      <p:cBhvr>
                                        <p:cTn id="40" dur="1" fill="hold">
                                          <p:stCondLst>
                                            <p:cond delay="499"/>
                                          </p:stCondLst>
                                        </p:cTn>
                                        <p:tgtEl>
                                          <p:spTgt spid="608289"/>
                                        </p:tgtEl>
                                        <p:attrNameLst>
                                          <p:attrName>style.visibility</p:attrName>
                                        </p:attrNameLst>
                                      </p:cBhvr>
                                      <p:to>
                                        <p:strVal val="visible"/>
                                      </p:to>
                                    </p:set>
                                  </p:childTnLst>
                                  <p:subTnLst>
                                    <p:set>
                                      <p:cBhvr override="childStyle">
                                        <p:cTn dur="1" fill="hold" display="0" masterRel="nextClick" afterEffect="1"/>
                                        <p:tgtEl>
                                          <p:spTgt spid="608289"/>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60829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60825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60826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499"/>
                                          </p:stCondLst>
                                        </p:cTn>
                                        <p:tgtEl>
                                          <p:spTgt spid="608261"/>
                                        </p:tgtEl>
                                        <p:attrNameLst>
                                          <p:attrName>style.visibility</p:attrName>
                                        </p:attrNameLst>
                                      </p:cBhvr>
                                      <p:to>
                                        <p:strVal val="visible"/>
                                      </p:to>
                                    </p:set>
                                  </p:childTnLst>
                                </p:cTn>
                              </p:par>
                            </p:childTnLst>
                          </p:cTn>
                        </p:par>
                        <p:par>
                          <p:cTn id="57" fill="hold">
                            <p:stCondLst>
                              <p:cond delay="500"/>
                            </p:stCondLst>
                            <p:childTnLst>
                              <p:par>
                                <p:cTn id="58" presetID="2" presetClass="entr" presetSubtype="6" fill="hold" nodeType="afterEffect">
                                  <p:stCondLst>
                                    <p:cond delay="500"/>
                                  </p:stCondLst>
                                  <p:childTnLst>
                                    <p:set>
                                      <p:cBhvr>
                                        <p:cTn id="59" dur="1" fill="hold">
                                          <p:stCondLst>
                                            <p:cond delay="0"/>
                                          </p:stCondLst>
                                        </p:cTn>
                                        <p:tgtEl>
                                          <p:spTgt spid="608291"/>
                                        </p:tgtEl>
                                        <p:attrNameLst>
                                          <p:attrName>style.visibility</p:attrName>
                                        </p:attrNameLst>
                                      </p:cBhvr>
                                      <p:to>
                                        <p:strVal val="visible"/>
                                      </p:to>
                                    </p:set>
                                    <p:anim calcmode="lin" valueType="num">
                                      <p:cBhvr additive="base">
                                        <p:cTn id="60" dur="500" fill="hold"/>
                                        <p:tgtEl>
                                          <p:spTgt spid="608291"/>
                                        </p:tgtEl>
                                        <p:attrNameLst>
                                          <p:attrName>ppt_x</p:attrName>
                                        </p:attrNameLst>
                                      </p:cBhvr>
                                      <p:tavLst>
                                        <p:tav tm="0">
                                          <p:val>
                                            <p:strVal val="1+#ppt_w/2"/>
                                          </p:val>
                                        </p:tav>
                                        <p:tav tm="100000">
                                          <p:val>
                                            <p:strVal val="#ppt_x"/>
                                          </p:val>
                                        </p:tav>
                                      </p:tavLst>
                                    </p:anim>
                                    <p:anim calcmode="lin" valueType="num">
                                      <p:cBhvr additive="base">
                                        <p:cTn id="61" dur="500" fill="hold"/>
                                        <p:tgtEl>
                                          <p:spTgt spid="608291"/>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499"/>
                                          </p:stCondLst>
                                        </p:cTn>
                                        <p:tgtEl>
                                          <p:spTgt spid="608262"/>
                                        </p:tgtEl>
                                        <p:attrNameLst>
                                          <p:attrName>style.visibility</p:attrName>
                                        </p:attrNameLst>
                                      </p:cBhvr>
                                      <p:to>
                                        <p:strVal val="visible"/>
                                      </p:to>
                                    </p:set>
                                  </p:childTnLst>
                                </p:cTn>
                              </p:par>
                            </p:childTnLst>
                          </p:cTn>
                        </p:par>
                        <p:par>
                          <p:cTn id="66" fill="hold">
                            <p:stCondLst>
                              <p:cond delay="500"/>
                            </p:stCondLst>
                            <p:childTnLst>
                              <p:par>
                                <p:cTn id="67" presetID="1" presetClass="entr" presetSubtype="0" fill="hold" nodeType="afterEffect">
                                  <p:stCondLst>
                                    <p:cond delay="0"/>
                                  </p:stCondLst>
                                  <p:childTnLst>
                                    <p:set>
                                      <p:cBhvr>
                                        <p:cTn id="68" dur="1" fill="hold">
                                          <p:stCondLst>
                                            <p:cond delay="499"/>
                                          </p:stCondLst>
                                        </p:cTn>
                                        <p:tgtEl>
                                          <p:spTgt spid="60829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499"/>
                                          </p:stCondLst>
                                        </p:cTn>
                                        <p:tgtEl>
                                          <p:spTgt spid="608306"/>
                                        </p:tgtEl>
                                        <p:attrNameLst>
                                          <p:attrName>style.visibility</p:attrName>
                                        </p:attrNameLst>
                                      </p:cBhvr>
                                      <p:to>
                                        <p:strVal val="visible"/>
                                      </p:to>
                                    </p:set>
                                  </p:childTnLst>
                                </p:cTn>
                              </p:par>
                            </p:childTnLst>
                          </p:cTn>
                        </p:par>
                        <p:par>
                          <p:cTn id="73" fill="hold">
                            <p:stCondLst>
                              <p:cond delay="500"/>
                            </p:stCondLst>
                            <p:childTnLst>
                              <p:par>
                                <p:cTn id="74" presetID="1" presetClass="exit" presetSubtype="0" fill="hold" grpId="1" nodeType="afterEffect">
                                  <p:stCondLst>
                                    <p:cond delay="0"/>
                                  </p:stCondLst>
                                  <p:childTnLst>
                                    <p:set>
                                      <p:cBhvr>
                                        <p:cTn id="75" dur="1" fill="hold">
                                          <p:stCondLst>
                                            <p:cond delay="499"/>
                                          </p:stCondLst>
                                        </p:cTn>
                                        <p:tgtEl>
                                          <p:spTgt spid="608259"/>
                                        </p:tgtEl>
                                        <p:attrNameLst>
                                          <p:attrName>style.visibility</p:attrName>
                                        </p:attrNameLst>
                                      </p:cBhvr>
                                      <p:to>
                                        <p:strVal val="hidden"/>
                                      </p:to>
                                    </p:set>
                                  </p:childTnLst>
                                </p:cTn>
                              </p:par>
                              <p:par>
                                <p:cTn id="76" presetID="1" presetClass="exit" presetSubtype="0" fill="hold" grpId="1" nodeType="withEffect">
                                  <p:stCondLst>
                                    <p:cond delay="0"/>
                                  </p:stCondLst>
                                  <p:childTnLst>
                                    <p:set>
                                      <p:cBhvr>
                                        <p:cTn id="77" dur="1" fill="hold">
                                          <p:stCondLst>
                                            <p:cond delay="499"/>
                                          </p:stCondLst>
                                        </p:cTn>
                                        <p:tgtEl>
                                          <p:spTgt spid="608260"/>
                                        </p:tgtEl>
                                        <p:attrNameLst>
                                          <p:attrName>style.visibility</p:attrName>
                                        </p:attrNameLst>
                                      </p:cBhvr>
                                      <p:to>
                                        <p:strVal val="hidden"/>
                                      </p:to>
                                    </p:set>
                                  </p:childTnLst>
                                </p:cTn>
                              </p:par>
                              <p:par>
                                <p:cTn id="78" presetID="1" presetClass="exit" presetSubtype="0" fill="hold" grpId="1" nodeType="withEffect">
                                  <p:stCondLst>
                                    <p:cond delay="0"/>
                                  </p:stCondLst>
                                  <p:childTnLst>
                                    <p:set>
                                      <p:cBhvr>
                                        <p:cTn id="79" dur="1" fill="hold">
                                          <p:stCondLst>
                                            <p:cond delay="499"/>
                                          </p:stCondLst>
                                        </p:cTn>
                                        <p:tgtEl>
                                          <p:spTgt spid="608261"/>
                                        </p:tgtEl>
                                        <p:attrNameLst>
                                          <p:attrName>style.visibility</p:attrName>
                                        </p:attrNameLst>
                                      </p:cBhvr>
                                      <p:to>
                                        <p:strVal val="hidden"/>
                                      </p:to>
                                    </p:set>
                                  </p:childTnLst>
                                </p:cTn>
                              </p:par>
                              <p:par>
                                <p:cTn id="80" presetID="1" presetClass="exit" presetSubtype="0" fill="hold" grpId="1" nodeType="withEffect">
                                  <p:stCondLst>
                                    <p:cond delay="0"/>
                                  </p:stCondLst>
                                  <p:childTnLst>
                                    <p:set>
                                      <p:cBhvr>
                                        <p:cTn id="81" dur="1" fill="hold">
                                          <p:stCondLst>
                                            <p:cond delay="499"/>
                                          </p:stCondLst>
                                        </p:cTn>
                                        <p:tgtEl>
                                          <p:spTgt spid="608262"/>
                                        </p:tgtEl>
                                        <p:attrNameLst>
                                          <p:attrName>style.visibility</p:attrName>
                                        </p:attrNameLst>
                                      </p:cBhvr>
                                      <p:to>
                                        <p:strVal val="hidden"/>
                                      </p:to>
                                    </p:set>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grpId="1" nodeType="clickEffect">
                                  <p:stCondLst>
                                    <p:cond delay="0"/>
                                  </p:stCondLst>
                                  <p:childTnLst>
                                    <p:set>
                                      <p:cBhvr>
                                        <p:cTn id="85" dur="1" fill="hold">
                                          <p:stCondLst>
                                            <p:cond delay="0"/>
                                          </p:stCondLst>
                                        </p:cTn>
                                        <p:tgtEl>
                                          <p:spTgt spid="608306"/>
                                        </p:tgtEl>
                                        <p:attrNameLst>
                                          <p:attrName>style.visibility</p:attrName>
                                        </p:attrNameLst>
                                      </p:cBhvr>
                                      <p:to>
                                        <p:strVal val="hidden"/>
                                      </p:to>
                                    </p:set>
                                  </p:childTnLst>
                                </p:cTn>
                              </p:par>
                              <p:par>
                                <p:cTn id="86" presetID="1" presetClass="entr" presetSubtype="0" fill="hold" grpId="0" nodeType="withEffect">
                                  <p:stCondLst>
                                    <p:cond delay="0"/>
                                  </p:stCondLst>
                                  <p:childTnLst>
                                    <p:set>
                                      <p:cBhvr>
                                        <p:cTn id="87" dur="1" fill="hold">
                                          <p:stCondLst>
                                            <p:cond delay="499"/>
                                          </p:stCondLst>
                                        </p:cTn>
                                        <p:tgtEl>
                                          <p:spTgt spid="60830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499"/>
                                          </p:stCondLst>
                                        </p:cTn>
                                        <p:tgtEl>
                                          <p:spTgt spid="608313">
                                            <p:txEl>
                                              <p:pRg st="0" end="0"/>
                                            </p:txEl>
                                          </p:spTgt>
                                        </p:tgtEl>
                                        <p:attrNameLst>
                                          <p:attrName>style.visibility</p:attrName>
                                        </p:attrNameLst>
                                      </p:cBhvr>
                                      <p:to>
                                        <p:strVal val="visible"/>
                                      </p:to>
                                    </p:set>
                                  </p:childTnLst>
                                  <p:subTnLst>
                                    <p:set>
                                      <p:cBhvr override="childStyle">
                                        <p:cTn dur="1" fill="hold" display="0" masterRel="nextClick" afterEffect="1"/>
                                        <p:tgtEl>
                                          <p:spTgt spid="608313">
                                            <p:txEl>
                                              <p:pRg st="0" end="0"/>
                                            </p:txEl>
                                          </p:spTgt>
                                        </p:tgtEl>
                                        <p:attrNameLst>
                                          <p:attrName>style.visibility</p:attrName>
                                        </p:attrNameLst>
                                      </p:cBhvr>
                                      <p:to>
                                        <p:strVal val="hidden"/>
                                      </p:to>
                                    </p:set>
                                  </p:subTnLst>
                                </p:cTn>
                              </p:par>
                            </p:childTnLst>
                          </p:cTn>
                        </p:par>
                      </p:childTnLst>
                    </p:cTn>
                  </p:par>
                  <p:par>
                    <p:cTn id="92" fill="hold">
                      <p:stCondLst>
                        <p:cond delay="indefinite"/>
                      </p:stCondLst>
                      <p:childTnLst>
                        <p:par>
                          <p:cTn id="93" fill="hold">
                            <p:stCondLst>
                              <p:cond delay="0"/>
                            </p:stCondLst>
                            <p:childTnLst>
                              <p:par>
                                <p:cTn id="94" presetID="1" presetClass="exit" presetSubtype="0" fill="hold" grpId="1" nodeType="clickEffect">
                                  <p:stCondLst>
                                    <p:cond delay="0"/>
                                  </p:stCondLst>
                                  <p:childTnLst>
                                    <p:set>
                                      <p:cBhvr>
                                        <p:cTn id="95" dur="1" fill="hold">
                                          <p:stCondLst>
                                            <p:cond delay="0"/>
                                          </p:stCondLst>
                                        </p:cTn>
                                        <p:tgtEl>
                                          <p:spTgt spid="608307"/>
                                        </p:tgtEl>
                                        <p:attrNameLst>
                                          <p:attrName>style.visibility</p:attrName>
                                        </p:attrNameLst>
                                      </p:cBhvr>
                                      <p:to>
                                        <p:strVal val="hidden"/>
                                      </p:to>
                                    </p:set>
                                  </p:childTnLst>
                                </p:cTn>
                              </p:par>
                            </p:childTnLst>
                          </p:cTn>
                        </p:par>
                        <p:par>
                          <p:cTn id="96" fill="hold">
                            <p:stCondLst>
                              <p:cond delay="0"/>
                            </p:stCondLst>
                            <p:childTnLst>
                              <p:par>
                                <p:cTn id="97" presetID="2" presetClass="entr" presetSubtype="6" fill="hold" nodeType="afterEffect">
                                  <p:stCondLst>
                                    <p:cond delay="0"/>
                                  </p:stCondLst>
                                  <p:childTnLst>
                                    <p:set>
                                      <p:cBhvr>
                                        <p:cTn id="98" dur="1" fill="hold">
                                          <p:stCondLst>
                                            <p:cond delay="0"/>
                                          </p:stCondLst>
                                        </p:cTn>
                                        <p:tgtEl>
                                          <p:spTgt spid="608320"/>
                                        </p:tgtEl>
                                        <p:attrNameLst>
                                          <p:attrName>style.visibility</p:attrName>
                                        </p:attrNameLst>
                                      </p:cBhvr>
                                      <p:to>
                                        <p:strVal val="visible"/>
                                      </p:to>
                                    </p:set>
                                    <p:anim calcmode="lin" valueType="num">
                                      <p:cBhvr additive="base">
                                        <p:cTn id="99" dur="500" fill="hold"/>
                                        <p:tgtEl>
                                          <p:spTgt spid="608320"/>
                                        </p:tgtEl>
                                        <p:attrNameLst>
                                          <p:attrName>ppt_x</p:attrName>
                                        </p:attrNameLst>
                                      </p:cBhvr>
                                      <p:tavLst>
                                        <p:tav tm="0">
                                          <p:val>
                                            <p:strVal val="1+#ppt_w/2"/>
                                          </p:val>
                                        </p:tav>
                                        <p:tav tm="100000">
                                          <p:val>
                                            <p:strVal val="#ppt_x"/>
                                          </p:val>
                                        </p:tav>
                                      </p:tavLst>
                                    </p:anim>
                                    <p:anim calcmode="lin" valueType="num">
                                      <p:cBhvr additive="base">
                                        <p:cTn id="100" dur="500" fill="hold"/>
                                        <p:tgtEl>
                                          <p:spTgt spid="608320"/>
                                        </p:tgtEl>
                                        <p:attrNameLst>
                                          <p:attrName>ppt_y</p:attrName>
                                        </p:attrNameLst>
                                      </p:cBhvr>
                                      <p:tavLst>
                                        <p:tav tm="0">
                                          <p:val>
                                            <p:strVal val="1+#ppt_h/2"/>
                                          </p:val>
                                        </p:tav>
                                        <p:tav tm="100000">
                                          <p:val>
                                            <p:strVal val="#ppt_y"/>
                                          </p:val>
                                        </p:tav>
                                      </p:tavLst>
                                    </p:anim>
                                  </p:childTnLst>
                                </p:cTn>
                              </p:par>
                            </p:childTnLst>
                          </p:cTn>
                        </p:par>
                        <p:par>
                          <p:cTn id="101" fill="hold">
                            <p:stCondLst>
                              <p:cond delay="500"/>
                            </p:stCondLst>
                            <p:childTnLst>
                              <p:par>
                                <p:cTn id="102" presetID="1" presetClass="entr" presetSubtype="0" fill="hold" grpId="0" nodeType="afterEffect">
                                  <p:stCondLst>
                                    <p:cond delay="0"/>
                                  </p:stCondLst>
                                  <p:childTnLst>
                                    <p:set>
                                      <p:cBhvr>
                                        <p:cTn id="103" dur="1" fill="hold">
                                          <p:stCondLst>
                                            <p:cond delay="499"/>
                                          </p:stCondLst>
                                        </p:cTn>
                                        <p:tgtEl>
                                          <p:spTgt spid="608365"/>
                                        </p:tgtEl>
                                        <p:attrNameLst>
                                          <p:attrName>style.visibility</p:attrName>
                                        </p:attrNameLst>
                                      </p:cBhvr>
                                      <p:to>
                                        <p:strVal val="visible"/>
                                      </p:to>
                                    </p:set>
                                  </p:childTnLst>
                                  <p:subTnLst>
                                    <p:set>
                                      <p:cBhvr override="childStyle">
                                        <p:cTn dur="1" fill="hold" display="0" masterRel="nextClick" afterEffect="1"/>
                                        <p:tgtEl>
                                          <p:spTgt spid="608365"/>
                                        </p:tgtEl>
                                        <p:attrNameLst>
                                          <p:attrName>style.visibility</p:attrName>
                                        </p:attrNameLst>
                                      </p:cBhvr>
                                      <p:to>
                                        <p:strVal val="hidden"/>
                                      </p:to>
                                    </p:set>
                                  </p:subTnLst>
                                </p:cTn>
                              </p:par>
                            </p:childTnLst>
                          </p:cTn>
                        </p:par>
                      </p:childTnLst>
                    </p:cTn>
                  </p:par>
                  <p:par>
                    <p:cTn id="104" fill="hold">
                      <p:stCondLst>
                        <p:cond delay="indefinite"/>
                      </p:stCondLst>
                      <p:childTnLst>
                        <p:par>
                          <p:cTn id="105" fill="hold">
                            <p:stCondLst>
                              <p:cond delay="0"/>
                            </p:stCondLst>
                            <p:childTnLst>
                              <p:par>
                                <p:cTn id="106" presetID="1" presetClass="entr" presetSubtype="0" fill="hold" nodeType="clickEffect">
                                  <p:stCondLst>
                                    <p:cond delay="0"/>
                                  </p:stCondLst>
                                  <p:childTnLst>
                                    <p:set>
                                      <p:cBhvr>
                                        <p:cTn id="107" dur="1" fill="hold">
                                          <p:stCondLst>
                                            <p:cond delay="499"/>
                                          </p:stCondLst>
                                        </p:cTn>
                                        <p:tgtEl>
                                          <p:spTgt spid="608332"/>
                                        </p:tgtEl>
                                        <p:attrNameLst>
                                          <p:attrName>style.visibility</p:attrName>
                                        </p:attrNameLst>
                                      </p:cBhvr>
                                      <p:to>
                                        <p:strVal val="visible"/>
                                      </p:to>
                                    </p:set>
                                  </p:childTnLst>
                                </p:cTn>
                              </p:par>
                            </p:childTnLst>
                          </p:cTn>
                        </p:par>
                        <p:par>
                          <p:cTn id="108" fill="hold">
                            <p:stCondLst>
                              <p:cond delay="500"/>
                            </p:stCondLst>
                            <p:childTnLst>
                              <p:par>
                                <p:cTn id="109" presetID="1" presetClass="entr" presetSubtype="0" fill="hold" grpId="0" nodeType="afterEffect">
                                  <p:stCondLst>
                                    <p:cond delay="0"/>
                                  </p:stCondLst>
                                  <p:childTnLst>
                                    <p:set>
                                      <p:cBhvr>
                                        <p:cTn id="110" dur="1" fill="hold">
                                          <p:stCondLst>
                                            <p:cond delay="499"/>
                                          </p:stCondLst>
                                        </p:cTn>
                                        <p:tgtEl>
                                          <p:spTgt spid="608366"/>
                                        </p:tgtEl>
                                        <p:attrNameLst>
                                          <p:attrName>style.visibility</p:attrName>
                                        </p:attrNameLst>
                                      </p:cBhvr>
                                      <p:to>
                                        <p:strVal val="visible"/>
                                      </p:to>
                                    </p:set>
                                  </p:childTnLst>
                                  <p:subTnLst>
                                    <p:set>
                                      <p:cBhvr override="childStyle">
                                        <p:cTn dur="1" fill="hold" display="0" masterRel="nextClick" afterEffect="1"/>
                                        <p:tgtEl>
                                          <p:spTgt spid="608366"/>
                                        </p:tgtEl>
                                        <p:attrNameLst>
                                          <p:attrName>style.visibility</p:attrName>
                                        </p:attrNameLst>
                                      </p:cBhvr>
                                      <p:to>
                                        <p:strVal val="hidden"/>
                                      </p:to>
                                    </p:set>
                                  </p:sub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499"/>
                                          </p:stCondLst>
                                        </p:cTn>
                                        <p:tgtEl>
                                          <p:spTgt spid="608367"/>
                                        </p:tgtEl>
                                        <p:attrNameLst>
                                          <p:attrName>style.visibility</p:attrName>
                                        </p:attrNameLst>
                                      </p:cBhvr>
                                      <p:to>
                                        <p:strVal val="visible"/>
                                      </p:to>
                                    </p:set>
                                  </p:childTnLst>
                                  <p:subTnLst>
                                    <p:set>
                                      <p:cBhvr override="childStyle">
                                        <p:cTn dur="1" fill="hold" display="0" masterRel="nextClick" afterEffect="1"/>
                                        <p:tgtEl>
                                          <p:spTgt spid="608367"/>
                                        </p:tgtEl>
                                        <p:attrNameLst>
                                          <p:attrName>style.visibility</p:attrName>
                                        </p:attrNameLst>
                                      </p:cBhvr>
                                      <p:to>
                                        <p:strVal val="hidden"/>
                                      </p:to>
                                    </p:set>
                                  </p:sub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499"/>
                                          </p:stCondLst>
                                        </p:cTn>
                                        <p:tgtEl>
                                          <p:spTgt spid="608335"/>
                                        </p:tgtEl>
                                        <p:attrNameLst>
                                          <p:attrName>style.visibility</p:attrName>
                                        </p:attrNameLst>
                                      </p:cBhvr>
                                      <p:to>
                                        <p:strVal val="visible"/>
                                      </p:to>
                                    </p:set>
                                  </p:childTnLst>
                                </p:cTn>
                              </p:par>
                            </p:childTnLst>
                          </p:cTn>
                        </p:par>
                        <p:par>
                          <p:cTn id="119" fill="hold">
                            <p:stCondLst>
                              <p:cond delay="500"/>
                            </p:stCondLst>
                            <p:childTnLst>
                              <p:par>
                                <p:cTn id="120" presetID="1" presetClass="entr" presetSubtype="0" fill="hold" grpId="0" nodeType="afterEffect">
                                  <p:stCondLst>
                                    <p:cond delay="0"/>
                                  </p:stCondLst>
                                  <p:childTnLst>
                                    <p:set>
                                      <p:cBhvr>
                                        <p:cTn id="121" dur="1" fill="hold">
                                          <p:stCondLst>
                                            <p:cond delay="499"/>
                                          </p:stCondLst>
                                        </p:cTn>
                                        <p:tgtEl>
                                          <p:spTgt spid="608368"/>
                                        </p:tgtEl>
                                        <p:attrNameLst>
                                          <p:attrName>style.visibility</p:attrName>
                                        </p:attrNameLst>
                                      </p:cBhvr>
                                      <p:to>
                                        <p:strVal val="visible"/>
                                      </p:to>
                                    </p:set>
                                  </p:childTnLst>
                                  <p:subTnLst>
                                    <p:set>
                                      <p:cBhvr override="childStyle">
                                        <p:cTn dur="1" fill="hold" display="0" masterRel="nextClick" afterEffect="1"/>
                                        <p:tgtEl>
                                          <p:spTgt spid="608368"/>
                                        </p:tgtEl>
                                        <p:attrNameLst>
                                          <p:attrName>style.visibility</p:attrName>
                                        </p:attrNameLst>
                                      </p:cBhvr>
                                      <p:to>
                                        <p:strVal val="hidden"/>
                                      </p:to>
                                    </p:set>
                                  </p:subTnLst>
                                </p:cTn>
                              </p:par>
                            </p:childTnLst>
                          </p:cTn>
                        </p:par>
                      </p:childTnLst>
                    </p:cTn>
                  </p:par>
                  <p:par>
                    <p:cTn id="122" fill="hold">
                      <p:stCondLst>
                        <p:cond delay="indefinite"/>
                      </p:stCondLst>
                      <p:childTnLst>
                        <p:par>
                          <p:cTn id="123" fill="hold">
                            <p:stCondLst>
                              <p:cond delay="0"/>
                            </p:stCondLst>
                            <p:childTnLst>
                              <p:par>
                                <p:cTn id="124" presetID="1" presetClass="entr" presetSubtype="0" fill="hold" grpId="0" nodeType="clickEffect">
                                  <p:stCondLst>
                                    <p:cond delay="0"/>
                                  </p:stCondLst>
                                  <p:childTnLst>
                                    <p:set>
                                      <p:cBhvr>
                                        <p:cTn id="125" dur="1" fill="hold">
                                          <p:stCondLst>
                                            <p:cond delay="499"/>
                                          </p:stCondLst>
                                        </p:cTn>
                                        <p:tgtEl>
                                          <p:spTgt spid="608370"/>
                                        </p:tgtEl>
                                        <p:attrNameLst>
                                          <p:attrName>style.visibility</p:attrName>
                                        </p:attrNameLst>
                                      </p:cBhvr>
                                      <p:to>
                                        <p:strVal val="visible"/>
                                      </p:to>
                                    </p:set>
                                  </p:childTnLst>
                                  <p:subTnLst>
                                    <p:set>
                                      <p:cBhvr override="childStyle">
                                        <p:cTn dur="1" fill="hold" display="0" masterRel="nextClick" afterEffect="1"/>
                                        <p:tgtEl>
                                          <p:spTgt spid="608370"/>
                                        </p:tgtEl>
                                        <p:attrNameLst>
                                          <p:attrName>style.visibility</p:attrName>
                                        </p:attrNameLst>
                                      </p:cBhvr>
                                      <p:to>
                                        <p:strVal val="hidden"/>
                                      </p:to>
                                    </p:set>
                                  </p:subTnLst>
                                </p:cTn>
                              </p:par>
                            </p:childTnLst>
                          </p:cTn>
                        </p:par>
                      </p:childTnLst>
                    </p:cTn>
                  </p:par>
                  <p:par>
                    <p:cTn id="126" fill="hold">
                      <p:stCondLst>
                        <p:cond delay="indefinite"/>
                      </p:stCondLst>
                      <p:childTnLst>
                        <p:par>
                          <p:cTn id="127" fill="hold">
                            <p:stCondLst>
                              <p:cond delay="0"/>
                            </p:stCondLst>
                            <p:childTnLst>
                              <p:par>
                                <p:cTn id="128" presetID="1" presetClass="entr" presetSubtype="0" fill="hold" grpId="0" nodeType="clickEffect">
                                  <p:stCondLst>
                                    <p:cond delay="0"/>
                                  </p:stCondLst>
                                  <p:childTnLst>
                                    <p:set>
                                      <p:cBhvr>
                                        <p:cTn id="129" dur="1" fill="hold">
                                          <p:stCondLst>
                                            <p:cond delay="499"/>
                                          </p:stCondLst>
                                        </p:cTn>
                                        <p:tgtEl>
                                          <p:spTgt spid="608369"/>
                                        </p:tgtEl>
                                        <p:attrNameLst>
                                          <p:attrName>style.visibility</p:attrName>
                                        </p:attrNameLst>
                                      </p:cBhvr>
                                      <p:to>
                                        <p:strVal val="visible"/>
                                      </p:to>
                                    </p:set>
                                  </p:childTnLst>
                                  <p:subTnLst>
                                    <p:set>
                                      <p:cBhvr override="childStyle">
                                        <p:cTn dur="1" fill="hold" display="0" masterRel="nextClick" afterEffect="1"/>
                                        <p:tgtEl>
                                          <p:spTgt spid="608369"/>
                                        </p:tgtEl>
                                        <p:attrNameLst>
                                          <p:attrName>style.visibility</p:attrName>
                                        </p:attrNameLst>
                                      </p:cBhvr>
                                      <p:to>
                                        <p:strVal val="hidden"/>
                                      </p:to>
                                    </p:set>
                                  </p:subTnLst>
                                </p:cTn>
                              </p:par>
                            </p:childTnLst>
                          </p:cTn>
                        </p:par>
                      </p:childTnLst>
                    </p:cTn>
                  </p:par>
                  <p:par>
                    <p:cTn id="130" fill="hold">
                      <p:stCondLst>
                        <p:cond delay="indefinite"/>
                      </p:stCondLst>
                      <p:childTnLst>
                        <p:par>
                          <p:cTn id="131" fill="hold">
                            <p:stCondLst>
                              <p:cond delay="0"/>
                            </p:stCondLst>
                            <p:childTnLst>
                              <p:par>
                                <p:cTn id="132" presetID="1" presetClass="entr" presetSubtype="0" fill="hold" nodeType="clickEffect">
                                  <p:stCondLst>
                                    <p:cond delay="0"/>
                                  </p:stCondLst>
                                  <p:childTnLst>
                                    <p:set>
                                      <p:cBhvr>
                                        <p:cTn id="133" dur="1" fill="hold">
                                          <p:stCondLst>
                                            <p:cond delay="499"/>
                                          </p:stCondLst>
                                        </p:cTn>
                                        <p:tgtEl>
                                          <p:spTgt spid="608341"/>
                                        </p:tgtEl>
                                        <p:attrNameLst>
                                          <p:attrName>style.visibility</p:attrName>
                                        </p:attrNameLst>
                                      </p:cBhvr>
                                      <p:to>
                                        <p:strVal val="visible"/>
                                      </p:to>
                                    </p:set>
                                  </p:childTnLst>
                                </p:cTn>
                              </p:par>
                              <p:par>
                                <p:cTn id="134" presetID="1" presetClass="entr" presetSubtype="0" fill="hold" grpId="1" nodeType="withEffect">
                                  <p:stCondLst>
                                    <p:cond delay="0"/>
                                  </p:stCondLst>
                                  <p:childTnLst>
                                    <p:set>
                                      <p:cBhvr>
                                        <p:cTn id="135" dur="1" fill="hold">
                                          <p:stCondLst>
                                            <p:cond delay="0"/>
                                          </p:stCondLst>
                                        </p:cTn>
                                        <p:tgtEl>
                                          <p:spTgt spid="608368"/>
                                        </p:tgtEl>
                                        <p:attrNameLst>
                                          <p:attrName>style.visibility</p:attrName>
                                        </p:attrNameLst>
                                      </p:cBhvr>
                                      <p:to>
                                        <p:strVal val="visible"/>
                                      </p:to>
                                    </p:set>
                                  </p:childTnLst>
                                  <p:subTnLst>
                                    <p:set>
                                      <p:cBhvr override="childStyle">
                                        <p:cTn dur="1" fill="hold" display="0" masterRel="nextClick" afterEffect="1"/>
                                        <p:tgtEl>
                                          <p:spTgt spid="608368"/>
                                        </p:tgtEl>
                                        <p:attrNameLst>
                                          <p:attrName>style.visibility</p:attrName>
                                        </p:attrNameLst>
                                      </p:cBhvr>
                                      <p:to>
                                        <p:strVal val="hidden"/>
                                      </p:to>
                                    </p:set>
                                  </p:subTnLst>
                                </p:cTn>
                              </p:par>
                            </p:childTnLst>
                          </p:cTn>
                        </p:par>
                      </p:childTnLst>
                    </p:cTn>
                  </p:par>
                  <p:par>
                    <p:cTn id="136" fill="hold">
                      <p:stCondLst>
                        <p:cond delay="indefinite"/>
                      </p:stCondLst>
                      <p:childTnLst>
                        <p:par>
                          <p:cTn id="137" fill="hold">
                            <p:stCondLst>
                              <p:cond delay="0"/>
                            </p:stCondLst>
                            <p:childTnLst>
                              <p:par>
                                <p:cTn id="138" presetID="1" presetClass="entr" presetSubtype="0" fill="hold" grpId="1" nodeType="clickEffect">
                                  <p:stCondLst>
                                    <p:cond delay="0"/>
                                  </p:stCondLst>
                                  <p:childTnLst>
                                    <p:set>
                                      <p:cBhvr>
                                        <p:cTn id="139" dur="1" fill="hold">
                                          <p:stCondLst>
                                            <p:cond delay="0"/>
                                          </p:stCondLst>
                                        </p:cTn>
                                        <p:tgtEl>
                                          <p:spTgt spid="608370"/>
                                        </p:tgtEl>
                                        <p:attrNameLst>
                                          <p:attrName>style.visibility</p:attrName>
                                        </p:attrNameLst>
                                      </p:cBhvr>
                                      <p:to>
                                        <p:strVal val="visible"/>
                                      </p:to>
                                    </p:set>
                                  </p:childTnLst>
                                  <p:subTnLst>
                                    <p:set>
                                      <p:cBhvr override="childStyle">
                                        <p:cTn dur="1" fill="hold" display="0" masterRel="nextClick" afterEffect="1"/>
                                        <p:tgtEl>
                                          <p:spTgt spid="608370"/>
                                        </p:tgtEl>
                                        <p:attrNameLst>
                                          <p:attrName>style.visibility</p:attrName>
                                        </p:attrNameLst>
                                      </p:cBhvr>
                                      <p:to>
                                        <p:strVal val="hidden"/>
                                      </p:to>
                                    </p:set>
                                  </p:subTnLst>
                                </p:cTn>
                              </p:par>
                            </p:childTnLst>
                          </p:cTn>
                        </p:par>
                      </p:childTnLst>
                    </p:cTn>
                  </p:par>
                  <p:par>
                    <p:cTn id="140" fill="hold">
                      <p:stCondLst>
                        <p:cond delay="indefinite"/>
                      </p:stCondLst>
                      <p:childTnLst>
                        <p:par>
                          <p:cTn id="141" fill="hold">
                            <p:stCondLst>
                              <p:cond delay="0"/>
                            </p:stCondLst>
                            <p:childTnLst>
                              <p:par>
                                <p:cTn id="142" presetID="1" presetClass="entr" presetSubtype="0" fill="hold" nodeType="clickEffect">
                                  <p:stCondLst>
                                    <p:cond delay="0"/>
                                  </p:stCondLst>
                                  <p:childTnLst>
                                    <p:set>
                                      <p:cBhvr>
                                        <p:cTn id="143" dur="1" fill="hold">
                                          <p:stCondLst>
                                            <p:cond delay="499"/>
                                          </p:stCondLst>
                                        </p:cTn>
                                        <p:tgtEl>
                                          <p:spTgt spid="608338"/>
                                        </p:tgtEl>
                                        <p:attrNameLst>
                                          <p:attrName>style.visibility</p:attrName>
                                        </p:attrNameLst>
                                      </p:cBhvr>
                                      <p:to>
                                        <p:strVal val="visible"/>
                                      </p:to>
                                    </p:set>
                                  </p:childTnLst>
                                </p:cTn>
                              </p:par>
                              <p:par>
                                <p:cTn id="144" presetID="1" presetClass="entr" presetSubtype="0" fill="hold" grpId="1" nodeType="withEffect">
                                  <p:stCondLst>
                                    <p:cond delay="0"/>
                                  </p:stCondLst>
                                  <p:childTnLst>
                                    <p:set>
                                      <p:cBhvr>
                                        <p:cTn id="145" dur="1" fill="hold">
                                          <p:stCondLst>
                                            <p:cond delay="0"/>
                                          </p:stCondLst>
                                        </p:cTn>
                                        <p:tgtEl>
                                          <p:spTgt spid="608369"/>
                                        </p:tgtEl>
                                        <p:attrNameLst>
                                          <p:attrName>style.visibility</p:attrName>
                                        </p:attrNameLst>
                                      </p:cBhvr>
                                      <p:to>
                                        <p:strVal val="visible"/>
                                      </p:to>
                                    </p:set>
                                  </p:childTnLst>
                                  <p:subTnLst>
                                    <p:set>
                                      <p:cBhvr override="childStyle">
                                        <p:cTn dur="1" fill="hold" display="0" masterRel="nextClick" afterEffect="1"/>
                                        <p:tgtEl>
                                          <p:spTgt spid="608369"/>
                                        </p:tgtEl>
                                        <p:attrNameLst>
                                          <p:attrName>style.visibility</p:attrName>
                                        </p:attrNameLst>
                                      </p:cBhvr>
                                      <p:to>
                                        <p:strVal val="hidden"/>
                                      </p:to>
                                    </p:set>
                                  </p:subTnLst>
                                </p:cTn>
                              </p:par>
                            </p:childTnLst>
                          </p:cTn>
                        </p:par>
                      </p:childTnLst>
                    </p:cTn>
                  </p:par>
                  <p:par>
                    <p:cTn id="146" fill="hold">
                      <p:stCondLst>
                        <p:cond delay="indefinite"/>
                      </p:stCondLst>
                      <p:childTnLst>
                        <p:par>
                          <p:cTn id="147" fill="hold">
                            <p:stCondLst>
                              <p:cond delay="0"/>
                            </p:stCondLst>
                            <p:childTnLst>
                              <p:par>
                                <p:cTn id="148" presetID="1" presetClass="entr" presetSubtype="0" fill="hold" nodeType="clickEffect">
                                  <p:stCondLst>
                                    <p:cond delay="0"/>
                                  </p:stCondLst>
                                  <p:childTnLst>
                                    <p:set>
                                      <p:cBhvr>
                                        <p:cTn id="149" dur="1" fill="hold">
                                          <p:stCondLst>
                                            <p:cond delay="499"/>
                                          </p:stCondLst>
                                        </p:cTn>
                                        <p:tgtEl>
                                          <p:spTgt spid="608347"/>
                                        </p:tgtEl>
                                        <p:attrNameLst>
                                          <p:attrName>style.visibility</p:attrName>
                                        </p:attrNameLst>
                                      </p:cBhvr>
                                      <p:to>
                                        <p:strVal val="visible"/>
                                      </p:to>
                                    </p:set>
                                  </p:childTnLst>
                                </p:cTn>
                              </p:par>
                              <p:par>
                                <p:cTn id="150" presetID="1" presetClass="entr" presetSubtype="0" fill="hold" grpId="2" nodeType="withEffect">
                                  <p:stCondLst>
                                    <p:cond delay="0"/>
                                  </p:stCondLst>
                                  <p:childTnLst>
                                    <p:set>
                                      <p:cBhvr>
                                        <p:cTn id="151" dur="1" fill="hold">
                                          <p:stCondLst>
                                            <p:cond delay="0"/>
                                          </p:stCondLst>
                                        </p:cTn>
                                        <p:tgtEl>
                                          <p:spTgt spid="608368"/>
                                        </p:tgtEl>
                                        <p:attrNameLst>
                                          <p:attrName>style.visibility</p:attrName>
                                        </p:attrNameLst>
                                      </p:cBhvr>
                                      <p:to>
                                        <p:strVal val="visible"/>
                                      </p:to>
                                    </p:set>
                                  </p:childTnLst>
                                  <p:subTnLst>
                                    <p:set>
                                      <p:cBhvr override="childStyle">
                                        <p:cTn dur="1" fill="hold" display="0" masterRel="nextClick" afterEffect="1"/>
                                        <p:tgtEl>
                                          <p:spTgt spid="608368"/>
                                        </p:tgtEl>
                                        <p:attrNameLst>
                                          <p:attrName>style.visibility</p:attrName>
                                        </p:attrNameLst>
                                      </p:cBhvr>
                                      <p:to>
                                        <p:strVal val="hidden"/>
                                      </p:to>
                                    </p:set>
                                  </p:subTnLst>
                                </p:cTn>
                              </p:par>
                            </p:childTnLst>
                          </p:cTn>
                        </p:par>
                      </p:childTnLst>
                    </p:cTn>
                  </p:par>
                  <p:par>
                    <p:cTn id="152" fill="hold">
                      <p:stCondLst>
                        <p:cond delay="indefinite"/>
                      </p:stCondLst>
                      <p:childTnLst>
                        <p:par>
                          <p:cTn id="153" fill="hold">
                            <p:stCondLst>
                              <p:cond delay="0"/>
                            </p:stCondLst>
                            <p:childTnLst>
                              <p:par>
                                <p:cTn id="154" presetID="1" presetClass="entr" presetSubtype="0" fill="hold" grpId="2" nodeType="clickEffect">
                                  <p:stCondLst>
                                    <p:cond delay="0"/>
                                  </p:stCondLst>
                                  <p:childTnLst>
                                    <p:set>
                                      <p:cBhvr>
                                        <p:cTn id="155" dur="1" fill="hold">
                                          <p:stCondLst>
                                            <p:cond delay="0"/>
                                          </p:stCondLst>
                                        </p:cTn>
                                        <p:tgtEl>
                                          <p:spTgt spid="608370"/>
                                        </p:tgtEl>
                                        <p:attrNameLst>
                                          <p:attrName>style.visibility</p:attrName>
                                        </p:attrNameLst>
                                      </p:cBhvr>
                                      <p:to>
                                        <p:strVal val="visible"/>
                                      </p:to>
                                    </p:set>
                                  </p:childTnLst>
                                  <p:subTnLst>
                                    <p:set>
                                      <p:cBhvr override="childStyle">
                                        <p:cTn dur="1" fill="hold" display="0" masterRel="nextClick" afterEffect="1"/>
                                        <p:tgtEl>
                                          <p:spTgt spid="608370"/>
                                        </p:tgtEl>
                                        <p:attrNameLst>
                                          <p:attrName>style.visibility</p:attrName>
                                        </p:attrNameLst>
                                      </p:cBhvr>
                                      <p:to>
                                        <p:strVal val="hidden"/>
                                      </p:to>
                                    </p:set>
                                  </p:subTnLst>
                                </p:cTn>
                              </p:par>
                            </p:childTnLst>
                          </p:cTn>
                        </p:par>
                      </p:childTnLst>
                    </p:cTn>
                  </p:par>
                  <p:par>
                    <p:cTn id="156" fill="hold">
                      <p:stCondLst>
                        <p:cond delay="indefinite"/>
                      </p:stCondLst>
                      <p:childTnLst>
                        <p:par>
                          <p:cTn id="157" fill="hold">
                            <p:stCondLst>
                              <p:cond delay="0"/>
                            </p:stCondLst>
                            <p:childTnLst>
                              <p:par>
                                <p:cTn id="158" presetID="1" presetClass="entr" presetSubtype="0" fill="hold" nodeType="clickEffect">
                                  <p:stCondLst>
                                    <p:cond delay="0"/>
                                  </p:stCondLst>
                                  <p:childTnLst>
                                    <p:set>
                                      <p:cBhvr>
                                        <p:cTn id="159" dur="1" fill="hold">
                                          <p:stCondLst>
                                            <p:cond delay="499"/>
                                          </p:stCondLst>
                                        </p:cTn>
                                        <p:tgtEl>
                                          <p:spTgt spid="608344"/>
                                        </p:tgtEl>
                                        <p:attrNameLst>
                                          <p:attrName>style.visibility</p:attrName>
                                        </p:attrNameLst>
                                      </p:cBhvr>
                                      <p:to>
                                        <p:strVal val="visible"/>
                                      </p:to>
                                    </p:set>
                                  </p:childTnLst>
                                </p:cTn>
                              </p:par>
                              <p:par>
                                <p:cTn id="160" presetID="1" presetClass="entr" presetSubtype="0" fill="hold" grpId="2" nodeType="withEffect">
                                  <p:stCondLst>
                                    <p:cond delay="0"/>
                                  </p:stCondLst>
                                  <p:childTnLst>
                                    <p:set>
                                      <p:cBhvr>
                                        <p:cTn id="161" dur="1" fill="hold">
                                          <p:stCondLst>
                                            <p:cond delay="0"/>
                                          </p:stCondLst>
                                        </p:cTn>
                                        <p:tgtEl>
                                          <p:spTgt spid="608369"/>
                                        </p:tgtEl>
                                        <p:attrNameLst>
                                          <p:attrName>style.visibility</p:attrName>
                                        </p:attrNameLst>
                                      </p:cBhvr>
                                      <p:to>
                                        <p:strVal val="visible"/>
                                      </p:to>
                                    </p:set>
                                  </p:childTnLst>
                                  <p:subTnLst>
                                    <p:set>
                                      <p:cBhvr override="childStyle">
                                        <p:cTn dur="1" fill="hold" display="0" masterRel="nextClick" afterEffect="1"/>
                                        <p:tgtEl>
                                          <p:spTgt spid="608369"/>
                                        </p:tgtEl>
                                        <p:attrNameLst>
                                          <p:attrName>style.visibility</p:attrName>
                                        </p:attrNameLst>
                                      </p:cBhvr>
                                      <p:to>
                                        <p:strVal val="hidden"/>
                                      </p:to>
                                    </p:set>
                                  </p:subTnLst>
                                </p:cTn>
                              </p:par>
                            </p:childTnLst>
                          </p:cTn>
                        </p:par>
                      </p:childTnLst>
                    </p:cTn>
                  </p:par>
                  <p:par>
                    <p:cTn id="162" fill="hold">
                      <p:stCondLst>
                        <p:cond delay="indefinite"/>
                      </p:stCondLst>
                      <p:childTnLst>
                        <p:par>
                          <p:cTn id="163" fill="hold">
                            <p:stCondLst>
                              <p:cond delay="0"/>
                            </p:stCondLst>
                            <p:childTnLst>
                              <p:par>
                                <p:cTn id="164" presetID="1" presetClass="entr" presetSubtype="0" fill="hold" nodeType="clickEffect">
                                  <p:stCondLst>
                                    <p:cond delay="0"/>
                                  </p:stCondLst>
                                  <p:childTnLst>
                                    <p:set>
                                      <p:cBhvr>
                                        <p:cTn id="165" dur="1" fill="hold">
                                          <p:stCondLst>
                                            <p:cond delay="499"/>
                                          </p:stCondLst>
                                        </p:cTn>
                                        <p:tgtEl>
                                          <p:spTgt spid="608353"/>
                                        </p:tgtEl>
                                        <p:attrNameLst>
                                          <p:attrName>style.visibility</p:attrName>
                                        </p:attrNameLst>
                                      </p:cBhvr>
                                      <p:to>
                                        <p:strVal val="visible"/>
                                      </p:to>
                                    </p:set>
                                  </p:childTnLst>
                                </p:cTn>
                              </p:par>
                              <p:par>
                                <p:cTn id="166" presetID="1" presetClass="entr" presetSubtype="0" fill="hold" grpId="3" nodeType="withEffect">
                                  <p:stCondLst>
                                    <p:cond delay="0"/>
                                  </p:stCondLst>
                                  <p:childTnLst>
                                    <p:set>
                                      <p:cBhvr>
                                        <p:cTn id="167" dur="1" fill="hold">
                                          <p:stCondLst>
                                            <p:cond delay="0"/>
                                          </p:stCondLst>
                                        </p:cTn>
                                        <p:tgtEl>
                                          <p:spTgt spid="608368"/>
                                        </p:tgtEl>
                                        <p:attrNameLst>
                                          <p:attrName>style.visibility</p:attrName>
                                        </p:attrNameLst>
                                      </p:cBhvr>
                                      <p:to>
                                        <p:strVal val="visible"/>
                                      </p:to>
                                    </p:set>
                                  </p:childTnLst>
                                  <p:subTnLst>
                                    <p:set>
                                      <p:cBhvr override="childStyle">
                                        <p:cTn dur="1" fill="hold" display="0" masterRel="nextClick" afterEffect="1"/>
                                        <p:tgtEl>
                                          <p:spTgt spid="608368"/>
                                        </p:tgtEl>
                                        <p:attrNameLst>
                                          <p:attrName>style.visibility</p:attrName>
                                        </p:attrNameLst>
                                      </p:cBhvr>
                                      <p:to>
                                        <p:strVal val="hidden"/>
                                      </p:to>
                                    </p:set>
                                  </p:subTnLst>
                                </p:cTn>
                              </p:par>
                            </p:childTnLst>
                          </p:cTn>
                        </p:par>
                      </p:childTnLst>
                    </p:cTn>
                  </p:par>
                  <p:par>
                    <p:cTn id="168" fill="hold">
                      <p:stCondLst>
                        <p:cond delay="indefinite"/>
                      </p:stCondLst>
                      <p:childTnLst>
                        <p:par>
                          <p:cTn id="169" fill="hold">
                            <p:stCondLst>
                              <p:cond delay="0"/>
                            </p:stCondLst>
                            <p:childTnLst>
                              <p:par>
                                <p:cTn id="170" presetID="1" presetClass="entr" presetSubtype="0" fill="hold" grpId="3" nodeType="clickEffect">
                                  <p:stCondLst>
                                    <p:cond delay="0"/>
                                  </p:stCondLst>
                                  <p:childTnLst>
                                    <p:set>
                                      <p:cBhvr>
                                        <p:cTn id="171" dur="1" fill="hold">
                                          <p:stCondLst>
                                            <p:cond delay="0"/>
                                          </p:stCondLst>
                                        </p:cTn>
                                        <p:tgtEl>
                                          <p:spTgt spid="608370"/>
                                        </p:tgtEl>
                                        <p:attrNameLst>
                                          <p:attrName>style.visibility</p:attrName>
                                        </p:attrNameLst>
                                      </p:cBhvr>
                                      <p:to>
                                        <p:strVal val="visible"/>
                                      </p:to>
                                    </p:set>
                                  </p:childTnLst>
                                  <p:subTnLst>
                                    <p:set>
                                      <p:cBhvr override="childStyle">
                                        <p:cTn dur="1" fill="hold" display="0" masterRel="nextClick" afterEffect="1"/>
                                        <p:tgtEl>
                                          <p:spTgt spid="608370"/>
                                        </p:tgtEl>
                                        <p:attrNameLst>
                                          <p:attrName>style.visibility</p:attrName>
                                        </p:attrNameLst>
                                      </p:cBhvr>
                                      <p:to>
                                        <p:strVal val="hidden"/>
                                      </p:to>
                                    </p:set>
                                  </p:subTnLst>
                                </p:cTn>
                              </p:par>
                            </p:childTnLst>
                          </p:cTn>
                        </p:par>
                      </p:childTnLst>
                    </p:cTn>
                  </p:par>
                  <p:par>
                    <p:cTn id="172" fill="hold">
                      <p:stCondLst>
                        <p:cond delay="indefinite"/>
                      </p:stCondLst>
                      <p:childTnLst>
                        <p:par>
                          <p:cTn id="173" fill="hold">
                            <p:stCondLst>
                              <p:cond delay="0"/>
                            </p:stCondLst>
                            <p:childTnLst>
                              <p:par>
                                <p:cTn id="174" presetID="1" presetClass="entr" presetSubtype="0" fill="hold" nodeType="clickEffect">
                                  <p:stCondLst>
                                    <p:cond delay="0"/>
                                  </p:stCondLst>
                                  <p:childTnLst>
                                    <p:set>
                                      <p:cBhvr>
                                        <p:cTn id="175" dur="1" fill="hold">
                                          <p:stCondLst>
                                            <p:cond delay="499"/>
                                          </p:stCondLst>
                                        </p:cTn>
                                        <p:tgtEl>
                                          <p:spTgt spid="608350"/>
                                        </p:tgtEl>
                                        <p:attrNameLst>
                                          <p:attrName>style.visibility</p:attrName>
                                        </p:attrNameLst>
                                      </p:cBhvr>
                                      <p:to>
                                        <p:strVal val="visible"/>
                                      </p:to>
                                    </p:set>
                                  </p:childTnLst>
                                </p:cTn>
                              </p:par>
                              <p:par>
                                <p:cTn id="176" presetID="1" presetClass="entr" presetSubtype="0" fill="hold" grpId="3" nodeType="withEffect">
                                  <p:stCondLst>
                                    <p:cond delay="0"/>
                                  </p:stCondLst>
                                  <p:childTnLst>
                                    <p:set>
                                      <p:cBhvr>
                                        <p:cTn id="177" dur="1" fill="hold">
                                          <p:stCondLst>
                                            <p:cond delay="0"/>
                                          </p:stCondLst>
                                        </p:cTn>
                                        <p:tgtEl>
                                          <p:spTgt spid="608369"/>
                                        </p:tgtEl>
                                        <p:attrNameLst>
                                          <p:attrName>style.visibility</p:attrName>
                                        </p:attrNameLst>
                                      </p:cBhvr>
                                      <p:to>
                                        <p:strVal val="visible"/>
                                      </p:to>
                                    </p:set>
                                  </p:childTnLst>
                                  <p:subTnLst>
                                    <p:set>
                                      <p:cBhvr override="childStyle">
                                        <p:cTn dur="1" fill="hold" display="0" masterRel="nextClick" afterEffect="1"/>
                                        <p:tgtEl>
                                          <p:spTgt spid="608369"/>
                                        </p:tgtEl>
                                        <p:attrNameLst>
                                          <p:attrName>style.visibility</p:attrName>
                                        </p:attrNameLst>
                                      </p:cBhvr>
                                      <p:to>
                                        <p:strVal val="hidden"/>
                                      </p:to>
                                    </p:set>
                                  </p:subTnLst>
                                </p:cTn>
                              </p:par>
                            </p:childTnLst>
                          </p:cTn>
                        </p:par>
                      </p:childTnLst>
                    </p:cTn>
                  </p:par>
                  <p:par>
                    <p:cTn id="178" fill="hold">
                      <p:stCondLst>
                        <p:cond delay="indefinite"/>
                      </p:stCondLst>
                      <p:childTnLst>
                        <p:par>
                          <p:cTn id="179" fill="hold">
                            <p:stCondLst>
                              <p:cond delay="0"/>
                            </p:stCondLst>
                            <p:childTnLst>
                              <p:par>
                                <p:cTn id="180" presetID="1" presetClass="entr" presetSubtype="0" fill="hold" nodeType="clickEffect">
                                  <p:stCondLst>
                                    <p:cond delay="0"/>
                                  </p:stCondLst>
                                  <p:childTnLst>
                                    <p:set>
                                      <p:cBhvr>
                                        <p:cTn id="181" dur="1" fill="hold">
                                          <p:stCondLst>
                                            <p:cond delay="499"/>
                                          </p:stCondLst>
                                        </p:cTn>
                                        <p:tgtEl>
                                          <p:spTgt spid="608359"/>
                                        </p:tgtEl>
                                        <p:attrNameLst>
                                          <p:attrName>style.visibility</p:attrName>
                                        </p:attrNameLst>
                                      </p:cBhvr>
                                      <p:to>
                                        <p:strVal val="visible"/>
                                      </p:to>
                                    </p:set>
                                  </p:childTnLst>
                                </p:cTn>
                              </p:par>
                              <p:par>
                                <p:cTn id="182" presetID="1" presetClass="entr" presetSubtype="0" fill="hold" grpId="4" nodeType="withEffect">
                                  <p:stCondLst>
                                    <p:cond delay="0"/>
                                  </p:stCondLst>
                                  <p:childTnLst>
                                    <p:set>
                                      <p:cBhvr>
                                        <p:cTn id="183" dur="1" fill="hold">
                                          <p:stCondLst>
                                            <p:cond delay="0"/>
                                          </p:stCondLst>
                                        </p:cTn>
                                        <p:tgtEl>
                                          <p:spTgt spid="608368"/>
                                        </p:tgtEl>
                                        <p:attrNameLst>
                                          <p:attrName>style.visibility</p:attrName>
                                        </p:attrNameLst>
                                      </p:cBhvr>
                                      <p:to>
                                        <p:strVal val="visible"/>
                                      </p:to>
                                    </p:set>
                                  </p:childTnLst>
                                  <p:subTnLst>
                                    <p:set>
                                      <p:cBhvr override="childStyle">
                                        <p:cTn dur="1" fill="hold" display="0" masterRel="nextClick" afterEffect="1"/>
                                        <p:tgtEl>
                                          <p:spTgt spid="608368"/>
                                        </p:tgtEl>
                                        <p:attrNameLst>
                                          <p:attrName>style.visibility</p:attrName>
                                        </p:attrNameLst>
                                      </p:cBhvr>
                                      <p:to>
                                        <p:strVal val="hidden"/>
                                      </p:to>
                                    </p:set>
                                  </p:subTnLst>
                                </p:cTn>
                              </p:par>
                            </p:childTnLst>
                          </p:cTn>
                        </p:par>
                      </p:childTnLst>
                    </p:cTn>
                  </p:par>
                  <p:par>
                    <p:cTn id="184" fill="hold">
                      <p:stCondLst>
                        <p:cond delay="indefinite"/>
                      </p:stCondLst>
                      <p:childTnLst>
                        <p:par>
                          <p:cTn id="185" fill="hold">
                            <p:stCondLst>
                              <p:cond delay="0"/>
                            </p:stCondLst>
                            <p:childTnLst>
                              <p:par>
                                <p:cTn id="186" presetID="1" presetClass="entr" presetSubtype="0" fill="hold" grpId="4" nodeType="clickEffect">
                                  <p:stCondLst>
                                    <p:cond delay="0"/>
                                  </p:stCondLst>
                                  <p:childTnLst>
                                    <p:set>
                                      <p:cBhvr>
                                        <p:cTn id="187" dur="1" fill="hold">
                                          <p:stCondLst>
                                            <p:cond delay="0"/>
                                          </p:stCondLst>
                                        </p:cTn>
                                        <p:tgtEl>
                                          <p:spTgt spid="608370"/>
                                        </p:tgtEl>
                                        <p:attrNameLst>
                                          <p:attrName>style.visibility</p:attrName>
                                        </p:attrNameLst>
                                      </p:cBhvr>
                                      <p:to>
                                        <p:strVal val="visible"/>
                                      </p:to>
                                    </p:set>
                                  </p:childTnLst>
                                  <p:subTnLst>
                                    <p:set>
                                      <p:cBhvr override="childStyle">
                                        <p:cTn dur="1" fill="hold" display="0" masterRel="nextClick" afterEffect="1"/>
                                        <p:tgtEl>
                                          <p:spTgt spid="608370"/>
                                        </p:tgtEl>
                                        <p:attrNameLst>
                                          <p:attrName>style.visibility</p:attrName>
                                        </p:attrNameLst>
                                      </p:cBhvr>
                                      <p:to>
                                        <p:strVal val="hidden"/>
                                      </p:to>
                                    </p:set>
                                  </p:subTnLst>
                                </p:cTn>
                              </p:par>
                            </p:childTnLst>
                          </p:cTn>
                        </p:par>
                      </p:childTnLst>
                    </p:cTn>
                  </p:par>
                  <p:par>
                    <p:cTn id="188" fill="hold">
                      <p:stCondLst>
                        <p:cond delay="indefinite"/>
                      </p:stCondLst>
                      <p:childTnLst>
                        <p:par>
                          <p:cTn id="189" fill="hold">
                            <p:stCondLst>
                              <p:cond delay="0"/>
                            </p:stCondLst>
                            <p:childTnLst>
                              <p:par>
                                <p:cTn id="190" presetID="1" presetClass="entr" presetSubtype="0" fill="hold" nodeType="clickEffect">
                                  <p:stCondLst>
                                    <p:cond delay="0"/>
                                  </p:stCondLst>
                                  <p:childTnLst>
                                    <p:set>
                                      <p:cBhvr>
                                        <p:cTn id="191" dur="1" fill="hold">
                                          <p:stCondLst>
                                            <p:cond delay="499"/>
                                          </p:stCondLst>
                                        </p:cTn>
                                        <p:tgtEl>
                                          <p:spTgt spid="608356"/>
                                        </p:tgtEl>
                                        <p:attrNameLst>
                                          <p:attrName>style.visibility</p:attrName>
                                        </p:attrNameLst>
                                      </p:cBhvr>
                                      <p:to>
                                        <p:strVal val="visible"/>
                                      </p:to>
                                    </p:set>
                                  </p:childTnLst>
                                </p:cTn>
                              </p:par>
                              <p:par>
                                <p:cTn id="192" presetID="1" presetClass="entr" presetSubtype="0" fill="hold" grpId="4" nodeType="withEffect">
                                  <p:stCondLst>
                                    <p:cond delay="0"/>
                                  </p:stCondLst>
                                  <p:childTnLst>
                                    <p:set>
                                      <p:cBhvr>
                                        <p:cTn id="193" dur="1" fill="hold">
                                          <p:stCondLst>
                                            <p:cond delay="0"/>
                                          </p:stCondLst>
                                        </p:cTn>
                                        <p:tgtEl>
                                          <p:spTgt spid="608369"/>
                                        </p:tgtEl>
                                        <p:attrNameLst>
                                          <p:attrName>style.visibility</p:attrName>
                                        </p:attrNameLst>
                                      </p:cBhvr>
                                      <p:to>
                                        <p:strVal val="visible"/>
                                      </p:to>
                                    </p:set>
                                  </p:childTnLst>
                                  <p:subTnLst>
                                    <p:set>
                                      <p:cBhvr override="childStyle">
                                        <p:cTn dur="1" fill="hold" display="0" masterRel="nextClick" afterEffect="1"/>
                                        <p:tgtEl>
                                          <p:spTgt spid="608369"/>
                                        </p:tgtEl>
                                        <p:attrNameLst>
                                          <p:attrName>style.visibility</p:attrName>
                                        </p:attrNameLst>
                                      </p:cBhvr>
                                      <p:to>
                                        <p:strVal val="hidden"/>
                                      </p:to>
                                    </p:set>
                                  </p:subTnLst>
                                </p:cTn>
                              </p:par>
                            </p:childTnLst>
                          </p:cTn>
                        </p:par>
                      </p:childTnLst>
                    </p:cTn>
                  </p:par>
                  <p:par>
                    <p:cTn id="194" fill="hold">
                      <p:stCondLst>
                        <p:cond delay="indefinite"/>
                      </p:stCondLst>
                      <p:childTnLst>
                        <p:par>
                          <p:cTn id="195" fill="hold">
                            <p:stCondLst>
                              <p:cond delay="0"/>
                            </p:stCondLst>
                            <p:childTnLst>
                              <p:par>
                                <p:cTn id="196" presetID="1" presetClass="entr" presetSubtype="0" fill="hold" nodeType="clickEffect">
                                  <p:stCondLst>
                                    <p:cond delay="0"/>
                                  </p:stCondLst>
                                  <p:childTnLst>
                                    <p:set>
                                      <p:cBhvr>
                                        <p:cTn id="197" dur="1" fill="hold">
                                          <p:stCondLst>
                                            <p:cond delay="499"/>
                                          </p:stCondLst>
                                        </p:cTn>
                                        <p:tgtEl>
                                          <p:spTgt spid="608362"/>
                                        </p:tgtEl>
                                        <p:attrNameLst>
                                          <p:attrName>style.visibility</p:attrName>
                                        </p:attrNameLst>
                                      </p:cBhvr>
                                      <p:to>
                                        <p:strVal val="visible"/>
                                      </p:to>
                                    </p:set>
                                  </p:childTnLst>
                                </p:cTn>
                              </p:par>
                              <p:par>
                                <p:cTn id="198" presetID="1" presetClass="entr" presetSubtype="0" fill="hold" grpId="5" nodeType="withEffect">
                                  <p:stCondLst>
                                    <p:cond delay="0"/>
                                  </p:stCondLst>
                                  <p:childTnLst>
                                    <p:set>
                                      <p:cBhvr>
                                        <p:cTn id="199" dur="1" fill="hold">
                                          <p:stCondLst>
                                            <p:cond delay="0"/>
                                          </p:stCondLst>
                                        </p:cTn>
                                        <p:tgtEl>
                                          <p:spTgt spid="608368"/>
                                        </p:tgtEl>
                                        <p:attrNameLst>
                                          <p:attrName>style.visibility</p:attrName>
                                        </p:attrNameLst>
                                      </p:cBhvr>
                                      <p:to>
                                        <p:strVal val="visible"/>
                                      </p:to>
                                    </p:set>
                                  </p:childTnLst>
                                  <p:subTnLst>
                                    <p:set>
                                      <p:cBhvr override="childStyle">
                                        <p:cTn dur="1" fill="hold" display="0" masterRel="nextClick" afterEffect="1"/>
                                        <p:tgtEl>
                                          <p:spTgt spid="608368"/>
                                        </p:tgtEl>
                                        <p:attrNameLst>
                                          <p:attrName>style.visibility</p:attrName>
                                        </p:attrNameLst>
                                      </p:cBhvr>
                                      <p:to>
                                        <p:strVal val="hidden"/>
                                      </p:to>
                                    </p:set>
                                  </p:subTnLst>
                                </p:cTn>
                              </p:par>
                            </p:childTnLst>
                          </p:cTn>
                        </p:par>
                        <p:par>
                          <p:cTn id="200" fill="hold">
                            <p:stCondLst>
                              <p:cond delay="500"/>
                            </p:stCondLst>
                            <p:childTnLst>
                              <p:par>
                                <p:cTn id="201" presetID="1" presetClass="entr" presetSubtype="0" fill="hold" grpId="0" nodeType="afterEffect">
                                  <p:stCondLst>
                                    <p:cond delay="0"/>
                                  </p:stCondLst>
                                  <p:childTnLst>
                                    <p:set>
                                      <p:cBhvr>
                                        <p:cTn id="202" dur="1" fill="hold">
                                          <p:stCondLst>
                                            <p:cond delay="499"/>
                                          </p:stCondLst>
                                        </p:cTn>
                                        <p:tgtEl>
                                          <p:spTgt spid="608371"/>
                                        </p:tgtEl>
                                        <p:attrNameLst>
                                          <p:attrName>style.visibility</p:attrName>
                                        </p:attrNameLst>
                                      </p:cBhvr>
                                      <p:to>
                                        <p:strVal val="visible"/>
                                      </p:to>
                                    </p:set>
                                  </p:childTnLst>
                                </p:cTn>
                              </p:par>
                            </p:childTnLst>
                          </p:cTn>
                        </p:par>
                      </p:childTnLst>
                    </p:cTn>
                  </p:par>
                  <p:par>
                    <p:cTn id="203" fill="hold">
                      <p:stCondLst>
                        <p:cond delay="indefinite"/>
                      </p:stCondLst>
                      <p:childTnLst>
                        <p:par>
                          <p:cTn id="204" fill="hold">
                            <p:stCondLst>
                              <p:cond delay="0"/>
                            </p:stCondLst>
                            <p:childTnLst>
                              <p:par>
                                <p:cTn id="205" presetID="1" presetClass="entr" presetSubtype="0" fill="hold" grpId="0" nodeType="clickEffect">
                                  <p:stCondLst>
                                    <p:cond delay="0"/>
                                  </p:stCondLst>
                                  <p:childTnLst>
                                    <p:set>
                                      <p:cBhvr>
                                        <p:cTn id="206" dur="1" fill="hold">
                                          <p:stCondLst>
                                            <p:cond delay="0"/>
                                          </p:stCondLst>
                                        </p:cTn>
                                        <p:tgtEl>
                                          <p:spTgt spid="608314"/>
                                        </p:tgtEl>
                                        <p:attrNameLst>
                                          <p:attrName>style.visibility</p:attrName>
                                        </p:attrNameLst>
                                      </p:cBhvr>
                                      <p:to>
                                        <p:strVal val="visible"/>
                                      </p:to>
                                    </p:set>
                                  </p:childTnLst>
                                  <p:subTnLst>
                                    <p:set>
                                      <p:cBhvr override="childStyle">
                                        <p:cTn dur="1" fill="hold" display="0" masterRel="nextClick" afterEffect="1"/>
                                        <p:tgtEl>
                                          <p:spTgt spid="608314"/>
                                        </p:tgtEl>
                                        <p:attrNameLst>
                                          <p:attrName>style.visibility</p:attrName>
                                        </p:attrNameLst>
                                      </p:cBhvr>
                                      <p:to>
                                        <p:strVal val="hidden"/>
                                      </p:to>
                                    </p:set>
                                  </p:subTnLst>
                                </p:cTn>
                              </p:par>
                            </p:childTnLst>
                          </p:cTn>
                        </p:par>
                      </p:childTnLst>
                    </p:cTn>
                  </p:par>
                  <p:par>
                    <p:cTn id="207" fill="hold">
                      <p:stCondLst>
                        <p:cond delay="indefinite"/>
                      </p:stCondLst>
                      <p:childTnLst>
                        <p:par>
                          <p:cTn id="208" fill="hold">
                            <p:stCondLst>
                              <p:cond delay="0"/>
                            </p:stCondLst>
                            <p:childTnLst>
                              <p:par>
                                <p:cTn id="209" presetID="53" presetClass="exit" presetSubtype="0" fill="hold" nodeType="clickEffect">
                                  <p:stCondLst>
                                    <p:cond delay="0"/>
                                  </p:stCondLst>
                                  <p:childTnLst>
                                    <p:anim calcmode="lin" valueType="num">
                                      <p:cBhvr>
                                        <p:cTn id="210" dur="500"/>
                                        <p:tgtEl>
                                          <p:spTgt spid="608320"/>
                                        </p:tgtEl>
                                        <p:attrNameLst>
                                          <p:attrName>ppt_w</p:attrName>
                                        </p:attrNameLst>
                                      </p:cBhvr>
                                      <p:tavLst>
                                        <p:tav tm="0">
                                          <p:val>
                                            <p:strVal val="ppt_w"/>
                                          </p:val>
                                        </p:tav>
                                        <p:tav tm="100000">
                                          <p:val>
                                            <p:fltVal val="0"/>
                                          </p:val>
                                        </p:tav>
                                      </p:tavLst>
                                    </p:anim>
                                    <p:anim calcmode="lin" valueType="num">
                                      <p:cBhvr>
                                        <p:cTn id="211" dur="500"/>
                                        <p:tgtEl>
                                          <p:spTgt spid="608320"/>
                                        </p:tgtEl>
                                        <p:attrNameLst>
                                          <p:attrName>ppt_h</p:attrName>
                                        </p:attrNameLst>
                                      </p:cBhvr>
                                      <p:tavLst>
                                        <p:tav tm="0">
                                          <p:val>
                                            <p:strVal val="ppt_h"/>
                                          </p:val>
                                        </p:tav>
                                        <p:tav tm="100000">
                                          <p:val>
                                            <p:fltVal val="0"/>
                                          </p:val>
                                        </p:tav>
                                      </p:tavLst>
                                    </p:anim>
                                    <p:animEffect transition="out" filter="fade">
                                      <p:cBhvr>
                                        <p:cTn id="212" dur="500"/>
                                        <p:tgtEl>
                                          <p:spTgt spid="608320"/>
                                        </p:tgtEl>
                                      </p:cBhvr>
                                    </p:animEffect>
                                    <p:set>
                                      <p:cBhvr>
                                        <p:cTn id="213" dur="1" fill="hold">
                                          <p:stCondLst>
                                            <p:cond delay="499"/>
                                          </p:stCondLst>
                                        </p:cTn>
                                        <p:tgtEl>
                                          <p:spTgt spid="608320"/>
                                        </p:tgtEl>
                                        <p:attrNameLst>
                                          <p:attrName>style.visibility</p:attrName>
                                        </p:attrNameLst>
                                      </p:cBhvr>
                                      <p:to>
                                        <p:strVal val="hidden"/>
                                      </p:to>
                                    </p:set>
                                  </p:childTnLst>
                                </p:cTn>
                              </p:par>
                              <p:par>
                                <p:cTn id="214" presetID="1" presetClass="exit" presetSubtype="0" fill="hold" grpId="1" nodeType="withEffect">
                                  <p:stCondLst>
                                    <p:cond delay="0"/>
                                  </p:stCondLst>
                                  <p:childTnLst>
                                    <p:set>
                                      <p:cBhvr>
                                        <p:cTn id="215" dur="1" fill="hold">
                                          <p:stCondLst>
                                            <p:cond delay="0"/>
                                          </p:stCondLst>
                                        </p:cTn>
                                        <p:tgtEl>
                                          <p:spTgt spid="608371"/>
                                        </p:tgtEl>
                                        <p:attrNameLst>
                                          <p:attrName>style.visibility</p:attrName>
                                        </p:attrNameLst>
                                      </p:cBhvr>
                                      <p:to>
                                        <p:strVal val="hidden"/>
                                      </p:to>
                                    </p:set>
                                  </p:childTnLst>
                                </p:cTn>
                              </p:par>
                              <p:par>
                                <p:cTn id="216" presetID="1" presetClass="exit" presetSubtype="0" fill="hold" nodeType="withEffect">
                                  <p:stCondLst>
                                    <p:cond delay="0"/>
                                  </p:stCondLst>
                                  <p:childTnLst>
                                    <p:set>
                                      <p:cBhvr>
                                        <p:cTn id="217" dur="1" fill="hold">
                                          <p:stCondLst>
                                            <p:cond delay="0"/>
                                          </p:stCondLst>
                                        </p:cTn>
                                        <p:tgtEl>
                                          <p:spTgt spid="608356"/>
                                        </p:tgtEl>
                                        <p:attrNameLst>
                                          <p:attrName>style.visibility</p:attrName>
                                        </p:attrNameLst>
                                      </p:cBhvr>
                                      <p:to>
                                        <p:strVal val="hidden"/>
                                      </p:to>
                                    </p:set>
                                  </p:childTnLst>
                                </p:cTn>
                              </p:par>
                              <p:par>
                                <p:cTn id="218" presetID="1" presetClass="exit" presetSubtype="0" fill="hold" nodeType="withEffect">
                                  <p:stCondLst>
                                    <p:cond delay="0"/>
                                  </p:stCondLst>
                                  <p:childTnLst>
                                    <p:set>
                                      <p:cBhvr>
                                        <p:cTn id="219" dur="1" fill="hold">
                                          <p:stCondLst>
                                            <p:cond delay="0"/>
                                          </p:stCondLst>
                                        </p:cTn>
                                        <p:tgtEl>
                                          <p:spTgt spid="608359"/>
                                        </p:tgtEl>
                                        <p:attrNameLst>
                                          <p:attrName>style.visibility</p:attrName>
                                        </p:attrNameLst>
                                      </p:cBhvr>
                                      <p:to>
                                        <p:strVal val="hidden"/>
                                      </p:to>
                                    </p:set>
                                  </p:childTnLst>
                                </p:cTn>
                              </p:par>
                              <p:par>
                                <p:cTn id="220" presetID="1" presetClass="exit" presetSubtype="0" fill="hold" nodeType="withEffect">
                                  <p:stCondLst>
                                    <p:cond delay="0"/>
                                  </p:stCondLst>
                                  <p:childTnLst>
                                    <p:set>
                                      <p:cBhvr>
                                        <p:cTn id="221" dur="1" fill="hold">
                                          <p:stCondLst>
                                            <p:cond delay="0"/>
                                          </p:stCondLst>
                                        </p:cTn>
                                        <p:tgtEl>
                                          <p:spTgt spid="608362"/>
                                        </p:tgtEl>
                                        <p:attrNameLst>
                                          <p:attrName>style.visibility</p:attrName>
                                        </p:attrNameLst>
                                      </p:cBhvr>
                                      <p:to>
                                        <p:strVal val="hidden"/>
                                      </p:to>
                                    </p:set>
                                  </p:childTnLst>
                                </p:cTn>
                              </p:par>
                              <p:par>
                                <p:cTn id="222" presetID="1" presetClass="exit" presetSubtype="0" fill="hold" nodeType="withEffect">
                                  <p:stCondLst>
                                    <p:cond delay="0"/>
                                  </p:stCondLst>
                                  <p:childTnLst>
                                    <p:set>
                                      <p:cBhvr>
                                        <p:cTn id="223" dur="1" fill="hold">
                                          <p:stCondLst>
                                            <p:cond delay="0"/>
                                          </p:stCondLst>
                                        </p:cTn>
                                        <p:tgtEl>
                                          <p:spTgt spid="608332"/>
                                        </p:tgtEl>
                                        <p:attrNameLst>
                                          <p:attrName>style.visibility</p:attrName>
                                        </p:attrNameLst>
                                      </p:cBhvr>
                                      <p:to>
                                        <p:strVal val="hidden"/>
                                      </p:to>
                                    </p:set>
                                  </p:childTnLst>
                                </p:cTn>
                              </p:par>
                              <p:par>
                                <p:cTn id="224" presetID="1" presetClass="exit" presetSubtype="0" fill="hold" nodeType="withEffect">
                                  <p:stCondLst>
                                    <p:cond delay="0"/>
                                  </p:stCondLst>
                                  <p:childTnLst>
                                    <p:set>
                                      <p:cBhvr>
                                        <p:cTn id="225" dur="1" fill="hold">
                                          <p:stCondLst>
                                            <p:cond delay="0"/>
                                          </p:stCondLst>
                                        </p:cTn>
                                        <p:tgtEl>
                                          <p:spTgt spid="608335"/>
                                        </p:tgtEl>
                                        <p:attrNameLst>
                                          <p:attrName>style.visibility</p:attrName>
                                        </p:attrNameLst>
                                      </p:cBhvr>
                                      <p:to>
                                        <p:strVal val="hidden"/>
                                      </p:to>
                                    </p:set>
                                  </p:childTnLst>
                                </p:cTn>
                              </p:par>
                              <p:par>
                                <p:cTn id="226" presetID="1" presetClass="exit" presetSubtype="0" fill="hold" nodeType="withEffect">
                                  <p:stCondLst>
                                    <p:cond delay="0"/>
                                  </p:stCondLst>
                                  <p:childTnLst>
                                    <p:set>
                                      <p:cBhvr>
                                        <p:cTn id="227" dur="1" fill="hold">
                                          <p:stCondLst>
                                            <p:cond delay="0"/>
                                          </p:stCondLst>
                                        </p:cTn>
                                        <p:tgtEl>
                                          <p:spTgt spid="608338"/>
                                        </p:tgtEl>
                                        <p:attrNameLst>
                                          <p:attrName>style.visibility</p:attrName>
                                        </p:attrNameLst>
                                      </p:cBhvr>
                                      <p:to>
                                        <p:strVal val="hidden"/>
                                      </p:to>
                                    </p:set>
                                  </p:childTnLst>
                                </p:cTn>
                              </p:par>
                              <p:par>
                                <p:cTn id="228" presetID="1" presetClass="exit" presetSubtype="0" fill="hold" nodeType="withEffect">
                                  <p:stCondLst>
                                    <p:cond delay="0"/>
                                  </p:stCondLst>
                                  <p:childTnLst>
                                    <p:set>
                                      <p:cBhvr>
                                        <p:cTn id="229" dur="1" fill="hold">
                                          <p:stCondLst>
                                            <p:cond delay="0"/>
                                          </p:stCondLst>
                                        </p:cTn>
                                        <p:tgtEl>
                                          <p:spTgt spid="608341"/>
                                        </p:tgtEl>
                                        <p:attrNameLst>
                                          <p:attrName>style.visibility</p:attrName>
                                        </p:attrNameLst>
                                      </p:cBhvr>
                                      <p:to>
                                        <p:strVal val="hidden"/>
                                      </p:to>
                                    </p:set>
                                  </p:childTnLst>
                                </p:cTn>
                              </p:par>
                              <p:par>
                                <p:cTn id="230" presetID="1" presetClass="exit" presetSubtype="0" fill="hold" nodeType="withEffect">
                                  <p:stCondLst>
                                    <p:cond delay="0"/>
                                  </p:stCondLst>
                                  <p:childTnLst>
                                    <p:set>
                                      <p:cBhvr>
                                        <p:cTn id="231" dur="1" fill="hold">
                                          <p:stCondLst>
                                            <p:cond delay="0"/>
                                          </p:stCondLst>
                                        </p:cTn>
                                        <p:tgtEl>
                                          <p:spTgt spid="608344"/>
                                        </p:tgtEl>
                                        <p:attrNameLst>
                                          <p:attrName>style.visibility</p:attrName>
                                        </p:attrNameLst>
                                      </p:cBhvr>
                                      <p:to>
                                        <p:strVal val="hidden"/>
                                      </p:to>
                                    </p:set>
                                  </p:childTnLst>
                                </p:cTn>
                              </p:par>
                              <p:par>
                                <p:cTn id="232" presetID="1" presetClass="exit" presetSubtype="0" fill="hold" nodeType="withEffect">
                                  <p:stCondLst>
                                    <p:cond delay="0"/>
                                  </p:stCondLst>
                                  <p:childTnLst>
                                    <p:set>
                                      <p:cBhvr>
                                        <p:cTn id="233" dur="1" fill="hold">
                                          <p:stCondLst>
                                            <p:cond delay="0"/>
                                          </p:stCondLst>
                                        </p:cTn>
                                        <p:tgtEl>
                                          <p:spTgt spid="608347"/>
                                        </p:tgtEl>
                                        <p:attrNameLst>
                                          <p:attrName>style.visibility</p:attrName>
                                        </p:attrNameLst>
                                      </p:cBhvr>
                                      <p:to>
                                        <p:strVal val="hidden"/>
                                      </p:to>
                                    </p:set>
                                  </p:childTnLst>
                                </p:cTn>
                              </p:par>
                              <p:par>
                                <p:cTn id="234" presetID="1" presetClass="exit" presetSubtype="0" fill="hold" nodeType="withEffect">
                                  <p:stCondLst>
                                    <p:cond delay="0"/>
                                  </p:stCondLst>
                                  <p:childTnLst>
                                    <p:set>
                                      <p:cBhvr>
                                        <p:cTn id="235" dur="1" fill="hold">
                                          <p:stCondLst>
                                            <p:cond delay="0"/>
                                          </p:stCondLst>
                                        </p:cTn>
                                        <p:tgtEl>
                                          <p:spTgt spid="608350"/>
                                        </p:tgtEl>
                                        <p:attrNameLst>
                                          <p:attrName>style.visibility</p:attrName>
                                        </p:attrNameLst>
                                      </p:cBhvr>
                                      <p:to>
                                        <p:strVal val="hidden"/>
                                      </p:to>
                                    </p:set>
                                  </p:childTnLst>
                                </p:cTn>
                              </p:par>
                              <p:par>
                                <p:cTn id="236" presetID="1" presetClass="exit" presetSubtype="0" fill="hold" nodeType="withEffect">
                                  <p:stCondLst>
                                    <p:cond delay="0"/>
                                  </p:stCondLst>
                                  <p:childTnLst>
                                    <p:set>
                                      <p:cBhvr>
                                        <p:cTn id="237" dur="1" fill="hold">
                                          <p:stCondLst>
                                            <p:cond delay="0"/>
                                          </p:stCondLst>
                                        </p:cTn>
                                        <p:tgtEl>
                                          <p:spTgt spid="608353"/>
                                        </p:tgtEl>
                                        <p:attrNameLst>
                                          <p:attrName>style.visibility</p:attrName>
                                        </p:attrNameLst>
                                      </p:cBhvr>
                                      <p:to>
                                        <p:strVal val="hidden"/>
                                      </p:to>
                                    </p:set>
                                  </p:childTnLst>
                                </p:cTn>
                              </p:par>
                              <p:par>
                                <p:cTn id="238" presetID="1" presetClass="entr" presetSubtype="0" fill="hold" grpId="0" nodeType="withEffect">
                                  <p:stCondLst>
                                    <p:cond delay="0"/>
                                  </p:stCondLst>
                                  <p:childTnLst>
                                    <p:set>
                                      <p:cBhvr>
                                        <p:cTn id="239" dur="1" fill="hold">
                                          <p:stCondLst>
                                            <p:cond delay="0"/>
                                          </p:stCondLst>
                                        </p:cTn>
                                        <p:tgtEl>
                                          <p:spTgt spid="608310"/>
                                        </p:tgtEl>
                                        <p:attrNameLst>
                                          <p:attrName>style.visibility</p:attrName>
                                        </p:attrNameLst>
                                      </p:cBhvr>
                                      <p:to>
                                        <p:strVal val="visible"/>
                                      </p:to>
                                    </p:set>
                                  </p:childTnLst>
                                </p:cTn>
                              </p:par>
                              <p:par>
                                <p:cTn id="240" presetID="1" presetClass="entr" presetSubtype="0" fill="hold" grpId="2" nodeType="withEffect">
                                  <p:stCondLst>
                                    <p:cond delay="0"/>
                                  </p:stCondLst>
                                  <p:childTnLst>
                                    <p:set>
                                      <p:cBhvr>
                                        <p:cTn id="241" dur="1" fill="hold">
                                          <p:stCondLst>
                                            <p:cond delay="0"/>
                                          </p:stCondLst>
                                        </p:cTn>
                                        <p:tgtEl>
                                          <p:spTgt spid="608307"/>
                                        </p:tgtEl>
                                        <p:attrNameLst>
                                          <p:attrName>style.visibility</p:attrName>
                                        </p:attrNameLst>
                                      </p:cBhvr>
                                      <p:to>
                                        <p:strVal val="visible"/>
                                      </p:to>
                                    </p:set>
                                  </p:childTnLst>
                                  <p:subTnLst>
                                    <p:set>
                                      <p:cBhvr override="childStyle">
                                        <p:cTn dur="1" fill="hold" display="0" masterRel="nextClick" afterEffect="1"/>
                                        <p:tgtEl>
                                          <p:spTgt spid="608307"/>
                                        </p:tgtEl>
                                        <p:attrNameLst>
                                          <p:attrName>style.visibility</p:attrName>
                                        </p:attrNameLst>
                                      </p:cBhvr>
                                      <p:to>
                                        <p:strVal val="hidden"/>
                                      </p:to>
                                    </p:set>
                                  </p:subTnLst>
                                </p:cTn>
                              </p:par>
                            </p:childTnLst>
                          </p:cTn>
                        </p:par>
                      </p:childTnLst>
                    </p:cTn>
                  </p:par>
                  <p:par>
                    <p:cTn id="242" fill="hold">
                      <p:stCondLst>
                        <p:cond delay="indefinite"/>
                      </p:stCondLst>
                      <p:childTnLst>
                        <p:par>
                          <p:cTn id="243" fill="hold">
                            <p:stCondLst>
                              <p:cond delay="0"/>
                            </p:stCondLst>
                            <p:childTnLst>
                              <p:par>
                                <p:cTn id="244" presetID="1" presetClass="entr" presetSubtype="0" fill="hold" grpId="0" nodeType="clickEffect">
                                  <p:stCondLst>
                                    <p:cond delay="0"/>
                                  </p:stCondLst>
                                  <p:childTnLst>
                                    <p:set>
                                      <p:cBhvr>
                                        <p:cTn id="245" dur="1" fill="hold">
                                          <p:stCondLst>
                                            <p:cond delay="0"/>
                                          </p:stCondLst>
                                        </p:cTn>
                                        <p:tgtEl>
                                          <p:spTgt spid="608308"/>
                                        </p:tgtEl>
                                        <p:attrNameLst>
                                          <p:attrName>style.visibility</p:attrName>
                                        </p:attrNameLst>
                                      </p:cBhvr>
                                      <p:to>
                                        <p:strVal val="visible"/>
                                      </p:to>
                                    </p:set>
                                  </p:childTnLst>
                                </p:cTn>
                              </p:par>
                            </p:childTnLst>
                          </p:cTn>
                        </p:par>
                      </p:childTnLst>
                    </p:cTn>
                  </p:par>
                  <p:par>
                    <p:cTn id="246" fill="hold">
                      <p:stCondLst>
                        <p:cond delay="indefinite"/>
                      </p:stCondLst>
                      <p:childTnLst>
                        <p:par>
                          <p:cTn id="247" fill="hold">
                            <p:stCondLst>
                              <p:cond delay="0"/>
                            </p:stCondLst>
                            <p:childTnLst>
                              <p:par>
                                <p:cTn id="248" presetID="1" presetClass="entr" presetSubtype="0" fill="hold" grpId="0" nodeType="clickEffect">
                                  <p:stCondLst>
                                    <p:cond delay="0"/>
                                  </p:stCondLst>
                                  <p:childTnLst>
                                    <p:set>
                                      <p:cBhvr>
                                        <p:cTn id="249" dur="1" fill="hold">
                                          <p:stCondLst>
                                            <p:cond delay="0"/>
                                          </p:stCondLst>
                                        </p:cTn>
                                        <p:tgtEl>
                                          <p:spTgt spid="608315"/>
                                        </p:tgtEl>
                                        <p:attrNameLst>
                                          <p:attrName>style.visibility</p:attrName>
                                        </p:attrNameLst>
                                      </p:cBhvr>
                                      <p:to>
                                        <p:strVal val="visible"/>
                                      </p:to>
                                    </p:set>
                                  </p:childTnLst>
                                  <p:subTnLst>
                                    <p:set>
                                      <p:cBhvr override="childStyle">
                                        <p:cTn dur="1" fill="hold" display="0" masterRel="nextClick" afterEffect="1"/>
                                        <p:tgtEl>
                                          <p:spTgt spid="608315"/>
                                        </p:tgtEl>
                                        <p:attrNameLst>
                                          <p:attrName>style.visibility</p:attrName>
                                        </p:attrNameLst>
                                      </p:cBhvr>
                                      <p:to>
                                        <p:strVal val="hidden"/>
                                      </p:to>
                                    </p:set>
                                  </p:subTnLst>
                                </p:cTn>
                              </p:par>
                            </p:childTnLst>
                          </p:cTn>
                        </p:par>
                      </p:childTnLst>
                    </p:cTn>
                  </p:par>
                  <p:par>
                    <p:cTn id="250" fill="hold">
                      <p:stCondLst>
                        <p:cond delay="indefinite"/>
                      </p:stCondLst>
                      <p:childTnLst>
                        <p:par>
                          <p:cTn id="251" fill="hold">
                            <p:stCondLst>
                              <p:cond delay="0"/>
                            </p:stCondLst>
                            <p:childTnLst>
                              <p:par>
                                <p:cTn id="252" presetID="1" presetClass="exit" presetSubtype="0" fill="hold" grpId="1" nodeType="clickEffect">
                                  <p:stCondLst>
                                    <p:cond delay="0"/>
                                  </p:stCondLst>
                                  <p:childTnLst>
                                    <p:set>
                                      <p:cBhvr>
                                        <p:cTn id="253" dur="1" fill="hold">
                                          <p:stCondLst>
                                            <p:cond delay="0"/>
                                          </p:stCondLst>
                                        </p:cTn>
                                        <p:tgtEl>
                                          <p:spTgt spid="608308"/>
                                        </p:tgtEl>
                                        <p:attrNameLst>
                                          <p:attrName>style.visibility</p:attrName>
                                        </p:attrNameLst>
                                      </p:cBhvr>
                                      <p:to>
                                        <p:strVal val="hidden"/>
                                      </p:to>
                                    </p:set>
                                  </p:childTnLst>
                                </p:cTn>
                              </p:par>
                            </p:childTnLst>
                          </p:cTn>
                        </p:par>
                        <p:par>
                          <p:cTn id="254" fill="hold">
                            <p:stCondLst>
                              <p:cond delay="0"/>
                            </p:stCondLst>
                            <p:childTnLst>
                              <p:par>
                                <p:cTn id="255" presetID="2" presetClass="entr" presetSubtype="6" fill="hold" nodeType="afterEffect">
                                  <p:stCondLst>
                                    <p:cond delay="0"/>
                                  </p:stCondLst>
                                  <p:childTnLst>
                                    <p:set>
                                      <p:cBhvr>
                                        <p:cTn id="256" dur="1" fill="hold">
                                          <p:stCondLst>
                                            <p:cond delay="0"/>
                                          </p:stCondLst>
                                        </p:cTn>
                                        <p:tgtEl>
                                          <p:spTgt spid="608372"/>
                                        </p:tgtEl>
                                        <p:attrNameLst>
                                          <p:attrName>style.visibility</p:attrName>
                                        </p:attrNameLst>
                                      </p:cBhvr>
                                      <p:to>
                                        <p:strVal val="visible"/>
                                      </p:to>
                                    </p:set>
                                    <p:anim calcmode="lin" valueType="num">
                                      <p:cBhvr additive="base">
                                        <p:cTn id="257" dur="500" fill="hold"/>
                                        <p:tgtEl>
                                          <p:spTgt spid="608372"/>
                                        </p:tgtEl>
                                        <p:attrNameLst>
                                          <p:attrName>ppt_x</p:attrName>
                                        </p:attrNameLst>
                                      </p:cBhvr>
                                      <p:tavLst>
                                        <p:tav tm="0">
                                          <p:val>
                                            <p:strVal val="1+#ppt_w/2"/>
                                          </p:val>
                                        </p:tav>
                                        <p:tav tm="100000">
                                          <p:val>
                                            <p:strVal val="#ppt_x"/>
                                          </p:val>
                                        </p:tav>
                                      </p:tavLst>
                                    </p:anim>
                                    <p:anim calcmode="lin" valueType="num">
                                      <p:cBhvr additive="base">
                                        <p:cTn id="258" dur="500" fill="hold"/>
                                        <p:tgtEl>
                                          <p:spTgt spid="608372"/>
                                        </p:tgtEl>
                                        <p:attrNameLst>
                                          <p:attrName>ppt_y</p:attrName>
                                        </p:attrNameLst>
                                      </p:cBhvr>
                                      <p:tavLst>
                                        <p:tav tm="0">
                                          <p:val>
                                            <p:strVal val="1+#ppt_h/2"/>
                                          </p:val>
                                        </p:tav>
                                        <p:tav tm="100000">
                                          <p:val>
                                            <p:strVal val="#ppt_y"/>
                                          </p:val>
                                        </p:tav>
                                      </p:tavLst>
                                    </p:anim>
                                  </p:childTnLst>
                                </p:cTn>
                              </p:par>
                            </p:childTnLst>
                          </p:cTn>
                        </p:par>
                        <p:par>
                          <p:cTn id="259" fill="hold">
                            <p:stCondLst>
                              <p:cond delay="500"/>
                            </p:stCondLst>
                            <p:childTnLst>
                              <p:par>
                                <p:cTn id="260" presetID="1" presetClass="entr" presetSubtype="0" fill="hold" grpId="0" nodeType="afterEffect">
                                  <p:stCondLst>
                                    <p:cond delay="0"/>
                                  </p:stCondLst>
                                  <p:childTnLst>
                                    <p:set>
                                      <p:cBhvr>
                                        <p:cTn id="261" dur="1" fill="hold">
                                          <p:stCondLst>
                                            <p:cond delay="499"/>
                                          </p:stCondLst>
                                        </p:cTn>
                                        <p:tgtEl>
                                          <p:spTgt spid="608399"/>
                                        </p:tgtEl>
                                        <p:attrNameLst>
                                          <p:attrName>style.visibility</p:attrName>
                                        </p:attrNameLst>
                                      </p:cBhvr>
                                      <p:to>
                                        <p:strVal val="visible"/>
                                      </p:to>
                                    </p:set>
                                  </p:childTnLst>
                                  <p:subTnLst>
                                    <p:set>
                                      <p:cBhvr override="childStyle">
                                        <p:cTn dur="1" fill="hold" display="0" masterRel="nextClick" afterEffect="1"/>
                                        <p:tgtEl>
                                          <p:spTgt spid="608399"/>
                                        </p:tgtEl>
                                        <p:attrNameLst>
                                          <p:attrName>style.visibility</p:attrName>
                                        </p:attrNameLst>
                                      </p:cBhvr>
                                      <p:to>
                                        <p:strVal val="hidden"/>
                                      </p:to>
                                    </p:set>
                                  </p:subTnLst>
                                </p:cTn>
                              </p:par>
                            </p:childTnLst>
                          </p:cTn>
                        </p:par>
                      </p:childTnLst>
                    </p:cTn>
                  </p:par>
                  <p:par>
                    <p:cTn id="262" fill="hold">
                      <p:stCondLst>
                        <p:cond delay="indefinite"/>
                      </p:stCondLst>
                      <p:childTnLst>
                        <p:par>
                          <p:cTn id="263" fill="hold">
                            <p:stCondLst>
                              <p:cond delay="0"/>
                            </p:stCondLst>
                            <p:childTnLst>
                              <p:par>
                                <p:cTn id="264" presetID="1" presetClass="entr" presetSubtype="0" fill="hold" nodeType="clickEffect">
                                  <p:stCondLst>
                                    <p:cond delay="0"/>
                                  </p:stCondLst>
                                  <p:childTnLst>
                                    <p:set>
                                      <p:cBhvr>
                                        <p:cTn id="265" dur="1" fill="hold">
                                          <p:stCondLst>
                                            <p:cond delay="499"/>
                                          </p:stCondLst>
                                        </p:cTn>
                                        <p:tgtEl>
                                          <p:spTgt spid="608384"/>
                                        </p:tgtEl>
                                        <p:attrNameLst>
                                          <p:attrName>style.visibility</p:attrName>
                                        </p:attrNameLst>
                                      </p:cBhvr>
                                      <p:to>
                                        <p:strVal val="visible"/>
                                      </p:to>
                                    </p:set>
                                  </p:childTnLst>
                                </p:cTn>
                              </p:par>
                            </p:childTnLst>
                          </p:cTn>
                        </p:par>
                        <p:par>
                          <p:cTn id="266" fill="hold">
                            <p:stCondLst>
                              <p:cond delay="500"/>
                            </p:stCondLst>
                            <p:childTnLst>
                              <p:par>
                                <p:cTn id="267" presetID="1" presetClass="entr" presetSubtype="0" fill="hold" grpId="0" nodeType="afterEffect">
                                  <p:stCondLst>
                                    <p:cond delay="0"/>
                                  </p:stCondLst>
                                  <p:childTnLst>
                                    <p:set>
                                      <p:cBhvr>
                                        <p:cTn id="268" dur="1" fill="hold">
                                          <p:stCondLst>
                                            <p:cond delay="499"/>
                                          </p:stCondLst>
                                        </p:cTn>
                                        <p:tgtEl>
                                          <p:spTgt spid="608400"/>
                                        </p:tgtEl>
                                        <p:attrNameLst>
                                          <p:attrName>style.visibility</p:attrName>
                                        </p:attrNameLst>
                                      </p:cBhvr>
                                      <p:to>
                                        <p:strVal val="visible"/>
                                      </p:to>
                                    </p:set>
                                  </p:childTnLst>
                                  <p:subTnLst>
                                    <p:set>
                                      <p:cBhvr override="childStyle">
                                        <p:cTn dur="1" fill="hold" display="0" masterRel="nextClick" afterEffect="1"/>
                                        <p:tgtEl>
                                          <p:spTgt spid="608400"/>
                                        </p:tgtEl>
                                        <p:attrNameLst>
                                          <p:attrName>style.visibility</p:attrName>
                                        </p:attrNameLst>
                                      </p:cBhvr>
                                      <p:to>
                                        <p:strVal val="hidden"/>
                                      </p:to>
                                    </p:set>
                                  </p:subTnLst>
                                </p:cTn>
                              </p:par>
                            </p:childTnLst>
                          </p:cTn>
                        </p:par>
                      </p:childTnLst>
                    </p:cTn>
                  </p:par>
                  <p:par>
                    <p:cTn id="269" fill="hold">
                      <p:stCondLst>
                        <p:cond delay="indefinite"/>
                      </p:stCondLst>
                      <p:childTnLst>
                        <p:par>
                          <p:cTn id="270" fill="hold">
                            <p:stCondLst>
                              <p:cond delay="0"/>
                            </p:stCondLst>
                            <p:childTnLst>
                              <p:par>
                                <p:cTn id="271" presetID="1" presetClass="entr" presetSubtype="0" fill="hold" grpId="0" nodeType="clickEffect">
                                  <p:stCondLst>
                                    <p:cond delay="0"/>
                                  </p:stCondLst>
                                  <p:childTnLst>
                                    <p:set>
                                      <p:cBhvr>
                                        <p:cTn id="272" dur="1" fill="hold">
                                          <p:stCondLst>
                                            <p:cond delay="499"/>
                                          </p:stCondLst>
                                        </p:cTn>
                                        <p:tgtEl>
                                          <p:spTgt spid="608401"/>
                                        </p:tgtEl>
                                        <p:attrNameLst>
                                          <p:attrName>style.visibility</p:attrName>
                                        </p:attrNameLst>
                                      </p:cBhvr>
                                      <p:to>
                                        <p:strVal val="visible"/>
                                      </p:to>
                                    </p:set>
                                  </p:childTnLst>
                                  <p:subTnLst>
                                    <p:set>
                                      <p:cBhvr override="childStyle">
                                        <p:cTn dur="1" fill="hold" display="0" masterRel="nextClick" afterEffect="1"/>
                                        <p:tgtEl>
                                          <p:spTgt spid="608401"/>
                                        </p:tgtEl>
                                        <p:attrNameLst>
                                          <p:attrName>style.visibility</p:attrName>
                                        </p:attrNameLst>
                                      </p:cBhvr>
                                      <p:to>
                                        <p:strVal val="hidden"/>
                                      </p:to>
                                    </p:set>
                                  </p:subTnLst>
                                </p:cTn>
                              </p:par>
                            </p:childTnLst>
                          </p:cTn>
                        </p:par>
                      </p:childTnLst>
                    </p:cTn>
                  </p:par>
                  <p:par>
                    <p:cTn id="273" fill="hold">
                      <p:stCondLst>
                        <p:cond delay="indefinite"/>
                      </p:stCondLst>
                      <p:childTnLst>
                        <p:par>
                          <p:cTn id="274" fill="hold">
                            <p:stCondLst>
                              <p:cond delay="0"/>
                            </p:stCondLst>
                            <p:childTnLst>
                              <p:par>
                                <p:cTn id="275" presetID="1" presetClass="entr" presetSubtype="0" fill="hold" nodeType="clickEffect">
                                  <p:stCondLst>
                                    <p:cond delay="0"/>
                                  </p:stCondLst>
                                  <p:childTnLst>
                                    <p:set>
                                      <p:cBhvr>
                                        <p:cTn id="276" dur="1" fill="hold">
                                          <p:stCondLst>
                                            <p:cond delay="499"/>
                                          </p:stCondLst>
                                        </p:cTn>
                                        <p:tgtEl>
                                          <p:spTgt spid="608387"/>
                                        </p:tgtEl>
                                        <p:attrNameLst>
                                          <p:attrName>style.visibility</p:attrName>
                                        </p:attrNameLst>
                                      </p:cBhvr>
                                      <p:to>
                                        <p:strVal val="visible"/>
                                      </p:to>
                                    </p:set>
                                  </p:childTnLst>
                                </p:cTn>
                              </p:par>
                            </p:childTnLst>
                          </p:cTn>
                        </p:par>
                        <p:par>
                          <p:cTn id="277" fill="hold">
                            <p:stCondLst>
                              <p:cond delay="500"/>
                            </p:stCondLst>
                            <p:childTnLst>
                              <p:par>
                                <p:cTn id="278" presetID="1" presetClass="entr" presetSubtype="0" fill="hold" grpId="0" nodeType="afterEffect">
                                  <p:stCondLst>
                                    <p:cond delay="0"/>
                                  </p:stCondLst>
                                  <p:childTnLst>
                                    <p:set>
                                      <p:cBhvr>
                                        <p:cTn id="279" dur="1" fill="hold">
                                          <p:stCondLst>
                                            <p:cond delay="499"/>
                                          </p:stCondLst>
                                        </p:cTn>
                                        <p:tgtEl>
                                          <p:spTgt spid="608402"/>
                                        </p:tgtEl>
                                        <p:attrNameLst>
                                          <p:attrName>style.visibility</p:attrName>
                                        </p:attrNameLst>
                                      </p:cBhvr>
                                      <p:to>
                                        <p:strVal val="visible"/>
                                      </p:to>
                                    </p:set>
                                  </p:childTnLst>
                                  <p:subTnLst>
                                    <p:set>
                                      <p:cBhvr override="childStyle">
                                        <p:cTn dur="1" fill="hold" display="0" masterRel="nextClick" afterEffect="1"/>
                                        <p:tgtEl>
                                          <p:spTgt spid="608402"/>
                                        </p:tgtEl>
                                        <p:attrNameLst>
                                          <p:attrName>style.visibility</p:attrName>
                                        </p:attrNameLst>
                                      </p:cBhvr>
                                      <p:to>
                                        <p:strVal val="hidden"/>
                                      </p:to>
                                    </p:set>
                                  </p:subTnLst>
                                </p:cTn>
                              </p:par>
                            </p:childTnLst>
                          </p:cTn>
                        </p:par>
                      </p:childTnLst>
                    </p:cTn>
                  </p:par>
                  <p:par>
                    <p:cTn id="280" fill="hold">
                      <p:stCondLst>
                        <p:cond delay="indefinite"/>
                      </p:stCondLst>
                      <p:childTnLst>
                        <p:par>
                          <p:cTn id="281" fill="hold">
                            <p:stCondLst>
                              <p:cond delay="0"/>
                            </p:stCondLst>
                            <p:childTnLst>
                              <p:par>
                                <p:cTn id="282" presetID="1" presetClass="entr" presetSubtype="0" fill="hold" grpId="0" nodeType="clickEffect">
                                  <p:stCondLst>
                                    <p:cond delay="0"/>
                                  </p:stCondLst>
                                  <p:childTnLst>
                                    <p:set>
                                      <p:cBhvr>
                                        <p:cTn id="283" dur="1" fill="hold">
                                          <p:stCondLst>
                                            <p:cond delay="499"/>
                                          </p:stCondLst>
                                        </p:cTn>
                                        <p:tgtEl>
                                          <p:spTgt spid="608404"/>
                                        </p:tgtEl>
                                        <p:attrNameLst>
                                          <p:attrName>style.visibility</p:attrName>
                                        </p:attrNameLst>
                                      </p:cBhvr>
                                      <p:to>
                                        <p:strVal val="visible"/>
                                      </p:to>
                                    </p:set>
                                  </p:childTnLst>
                                  <p:subTnLst>
                                    <p:set>
                                      <p:cBhvr override="childStyle">
                                        <p:cTn dur="1" fill="hold" display="0" masterRel="nextClick" afterEffect="1"/>
                                        <p:tgtEl>
                                          <p:spTgt spid="608404"/>
                                        </p:tgtEl>
                                        <p:attrNameLst>
                                          <p:attrName>style.visibility</p:attrName>
                                        </p:attrNameLst>
                                      </p:cBhvr>
                                      <p:to>
                                        <p:strVal val="hidden"/>
                                      </p:to>
                                    </p:set>
                                  </p:subTnLst>
                                </p:cTn>
                              </p:par>
                            </p:childTnLst>
                          </p:cTn>
                        </p:par>
                      </p:childTnLst>
                    </p:cTn>
                  </p:par>
                  <p:par>
                    <p:cTn id="284" fill="hold">
                      <p:stCondLst>
                        <p:cond delay="indefinite"/>
                      </p:stCondLst>
                      <p:childTnLst>
                        <p:par>
                          <p:cTn id="285" fill="hold">
                            <p:stCondLst>
                              <p:cond delay="0"/>
                            </p:stCondLst>
                            <p:childTnLst>
                              <p:par>
                                <p:cTn id="286" presetID="1" presetClass="entr" presetSubtype="0" fill="hold" grpId="0" nodeType="clickEffect">
                                  <p:stCondLst>
                                    <p:cond delay="0"/>
                                  </p:stCondLst>
                                  <p:childTnLst>
                                    <p:set>
                                      <p:cBhvr>
                                        <p:cTn id="287" dur="1" fill="hold">
                                          <p:stCondLst>
                                            <p:cond delay="499"/>
                                          </p:stCondLst>
                                        </p:cTn>
                                        <p:tgtEl>
                                          <p:spTgt spid="608403"/>
                                        </p:tgtEl>
                                        <p:attrNameLst>
                                          <p:attrName>style.visibility</p:attrName>
                                        </p:attrNameLst>
                                      </p:cBhvr>
                                      <p:to>
                                        <p:strVal val="visible"/>
                                      </p:to>
                                    </p:set>
                                  </p:childTnLst>
                                  <p:subTnLst>
                                    <p:set>
                                      <p:cBhvr override="childStyle">
                                        <p:cTn dur="1" fill="hold" display="0" masterRel="nextClick" afterEffect="1"/>
                                        <p:tgtEl>
                                          <p:spTgt spid="608403"/>
                                        </p:tgtEl>
                                        <p:attrNameLst>
                                          <p:attrName>style.visibility</p:attrName>
                                        </p:attrNameLst>
                                      </p:cBhvr>
                                      <p:to>
                                        <p:strVal val="hidden"/>
                                      </p:to>
                                    </p:set>
                                  </p:subTnLst>
                                </p:cTn>
                              </p:par>
                            </p:childTnLst>
                          </p:cTn>
                        </p:par>
                      </p:childTnLst>
                    </p:cTn>
                  </p:par>
                  <p:par>
                    <p:cTn id="288" fill="hold">
                      <p:stCondLst>
                        <p:cond delay="indefinite"/>
                      </p:stCondLst>
                      <p:childTnLst>
                        <p:par>
                          <p:cTn id="289" fill="hold">
                            <p:stCondLst>
                              <p:cond delay="0"/>
                            </p:stCondLst>
                            <p:childTnLst>
                              <p:par>
                                <p:cTn id="290" presetID="1" presetClass="entr" presetSubtype="0" fill="hold" nodeType="clickEffect">
                                  <p:stCondLst>
                                    <p:cond delay="0"/>
                                  </p:stCondLst>
                                  <p:childTnLst>
                                    <p:set>
                                      <p:cBhvr>
                                        <p:cTn id="291" dur="1" fill="hold">
                                          <p:stCondLst>
                                            <p:cond delay="499"/>
                                          </p:stCondLst>
                                        </p:cTn>
                                        <p:tgtEl>
                                          <p:spTgt spid="608393"/>
                                        </p:tgtEl>
                                        <p:attrNameLst>
                                          <p:attrName>style.visibility</p:attrName>
                                        </p:attrNameLst>
                                      </p:cBhvr>
                                      <p:to>
                                        <p:strVal val="visible"/>
                                      </p:to>
                                    </p:set>
                                  </p:childTnLst>
                                </p:cTn>
                              </p:par>
                              <p:par>
                                <p:cTn id="292" presetID="1" presetClass="entr" presetSubtype="0" fill="hold" grpId="1" nodeType="withEffect">
                                  <p:stCondLst>
                                    <p:cond delay="0"/>
                                  </p:stCondLst>
                                  <p:childTnLst>
                                    <p:set>
                                      <p:cBhvr>
                                        <p:cTn id="293" dur="1" fill="hold">
                                          <p:stCondLst>
                                            <p:cond delay="0"/>
                                          </p:stCondLst>
                                        </p:cTn>
                                        <p:tgtEl>
                                          <p:spTgt spid="608402"/>
                                        </p:tgtEl>
                                        <p:attrNameLst>
                                          <p:attrName>style.visibility</p:attrName>
                                        </p:attrNameLst>
                                      </p:cBhvr>
                                      <p:to>
                                        <p:strVal val="visible"/>
                                      </p:to>
                                    </p:set>
                                  </p:childTnLst>
                                  <p:subTnLst>
                                    <p:set>
                                      <p:cBhvr override="childStyle">
                                        <p:cTn dur="1" fill="hold" display="0" masterRel="nextClick" afterEffect="1"/>
                                        <p:tgtEl>
                                          <p:spTgt spid="608402"/>
                                        </p:tgtEl>
                                        <p:attrNameLst>
                                          <p:attrName>style.visibility</p:attrName>
                                        </p:attrNameLst>
                                      </p:cBhvr>
                                      <p:to>
                                        <p:strVal val="hidden"/>
                                      </p:to>
                                    </p:set>
                                  </p:subTnLst>
                                </p:cTn>
                              </p:par>
                            </p:childTnLst>
                          </p:cTn>
                        </p:par>
                      </p:childTnLst>
                    </p:cTn>
                  </p:par>
                  <p:par>
                    <p:cTn id="294" fill="hold">
                      <p:stCondLst>
                        <p:cond delay="indefinite"/>
                      </p:stCondLst>
                      <p:childTnLst>
                        <p:par>
                          <p:cTn id="295" fill="hold">
                            <p:stCondLst>
                              <p:cond delay="0"/>
                            </p:stCondLst>
                            <p:childTnLst>
                              <p:par>
                                <p:cTn id="296" presetID="1" presetClass="entr" presetSubtype="0" fill="hold" grpId="1" nodeType="clickEffect">
                                  <p:stCondLst>
                                    <p:cond delay="0"/>
                                  </p:stCondLst>
                                  <p:childTnLst>
                                    <p:set>
                                      <p:cBhvr>
                                        <p:cTn id="297" dur="1" fill="hold">
                                          <p:stCondLst>
                                            <p:cond delay="0"/>
                                          </p:stCondLst>
                                        </p:cTn>
                                        <p:tgtEl>
                                          <p:spTgt spid="608404"/>
                                        </p:tgtEl>
                                        <p:attrNameLst>
                                          <p:attrName>style.visibility</p:attrName>
                                        </p:attrNameLst>
                                      </p:cBhvr>
                                      <p:to>
                                        <p:strVal val="visible"/>
                                      </p:to>
                                    </p:set>
                                  </p:childTnLst>
                                  <p:subTnLst>
                                    <p:set>
                                      <p:cBhvr override="childStyle">
                                        <p:cTn dur="1" fill="hold" display="0" masterRel="nextClick" afterEffect="1"/>
                                        <p:tgtEl>
                                          <p:spTgt spid="608404"/>
                                        </p:tgtEl>
                                        <p:attrNameLst>
                                          <p:attrName>style.visibility</p:attrName>
                                        </p:attrNameLst>
                                      </p:cBhvr>
                                      <p:to>
                                        <p:strVal val="hidden"/>
                                      </p:to>
                                    </p:set>
                                  </p:subTnLst>
                                </p:cTn>
                              </p:par>
                            </p:childTnLst>
                          </p:cTn>
                        </p:par>
                      </p:childTnLst>
                    </p:cTn>
                  </p:par>
                  <p:par>
                    <p:cTn id="298" fill="hold">
                      <p:stCondLst>
                        <p:cond delay="indefinite"/>
                      </p:stCondLst>
                      <p:childTnLst>
                        <p:par>
                          <p:cTn id="299" fill="hold">
                            <p:stCondLst>
                              <p:cond delay="0"/>
                            </p:stCondLst>
                            <p:childTnLst>
                              <p:par>
                                <p:cTn id="300" presetID="1" presetClass="entr" presetSubtype="0" fill="hold" nodeType="clickEffect">
                                  <p:stCondLst>
                                    <p:cond delay="0"/>
                                  </p:stCondLst>
                                  <p:childTnLst>
                                    <p:set>
                                      <p:cBhvr>
                                        <p:cTn id="301" dur="1" fill="hold">
                                          <p:stCondLst>
                                            <p:cond delay="499"/>
                                          </p:stCondLst>
                                        </p:cTn>
                                        <p:tgtEl>
                                          <p:spTgt spid="608390"/>
                                        </p:tgtEl>
                                        <p:attrNameLst>
                                          <p:attrName>style.visibility</p:attrName>
                                        </p:attrNameLst>
                                      </p:cBhvr>
                                      <p:to>
                                        <p:strVal val="visible"/>
                                      </p:to>
                                    </p:set>
                                  </p:childTnLst>
                                </p:cTn>
                              </p:par>
                              <p:par>
                                <p:cTn id="302" presetID="1" presetClass="entr" presetSubtype="0" fill="hold" grpId="1" nodeType="withEffect">
                                  <p:stCondLst>
                                    <p:cond delay="0"/>
                                  </p:stCondLst>
                                  <p:childTnLst>
                                    <p:set>
                                      <p:cBhvr>
                                        <p:cTn id="303" dur="1" fill="hold">
                                          <p:stCondLst>
                                            <p:cond delay="0"/>
                                          </p:stCondLst>
                                        </p:cTn>
                                        <p:tgtEl>
                                          <p:spTgt spid="608403"/>
                                        </p:tgtEl>
                                        <p:attrNameLst>
                                          <p:attrName>style.visibility</p:attrName>
                                        </p:attrNameLst>
                                      </p:cBhvr>
                                      <p:to>
                                        <p:strVal val="visible"/>
                                      </p:to>
                                    </p:set>
                                  </p:childTnLst>
                                  <p:subTnLst>
                                    <p:set>
                                      <p:cBhvr override="childStyle">
                                        <p:cTn dur="1" fill="hold" display="0" masterRel="nextClick" afterEffect="1"/>
                                        <p:tgtEl>
                                          <p:spTgt spid="608403"/>
                                        </p:tgtEl>
                                        <p:attrNameLst>
                                          <p:attrName>style.visibility</p:attrName>
                                        </p:attrNameLst>
                                      </p:cBhvr>
                                      <p:to>
                                        <p:strVal val="hidden"/>
                                      </p:to>
                                    </p:set>
                                  </p:subTnLst>
                                </p:cTn>
                              </p:par>
                            </p:childTnLst>
                          </p:cTn>
                        </p:par>
                      </p:childTnLst>
                    </p:cTn>
                  </p:par>
                  <p:par>
                    <p:cTn id="304" fill="hold">
                      <p:stCondLst>
                        <p:cond delay="indefinite"/>
                      </p:stCondLst>
                      <p:childTnLst>
                        <p:par>
                          <p:cTn id="305" fill="hold">
                            <p:stCondLst>
                              <p:cond delay="0"/>
                            </p:stCondLst>
                            <p:childTnLst>
                              <p:par>
                                <p:cTn id="306" presetID="1" presetClass="entr" presetSubtype="0" fill="hold" nodeType="clickEffect">
                                  <p:stCondLst>
                                    <p:cond delay="0"/>
                                  </p:stCondLst>
                                  <p:childTnLst>
                                    <p:set>
                                      <p:cBhvr>
                                        <p:cTn id="307" dur="1" fill="hold">
                                          <p:stCondLst>
                                            <p:cond delay="499"/>
                                          </p:stCondLst>
                                        </p:cTn>
                                        <p:tgtEl>
                                          <p:spTgt spid="608396"/>
                                        </p:tgtEl>
                                        <p:attrNameLst>
                                          <p:attrName>style.visibility</p:attrName>
                                        </p:attrNameLst>
                                      </p:cBhvr>
                                      <p:to>
                                        <p:strVal val="visible"/>
                                      </p:to>
                                    </p:set>
                                  </p:childTnLst>
                                </p:cTn>
                              </p:par>
                              <p:par>
                                <p:cTn id="308" presetID="1" presetClass="entr" presetSubtype="0" fill="hold" grpId="2" nodeType="withEffect">
                                  <p:stCondLst>
                                    <p:cond delay="0"/>
                                  </p:stCondLst>
                                  <p:childTnLst>
                                    <p:set>
                                      <p:cBhvr>
                                        <p:cTn id="309" dur="1" fill="hold">
                                          <p:stCondLst>
                                            <p:cond delay="0"/>
                                          </p:stCondLst>
                                        </p:cTn>
                                        <p:tgtEl>
                                          <p:spTgt spid="608402"/>
                                        </p:tgtEl>
                                        <p:attrNameLst>
                                          <p:attrName>style.visibility</p:attrName>
                                        </p:attrNameLst>
                                      </p:cBhvr>
                                      <p:to>
                                        <p:strVal val="visible"/>
                                      </p:to>
                                    </p:set>
                                  </p:childTnLst>
                                  <p:subTnLst>
                                    <p:set>
                                      <p:cBhvr override="childStyle">
                                        <p:cTn dur="1" fill="hold" display="0" masterRel="nextClick" afterEffect="1"/>
                                        <p:tgtEl>
                                          <p:spTgt spid="608402"/>
                                        </p:tgtEl>
                                        <p:attrNameLst>
                                          <p:attrName>style.visibility</p:attrName>
                                        </p:attrNameLst>
                                      </p:cBhvr>
                                      <p:to>
                                        <p:strVal val="hidden"/>
                                      </p:to>
                                    </p:set>
                                  </p:subTnLst>
                                </p:cTn>
                              </p:par>
                            </p:childTnLst>
                          </p:cTn>
                        </p:par>
                        <p:par>
                          <p:cTn id="310" fill="hold">
                            <p:stCondLst>
                              <p:cond delay="500"/>
                            </p:stCondLst>
                            <p:childTnLst>
                              <p:par>
                                <p:cTn id="311" presetID="1" presetClass="entr" presetSubtype="0" fill="hold" grpId="0" nodeType="afterEffect">
                                  <p:stCondLst>
                                    <p:cond delay="0"/>
                                  </p:stCondLst>
                                  <p:childTnLst>
                                    <p:set>
                                      <p:cBhvr>
                                        <p:cTn id="312" dur="1" fill="hold">
                                          <p:stCondLst>
                                            <p:cond delay="499"/>
                                          </p:stCondLst>
                                        </p:cTn>
                                        <p:tgtEl>
                                          <p:spTgt spid="608405"/>
                                        </p:tgtEl>
                                        <p:attrNameLst>
                                          <p:attrName>style.visibility</p:attrName>
                                        </p:attrNameLst>
                                      </p:cBhvr>
                                      <p:to>
                                        <p:strVal val="visible"/>
                                      </p:to>
                                    </p:set>
                                  </p:childTnLst>
                                </p:cTn>
                              </p:par>
                            </p:childTnLst>
                          </p:cTn>
                        </p:par>
                      </p:childTnLst>
                    </p:cTn>
                  </p:par>
                  <p:par>
                    <p:cTn id="313" fill="hold">
                      <p:stCondLst>
                        <p:cond delay="indefinite"/>
                      </p:stCondLst>
                      <p:childTnLst>
                        <p:par>
                          <p:cTn id="314" fill="hold">
                            <p:stCondLst>
                              <p:cond delay="0"/>
                            </p:stCondLst>
                            <p:childTnLst>
                              <p:par>
                                <p:cTn id="315" presetID="1" presetClass="entr" presetSubtype="0" fill="hold" grpId="0" nodeType="clickEffect">
                                  <p:stCondLst>
                                    <p:cond delay="0"/>
                                  </p:stCondLst>
                                  <p:childTnLst>
                                    <p:set>
                                      <p:cBhvr>
                                        <p:cTn id="316" dur="1" fill="hold">
                                          <p:stCondLst>
                                            <p:cond delay="0"/>
                                          </p:stCondLst>
                                        </p:cTn>
                                        <p:tgtEl>
                                          <p:spTgt spid="608316"/>
                                        </p:tgtEl>
                                        <p:attrNameLst>
                                          <p:attrName>style.visibility</p:attrName>
                                        </p:attrNameLst>
                                      </p:cBhvr>
                                      <p:to>
                                        <p:strVal val="visible"/>
                                      </p:to>
                                    </p:set>
                                  </p:childTnLst>
                                  <p:subTnLst>
                                    <p:set>
                                      <p:cBhvr override="childStyle">
                                        <p:cTn dur="1" fill="hold" display="0" masterRel="nextClick" afterEffect="1"/>
                                        <p:tgtEl>
                                          <p:spTgt spid="608316"/>
                                        </p:tgtEl>
                                        <p:attrNameLst>
                                          <p:attrName>style.visibility</p:attrName>
                                        </p:attrNameLst>
                                      </p:cBhvr>
                                      <p:to>
                                        <p:strVal val="hidden"/>
                                      </p:to>
                                    </p:set>
                                  </p:subTnLst>
                                </p:cTn>
                              </p:par>
                            </p:childTnLst>
                          </p:cTn>
                        </p:par>
                      </p:childTnLst>
                    </p:cTn>
                  </p:par>
                  <p:par>
                    <p:cTn id="317" fill="hold">
                      <p:stCondLst>
                        <p:cond delay="indefinite"/>
                      </p:stCondLst>
                      <p:childTnLst>
                        <p:par>
                          <p:cTn id="318" fill="hold">
                            <p:stCondLst>
                              <p:cond delay="0"/>
                            </p:stCondLst>
                            <p:childTnLst>
                              <p:par>
                                <p:cTn id="319" presetID="53" presetClass="exit" presetSubtype="0" fill="hold" nodeType="clickEffect">
                                  <p:stCondLst>
                                    <p:cond delay="0"/>
                                  </p:stCondLst>
                                  <p:childTnLst>
                                    <p:anim calcmode="lin" valueType="num">
                                      <p:cBhvr>
                                        <p:cTn id="320" dur="500"/>
                                        <p:tgtEl>
                                          <p:spTgt spid="608372"/>
                                        </p:tgtEl>
                                        <p:attrNameLst>
                                          <p:attrName>ppt_w</p:attrName>
                                        </p:attrNameLst>
                                      </p:cBhvr>
                                      <p:tavLst>
                                        <p:tav tm="0">
                                          <p:val>
                                            <p:strVal val="ppt_w"/>
                                          </p:val>
                                        </p:tav>
                                        <p:tav tm="100000">
                                          <p:val>
                                            <p:fltVal val="0"/>
                                          </p:val>
                                        </p:tav>
                                      </p:tavLst>
                                    </p:anim>
                                    <p:anim calcmode="lin" valueType="num">
                                      <p:cBhvr>
                                        <p:cTn id="321" dur="500"/>
                                        <p:tgtEl>
                                          <p:spTgt spid="608372"/>
                                        </p:tgtEl>
                                        <p:attrNameLst>
                                          <p:attrName>ppt_h</p:attrName>
                                        </p:attrNameLst>
                                      </p:cBhvr>
                                      <p:tavLst>
                                        <p:tav tm="0">
                                          <p:val>
                                            <p:strVal val="ppt_h"/>
                                          </p:val>
                                        </p:tav>
                                        <p:tav tm="100000">
                                          <p:val>
                                            <p:fltVal val="0"/>
                                          </p:val>
                                        </p:tav>
                                      </p:tavLst>
                                    </p:anim>
                                    <p:animEffect transition="out" filter="fade">
                                      <p:cBhvr>
                                        <p:cTn id="322" dur="500"/>
                                        <p:tgtEl>
                                          <p:spTgt spid="608372"/>
                                        </p:tgtEl>
                                      </p:cBhvr>
                                    </p:animEffect>
                                    <p:set>
                                      <p:cBhvr>
                                        <p:cTn id="323" dur="1" fill="hold">
                                          <p:stCondLst>
                                            <p:cond delay="499"/>
                                          </p:stCondLst>
                                        </p:cTn>
                                        <p:tgtEl>
                                          <p:spTgt spid="608372"/>
                                        </p:tgtEl>
                                        <p:attrNameLst>
                                          <p:attrName>style.visibility</p:attrName>
                                        </p:attrNameLst>
                                      </p:cBhvr>
                                      <p:to>
                                        <p:strVal val="hidden"/>
                                      </p:to>
                                    </p:set>
                                  </p:childTnLst>
                                </p:cTn>
                              </p:par>
                              <p:par>
                                <p:cTn id="324" presetID="1" presetClass="exit" presetSubtype="0" fill="hold" grpId="1" nodeType="withEffect">
                                  <p:stCondLst>
                                    <p:cond delay="0"/>
                                  </p:stCondLst>
                                  <p:childTnLst>
                                    <p:set>
                                      <p:cBhvr>
                                        <p:cTn id="325" dur="1" fill="hold">
                                          <p:stCondLst>
                                            <p:cond delay="0"/>
                                          </p:stCondLst>
                                        </p:cTn>
                                        <p:tgtEl>
                                          <p:spTgt spid="608405"/>
                                        </p:tgtEl>
                                        <p:attrNameLst>
                                          <p:attrName>style.visibility</p:attrName>
                                        </p:attrNameLst>
                                      </p:cBhvr>
                                      <p:to>
                                        <p:strVal val="hidden"/>
                                      </p:to>
                                    </p:set>
                                  </p:childTnLst>
                                </p:cTn>
                              </p:par>
                              <p:par>
                                <p:cTn id="326" presetID="1" presetClass="exit" presetSubtype="0" fill="hold" nodeType="withEffect">
                                  <p:stCondLst>
                                    <p:cond delay="0"/>
                                  </p:stCondLst>
                                  <p:childTnLst>
                                    <p:set>
                                      <p:cBhvr>
                                        <p:cTn id="327" dur="1" fill="hold">
                                          <p:stCondLst>
                                            <p:cond delay="0"/>
                                          </p:stCondLst>
                                        </p:cTn>
                                        <p:tgtEl>
                                          <p:spTgt spid="608384"/>
                                        </p:tgtEl>
                                        <p:attrNameLst>
                                          <p:attrName>style.visibility</p:attrName>
                                        </p:attrNameLst>
                                      </p:cBhvr>
                                      <p:to>
                                        <p:strVal val="hidden"/>
                                      </p:to>
                                    </p:set>
                                  </p:childTnLst>
                                </p:cTn>
                              </p:par>
                              <p:par>
                                <p:cTn id="328" presetID="1" presetClass="exit" presetSubtype="0" fill="hold" nodeType="withEffect">
                                  <p:stCondLst>
                                    <p:cond delay="0"/>
                                  </p:stCondLst>
                                  <p:childTnLst>
                                    <p:set>
                                      <p:cBhvr>
                                        <p:cTn id="329" dur="1" fill="hold">
                                          <p:stCondLst>
                                            <p:cond delay="0"/>
                                          </p:stCondLst>
                                        </p:cTn>
                                        <p:tgtEl>
                                          <p:spTgt spid="608387"/>
                                        </p:tgtEl>
                                        <p:attrNameLst>
                                          <p:attrName>style.visibility</p:attrName>
                                        </p:attrNameLst>
                                      </p:cBhvr>
                                      <p:to>
                                        <p:strVal val="hidden"/>
                                      </p:to>
                                    </p:set>
                                  </p:childTnLst>
                                </p:cTn>
                              </p:par>
                              <p:par>
                                <p:cTn id="330" presetID="1" presetClass="exit" presetSubtype="0" fill="hold" nodeType="withEffect">
                                  <p:stCondLst>
                                    <p:cond delay="0"/>
                                  </p:stCondLst>
                                  <p:childTnLst>
                                    <p:set>
                                      <p:cBhvr>
                                        <p:cTn id="331" dur="1" fill="hold">
                                          <p:stCondLst>
                                            <p:cond delay="0"/>
                                          </p:stCondLst>
                                        </p:cTn>
                                        <p:tgtEl>
                                          <p:spTgt spid="608390"/>
                                        </p:tgtEl>
                                        <p:attrNameLst>
                                          <p:attrName>style.visibility</p:attrName>
                                        </p:attrNameLst>
                                      </p:cBhvr>
                                      <p:to>
                                        <p:strVal val="hidden"/>
                                      </p:to>
                                    </p:set>
                                  </p:childTnLst>
                                </p:cTn>
                              </p:par>
                              <p:par>
                                <p:cTn id="332" presetID="1" presetClass="exit" presetSubtype="0" fill="hold" nodeType="withEffect">
                                  <p:stCondLst>
                                    <p:cond delay="0"/>
                                  </p:stCondLst>
                                  <p:childTnLst>
                                    <p:set>
                                      <p:cBhvr>
                                        <p:cTn id="333" dur="1" fill="hold">
                                          <p:stCondLst>
                                            <p:cond delay="0"/>
                                          </p:stCondLst>
                                        </p:cTn>
                                        <p:tgtEl>
                                          <p:spTgt spid="608393"/>
                                        </p:tgtEl>
                                        <p:attrNameLst>
                                          <p:attrName>style.visibility</p:attrName>
                                        </p:attrNameLst>
                                      </p:cBhvr>
                                      <p:to>
                                        <p:strVal val="hidden"/>
                                      </p:to>
                                    </p:set>
                                  </p:childTnLst>
                                </p:cTn>
                              </p:par>
                              <p:par>
                                <p:cTn id="334" presetID="1" presetClass="exit" presetSubtype="0" fill="hold" nodeType="withEffect">
                                  <p:stCondLst>
                                    <p:cond delay="0"/>
                                  </p:stCondLst>
                                  <p:childTnLst>
                                    <p:set>
                                      <p:cBhvr>
                                        <p:cTn id="335" dur="1" fill="hold">
                                          <p:stCondLst>
                                            <p:cond delay="0"/>
                                          </p:stCondLst>
                                        </p:cTn>
                                        <p:tgtEl>
                                          <p:spTgt spid="608396"/>
                                        </p:tgtEl>
                                        <p:attrNameLst>
                                          <p:attrName>style.visibility</p:attrName>
                                        </p:attrNameLst>
                                      </p:cBhvr>
                                      <p:to>
                                        <p:strVal val="hidden"/>
                                      </p:to>
                                    </p:set>
                                  </p:childTnLst>
                                </p:cTn>
                              </p:par>
                              <p:par>
                                <p:cTn id="336" presetID="1" presetClass="entr" presetSubtype="0" fill="hold" grpId="0" nodeType="withEffect">
                                  <p:stCondLst>
                                    <p:cond delay="0"/>
                                  </p:stCondLst>
                                  <p:childTnLst>
                                    <p:set>
                                      <p:cBhvr>
                                        <p:cTn id="337" dur="1" fill="hold">
                                          <p:stCondLst>
                                            <p:cond delay="0"/>
                                          </p:stCondLst>
                                        </p:cTn>
                                        <p:tgtEl>
                                          <p:spTgt spid="608311"/>
                                        </p:tgtEl>
                                        <p:attrNameLst>
                                          <p:attrName>style.visibility</p:attrName>
                                        </p:attrNameLst>
                                      </p:cBhvr>
                                      <p:to>
                                        <p:strVal val="visible"/>
                                      </p:to>
                                    </p:set>
                                  </p:childTnLst>
                                </p:cTn>
                              </p:par>
                              <p:par>
                                <p:cTn id="338" presetID="1" presetClass="entr" presetSubtype="0" fill="hold" grpId="2" nodeType="withEffect">
                                  <p:stCondLst>
                                    <p:cond delay="0"/>
                                  </p:stCondLst>
                                  <p:childTnLst>
                                    <p:set>
                                      <p:cBhvr>
                                        <p:cTn id="339" dur="1" fill="hold">
                                          <p:stCondLst>
                                            <p:cond delay="0"/>
                                          </p:stCondLst>
                                        </p:cTn>
                                        <p:tgtEl>
                                          <p:spTgt spid="608308"/>
                                        </p:tgtEl>
                                        <p:attrNameLst>
                                          <p:attrName>style.visibility</p:attrName>
                                        </p:attrNameLst>
                                      </p:cBhvr>
                                      <p:to>
                                        <p:strVal val="visible"/>
                                      </p:to>
                                    </p:set>
                                  </p:childTnLst>
                                  <p:subTnLst>
                                    <p:set>
                                      <p:cBhvr override="childStyle">
                                        <p:cTn dur="1" fill="hold" display="0" masterRel="nextClick" afterEffect="1"/>
                                        <p:tgtEl>
                                          <p:spTgt spid="608308"/>
                                        </p:tgtEl>
                                        <p:attrNameLst>
                                          <p:attrName>style.visibility</p:attrName>
                                        </p:attrNameLst>
                                      </p:cBhvr>
                                      <p:to>
                                        <p:strVal val="hidden"/>
                                      </p:to>
                                    </p:set>
                                  </p:subTnLst>
                                </p:cTn>
                              </p:par>
                            </p:childTnLst>
                          </p:cTn>
                        </p:par>
                      </p:childTnLst>
                    </p:cTn>
                  </p:par>
                  <p:par>
                    <p:cTn id="340" fill="hold">
                      <p:stCondLst>
                        <p:cond delay="indefinite"/>
                      </p:stCondLst>
                      <p:childTnLst>
                        <p:par>
                          <p:cTn id="341" fill="hold">
                            <p:stCondLst>
                              <p:cond delay="0"/>
                            </p:stCondLst>
                            <p:childTnLst>
                              <p:par>
                                <p:cTn id="342" presetID="1" presetClass="entr" presetSubtype="0" fill="hold" grpId="0" nodeType="clickEffect">
                                  <p:stCondLst>
                                    <p:cond delay="0"/>
                                  </p:stCondLst>
                                  <p:childTnLst>
                                    <p:set>
                                      <p:cBhvr>
                                        <p:cTn id="343" dur="1" fill="hold">
                                          <p:stCondLst>
                                            <p:cond delay="0"/>
                                          </p:stCondLst>
                                        </p:cTn>
                                        <p:tgtEl>
                                          <p:spTgt spid="608309"/>
                                        </p:tgtEl>
                                        <p:attrNameLst>
                                          <p:attrName>style.visibility</p:attrName>
                                        </p:attrNameLst>
                                      </p:cBhvr>
                                      <p:to>
                                        <p:strVal val="visible"/>
                                      </p:to>
                                    </p:set>
                                  </p:childTnLst>
                                </p:cTn>
                              </p:par>
                            </p:childTnLst>
                          </p:cTn>
                        </p:par>
                      </p:childTnLst>
                    </p:cTn>
                  </p:par>
                  <p:par>
                    <p:cTn id="344" fill="hold">
                      <p:stCondLst>
                        <p:cond delay="indefinite"/>
                      </p:stCondLst>
                      <p:childTnLst>
                        <p:par>
                          <p:cTn id="345" fill="hold">
                            <p:stCondLst>
                              <p:cond delay="0"/>
                            </p:stCondLst>
                            <p:childTnLst>
                              <p:par>
                                <p:cTn id="346" presetID="1" presetClass="entr" presetSubtype="0" fill="hold" grpId="0" nodeType="clickEffect">
                                  <p:stCondLst>
                                    <p:cond delay="0"/>
                                  </p:stCondLst>
                                  <p:childTnLst>
                                    <p:set>
                                      <p:cBhvr>
                                        <p:cTn id="347" dur="1" fill="hold">
                                          <p:stCondLst>
                                            <p:cond delay="0"/>
                                          </p:stCondLst>
                                        </p:cTn>
                                        <p:tgtEl>
                                          <p:spTgt spid="608317"/>
                                        </p:tgtEl>
                                        <p:attrNameLst>
                                          <p:attrName>style.visibility</p:attrName>
                                        </p:attrNameLst>
                                      </p:cBhvr>
                                      <p:to>
                                        <p:strVal val="visible"/>
                                      </p:to>
                                    </p:set>
                                  </p:childTnLst>
                                  <p:subTnLst>
                                    <p:set>
                                      <p:cBhvr override="childStyle">
                                        <p:cTn dur="1" fill="hold" display="0" masterRel="nextClick" afterEffect="1"/>
                                        <p:tgtEl>
                                          <p:spTgt spid="608317"/>
                                        </p:tgtEl>
                                        <p:attrNameLst>
                                          <p:attrName>style.visibility</p:attrName>
                                        </p:attrNameLst>
                                      </p:cBhvr>
                                      <p:to>
                                        <p:strVal val="hidden"/>
                                      </p:to>
                                    </p:set>
                                  </p:subTnLst>
                                </p:cTn>
                              </p:par>
                            </p:childTnLst>
                          </p:cTn>
                        </p:par>
                      </p:childTnLst>
                    </p:cTn>
                  </p:par>
                  <p:par>
                    <p:cTn id="348" fill="hold">
                      <p:stCondLst>
                        <p:cond delay="indefinite"/>
                      </p:stCondLst>
                      <p:childTnLst>
                        <p:par>
                          <p:cTn id="349" fill="hold">
                            <p:stCondLst>
                              <p:cond delay="0"/>
                            </p:stCondLst>
                            <p:childTnLst>
                              <p:par>
                                <p:cTn id="350" presetID="1" presetClass="exit" presetSubtype="0" fill="hold" grpId="1" nodeType="clickEffect">
                                  <p:stCondLst>
                                    <p:cond delay="0"/>
                                  </p:stCondLst>
                                  <p:childTnLst>
                                    <p:set>
                                      <p:cBhvr>
                                        <p:cTn id="351" dur="1" fill="hold">
                                          <p:stCondLst>
                                            <p:cond delay="0"/>
                                          </p:stCondLst>
                                        </p:cTn>
                                        <p:tgtEl>
                                          <p:spTgt spid="608309"/>
                                        </p:tgtEl>
                                        <p:attrNameLst>
                                          <p:attrName>style.visibility</p:attrName>
                                        </p:attrNameLst>
                                      </p:cBhvr>
                                      <p:to>
                                        <p:strVal val="hidden"/>
                                      </p:to>
                                    </p:set>
                                  </p:childTnLst>
                                </p:cTn>
                              </p:par>
                            </p:childTnLst>
                          </p:cTn>
                        </p:par>
                        <p:par>
                          <p:cTn id="352" fill="hold">
                            <p:stCondLst>
                              <p:cond delay="0"/>
                            </p:stCondLst>
                            <p:childTnLst>
                              <p:par>
                                <p:cTn id="353" presetID="2" presetClass="entr" presetSubtype="6" fill="hold" nodeType="afterEffect">
                                  <p:stCondLst>
                                    <p:cond delay="0"/>
                                  </p:stCondLst>
                                  <p:childTnLst>
                                    <p:set>
                                      <p:cBhvr>
                                        <p:cTn id="354" dur="1" fill="hold">
                                          <p:stCondLst>
                                            <p:cond delay="0"/>
                                          </p:stCondLst>
                                        </p:cTn>
                                        <p:tgtEl>
                                          <p:spTgt spid="608406"/>
                                        </p:tgtEl>
                                        <p:attrNameLst>
                                          <p:attrName>style.visibility</p:attrName>
                                        </p:attrNameLst>
                                      </p:cBhvr>
                                      <p:to>
                                        <p:strVal val="visible"/>
                                      </p:to>
                                    </p:set>
                                    <p:anim calcmode="lin" valueType="num">
                                      <p:cBhvr additive="base">
                                        <p:cTn id="355" dur="500" fill="hold"/>
                                        <p:tgtEl>
                                          <p:spTgt spid="608406"/>
                                        </p:tgtEl>
                                        <p:attrNameLst>
                                          <p:attrName>ppt_x</p:attrName>
                                        </p:attrNameLst>
                                      </p:cBhvr>
                                      <p:tavLst>
                                        <p:tav tm="0">
                                          <p:val>
                                            <p:strVal val="1+#ppt_w/2"/>
                                          </p:val>
                                        </p:tav>
                                        <p:tav tm="100000">
                                          <p:val>
                                            <p:strVal val="#ppt_x"/>
                                          </p:val>
                                        </p:tav>
                                      </p:tavLst>
                                    </p:anim>
                                    <p:anim calcmode="lin" valueType="num">
                                      <p:cBhvr additive="base">
                                        <p:cTn id="356" dur="500" fill="hold"/>
                                        <p:tgtEl>
                                          <p:spTgt spid="608406"/>
                                        </p:tgtEl>
                                        <p:attrNameLst>
                                          <p:attrName>ppt_y</p:attrName>
                                        </p:attrNameLst>
                                      </p:cBhvr>
                                      <p:tavLst>
                                        <p:tav tm="0">
                                          <p:val>
                                            <p:strVal val="1+#ppt_h/2"/>
                                          </p:val>
                                        </p:tav>
                                        <p:tav tm="100000">
                                          <p:val>
                                            <p:strVal val="#ppt_y"/>
                                          </p:val>
                                        </p:tav>
                                      </p:tavLst>
                                    </p:anim>
                                  </p:childTnLst>
                                </p:cTn>
                              </p:par>
                            </p:childTnLst>
                          </p:cTn>
                        </p:par>
                        <p:par>
                          <p:cTn id="357" fill="hold">
                            <p:stCondLst>
                              <p:cond delay="500"/>
                            </p:stCondLst>
                            <p:childTnLst>
                              <p:par>
                                <p:cTn id="358" presetID="1" presetClass="entr" presetSubtype="0" fill="hold" grpId="0" nodeType="afterEffect">
                                  <p:stCondLst>
                                    <p:cond delay="0"/>
                                  </p:stCondLst>
                                  <p:childTnLst>
                                    <p:set>
                                      <p:cBhvr>
                                        <p:cTn id="359" dur="1" fill="hold">
                                          <p:stCondLst>
                                            <p:cond delay="499"/>
                                          </p:stCondLst>
                                        </p:cTn>
                                        <p:tgtEl>
                                          <p:spTgt spid="608439"/>
                                        </p:tgtEl>
                                        <p:attrNameLst>
                                          <p:attrName>style.visibility</p:attrName>
                                        </p:attrNameLst>
                                      </p:cBhvr>
                                      <p:to>
                                        <p:strVal val="visible"/>
                                      </p:to>
                                    </p:set>
                                  </p:childTnLst>
                                  <p:subTnLst>
                                    <p:set>
                                      <p:cBhvr override="childStyle">
                                        <p:cTn dur="1" fill="hold" display="0" masterRel="nextClick" afterEffect="1"/>
                                        <p:tgtEl>
                                          <p:spTgt spid="608439"/>
                                        </p:tgtEl>
                                        <p:attrNameLst>
                                          <p:attrName>style.visibility</p:attrName>
                                        </p:attrNameLst>
                                      </p:cBhvr>
                                      <p:to>
                                        <p:strVal val="hidden"/>
                                      </p:to>
                                    </p:set>
                                  </p:subTnLst>
                                </p:cTn>
                              </p:par>
                            </p:childTnLst>
                          </p:cTn>
                        </p:par>
                      </p:childTnLst>
                    </p:cTn>
                  </p:par>
                  <p:par>
                    <p:cTn id="360" fill="hold">
                      <p:stCondLst>
                        <p:cond delay="indefinite"/>
                      </p:stCondLst>
                      <p:childTnLst>
                        <p:par>
                          <p:cTn id="361" fill="hold">
                            <p:stCondLst>
                              <p:cond delay="0"/>
                            </p:stCondLst>
                            <p:childTnLst>
                              <p:par>
                                <p:cTn id="362" presetID="1" presetClass="entr" presetSubtype="0" fill="hold" nodeType="clickEffect">
                                  <p:stCondLst>
                                    <p:cond delay="0"/>
                                  </p:stCondLst>
                                  <p:childTnLst>
                                    <p:set>
                                      <p:cBhvr>
                                        <p:cTn id="363" dur="1" fill="hold">
                                          <p:stCondLst>
                                            <p:cond delay="499"/>
                                          </p:stCondLst>
                                        </p:cTn>
                                        <p:tgtEl>
                                          <p:spTgt spid="608418"/>
                                        </p:tgtEl>
                                        <p:attrNameLst>
                                          <p:attrName>style.visibility</p:attrName>
                                        </p:attrNameLst>
                                      </p:cBhvr>
                                      <p:to>
                                        <p:strVal val="visible"/>
                                      </p:to>
                                    </p:set>
                                  </p:childTnLst>
                                </p:cTn>
                              </p:par>
                            </p:childTnLst>
                          </p:cTn>
                        </p:par>
                        <p:par>
                          <p:cTn id="364" fill="hold">
                            <p:stCondLst>
                              <p:cond delay="500"/>
                            </p:stCondLst>
                            <p:childTnLst>
                              <p:par>
                                <p:cTn id="365" presetID="1" presetClass="entr" presetSubtype="0" fill="hold" grpId="0" nodeType="afterEffect">
                                  <p:stCondLst>
                                    <p:cond delay="0"/>
                                  </p:stCondLst>
                                  <p:childTnLst>
                                    <p:set>
                                      <p:cBhvr>
                                        <p:cTn id="366" dur="1" fill="hold">
                                          <p:stCondLst>
                                            <p:cond delay="499"/>
                                          </p:stCondLst>
                                        </p:cTn>
                                        <p:tgtEl>
                                          <p:spTgt spid="608440"/>
                                        </p:tgtEl>
                                        <p:attrNameLst>
                                          <p:attrName>style.visibility</p:attrName>
                                        </p:attrNameLst>
                                      </p:cBhvr>
                                      <p:to>
                                        <p:strVal val="visible"/>
                                      </p:to>
                                    </p:set>
                                  </p:childTnLst>
                                  <p:subTnLst>
                                    <p:set>
                                      <p:cBhvr override="childStyle">
                                        <p:cTn dur="1" fill="hold" display="0" masterRel="nextClick" afterEffect="1"/>
                                        <p:tgtEl>
                                          <p:spTgt spid="608440"/>
                                        </p:tgtEl>
                                        <p:attrNameLst>
                                          <p:attrName>style.visibility</p:attrName>
                                        </p:attrNameLst>
                                      </p:cBhvr>
                                      <p:to>
                                        <p:strVal val="hidden"/>
                                      </p:to>
                                    </p:set>
                                  </p:subTnLst>
                                </p:cTn>
                              </p:par>
                            </p:childTnLst>
                          </p:cTn>
                        </p:par>
                      </p:childTnLst>
                    </p:cTn>
                  </p:par>
                  <p:par>
                    <p:cTn id="367" fill="hold">
                      <p:stCondLst>
                        <p:cond delay="indefinite"/>
                      </p:stCondLst>
                      <p:childTnLst>
                        <p:par>
                          <p:cTn id="368" fill="hold">
                            <p:stCondLst>
                              <p:cond delay="0"/>
                            </p:stCondLst>
                            <p:childTnLst>
                              <p:par>
                                <p:cTn id="369" presetID="1" presetClass="entr" presetSubtype="0" fill="hold" grpId="0" nodeType="clickEffect">
                                  <p:stCondLst>
                                    <p:cond delay="0"/>
                                  </p:stCondLst>
                                  <p:childTnLst>
                                    <p:set>
                                      <p:cBhvr>
                                        <p:cTn id="370" dur="1" fill="hold">
                                          <p:stCondLst>
                                            <p:cond delay="499"/>
                                          </p:stCondLst>
                                        </p:cTn>
                                        <p:tgtEl>
                                          <p:spTgt spid="608441"/>
                                        </p:tgtEl>
                                        <p:attrNameLst>
                                          <p:attrName>style.visibility</p:attrName>
                                        </p:attrNameLst>
                                      </p:cBhvr>
                                      <p:to>
                                        <p:strVal val="visible"/>
                                      </p:to>
                                    </p:set>
                                  </p:childTnLst>
                                  <p:subTnLst>
                                    <p:set>
                                      <p:cBhvr override="childStyle">
                                        <p:cTn dur="1" fill="hold" display="0" masterRel="nextClick" afterEffect="1"/>
                                        <p:tgtEl>
                                          <p:spTgt spid="608441"/>
                                        </p:tgtEl>
                                        <p:attrNameLst>
                                          <p:attrName>style.visibility</p:attrName>
                                        </p:attrNameLst>
                                      </p:cBhvr>
                                      <p:to>
                                        <p:strVal val="hidden"/>
                                      </p:to>
                                    </p:set>
                                  </p:subTnLst>
                                </p:cTn>
                              </p:par>
                            </p:childTnLst>
                          </p:cTn>
                        </p:par>
                      </p:childTnLst>
                    </p:cTn>
                  </p:par>
                  <p:par>
                    <p:cTn id="371" fill="hold">
                      <p:stCondLst>
                        <p:cond delay="indefinite"/>
                      </p:stCondLst>
                      <p:childTnLst>
                        <p:par>
                          <p:cTn id="372" fill="hold">
                            <p:stCondLst>
                              <p:cond delay="0"/>
                            </p:stCondLst>
                            <p:childTnLst>
                              <p:par>
                                <p:cTn id="373" presetID="1" presetClass="entr" presetSubtype="0" fill="hold" nodeType="clickEffect">
                                  <p:stCondLst>
                                    <p:cond delay="0"/>
                                  </p:stCondLst>
                                  <p:childTnLst>
                                    <p:set>
                                      <p:cBhvr>
                                        <p:cTn id="374" dur="1" fill="hold">
                                          <p:stCondLst>
                                            <p:cond delay="499"/>
                                          </p:stCondLst>
                                        </p:cTn>
                                        <p:tgtEl>
                                          <p:spTgt spid="608421"/>
                                        </p:tgtEl>
                                        <p:attrNameLst>
                                          <p:attrName>style.visibility</p:attrName>
                                        </p:attrNameLst>
                                      </p:cBhvr>
                                      <p:to>
                                        <p:strVal val="visible"/>
                                      </p:to>
                                    </p:set>
                                  </p:childTnLst>
                                </p:cTn>
                              </p:par>
                            </p:childTnLst>
                          </p:cTn>
                        </p:par>
                        <p:par>
                          <p:cTn id="375" fill="hold">
                            <p:stCondLst>
                              <p:cond delay="500"/>
                            </p:stCondLst>
                            <p:childTnLst>
                              <p:par>
                                <p:cTn id="376" presetID="1" presetClass="entr" presetSubtype="0" fill="hold" grpId="0" nodeType="afterEffect">
                                  <p:stCondLst>
                                    <p:cond delay="0"/>
                                  </p:stCondLst>
                                  <p:childTnLst>
                                    <p:set>
                                      <p:cBhvr>
                                        <p:cTn id="377" dur="1" fill="hold">
                                          <p:stCondLst>
                                            <p:cond delay="499"/>
                                          </p:stCondLst>
                                        </p:cTn>
                                        <p:tgtEl>
                                          <p:spTgt spid="608442"/>
                                        </p:tgtEl>
                                        <p:attrNameLst>
                                          <p:attrName>style.visibility</p:attrName>
                                        </p:attrNameLst>
                                      </p:cBhvr>
                                      <p:to>
                                        <p:strVal val="visible"/>
                                      </p:to>
                                    </p:set>
                                  </p:childTnLst>
                                  <p:subTnLst>
                                    <p:set>
                                      <p:cBhvr override="childStyle">
                                        <p:cTn dur="1" fill="hold" display="0" masterRel="nextClick" afterEffect="1"/>
                                        <p:tgtEl>
                                          <p:spTgt spid="608442"/>
                                        </p:tgtEl>
                                        <p:attrNameLst>
                                          <p:attrName>style.visibility</p:attrName>
                                        </p:attrNameLst>
                                      </p:cBhvr>
                                      <p:to>
                                        <p:strVal val="hidden"/>
                                      </p:to>
                                    </p:set>
                                  </p:subTnLst>
                                </p:cTn>
                              </p:par>
                            </p:childTnLst>
                          </p:cTn>
                        </p:par>
                      </p:childTnLst>
                    </p:cTn>
                  </p:par>
                  <p:par>
                    <p:cTn id="378" fill="hold">
                      <p:stCondLst>
                        <p:cond delay="indefinite"/>
                      </p:stCondLst>
                      <p:childTnLst>
                        <p:par>
                          <p:cTn id="379" fill="hold">
                            <p:stCondLst>
                              <p:cond delay="0"/>
                            </p:stCondLst>
                            <p:childTnLst>
                              <p:par>
                                <p:cTn id="380" presetID="1" presetClass="entr" presetSubtype="0" fill="hold" grpId="0" nodeType="clickEffect">
                                  <p:stCondLst>
                                    <p:cond delay="0"/>
                                  </p:stCondLst>
                                  <p:childTnLst>
                                    <p:set>
                                      <p:cBhvr>
                                        <p:cTn id="381" dur="1" fill="hold">
                                          <p:stCondLst>
                                            <p:cond delay="499"/>
                                          </p:stCondLst>
                                        </p:cTn>
                                        <p:tgtEl>
                                          <p:spTgt spid="608444"/>
                                        </p:tgtEl>
                                        <p:attrNameLst>
                                          <p:attrName>style.visibility</p:attrName>
                                        </p:attrNameLst>
                                      </p:cBhvr>
                                      <p:to>
                                        <p:strVal val="visible"/>
                                      </p:to>
                                    </p:set>
                                  </p:childTnLst>
                                  <p:subTnLst>
                                    <p:set>
                                      <p:cBhvr override="childStyle">
                                        <p:cTn dur="1" fill="hold" display="0" masterRel="nextClick" afterEffect="1"/>
                                        <p:tgtEl>
                                          <p:spTgt spid="608444"/>
                                        </p:tgtEl>
                                        <p:attrNameLst>
                                          <p:attrName>style.visibility</p:attrName>
                                        </p:attrNameLst>
                                      </p:cBhvr>
                                      <p:to>
                                        <p:strVal val="hidden"/>
                                      </p:to>
                                    </p:set>
                                  </p:subTnLst>
                                </p:cTn>
                              </p:par>
                            </p:childTnLst>
                          </p:cTn>
                        </p:par>
                      </p:childTnLst>
                    </p:cTn>
                  </p:par>
                  <p:par>
                    <p:cTn id="382" fill="hold">
                      <p:stCondLst>
                        <p:cond delay="indefinite"/>
                      </p:stCondLst>
                      <p:childTnLst>
                        <p:par>
                          <p:cTn id="383" fill="hold">
                            <p:stCondLst>
                              <p:cond delay="0"/>
                            </p:stCondLst>
                            <p:childTnLst>
                              <p:par>
                                <p:cTn id="384" presetID="1" presetClass="entr" presetSubtype="0" fill="hold" grpId="0" nodeType="clickEffect">
                                  <p:stCondLst>
                                    <p:cond delay="0"/>
                                  </p:stCondLst>
                                  <p:childTnLst>
                                    <p:set>
                                      <p:cBhvr>
                                        <p:cTn id="385" dur="1" fill="hold">
                                          <p:stCondLst>
                                            <p:cond delay="499"/>
                                          </p:stCondLst>
                                        </p:cTn>
                                        <p:tgtEl>
                                          <p:spTgt spid="608443"/>
                                        </p:tgtEl>
                                        <p:attrNameLst>
                                          <p:attrName>style.visibility</p:attrName>
                                        </p:attrNameLst>
                                      </p:cBhvr>
                                      <p:to>
                                        <p:strVal val="visible"/>
                                      </p:to>
                                    </p:set>
                                  </p:childTnLst>
                                  <p:subTnLst>
                                    <p:set>
                                      <p:cBhvr override="childStyle">
                                        <p:cTn dur="1" fill="hold" display="0" masterRel="nextClick" afterEffect="1"/>
                                        <p:tgtEl>
                                          <p:spTgt spid="608443"/>
                                        </p:tgtEl>
                                        <p:attrNameLst>
                                          <p:attrName>style.visibility</p:attrName>
                                        </p:attrNameLst>
                                      </p:cBhvr>
                                      <p:to>
                                        <p:strVal val="hidden"/>
                                      </p:to>
                                    </p:set>
                                  </p:subTnLst>
                                </p:cTn>
                              </p:par>
                            </p:childTnLst>
                          </p:cTn>
                        </p:par>
                      </p:childTnLst>
                    </p:cTn>
                  </p:par>
                  <p:par>
                    <p:cTn id="386" fill="hold">
                      <p:stCondLst>
                        <p:cond delay="indefinite"/>
                      </p:stCondLst>
                      <p:childTnLst>
                        <p:par>
                          <p:cTn id="387" fill="hold">
                            <p:stCondLst>
                              <p:cond delay="0"/>
                            </p:stCondLst>
                            <p:childTnLst>
                              <p:par>
                                <p:cTn id="388" presetID="1" presetClass="entr" presetSubtype="0" fill="hold" nodeType="clickEffect">
                                  <p:stCondLst>
                                    <p:cond delay="0"/>
                                  </p:stCondLst>
                                  <p:childTnLst>
                                    <p:set>
                                      <p:cBhvr>
                                        <p:cTn id="389" dur="1" fill="hold">
                                          <p:stCondLst>
                                            <p:cond delay="499"/>
                                          </p:stCondLst>
                                        </p:cTn>
                                        <p:tgtEl>
                                          <p:spTgt spid="608427"/>
                                        </p:tgtEl>
                                        <p:attrNameLst>
                                          <p:attrName>style.visibility</p:attrName>
                                        </p:attrNameLst>
                                      </p:cBhvr>
                                      <p:to>
                                        <p:strVal val="visible"/>
                                      </p:to>
                                    </p:set>
                                  </p:childTnLst>
                                </p:cTn>
                              </p:par>
                              <p:par>
                                <p:cTn id="390" presetID="1" presetClass="entr" presetSubtype="0" fill="hold" grpId="1" nodeType="withEffect">
                                  <p:stCondLst>
                                    <p:cond delay="0"/>
                                  </p:stCondLst>
                                  <p:childTnLst>
                                    <p:set>
                                      <p:cBhvr>
                                        <p:cTn id="391" dur="1" fill="hold">
                                          <p:stCondLst>
                                            <p:cond delay="0"/>
                                          </p:stCondLst>
                                        </p:cTn>
                                        <p:tgtEl>
                                          <p:spTgt spid="608442"/>
                                        </p:tgtEl>
                                        <p:attrNameLst>
                                          <p:attrName>style.visibility</p:attrName>
                                        </p:attrNameLst>
                                      </p:cBhvr>
                                      <p:to>
                                        <p:strVal val="visible"/>
                                      </p:to>
                                    </p:set>
                                  </p:childTnLst>
                                  <p:subTnLst>
                                    <p:set>
                                      <p:cBhvr override="childStyle">
                                        <p:cTn dur="1" fill="hold" display="0" masterRel="nextClick" afterEffect="1"/>
                                        <p:tgtEl>
                                          <p:spTgt spid="608442"/>
                                        </p:tgtEl>
                                        <p:attrNameLst>
                                          <p:attrName>style.visibility</p:attrName>
                                        </p:attrNameLst>
                                      </p:cBhvr>
                                      <p:to>
                                        <p:strVal val="hidden"/>
                                      </p:to>
                                    </p:set>
                                  </p:subTnLst>
                                </p:cTn>
                              </p:par>
                            </p:childTnLst>
                          </p:cTn>
                        </p:par>
                      </p:childTnLst>
                    </p:cTn>
                  </p:par>
                  <p:par>
                    <p:cTn id="392" fill="hold">
                      <p:stCondLst>
                        <p:cond delay="indefinite"/>
                      </p:stCondLst>
                      <p:childTnLst>
                        <p:par>
                          <p:cTn id="393" fill="hold">
                            <p:stCondLst>
                              <p:cond delay="0"/>
                            </p:stCondLst>
                            <p:childTnLst>
                              <p:par>
                                <p:cTn id="394" presetID="1" presetClass="entr" presetSubtype="0" fill="hold" grpId="1" nodeType="clickEffect">
                                  <p:stCondLst>
                                    <p:cond delay="0"/>
                                  </p:stCondLst>
                                  <p:childTnLst>
                                    <p:set>
                                      <p:cBhvr>
                                        <p:cTn id="395" dur="1" fill="hold">
                                          <p:stCondLst>
                                            <p:cond delay="0"/>
                                          </p:stCondLst>
                                        </p:cTn>
                                        <p:tgtEl>
                                          <p:spTgt spid="608444"/>
                                        </p:tgtEl>
                                        <p:attrNameLst>
                                          <p:attrName>style.visibility</p:attrName>
                                        </p:attrNameLst>
                                      </p:cBhvr>
                                      <p:to>
                                        <p:strVal val="visible"/>
                                      </p:to>
                                    </p:set>
                                  </p:childTnLst>
                                  <p:subTnLst>
                                    <p:set>
                                      <p:cBhvr override="childStyle">
                                        <p:cTn dur="1" fill="hold" display="0" masterRel="nextClick" afterEffect="1"/>
                                        <p:tgtEl>
                                          <p:spTgt spid="608444"/>
                                        </p:tgtEl>
                                        <p:attrNameLst>
                                          <p:attrName>style.visibility</p:attrName>
                                        </p:attrNameLst>
                                      </p:cBhvr>
                                      <p:to>
                                        <p:strVal val="hidden"/>
                                      </p:to>
                                    </p:set>
                                  </p:subTnLst>
                                </p:cTn>
                              </p:par>
                            </p:childTnLst>
                          </p:cTn>
                        </p:par>
                      </p:childTnLst>
                    </p:cTn>
                  </p:par>
                  <p:par>
                    <p:cTn id="396" fill="hold">
                      <p:stCondLst>
                        <p:cond delay="indefinite"/>
                      </p:stCondLst>
                      <p:childTnLst>
                        <p:par>
                          <p:cTn id="397" fill="hold">
                            <p:stCondLst>
                              <p:cond delay="0"/>
                            </p:stCondLst>
                            <p:childTnLst>
                              <p:par>
                                <p:cTn id="398" presetID="1" presetClass="entr" presetSubtype="0" fill="hold" nodeType="clickEffect">
                                  <p:stCondLst>
                                    <p:cond delay="0"/>
                                  </p:stCondLst>
                                  <p:childTnLst>
                                    <p:set>
                                      <p:cBhvr>
                                        <p:cTn id="399" dur="1" fill="hold">
                                          <p:stCondLst>
                                            <p:cond delay="499"/>
                                          </p:stCondLst>
                                        </p:cTn>
                                        <p:tgtEl>
                                          <p:spTgt spid="608424"/>
                                        </p:tgtEl>
                                        <p:attrNameLst>
                                          <p:attrName>style.visibility</p:attrName>
                                        </p:attrNameLst>
                                      </p:cBhvr>
                                      <p:to>
                                        <p:strVal val="visible"/>
                                      </p:to>
                                    </p:set>
                                  </p:childTnLst>
                                </p:cTn>
                              </p:par>
                              <p:par>
                                <p:cTn id="400" presetID="1" presetClass="entr" presetSubtype="0" fill="hold" grpId="1" nodeType="withEffect">
                                  <p:stCondLst>
                                    <p:cond delay="0"/>
                                  </p:stCondLst>
                                  <p:childTnLst>
                                    <p:set>
                                      <p:cBhvr>
                                        <p:cTn id="401" dur="1" fill="hold">
                                          <p:stCondLst>
                                            <p:cond delay="0"/>
                                          </p:stCondLst>
                                        </p:cTn>
                                        <p:tgtEl>
                                          <p:spTgt spid="608443"/>
                                        </p:tgtEl>
                                        <p:attrNameLst>
                                          <p:attrName>style.visibility</p:attrName>
                                        </p:attrNameLst>
                                      </p:cBhvr>
                                      <p:to>
                                        <p:strVal val="visible"/>
                                      </p:to>
                                    </p:set>
                                  </p:childTnLst>
                                  <p:subTnLst>
                                    <p:set>
                                      <p:cBhvr override="childStyle">
                                        <p:cTn dur="1" fill="hold" display="0" masterRel="nextClick" afterEffect="1"/>
                                        <p:tgtEl>
                                          <p:spTgt spid="608443"/>
                                        </p:tgtEl>
                                        <p:attrNameLst>
                                          <p:attrName>style.visibility</p:attrName>
                                        </p:attrNameLst>
                                      </p:cBhvr>
                                      <p:to>
                                        <p:strVal val="hidden"/>
                                      </p:to>
                                    </p:set>
                                  </p:subTnLst>
                                </p:cTn>
                              </p:par>
                            </p:childTnLst>
                          </p:cTn>
                        </p:par>
                      </p:childTnLst>
                    </p:cTn>
                  </p:par>
                  <p:par>
                    <p:cTn id="402" fill="hold">
                      <p:stCondLst>
                        <p:cond delay="indefinite"/>
                      </p:stCondLst>
                      <p:childTnLst>
                        <p:par>
                          <p:cTn id="403" fill="hold">
                            <p:stCondLst>
                              <p:cond delay="0"/>
                            </p:stCondLst>
                            <p:childTnLst>
                              <p:par>
                                <p:cTn id="404" presetID="1" presetClass="entr" presetSubtype="0" fill="hold" nodeType="clickEffect">
                                  <p:stCondLst>
                                    <p:cond delay="0"/>
                                  </p:stCondLst>
                                  <p:childTnLst>
                                    <p:set>
                                      <p:cBhvr>
                                        <p:cTn id="405" dur="1" fill="hold">
                                          <p:stCondLst>
                                            <p:cond delay="499"/>
                                          </p:stCondLst>
                                        </p:cTn>
                                        <p:tgtEl>
                                          <p:spTgt spid="608433"/>
                                        </p:tgtEl>
                                        <p:attrNameLst>
                                          <p:attrName>style.visibility</p:attrName>
                                        </p:attrNameLst>
                                      </p:cBhvr>
                                      <p:to>
                                        <p:strVal val="visible"/>
                                      </p:to>
                                    </p:set>
                                  </p:childTnLst>
                                </p:cTn>
                              </p:par>
                              <p:par>
                                <p:cTn id="406" presetID="1" presetClass="entr" presetSubtype="0" fill="hold" grpId="2" nodeType="withEffect">
                                  <p:stCondLst>
                                    <p:cond delay="0"/>
                                  </p:stCondLst>
                                  <p:childTnLst>
                                    <p:set>
                                      <p:cBhvr>
                                        <p:cTn id="407" dur="1" fill="hold">
                                          <p:stCondLst>
                                            <p:cond delay="0"/>
                                          </p:stCondLst>
                                        </p:cTn>
                                        <p:tgtEl>
                                          <p:spTgt spid="608442"/>
                                        </p:tgtEl>
                                        <p:attrNameLst>
                                          <p:attrName>style.visibility</p:attrName>
                                        </p:attrNameLst>
                                      </p:cBhvr>
                                      <p:to>
                                        <p:strVal val="visible"/>
                                      </p:to>
                                    </p:set>
                                  </p:childTnLst>
                                  <p:subTnLst>
                                    <p:set>
                                      <p:cBhvr override="childStyle">
                                        <p:cTn dur="1" fill="hold" display="0" masterRel="nextClick" afterEffect="1"/>
                                        <p:tgtEl>
                                          <p:spTgt spid="608442"/>
                                        </p:tgtEl>
                                        <p:attrNameLst>
                                          <p:attrName>style.visibility</p:attrName>
                                        </p:attrNameLst>
                                      </p:cBhvr>
                                      <p:to>
                                        <p:strVal val="hidden"/>
                                      </p:to>
                                    </p:set>
                                  </p:subTnLst>
                                </p:cTn>
                              </p:par>
                            </p:childTnLst>
                          </p:cTn>
                        </p:par>
                      </p:childTnLst>
                    </p:cTn>
                  </p:par>
                  <p:par>
                    <p:cTn id="408" fill="hold">
                      <p:stCondLst>
                        <p:cond delay="indefinite"/>
                      </p:stCondLst>
                      <p:childTnLst>
                        <p:par>
                          <p:cTn id="409" fill="hold">
                            <p:stCondLst>
                              <p:cond delay="0"/>
                            </p:stCondLst>
                            <p:childTnLst>
                              <p:par>
                                <p:cTn id="410" presetID="1" presetClass="entr" presetSubtype="0" fill="hold" grpId="2" nodeType="clickEffect">
                                  <p:stCondLst>
                                    <p:cond delay="0"/>
                                  </p:stCondLst>
                                  <p:childTnLst>
                                    <p:set>
                                      <p:cBhvr>
                                        <p:cTn id="411" dur="1" fill="hold">
                                          <p:stCondLst>
                                            <p:cond delay="0"/>
                                          </p:stCondLst>
                                        </p:cTn>
                                        <p:tgtEl>
                                          <p:spTgt spid="608444"/>
                                        </p:tgtEl>
                                        <p:attrNameLst>
                                          <p:attrName>style.visibility</p:attrName>
                                        </p:attrNameLst>
                                      </p:cBhvr>
                                      <p:to>
                                        <p:strVal val="visible"/>
                                      </p:to>
                                    </p:set>
                                  </p:childTnLst>
                                  <p:subTnLst>
                                    <p:set>
                                      <p:cBhvr override="childStyle">
                                        <p:cTn dur="1" fill="hold" display="0" masterRel="nextClick" afterEffect="1"/>
                                        <p:tgtEl>
                                          <p:spTgt spid="608444"/>
                                        </p:tgtEl>
                                        <p:attrNameLst>
                                          <p:attrName>style.visibility</p:attrName>
                                        </p:attrNameLst>
                                      </p:cBhvr>
                                      <p:to>
                                        <p:strVal val="hidden"/>
                                      </p:to>
                                    </p:set>
                                  </p:subTnLst>
                                </p:cTn>
                              </p:par>
                            </p:childTnLst>
                          </p:cTn>
                        </p:par>
                      </p:childTnLst>
                    </p:cTn>
                  </p:par>
                  <p:par>
                    <p:cTn id="412" fill="hold">
                      <p:stCondLst>
                        <p:cond delay="indefinite"/>
                      </p:stCondLst>
                      <p:childTnLst>
                        <p:par>
                          <p:cTn id="413" fill="hold">
                            <p:stCondLst>
                              <p:cond delay="0"/>
                            </p:stCondLst>
                            <p:childTnLst>
                              <p:par>
                                <p:cTn id="414" presetID="1" presetClass="entr" presetSubtype="0" fill="hold" nodeType="clickEffect">
                                  <p:stCondLst>
                                    <p:cond delay="0"/>
                                  </p:stCondLst>
                                  <p:childTnLst>
                                    <p:set>
                                      <p:cBhvr>
                                        <p:cTn id="415" dur="1" fill="hold">
                                          <p:stCondLst>
                                            <p:cond delay="499"/>
                                          </p:stCondLst>
                                        </p:cTn>
                                        <p:tgtEl>
                                          <p:spTgt spid="608430"/>
                                        </p:tgtEl>
                                        <p:attrNameLst>
                                          <p:attrName>style.visibility</p:attrName>
                                        </p:attrNameLst>
                                      </p:cBhvr>
                                      <p:to>
                                        <p:strVal val="visible"/>
                                      </p:to>
                                    </p:set>
                                  </p:childTnLst>
                                </p:cTn>
                              </p:par>
                              <p:par>
                                <p:cTn id="416" presetID="1" presetClass="entr" presetSubtype="0" fill="hold" grpId="2" nodeType="withEffect">
                                  <p:stCondLst>
                                    <p:cond delay="0"/>
                                  </p:stCondLst>
                                  <p:childTnLst>
                                    <p:set>
                                      <p:cBhvr>
                                        <p:cTn id="417" dur="1" fill="hold">
                                          <p:stCondLst>
                                            <p:cond delay="0"/>
                                          </p:stCondLst>
                                        </p:cTn>
                                        <p:tgtEl>
                                          <p:spTgt spid="608443"/>
                                        </p:tgtEl>
                                        <p:attrNameLst>
                                          <p:attrName>style.visibility</p:attrName>
                                        </p:attrNameLst>
                                      </p:cBhvr>
                                      <p:to>
                                        <p:strVal val="visible"/>
                                      </p:to>
                                    </p:set>
                                  </p:childTnLst>
                                  <p:subTnLst>
                                    <p:set>
                                      <p:cBhvr override="childStyle">
                                        <p:cTn dur="1" fill="hold" display="0" masterRel="nextClick" afterEffect="1"/>
                                        <p:tgtEl>
                                          <p:spTgt spid="608443"/>
                                        </p:tgtEl>
                                        <p:attrNameLst>
                                          <p:attrName>style.visibility</p:attrName>
                                        </p:attrNameLst>
                                      </p:cBhvr>
                                      <p:to>
                                        <p:strVal val="hidden"/>
                                      </p:to>
                                    </p:set>
                                  </p:subTnLst>
                                </p:cTn>
                              </p:par>
                            </p:childTnLst>
                          </p:cTn>
                        </p:par>
                      </p:childTnLst>
                    </p:cTn>
                  </p:par>
                  <p:par>
                    <p:cTn id="418" fill="hold">
                      <p:stCondLst>
                        <p:cond delay="indefinite"/>
                      </p:stCondLst>
                      <p:childTnLst>
                        <p:par>
                          <p:cTn id="419" fill="hold">
                            <p:stCondLst>
                              <p:cond delay="0"/>
                            </p:stCondLst>
                            <p:childTnLst>
                              <p:par>
                                <p:cTn id="420" presetID="1" presetClass="entr" presetSubtype="0" fill="hold" nodeType="clickEffect">
                                  <p:stCondLst>
                                    <p:cond delay="0"/>
                                  </p:stCondLst>
                                  <p:childTnLst>
                                    <p:set>
                                      <p:cBhvr>
                                        <p:cTn id="421" dur="1" fill="hold">
                                          <p:stCondLst>
                                            <p:cond delay="499"/>
                                          </p:stCondLst>
                                        </p:cTn>
                                        <p:tgtEl>
                                          <p:spTgt spid="608436"/>
                                        </p:tgtEl>
                                        <p:attrNameLst>
                                          <p:attrName>style.visibility</p:attrName>
                                        </p:attrNameLst>
                                      </p:cBhvr>
                                      <p:to>
                                        <p:strVal val="visible"/>
                                      </p:to>
                                    </p:set>
                                  </p:childTnLst>
                                </p:cTn>
                              </p:par>
                              <p:par>
                                <p:cTn id="422" presetID="1" presetClass="entr" presetSubtype="0" fill="hold" grpId="3" nodeType="withEffect">
                                  <p:stCondLst>
                                    <p:cond delay="0"/>
                                  </p:stCondLst>
                                  <p:childTnLst>
                                    <p:set>
                                      <p:cBhvr>
                                        <p:cTn id="423" dur="1" fill="hold">
                                          <p:stCondLst>
                                            <p:cond delay="0"/>
                                          </p:stCondLst>
                                        </p:cTn>
                                        <p:tgtEl>
                                          <p:spTgt spid="608442"/>
                                        </p:tgtEl>
                                        <p:attrNameLst>
                                          <p:attrName>style.visibility</p:attrName>
                                        </p:attrNameLst>
                                      </p:cBhvr>
                                      <p:to>
                                        <p:strVal val="visible"/>
                                      </p:to>
                                    </p:set>
                                  </p:childTnLst>
                                  <p:subTnLst>
                                    <p:set>
                                      <p:cBhvr override="childStyle">
                                        <p:cTn dur="1" fill="hold" display="0" masterRel="nextClick" afterEffect="1"/>
                                        <p:tgtEl>
                                          <p:spTgt spid="608442"/>
                                        </p:tgtEl>
                                        <p:attrNameLst>
                                          <p:attrName>style.visibility</p:attrName>
                                        </p:attrNameLst>
                                      </p:cBhvr>
                                      <p:to>
                                        <p:strVal val="hidden"/>
                                      </p:to>
                                    </p:set>
                                  </p:subTnLst>
                                </p:cTn>
                              </p:par>
                            </p:childTnLst>
                          </p:cTn>
                        </p:par>
                        <p:par>
                          <p:cTn id="424" fill="hold">
                            <p:stCondLst>
                              <p:cond delay="500"/>
                            </p:stCondLst>
                            <p:childTnLst>
                              <p:par>
                                <p:cTn id="425" presetID="1" presetClass="entr" presetSubtype="0" fill="hold" grpId="0" nodeType="afterEffect">
                                  <p:stCondLst>
                                    <p:cond delay="0"/>
                                  </p:stCondLst>
                                  <p:childTnLst>
                                    <p:set>
                                      <p:cBhvr>
                                        <p:cTn id="426" dur="1" fill="hold">
                                          <p:stCondLst>
                                            <p:cond delay="499"/>
                                          </p:stCondLst>
                                        </p:cTn>
                                        <p:tgtEl>
                                          <p:spTgt spid="608445"/>
                                        </p:tgtEl>
                                        <p:attrNameLst>
                                          <p:attrName>style.visibility</p:attrName>
                                        </p:attrNameLst>
                                      </p:cBhvr>
                                      <p:to>
                                        <p:strVal val="visible"/>
                                      </p:to>
                                    </p:set>
                                  </p:childTnLst>
                                </p:cTn>
                              </p:par>
                            </p:childTnLst>
                          </p:cTn>
                        </p:par>
                      </p:childTnLst>
                    </p:cTn>
                  </p:par>
                  <p:par>
                    <p:cTn id="427" fill="hold">
                      <p:stCondLst>
                        <p:cond delay="indefinite"/>
                      </p:stCondLst>
                      <p:childTnLst>
                        <p:par>
                          <p:cTn id="428" fill="hold">
                            <p:stCondLst>
                              <p:cond delay="0"/>
                            </p:stCondLst>
                            <p:childTnLst>
                              <p:par>
                                <p:cTn id="429" presetID="1" presetClass="entr" presetSubtype="0" fill="hold" grpId="0" nodeType="clickEffect">
                                  <p:stCondLst>
                                    <p:cond delay="0"/>
                                  </p:stCondLst>
                                  <p:childTnLst>
                                    <p:set>
                                      <p:cBhvr>
                                        <p:cTn id="430" dur="1" fill="hold">
                                          <p:stCondLst>
                                            <p:cond delay="0"/>
                                          </p:stCondLst>
                                        </p:cTn>
                                        <p:tgtEl>
                                          <p:spTgt spid="608318"/>
                                        </p:tgtEl>
                                        <p:attrNameLst>
                                          <p:attrName>style.visibility</p:attrName>
                                        </p:attrNameLst>
                                      </p:cBhvr>
                                      <p:to>
                                        <p:strVal val="visible"/>
                                      </p:to>
                                    </p:set>
                                  </p:childTnLst>
                                  <p:subTnLst>
                                    <p:set>
                                      <p:cBhvr override="childStyle">
                                        <p:cTn dur="1" fill="hold" display="0" masterRel="nextClick" afterEffect="1"/>
                                        <p:tgtEl>
                                          <p:spTgt spid="608318"/>
                                        </p:tgtEl>
                                        <p:attrNameLst>
                                          <p:attrName>style.visibility</p:attrName>
                                        </p:attrNameLst>
                                      </p:cBhvr>
                                      <p:to>
                                        <p:strVal val="hidden"/>
                                      </p:to>
                                    </p:set>
                                  </p:subTnLst>
                                </p:cTn>
                              </p:par>
                            </p:childTnLst>
                          </p:cTn>
                        </p:par>
                      </p:childTnLst>
                    </p:cTn>
                  </p:par>
                  <p:par>
                    <p:cTn id="431" fill="hold">
                      <p:stCondLst>
                        <p:cond delay="indefinite"/>
                      </p:stCondLst>
                      <p:childTnLst>
                        <p:par>
                          <p:cTn id="432" fill="hold">
                            <p:stCondLst>
                              <p:cond delay="0"/>
                            </p:stCondLst>
                            <p:childTnLst>
                              <p:par>
                                <p:cTn id="433" presetID="53" presetClass="exit" presetSubtype="0" fill="hold" nodeType="clickEffect">
                                  <p:stCondLst>
                                    <p:cond delay="0"/>
                                  </p:stCondLst>
                                  <p:childTnLst>
                                    <p:anim calcmode="lin" valueType="num">
                                      <p:cBhvr>
                                        <p:cTn id="434" dur="500"/>
                                        <p:tgtEl>
                                          <p:spTgt spid="608406"/>
                                        </p:tgtEl>
                                        <p:attrNameLst>
                                          <p:attrName>ppt_w</p:attrName>
                                        </p:attrNameLst>
                                      </p:cBhvr>
                                      <p:tavLst>
                                        <p:tav tm="0">
                                          <p:val>
                                            <p:strVal val="ppt_w"/>
                                          </p:val>
                                        </p:tav>
                                        <p:tav tm="100000">
                                          <p:val>
                                            <p:fltVal val="0"/>
                                          </p:val>
                                        </p:tav>
                                      </p:tavLst>
                                    </p:anim>
                                    <p:anim calcmode="lin" valueType="num">
                                      <p:cBhvr>
                                        <p:cTn id="435" dur="500"/>
                                        <p:tgtEl>
                                          <p:spTgt spid="608406"/>
                                        </p:tgtEl>
                                        <p:attrNameLst>
                                          <p:attrName>ppt_h</p:attrName>
                                        </p:attrNameLst>
                                      </p:cBhvr>
                                      <p:tavLst>
                                        <p:tav tm="0">
                                          <p:val>
                                            <p:strVal val="ppt_h"/>
                                          </p:val>
                                        </p:tav>
                                        <p:tav tm="100000">
                                          <p:val>
                                            <p:fltVal val="0"/>
                                          </p:val>
                                        </p:tav>
                                      </p:tavLst>
                                    </p:anim>
                                    <p:animEffect transition="out" filter="fade">
                                      <p:cBhvr>
                                        <p:cTn id="436" dur="500"/>
                                        <p:tgtEl>
                                          <p:spTgt spid="608406"/>
                                        </p:tgtEl>
                                      </p:cBhvr>
                                    </p:animEffect>
                                    <p:set>
                                      <p:cBhvr>
                                        <p:cTn id="437" dur="1" fill="hold">
                                          <p:stCondLst>
                                            <p:cond delay="499"/>
                                          </p:stCondLst>
                                        </p:cTn>
                                        <p:tgtEl>
                                          <p:spTgt spid="608406"/>
                                        </p:tgtEl>
                                        <p:attrNameLst>
                                          <p:attrName>style.visibility</p:attrName>
                                        </p:attrNameLst>
                                      </p:cBhvr>
                                      <p:to>
                                        <p:strVal val="hidden"/>
                                      </p:to>
                                    </p:set>
                                  </p:childTnLst>
                                </p:cTn>
                              </p:par>
                              <p:par>
                                <p:cTn id="438" presetID="1" presetClass="exit" presetSubtype="0" fill="hold" grpId="1" nodeType="withEffect">
                                  <p:stCondLst>
                                    <p:cond delay="0"/>
                                  </p:stCondLst>
                                  <p:childTnLst>
                                    <p:set>
                                      <p:cBhvr>
                                        <p:cTn id="439" dur="1" fill="hold">
                                          <p:stCondLst>
                                            <p:cond delay="0"/>
                                          </p:stCondLst>
                                        </p:cTn>
                                        <p:tgtEl>
                                          <p:spTgt spid="608445"/>
                                        </p:tgtEl>
                                        <p:attrNameLst>
                                          <p:attrName>style.visibility</p:attrName>
                                        </p:attrNameLst>
                                      </p:cBhvr>
                                      <p:to>
                                        <p:strVal val="hidden"/>
                                      </p:to>
                                    </p:set>
                                  </p:childTnLst>
                                </p:cTn>
                              </p:par>
                              <p:par>
                                <p:cTn id="440" presetID="1" presetClass="exit" presetSubtype="0" fill="hold" nodeType="withEffect">
                                  <p:stCondLst>
                                    <p:cond delay="0"/>
                                  </p:stCondLst>
                                  <p:childTnLst>
                                    <p:set>
                                      <p:cBhvr>
                                        <p:cTn id="441" dur="1" fill="hold">
                                          <p:stCondLst>
                                            <p:cond delay="0"/>
                                          </p:stCondLst>
                                        </p:cTn>
                                        <p:tgtEl>
                                          <p:spTgt spid="608418"/>
                                        </p:tgtEl>
                                        <p:attrNameLst>
                                          <p:attrName>style.visibility</p:attrName>
                                        </p:attrNameLst>
                                      </p:cBhvr>
                                      <p:to>
                                        <p:strVal val="hidden"/>
                                      </p:to>
                                    </p:set>
                                  </p:childTnLst>
                                </p:cTn>
                              </p:par>
                              <p:par>
                                <p:cTn id="442" presetID="1" presetClass="exit" presetSubtype="0" fill="hold" nodeType="withEffect">
                                  <p:stCondLst>
                                    <p:cond delay="0"/>
                                  </p:stCondLst>
                                  <p:childTnLst>
                                    <p:set>
                                      <p:cBhvr>
                                        <p:cTn id="443" dur="1" fill="hold">
                                          <p:stCondLst>
                                            <p:cond delay="0"/>
                                          </p:stCondLst>
                                        </p:cTn>
                                        <p:tgtEl>
                                          <p:spTgt spid="608421"/>
                                        </p:tgtEl>
                                        <p:attrNameLst>
                                          <p:attrName>style.visibility</p:attrName>
                                        </p:attrNameLst>
                                      </p:cBhvr>
                                      <p:to>
                                        <p:strVal val="hidden"/>
                                      </p:to>
                                    </p:set>
                                  </p:childTnLst>
                                </p:cTn>
                              </p:par>
                              <p:par>
                                <p:cTn id="444" presetID="1" presetClass="exit" presetSubtype="0" fill="hold" nodeType="withEffect">
                                  <p:stCondLst>
                                    <p:cond delay="0"/>
                                  </p:stCondLst>
                                  <p:childTnLst>
                                    <p:set>
                                      <p:cBhvr>
                                        <p:cTn id="445" dur="1" fill="hold">
                                          <p:stCondLst>
                                            <p:cond delay="0"/>
                                          </p:stCondLst>
                                        </p:cTn>
                                        <p:tgtEl>
                                          <p:spTgt spid="608424"/>
                                        </p:tgtEl>
                                        <p:attrNameLst>
                                          <p:attrName>style.visibility</p:attrName>
                                        </p:attrNameLst>
                                      </p:cBhvr>
                                      <p:to>
                                        <p:strVal val="hidden"/>
                                      </p:to>
                                    </p:set>
                                  </p:childTnLst>
                                </p:cTn>
                              </p:par>
                              <p:par>
                                <p:cTn id="446" presetID="1" presetClass="exit" presetSubtype="0" fill="hold" nodeType="withEffect">
                                  <p:stCondLst>
                                    <p:cond delay="0"/>
                                  </p:stCondLst>
                                  <p:childTnLst>
                                    <p:set>
                                      <p:cBhvr>
                                        <p:cTn id="447" dur="1" fill="hold">
                                          <p:stCondLst>
                                            <p:cond delay="0"/>
                                          </p:stCondLst>
                                        </p:cTn>
                                        <p:tgtEl>
                                          <p:spTgt spid="608427"/>
                                        </p:tgtEl>
                                        <p:attrNameLst>
                                          <p:attrName>style.visibility</p:attrName>
                                        </p:attrNameLst>
                                      </p:cBhvr>
                                      <p:to>
                                        <p:strVal val="hidden"/>
                                      </p:to>
                                    </p:set>
                                  </p:childTnLst>
                                </p:cTn>
                              </p:par>
                              <p:par>
                                <p:cTn id="448" presetID="1" presetClass="exit" presetSubtype="0" fill="hold" nodeType="withEffect">
                                  <p:stCondLst>
                                    <p:cond delay="0"/>
                                  </p:stCondLst>
                                  <p:childTnLst>
                                    <p:set>
                                      <p:cBhvr>
                                        <p:cTn id="449" dur="1" fill="hold">
                                          <p:stCondLst>
                                            <p:cond delay="0"/>
                                          </p:stCondLst>
                                        </p:cTn>
                                        <p:tgtEl>
                                          <p:spTgt spid="608430"/>
                                        </p:tgtEl>
                                        <p:attrNameLst>
                                          <p:attrName>style.visibility</p:attrName>
                                        </p:attrNameLst>
                                      </p:cBhvr>
                                      <p:to>
                                        <p:strVal val="hidden"/>
                                      </p:to>
                                    </p:set>
                                  </p:childTnLst>
                                </p:cTn>
                              </p:par>
                              <p:par>
                                <p:cTn id="450" presetID="1" presetClass="exit" presetSubtype="0" fill="hold" nodeType="withEffect">
                                  <p:stCondLst>
                                    <p:cond delay="0"/>
                                  </p:stCondLst>
                                  <p:childTnLst>
                                    <p:set>
                                      <p:cBhvr>
                                        <p:cTn id="451" dur="1" fill="hold">
                                          <p:stCondLst>
                                            <p:cond delay="0"/>
                                          </p:stCondLst>
                                        </p:cTn>
                                        <p:tgtEl>
                                          <p:spTgt spid="608433"/>
                                        </p:tgtEl>
                                        <p:attrNameLst>
                                          <p:attrName>style.visibility</p:attrName>
                                        </p:attrNameLst>
                                      </p:cBhvr>
                                      <p:to>
                                        <p:strVal val="hidden"/>
                                      </p:to>
                                    </p:set>
                                  </p:childTnLst>
                                </p:cTn>
                              </p:par>
                              <p:par>
                                <p:cTn id="452" presetID="1" presetClass="exit" presetSubtype="0" fill="hold" nodeType="withEffect">
                                  <p:stCondLst>
                                    <p:cond delay="0"/>
                                  </p:stCondLst>
                                  <p:childTnLst>
                                    <p:set>
                                      <p:cBhvr>
                                        <p:cTn id="453" dur="1" fill="hold">
                                          <p:stCondLst>
                                            <p:cond delay="0"/>
                                          </p:stCondLst>
                                        </p:cTn>
                                        <p:tgtEl>
                                          <p:spTgt spid="608436"/>
                                        </p:tgtEl>
                                        <p:attrNameLst>
                                          <p:attrName>style.visibility</p:attrName>
                                        </p:attrNameLst>
                                      </p:cBhvr>
                                      <p:to>
                                        <p:strVal val="hidden"/>
                                      </p:to>
                                    </p:set>
                                  </p:childTnLst>
                                </p:cTn>
                              </p:par>
                              <p:par>
                                <p:cTn id="454" presetID="1" presetClass="entr" presetSubtype="0" fill="hold" grpId="0" nodeType="withEffect">
                                  <p:stCondLst>
                                    <p:cond delay="0"/>
                                  </p:stCondLst>
                                  <p:childTnLst>
                                    <p:set>
                                      <p:cBhvr>
                                        <p:cTn id="455" dur="1" fill="hold">
                                          <p:stCondLst>
                                            <p:cond delay="0"/>
                                          </p:stCondLst>
                                        </p:cTn>
                                        <p:tgtEl>
                                          <p:spTgt spid="608312"/>
                                        </p:tgtEl>
                                        <p:attrNameLst>
                                          <p:attrName>style.visibility</p:attrName>
                                        </p:attrNameLst>
                                      </p:cBhvr>
                                      <p:to>
                                        <p:strVal val="visible"/>
                                      </p:to>
                                    </p:set>
                                  </p:childTnLst>
                                </p:cTn>
                              </p:par>
                            </p:childTnLst>
                          </p:cTn>
                        </p:par>
                        <p:par>
                          <p:cTn id="456" fill="hold">
                            <p:stCondLst>
                              <p:cond delay="500"/>
                            </p:stCondLst>
                            <p:childTnLst>
                              <p:par>
                                <p:cTn id="457" presetID="1" presetClass="entr" presetSubtype="0" fill="hold" grpId="2" nodeType="afterEffect">
                                  <p:stCondLst>
                                    <p:cond delay="0"/>
                                  </p:stCondLst>
                                  <p:childTnLst>
                                    <p:set>
                                      <p:cBhvr>
                                        <p:cTn id="458" dur="1" fill="hold">
                                          <p:stCondLst>
                                            <p:cond delay="0"/>
                                          </p:stCondLst>
                                        </p:cTn>
                                        <p:tgtEl>
                                          <p:spTgt spid="608309"/>
                                        </p:tgtEl>
                                        <p:attrNameLst>
                                          <p:attrName>style.visibility</p:attrName>
                                        </p:attrNameLst>
                                      </p:cBhvr>
                                      <p:to>
                                        <p:strVal val="visible"/>
                                      </p:to>
                                    </p:set>
                                  </p:childTnLst>
                                  <p:subTnLst>
                                    <p:set>
                                      <p:cBhvr override="childStyle">
                                        <p:cTn dur="1" fill="hold" display="0" masterRel="nextClick" afterEffect="1"/>
                                        <p:tgtEl>
                                          <p:spTgt spid="608309"/>
                                        </p:tgtEl>
                                        <p:attrNameLst>
                                          <p:attrName>style.visibility</p:attrName>
                                        </p:attrNameLst>
                                      </p:cBhvr>
                                      <p:to>
                                        <p:strVal val="hidden"/>
                                      </p:to>
                                    </p:set>
                                  </p:subTnLst>
                                </p:cTn>
                              </p:par>
                            </p:childTnLst>
                          </p:cTn>
                        </p:par>
                      </p:childTnLst>
                    </p:cTn>
                  </p:par>
                  <p:par>
                    <p:cTn id="459" fill="hold">
                      <p:stCondLst>
                        <p:cond delay="indefinite"/>
                      </p:stCondLst>
                      <p:childTnLst>
                        <p:par>
                          <p:cTn id="460" fill="hold">
                            <p:stCondLst>
                              <p:cond delay="0"/>
                            </p:stCondLst>
                            <p:childTnLst>
                              <p:par>
                                <p:cTn id="461" presetID="1" presetClass="entr" presetSubtype="0" fill="hold" grpId="2" nodeType="clickEffect">
                                  <p:stCondLst>
                                    <p:cond delay="0"/>
                                  </p:stCondLst>
                                  <p:childTnLst>
                                    <p:set>
                                      <p:cBhvr>
                                        <p:cTn id="462" dur="1" fill="hold">
                                          <p:stCondLst>
                                            <p:cond delay="0"/>
                                          </p:stCondLst>
                                        </p:cTn>
                                        <p:tgtEl>
                                          <p:spTgt spid="608306"/>
                                        </p:tgtEl>
                                        <p:attrNameLst>
                                          <p:attrName>style.visibility</p:attrName>
                                        </p:attrNameLst>
                                      </p:cBhvr>
                                      <p:to>
                                        <p:strVal val="visible"/>
                                      </p:to>
                                    </p:set>
                                  </p:childTnLst>
                                  <p:subTnLst>
                                    <p:set>
                                      <p:cBhvr override="childStyle">
                                        <p:cTn dur="1" fill="hold" display="0" masterRel="nextClick" afterEffect="1"/>
                                        <p:tgtEl>
                                          <p:spTgt spid="608306"/>
                                        </p:tgtEl>
                                        <p:attrNameLst>
                                          <p:attrName>style.visibility</p:attrName>
                                        </p:attrNameLst>
                                      </p:cBhvr>
                                      <p:to>
                                        <p:strVal val="hidden"/>
                                      </p:to>
                                    </p:set>
                                  </p:subTnLst>
                                </p:cTn>
                              </p:par>
                            </p:childTnLst>
                          </p:cTn>
                        </p:par>
                      </p:childTnLst>
                    </p:cTn>
                  </p:par>
                  <p:par>
                    <p:cTn id="463" fill="hold">
                      <p:stCondLst>
                        <p:cond delay="indefinite"/>
                      </p:stCondLst>
                      <p:childTnLst>
                        <p:par>
                          <p:cTn id="464" fill="hold">
                            <p:stCondLst>
                              <p:cond delay="0"/>
                            </p:stCondLst>
                            <p:childTnLst>
                              <p:par>
                                <p:cTn id="465" presetID="53" presetClass="exit" presetSubtype="0" fill="hold" nodeType="clickEffect">
                                  <p:stCondLst>
                                    <p:cond delay="0"/>
                                  </p:stCondLst>
                                  <p:childTnLst>
                                    <p:anim calcmode="lin" valueType="num">
                                      <p:cBhvr>
                                        <p:cTn id="466" dur="500"/>
                                        <p:tgtEl>
                                          <p:spTgt spid="608291"/>
                                        </p:tgtEl>
                                        <p:attrNameLst>
                                          <p:attrName>ppt_w</p:attrName>
                                        </p:attrNameLst>
                                      </p:cBhvr>
                                      <p:tavLst>
                                        <p:tav tm="0">
                                          <p:val>
                                            <p:strVal val="ppt_w"/>
                                          </p:val>
                                        </p:tav>
                                        <p:tav tm="100000">
                                          <p:val>
                                            <p:fltVal val="0"/>
                                          </p:val>
                                        </p:tav>
                                      </p:tavLst>
                                    </p:anim>
                                    <p:anim calcmode="lin" valueType="num">
                                      <p:cBhvr>
                                        <p:cTn id="467" dur="500"/>
                                        <p:tgtEl>
                                          <p:spTgt spid="608291"/>
                                        </p:tgtEl>
                                        <p:attrNameLst>
                                          <p:attrName>ppt_h</p:attrName>
                                        </p:attrNameLst>
                                      </p:cBhvr>
                                      <p:tavLst>
                                        <p:tav tm="0">
                                          <p:val>
                                            <p:strVal val="ppt_h"/>
                                          </p:val>
                                        </p:tav>
                                        <p:tav tm="100000">
                                          <p:val>
                                            <p:fltVal val="0"/>
                                          </p:val>
                                        </p:tav>
                                      </p:tavLst>
                                    </p:anim>
                                    <p:animEffect transition="out" filter="fade">
                                      <p:cBhvr>
                                        <p:cTn id="468" dur="500"/>
                                        <p:tgtEl>
                                          <p:spTgt spid="608291"/>
                                        </p:tgtEl>
                                      </p:cBhvr>
                                    </p:animEffect>
                                    <p:set>
                                      <p:cBhvr>
                                        <p:cTn id="469" dur="1" fill="hold">
                                          <p:stCondLst>
                                            <p:cond delay="499"/>
                                          </p:stCondLst>
                                        </p:cTn>
                                        <p:tgtEl>
                                          <p:spTgt spid="608291"/>
                                        </p:tgtEl>
                                        <p:attrNameLst>
                                          <p:attrName>style.visibility</p:attrName>
                                        </p:attrNameLst>
                                      </p:cBhvr>
                                      <p:to>
                                        <p:strVal val="hidden"/>
                                      </p:to>
                                    </p:set>
                                  </p:childTnLst>
                                </p:cTn>
                              </p:par>
                              <p:par>
                                <p:cTn id="470" presetID="1" presetClass="exit" presetSubtype="0" fill="hold" nodeType="withEffect">
                                  <p:stCondLst>
                                    <p:cond delay="0"/>
                                  </p:stCondLst>
                                  <p:childTnLst>
                                    <p:set>
                                      <p:cBhvr>
                                        <p:cTn id="471" dur="1" fill="hold">
                                          <p:stCondLst>
                                            <p:cond delay="0"/>
                                          </p:stCondLst>
                                        </p:cTn>
                                        <p:tgtEl>
                                          <p:spTgt spid="608299"/>
                                        </p:tgtEl>
                                        <p:attrNameLst>
                                          <p:attrName>style.visibility</p:attrName>
                                        </p:attrNameLst>
                                      </p:cBhvr>
                                      <p:to>
                                        <p:strVal val="hidden"/>
                                      </p:to>
                                    </p:set>
                                  </p:childTnLst>
                                </p:cTn>
                              </p:par>
                              <p:par>
                                <p:cTn id="472" presetID="1" presetClass="exit" presetSubtype="0" fill="hold" grpId="1" nodeType="withEffect">
                                  <p:stCondLst>
                                    <p:cond delay="0"/>
                                  </p:stCondLst>
                                  <p:childTnLst>
                                    <p:set>
                                      <p:cBhvr>
                                        <p:cTn id="473" dur="1" fill="hold">
                                          <p:stCondLst>
                                            <p:cond delay="0"/>
                                          </p:stCondLst>
                                        </p:cTn>
                                        <p:tgtEl>
                                          <p:spTgt spid="608310"/>
                                        </p:tgtEl>
                                        <p:attrNameLst>
                                          <p:attrName>style.visibility</p:attrName>
                                        </p:attrNameLst>
                                      </p:cBhvr>
                                      <p:to>
                                        <p:strVal val="hidden"/>
                                      </p:to>
                                    </p:set>
                                  </p:childTnLst>
                                </p:cTn>
                              </p:par>
                              <p:par>
                                <p:cTn id="474" presetID="1" presetClass="exit" presetSubtype="0" fill="hold" grpId="1" nodeType="withEffect">
                                  <p:stCondLst>
                                    <p:cond delay="0"/>
                                  </p:stCondLst>
                                  <p:childTnLst>
                                    <p:set>
                                      <p:cBhvr>
                                        <p:cTn id="475" dur="1" fill="hold">
                                          <p:stCondLst>
                                            <p:cond delay="0"/>
                                          </p:stCondLst>
                                        </p:cTn>
                                        <p:tgtEl>
                                          <p:spTgt spid="608311"/>
                                        </p:tgtEl>
                                        <p:attrNameLst>
                                          <p:attrName>style.visibility</p:attrName>
                                        </p:attrNameLst>
                                      </p:cBhvr>
                                      <p:to>
                                        <p:strVal val="hidden"/>
                                      </p:to>
                                    </p:set>
                                  </p:childTnLst>
                                </p:cTn>
                              </p:par>
                              <p:par>
                                <p:cTn id="476" presetID="1" presetClass="exit" presetSubtype="0" fill="hold" grpId="1" nodeType="withEffect">
                                  <p:stCondLst>
                                    <p:cond delay="0"/>
                                  </p:stCondLst>
                                  <p:childTnLst>
                                    <p:set>
                                      <p:cBhvr>
                                        <p:cTn id="477" dur="1" fill="hold">
                                          <p:stCondLst>
                                            <p:cond delay="0"/>
                                          </p:stCondLst>
                                        </p:cTn>
                                        <p:tgtEl>
                                          <p:spTgt spid="608312"/>
                                        </p:tgtEl>
                                        <p:attrNameLst>
                                          <p:attrName>style.visibility</p:attrName>
                                        </p:attrNameLst>
                                      </p:cBhvr>
                                      <p:to>
                                        <p:strVal val="hidden"/>
                                      </p:to>
                                    </p:set>
                                  </p:childTnLst>
                                </p:cTn>
                              </p:par>
                              <p:par>
                                <p:cTn id="478" presetID="1" presetClass="entr" presetSubtype="0" fill="hold" grpId="0" nodeType="withEffect">
                                  <p:stCondLst>
                                    <p:cond delay="0"/>
                                  </p:stCondLst>
                                  <p:childTnLst>
                                    <p:set>
                                      <p:cBhvr>
                                        <p:cTn id="479" dur="1" fill="hold">
                                          <p:stCondLst>
                                            <p:cond delay="0"/>
                                          </p:stCondLst>
                                        </p:cTn>
                                        <p:tgtEl>
                                          <p:spTgt spid="608273"/>
                                        </p:tgtEl>
                                        <p:attrNameLst>
                                          <p:attrName>style.visibility</p:attrName>
                                        </p:attrNameLst>
                                      </p:cBhvr>
                                      <p:to>
                                        <p:strVal val="visible"/>
                                      </p:to>
                                    </p:set>
                                  </p:childTnLst>
                                </p:cTn>
                              </p:par>
                              <p:par>
                                <p:cTn id="480" presetID="1" presetClass="entr" presetSubtype="0" fill="hold" grpId="1" nodeType="withEffect">
                                  <p:stCondLst>
                                    <p:cond delay="0"/>
                                  </p:stCondLst>
                                  <p:childTnLst>
                                    <p:set>
                                      <p:cBhvr>
                                        <p:cTn id="481" dur="1" fill="hold">
                                          <p:stCondLst>
                                            <p:cond delay="0"/>
                                          </p:stCondLst>
                                        </p:cTn>
                                        <p:tgtEl>
                                          <p:spTgt spid="608290"/>
                                        </p:tgtEl>
                                        <p:attrNameLst>
                                          <p:attrName>style.visibility</p:attrName>
                                        </p:attrNameLst>
                                      </p:cBhvr>
                                      <p:to>
                                        <p:strVal val="visible"/>
                                      </p:to>
                                    </p:set>
                                  </p:childTnLst>
                                  <p:subTnLst>
                                    <p:set>
                                      <p:cBhvr override="childStyle">
                                        <p:cTn dur="1" fill="hold" display="0" masterRel="nextClick" afterEffect="1"/>
                                        <p:tgtEl>
                                          <p:spTgt spid="608290"/>
                                        </p:tgtEl>
                                        <p:attrNameLst>
                                          <p:attrName>style.visibility</p:attrName>
                                        </p:attrNameLst>
                                      </p:cBhvr>
                                      <p:to>
                                        <p:strVal val="hidden"/>
                                      </p:to>
                                    </p:set>
                                  </p:subTnLst>
                                </p:cTn>
                              </p:par>
                            </p:childTnLst>
                          </p:cTn>
                        </p:par>
                      </p:childTnLst>
                    </p:cTn>
                  </p:par>
                  <p:par>
                    <p:cTn id="482" fill="hold">
                      <p:stCondLst>
                        <p:cond delay="indefinite"/>
                      </p:stCondLst>
                      <p:childTnLst>
                        <p:par>
                          <p:cTn id="483" fill="hold">
                            <p:stCondLst>
                              <p:cond delay="0"/>
                            </p:stCondLst>
                            <p:childTnLst>
                              <p:par>
                                <p:cTn id="484" presetID="1" presetClass="entr" presetSubtype="0" fill="hold" grpId="1" nodeType="clickEffect">
                                  <p:stCondLst>
                                    <p:cond delay="0"/>
                                  </p:stCondLst>
                                  <p:childTnLst>
                                    <p:set>
                                      <p:cBhvr>
                                        <p:cTn id="485" dur="1" fill="hold">
                                          <p:stCondLst>
                                            <p:cond delay="0"/>
                                          </p:stCondLst>
                                        </p:cTn>
                                        <p:tgtEl>
                                          <p:spTgt spid="608289"/>
                                        </p:tgtEl>
                                        <p:attrNameLst>
                                          <p:attrName>style.visibility</p:attrName>
                                        </p:attrNameLst>
                                      </p:cBhvr>
                                      <p:to>
                                        <p:strVal val="visible"/>
                                      </p:to>
                                    </p:set>
                                  </p:childTnLst>
                                  <p:subTnLst>
                                    <p:set>
                                      <p:cBhvr override="childStyle">
                                        <p:cTn dur="1" fill="hold" display="0" masterRel="nextClick" afterEffect="1"/>
                                        <p:tgtEl>
                                          <p:spTgt spid="608289"/>
                                        </p:tgtEl>
                                        <p:attrNameLst>
                                          <p:attrName>style.visibility</p:attrName>
                                        </p:attrNameLst>
                                      </p:cBhvr>
                                      <p:to>
                                        <p:strVal val="hidden"/>
                                      </p:to>
                                    </p:set>
                                  </p:subTnLst>
                                </p:cTn>
                              </p:par>
                            </p:childTnLst>
                          </p:cTn>
                        </p:par>
                      </p:childTnLst>
                    </p:cTn>
                  </p:par>
                  <p:par>
                    <p:cTn id="486" fill="hold">
                      <p:stCondLst>
                        <p:cond delay="indefinite"/>
                      </p:stCondLst>
                      <p:childTnLst>
                        <p:par>
                          <p:cTn id="487" fill="hold">
                            <p:stCondLst>
                              <p:cond delay="0"/>
                            </p:stCondLst>
                            <p:childTnLst>
                              <p:par>
                                <p:cTn id="488" presetID="1" presetClass="entr" presetSubtype="0" fill="hold" grpId="0" nodeType="clickEffect">
                                  <p:stCondLst>
                                    <p:cond delay="0"/>
                                  </p:stCondLst>
                                  <p:childTnLst>
                                    <p:set>
                                      <p:cBhvr>
                                        <p:cTn id="489" dur="1" fill="hold">
                                          <p:stCondLst>
                                            <p:cond delay="0"/>
                                          </p:stCondLst>
                                        </p:cTn>
                                        <p:tgtEl>
                                          <p:spTgt spid="608277"/>
                                        </p:tgtEl>
                                        <p:attrNameLst>
                                          <p:attrName>style.visibility</p:attrName>
                                        </p:attrNameLst>
                                      </p:cBhvr>
                                      <p:to>
                                        <p:strVal val="visible"/>
                                      </p:to>
                                    </p:set>
                                  </p:childTnLst>
                                </p:cTn>
                              </p:par>
                            </p:childTnLst>
                          </p:cTn>
                        </p:par>
                        <p:par>
                          <p:cTn id="490" fill="hold">
                            <p:stCondLst>
                              <p:cond delay="0"/>
                            </p:stCondLst>
                            <p:childTnLst>
                              <p:par>
                                <p:cTn id="491" presetID="1" presetClass="entr" presetSubtype="0" fill="hold" nodeType="afterEffect">
                                  <p:stCondLst>
                                    <p:cond delay="0"/>
                                  </p:stCondLst>
                                  <p:childTnLst>
                                    <p:set>
                                      <p:cBhvr>
                                        <p:cTn id="492" dur="1" fill="hold">
                                          <p:stCondLst>
                                            <p:cond delay="0"/>
                                          </p:stCondLst>
                                        </p:cTn>
                                        <p:tgtEl>
                                          <p:spTgt spid="6084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8259" grpId="0" autoUpdateAnimBg="0"/>
      <p:bldP spid="608259" grpId="1" autoUpdateAnimBg="0"/>
      <p:bldP spid="608260" grpId="0" autoUpdateAnimBg="0"/>
      <p:bldP spid="608260" grpId="1" autoUpdateAnimBg="0"/>
      <p:bldP spid="608261" grpId="0" autoUpdateAnimBg="0"/>
      <p:bldP spid="608261" grpId="1" autoUpdateAnimBg="0"/>
      <p:bldP spid="608262" grpId="0" autoUpdateAnimBg="0"/>
      <p:bldP spid="608262" grpId="1" autoUpdateAnimBg="0"/>
      <p:bldP spid="608273" grpId="0" animBg="1"/>
      <p:bldP spid="608274" grpId="0" animBg="1"/>
      <p:bldP spid="608275" grpId="0" build="p" autoUpdateAnimBg="0"/>
      <p:bldP spid="608276" grpId="0" build="p" autoUpdateAnimBg="0"/>
      <p:bldP spid="608277" grpId="0"/>
      <p:bldP spid="608278" grpId="0" build="p" autoUpdateAnimBg="0"/>
      <p:bldP spid="608285" grpId="0" build="p" autoUpdateAnimBg="0"/>
      <p:bldP spid="608286" grpId="0" animBg="1"/>
      <p:bldP spid="608287" grpId="0" animBg="1"/>
      <p:bldP spid="608288" grpId="0" animBg="1" autoUpdateAnimBg="0"/>
      <p:bldP spid="608289" grpId="0" animBg="1"/>
      <p:bldP spid="608289" grpId="1" animBg="1"/>
      <p:bldP spid="608290" grpId="0" animBg="1"/>
      <p:bldP spid="608290" grpId="1" animBg="1"/>
      <p:bldP spid="608306" grpId="0" animBg="1"/>
      <p:bldP spid="608306" grpId="1" animBg="1"/>
      <p:bldP spid="608306" grpId="2" animBg="1"/>
      <p:bldP spid="608307" grpId="0" animBg="1"/>
      <p:bldP spid="608307" grpId="1" animBg="1"/>
      <p:bldP spid="608307" grpId="2" animBg="1"/>
      <p:bldP spid="608308" grpId="0" animBg="1"/>
      <p:bldP spid="608308" grpId="1" animBg="1"/>
      <p:bldP spid="608308" grpId="2" animBg="1"/>
      <p:bldP spid="608309" grpId="0" animBg="1"/>
      <p:bldP spid="608309" grpId="1" animBg="1"/>
      <p:bldP spid="608309" grpId="2" animBg="1"/>
      <p:bldP spid="608310" grpId="0" animBg="1"/>
      <p:bldP spid="608310" grpId="1" animBg="1"/>
      <p:bldP spid="608311" grpId="0" animBg="1"/>
      <p:bldP spid="608311" grpId="1" animBg="1"/>
      <p:bldP spid="608312" grpId="0" animBg="1"/>
      <p:bldP spid="608312" grpId="1" animBg="1"/>
      <p:bldP spid="608313" grpId="0" build="p" autoUpdateAnimBg="0"/>
      <p:bldP spid="608314" grpId="0"/>
      <p:bldP spid="608315" grpId="0"/>
      <p:bldP spid="608316" grpId="0"/>
      <p:bldP spid="608317" grpId="0"/>
      <p:bldP spid="608318" grpId="0"/>
      <p:bldP spid="608365" grpId="0" animBg="1"/>
      <p:bldP spid="608366" grpId="0" animBg="1"/>
      <p:bldP spid="608367" grpId="0" animBg="1"/>
      <p:bldP spid="608368" grpId="0" animBg="1"/>
      <p:bldP spid="608368" grpId="1" animBg="1"/>
      <p:bldP spid="608368" grpId="2" animBg="1"/>
      <p:bldP spid="608368" grpId="3" animBg="1"/>
      <p:bldP spid="608368" grpId="4" animBg="1"/>
      <p:bldP spid="608368" grpId="5" animBg="1"/>
      <p:bldP spid="608369" grpId="0" animBg="1"/>
      <p:bldP spid="608369" grpId="1" animBg="1"/>
      <p:bldP spid="608369" grpId="2" animBg="1"/>
      <p:bldP spid="608369" grpId="3" animBg="1"/>
      <p:bldP spid="608369" grpId="4" animBg="1"/>
      <p:bldP spid="608370" grpId="0" animBg="1"/>
      <p:bldP spid="608370" grpId="1" animBg="1"/>
      <p:bldP spid="608370" grpId="2" animBg="1"/>
      <p:bldP spid="608370" grpId="3" animBg="1"/>
      <p:bldP spid="608370" grpId="4" animBg="1"/>
      <p:bldP spid="608371" grpId="0" animBg="1"/>
      <p:bldP spid="608371" grpId="1" animBg="1"/>
      <p:bldP spid="608399" grpId="0" animBg="1"/>
      <p:bldP spid="608400" grpId="0" animBg="1"/>
      <p:bldP spid="608401" grpId="0" animBg="1"/>
      <p:bldP spid="608402" grpId="0" animBg="1"/>
      <p:bldP spid="608402" grpId="1" animBg="1"/>
      <p:bldP spid="608402" grpId="2" animBg="1"/>
      <p:bldP spid="608403" grpId="0" animBg="1"/>
      <p:bldP spid="608403" grpId="1" animBg="1"/>
      <p:bldP spid="608404" grpId="0" animBg="1"/>
      <p:bldP spid="608404" grpId="1" animBg="1"/>
      <p:bldP spid="608405" grpId="0" animBg="1"/>
      <p:bldP spid="608405" grpId="1" animBg="1"/>
      <p:bldP spid="608439" grpId="0" animBg="1"/>
      <p:bldP spid="608440" grpId="0" animBg="1"/>
      <p:bldP spid="608441" grpId="0" animBg="1"/>
      <p:bldP spid="608442" grpId="0" animBg="1"/>
      <p:bldP spid="608442" grpId="1" animBg="1"/>
      <p:bldP spid="608442" grpId="2" animBg="1"/>
      <p:bldP spid="608442" grpId="3" animBg="1"/>
      <p:bldP spid="608443" grpId="0" animBg="1"/>
      <p:bldP spid="608443" grpId="1" animBg="1"/>
      <p:bldP spid="608443" grpId="2" animBg="1"/>
      <p:bldP spid="608444" grpId="0" animBg="1"/>
      <p:bldP spid="608444" grpId="1" animBg="1"/>
      <p:bldP spid="608444" grpId="2" animBg="1"/>
      <p:bldP spid="608445" grpId="0" animBg="1"/>
      <p:bldP spid="608445" grpId="1" animBg="1"/>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Exercise: Finding Perfect Numbers</a:t>
            </a:r>
            <a:endParaRPr lang="en-US">
              <a:solidFill>
                <a:srgbClr val="FF0000"/>
              </a:solidFill>
            </a:endParaRPr>
          </a:p>
        </p:txBody>
      </p:sp>
      <p:sp>
        <p:nvSpPr>
          <p:cNvPr id="610312" name="Rectangle 8"/>
          <p:cNvSpPr>
            <a:spLocks noChangeArrowheads="1"/>
          </p:cNvSpPr>
          <p:nvPr/>
        </p:nvSpPr>
        <p:spPr bwMode="auto">
          <a:xfrm>
            <a:off x="482600" y="1168400"/>
            <a:ext cx="8128000" cy="22352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Greek mathematicians took a special interest in numbers that are equal to the sum of their proper divisors (a proper divisor of </a:t>
            </a:r>
            <a:r>
              <a:rPr lang="en-US" sz="2400" b="0" i="1"/>
              <a:t>n</a:t>
            </a:r>
            <a:r>
              <a:rPr lang="en-US" sz="2400" b="0"/>
              <a:t> is any divisor less than </a:t>
            </a:r>
            <a:r>
              <a:rPr lang="en-US" sz="2400" b="0" i="1"/>
              <a:t>n</a:t>
            </a:r>
            <a:r>
              <a:rPr lang="en-US" sz="2400" b="0"/>
              <a:t> itself).  They called such numbers </a:t>
            </a:r>
            <a:r>
              <a:rPr lang="en-US" sz="2400" i="1"/>
              <a:t>perfect</a:t>
            </a:r>
            <a:r>
              <a:rPr lang="en-US" sz="2400" b="0" i="1"/>
              <a:t> </a:t>
            </a:r>
            <a:r>
              <a:rPr lang="en-US" sz="2400" i="1"/>
              <a:t>numbers</a:t>
            </a:r>
            <a:r>
              <a:rPr lang="en-US" sz="2400" b="0" i="1"/>
              <a:t>.</a:t>
            </a:r>
            <a:r>
              <a:rPr lang="en-US" sz="2400" b="0"/>
              <a:t>  For example, 6 is a perfect number because it is the sum of 1, 2, and 3, which are the integers less than 6 that divide evenly into 6.  Similarly, 28 is a perfect number because it is the sum of 1, 2, 4, 7, and 14.</a:t>
            </a:r>
          </a:p>
        </p:txBody>
      </p:sp>
      <p:sp>
        <p:nvSpPr>
          <p:cNvPr id="610308" name="Rectangle 4"/>
          <p:cNvSpPr>
            <a:spLocks noChangeArrowheads="1"/>
          </p:cNvSpPr>
          <p:nvPr/>
        </p:nvSpPr>
        <p:spPr bwMode="auto">
          <a:xfrm>
            <a:off x="482600" y="3479800"/>
            <a:ext cx="8128000" cy="13716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For the rest of this class, we’re going to design and implement a Java program that finds all the perfect numbers between two limits.  For example, if the limits are 1 and 10000, the output should look like this:   </a:t>
            </a:r>
          </a:p>
        </p:txBody>
      </p:sp>
      <p:grpSp>
        <p:nvGrpSpPr>
          <p:cNvPr id="610336" name="Group 32"/>
          <p:cNvGrpSpPr>
            <a:grpSpLocks/>
          </p:cNvGrpSpPr>
          <p:nvPr/>
        </p:nvGrpSpPr>
        <p:grpSpPr bwMode="auto">
          <a:xfrm>
            <a:off x="1874838" y="4876800"/>
            <a:ext cx="5402262" cy="1630363"/>
            <a:chOff x="1181" y="3197"/>
            <a:chExt cx="3403" cy="1027"/>
          </a:xfrm>
        </p:grpSpPr>
        <p:pic>
          <p:nvPicPr>
            <p:cNvPr id="610323" name="Picture 19" descr="Console"/>
            <p:cNvPicPr>
              <a:picLocks noChangeAspect="1" noChangeArrowheads="1"/>
            </p:cNvPicPr>
            <p:nvPr/>
          </p:nvPicPr>
          <p:blipFill>
            <a:blip r:embed="rId3"/>
            <a:srcRect/>
            <a:stretch>
              <a:fillRect/>
            </a:stretch>
          </p:blipFill>
          <p:spPr bwMode="auto">
            <a:xfrm>
              <a:off x="1181" y="3205"/>
              <a:ext cx="3403" cy="1019"/>
            </a:xfrm>
            <a:prstGeom prst="rect">
              <a:avLst/>
            </a:prstGeom>
            <a:noFill/>
          </p:spPr>
        </p:pic>
        <p:sp>
          <p:nvSpPr>
            <p:cNvPr id="610324" name="Text Box 20"/>
            <p:cNvSpPr txBox="1">
              <a:spLocks noChangeArrowheads="1"/>
            </p:cNvSpPr>
            <p:nvPr/>
          </p:nvSpPr>
          <p:spPr bwMode="auto">
            <a:xfrm>
              <a:off x="1200" y="3197"/>
              <a:ext cx="3360" cy="154"/>
            </a:xfrm>
            <a:prstGeom prst="rect">
              <a:avLst/>
            </a:prstGeom>
            <a:noFill/>
            <a:ln w="9525">
              <a:noFill/>
              <a:miter lim="800000"/>
              <a:headEnd/>
              <a:tailEnd/>
            </a:ln>
            <a:effectLst/>
          </p:spPr>
          <p:txBody>
            <a:bodyPr>
              <a:prstTxWarp prst="textNoShape">
                <a:avLst/>
              </a:prstTxWarp>
              <a:spAutoFit/>
            </a:bodyPr>
            <a:lstStyle/>
            <a:p>
              <a:pPr algn="ctr"/>
              <a:r>
                <a:rPr lang="en-US" sz="1000">
                  <a:solidFill>
                    <a:srgbClr val="333333"/>
                  </a:solidFill>
                  <a:latin typeface="Helvetica Neue" pitchFamily="1" charset="0"/>
                </a:rPr>
                <a:t>FindPerfect</a:t>
              </a:r>
              <a:endParaRPr lang="en-US" sz="1000" b="0">
                <a:solidFill>
                  <a:srgbClr val="333333"/>
                </a:solidFill>
                <a:latin typeface="Charcoal CY" pitchFamily="1" charset="-52"/>
              </a:endParaRPr>
            </a:p>
          </p:txBody>
        </p:sp>
      </p:grpSp>
      <p:sp>
        <p:nvSpPr>
          <p:cNvPr id="610325" name="Text Box 21"/>
          <p:cNvSpPr txBox="1">
            <a:spLocks noChangeArrowheads="1"/>
          </p:cNvSpPr>
          <p:nvPr/>
        </p:nvSpPr>
        <p:spPr bwMode="auto">
          <a:xfrm>
            <a:off x="1892300" y="5087938"/>
            <a:ext cx="51181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latin typeface="Courier New" pitchFamily="1" charset="0"/>
              </a:rPr>
              <a:t>The perfect numbers between 1 and 10000 are:</a:t>
            </a:r>
          </a:p>
        </p:txBody>
      </p:sp>
      <p:sp>
        <p:nvSpPr>
          <p:cNvPr id="610326" name="Text Box 22"/>
          <p:cNvSpPr txBox="1">
            <a:spLocks noChangeArrowheads="1"/>
          </p:cNvSpPr>
          <p:nvPr/>
        </p:nvSpPr>
        <p:spPr bwMode="auto">
          <a:xfrm>
            <a:off x="1892300" y="53086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latin typeface="Courier New" pitchFamily="1" charset="0"/>
              </a:rPr>
              <a:t>6</a:t>
            </a:r>
          </a:p>
        </p:txBody>
      </p:sp>
      <p:sp>
        <p:nvSpPr>
          <p:cNvPr id="610328" name="Text Box 24"/>
          <p:cNvSpPr txBox="1">
            <a:spLocks noChangeArrowheads="1"/>
          </p:cNvSpPr>
          <p:nvPr/>
        </p:nvSpPr>
        <p:spPr bwMode="auto">
          <a:xfrm>
            <a:off x="1892300" y="55245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latin typeface="Courier New" pitchFamily="1" charset="0"/>
              </a:rPr>
              <a:t>28</a:t>
            </a:r>
          </a:p>
        </p:txBody>
      </p:sp>
      <p:sp>
        <p:nvSpPr>
          <p:cNvPr id="610329" name="Text Box 25"/>
          <p:cNvSpPr txBox="1">
            <a:spLocks noChangeArrowheads="1"/>
          </p:cNvSpPr>
          <p:nvPr/>
        </p:nvSpPr>
        <p:spPr bwMode="auto">
          <a:xfrm>
            <a:off x="1892300" y="57277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latin typeface="Courier New" pitchFamily="1" charset="0"/>
              </a:rPr>
              <a:t>496</a:t>
            </a:r>
          </a:p>
        </p:txBody>
      </p:sp>
      <p:sp>
        <p:nvSpPr>
          <p:cNvPr id="610330" name="Text Box 26"/>
          <p:cNvSpPr txBox="1">
            <a:spLocks noChangeArrowheads="1"/>
          </p:cNvSpPr>
          <p:nvPr/>
        </p:nvSpPr>
        <p:spPr bwMode="auto">
          <a:xfrm>
            <a:off x="1892300" y="59436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latin typeface="Courier New" pitchFamily="1" charset="0"/>
              </a:rPr>
              <a:t>8128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030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0336"/>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499"/>
                                          </p:stCondLst>
                                        </p:cTn>
                                        <p:tgtEl>
                                          <p:spTgt spid="610325">
                                            <p:txEl>
                                              <p:pRg st="0" end="0"/>
                                            </p:txEl>
                                          </p:spTgt>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610326"/>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grpId="0" nodeType="afterEffect">
                                  <p:stCondLst>
                                    <p:cond delay="0"/>
                                  </p:stCondLst>
                                  <p:childTnLst>
                                    <p:set>
                                      <p:cBhvr>
                                        <p:cTn id="19" dur="1" fill="hold">
                                          <p:stCondLst>
                                            <p:cond delay="499"/>
                                          </p:stCondLst>
                                        </p:cTn>
                                        <p:tgtEl>
                                          <p:spTgt spid="610328"/>
                                        </p:tgtEl>
                                        <p:attrNameLst>
                                          <p:attrName>style.visibility</p:attrName>
                                        </p:attrNameLst>
                                      </p:cBhvr>
                                      <p:to>
                                        <p:strVal val="visible"/>
                                      </p:to>
                                    </p:set>
                                  </p:childTnLst>
                                </p:cTn>
                              </p:par>
                            </p:childTnLst>
                          </p:cTn>
                        </p:par>
                        <p:par>
                          <p:cTn id="20" fill="hold">
                            <p:stCondLst>
                              <p:cond delay="1500"/>
                            </p:stCondLst>
                            <p:childTnLst>
                              <p:par>
                                <p:cTn id="21" presetID="1" presetClass="entr" presetSubtype="0" fill="hold" grpId="0" nodeType="afterEffect">
                                  <p:stCondLst>
                                    <p:cond delay="100"/>
                                  </p:stCondLst>
                                  <p:childTnLst>
                                    <p:set>
                                      <p:cBhvr>
                                        <p:cTn id="22" dur="1" fill="hold">
                                          <p:stCondLst>
                                            <p:cond delay="499"/>
                                          </p:stCondLst>
                                        </p:cTn>
                                        <p:tgtEl>
                                          <p:spTgt spid="610329"/>
                                        </p:tgtEl>
                                        <p:attrNameLst>
                                          <p:attrName>style.visibility</p:attrName>
                                        </p:attrNameLst>
                                      </p:cBhvr>
                                      <p:to>
                                        <p:strVal val="visible"/>
                                      </p:to>
                                    </p:set>
                                  </p:childTnLst>
                                </p:cTn>
                              </p:par>
                            </p:childTnLst>
                          </p:cTn>
                        </p:par>
                        <p:par>
                          <p:cTn id="23" fill="hold">
                            <p:stCondLst>
                              <p:cond delay="2100"/>
                            </p:stCondLst>
                            <p:childTnLst>
                              <p:par>
                                <p:cTn id="24" presetID="1" presetClass="entr" presetSubtype="0" fill="hold" grpId="0" nodeType="afterEffect">
                                  <p:stCondLst>
                                    <p:cond delay="600"/>
                                  </p:stCondLst>
                                  <p:childTnLst>
                                    <p:set>
                                      <p:cBhvr>
                                        <p:cTn id="25" dur="1" fill="hold">
                                          <p:stCondLst>
                                            <p:cond delay="499"/>
                                          </p:stCondLst>
                                        </p:cTn>
                                        <p:tgtEl>
                                          <p:spTgt spid="6103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08" grpId="0" build="p" autoUpdateAnimBg="0"/>
      <p:bldP spid="610325" grpId="0" build="p" autoUpdateAnimBg="0"/>
      <p:bldP spid="610326" grpId="0" autoUpdateAnimBg="0"/>
      <p:bldP spid="610328" grpId="0" autoUpdateAnimBg="0"/>
      <p:bldP spid="610329" grpId="0" autoUpdateAnimBg="0"/>
      <p:bldP spid="610330" grpId="0" autoUpdateAnimBg="0"/>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12473</TotalTime>
  <Words>3294</Words>
  <Application>Microsoft Macintosh PowerPoint</Application>
  <PresentationFormat>On-screen Show (4:3)</PresentationFormat>
  <Paragraphs>353</Paragraphs>
  <Slides>25</Slides>
  <Notes>25</Notes>
  <HiddenSlides>0</HiddenSlides>
  <MMClips>0</MMClips>
  <ScaleCrop>false</ScaleCrop>
  <HeadingPairs>
    <vt:vector size="4" baseType="variant">
      <vt:variant>
        <vt:lpstr>Design Template</vt:lpstr>
      </vt:variant>
      <vt:variant>
        <vt:i4>1</vt:i4>
      </vt:variant>
      <vt:variant>
        <vt:lpstr>Slide Titles</vt:lpstr>
      </vt:variant>
      <vt:variant>
        <vt:i4>25</vt:i4>
      </vt:variant>
    </vt:vector>
  </HeadingPairs>
  <TitlesOfParts>
    <vt:vector size="26" baseType="lpstr">
      <vt:lpstr>Blank Presentation</vt:lpstr>
      <vt:lpstr>Methods</vt:lpstr>
      <vt:lpstr>Once upon a time . . .</vt:lpstr>
      <vt:lpstr>David Parnas</vt:lpstr>
      <vt:lpstr>Methods</vt:lpstr>
      <vt:lpstr>The Importance of Programming Style</vt:lpstr>
      <vt:lpstr>A Quick Overview of Methods</vt:lpstr>
      <vt:lpstr>Methods and Information Hiding</vt:lpstr>
      <vt:lpstr>Methods as Tools for Programmers</vt:lpstr>
      <vt:lpstr>Method Calls as Expressions</vt:lpstr>
      <vt:lpstr>Useful Methods in the Math Class</vt:lpstr>
      <vt:lpstr>Method Calls as Messages</vt:lpstr>
      <vt:lpstr>Writing Your Own Methods</vt:lpstr>
      <vt:lpstr>Returning Values from a Method</vt:lpstr>
      <vt:lpstr>Methods Involving Control Statements</vt:lpstr>
      <vt:lpstr>The factorial Method</vt:lpstr>
      <vt:lpstr>Nonnumeric Methods</vt:lpstr>
      <vt:lpstr>Methods Returning Graphical Objects</vt:lpstr>
      <vt:lpstr>Predicate Methods</vt:lpstr>
      <vt:lpstr>Using Predicate Methods Effectively</vt:lpstr>
      <vt:lpstr>Mechanics of the Method-Calling Process</vt:lpstr>
      <vt:lpstr>The Combinations Function  </vt:lpstr>
      <vt:lpstr>Combinations and Factorials  </vt:lpstr>
      <vt:lpstr>The Combinations Program </vt:lpstr>
      <vt:lpstr>Exercise: Finding Perfect Numbers</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69</cp:revision>
  <dcterms:created xsi:type="dcterms:W3CDTF">2012-04-16T18:52:01Z</dcterms:created>
  <dcterms:modified xsi:type="dcterms:W3CDTF">2012-04-16T19:07:43Z</dcterms:modified>
</cp:coreProperties>
</file>