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Override PartName="/ppt/notesSlides/notesSlide29.xml" ContentType="application/vnd.openxmlformats-officedocument.presentationml.notes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31"/>
  </p:notesMasterIdLst>
  <p:sldIdLst>
    <p:sldId id="441" r:id="rId2"/>
    <p:sldId id="469" r:id="rId3"/>
    <p:sldId id="470" r:id="rId4"/>
    <p:sldId id="471" r:id="rId5"/>
    <p:sldId id="475" r:id="rId6"/>
    <p:sldId id="474" r:id="rId7"/>
    <p:sldId id="468" r:id="rId8"/>
    <p:sldId id="465" r:id="rId9"/>
    <p:sldId id="443" r:id="rId10"/>
    <p:sldId id="476" r:id="rId11"/>
    <p:sldId id="444" r:id="rId12"/>
    <p:sldId id="445" r:id="rId13"/>
    <p:sldId id="446" r:id="rId14"/>
    <p:sldId id="447" r:id="rId15"/>
    <p:sldId id="452" r:id="rId16"/>
    <p:sldId id="453" r:id="rId17"/>
    <p:sldId id="454" r:id="rId18"/>
    <p:sldId id="455" r:id="rId19"/>
    <p:sldId id="448" r:id="rId20"/>
    <p:sldId id="456" r:id="rId21"/>
    <p:sldId id="457" r:id="rId22"/>
    <p:sldId id="458" r:id="rId23"/>
    <p:sldId id="459" r:id="rId24"/>
    <p:sldId id="460" r:id="rId25"/>
    <p:sldId id="461" r:id="rId26"/>
    <p:sldId id="462" r:id="rId27"/>
    <p:sldId id="463" r:id="rId28"/>
    <p:sldId id="464" r:id="rId29"/>
    <p:sldId id="369" r:id="rId30"/>
  </p:sldIdLst>
  <p:sldSz cx="9144000" cy="6858000" type="screen4x3"/>
  <p:notesSz cx="9144000" cy="6858000"/>
  <p:defaultTextStyle>
    <a:defPPr>
      <a:defRPr lang="en-US"/>
    </a:defPPr>
    <a:lvl1pPr algn="l" rtl="0" eaLnBrk="0" fontAlgn="base" hangingPunct="0">
      <a:spcBef>
        <a:spcPct val="0"/>
      </a:spcBef>
      <a:spcAft>
        <a:spcPct val="0"/>
      </a:spcAft>
      <a:defRPr sz="1400" i="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i="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i="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i="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i="1" kern="1200">
        <a:solidFill>
          <a:schemeClr val="tx1"/>
        </a:solidFill>
        <a:latin typeface="Times New Roman" pitchFamily="1" charset="0"/>
        <a:ea typeface="+mn-ea"/>
        <a:cs typeface="+mn-cs"/>
      </a:defRPr>
    </a:lvl5pPr>
    <a:lvl6pPr marL="2286000" algn="l" defTabSz="457200" rtl="0" eaLnBrk="1" latinLnBrk="0" hangingPunct="1">
      <a:defRPr sz="1400" i="1" kern="1200">
        <a:solidFill>
          <a:schemeClr val="tx1"/>
        </a:solidFill>
        <a:latin typeface="Times New Roman" pitchFamily="1" charset="0"/>
        <a:ea typeface="+mn-ea"/>
        <a:cs typeface="+mn-cs"/>
      </a:defRPr>
    </a:lvl6pPr>
    <a:lvl7pPr marL="2743200" algn="l" defTabSz="457200" rtl="0" eaLnBrk="1" latinLnBrk="0" hangingPunct="1">
      <a:defRPr sz="1400" i="1" kern="1200">
        <a:solidFill>
          <a:schemeClr val="tx1"/>
        </a:solidFill>
        <a:latin typeface="Times New Roman" pitchFamily="1" charset="0"/>
        <a:ea typeface="+mn-ea"/>
        <a:cs typeface="+mn-cs"/>
      </a:defRPr>
    </a:lvl7pPr>
    <a:lvl8pPr marL="3200400" algn="l" defTabSz="457200" rtl="0" eaLnBrk="1" latinLnBrk="0" hangingPunct="1">
      <a:defRPr sz="1400" i="1" kern="1200">
        <a:solidFill>
          <a:schemeClr val="tx1"/>
        </a:solidFill>
        <a:latin typeface="Times New Roman" pitchFamily="1" charset="0"/>
        <a:ea typeface="+mn-ea"/>
        <a:cs typeface="+mn-cs"/>
      </a:defRPr>
    </a:lvl8pPr>
    <a:lvl9pPr marL="3657600" algn="l" defTabSz="457200" rtl="0" eaLnBrk="1" latinLnBrk="0" hangingPunct="1">
      <a:defRPr sz="1400" i="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9999"/>
    <a:srgbClr val="0066CC"/>
    <a:srgbClr val="FFFFFF"/>
    <a:srgbClr val="3333FF"/>
    <a:srgbClr val="FFFF00"/>
    <a:srgbClr val="0000FF"/>
    <a:srgbClr val="FF0000"/>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20"/>
    <p:restoredTop sz="94660"/>
  </p:normalViewPr>
  <p:slideViewPr>
    <p:cSldViewPr showGuides="1">
      <p:cViewPr varScale="1">
        <p:scale>
          <a:sx n="103" d="100"/>
          <a:sy n="103" d="100"/>
        </p:scale>
        <p:origin x="-115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0">
                <a:latin typeface="Times"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latin typeface="Times"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Times"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latin typeface="Times" charset="0"/>
              </a:defRPr>
            </a:lvl1pPr>
          </a:lstStyle>
          <a:p>
            <a:pPr>
              <a:defRPr/>
            </a:pPr>
            <a:fld id="{2B14902C-854C-6343-88D4-74950DB9F5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5ADCC7A1-F5D8-1544-B3D0-2F52A26C41E9}" type="slidenum">
              <a:rPr lang="en-US">
                <a:latin typeface="Times" pitchFamily="1" charset="0"/>
              </a:rPr>
              <a:pPr/>
              <a:t>1</a:t>
            </a:fld>
            <a:endParaRPr lang="en-US">
              <a:latin typeface="Times"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570D38AF-10AC-A94A-95EF-228E1A950B69}" type="slidenum">
              <a:rPr lang="en-US">
                <a:latin typeface="Times" pitchFamily="1" charset="0"/>
              </a:rPr>
              <a:pPr/>
              <a:t>2</a:t>
            </a:fld>
            <a:endParaRPr lang="en-US">
              <a:latin typeface="Times"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68BC4083-AE7C-A34E-84D1-729E5FCA58FA}" type="slidenum">
              <a:rPr lang="en-US">
                <a:latin typeface="Times" pitchFamily="1" charset="0"/>
              </a:rPr>
              <a:pPr/>
              <a:t>3</a:t>
            </a:fld>
            <a:endParaRPr lang="en-US">
              <a:latin typeface="Times"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2C10C12-C294-C446-A7A8-D14F00723D34}" type="slidenum">
              <a:rPr lang="en-US">
                <a:latin typeface="Times" pitchFamily="1" charset="0"/>
              </a:rPr>
              <a:pPr/>
              <a:t>4</a:t>
            </a:fld>
            <a:endParaRPr lang="en-US">
              <a:latin typeface="Times"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C0D8D51E-320F-E749-B4D8-C9B6A5CD1C93}" type="slidenum">
              <a:rPr lang="en-US">
                <a:latin typeface="Times" pitchFamily="1" charset="0"/>
              </a:rPr>
              <a:pPr/>
              <a:t>5</a:t>
            </a:fld>
            <a:endParaRPr lang="en-US">
              <a:latin typeface="Times"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39092EF-64E2-A54F-8CEF-6B566F45F19A}" type="slidenum">
              <a:rPr lang="en-US">
                <a:latin typeface="Times" pitchFamily="1" charset="0"/>
              </a:rPr>
              <a:pPr/>
              <a:t>6</a:t>
            </a:fld>
            <a:endParaRPr lang="en-US">
              <a:latin typeface="Times" pitchFamily="1"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E2F81912-073A-D244-AE85-6A1AA5967F95}" type="slidenum">
              <a:rPr lang="en-US">
                <a:latin typeface="Times" pitchFamily="1" charset="0"/>
              </a:rPr>
              <a:pPr/>
              <a:t>7</a:t>
            </a:fld>
            <a:endParaRPr lang="en-US">
              <a:latin typeface="Times" pitchFamily="1"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AD8A62C5-AC53-8B4E-BBA7-14CF8ABE6D5D}" type="slidenum">
              <a:rPr lang="en-US">
                <a:latin typeface="Times" pitchFamily="1" charset="0"/>
              </a:rPr>
              <a:pPr/>
              <a:t>8</a:t>
            </a:fld>
            <a:endParaRPr lang="en-US">
              <a:latin typeface="Times" pitchFamily="1"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3F0A7E80-4CDA-EB4A-918D-B97D1E85D677}" type="slidenum">
              <a:rPr lang="en-US">
                <a:latin typeface="Times" pitchFamily="1" charset="0"/>
              </a:rPr>
              <a:pPr/>
              <a:t>9</a:t>
            </a:fld>
            <a:endParaRPr lang="en-US">
              <a:latin typeface="Times" pitchFamily="1" charset="0"/>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B34E1EC0-3A5A-6E4F-AFF1-93612167426F}" type="slidenum">
              <a:rPr lang="en-US">
                <a:latin typeface="Times" pitchFamily="1" charset="0"/>
              </a:rPr>
              <a:pPr/>
              <a:t>10</a:t>
            </a:fld>
            <a:endParaRPr lang="en-US">
              <a:latin typeface="Times" pitchFamily="1" charset="0"/>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E81D1AA8-67B3-8742-80A5-873C1FD1C2DF}" type="slidenum">
              <a:rPr lang="en-US">
                <a:latin typeface="Times" pitchFamily="1" charset="0"/>
              </a:rPr>
              <a:pPr/>
              <a:t>11</a:t>
            </a:fld>
            <a:endParaRPr lang="en-US">
              <a:latin typeface="Times" pitchFamily="1" charset="0"/>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AEBAE855-6BDC-E74A-9156-8D4D3AAB53FA}" type="slidenum">
              <a:rPr lang="en-US">
                <a:latin typeface="Times" pitchFamily="1" charset="0"/>
              </a:rPr>
              <a:pPr/>
              <a:t>12</a:t>
            </a:fld>
            <a:endParaRPr lang="en-US">
              <a:latin typeface="Times"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7617954-C515-454C-8DC8-562F027F71C3}" type="slidenum">
              <a:rPr lang="en-US">
                <a:latin typeface="Times" pitchFamily="1" charset="0"/>
              </a:rPr>
              <a:pPr/>
              <a:t>13</a:t>
            </a:fld>
            <a:endParaRPr lang="en-US">
              <a:latin typeface="Times"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58301C9-417D-4C47-A4CB-32D447F18364}" type="slidenum">
              <a:rPr lang="en-US">
                <a:latin typeface="Times" pitchFamily="1" charset="0"/>
              </a:rPr>
              <a:pPr/>
              <a:t>14</a:t>
            </a:fld>
            <a:endParaRPr lang="en-US">
              <a:latin typeface="Times" pitchFamily="1" charset="0"/>
            </a:endParaRPr>
          </a:p>
        </p:txBody>
      </p:sp>
      <p:sp>
        <p:nvSpPr>
          <p:cNvPr id="41987" name="Rectangle 2"/>
          <p:cNvSpPr>
            <a:spLocks noGrp="1" noRot="1" noChangeAspect="1" noChangeArrowheads="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293ABD25-A006-8442-AED2-6D170B28C0FC}" type="slidenum">
              <a:rPr lang="en-US">
                <a:latin typeface="Times" pitchFamily="1" charset="0"/>
              </a:rPr>
              <a:pPr/>
              <a:t>15</a:t>
            </a:fld>
            <a:endParaRPr lang="en-US">
              <a:latin typeface="Times" pitchFamily="1" charset="0"/>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5A7ED4FC-5FE0-1B46-AFDF-9E577182CFE9}" type="slidenum">
              <a:rPr lang="en-US">
                <a:latin typeface="Times" pitchFamily="1" charset="0"/>
              </a:rPr>
              <a:pPr/>
              <a:t>16</a:t>
            </a:fld>
            <a:endParaRPr lang="en-US">
              <a:latin typeface="Times" pitchFamily="1"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90DED0EC-114A-D441-A6CE-9B8B9736364C}" type="slidenum">
              <a:rPr lang="en-US">
                <a:latin typeface="Times" pitchFamily="1" charset="0"/>
              </a:rPr>
              <a:pPr/>
              <a:t>17</a:t>
            </a:fld>
            <a:endParaRPr lang="en-US">
              <a:latin typeface="Times" pitchFamily="1"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4E24CF3-BDEF-1F43-BE86-B4714E972D8B}" type="slidenum">
              <a:rPr lang="en-US">
                <a:latin typeface="Times" pitchFamily="1" charset="0"/>
              </a:rPr>
              <a:pPr/>
              <a:t>18</a:t>
            </a:fld>
            <a:endParaRPr lang="en-US">
              <a:latin typeface="Times"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6EC09C3D-9388-1640-8694-0D1025C898B9}" type="slidenum">
              <a:rPr lang="en-US">
                <a:latin typeface="Times" pitchFamily="1" charset="0"/>
              </a:rPr>
              <a:pPr/>
              <a:t>19</a:t>
            </a:fld>
            <a:endParaRPr lang="en-US">
              <a:latin typeface="Times" pitchFamily="1" charset="0"/>
            </a:endParaRPr>
          </a:p>
        </p:txBody>
      </p:sp>
      <p:sp>
        <p:nvSpPr>
          <p:cNvPr id="52227" name="Rectangle 2"/>
          <p:cNvSpPr>
            <a:spLocks noGrp="1" noRot="1" noChangeAspect="1" noChangeArrowheads="1"/>
          </p:cNvSpPr>
          <p:nvPr>
            <p:ph type="sldImg"/>
          </p:nvPr>
        </p:nvSpPr>
        <p:spPr>
          <a:xfrm>
            <a:off x="2846388" y="533400"/>
            <a:ext cx="3454400" cy="2590800"/>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99E02637-DA69-D347-84E6-3C4258A34207}" type="slidenum">
              <a:rPr lang="en-US">
                <a:latin typeface="Times" pitchFamily="1" charset="0"/>
              </a:rPr>
              <a:pPr/>
              <a:t>20</a:t>
            </a:fld>
            <a:endParaRPr lang="en-US">
              <a:latin typeface="Times" pitchFamily="1" charset="0"/>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DE7F718C-FE41-6D4E-8786-3992A2CE6F28}" type="slidenum">
              <a:rPr lang="en-US">
                <a:latin typeface="Times" pitchFamily="1" charset="0"/>
              </a:rPr>
              <a:pPr/>
              <a:t>21</a:t>
            </a:fld>
            <a:endParaRPr lang="en-US">
              <a:latin typeface="Times" pitchFamily="1" charset="0"/>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440A5A73-901E-8249-8D7A-DCCD63DB0C2A}" type="slidenum">
              <a:rPr lang="en-US">
                <a:latin typeface="Times" pitchFamily="1" charset="0"/>
              </a:rPr>
              <a:pPr/>
              <a:t>22</a:t>
            </a:fld>
            <a:endParaRPr lang="en-US">
              <a:latin typeface="Times"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DECC32C6-ADCF-1C4D-8529-852107806FA5}" type="slidenum">
              <a:rPr lang="en-US">
                <a:latin typeface="Times" pitchFamily="1" charset="0"/>
              </a:rPr>
              <a:pPr/>
              <a:t>23</a:t>
            </a:fld>
            <a:endParaRPr lang="en-US">
              <a:latin typeface="Times"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E1B64920-4C42-604F-A408-6DC0C877244B}" type="slidenum">
              <a:rPr lang="en-US">
                <a:latin typeface="Times" pitchFamily="1" charset="0"/>
              </a:rPr>
              <a:pPr/>
              <a:t>24</a:t>
            </a:fld>
            <a:endParaRPr lang="en-US">
              <a:latin typeface="Times"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39AA1E7-6473-2441-BBCA-18AF9F5E186F}" type="slidenum">
              <a:rPr lang="en-US">
                <a:latin typeface="Times" pitchFamily="1" charset="0"/>
              </a:rPr>
              <a:pPr/>
              <a:t>25</a:t>
            </a:fld>
            <a:endParaRPr lang="en-US">
              <a:latin typeface="Times"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DCB7B6B-D6F6-CD4D-B3F1-101991506682}" type="slidenum">
              <a:rPr lang="en-US">
                <a:latin typeface="Times" pitchFamily="1" charset="0"/>
              </a:rPr>
              <a:pPr/>
              <a:t>26</a:t>
            </a:fld>
            <a:endParaRPr lang="en-US">
              <a:latin typeface="Times" pitchFamily="1" charset="0"/>
            </a:endParaRPr>
          </a:p>
        </p:txBody>
      </p:sp>
      <p:sp>
        <p:nvSpPr>
          <p:cNvPr id="66563" name="Rectangle 2"/>
          <p:cNvSpPr>
            <a:spLocks noGrp="1" noRot="1" noChangeAspect="1" noChangeArrowheads="1"/>
          </p:cNvSpPr>
          <p:nvPr>
            <p:ph type="sldImg"/>
          </p:nvPr>
        </p:nvSpPr>
        <p:spPr>
          <a:xfrm>
            <a:off x="2846388" y="533400"/>
            <a:ext cx="3454400" cy="2590800"/>
          </a:xfrm>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2B22915-4FBF-8449-A310-B35840EED6FA}" type="slidenum">
              <a:rPr lang="en-US">
                <a:latin typeface="Times" pitchFamily="1" charset="0"/>
              </a:rPr>
              <a:pPr/>
              <a:t>27</a:t>
            </a:fld>
            <a:endParaRPr lang="en-US">
              <a:latin typeface="Times" pitchFamily="1" charset="0"/>
            </a:endParaRPr>
          </a:p>
        </p:txBody>
      </p:sp>
      <p:sp>
        <p:nvSpPr>
          <p:cNvPr id="68611" name="Rectangle 2"/>
          <p:cNvSpPr>
            <a:spLocks noGrp="1" noRot="1" noChangeAspect="1" noChangeArrowheads="1"/>
          </p:cNvSpPr>
          <p:nvPr>
            <p:ph type="sldImg"/>
          </p:nvPr>
        </p:nvSpPr>
        <p:spPr>
          <a:xfrm>
            <a:off x="2846388" y="533400"/>
            <a:ext cx="3454400" cy="2590800"/>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E6AE369B-F4F4-C447-9829-8728B1B2A11B}" type="slidenum">
              <a:rPr lang="en-US">
                <a:latin typeface="Times" pitchFamily="1" charset="0"/>
              </a:rPr>
              <a:pPr/>
              <a:t>28</a:t>
            </a:fld>
            <a:endParaRPr lang="en-US">
              <a:latin typeface="Times" pitchFamily="1" charset="0"/>
            </a:endParaRPr>
          </a:p>
        </p:txBody>
      </p:sp>
      <p:sp>
        <p:nvSpPr>
          <p:cNvPr id="70659" name="Rectangle 2"/>
          <p:cNvSpPr>
            <a:spLocks noGrp="1" noRot="1" noChangeAspect="1" noChangeArrowheads="1"/>
          </p:cNvSpPr>
          <p:nvPr>
            <p:ph type="sldImg"/>
          </p:nvPr>
        </p:nvSpPr>
        <p:spPr>
          <a:xfrm>
            <a:off x="2846388" y="533400"/>
            <a:ext cx="3454400" cy="2590800"/>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2767CAC-DF6F-F446-BE91-548390F9FA5D}" type="slidenum">
              <a:rPr lang="en-US">
                <a:latin typeface="Times" pitchFamily="1" charset="0"/>
              </a:rPr>
              <a:pPr/>
              <a:t>29</a:t>
            </a:fld>
            <a:endParaRPr lang="en-US">
              <a:latin typeface="Times" pitchFamily="1"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1EB4C1-072E-D441-8156-948E6BD74C5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0F656F-3D63-844F-B8D0-3C9078BB533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F1E3027-B9A3-9D4A-9D0B-3832A12C0E3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CF0F7BC-3958-0B4C-9BBF-3484B93BC90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111B6D6-D2AA-AE46-B179-864F775908E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DF3DE6B-9111-E143-B634-DBC99312D28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D0C9A54-8846-7543-A844-1E7A5138AF4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63191A5-413A-F846-B7F5-213AFC6444F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1280812-7FE9-A447-ADAE-1C9703F603F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8320B1-2A02-0C42-8D4E-BE3AE1548E8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50B168-F975-6548-AEE7-D4D951107F2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mn-lt"/>
              </a:defRPr>
            </a:lvl1pPr>
          </a:lstStyle>
          <a:p>
            <a:pPr>
              <a:defRPr/>
            </a:pPr>
            <a:fld id="{E486E542-7683-3D4F-8E57-924FE3DC494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jtf.acm.org/javadoc/student/%23The%20javadoc%20Documentation%20Syste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latin typeface="Times New Roman" pitchFamily="1" charset="0"/>
              </a:rPr>
              <a:t>Random Numbers</a:t>
            </a:r>
          </a:p>
        </p:txBody>
      </p:sp>
      <p:sp>
        <p:nvSpPr>
          <p:cNvPr id="14339" name="Text Box 40"/>
          <p:cNvSpPr txBox="1">
            <a:spLocks noChangeArrowheads="1"/>
          </p:cNvSpPr>
          <p:nvPr/>
        </p:nvSpPr>
        <p:spPr bwMode="auto">
          <a:xfrm>
            <a:off x="0" y="4114800"/>
            <a:ext cx="9144000" cy="1360488"/>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i="0"/>
              <a:t>Eric Roberts</a:t>
            </a:r>
          </a:p>
          <a:p>
            <a:pPr algn="ctr">
              <a:lnSpc>
                <a:spcPct val="85000"/>
              </a:lnSpc>
            </a:pPr>
            <a:r>
              <a:rPr lang="en-US" sz="3200" i="0"/>
              <a:t>CS 106A</a:t>
            </a:r>
          </a:p>
          <a:p>
            <a:pPr algn="ctr">
              <a:lnSpc>
                <a:spcPct val="85000"/>
              </a:lnSpc>
            </a:pPr>
            <a:r>
              <a:rPr lang="en-US" sz="3200" i="0"/>
              <a:t>April 18,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Computational Randomness is Hard </a:t>
            </a:r>
            <a:endParaRPr lang="en-US">
              <a:solidFill>
                <a:schemeClr val="tx1"/>
              </a:solidFill>
            </a:endParaRPr>
          </a:p>
        </p:txBody>
      </p:sp>
      <p:sp>
        <p:nvSpPr>
          <p:cNvPr id="18435" name="Text Box 5"/>
          <p:cNvSpPr txBox="1">
            <a:spLocks noChangeArrowheads="1"/>
          </p:cNvSpPr>
          <p:nvPr/>
        </p:nvSpPr>
        <p:spPr bwMode="auto">
          <a:xfrm>
            <a:off x="2362200" y="1190625"/>
            <a:ext cx="6375400" cy="2009775"/>
          </a:xfrm>
          <a:prstGeom prst="rect">
            <a:avLst/>
          </a:prstGeom>
          <a:noFill/>
          <a:ln w="9525">
            <a:noFill/>
            <a:miter lim="800000"/>
            <a:headEnd/>
            <a:tailEnd/>
          </a:ln>
        </p:spPr>
        <p:txBody>
          <a:bodyPr>
            <a:prstTxWarp prst="textNoShape">
              <a:avLst/>
            </a:prstTxWarp>
          </a:bodyPr>
          <a:lstStyle/>
          <a:p>
            <a:pPr algn="just">
              <a:lnSpc>
                <a:spcPct val="85000"/>
              </a:lnSpc>
            </a:pPr>
            <a:r>
              <a:rPr lang="en-US" sz="2400" i="0"/>
              <a:t>The best known academic computer scientist at Stanford—and probably in the world—is Don Knuth, who has now been retired for many years.  Over his professional life, he has won most of the major awards in the field, including the 1974 Turing Award.  </a:t>
            </a:r>
          </a:p>
        </p:txBody>
      </p:sp>
      <p:pic>
        <p:nvPicPr>
          <p:cNvPr id="18436" name="Picture 8" descr="DonKnuth"/>
          <p:cNvPicPr>
            <a:picLocks noChangeAspect="1" noChangeArrowheads="1"/>
          </p:cNvPicPr>
          <p:nvPr/>
        </p:nvPicPr>
        <p:blipFill>
          <a:blip r:embed="rId3"/>
          <a:srcRect l="3438" r="3438"/>
          <a:stretch>
            <a:fillRect/>
          </a:stretch>
        </p:blipFill>
        <p:spPr bwMode="auto">
          <a:xfrm>
            <a:off x="457200" y="1219200"/>
            <a:ext cx="1746250" cy="2414588"/>
          </a:xfrm>
          <a:prstGeom prst="rect">
            <a:avLst/>
          </a:prstGeom>
          <a:noFill/>
          <a:ln w="9525">
            <a:solidFill>
              <a:schemeClr val="tx1"/>
            </a:solidFill>
            <a:miter lim="800000"/>
            <a:headEnd/>
            <a:tailEnd/>
          </a:ln>
        </p:spPr>
      </p:pic>
      <p:grpSp>
        <p:nvGrpSpPr>
          <p:cNvPr id="2" name="Group 11"/>
          <p:cNvGrpSpPr>
            <a:grpSpLocks/>
          </p:cNvGrpSpPr>
          <p:nvPr/>
        </p:nvGrpSpPr>
        <p:grpSpPr bwMode="auto">
          <a:xfrm>
            <a:off x="381000" y="3848100"/>
            <a:ext cx="8377238" cy="2616200"/>
            <a:chOff x="240" y="2424"/>
            <a:chExt cx="5277" cy="1648"/>
          </a:xfrm>
        </p:grpSpPr>
        <p:pic>
          <p:nvPicPr>
            <p:cNvPr id="18438" name="Picture 9" descr="KnuthVolume2Cover"/>
            <p:cNvPicPr>
              <a:picLocks noChangeAspect="1" noChangeArrowheads="1"/>
            </p:cNvPicPr>
            <p:nvPr/>
          </p:nvPicPr>
          <p:blipFill>
            <a:blip r:embed="rId4"/>
            <a:srcRect/>
            <a:stretch>
              <a:fillRect/>
            </a:stretch>
          </p:blipFill>
          <p:spPr bwMode="auto">
            <a:xfrm>
              <a:off x="4416" y="2464"/>
              <a:ext cx="1101" cy="1608"/>
            </a:xfrm>
            <a:prstGeom prst="rect">
              <a:avLst/>
            </a:prstGeom>
            <a:noFill/>
            <a:ln w="9525">
              <a:solidFill>
                <a:schemeClr val="tx1"/>
              </a:solidFill>
              <a:miter lim="800000"/>
              <a:headEnd/>
              <a:tailEnd/>
            </a:ln>
          </p:spPr>
        </p:pic>
        <p:sp>
          <p:nvSpPr>
            <p:cNvPr id="18439" name="Text Box 10"/>
            <p:cNvSpPr txBox="1">
              <a:spLocks noChangeArrowheads="1"/>
            </p:cNvSpPr>
            <p:nvPr/>
          </p:nvSpPr>
          <p:spPr bwMode="auto">
            <a:xfrm>
              <a:off x="240" y="2424"/>
              <a:ext cx="4080" cy="1442"/>
            </a:xfrm>
            <a:prstGeom prst="rect">
              <a:avLst/>
            </a:prstGeom>
            <a:noFill/>
            <a:ln w="9525">
              <a:noFill/>
              <a:miter lim="800000"/>
              <a:headEnd/>
              <a:tailEnd/>
            </a:ln>
          </p:spPr>
          <p:txBody>
            <a:bodyPr>
              <a:prstTxWarp prst="textNoShape">
                <a:avLst/>
              </a:prstTxWarp>
            </a:bodyPr>
            <a:lstStyle/>
            <a:p>
              <a:pPr algn="just">
                <a:lnSpc>
                  <a:spcPct val="85000"/>
                </a:lnSpc>
              </a:pPr>
              <a:r>
                <a:rPr lang="en-US" sz="2400" i="0"/>
                <a:t>In 1969, Don published the first three volumes of his encyclopedic reference on computing, </a:t>
              </a:r>
              <a:r>
                <a:rPr lang="en-US" sz="2400"/>
                <a:t>The Art of Computer Programming</a:t>
              </a:r>
              <a:r>
                <a:rPr lang="en-US" sz="2400" i="0"/>
                <a:t>.  The second volume is devoted to seminumerical algorithms and includes a 160-page chapter on random numbers whose primary message is that “it is not easy to invent a fool-proof random-number generator.”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Celebrating Don’s 1000000</a:t>
            </a:r>
            <a:r>
              <a:rPr lang="en-US" sz="3200" baseline="-25000">
                <a:solidFill>
                  <a:srgbClr val="FF0000"/>
                </a:solidFill>
              </a:rPr>
              <a:t>2</a:t>
            </a:r>
            <a:r>
              <a:rPr lang="en-US" sz="4000" baseline="40000">
                <a:solidFill>
                  <a:srgbClr val="FF0000"/>
                </a:solidFill>
              </a:rPr>
              <a:t>th</a:t>
            </a:r>
            <a:r>
              <a:rPr lang="en-US" sz="4000">
                <a:solidFill>
                  <a:srgbClr val="FF0000"/>
                </a:solidFill>
              </a:rPr>
              <a:t> Birthday </a:t>
            </a:r>
            <a:endParaRPr lang="en-US">
              <a:solidFill>
                <a:schemeClr val="tx1"/>
              </a:solidFill>
            </a:endParaRPr>
          </a:p>
        </p:txBody>
      </p:sp>
      <p:sp>
        <p:nvSpPr>
          <p:cNvPr id="20483" name="Text Box 3"/>
          <p:cNvSpPr txBox="1">
            <a:spLocks noChangeArrowheads="1"/>
          </p:cNvSpPr>
          <p:nvPr/>
        </p:nvSpPr>
        <p:spPr bwMode="auto">
          <a:xfrm>
            <a:off x="412750" y="1190625"/>
            <a:ext cx="6357938" cy="1400175"/>
          </a:xfrm>
          <a:prstGeom prst="rect">
            <a:avLst/>
          </a:prstGeom>
          <a:noFill/>
          <a:ln w="9525">
            <a:noFill/>
            <a:miter lim="800000"/>
            <a:headEnd/>
            <a:tailEnd/>
          </a:ln>
        </p:spPr>
        <p:txBody>
          <a:bodyPr>
            <a:prstTxWarp prst="textNoShape">
              <a:avLst/>
            </a:prstTxWarp>
          </a:bodyPr>
          <a:lstStyle/>
          <a:p>
            <a:pPr algn="just">
              <a:lnSpc>
                <a:spcPct val="85000"/>
              </a:lnSpc>
            </a:pPr>
            <a:r>
              <a:rPr lang="en-US" sz="2400" i="0"/>
              <a:t>In January 2002, the computer science department organized a surprise birthday conference in honor of Don Knuth’s 64</a:t>
            </a:r>
            <a:r>
              <a:rPr lang="en-US" sz="2400" i="0" baseline="30000"/>
              <a:t>th</a:t>
            </a:r>
            <a:r>
              <a:rPr lang="en-US" sz="2400" i="0"/>
              <a:t> birthday (which is a nice round number in computational terms). </a:t>
            </a:r>
          </a:p>
        </p:txBody>
      </p:sp>
      <p:pic>
        <p:nvPicPr>
          <p:cNvPr id="20484" name="Picture 7" descr="KnuthBirthdayCake"/>
          <p:cNvPicPr>
            <a:picLocks noChangeAspect="1" noChangeArrowheads="1"/>
          </p:cNvPicPr>
          <p:nvPr/>
        </p:nvPicPr>
        <p:blipFill>
          <a:blip r:embed="rId3"/>
          <a:srcRect t="1941" b="38818"/>
          <a:stretch>
            <a:fillRect/>
          </a:stretch>
        </p:blipFill>
        <p:spPr bwMode="auto">
          <a:xfrm>
            <a:off x="6858000" y="1274763"/>
            <a:ext cx="2036763" cy="2073275"/>
          </a:xfrm>
          <a:prstGeom prst="rect">
            <a:avLst/>
          </a:prstGeom>
          <a:noFill/>
          <a:ln w="9525">
            <a:solidFill>
              <a:schemeClr val="tx1"/>
            </a:solidFill>
            <a:miter lim="800000"/>
            <a:headEnd/>
            <a:tailEnd/>
          </a:ln>
        </p:spPr>
      </p:pic>
      <p:grpSp>
        <p:nvGrpSpPr>
          <p:cNvPr id="2" name="Group 9"/>
          <p:cNvGrpSpPr>
            <a:grpSpLocks/>
          </p:cNvGrpSpPr>
          <p:nvPr/>
        </p:nvGrpSpPr>
        <p:grpSpPr bwMode="auto">
          <a:xfrm>
            <a:off x="381000" y="3606800"/>
            <a:ext cx="8486775" cy="2714625"/>
            <a:chOff x="240" y="2272"/>
            <a:chExt cx="5346" cy="1710"/>
          </a:xfrm>
        </p:grpSpPr>
        <p:sp>
          <p:nvSpPr>
            <p:cNvPr id="20487" name="Text Box 6"/>
            <p:cNvSpPr txBox="1">
              <a:spLocks noChangeArrowheads="1"/>
            </p:cNvSpPr>
            <p:nvPr/>
          </p:nvSpPr>
          <p:spPr bwMode="auto">
            <a:xfrm>
              <a:off x="1632" y="2272"/>
              <a:ext cx="3954" cy="1352"/>
            </a:xfrm>
            <a:prstGeom prst="rect">
              <a:avLst/>
            </a:prstGeom>
            <a:noFill/>
            <a:ln w="9525">
              <a:noFill/>
              <a:miter lim="800000"/>
              <a:headEnd/>
              <a:tailEnd/>
            </a:ln>
          </p:spPr>
          <p:txBody>
            <a:bodyPr>
              <a:prstTxWarp prst="textNoShape">
                <a:avLst/>
              </a:prstTxWarp>
            </a:bodyPr>
            <a:lstStyle/>
            <a:p>
              <a:pPr algn="just">
                <a:lnSpc>
                  <a:spcPct val="85000"/>
                </a:lnSpc>
              </a:pPr>
              <a:r>
                <a:rPr lang="en-US" sz="2400" i="0"/>
                <a:t>One of the speakers at the conference was Persi Diaconis, Professor of both Mathematics and Statistics, who spent the first decade of his professional life as a stage magician.</a:t>
              </a:r>
            </a:p>
            <a:p>
              <a:pPr algn="just">
                <a:lnSpc>
                  <a:spcPct val="85000"/>
                </a:lnSpc>
              </a:pPr>
              <a:endParaRPr lang="en-US" sz="1600" i="0"/>
            </a:p>
          </p:txBody>
        </p:sp>
        <p:pic>
          <p:nvPicPr>
            <p:cNvPr id="20488" name="Picture 8" descr="PersiFlippingCoin"/>
            <p:cNvPicPr>
              <a:picLocks noChangeAspect="1" noChangeArrowheads="1"/>
            </p:cNvPicPr>
            <p:nvPr/>
          </p:nvPicPr>
          <p:blipFill>
            <a:blip r:embed="rId4"/>
            <a:srcRect l="7025" t="8630" r="3513" b="11096"/>
            <a:stretch>
              <a:fillRect/>
            </a:stretch>
          </p:blipFill>
          <p:spPr bwMode="auto">
            <a:xfrm>
              <a:off x="240" y="2320"/>
              <a:ext cx="1301" cy="1662"/>
            </a:xfrm>
            <a:prstGeom prst="rect">
              <a:avLst/>
            </a:prstGeom>
            <a:noFill/>
            <a:ln w="9525">
              <a:solidFill>
                <a:schemeClr val="tx1"/>
              </a:solidFill>
              <a:miter lim="800000"/>
              <a:headEnd/>
              <a:tailEnd/>
            </a:ln>
          </p:spPr>
        </p:pic>
      </p:grpSp>
      <p:sp>
        <p:nvSpPr>
          <p:cNvPr id="673802" name="Rectangle 10"/>
          <p:cNvSpPr>
            <a:spLocks noChangeArrowheads="1"/>
          </p:cNvSpPr>
          <p:nvPr/>
        </p:nvSpPr>
        <p:spPr bwMode="auto">
          <a:xfrm>
            <a:off x="2590800" y="5105400"/>
            <a:ext cx="6308725" cy="13366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i="0"/>
              <a:t>At the conference, Persi described what happened when he was contacted by a Nevada casino to undertake a statistical analysis of a new shuffling machine .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7380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802" grpId="0" build="p"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Simulating a Shuffling Machine </a:t>
            </a:r>
            <a:endParaRPr lang="en-US">
              <a:solidFill>
                <a:schemeClr val="tx1"/>
              </a:solidFill>
            </a:endParaRPr>
          </a:p>
        </p:txBody>
      </p:sp>
      <p:sp>
        <p:nvSpPr>
          <p:cNvPr id="22531" name="Text Box 3"/>
          <p:cNvSpPr txBox="1">
            <a:spLocks noChangeArrowheads="1"/>
          </p:cNvSpPr>
          <p:nvPr/>
        </p:nvSpPr>
        <p:spPr bwMode="auto">
          <a:xfrm>
            <a:off x="447675" y="1384300"/>
            <a:ext cx="3209925" cy="122872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i="0"/>
              <a:t>The machine in question works by distributing a deck of cards into a set of eight bins.</a:t>
            </a:r>
            <a:endParaRPr lang="en-US" i="0"/>
          </a:p>
        </p:txBody>
      </p:sp>
      <p:sp>
        <p:nvSpPr>
          <p:cNvPr id="681988" name="Text Box 4"/>
          <p:cNvSpPr txBox="1">
            <a:spLocks noChangeArrowheads="1"/>
          </p:cNvSpPr>
          <p:nvPr/>
        </p:nvSpPr>
        <p:spPr bwMode="auto">
          <a:xfrm>
            <a:off x="447675" y="2746375"/>
            <a:ext cx="3209925" cy="944563"/>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i="0"/>
              <a:t>In phase 1, the machine moves each card in turn to a randomly chosen bin.</a:t>
            </a:r>
            <a:endParaRPr lang="en-US" i="0"/>
          </a:p>
        </p:txBody>
      </p:sp>
      <p:sp>
        <p:nvSpPr>
          <p:cNvPr id="682053" name="Text Box 69"/>
          <p:cNvSpPr txBox="1">
            <a:spLocks noChangeArrowheads="1"/>
          </p:cNvSpPr>
          <p:nvPr/>
        </p:nvSpPr>
        <p:spPr bwMode="auto">
          <a:xfrm>
            <a:off x="447675" y="3835400"/>
            <a:ext cx="3205163" cy="1228725"/>
          </a:xfrm>
          <a:prstGeom prst="rect">
            <a:avLst/>
          </a:prstGeom>
          <a:noFill/>
          <a:ln w="9525">
            <a:noFill/>
            <a:miter lim="800000"/>
            <a:headEnd/>
            <a:tailEnd/>
          </a:ln>
        </p:spPr>
        <p:txBody>
          <a:bodyPr>
            <a:prstTxWarp prst="textNoShape">
              <a:avLst/>
            </a:prstTxWarp>
            <a:spAutoFit/>
          </a:bodyPr>
          <a:lstStyle/>
          <a:p>
            <a:pPr algn="just" eaLnBrk="1" hangingPunct="1">
              <a:lnSpc>
                <a:spcPct val="85000"/>
              </a:lnSpc>
            </a:pPr>
            <a:r>
              <a:rPr lang="en-US" sz="2200" i="0"/>
              <a:t>If cards already exist in a bin, the machine randomly puts the new card either on the top or the bottom.</a:t>
            </a:r>
          </a:p>
        </p:txBody>
      </p:sp>
      <p:sp>
        <p:nvSpPr>
          <p:cNvPr id="682054" name="Text Box 70"/>
          <p:cNvSpPr txBox="1">
            <a:spLocks noChangeArrowheads="1"/>
          </p:cNvSpPr>
          <p:nvPr/>
        </p:nvSpPr>
        <p:spPr bwMode="auto">
          <a:xfrm>
            <a:off x="447675" y="5207000"/>
            <a:ext cx="3205163" cy="944563"/>
          </a:xfrm>
          <a:prstGeom prst="rect">
            <a:avLst/>
          </a:prstGeom>
          <a:noFill/>
          <a:ln w="9525">
            <a:noFill/>
            <a:miter lim="800000"/>
            <a:headEnd/>
            <a:tailEnd/>
          </a:ln>
        </p:spPr>
        <p:txBody>
          <a:bodyPr>
            <a:prstTxWarp prst="textNoShape">
              <a:avLst/>
            </a:prstTxWarp>
            <a:spAutoFit/>
          </a:bodyPr>
          <a:lstStyle/>
          <a:p>
            <a:pPr algn="just" eaLnBrk="1" hangingPunct="1">
              <a:lnSpc>
                <a:spcPct val="85000"/>
              </a:lnSpc>
            </a:pPr>
            <a:r>
              <a:rPr lang="en-US" sz="2200" i="0"/>
              <a:t>In phase 2, the contents of the bins are returned to the deck in a random order.</a:t>
            </a:r>
          </a:p>
        </p:txBody>
      </p:sp>
      <p:sp>
        <p:nvSpPr>
          <p:cNvPr id="22535" name="Line 71"/>
          <p:cNvSpPr>
            <a:spLocks noChangeShapeType="1"/>
          </p:cNvSpPr>
          <p:nvPr/>
        </p:nvSpPr>
        <p:spPr bwMode="auto">
          <a:xfrm>
            <a:off x="7302500" y="1460500"/>
            <a:ext cx="1276350" cy="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22536" name="Line 72"/>
          <p:cNvSpPr>
            <a:spLocks noChangeShapeType="1"/>
          </p:cNvSpPr>
          <p:nvPr/>
        </p:nvSpPr>
        <p:spPr bwMode="auto">
          <a:xfrm>
            <a:off x="8572500" y="1460500"/>
            <a:ext cx="0" cy="445135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22537" name="Line 73"/>
          <p:cNvSpPr>
            <a:spLocks noChangeShapeType="1"/>
          </p:cNvSpPr>
          <p:nvPr/>
        </p:nvSpPr>
        <p:spPr bwMode="auto">
          <a:xfrm>
            <a:off x="7302500" y="2016125"/>
            <a:ext cx="1276350" cy="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22538" name="Line 74"/>
          <p:cNvSpPr>
            <a:spLocks noChangeShapeType="1"/>
          </p:cNvSpPr>
          <p:nvPr/>
        </p:nvSpPr>
        <p:spPr bwMode="auto">
          <a:xfrm>
            <a:off x="7302500" y="2571750"/>
            <a:ext cx="1276350" cy="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22539" name="Line 75"/>
          <p:cNvSpPr>
            <a:spLocks noChangeShapeType="1"/>
          </p:cNvSpPr>
          <p:nvPr/>
        </p:nvSpPr>
        <p:spPr bwMode="auto">
          <a:xfrm>
            <a:off x="7302500" y="3127375"/>
            <a:ext cx="1276350" cy="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22540" name="Line 76"/>
          <p:cNvSpPr>
            <a:spLocks noChangeShapeType="1"/>
          </p:cNvSpPr>
          <p:nvPr/>
        </p:nvSpPr>
        <p:spPr bwMode="auto">
          <a:xfrm>
            <a:off x="7302500" y="3683000"/>
            <a:ext cx="1276350" cy="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22541" name="Line 77"/>
          <p:cNvSpPr>
            <a:spLocks noChangeShapeType="1"/>
          </p:cNvSpPr>
          <p:nvPr/>
        </p:nvSpPr>
        <p:spPr bwMode="auto">
          <a:xfrm>
            <a:off x="7302500" y="4238625"/>
            <a:ext cx="1276350" cy="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22542" name="Line 78"/>
          <p:cNvSpPr>
            <a:spLocks noChangeShapeType="1"/>
          </p:cNvSpPr>
          <p:nvPr/>
        </p:nvSpPr>
        <p:spPr bwMode="auto">
          <a:xfrm>
            <a:off x="7302500" y="4794250"/>
            <a:ext cx="1276350" cy="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22543" name="Line 79"/>
          <p:cNvSpPr>
            <a:spLocks noChangeShapeType="1"/>
          </p:cNvSpPr>
          <p:nvPr/>
        </p:nvSpPr>
        <p:spPr bwMode="auto">
          <a:xfrm>
            <a:off x="7302500" y="5349875"/>
            <a:ext cx="1276350" cy="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22544" name="Line 80"/>
          <p:cNvSpPr>
            <a:spLocks noChangeShapeType="1"/>
          </p:cNvSpPr>
          <p:nvPr/>
        </p:nvSpPr>
        <p:spPr bwMode="auto">
          <a:xfrm>
            <a:off x="7302500" y="5905500"/>
            <a:ext cx="1276350" cy="0"/>
          </a:xfrm>
          <a:prstGeom prst="line">
            <a:avLst/>
          </a:prstGeom>
          <a:noFill/>
          <a:ln w="25400">
            <a:solidFill>
              <a:srgbClr val="000000"/>
            </a:solidFill>
            <a:round/>
            <a:headEnd/>
            <a:tailEnd/>
          </a:ln>
        </p:spPr>
        <p:txBody>
          <a:bodyPr>
            <a:prstTxWarp prst="textNoShape">
              <a:avLst/>
            </a:prstTxWarp>
          </a:bodyPr>
          <a:lstStyle/>
          <a:p>
            <a:endParaRPr lang="en-US"/>
          </a:p>
        </p:txBody>
      </p:sp>
      <p:sp>
        <p:nvSpPr>
          <p:cNvPr id="682065" name="Rectangle 81"/>
          <p:cNvSpPr>
            <a:spLocks noChangeArrowheads="1"/>
          </p:cNvSpPr>
          <p:nvPr/>
        </p:nvSpPr>
        <p:spPr bwMode="auto">
          <a:xfrm>
            <a:off x="3937000" y="1524000"/>
            <a:ext cx="1079500" cy="44450"/>
          </a:xfrm>
          <a:prstGeom prst="rect">
            <a:avLst/>
          </a:prstGeom>
          <a:solidFill>
            <a:srgbClr val="FF0000"/>
          </a:solidFill>
          <a:ln w="9525">
            <a:solidFill>
              <a:schemeClr val="tx1"/>
            </a:solidFill>
            <a:miter lim="800000"/>
            <a:headEnd/>
            <a:tailEnd/>
          </a:ln>
        </p:spPr>
        <p:txBody>
          <a:bodyPr>
            <a:prstTxWarp prst="textNoShape">
              <a:avLst/>
            </a:prstTxWarp>
          </a:bodyPr>
          <a:lstStyle/>
          <a:p>
            <a:endParaRPr lang="en-US"/>
          </a:p>
        </p:txBody>
      </p:sp>
      <p:sp>
        <p:nvSpPr>
          <p:cNvPr id="682066" name="Rectangle 82"/>
          <p:cNvSpPr>
            <a:spLocks noChangeArrowheads="1"/>
          </p:cNvSpPr>
          <p:nvPr/>
        </p:nvSpPr>
        <p:spPr bwMode="auto">
          <a:xfrm>
            <a:off x="3937000" y="1604963"/>
            <a:ext cx="1079500" cy="44450"/>
          </a:xfrm>
          <a:prstGeom prst="rect">
            <a:avLst/>
          </a:prstGeom>
          <a:solidFill>
            <a:srgbClr val="FF1A00"/>
          </a:solidFill>
          <a:ln w="9525">
            <a:solidFill>
              <a:schemeClr val="tx1"/>
            </a:solidFill>
            <a:miter lim="800000"/>
            <a:headEnd/>
            <a:tailEnd/>
          </a:ln>
        </p:spPr>
        <p:txBody>
          <a:bodyPr>
            <a:prstTxWarp prst="textNoShape">
              <a:avLst/>
            </a:prstTxWarp>
          </a:bodyPr>
          <a:lstStyle/>
          <a:p>
            <a:endParaRPr lang="en-US"/>
          </a:p>
        </p:txBody>
      </p:sp>
      <p:sp>
        <p:nvSpPr>
          <p:cNvPr id="682067" name="Rectangle 83"/>
          <p:cNvSpPr>
            <a:spLocks noChangeArrowheads="1"/>
          </p:cNvSpPr>
          <p:nvPr/>
        </p:nvSpPr>
        <p:spPr bwMode="auto">
          <a:xfrm>
            <a:off x="3937000" y="1685925"/>
            <a:ext cx="1079500" cy="44450"/>
          </a:xfrm>
          <a:prstGeom prst="rect">
            <a:avLst/>
          </a:prstGeom>
          <a:solidFill>
            <a:srgbClr val="FF3300"/>
          </a:solidFill>
          <a:ln w="9525">
            <a:solidFill>
              <a:schemeClr val="tx1"/>
            </a:solidFill>
            <a:miter lim="800000"/>
            <a:headEnd/>
            <a:tailEnd/>
          </a:ln>
        </p:spPr>
        <p:txBody>
          <a:bodyPr>
            <a:prstTxWarp prst="textNoShape">
              <a:avLst/>
            </a:prstTxWarp>
          </a:bodyPr>
          <a:lstStyle/>
          <a:p>
            <a:endParaRPr lang="en-US"/>
          </a:p>
        </p:txBody>
      </p:sp>
      <p:sp>
        <p:nvSpPr>
          <p:cNvPr id="682068" name="Rectangle 84"/>
          <p:cNvSpPr>
            <a:spLocks noChangeArrowheads="1"/>
          </p:cNvSpPr>
          <p:nvPr/>
        </p:nvSpPr>
        <p:spPr bwMode="auto">
          <a:xfrm>
            <a:off x="3937000" y="1766888"/>
            <a:ext cx="1079500" cy="44450"/>
          </a:xfrm>
          <a:prstGeom prst="rect">
            <a:avLst/>
          </a:prstGeom>
          <a:solidFill>
            <a:srgbClr val="FF4D00"/>
          </a:solidFill>
          <a:ln w="9525">
            <a:solidFill>
              <a:schemeClr val="tx1"/>
            </a:solidFill>
            <a:miter lim="800000"/>
            <a:headEnd/>
            <a:tailEnd/>
          </a:ln>
        </p:spPr>
        <p:txBody>
          <a:bodyPr>
            <a:prstTxWarp prst="textNoShape">
              <a:avLst/>
            </a:prstTxWarp>
          </a:bodyPr>
          <a:lstStyle/>
          <a:p>
            <a:endParaRPr lang="en-US"/>
          </a:p>
        </p:txBody>
      </p:sp>
      <p:sp>
        <p:nvSpPr>
          <p:cNvPr id="682069" name="Rectangle 85"/>
          <p:cNvSpPr>
            <a:spLocks noChangeArrowheads="1"/>
          </p:cNvSpPr>
          <p:nvPr/>
        </p:nvSpPr>
        <p:spPr bwMode="auto">
          <a:xfrm>
            <a:off x="3937000" y="1847850"/>
            <a:ext cx="1079500" cy="44450"/>
          </a:xfrm>
          <a:prstGeom prst="rect">
            <a:avLst/>
          </a:prstGeom>
          <a:solidFill>
            <a:srgbClr val="FF6600"/>
          </a:solidFill>
          <a:ln w="9525">
            <a:solidFill>
              <a:schemeClr val="tx1"/>
            </a:solidFill>
            <a:miter lim="800000"/>
            <a:headEnd/>
            <a:tailEnd/>
          </a:ln>
        </p:spPr>
        <p:txBody>
          <a:bodyPr>
            <a:prstTxWarp prst="textNoShape">
              <a:avLst/>
            </a:prstTxWarp>
          </a:bodyPr>
          <a:lstStyle/>
          <a:p>
            <a:endParaRPr lang="en-US"/>
          </a:p>
        </p:txBody>
      </p:sp>
      <p:sp>
        <p:nvSpPr>
          <p:cNvPr id="682070" name="Rectangle 86"/>
          <p:cNvSpPr>
            <a:spLocks noChangeArrowheads="1"/>
          </p:cNvSpPr>
          <p:nvPr/>
        </p:nvSpPr>
        <p:spPr bwMode="auto">
          <a:xfrm>
            <a:off x="3937000" y="1928813"/>
            <a:ext cx="1079500" cy="44450"/>
          </a:xfrm>
          <a:prstGeom prst="rect">
            <a:avLst/>
          </a:prstGeom>
          <a:solidFill>
            <a:srgbClr val="FF8000"/>
          </a:solidFill>
          <a:ln w="9525">
            <a:solidFill>
              <a:schemeClr val="tx1"/>
            </a:solidFill>
            <a:miter lim="800000"/>
            <a:headEnd/>
            <a:tailEnd/>
          </a:ln>
        </p:spPr>
        <p:txBody>
          <a:bodyPr>
            <a:prstTxWarp prst="textNoShape">
              <a:avLst/>
            </a:prstTxWarp>
          </a:bodyPr>
          <a:lstStyle/>
          <a:p>
            <a:endParaRPr lang="en-US"/>
          </a:p>
        </p:txBody>
      </p:sp>
      <p:sp>
        <p:nvSpPr>
          <p:cNvPr id="682071" name="Rectangle 87"/>
          <p:cNvSpPr>
            <a:spLocks noChangeArrowheads="1"/>
          </p:cNvSpPr>
          <p:nvPr/>
        </p:nvSpPr>
        <p:spPr bwMode="auto">
          <a:xfrm>
            <a:off x="3937000" y="2009775"/>
            <a:ext cx="1079500" cy="46038"/>
          </a:xfrm>
          <a:prstGeom prst="rect">
            <a:avLst/>
          </a:prstGeom>
          <a:solidFill>
            <a:srgbClr val="FF9A00"/>
          </a:solidFill>
          <a:ln w="9525">
            <a:solidFill>
              <a:schemeClr val="tx1"/>
            </a:solidFill>
            <a:miter lim="800000"/>
            <a:headEnd/>
            <a:tailEnd/>
          </a:ln>
        </p:spPr>
        <p:txBody>
          <a:bodyPr>
            <a:prstTxWarp prst="textNoShape">
              <a:avLst/>
            </a:prstTxWarp>
          </a:bodyPr>
          <a:lstStyle/>
          <a:p>
            <a:endParaRPr lang="en-US"/>
          </a:p>
        </p:txBody>
      </p:sp>
      <p:sp>
        <p:nvSpPr>
          <p:cNvPr id="682072" name="Rectangle 88"/>
          <p:cNvSpPr>
            <a:spLocks noChangeArrowheads="1"/>
          </p:cNvSpPr>
          <p:nvPr/>
        </p:nvSpPr>
        <p:spPr bwMode="auto">
          <a:xfrm>
            <a:off x="3937000" y="2090738"/>
            <a:ext cx="1079500" cy="46037"/>
          </a:xfrm>
          <a:prstGeom prst="rect">
            <a:avLst/>
          </a:prstGeom>
          <a:solidFill>
            <a:srgbClr val="FFB300"/>
          </a:solidFill>
          <a:ln w="9525">
            <a:solidFill>
              <a:schemeClr val="tx1"/>
            </a:solidFill>
            <a:miter lim="800000"/>
            <a:headEnd/>
            <a:tailEnd/>
          </a:ln>
        </p:spPr>
        <p:txBody>
          <a:bodyPr>
            <a:prstTxWarp prst="textNoShape">
              <a:avLst/>
            </a:prstTxWarp>
          </a:bodyPr>
          <a:lstStyle/>
          <a:p>
            <a:endParaRPr lang="en-US"/>
          </a:p>
        </p:txBody>
      </p:sp>
      <p:sp>
        <p:nvSpPr>
          <p:cNvPr id="682073" name="Rectangle 89"/>
          <p:cNvSpPr>
            <a:spLocks noChangeArrowheads="1"/>
          </p:cNvSpPr>
          <p:nvPr/>
        </p:nvSpPr>
        <p:spPr bwMode="auto">
          <a:xfrm>
            <a:off x="3937000" y="2171700"/>
            <a:ext cx="1079500" cy="46038"/>
          </a:xfrm>
          <a:prstGeom prst="rect">
            <a:avLst/>
          </a:prstGeom>
          <a:solidFill>
            <a:srgbClr val="FFCD00"/>
          </a:solidFill>
          <a:ln w="9525">
            <a:solidFill>
              <a:schemeClr val="tx1"/>
            </a:solidFill>
            <a:miter lim="800000"/>
            <a:headEnd/>
            <a:tailEnd/>
          </a:ln>
        </p:spPr>
        <p:txBody>
          <a:bodyPr>
            <a:prstTxWarp prst="textNoShape">
              <a:avLst/>
            </a:prstTxWarp>
          </a:bodyPr>
          <a:lstStyle/>
          <a:p>
            <a:endParaRPr lang="en-US"/>
          </a:p>
        </p:txBody>
      </p:sp>
      <p:sp>
        <p:nvSpPr>
          <p:cNvPr id="682074" name="Rectangle 90"/>
          <p:cNvSpPr>
            <a:spLocks noChangeArrowheads="1"/>
          </p:cNvSpPr>
          <p:nvPr/>
        </p:nvSpPr>
        <p:spPr bwMode="auto">
          <a:xfrm>
            <a:off x="3937000" y="2254250"/>
            <a:ext cx="1079500" cy="44450"/>
          </a:xfrm>
          <a:prstGeom prst="rect">
            <a:avLst/>
          </a:prstGeom>
          <a:solidFill>
            <a:srgbClr val="FFE600"/>
          </a:solidFill>
          <a:ln w="9525">
            <a:solidFill>
              <a:schemeClr val="tx1"/>
            </a:solidFill>
            <a:miter lim="800000"/>
            <a:headEnd/>
            <a:tailEnd/>
          </a:ln>
        </p:spPr>
        <p:txBody>
          <a:bodyPr>
            <a:prstTxWarp prst="textNoShape">
              <a:avLst/>
            </a:prstTxWarp>
          </a:bodyPr>
          <a:lstStyle/>
          <a:p>
            <a:endParaRPr lang="en-US"/>
          </a:p>
        </p:txBody>
      </p:sp>
      <p:sp>
        <p:nvSpPr>
          <p:cNvPr id="682075" name="Rectangle 91"/>
          <p:cNvSpPr>
            <a:spLocks noChangeArrowheads="1"/>
          </p:cNvSpPr>
          <p:nvPr/>
        </p:nvSpPr>
        <p:spPr bwMode="auto">
          <a:xfrm>
            <a:off x="3937000" y="2335213"/>
            <a:ext cx="1079500" cy="44450"/>
          </a:xfrm>
          <a:prstGeom prst="rect">
            <a:avLst/>
          </a:prstGeom>
          <a:solidFill>
            <a:srgbClr val="FEFF00"/>
          </a:solidFill>
          <a:ln w="9525">
            <a:solidFill>
              <a:schemeClr val="tx1"/>
            </a:solidFill>
            <a:miter lim="800000"/>
            <a:headEnd/>
            <a:tailEnd/>
          </a:ln>
        </p:spPr>
        <p:txBody>
          <a:bodyPr>
            <a:prstTxWarp prst="textNoShape">
              <a:avLst/>
            </a:prstTxWarp>
          </a:bodyPr>
          <a:lstStyle/>
          <a:p>
            <a:endParaRPr lang="en-US"/>
          </a:p>
        </p:txBody>
      </p:sp>
      <p:sp>
        <p:nvSpPr>
          <p:cNvPr id="682076" name="Rectangle 92"/>
          <p:cNvSpPr>
            <a:spLocks noChangeArrowheads="1"/>
          </p:cNvSpPr>
          <p:nvPr/>
        </p:nvSpPr>
        <p:spPr bwMode="auto">
          <a:xfrm>
            <a:off x="3937000" y="2416175"/>
            <a:ext cx="1079500" cy="44450"/>
          </a:xfrm>
          <a:prstGeom prst="rect">
            <a:avLst/>
          </a:prstGeom>
          <a:solidFill>
            <a:srgbClr val="E4FF00"/>
          </a:solidFill>
          <a:ln w="9525">
            <a:solidFill>
              <a:schemeClr val="tx1"/>
            </a:solidFill>
            <a:miter lim="800000"/>
            <a:headEnd/>
            <a:tailEnd/>
          </a:ln>
        </p:spPr>
        <p:txBody>
          <a:bodyPr>
            <a:prstTxWarp prst="textNoShape">
              <a:avLst/>
            </a:prstTxWarp>
          </a:bodyPr>
          <a:lstStyle/>
          <a:p>
            <a:endParaRPr lang="en-US"/>
          </a:p>
        </p:txBody>
      </p:sp>
      <p:sp>
        <p:nvSpPr>
          <p:cNvPr id="682077" name="Rectangle 93"/>
          <p:cNvSpPr>
            <a:spLocks noChangeArrowheads="1"/>
          </p:cNvSpPr>
          <p:nvPr/>
        </p:nvSpPr>
        <p:spPr bwMode="auto">
          <a:xfrm>
            <a:off x="3937000" y="2497138"/>
            <a:ext cx="1079500" cy="44450"/>
          </a:xfrm>
          <a:prstGeom prst="rect">
            <a:avLst/>
          </a:prstGeom>
          <a:solidFill>
            <a:srgbClr val="CBFF00"/>
          </a:solidFill>
          <a:ln w="9525">
            <a:solidFill>
              <a:schemeClr val="tx1"/>
            </a:solidFill>
            <a:miter lim="800000"/>
            <a:headEnd/>
            <a:tailEnd/>
          </a:ln>
        </p:spPr>
        <p:txBody>
          <a:bodyPr>
            <a:prstTxWarp prst="textNoShape">
              <a:avLst/>
            </a:prstTxWarp>
          </a:bodyPr>
          <a:lstStyle/>
          <a:p>
            <a:endParaRPr lang="en-US"/>
          </a:p>
        </p:txBody>
      </p:sp>
      <p:sp>
        <p:nvSpPr>
          <p:cNvPr id="682078" name="Rectangle 94"/>
          <p:cNvSpPr>
            <a:spLocks noChangeArrowheads="1"/>
          </p:cNvSpPr>
          <p:nvPr/>
        </p:nvSpPr>
        <p:spPr bwMode="auto">
          <a:xfrm>
            <a:off x="3937000" y="2578100"/>
            <a:ext cx="1079500" cy="44450"/>
          </a:xfrm>
          <a:prstGeom prst="rect">
            <a:avLst/>
          </a:prstGeom>
          <a:solidFill>
            <a:srgbClr val="B1FF00"/>
          </a:solidFill>
          <a:ln w="9525">
            <a:solidFill>
              <a:schemeClr val="tx1"/>
            </a:solidFill>
            <a:miter lim="800000"/>
            <a:headEnd/>
            <a:tailEnd/>
          </a:ln>
        </p:spPr>
        <p:txBody>
          <a:bodyPr>
            <a:prstTxWarp prst="textNoShape">
              <a:avLst/>
            </a:prstTxWarp>
          </a:bodyPr>
          <a:lstStyle/>
          <a:p>
            <a:endParaRPr lang="en-US"/>
          </a:p>
        </p:txBody>
      </p:sp>
      <p:sp>
        <p:nvSpPr>
          <p:cNvPr id="682079" name="Rectangle 95"/>
          <p:cNvSpPr>
            <a:spLocks noChangeArrowheads="1"/>
          </p:cNvSpPr>
          <p:nvPr/>
        </p:nvSpPr>
        <p:spPr bwMode="auto">
          <a:xfrm>
            <a:off x="3937000" y="2659063"/>
            <a:ext cx="1079500" cy="46037"/>
          </a:xfrm>
          <a:prstGeom prst="rect">
            <a:avLst/>
          </a:prstGeom>
          <a:solidFill>
            <a:srgbClr val="98FF00"/>
          </a:solidFill>
          <a:ln w="9525">
            <a:solidFill>
              <a:schemeClr val="tx1"/>
            </a:solidFill>
            <a:miter lim="800000"/>
            <a:headEnd/>
            <a:tailEnd/>
          </a:ln>
        </p:spPr>
        <p:txBody>
          <a:bodyPr>
            <a:prstTxWarp prst="textNoShape">
              <a:avLst/>
            </a:prstTxWarp>
          </a:bodyPr>
          <a:lstStyle/>
          <a:p>
            <a:endParaRPr lang="en-US"/>
          </a:p>
        </p:txBody>
      </p:sp>
      <p:sp>
        <p:nvSpPr>
          <p:cNvPr id="682080" name="Rectangle 96"/>
          <p:cNvSpPr>
            <a:spLocks noChangeArrowheads="1"/>
          </p:cNvSpPr>
          <p:nvPr/>
        </p:nvSpPr>
        <p:spPr bwMode="auto">
          <a:xfrm>
            <a:off x="3937000" y="2740025"/>
            <a:ext cx="1079500" cy="46038"/>
          </a:xfrm>
          <a:prstGeom prst="rect">
            <a:avLst/>
          </a:prstGeom>
          <a:solidFill>
            <a:srgbClr val="7EFF00"/>
          </a:solidFill>
          <a:ln w="9525">
            <a:solidFill>
              <a:schemeClr val="tx1"/>
            </a:solidFill>
            <a:miter lim="800000"/>
            <a:headEnd/>
            <a:tailEnd/>
          </a:ln>
        </p:spPr>
        <p:txBody>
          <a:bodyPr>
            <a:prstTxWarp prst="textNoShape">
              <a:avLst/>
            </a:prstTxWarp>
          </a:bodyPr>
          <a:lstStyle/>
          <a:p>
            <a:endParaRPr lang="en-US"/>
          </a:p>
        </p:txBody>
      </p:sp>
      <p:sp>
        <p:nvSpPr>
          <p:cNvPr id="682081" name="Rectangle 97"/>
          <p:cNvSpPr>
            <a:spLocks noChangeArrowheads="1"/>
          </p:cNvSpPr>
          <p:nvPr/>
        </p:nvSpPr>
        <p:spPr bwMode="auto">
          <a:xfrm>
            <a:off x="3937000" y="2820988"/>
            <a:ext cx="1079500" cy="46037"/>
          </a:xfrm>
          <a:prstGeom prst="rect">
            <a:avLst/>
          </a:prstGeom>
          <a:solidFill>
            <a:srgbClr val="64FF00"/>
          </a:solidFill>
          <a:ln w="9525">
            <a:solidFill>
              <a:schemeClr val="tx1"/>
            </a:solidFill>
            <a:miter lim="800000"/>
            <a:headEnd/>
            <a:tailEnd/>
          </a:ln>
        </p:spPr>
        <p:txBody>
          <a:bodyPr>
            <a:prstTxWarp prst="textNoShape">
              <a:avLst/>
            </a:prstTxWarp>
          </a:bodyPr>
          <a:lstStyle/>
          <a:p>
            <a:endParaRPr lang="en-US"/>
          </a:p>
        </p:txBody>
      </p:sp>
      <p:sp>
        <p:nvSpPr>
          <p:cNvPr id="682082" name="Rectangle 98"/>
          <p:cNvSpPr>
            <a:spLocks noChangeArrowheads="1"/>
          </p:cNvSpPr>
          <p:nvPr/>
        </p:nvSpPr>
        <p:spPr bwMode="auto">
          <a:xfrm>
            <a:off x="3937000" y="2903538"/>
            <a:ext cx="1079500" cy="44450"/>
          </a:xfrm>
          <a:prstGeom prst="rect">
            <a:avLst/>
          </a:prstGeom>
          <a:solidFill>
            <a:srgbClr val="4BFF00"/>
          </a:solidFill>
          <a:ln w="9525">
            <a:solidFill>
              <a:schemeClr val="tx1"/>
            </a:solidFill>
            <a:miter lim="800000"/>
            <a:headEnd/>
            <a:tailEnd/>
          </a:ln>
        </p:spPr>
        <p:txBody>
          <a:bodyPr>
            <a:prstTxWarp prst="textNoShape">
              <a:avLst/>
            </a:prstTxWarp>
          </a:bodyPr>
          <a:lstStyle/>
          <a:p>
            <a:endParaRPr lang="en-US"/>
          </a:p>
        </p:txBody>
      </p:sp>
      <p:sp>
        <p:nvSpPr>
          <p:cNvPr id="682083" name="Rectangle 99"/>
          <p:cNvSpPr>
            <a:spLocks noChangeArrowheads="1"/>
          </p:cNvSpPr>
          <p:nvPr/>
        </p:nvSpPr>
        <p:spPr bwMode="auto">
          <a:xfrm>
            <a:off x="3937000" y="2984500"/>
            <a:ext cx="1079500" cy="44450"/>
          </a:xfrm>
          <a:prstGeom prst="rect">
            <a:avLst/>
          </a:prstGeom>
          <a:solidFill>
            <a:srgbClr val="31FF00"/>
          </a:solidFill>
          <a:ln w="9525">
            <a:solidFill>
              <a:schemeClr val="tx1"/>
            </a:solidFill>
            <a:miter lim="800000"/>
            <a:headEnd/>
            <a:tailEnd/>
          </a:ln>
        </p:spPr>
        <p:txBody>
          <a:bodyPr>
            <a:prstTxWarp prst="textNoShape">
              <a:avLst/>
            </a:prstTxWarp>
          </a:bodyPr>
          <a:lstStyle/>
          <a:p>
            <a:endParaRPr lang="en-US"/>
          </a:p>
        </p:txBody>
      </p:sp>
      <p:sp>
        <p:nvSpPr>
          <p:cNvPr id="682084" name="Rectangle 100"/>
          <p:cNvSpPr>
            <a:spLocks noChangeArrowheads="1"/>
          </p:cNvSpPr>
          <p:nvPr/>
        </p:nvSpPr>
        <p:spPr bwMode="auto">
          <a:xfrm>
            <a:off x="3937000" y="3065463"/>
            <a:ext cx="1079500" cy="44450"/>
          </a:xfrm>
          <a:prstGeom prst="rect">
            <a:avLst/>
          </a:prstGeom>
          <a:solidFill>
            <a:srgbClr val="18FF00"/>
          </a:solidFill>
          <a:ln w="9525">
            <a:solidFill>
              <a:schemeClr val="tx1"/>
            </a:solidFill>
            <a:miter lim="800000"/>
            <a:headEnd/>
            <a:tailEnd/>
          </a:ln>
        </p:spPr>
        <p:txBody>
          <a:bodyPr>
            <a:prstTxWarp prst="textNoShape">
              <a:avLst/>
            </a:prstTxWarp>
          </a:bodyPr>
          <a:lstStyle/>
          <a:p>
            <a:endParaRPr lang="en-US"/>
          </a:p>
        </p:txBody>
      </p:sp>
      <p:sp>
        <p:nvSpPr>
          <p:cNvPr id="682085" name="Rectangle 101"/>
          <p:cNvSpPr>
            <a:spLocks noChangeArrowheads="1"/>
          </p:cNvSpPr>
          <p:nvPr/>
        </p:nvSpPr>
        <p:spPr bwMode="auto">
          <a:xfrm>
            <a:off x="3937000" y="3146425"/>
            <a:ext cx="1079500" cy="44450"/>
          </a:xfrm>
          <a:prstGeom prst="rect">
            <a:avLst/>
          </a:prstGeom>
          <a:solidFill>
            <a:srgbClr val="00FF02"/>
          </a:solidFill>
          <a:ln w="9525">
            <a:solidFill>
              <a:schemeClr val="tx1"/>
            </a:solidFill>
            <a:miter lim="800000"/>
            <a:headEnd/>
            <a:tailEnd/>
          </a:ln>
        </p:spPr>
        <p:txBody>
          <a:bodyPr>
            <a:prstTxWarp prst="textNoShape">
              <a:avLst/>
            </a:prstTxWarp>
          </a:bodyPr>
          <a:lstStyle/>
          <a:p>
            <a:endParaRPr lang="en-US"/>
          </a:p>
        </p:txBody>
      </p:sp>
      <p:sp>
        <p:nvSpPr>
          <p:cNvPr id="682086" name="Rectangle 102"/>
          <p:cNvSpPr>
            <a:spLocks noChangeArrowheads="1"/>
          </p:cNvSpPr>
          <p:nvPr/>
        </p:nvSpPr>
        <p:spPr bwMode="auto">
          <a:xfrm>
            <a:off x="3937000" y="3227388"/>
            <a:ext cx="1079500" cy="44450"/>
          </a:xfrm>
          <a:prstGeom prst="rect">
            <a:avLst/>
          </a:prstGeom>
          <a:solidFill>
            <a:srgbClr val="00FF1C"/>
          </a:solidFill>
          <a:ln w="9525">
            <a:solidFill>
              <a:schemeClr val="tx1"/>
            </a:solidFill>
            <a:miter lim="800000"/>
            <a:headEnd/>
            <a:tailEnd/>
          </a:ln>
        </p:spPr>
        <p:txBody>
          <a:bodyPr>
            <a:prstTxWarp prst="textNoShape">
              <a:avLst/>
            </a:prstTxWarp>
          </a:bodyPr>
          <a:lstStyle/>
          <a:p>
            <a:endParaRPr lang="en-US"/>
          </a:p>
        </p:txBody>
      </p:sp>
      <p:sp>
        <p:nvSpPr>
          <p:cNvPr id="682087" name="Rectangle 103"/>
          <p:cNvSpPr>
            <a:spLocks noChangeArrowheads="1"/>
          </p:cNvSpPr>
          <p:nvPr/>
        </p:nvSpPr>
        <p:spPr bwMode="auto">
          <a:xfrm>
            <a:off x="3937000" y="3308350"/>
            <a:ext cx="1079500" cy="46038"/>
          </a:xfrm>
          <a:prstGeom prst="rect">
            <a:avLst/>
          </a:prstGeom>
          <a:solidFill>
            <a:srgbClr val="00FF35"/>
          </a:solidFill>
          <a:ln w="9525">
            <a:solidFill>
              <a:schemeClr val="tx1"/>
            </a:solidFill>
            <a:miter lim="800000"/>
            <a:headEnd/>
            <a:tailEnd/>
          </a:ln>
        </p:spPr>
        <p:txBody>
          <a:bodyPr>
            <a:prstTxWarp prst="textNoShape">
              <a:avLst/>
            </a:prstTxWarp>
          </a:bodyPr>
          <a:lstStyle/>
          <a:p>
            <a:endParaRPr lang="en-US"/>
          </a:p>
        </p:txBody>
      </p:sp>
      <p:sp>
        <p:nvSpPr>
          <p:cNvPr id="682088" name="Rectangle 104"/>
          <p:cNvSpPr>
            <a:spLocks noChangeArrowheads="1"/>
          </p:cNvSpPr>
          <p:nvPr/>
        </p:nvSpPr>
        <p:spPr bwMode="auto">
          <a:xfrm>
            <a:off x="3937000" y="3389313"/>
            <a:ext cx="1079500" cy="46037"/>
          </a:xfrm>
          <a:prstGeom prst="rect">
            <a:avLst/>
          </a:prstGeom>
          <a:solidFill>
            <a:srgbClr val="00FF4F"/>
          </a:solidFill>
          <a:ln w="9525">
            <a:solidFill>
              <a:schemeClr val="tx1"/>
            </a:solidFill>
            <a:miter lim="800000"/>
            <a:headEnd/>
            <a:tailEnd/>
          </a:ln>
        </p:spPr>
        <p:txBody>
          <a:bodyPr>
            <a:prstTxWarp prst="textNoShape">
              <a:avLst/>
            </a:prstTxWarp>
          </a:bodyPr>
          <a:lstStyle/>
          <a:p>
            <a:endParaRPr lang="en-US"/>
          </a:p>
        </p:txBody>
      </p:sp>
      <p:sp>
        <p:nvSpPr>
          <p:cNvPr id="682089" name="Rectangle 105"/>
          <p:cNvSpPr>
            <a:spLocks noChangeArrowheads="1"/>
          </p:cNvSpPr>
          <p:nvPr/>
        </p:nvSpPr>
        <p:spPr bwMode="auto">
          <a:xfrm>
            <a:off x="3937000" y="3470275"/>
            <a:ext cx="1079500" cy="46038"/>
          </a:xfrm>
          <a:prstGeom prst="rect">
            <a:avLst/>
          </a:prstGeom>
          <a:solidFill>
            <a:srgbClr val="00FF68"/>
          </a:solidFill>
          <a:ln w="9525">
            <a:solidFill>
              <a:schemeClr val="tx1"/>
            </a:solidFill>
            <a:miter lim="800000"/>
            <a:headEnd/>
            <a:tailEnd/>
          </a:ln>
        </p:spPr>
        <p:txBody>
          <a:bodyPr>
            <a:prstTxWarp prst="textNoShape">
              <a:avLst/>
            </a:prstTxWarp>
          </a:bodyPr>
          <a:lstStyle/>
          <a:p>
            <a:endParaRPr lang="en-US"/>
          </a:p>
        </p:txBody>
      </p:sp>
      <p:sp>
        <p:nvSpPr>
          <p:cNvPr id="682090" name="Rectangle 106"/>
          <p:cNvSpPr>
            <a:spLocks noChangeArrowheads="1"/>
          </p:cNvSpPr>
          <p:nvPr/>
        </p:nvSpPr>
        <p:spPr bwMode="auto">
          <a:xfrm>
            <a:off x="3937000" y="3551238"/>
            <a:ext cx="1079500" cy="46037"/>
          </a:xfrm>
          <a:prstGeom prst="rect">
            <a:avLst/>
          </a:prstGeom>
          <a:solidFill>
            <a:srgbClr val="00FF82"/>
          </a:solidFill>
          <a:ln w="9525">
            <a:solidFill>
              <a:schemeClr val="tx1"/>
            </a:solidFill>
            <a:miter lim="800000"/>
            <a:headEnd/>
            <a:tailEnd/>
          </a:ln>
        </p:spPr>
        <p:txBody>
          <a:bodyPr>
            <a:prstTxWarp prst="textNoShape">
              <a:avLst/>
            </a:prstTxWarp>
          </a:bodyPr>
          <a:lstStyle/>
          <a:p>
            <a:endParaRPr lang="en-US"/>
          </a:p>
        </p:txBody>
      </p:sp>
      <p:sp>
        <p:nvSpPr>
          <p:cNvPr id="682091" name="Rectangle 107"/>
          <p:cNvSpPr>
            <a:spLocks noChangeArrowheads="1"/>
          </p:cNvSpPr>
          <p:nvPr/>
        </p:nvSpPr>
        <p:spPr bwMode="auto">
          <a:xfrm>
            <a:off x="3937000" y="3633788"/>
            <a:ext cx="1079500" cy="44450"/>
          </a:xfrm>
          <a:prstGeom prst="rect">
            <a:avLst/>
          </a:prstGeom>
          <a:solidFill>
            <a:srgbClr val="00FF9C"/>
          </a:solidFill>
          <a:ln w="9525">
            <a:solidFill>
              <a:schemeClr val="tx1"/>
            </a:solidFill>
            <a:miter lim="800000"/>
            <a:headEnd/>
            <a:tailEnd/>
          </a:ln>
        </p:spPr>
        <p:txBody>
          <a:bodyPr>
            <a:prstTxWarp prst="textNoShape">
              <a:avLst/>
            </a:prstTxWarp>
          </a:bodyPr>
          <a:lstStyle/>
          <a:p>
            <a:endParaRPr lang="en-US"/>
          </a:p>
        </p:txBody>
      </p:sp>
      <p:sp>
        <p:nvSpPr>
          <p:cNvPr id="682092" name="Rectangle 108"/>
          <p:cNvSpPr>
            <a:spLocks noChangeArrowheads="1"/>
          </p:cNvSpPr>
          <p:nvPr/>
        </p:nvSpPr>
        <p:spPr bwMode="auto">
          <a:xfrm>
            <a:off x="3937000" y="3714750"/>
            <a:ext cx="1079500" cy="44450"/>
          </a:xfrm>
          <a:prstGeom prst="rect">
            <a:avLst/>
          </a:prstGeom>
          <a:solidFill>
            <a:srgbClr val="00FFB5"/>
          </a:solidFill>
          <a:ln w="9525">
            <a:solidFill>
              <a:schemeClr val="tx1"/>
            </a:solidFill>
            <a:miter lim="800000"/>
            <a:headEnd/>
            <a:tailEnd/>
          </a:ln>
        </p:spPr>
        <p:txBody>
          <a:bodyPr>
            <a:prstTxWarp prst="textNoShape">
              <a:avLst/>
            </a:prstTxWarp>
          </a:bodyPr>
          <a:lstStyle/>
          <a:p>
            <a:endParaRPr lang="en-US"/>
          </a:p>
        </p:txBody>
      </p:sp>
      <p:sp>
        <p:nvSpPr>
          <p:cNvPr id="682093" name="Rectangle 109"/>
          <p:cNvSpPr>
            <a:spLocks noChangeArrowheads="1"/>
          </p:cNvSpPr>
          <p:nvPr/>
        </p:nvSpPr>
        <p:spPr bwMode="auto">
          <a:xfrm>
            <a:off x="3937000" y="3795713"/>
            <a:ext cx="1079500" cy="44450"/>
          </a:xfrm>
          <a:prstGeom prst="rect">
            <a:avLst/>
          </a:prstGeom>
          <a:solidFill>
            <a:srgbClr val="00FFCF"/>
          </a:solidFill>
          <a:ln w="9525">
            <a:solidFill>
              <a:schemeClr val="tx1"/>
            </a:solidFill>
            <a:miter lim="800000"/>
            <a:headEnd/>
            <a:tailEnd/>
          </a:ln>
        </p:spPr>
        <p:txBody>
          <a:bodyPr>
            <a:prstTxWarp prst="textNoShape">
              <a:avLst/>
            </a:prstTxWarp>
          </a:bodyPr>
          <a:lstStyle/>
          <a:p>
            <a:endParaRPr lang="en-US"/>
          </a:p>
        </p:txBody>
      </p:sp>
      <p:sp>
        <p:nvSpPr>
          <p:cNvPr id="682094" name="Rectangle 110"/>
          <p:cNvSpPr>
            <a:spLocks noChangeArrowheads="1"/>
          </p:cNvSpPr>
          <p:nvPr/>
        </p:nvSpPr>
        <p:spPr bwMode="auto">
          <a:xfrm>
            <a:off x="3937000" y="3876675"/>
            <a:ext cx="1079500" cy="44450"/>
          </a:xfrm>
          <a:prstGeom prst="rect">
            <a:avLst/>
          </a:prstGeom>
          <a:solidFill>
            <a:srgbClr val="00FFE8"/>
          </a:solidFill>
          <a:ln w="9525">
            <a:solidFill>
              <a:schemeClr val="tx1"/>
            </a:solidFill>
            <a:miter lim="800000"/>
            <a:headEnd/>
            <a:tailEnd/>
          </a:ln>
        </p:spPr>
        <p:txBody>
          <a:bodyPr>
            <a:prstTxWarp prst="textNoShape">
              <a:avLst/>
            </a:prstTxWarp>
          </a:bodyPr>
          <a:lstStyle/>
          <a:p>
            <a:endParaRPr lang="en-US"/>
          </a:p>
        </p:txBody>
      </p:sp>
      <p:sp>
        <p:nvSpPr>
          <p:cNvPr id="682095" name="Rectangle 111"/>
          <p:cNvSpPr>
            <a:spLocks noChangeArrowheads="1"/>
          </p:cNvSpPr>
          <p:nvPr/>
        </p:nvSpPr>
        <p:spPr bwMode="auto">
          <a:xfrm>
            <a:off x="3937000" y="3957638"/>
            <a:ext cx="1079500" cy="44450"/>
          </a:xfrm>
          <a:prstGeom prst="rect">
            <a:avLst/>
          </a:prstGeom>
          <a:solidFill>
            <a:srgbClr val="00FCFF"/>
          </a:solidFill>
          <a:ln w="9525">
            <a:solidFill>
              <a:schemeClr val="tx1"/>
            </a:solidFill>
            <a:miter lim="800000"/>
            <a:headEnd/>
            <a:tailEnd/>
          </a:ln>
        </p:spPr>
        <p:txBody>
          <a:bodyPr>
            <a:prstTxWarp prst="textNoShape">
              <a:avLst/>
            </a:prstTxWarp>
          </a:bodyPr>
          <a:lstStyle/>
          <a:p>
            <a:endParaRPr lang="en-US"/>
          </a:p>
        </p:txBody>
      </p:sp>
      <p:sp>
        <p:nvSpPr>
          <p:cNvPr id="682096" name="Rectangle 112"/>
          <p:cNvSpPr>
            <a:spLocks noChangeArrowheads="1"/>
          </p:cNvSpPr>
          <p:nvPr/>
        </p:nvSpPr>
        <p:spPr bwMode="auto">
          <a:xfrm>
            <a:off x="3937000" y="4038600"/>
            <a:ext cx="1079500" cy="46038"/>
          </a:xfrm>
          <a:prstGeom prst="rect">
            <a:avLst/>
          </a:prstGeom>
          <a:solidFill>
            <a:srgbClr val="00E2FF"/>
          </a:solidFill>
          <a:ln w="9525">
            <a:solidFill>
              <a:schemeClr val="tx1"/>
            </a:solidFill>
            <a:miter lim="800000"/>
            <a:headEnd/>
            <a:tailEnd/>
          </a:ln>
        </p:spPr>
        <p:txBody>
          <a:bodyPr>
            <a:prstTxWarp prst="textNoShape">
              <a:avLst/>
            </a:prstTxWarp>
          </a:bodyPr>
          <a:lstStyle/>
          <a:p>
            <a:endParaRPr lang="en-US"/>
          </a:p>
        </p:txBody>
      </p:sp>
      <p:sp>
        <p:nvSpPr>
          <p:cNvPr id="682097" name="Rectangle 113"/>
          <p:cNvSpPr>
            <a:spLocks noChangeArrowheads="1"/>
          </p:cNvSpPr>
          <p:nvPr/>
        </p:nvSpPr>
        <p:spPr bwMode="auto">
          <a:xfrm>
            <a:off x="3937000" y="4119563"/>
            <a:ext cx="1079500" cy="46037"/>
          </a:xfrm>
          <a:prstGeom prst="rect">
            <a:avLst/>
          </a:prstGeom>
          <a:solidFill>
            <a:srgbClr val="00C9FF"/>
          </a:solidFill>
          <a:ln w="9525">
            <a:solidFill>
              <a:schemeClr val="tx1"/>
            </a:solidFill>
            <a:miter lim="800000"/>
            <a:headEnd/>
            <a:tailEnd/>
          </a:ln>
        </p:spPr>
        <p:txBody>
          <a:bodyPr>
            <a:prstTxWarp prst="textNoShape">
              <a:avLst/>
            </a:prstTxWarp>
          </a:bodyPr>
          <a:lstStyle/>
          <a:p>
            <a:endParaRPr lang="en-US"/>
          </a:p>
        </p:txBody>
      </p:sp>
      <p:sp>
        <p:nvSpPr>
          <p:cNvPr id="682098" name="Rectangle 114"/>
          <p:cNvSpPr>
            <a:spLocks noChangeArrowheads="1"/>
          </p:cNvSpPr>
          <p:nvPr/>
        </p:nvSpPr>
        <p:spPr bwMode="auto">
          <a:xfrm>
            <a:off x="3937000" y="4200525"/>
            <a:ext cx="1079500" cy="46038"/>
          </a:xfrm>
          <a:prstGeom prst="rect">
            <a:avLst/>
          </a:prstGeom>
          <a:solidFill>
            <a:srgbClr val="00AFFF"/>
          </a:solidFill>
          <a:ln w="9525">
            <a:solidFill>
              <a:schemeClr val="tx1"/>
            </a:solidFill>
            <a:miter lim="800000"/>
            <a:headEnd/>
            <a:tailEnd/>
          </a:ln>
        </p:spPr>
        <p:txBody>
          <a:bodyPr>
            <a:prstTxWarp prst="textNoShape">
              <a:avLst/>
            </a:prstTxWarp>
          </a:bodyPr>
          <a:lstStyle/>
          <a:p>
            <a:endParaRPr lang="en-US"/>
          </a:p>
        </p:txBody>
      </p:sp>
      <p:sp>
        <p:nvSpPr>
          <p:cNvPr id="682099" name="Rectangle 115"/>
          <p:cNvSpPr>
            <a:spLocks noChangeArrowheads="1"/>
          </p:cNvSpPr>
          <p:nvPr/>
        </p:nvSpPr>
        <p:spPr bwMode="auto">
          <a:xfrm>
            <a:off x="3937000" y="4283075"/>
            <a:ext cx="1079500" cy="44450"/>
          </a:xfrm>
          <a:prstGeom prst="rect">
            <a:avLst/>
          </a:prstGeom>
          <a:solidFill>
            <a:srgbClr val="0096FF"/>
          </a:solidFill>
          <a:ln w="9525">
            <a:solidFill>
              <a:schemeClr val="tx1"/>
            </a:solidFill>
            <a:miter lim="800000"/>
            <a:headEnd/>
            <a:tailEnd/>
          </a:ln>
        </p:spPr>
        <p:txBody>
          <a:bodyPr>
            <a:prstTxWarp prst="textNoShape">
              <a:avLst/>
            </a:prstTxWarp>
          </a:bodyPr>
          <a:lstStyle/>
          <a:p>
            <a:endParaRPr lang="en-US"/>
          </a:p>
        </p:txBody>
      </p:sp>
      <p:sp>
        <p:nvSpPr>
          <p:cNvPr id="682100" name="Rectangle 116"/>
          <p:cNvSpPr>
            <a:spLocks noChangeArrowheads="1"/>
          </p:cNvSpPr>
          <p:nvPr/>
        </p:nvSpPr>
        <p:spPr bwMode="auto">
          <a:xfrm>
            <a:off x="3937000" y="4364038"/>
            <a:ext cx="1079500" cy="44450"/>
          </a:xfrm>
          <a:prstGeom prst="rect">
            <a:avLst/>
          </a:prstGeom>
          <a:solidFill>
            <a:srgbClr val="007CFF"/>
          </a:solidFill>
          <a:ln w="9525">
            <a:solidFill>
              <a:schemeClr val="tx1"/>
            </a:solidFill>
            <a:miter lim="800000"/>
            <a:headEnd/>
            <a:tailEnd/>
          </a:ln>
        </p:spPr>
        <p:txBody>
          <a:bodyPr>
            <a:prstTxWarp prst="textNoShape">
              <a:avLst/>
            </a:prstTxWarp>
          </a:bodyPr>
          <a:lstStyle/>
          <a:p>
            <a:endParaRPr lang="en-US"/>
          </a:p>
        </p:txBody>
      </p:sp>
      <p:sp>
        <p:nvSpPr>
          <p:cNvPr id="682101" name="Rectangle 117"/>
          <p:cNvSpPr>
            <a:spLocks noChangeArrowheads="1"/>
          </p:cNvSpPr>
          <p:nvPr/>
        </p:nvSpPr>
        <p:spPr bwMode="auto">
          <a:xfrm>
            <a:off x="3937000" y="4445000"/>
            <a:ext cx="1079500" cy="44450"/>
          </a:xfrm>
          <a:prstGeom prst="rect">
            <a:avLst/>
          </a:prstGeom>
          <a:solidFill>
            <a:srgbClr val="0062FF"/>
          </a:solidFill>
          <a:ln w="9525">
            <a:solidFill>
              <a:schemeClr val="tx1"/>
            </a:solidFill>
            <a:miter lim="800000"/>
            <a:headEnd/>
            <a:tailEnd/>
          </a:ln>
        </p:spPr>
        <p:txBody>
          <a:bodyPr>
            <a:prstTxWarp prst="textNoShape">
              <a:avLst/>
            </a:prstTxWarp>
          </a:bodyPr>
          <a:lstStyle/>
          <a:p>
            <a:endParaRPr lang="en-US"/>
          </a:p>
        </p:txBody>
      </p:sp>
      <p:sp>
        <p:nvSpPr>
          <p:cNvPr id="682102" name="Rectangle 118"/>
          <p:cNvSpPr>
            <a:spLocks noChangeArrowheads="1"/>
          </p:cNvSpPr>
          <p:nvPr/>
        </p:nvSpPr>
        <p:spPr bwMode="auto">
          <a:xfrm>
            <a:off x="3937000" y="4525963"/>
            <a:ext cx="1079500" cy="44450"/>
          </a:xfrm>
          <a:prstGeom prst="rect">
            <a:avLst/>
          </a:prstGeom>
          <a:solidFill>
            <a:srgbClr val="0049FF"/>
          </a:solidFill>
          <a:ln w="9525">
            <a:solidFill>
              <a:schemeClr val="tx1"/>
            </a:solidFill>
            <a:miter lim="800000"/>
            <a:headEnd/>
            <a:tailEnd/>
          </a:ln>
        </p:spPr>
        <p:txBody>
          <a:bodyPr>
            <a:prstTxWarp prst="textNoShape">
              <a:avLst/>
            </a:prstTxWarp>
          </a:bodyPr>
          <a:lstStyle/>
          <a:p>
            <a:endParaRPr lang="en-US"/>
          </a:p>
        </p:txBody>
      </p:sp>
      <p:sp>
        <p:nvSpPr>
          <p:cNvPr id="682103" name="Rectangle 119"/>
          <p:cNvSpPr>
            <a:spLocks noChangeArrowheads="1"/>
          </p:cNvSpPr>
          <p:nvPr/>
        </p:nvSpPr>
        <p:spPr bwMode="auto">
          <a:xfrm>
            <a:off x="3937000" y="4606925"/>
            <a:ext cx="1079500" cy="44450"/>
          </a:xfrm>
          <a:prstGeom prst="rect">
            <a:avLst/>
          </a:prstGeom>
          <a:solidFill>
            <a:srgbClr val="002FFF"/>
          </a:solidFill>
          <a:ln w="9525">
            <a:solidFill>
              <a:schemeClr val="tx1"/>
            </a:solidFill>
            <a:miter lim="800000"/>
            <a:headEnd/>
            <a:tailEnd/>
          </a:ln>
        </p:spPr>
        <p:txBody>
          <a:bodyPr>
            <a:prstTxWarp prst="textNoShape">
              <a:avLst/>
            </a:prstTxWarp>
          </a:bodyPr>
          <a:lstStyle/>
          <a:p>
            <a:endParaRPr lang="en-US"/>
          </a:p>
        </p:txBody>
      </p:sp>
      <p:sp>
        <p:nvSpPr>
          <p:cNvPr id="682104" name="Rectangle 120"/>
          <p:cNvSpPr>
            <a:spLocks noChangeArrowheads="1"/>
          </p:cNvSpPr>
          <p:nvPr/>
        </p:nvSpPr>
        <p:spPr bwMode="auto">
          <a:xfrm>
            <a:off x="3937000" y="4687888"/>
            <a:ext cx="1079500" cy="46037"/>
          </a:xfrm>
          <a:prstGeom prst="rect">
            <a:avLst/>
          </a:prstGeom>
          <a:solidFill>
            <a:srgbClr val="0016FF"/>
          </a:solidFill>
          <a:ln w="9525">
            <a:solidFill>
              <a:schemeClr val="tx1"/>
            </a:solidFill>
            <a:miter lim="800000"/>
            <a:headEnd/>
            <a:tailEnd/>
          </a:ln>
        </p:spPr>
        <p:txBody>
          <a:bodyPr>
            <a:prstTxWarp prst="textNoShape">
              <a:avLst/>
            </a:prstTxWarp>
          </a:bodyPr>
          <a:lstStyle/>
          <a:p>
            <a:endParaRPr lang="en-US"/>
          </a:p>
        </p:txBody>
      </p:sp>
      <p:sp>
        <p:nvSpPr>
          <p:cNvPr id="682105" name="Rectangle 121"/>
          <p:cNvSpPr>
            <a:spLocks noChangeArrowheads="1"/>
          </p:cNvSpPr>
          <p:nvPr/>
        </p:nvSpPr>
        <p:spPr bwMode="auto">
          <a:xfrm>
            <a:off x="3937000" y="4768850"/>
            <a:ext cx="1079500" cy="46038"/>
          </a:xfrm>
          <a:prstGeom prst="rect">
            <a:avLst/>
          </a:prstGeom>
          <a:solidFill>
            <a:srgbClr val="0400FF"/>
          </a:solidFill>
          <a:ln w="9525">
            <a:solidFill>
              <a:schemeClr val="tx1"/>
            </a:solidFill>
            <a:miter lim="800000"/>
            <a:headEnd/>
            <a:tailEnd/>
          </a:ln>
        </p:spPr>
        <p:txBody>
          <a:bodyPr>
            <a:prstTxWarp prst="textNoShape">
              <a:avLst/>
            </a:prstTxWarp>
          </a:bodyPr>
          <a:lstStyle/>
          <a:p>
            <a:endParaRPr lang="en-US"/>
          </a:p>
        </p:txBody>
      </p:sp>
      <p:sp>
        <p:nvSpPr>
          <p:cNvPr id="682106" name="Rectangle 122"/>
          <p:cNvSpPr>
            <a:spLocks noChangeArrowheads="1"/>
          </p:cNvSpPr>
          <p:nvPr/>
        </p:nvSpPr>
        <p:spPr bwMode="auto">
          <a:xfrm>
            <a:off x="3937000" y="4849813"/>
            <a:ext cx="1079500" cy="46037"/>
          </a:xfrm>
          <a:prstGeom prst="rect">
            <a:avLst/>
          </a:prstGeom>
          <a:solidFill>
            <a:srgbClr val="1E00FF"/>
          </a:solidFill>
          <a:ln w="9525">
            <a:solidFill>
              <a:schemeClr val="tx1"/>
            </a:solidFill>
            <a:miter lim="800000"/>
            <a:headEnd/>
            <a:tailEnd/>
          </a:ln>
        </p:spPr>
        <p:txBody>
          <a:bodyPr>
            <a:prstTxWarp prst="textNoShape">
              <a:avLst/>
            </a:prstTxWarp>
          </a:bodyPr>
          <a:lstStyle/>
          <a:p>
            <a:endParaRPr lang="en-US"/>
          </a:p>
        </p:txBody>
      </p:sp>
      <p:sp>
        <p:nvSpPr>
          <p:cNvPr id="682107" name="Rectangle 123"/>
          <p:cNvSpPr>
            <a:spLocks noChangeArrowheads="1"/>
          </p:cNvSpPr>
          <p:nvPr/>
        </p:nvSpPr>
        <p:spPr bwMode="auto">
          <a:xfrm>
            <a:off x="3937000" y="4932363"/>
            <a:ext cx="1079500" cy="44450"/>
          </a:xfrm>
          <a:prstGeom prst="rect">
            <a:avLst/>
          </a:prstGeom>
          <a:solidFill>
            <a:srgbClr val="3700FF"/>
          </a:solidFill>
          <a:ln w="9525">
            <a:solidFill>
              <a:schemeClr val="tx1"/>
            </a:solidFill>
            <a:miter lim="800000"/>
            <a:headEnd/>
            <a:tailEnd/>
          </a:ln>
        </p:spPr>
        <p:txBody>
          <a:bodyPr>
            <a:prstTxWarp prst="textNoShape">
              <a:avLst/>
            </a:prstTxWarp>
          </a:bodyPr>
          <a:lstStyle/>
          <a:p>
            <a:endParaRPr lang="en-US"/>
          </a:p>
        </p:txBody>
      </p:sp>
      <p:sp>
        <p:nvSpPr>
          <p:cNvPr id="682108" name="Rectangle 124"/>
          <p:cNvSpPr>
            <a:spLocks noChangeArrowheads="1"/>
          </p:cNvSpPr>
          <p:nvPr/>
        </p:nvSpPr>
        <p:spPr bwMode="auto">
          <a:xfrm>
            <a:off x="3937000" y="5013325"/>
            <a:ext cx="1079500" cy="44450"/>
          </a:xfrm>
          <a:prstGeom prst="rect">
            <a:avLst/>
          </a:prstGeom>
          <a:solidFill>
            <a:srgbClr val="5100FF"/>
          </a:solidFill>
          <a:ln w="9525">
            <a:solidFill>
              <a:schemeClr val="tx1"/>
            </a:solidFill>
            <a:miter lim="800000"/>
            <a:headEnd/>
            <a:tailEnd/>
          </a:ln>
        </p:spPr>
        <p:txBody>
          <a:bodyPr>
            <a:prstTxWarp prst="textNoShape">
              <a:avLst/>
            </a:prstTxWarp>
          </a:bodyPr>
          <a:lstStyle/>
          <a:p>
            <a:endParaRPr lang="en-US"/>
          </a:p>
        </p:txBody>
      </p:sp>
      <p:sp>
        <p:nvSpPr>
          <p:cNvPr id="682109" name="Rectangle 125"/>
          <p:cNvSpPr>
            <a:spLocks noChangeArrowheads="1"/>
          </p:cNvSpPr>
          <p:nvPr/>
        </p:nvSpPr>
        <p:spPr bwMode="auto">
          <a:xfrm>
            <a:off x="3937000" y="5094288"/>
            <a:ext cx="1079500" cy="44450"/>
          </a:xfrm>
          <a:prstGeom prst="rect">
            <a:avLst/>
          </a:prstGeom>
          <a:solidFill>
            <a:srgbClr val="6A00FF"/>
          </a:solidFill>
          <a:ln w="9525">
            <a:solidFill>
              <a:schemeClr val="tx1"/>
            </a:solidFill>
            <a:miter lim="800000"/>
            <a:headEnd/>
            <a:tailEnd/>
          </a:ln>
        </p:spPr>
        <p:txBody>
          <a:bodyPr>
            <a:prstTxWarp prst="textNoShape">
              <a:avLst/>
            </a:prstTxWarp>
          </a:bodyPr>
          <a:lstStyle/>
          <a:p>
            <a:endParaRPr lang="en-US"/>
          </a:p>
        </p:txBody>
      </p:sp>
      <p:sp>
        <p:nvSpPr>
          <p:cNvPr id="682110" name="Rectangle 126"/>
          <p:cNvSpPr>
            <a:spLocks noChangeArrowheads="1"/>
          </p:cNvSpPr>
          <p:nvPr/>
        </p:nvSpPr>
        <p:spPr bwMode="auto">
          <a:xfrm>
            <a:off x="3937000" y="5175250"/>
            <a:ext cx="1079500" cy="44450"/>
          </a:xfrm>
          <a:prstGeom prst="rect">
            <a:avLst/>
          </a:prstGeom>
          <a:solidFill>
            <a:srgbClr val="8400FF"/>
          </a:solidFill>
          <a:ln w="9525">
            <a:solidFill>
              <a:schemeClr val="tx1"/>
            </a:solidFill>
            <a:miter lim="800000"/>
            <a:headEnd/>
            <a:tailEnd/>
          </a:ln>
        </p:spPr>
        <p:txBody>
          <a:bodyPr>
            <a:prstTxWarp prst="textNoShape">
              <a:avLst/>
            </a:prstTxWarp>
          </a:bodyPr>
          <a:lstStyle/>
          <a:p>
            <a:endParaRPr lang="en-US"/>
          </a:p>
        </p:txBody>
      </p:sp>
      <p:sp>
        <p:nvSpPr>
          <p:cNvPr id="682111" name="Rectangle 127"/>
          <p:cNvSpPr>
            <a:spLocks noChangeArrowheads="1"/>
          </p:cNvSpPr>
          <p:nvPr/>
        </p:nvSpPr>
        <p:spPr bwMode="auto">
          <a:xfrm>
            <a:off x="3937000" y="5256213"/>
            <a:ext cx="1079500" cy="44450"/>
          </a:xfrm>
          <a:prstGeom prst="rect">
            <a:avLst/>
          </a:prstGeom>
          <a:solidFill>
            <a:srgbClr val="9E00FF"/>
          </a:solidFill>
          <a:ln w="9525">
            <a:solidFill>
              <a:schemeClr val="tx1"/>
            </a:solidFill>
            <a:miter lim="800000"/>
            <a:headEnd/>
            <a:tailEnd/>
          </a:ln>
        </p:spPr>
        <p:txBody>
          <a:bodyPr>
            <a:prstTxWarp prst="textNoShape">
              <a:avLst/>
            </a:prstTxWarp>
          </a:bodyPr>
          <a:lstStyle/>
          <a:p>
            <a:endParaRPr lang="en-US"/>
          </a:p>
        </p:txBody>
      </p:sp>
      <p:sp>
        <p:nvSpPr>
          <p:cNvPr id="682112" name="Rectangle 128"/>
          <p:cNvSpPr>
            <a:spLocks noChangeArrowheads="1"/>
          </p:cNvSpPr>
          <p:nvPr/>
        </p:nvSpPr>
        <p:spPr bwMode="auto">
          <a:xfrm>
            <a:off x="3937000" y="5337175"/>
            <a:ext cx="1079500" cy="46038"/>
          </a:xfrm>
          <a:prstGeom prst="rect">
            <a:avLst/>
          </a:prstGeom>
          <a:solidFill>
            <a:srgbClr val="B700FF"/>
          </a:solidFill>
          <a:ln w="9525">
            <a:solidFill>
              <a:schemeClr val="tx1"/>
            </a:solidFill>
            <a:miter lim="800000"/>
            <a:headEnd/>
            <a:tailEnd/>
          </a:ln>
        </p:spPr>
        <p:txBody>
          <a:bodyPr>
            <a:prstTxWarp prst="textNoShape">
              <a:avLst/>
            </a:prstTxWarp>
          </a:bodyPr>
          <a:lstStyle/>
          <a:p>
            <a:endParaRPr lang="en-US"/>
          </a:p>
        </p:txBody>
      </p:sp>
      <p:sp>
        <p:nvSpPr>
          <p:cNvPr id="682113" name="Rectangle 129"/>
          <p:cNvSpPr>
            <a:spLocks noChangeArrowheads="1"/>
          </p:cNvSpPr>
          <p:nvPr/>
        </p:nvSpPr>
        <p:spPr bwMode="auto">
          <a:xfrm>
            <a:off x="3937000" y="5418138"/>
            <a:ext cx="1079500" cy="46037"/>
          </a:xfrm>
          <a:prstGeom prst="rect">
            <a:avLst/>
          </a:prstGeom>
          <a:solidFill>
            <a:srgbClr val="D100FF"/>
          </a:solidFill>
          <a:ln w="9525">
            <a:solidFill>
              <a:schemeClr val="tx1"/>
            </a:solidFill>
            <a:miter lim="800000"/>
            <a:headEnd/>
            <a:tailEnd/>
          </a:ln>
        </p:spPr>
        <p:txBody>
          <a:bodyPr>
            <a:prstTxWarp prst="textNoShape">
              <a:avLst/>
            </a:prstTxWarp>
          </a:bodyPr>
          <a:lstStyle/>
          <a:p>
            <a:endParaRPr lang="en-US"/>
          </a:p>
        </p:txBody>
      </p:sp>
      <p:sp>
        <p:nvSpPr>
          <p:cNvPr id="682114" name="Rectangle 130"/>
          <p:cNvSpPr>
            <a:spLocks noChangeArrowheads="1"/>
          </p:cNvSpPr>
          <p:nvPr/>
        </p:nvSpPr>
        <p:spPr bwMode="auto">
          <a:xfrm>
            <a:off x="3937000" y="5499100"/>
            <a:ext cx="1079500" cy="46038"/>
          </a:xfrm>
          <a:prstGeom prst="rect">
            <a:avLst/>
          </a:prstGeom>
          <a:solidFill>
            <a:srgbClr val="EA00FF"/>
          </a:solidFill>
          <a:ln w="9525">
            <a:solidFill>
              <a:schemeClr val="tx1"/>
            </a:solidFill>
            <a:miter lim="800000"/>
            <a:headEnd/>
            <a:tailEnd/>
          </a:ln>
        </p:spPr>
        <p:txBody>
          <a:bodyPr>
            <a:prstTxWarp prst="textNoShape">
              <a:avLst/>
            </a:prstTxWarp>
          </a:bodyPr>
          <a:lstStyle/>
          <a:p>
            <a:endParaRPr lang="en-US"/>
          </a:p>
        </p:txBody>
      </p:sp>
      <p:sp>
        <p:nvSpPr>
          <p:cNvPr id="682115" name="Rectangle 131"/>
          <p:cNvSpPr>
            <a:spLocks noChangeArrowheads="1"/>
          </p:cNvSpPr>
          <p:nvPr/>
        </p:nvSpPr>
        <p:spPr bwMode="auto">
          <a:xfrm>
            <a:off x="3937000" y="5580063"/>
            <a:ext cx="1079500" cy="46037"/>
          </a:xfrm>
          <a:prstGeom prst="rect">
            <a:avLst/>
          </a:prstGeom>
          <a:solidFill>
            <a:srgbClr val="FF00FA"/>
          </a:solidFill>
          <a:ln w="9525">
            <a:solidFill>
              <a:schemeClr val="tx1"/>
            </a:solidFill>
            <a:miter lim="800000"/>
            <a:headEnd/>
            <a:tailEnd/>
          </a:ln>
        </p:spPr>
        <p:txBody>
          <a:bodyPr>
            <a:prstTxWarp prst="textNoShape">
              <a:avLst/>
            </a:prstTxWarp>
          </a:bodyPr>
          <a:lstStyle/>
          <a:p>
            <a:endParaRPr lang="en-US"/>
          </a:p>
        </p:txBody>
      </p:sp>
      <p:sp>
        <p:nvSpPr>
          <p:cNvPr id="682116" name="Rectangle 132"/>
          <p:cNvSpPr>
            <a:spLocks noChangeArrowheads="1"/>
          </p:cNvSpPr>
          <p:nvPr/>
        </p:nvSpPr>
        <p:spPr bwMode="auto">
          <a:xfrm>
            <a:off x="3937000" y="5662613"/>
            <a:ext cx="1079500" cy="44450"/>
          </a:xfrm>
          <a:prstGeom prst="rect">
            <a:avLst/>
          </a:prstGeom>
          <a:solidFill>
            <a:srgbClr val="FFFFFF"/>
          </a:solidFill>
          <a:ln w="9525">
            <a:solidFill>
              <a:schemeClr val="tx1"/>
            </a:solidFill>
            <a:miter lim="800000"/>
            <a:headEnd/>
            <a:tailEnd/>
          </a:ln>
        </p:spPr>
        <p:txBody>
          <a:bodyP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19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4" presetClass="path" presetSubtype="0" accel="50000" fill="hold" grpId="0" nodeType="clickEffect">
                                  <p:stCondLst>
                                    <p:cond delay="0"/>
                                  </p:stCondLst>
                                  <p:childTnLst>
                                    <p:animMotion origin="layout" path="M 0.000 0.000 L 0.142 0.000 " pathEditMode="relative" rAng="0" ptsTypes="AA">
                                      <p:cBhvr>
                                        <p:cTn id="10" dur="408" fill="hold"/>
                                        <p:tgtEl>
                                          <p:spTgt spid="682065"/>
                                        </p:tgtEl>
                                        <p:attrNameLst>
                                          <p:attrName>ppt_x</p:attrName>
                                          <p:attrName>ppt_y</p:attrName>
                                        </p:attrNameLst>
                                      </p:cBhvr>
                                      <p:rCtr x="142" y="0"/>
                                    </p:animMotion>
                                  </p:childTnLst>
                                </p:cTn>
                              </p:par>
                            </p:childTnLst>
                          </p:cTn>
                        </p:par>
                        <p:par>
                          <p:cTn id="11" fill="hold">
                            <p:stCondLst>
                              <p:cond delay="408"/>
                            </p:stCondLst>
                            <p:childTnLst>
                              <p:par>
                                <p:cTn id="12" presetID="64" presetClass="path" presetSubtype="0" fill="hold" grpId="1" nodeType="afterEffect">
                                  <p:stCondLst>
                                    <p:cond delay="0"/>
                                  </p:stCondLst>
                                  <p:childTnLst>
                                    <p:animMotion origin="layout" path="M 0.142 0.000 L 0.233 0.469 " pathEditMode="relative" rAng="0" ptsTypes="AA">
                                      <p:cBhvr>
                                        <p:cTn id="13" dur="1046" fill="hold"/>
                                        <p:tgtEl>
                                          <p:spTgt spid="682065"/>
                                        </p:tgtEl>
                                        <p:attrNameLst>
                                          <p:attrName>ppt_x</p:attrName>
                                          <p:attrName>ppt_y</p:attrName>
                                        </p:attrNameLst>
                                      </p:cBhvr>
                                      <p:rCtr x="92" y="469"/>
                                    </p:animMotion>
                                  </p:childTnLst>
                                </p:cTn>
                              </p:par>
                            </p:childTnLst>
                          </p:cTn>
                        </p:par>
                        <p:par>
                          <p:cTn id="14" fill="hold">
                            <p:stCondLst>
                              <p:cond delay="1454"/>
                            </p:stCondLst>
                            <p:childTnLst>
                              <p:par>
                                <p:cTn id="15" presetID="64" presetClass="path" presetSubtype="0" decel="50000" fill="hold" grpId="2" nodeType="afterEffect">
                                  <p:stCondLst>
                                    <p:cond delay="0"/>
                                  </p:stCondLst>
                                  <p:childTnLst>
                                    <p:animMotion origin="layout" path="M 0.233 0.469 L 0.375 0.469 " pathEditMode="relative" rAng="0" ptsTypes="AA">
                                      <p:cBhvr>
                                        <p:cTn id="16" dur="408" fill="hold"/>
                                        <p:tgtEl>
                                          <p:spTgt spid="682065"/>
                                        </p:tgtEl>
                                        <p:attrNameLst>
                                          <p:attrName>ppt_x</p:attrName>
                                          <p:attrName>ppt_y</p:attrName>
                                        </p:attrNameLst>
                                      </p:cBhvr>
                                      <p:rCtr x="142" y="0"/>
                                    </p:animMotion>
                                  </p:childTnLst>
                                </p:cTn>
                              </p:par>
                            </p:childTnLst>
                          </p:cTn>
                        </p:par>
                      </p:childTnLst>
                    </p:cTn>
                  </p:par>
                  <p:par>
                    <p:cTn id="17" fill="hold">
                      <p:stCondLst>
                        <p:cond delay="indefinite"/>
                      </p:stCondLst>
                      <p:childTnLst>
                        <p:par>
                          <p:cTn id="18" fill="hold">
                            <p:stCondLst>
                              <p:cond delay="0"/>
                            </p:stCondLst>
                            <p:childTnLst>
                              <p:par>
                                <p:cTn id="19" presetID="64" presetClass="path" presetSubtype="0" accel="50000" fill="hold" grpId="0" nodeType="clickEffect">
                                  <p:stCondLst>
                                    <p:cond delay="0"/>
                                  </p:stCondLst>
                                  <p:childTnLst>
                                    <p:animMotion origin="layout" path="M 0.000 0.000 L 0.142 0.000 " pathEditMode="relative" rAng="0" ptsTypes="AA">
                                      <p:cBhvr>
                                        <p:cTn id="20" dur="408" fill="hold"/>
                                        <p:tgtEl>
                                          <p:spTgt spid="682066"/>
                                        </p:tgtEl>
                                        <p:attrNameLst>
                                          <p:attrName>ppt_x</p:attrName>
                                          <p:attrName>ppt_y</p:attrName>
                                        </p:attrNameLst>
                                      </p:cBhvr>
                                      <p:rCtr x="142" y="0"/>
                                    </p:animMotion>
                                  </p:childTnLst>
                                </p:cTn>
                              </p:par>
                            </p:childTnLst>
                          </p:cTn>
                        </p:par>
                        <p:par>
                          <p:cTn id="21" fill="hold">
                            <p:stCondLst>
                              <p:cond delay="408"/>
                            </p:stCondLst>
                            <p:childTnLst>
                              <p:par>
                                <p:cTn id="22" presetID="64" presetClass="path" presetSubtype="0" fill="hold" grpId="1" nodeType="afterEffect">
                                  <p:stCondLst>
                                    <p:cond delay="0"/>
                                  </p:stCondLst>
                                  <p:childTnLst>
                                    <p:animMotion origin="layout" path="M 0.142 0.000 L 0.233 0.619 " pathEditMode="relative" rAng="0" ptsTypes="AA">
                                      <p:cBhvr>
                                        <p:cTn id="23" dur="1363" fill="hold"/>
                                        <p:tgtEl>
                                          <p:spTgt spid="682066"/>
                                        </p:tgtEl>
                                        <p:attrNameLst>
                                          <p:attrName>ppt_x</p:attrName>
                                          <p:attrName>ppt_y</p:attrName>
                                        </p:attrNameLst>
                                      </p:cBhvr>
                                      <p:rCtr x="92" y="619"/>
                                    </p:animMotion>
                                  </p:childTnLst>
                                </p:cTn>
                              </p:par>
                            </p:childTnLst>
                          </p:cTn>
                        </p:par>
                        <p:par>
                          <p:cTn id="24" fill="hold">
                            <p:stCondLst>
                              <p:cond delay="1771"/>
                            </p:stCondLst>
                            <p:childTnLst>
                              <p:par>
                                <p:cTn id="25" presetID="64" presetClass="path" presetSubtype="0" decel="50000" fill="hold" grpId="2" nodeType="afterEffect">
                                  <p:stCondLst>
                                    <p:cond delay="0"/>
                                  </p:stCondLst>
                                  <p:childTnLst>
                                    <p:animMotion origin="layout" path="M 0.233 0.619 L 0.375 0.619 " pathEditMode="relative" rAng="0" ptsTypes="AA">
                                      <p:cBhvr>
                                        <p:cTn id="26" dur="408" fill="hold"/>
                                        <p:tgtEl>
                                          <p:spTgt spid="682066"/>
                                        </p:tgtEl>
                                        <p:attrNameLst>
                                          <p:attrName>ppt_x</p:attrName>
                                          <p:attrName>ppt_y</p:attrName>
                                        </p:attrNameLst>
                                      </p:cBhvr>
                                      <p:rCtr x="142" y="0"/>
                                    </p:animMotion>
                                  </p:childTnLst>
                                </p:cTn>
                              </p:par>
                            </p:childTnLst>
                          </p:cTn>
                        </p:par>
                      </p:childTnLst>
                    </p:cTn>
                  </p:par>
                  <p:par>
                    <p:cTn id="27" fill="hold">
                      <p:stCondLst>
                        <p:cond delay="indefinite"/>
                      </p:stCondLst>
                      <p:childTnLst>
                        <p:par>
                          <p:cTn id="28" fill="hold">
                            <p:stCondLst>
                              <p:cond delay="0"/>
                            </p:stCondLst>
                            <p:childTnLst>
                              <p:par>
                                <p:cTn id="29" presetID="64" presetClass="path" presetSubtype="0" accel="50000" fill="hold" grpId="0" nodeType="clickEffect">
                                  <p:stCondLst>
                                    <p:cond delay="0"/>
                                  </p:stCondLst>
                                  <p:childTnLst>
                                    <p:animMotion origin="layout" path="M 0.000 0.000 L 0.142 0.000 " pathEditMode="relative" rAng="0" ptsTypes="AA">
                                      <p:cBhvr>
                                        <p:cTn id="30" dur="408" fill="hold"/>
                                        <p:tgtEl>
                                          <p:spTgt spid="682067"/>
                                        </p:tgtEl>
                                        <p:attrNameLst>
                                          <p:attrName>ppt_x</p:attrName>
                                          <p:attrName>ppt_y</p:attrName>
                                        </p:attrNameLst>
                                      </p:cBhvr>
                                      <p:rCtr x="142" y="0"/>
                                    </p:animMotion>
                                  </p:childTnLst>
                                </p:cTn>
                              </p:par>
                            </p:childTnLst>
                          </p:cTn>
                        </p:par>
                        <p:par>
                          <p:cTn id="31" fill="hold">
                            <p:stCondLst>
                              <p:cond delay="408"/>
                            </p:stCondLst>
                            <p:childTnLst>
                              <p:par>
                                <p:cTn id="32" presetID="64" presetClass="path" presetSubtype="0" fill="hold" grpId="1" nodeType="afterEffect">
                                  <p:stCondLst>
                                    <p:cond delay="0"/>
                                  </p:stCondLst>
                                  <p:childTnLst>
                                    <p:animMotion origin="layout" path="M 0.142 0.000 L 0.233 0.283 " pathEditMode="relative" rAng="0" ptsTypes="AA">
                                      <p:cBhvr>
                                        <p:cTn id="33" dur="666" fill="hold"/>
                                        <p:tgtEl>
                                          <p:spTgt spid="682067"/>
                                        </p:tgtEl>
                                        <p:attrNameLst>
                                          <p:attrName>ppt_x</p:attrName>
                                          <p:attrName>ppt_y</p:attrName>
                                        </p:attrNameLst>
                                      </p:cBhvr>
                                      <p:rCtr x="92" y="283"/>
                                    </p:animMotion>
                                  </p:childTnLst>
                                </p:cTn>
                              </p:par>
                            </p:childTnLst>
                          </p:cTn>
                        </p:par>
                        <p:par>
                          <p:cTn id="34" fill="hold">
                            <p:stCondLst>
                              <p:cond delay="1074"/>
                            </p:stCondLst>
                            <p:childTnLst>
                              <p:par>
                                <p:cTn id="35" presetID="64" presetClass="path" presetSubtype="0" decel="50000" fill="hold" grpId="2" nodeType="afterEffect">
                                  <p:stCondLst>
                                    <p:cond delay="0"/>
                                  </p:stCondLst>
                                  <p:childTnLst>
                                    <p:animMotion origin="layout" path="M 0.233 0.283 L 0.375 0.283 " pathEditMode="relative" rAng="0" ptsTypes="AA">
                                      <p:cBhvr>
                                        <p:cTn id="36" dur="408" fill="hold"/>
                                        <p:tgtEl>
                                          <p:spTgt spid="682067"/>
                                        </p:tgtEl>
                                        <p:attrNameLst>
                                          <p:attrName>ppt_x</p:attrName>
                                          <p:attrName>ppt_y</p:attrName>
                                        </p:attrNameLst>
                                      </p:cBhvr>
                                      <p:rCtr x="142" y="0"/>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82053"/>
                                        </p:tgtEl>
                                        <p:attrNameLst>
                                          <p:attrName>style.visibility</p:attrName>
                                        </p:attrNameLst>
                                      </p:cBhvr>
                                      <p:to>
                                        <p:strVal val="visible"/>
                                      </p:to>
                                    </p:set>
                                  </p:childTnLst>
                                </p:cTn>
                              </p:par>
                            </p:childTnLst>
                          </p:cTn>
                        </p:par>
                        <p:par>
                          <p:cTn id="41" fill="hold">
                            <p:stCondLst>
                              <p:cond delay="0"/>
                            </p:stCondLst>
                            <p:childTnLst>
                              <p:par>
                                <p:cTn id="42" presetID="64" presetClass="path" presetSubtype="0" accel="50000" fill="hold" grpId="0" nodeType="afterEffect">
                                  <p:stCondLst>
                                    <p:cond delay="0"/>
                                  </p:stCondLst>
                                  <p:childTnLst>
                                    <p:animMotion origin="layout" path="M 0.000 0.000 L 0.142 0.000 " pathEditMode="relative" rAng="0" ptsTypes="AA">
                                      <p:cBhvr>
                                        <p:cTn id="43" dur="408" fill="hold"/>
                                        <p:tgtEl>
                                          <p:spTgt spid="682068"/>
                                        </p:tgtEl>
                                        <p:attrNameLst>
                                          <p:attrName>ppt_x</p:attrName>
                                          <p:attrName>ppt_y</p:attrName>
                                        </p:attrNameLst>
                                      </p:cBhvr>
                                      <p:rCtr x="142" y="0"/>
                                    </p:animMotion>
                                  </p:childTnLst>
                                </p:cTn>
                              </p:par>
                            </p:childTnLst>
                          </p:cTn>
                        </p:par>
                        <p:par>
                          <p:cTn id="44" fill="hold">
                            <p:stCondLst>
                              <p:cond delay="408"/>
                            </p:stCondLst>
                            <p:childTnLst>
                              <p:par>
                                <p:cTn id="45" presetID="64" presetClass="path" presetSubtype="0" fill="hold" grpId="1" nodeType="afterEffect">
                                  <p:stCondLst>
                                    <p:cond delay="0"/>
                                  </p:stCondLst>
                                  <p:childTnLst>
                                    <p:animMotion origin="layout" path="M 0.142 0.000 L 0.233 0.596 " pathEditMode="relative" rAng="0" ptsTypes="AA">
                                      <p:cBhvr>
                                        <p:cTn id="46" dur="1313" fill="hold"/>
                                        <p:tgtEl>
                                          <p:spTgt spid="682068"/>
                                        </p:tgtEl>
                                        <p:attrNameLst>
                                          <p:attrName>ppt_x</p:attrName>
                                          <p:attrName>ppt_y</p:attrName>
                                        </p:attrNameLst>
                                      </p:cBhvr>
                                      <p:rCtr x="92" y="595"/>
                                    </p:animMotion>
                                  </p:childTnLst>
                                </p:cTn>
                              </p:par>
                            </p:childTnLst>
                          </p:cTn>
                        </p:par>
                        <p:par>
                          <p:cTn id="47" fill="hold">
                            <p:stCondLst>
                              <p:cond delay="1721"/>
                            </p:stCondLst>
                            <p:childTnLst>
                              <p:par>
                                <p:cTn id="48" presetID="64" presetClass="path" presetSubtype="0" fill="hold" grpId="3" nodeType="afterEffect">
                                  <p:stCondLst>
                                    <p:cond delay="0"/>
                                  </p:stCondLst>
                                  <p:childTnLst>
                                    <p:animMotion origin="layout" path="M 0.375 0.619 L 0.375 0.613 " pathEditMode="relative" rAng="0" ptsTypes="AA">
                                      <p:cBhvr>
                                        <p:cTn id="49" dur="35" fill="hold"/>
                                        <p:tgtEl>
                                          <p:spTgt spid="682066"/>
                                        </p:tgtEl>
                                        <p:attrNameLst>
                                          <p:attrName>ppt_x</p:attrName>
                                          <p:attrName>ppt_y</p:attrName>
                                        </p:attrNameLst>
                                      </p:cBhvr>
                                      <p:rCtr x="0" y="-7"/>
                                    </p:animMotion>
                                  </p:childTnLst>
                                </p:cTn>
                              </p:par>
                              <p:par>
                                <p:cTn id="50" presetID="64" presetClass="path" presetSubtype="0" decel="50000" fill="hold" grpId="2" nodeType="withEffect">
                                  <p:stCondLst>
                                    <p:cond delay="0"/>
                                  </p:stCondLst>
                                  <p:childTnLst>
                                    <p:animMotion origin="layout" path="M 0.233 0.596 L 0.375 0.596 " pathEditMode="relative" rAng="0" ptsTypes="AA">
                                      <p:cBhvr>
                                        <p:cTn id="51" dur="408" fill="hold"/>
                                        <p:tgtEl>
                                          <p:spTgt spid="682068"/>
                                        </p:tgtEl>
                                        <p:attrNameLst>
                                          <p:attrName>ppt_x</p:attrName>
                                          <p:attrName>ppt_y</p:attrName>
                                        </p:attrNameLst>
                                      </p:cBhvr>
                                      <p:rCtr x="142" y="0"/>
                                    </p:animMotion>
                                  </p:childTnLst>
                                </p:cTn>
                              </p:par>
                            </p:childTnLst>
                          </p:cTn>
                        </p:par>
                      </p:childTnLst>
                    </p:cTn>
                  </p:par>
                  <p:par>
                    <p:cTn id="52" fill="hold">
                      <p:stCondLst>
                        <p:cond delay="indefinite"/>
                      </p:stCondLst>
                      <p:childTnLst>
                        <p:par>
                          <p:cTn id="53" fill="hold">
                            <p:stCondLst>
                              <p:cond delay="0"/>
                            </p:stCondLst>
                            <p:childTnLst>
                              <p:par>
                                <p:cTn id="54" presetID="64" presetClass="path" presetSubtype="0" accel="50000" fill="hold" grpId="0" nodeType="clickEffect">
                                  <p:stCondLst>
                                    <p:cond delay="0"/>
                                  </p:stCondLst>
                                  <p:childTnLst>
                                    <p:animMotion origin="layout" path="M 0.000 0.000 L 0.142 0.000 " pathEditMode="relative" rAng="0" ptsTypes="AA">
                                      <p:cBhvr>
                                        <p:cTn id="55" dur="408" fill="hold"/>
                                        <p:tgtEl>
                                          <p:spTgt spid="682069"/>
                                        </p:tgtEl>
                                        <p:attrNameLst>
                                          <p:attrName>ppt_x</p:attrName>
                                          <p:attrName>ppt_y</p:attrName>
                                        </p:attrNameLst>
                                      </p:cBhvr>
                                      <p:rCtr x="142" y="0"/>
                                    </p:animMotion>
                                  </p:childTnLst>
                                </p:cTn>
                              </p:par>
                            </p:childTnLst>
                          </p:cTn>
                        </p:par>
                        <p:par>
                          <p:cTn id="56" fill="hold">
                            <p:stCondLst>
                              <p:cond delay="408"/>
                            </p:stCondLst>
                            <p:childTnLst>
                              <p:par>
                                <p:cTn id="57" presetID="64" presetClass="path" presetSubtype="0" fill="hold" grpId="1" nodeType="afterEffect">
                                  <p:stCondLst>
                                    <p:cond delay="0"/>
                                  </p:stCondLst>
                                  <p:childTnLst>
                                    <p:animMotion origin="layout" path="M 0.142 0.000 L 0.233 0.503 " pathEditMode="relative" rAng="0" ptsTypes="AA">
                                      <p:cBhvr>
                                        <p:cTn id="58" dur="1117" fill="hold"/>
                                        <p:tgtEl>
                                          <p:spTgt spid="682069"/>
                                        </p:tgtEl>
                                        <p:attrNameLst>
                                          <p:attrName>ppt_x</p:attrName>
                                          <p:attrName>ppt_y</p:attrName>
                                        </p:attrNameLst>
                                      </p:cBhvr>
                                      <p:rCtr x="92" y="503"/>
                                    </p:animMotion>
                                  </p:childTnLst>
                                </p:cTn>
                              </p:par>
                            </p:childTnLst>
                          </p:cTn>
                        </p:par>
                        <p:par>
                          <p:cTn id="59" fill="hold">
                            <p:stCondLst>
                              <p:cond delay="1525"/>
                            </p:stCondLst>
                            <p:childTnLst>
                              <p:par>
                                <p:cTn id="60" presetID="64" presetClass="path" presetSubtype="0" decel="50000" fill="hold" grpId="2" nodeType="afterEffect">
                                  <p:stCondLst>
                                    <p:cond delay="0"/>
                                  </p:stCondLst>
                                  <p:childTnLst>
                                    <p:animMotion origin="layout" path="M 0.233 0.503 L 0.375 0.503 " pathEditMode="relative" rAng="0" ptsTypes="AA">
                                      <p:cBhvr>
                                        <p:cTn id="61" dur="408" fill="hold"/>
                                        <p:tgtEl>
                                          <p:spTgt spid="682069"/>
                                        </p:tgtEl>
                                        <p:attrNameLst>
                                          <p:attrName>ppt_x</p:attrName>
                                          <p:attrName>ppt_y</p:attrName>
                                        </p:attrNameLst>
                                      </p:cBhvr>
                                      <p:rCtr x="142" y="0"/>
                                    </p:animMotion>
                                  </p:childTnLst>
                                </p:cTn>
                              </p:par>
                            </p:childTnLst>
                          </p:cTn>
                        </p:par>
                      </p:childTnLst>
                    </p:cTn>
                  </p:par>
                  <p:par>
                    <p:cTn id="62" fill="hold">
                      <p:stCondLst>
                        <p:cond delay="indefinite"/>
                      </p:stCondLst>
                      <p:childTnLst>
                        <p:par>
                          <p:cTn id="63" fill="hold">
                            <p:stCondLst>
                              <p:cond delay="0"/>
                            </p:stCondLst>
                            <p:childTnLst>
                              <p:par>
                                <p:cTn id="64" presetID="64" presetClass="path" presetSubtype="0" accel="50000" fill="hold" grpId="0" nodeType="clickEffect">
                                  <p:stCondLst>
                                    <p:cond delay="0"/>
                                  </p:stCondLst>
                                  <p:childTnLst>
                                    <p:animMotion origin="layout" path="M 0.000 0.000 L 0.142 0.000 " pathEditMode="relative" rAng="0" ptsTypes="AA">
                                      <p:cBhvr>
                                        <p:cTn id="65" dur="408" fill="hold"/>
                                        <p:tgtEl>
                                          <p:spTgt spid="682070"/>
                                        </p:tgtEl>
                                        <p:attrNameLst>
                                          <p:attrName>ppt_x</p:attrName>
                                          <p:attrName>ppt_y</p:attrName>
                                        </p:attrNameLst>
                                      </p:cBhvr>
                                      <p:rCtr x="142" y="0"/>
                                    </p:animMotion>
                                  </p:childTnLst>
                                </p:cTn>
                              </p:par>
                            </p:childTnLst>
                          </p:cTn>
                        </p:par>
                        <p:par>
                          <p:cTn id="66" fill="hold">
                            <p:stCondLst>
                              <p:cond delay="408"/>
                            </p:stCondLst>
                            <p:childTnLst>
                              <p:par>
                                <p:cTn id="67" presetID="64" presetClass="path" presetSubtype="0" fill="hold" grpId="1" nodeType="afterEffect">
                                  <p:stCondLst>
                                    <p:cond delay="0"/>
                                  </p:stCondLst>
                                  <p:childTnLst>
                                    <p:animMotion origin="layout" path="M 0.142 0.000 L 0.233 0.559 " pathEditMode="relative" rAng="0" ptsTypes="AA">
                                      <p:cBhvr>
                                        <p:cTn id="68" dur="1235" fill="hold"/>
                                        <p:tgtEl>
                                          <p:spTgt spid="682070"/>
                                        </p:tgtEl>
                                        <p:attrNameLst>
                                          <p:attrName>ppt_x</p:attrName>
                                          <p:attrName>ppt_y</p:attrName>
                                        </p:attrNameLst>
                                      </p:cBhvr>
                                      <p:rCtr x="92" y="559"/>
                                    </p:animMotion>
                                  </p:childTnLst>
                                </p:cTn>
                              </p:par>
                            </p:childTnLst>
                          </p:cTn>
                        </p:par>
                        <p:par>
                          <p:cTn id="69" fill="hold">
                            <p:stCondLst>
                              <p:cond delay="1643"/>
                            </p:stCondLst>
                            <p:childTnLst>
                              <p:par>
                                <p:cTn id="70" presetID="64" presetClass="path" presetSubtype="0" decel="50000" fill="hold" grpId="2" nodeType="afterEffect">
                                  <p:stCondLst>
                                    <p:cond delay="0"/>
                                  </p:stCondLst>
                                  <p:childTnLst>
                                    <p:animMotion origin="layout" path="M 0.233 0.559 L 0.375 0.559 " pathEditMode="relative" rAng="0" ptsTypes="AA">
                                      <p:cBhvr>
                                        <p:cTn id="71" dur="408" fill="hold"/>
                                        <p:tgtEl>
                                          <p:spTgt spid="682070"/>
                                        </p:tgtEl>
                                        <p:attrNameLst>
                                          <p:attrName>ppt_x</p:attrName>
                                          <p:attrName>ppt_y</p:attrName>
                                        </p:attrNameLst>
                                      </p:cBhvr>
                                      <p:rCtr x="142" y="0"/>
                                    </p:animMotion>
                                  </p:childTnLst>
                                </p:cTn>
                              </p:par>
                            </p:childTnLst>
                          </p:cTn>
                        </p:par>
                      </p:childTnLst>
                    </p:cTn>
                  </p:par>
                  <p:par>
                    <p:cTn id="72" fill="hold">
                      <p:stCondLst>
                        <p:cond delay="indefinite"/>
                      </p:stCondLst>
                      <p:childTnLst>
                        <p:par>
                          <p:cTn id="73" fill="hold">
                            <p:stCondLst>
                              <p:cond delay="0"/>
                            </p:stCondLst>
                            <p:childTnLst>
                              <p:par>
                                <p:cTn id="74" presetID="64" presetClass="path" presetSubtype="0" accel="50000" fill="hold" grpId="0" nodeType="clickEffect">
                                  <p:stCondLst>
                                    <p:cond delay="0"/>
                                  </p:stCondLst>
                                  <p:childTnLst>
                                    <p:animMotion origin="layout" path="M 0.000 0.000 L 0.142 0.000 " pathEditMode="relative" rAng="0" ptsTypes="AA">
                                      <p:cBhvr>
                                        <p:cTn id="75" dur="408" fill="hold"/>
                                        <p:tgtEl>
                                          <p:spTgt spid="682071"/>
                                        </p:tgtEl>
                                        <p:attrNameLst>
                                          <p:attrName>ppt_x</p:attrName>
                                          <p:attrName>ppt_y</p:attrName>
                                        </p:attrNameLst>
                                      </p:cBhvr>
                                      <p:rCtr x="142" y="0"/>
                                    </p:animMotion>
                                  </p:childTnLst>
                                </p:cTn>
                              </p:par>
                            </p:childTnLst>
                          </p:cTn>
                        </p:par>
                        <p:par>
                          <p:cTn id="76" fill="hold">
                            <p:stCondLst>
                              <p:cond delay="408"/>
                            </p:stCondLst>
                            <p:childTnLst>
                              <p:par>
                                <p:cTn id="77" presetID="64" presetClass="path" presetSubtype="0" fill="hold" grpId="1" nodeType="afterEffect">
                                  <p:stCondLst>
                                    <p:cond delay="0"/>
                                  </p:stCondLst>
                                  <p:childTnLst>
                                    <p:animMotion origin="layout" path="M 0.142 0.000 L 0.233 0.236 " pathEditMode="relative" rAng="0" ptsTypes="AA">
                                      <p:cBhvr>
                                        <p:cTn id="78" dur="573" fill="hold"/>
                                        <p:tgtEl>
                                          <p:spTgt spid="682071"/>
                                        </p:tgtEl>
                                        <p:attrNameLst>
                                          <p:attrName>ppt_x</p:attrName>
                                          <p:attrName>ppt_y</p:attrName>
                                        </p:attrNameLst>
                                      </p:cBhvr>
                                      <p:rCtr x="92" y="236"/>
                                    </p:animMotion>
                                  </p:childTnLst>
                                </p:cTn>
                              </p:par>
                            </p:childTnLst>
                          </p:cTn>
                        </p:par>
                        <p:par>
                          <p:cTn id="79" fill="hold">
                            <p:stCondLst>
                              <p:cond delay="981"/>
                            </p:stCondLst>
                            <p:childTnLst>
                              <p:par>
                                <p:cTn id="80" presetID="64" presetClass="path" presetSubtype="0" fill="hold" grpId="3" nodeType="afterEffect">
                                  <p:stCondLst>
                                    <p:cond delay="0"/>
                                  </p:stCondLst>
                                  <p:childTnLst>
                                    <p:animMotion origin="layout" path="M 0.375 0.283 L 0.375 0.277 " pathEditMode="relative" rAng="0" ptsTypes="AA">
                                      <p:cBhvr>
                                        <p:cTn id="81" dur="35" fill="hold"/>
                                        <p:tgtEl>
                                          <p:spTgt spid="682067"/>
                                        </p:tgtEl>
                                        <p:attrNameLst>
                                          <p:attrName>ppt_x</p:attrName>
                                          <p:attrName>ppt_y</p:attrName>
                                        </p:attrNameLst>
                                      </p:cBhvr>
                                      <p:rCtr x="0" y="-7"/>
                                    </p:animMotion>
                                  </p:childTnLst>
                                </p:cTn>
                              </p:par>
                              <p:par>
                                <p:cTn id="82" presetID="64" presetClass="path" presetSubtype="0" decel="50000" fill="hold" grpId="2" nodeType="withEffect">
                                  <p:stCondLst>
                                    <p:cond delay="0"/>
                                  </p:stCondLst>
                                  <p:childTnLst>
                                    <p:animMotion origin="layout" path="M 0.233 0.236 L 0.375 0.236 " pathEditMode="relative" rAng="0" ptsTypes="AA">
                                      <p:cBhvr>
                                        <p:cTn id="83" dur="408" fill="hold"/>
                                        <p:tgtEl>
                                          <p:spTgt spid="682071"/>
                                        </p:tgtEl>
                                        <p:attrNameLst>
                                          <p:attrName>ppt_x</p:attrName>
                                          <p:attrName>ppt_y</p:attrName>
                                        </p:attrNameLst>
                                      </p:cBhvr>
                                      <p:rCtr x="142" y="0"/>
                                    </p:animMotion>
                                  </p:childTnLst>
                                </p:cTn>
                              </p:par>
                            </p:childTnLst>
                          </p:cTn>
                        </p:par>
                        <p:par>
                          <p:cTn id="84" fill="hold">
                            <p:stCondLst>
                              <p:cond delay="1389"/>
                            </p:stCondLst>
                            <p:childTnLst>
                              <p:par>
                                <p:cTn id="85" presetID="64" presetClass="path" presetSubtype="0" accel="50000" fill="hold" grpId="0" nodeType="afterEffect">
                                  <p:stCondLst>
                                    <p:cond delay="0"/>
                                  </p:stCondLst>
                                  <p:childTnLst>
                                    <p:animMotion origin="layout" path="M 0.000 0.000 L 0.142 0.000 " pathEditMode="relative" rAng="0" ptsTypes="AA">
                                      <p:cBhvr>
                                        <p:cTn id="86" dur="68" fill="hold"/>
                                        <p:tgtEl>
                                          <p:spTgt spid="682072"/>
                                        </p:tgtEl>
                                        <p:attrNameLst>
                                          <p:attrName>ppt_x</p:attrName>
                                          <p:attrName>ppt_y</p:attrName>
                                        </p:attrNameLst>
                                      </p:cBhvr>
                                      <p:rCtr x="142" y="0"/>
                                    </p:animMotion>
                                  </p:childTnLst>
                                </p:cTn>
                              </p:par>
                            </p:childTnLst>
                          </p:cTn>
                        </p:par>
                        <p:par>
                          <p:cTn id="87" fill="hold">
                            <p:stCondLst>
                              <p:cond delay="1457"/>
                            </p:stCondLst>
                            <p:childTnLst>
                              <p:par>
                                <p:cTn id="88" presetID="64" presetClass="path" presetSubtype="0" fill="hold" grpId="1" nodeType="afterEffect">
                                  <p:stCondLst>
                                    <p:cond delay="0"/>
                                  </p:stCondLst>
                                  <p:childTnLst>
                                    <p:animMotion origin="layout" path="M 0.142 0.000 L 0.233 0.305 " pathEditMode="relative" rAng="0" ptsTypes="AA">
                                      <p:cBhvr>
                                        <p:cTn id="89" dur="118" fill="hold"/>
                                        <p:tgtEl>
                                          <p:spTgt spid="682072"/>
                                        </p:tgtEl>
                                        <p:attrNameLst>
                                          <p:attrName>ppt_x</p:attrName>
                                          <p:attrName>ppt_y</p:attrName>
                                        </p:attrNameLst>
                                      </p:cBhvr>
                                      <p:rCtr x="92" y="305"/>
                                    </p:animMotion>
                                  </p:childTnLst>
                                </p:cTn>
                              </p:par>
                            </p:childTnLst>
                          </p:cTn>
                        </p:par>
                        <p:par>
                          <p:cTn id="90" fill="hold">
                            <p:stCondLst>
                              <p:cond delay="1575"/>
                            </p:stCondLst>
                            <p:childTnLst>
                              <p:par>
                                <p:cTn id="91" presetID="64" presetClass="path" presetSubtype="0" decel="50000" fill="hold" grpId="2" nodeType="afterEffect">
                                  <p:stCondLst>
                                    <p:cond delay="0"/>
                                  </p:stCondLst>
                                  <p:childTnLst>
                                    <p:animMotion origin="layout" path="M 0.233 0.305 L 0.375 0.305 " pathEditMode="relative" rAng="0" ptsTypes="AA">
                                      <p:cBhvr>
                                        <p:cTn id="92" dur="68" fill="hold"/>
                                        <p:tgtEl>
                                          <p:spTgt spid="682072"/>
                                        </p:tgtEl>
                                        <p:attrNameLst>
                                          <p:attrName>ppt_x</p:attrName>
                                          <p:attrName>ppt_y</p:attrName>
                                        </p:attrNameLst>
                                      </p:cBhvr>
                                      <p:rCtr x="142" y="0"/>
                                    </p:animMotion>
                                  </p:childTnLst>
                                </p:cTn>
                              </p:par>
                            </p:childTnLst>
                          </p:cTn>
                        </p:par>
                        <p:par>
                          <p:cTn id="93" fill="hold">
                            <p:stCondLst>
                              <p:cond delay="1643"/>
                            </p:stCondLst>
                            <p:childTnLst>
                              <p:par>
                                <p:cTn id="94" presetID="64" presetClass="path" presetSubtype="0" accel="50000" fill="hold" grpId="0" nodeType="afterEffect">
                                  <p:stCondLst>
                                    <p:cond delay="0"/>
                                  </p:stCondLst>
                                  <p:childTnLst>
                                    <p:animMotion origin="layout" path="M 0.000 0.000 L 0.142 0.000 " pathEditMode="relative" rAng="0" ptsTypes="AA">
                                      <p:cBhvr>
                                        <p:cTn id="95" dur="68" fill="hold"/>
                                        <p:tgtEl>
                                          <p:spTgt spid="682073"/>
                                        </p:tgtEl>
                                        <p:attrNameLst>
                                          <p:attrName>ppt_x</p:attrName>
                                          <p:attrName>ppt_y</p:attrName>
                                        </p:attrNameLst>
                                      </p:cBhvr>
                                      <p:rCtr x="142" y="0"/>
                                    </p:animMotion>
                                  </p:childTnLst>
                                </p:cTn>
                              </p:par>
                            </p:childTnLst>
                          </p:cTn>
                        </p:par>
                        <p:par>
                          <p:cTn id="96" fill="hold">
                            <p:stCondLst>
                              <p:cond delay="1711"/>
                            </p:stCondLst>
                            <p:childTnLst>
                              <p:par>
                                <p:cTn id="97" presetID="64" presetClass="path" presetSubtype="0" fill="hold" grpId="1" nodeType="afterEffect">
                                  <p:stCondLst>
                                    <p:cond delay="0"/>
                                  </p:stCondLst>
                                  <p:childTnLst>
                                    <p:animMotion origin="layout" path="M 0.142 0.000 L 0.233 0.449 " pathEditMode="relative" rAng="0" ptsTypes="AA">
                                      <p:cBhvr>
                                        <p:cTn id="98" dur="167" fill="hold"/>
                                        <p:tgtEl>
                                          <p:spTgt spid="682073"/>
                                        </p:tgtEl>
                                        <p:attrNameLst>
                                          <p:attrName>ppt_x</p:attrName>
                                          <p:attrName>ppt_y</p:attrName>
                                        </p:attrNameLst>
                                      </p:cBhvr>
                                      <p:rCtr x="92" y="449"/>
                                    </p:animMotion>
                                  </p:childTnLst>
                                </p:cTn>
                              </p:par>
                            </p:childTnLst>
                          </p:cTn>
                        </p:par>
                        <p:par>
                          <p:cTn id="99" fill="hold">
                            <p:stCondLst>
                              <p:cond delay="1878"/>
                            </p:stCondLst>
                            <p:childTnLst>
                              <p:par>
                                <p:cTn id="100" presetID="64" presetClass="path" presetSubtype="0" decel="50000" fill="hold" grpId="2" nodeType="afterEffect">
                                  <p:stCondLst>
                                    <p:cond delay="0"/>
                                  </p:stCondLst>
                                  <p:childTnLst>
                                    <p:animMotion origin="layout" path="M 0.233 0.449 L 0.375 0.449 " pathEditMode="relative" rAng="0" ptsTypes="AA">
                                      <p:cBhvr>
                                        <p:cTn id="101" dur="68" fill="hold"/>
                                        <p:tgtEl>
                                          <p:spTgt spid="682073"/>
                                        </p:tgtEl>
                                        <p:attrNameLst>
                                          <p:attrName>ppt_x</p:attrName>
                                          <p:attrName>ppt_y</p:attrName>
                                        </p:attrNameLst>
                                      </p:cBhvr>
                                      <p:rCtr x="142" y="0"/>
                                    </p:animMotion>
                                  </p:childTnLst>
                                </p:cTn>
                              </p:par>
                            </p:childTnLst>
                          </p:cTn>
                        </p:par>
                        <p:par>
                          <p:cTn id="102" fill="hold">
                            <p:stCondLst>
                              <p:cond delay="1946"/>
                            </p:stCondLst>
                            <p:childTnLst>
                              <p:par>
                                <p:cTn id="103" presetID="64" presetClass="path" presetSubtype="0" accel="50000" fill="hold" grpId="0" nodeType="afterEffect">
                                  <p:stCondLst>
                                    <p:cond delay="0"/>
                                  </p:stCondLst>
                                  <p:childTnLst>
                                    <p:animMotion origin="layout" path="M 0.000 0.000 L 0.142 0.000 " pathEditMode="relative" rAng="0" ptsTypes="AA">
                                      <p:cBhvr>
                                        <p:cTn id="104" dur="68" fill="hold"/>
                                        <p:tgtEl>
                                          <p:spTgt spid="682074"/>
                                        </p:tgtEl>
                                        <p:attrNameLst>
                                          <p:attrName>ppt_x</p:attrName>
                                          <p:attrName>ppt_y</p:attrName>
                                        </p:attrNameLst>
                                      </p:cBhvr>
                                      <p:rCtr x="142" y="0"/>
                                    </p:animMotion>
                                  </p:childTnLst>
                                </p:cTn>
                              </p:par>
                            </p:childTnLst>
                          </p:cTn>
                        </p:par>
                        <p:par>
                          <p:cTn id="105" fill="hold">
                            <p:stCondLst>
                              <p:cond delay="2014"/>
                            </p:stCondLst>
                            <p:childTnLst>
                              <p:par>
                                <p:cTn id="106" presetID="64" presetClass="path" presetSubtype="0" fill="hold" grpId="1" nodeType="afterEffect">
                                  <p:stCondLst>
                                    <p:cond delay="0"/>
                                  </p:stCondLst>
                                  <p:childTnLst>
                                    <p:animMotion origin="layout" path="M 0.142 0.000 L 0.233 0.038 " pathEditMode="relative" rAng="0" ptsTypes="AA">
                                      <p:cBhvr>
                                        <p:cTn id="107" dur="46" fill="hold"/>
                                        <p:tgtEl>
                                          <p:spTgt spid="682074"/>
                                        </p:tgtEl>
                                        <p:attrNameLst>
                                          <p:attrName>ppt_x</p:attrName>
                                          <p:attrName>ppt_y</p:attrName>
                                        </p:attrNameLst>
                                      </p:cBhvr>
                                      <p:rCtr x="92" y="38"/>
                                    </p:animMotion>
                                  </p:childTnLst>
                                </p:cTn>
                              </p:par>
                            </p:childTnLst>
                          </p:cTn>
                        </p:par>
                        <p:par>
                          <p:cTn id="108" fill="hold">
                            <p:stCondLst>
                              <p:cond delay="2060"/>
                            </p:stCondLst>
                            <p:childTnLst>
                              <p:par>
                                <p:cTn id="109" presetID="64" presetClass="path" presetSubtype="0" decel="50000" fill="hold" grpId="2" nodeType="afterEffect">
                                  <p:stCondLst>
                                    <p:cond delay="0"/>
                                  </p:stCondLst>
                                  <p:childTnLst>
                                    <p:animMotion origin="layout" path="M 0.233 0.038 L 0.375 0.038 " pathEditMode="relative" rAng="0" ptsTypes="AA">
                                      <p:cBhvr>
                                        <p:cTn id="110" dur="68" fill="hold"/>
                                        <p:tgtEl>
                                          <p:spTgt spid="682074"/>
                                        </p:tgtEl>
                                        <p:attrNameLst>
                                          <p:attrName>ppt_x</p:attrName>
                                          <p:attrName>ppt_y</p:attrName>
                                        </p:attrNameLst>
                                      </p:cBhvr>
                                      <p:rCtr x="142" y="0"/>
                                    </p:animMotion>
                                  </p:childTnLst>
                                </p:cTn>
                              </p:par>
                            </p:childTnLst>
                          </p:cTn>
                        </p:par>
                        <p:par>
                          <p:cTn id="111" fill="hold">
                            <p:stCondLst>
                              <p:cond delay="2128"/>
                            </p:stCondLst>
                            <p:childTnLst>
                              <p:par>
                                <p:cTn id="112" presetID="64" presetClass="path" presetSubtype="0" accel="50000" fill="hold" grpId="0" nodeType="afterEffect">
                                  <p:stCondLst>
                                    <p:cond delay="0"/>
                                  </p:stCondLst>
                                  <p:childTnLst>
                                    <p:animMotion origin="layout" path="M 0.000 0.000 L 0.142 0.000 " pathEditMode="relative" rAng="0" ptsTypes="AA">
                                      <p:cBhvr>
                                        <p:cTn id="113" dur="68" fill="hold"/>
                                        <p:tgtEl>
                                          <p:spTgt spid="682075"/>
                                        </p:tgtEl>
                                        <p:attrNameLst>
                                          <p:attrName>ppt_x</p:attrName>
                                          <p:attrName>ppt_y</p:attrName>
                                        </p:attrNameLst>
                                      </p:cBhvr>
                                      <p:rCtr x="142" y="0"/>
                                    </p:animMotion>
                                  </p:childTnLst>
                                </p:cTn>
                              </p:par>
                            </p:childTnLst>
                          </p:cTn>
                        </p:par>
                        <p:par>
                          <p:cTn id="114" fill="hold">
                            <p:stCondLst>
                              <p:cond delay="2196"/>
                            </p:stCondLst>
                            <p:childTnLst>
                              <p:par>
                                <p:cTn id="115" presetID="64" presetClass="path" presetSubtype="0" fill="hold" grpId="1" nodeType="afterEffect">
                                  <p:stCondLst>
                                    <p:cond delay="0"/>
                                  </p:stCondLst>
                                  <p:childTnLst>
                                    <p:animMotion origin="layout" path="M 0.142 0.000 L 0.233 0.270 " pathEditMode="relative" rAng="0" ptsTypes="AA">
                                      <p:cBhvr>
                                        <p:cTn id="116" dur="106" fill="hold"/>
                                        <p:tgtEl>
                                          <p:spTgt spid="682075"/>
                                        </p:tgtEl>
                                        <p:attrNameLst>
                                          <p:attrName>ppt_x</p:attrName>
                                          <p:attrName>ppt_y</p:attrName>
                                        </p:attrNameLst>
                                      </p:cBhvr>
                                      <p:rCtr x="92" y="270"/>
                                    </p:animMotion>
                                  </p:childTnLst>
                                </p:cTn>
                              </p:par>
                            </p:childTnLst>
                          </p:cTn>
                        </p:par>
                        <p:par>
                          <p:cTn id="117" fill="hold">
                            <p:stCondLst>
                              <p:cond delay="2302"/>
                            </p:stCondLst>
                            <p:childTnLst>
                              <p:par>
                                <p:cTn id="118" presetID="64" presetClass="path" presetSubtype="0" fill="hold" grpId="3" nodeType="afterEffect">
                                  <p:stCondLst>
                                    <p:cond delay="0"/>
                                  </p:stCondLst>
                                  <p:childTnLst>
                                    <p:animMotion origin="layout" path="M 0.375 0.305 L 0.375 0.299 " pathEditMode="relative" rAng="0" ptsTypes="AA">
                                      <p:cBhvr>
                                        <p:cTn id="119" dur="35" fill="hold"/>
                                        <p:tgtEl>
                                          <p:spTgt spid="682072"/>
                                        </p:tgtEl>
                                        <p:attrNameLst>
                                          <p:attrName>ppt_x</p:attrName>
                                          <p:attrName>ppt_y</p:attrName>
                                        </p:attrNameLst>
                                      </p:cBhvr>
                                      <p:rCtr x="0" y="-7"/>
                                    </p:animMotion>
                                  </p:childTnLst>
                                </p:cTn>
                              </p:par>
                              <p:par>
                                <p:cTn id="120" presetID="64" presetClass="path" presetSubtype="0" decel="50000" fill="hold" grpId="2" nodeType="withEffect">
                                  <p:stCondLst>
                                    <p:cond delay="0"/>
                                  </p:stCondLst>
                                  <p:childTnLst>
                                    <p:animMotion origin="layout" path="M 0.233 0.270 L 0.375 0.270 " pathEditMode="relative" rAng="0" ptsTypes="AA">
                                      <p:cBhvr>
                                        <p:cTn id="121" dur="68" fill="hold"/>
                                        <p:tgtEl>
                                          <p:spTgt spid="682075"/>
                                        </p:tgtEl>
                                        <p:attrNameLst>
                                          <p:attrName>ppt_x</p:attrName>
                                          <p:attrName>ppt_y</p:attrName>
                                        </p:attrNameLst>
                                      </p:cBhvr>
                                      <p:rCtr x="142" y="0"/>
                                    </p:animMotion>
                                  </p:childTnLst>
                                </p:cTn>
                              </p:par>
                            </p:childTnLst>
                          </p:cTn>
                        </p:par>
                        <p:par>
                          <p:cTn id="122" fill="hold">
                            <p:stCondLst>
                              <p:cond delay="2370"/>
                            </p:stCondLst>
                            <p:childTnLst>
                              <p:par>
                                <p:cTn id="123" presetID="64" presetClass="path" presetSubtype="0" accel="50000" fill="hold" grpId="0" nodeType="afterEffect">
                                  <p:stCondLst>
                                    <p:cond delay="0"/>
                                  </p:stCondLst>
                                  <p:childTnLst>
                                    <p:animMotion origin="layout" path="M 0.000 0.000 L 0.142 0.000 " pathEditMode="relative" rAng="0" ptsTypes="AA">
                                      <p:cBhvr>
                                        <p:cTn id="124" dur="68" fill="hold"/>
                                        <p:tgtEl>
                                          <p:spTgt spid="682076"/>
                                        </p:tgtEl>
                                        <p:attrNameLst>
                                          <p:attrName>ppt_x</p:attrName>
                                          <p:attrName>ppt_y</p:attrName>
                                        </p:attrNameLst>
                                      </p:cBhvr>
                                      <p:rCtr x="142" y="0"/>
                                    </p:animMotion>
                                  </p:childTnLst>
                                </p:cTn>
                              </p:par>
                            </p:childTnLst>
                          </p:cTn>
                        </p:par>
                        <p:par>
                          <p:cTn id="125" fill="hold">
                            <p:stCondLst>
                              <p:cond delay="2438"/>
                            </p:stCondLst>
                            <p:childTnLst>
                              <p:par>
                                <p:cTn id="126" presetID="64" presetClass="path" presetSubtype="0" fill="hold" grpId="1" nodeType="afterEffect">
                                  <p:stCondLst>
                                    <p:cond delay="0"/>
                                  </p:stCondLst>
                                  <p:childTnLst>
                                    <p:animMotion origin="layout" path="M 0.142 0.000 L 0.233 -0.066 " pathEditMode="relative" rAng="0" ptsTypes="AA">
                                      <p:cBhvr>
                                        <p:cTn id="127" dur="50" fill="hold"/>
                                        <p:tgtEl>
                                          <p:spTgt spid="682076"/>
                                        </p:tgtEl>
                                        <p:attrNameLst>
                                          <p:attrName>ppt_x</p:attrName>
                                          <p:attrName>ppt_y</p:attrName>
                                        </p:attrNameLst>
                                      </p:cBhvr>
                                      <p:rCtr x="92" y="-66"/>
                                    </p:animMotion>
                                  </p:childTnLst>
                                </p:cTn>
                              </p:par>
                            </p:childTnLst>
                          </p:cTn>
                        </p:par>
                        <p:par>
                          <p:cTn id="128" fill="hold">
                            <p:stCondLst>
                              <p:cond delay="2488"/>
                            </p:stCondLst>
                            <p:childTnLst>
                              <p:par>
                                <p:cTn id="129" presetID="64" presetClass="path" presetSubtype="0" decel="50000" fill="hold" grpId="2" nodeType="afterEffect">
                                  <p:stCondLst>
                                    <p:cond delay="0"/>
                                  </p:stCondLst>
                                  <p:childTnLst>
                                    <p:animMotion origin="layout" path="M 0.233 -0.066 L 0.375 -0.066 " pathEditMode="relative" rAng="0" ptsTypes="AA">
                                      <p:cBhvr>
                                        <p:cTn id="130" dur="68" fill="hold"/>
                                        <p:tgtEl>
                                          <p:spTgt spid="682076"/>
                                        </p:tgtEl>
                                        <p:attrNameLst>
                                          <p:attrName>ppt_x</p:attrName>
                                          <p:attrName>ppt_y</p:attrName>
                                        </p:attrNameLst>
                                      </p:cBhvr>
                                      <p:rCtr x="142" y="0"/>
                                    </p:animMotion>
                                  </p:childTnLst>
                                </p:cTn>
                              </p:par>
                            </p:childTnLst>
                          </p:cTn>
                        </p:par>
                        <p:par>
                          <p:cTn id="131" fill="hold">
                            <p:stCondLst>
                              <p:cond delay="2556"/>
                            </p:stCondLst>
                            <p:childTnLst>
                              <p:par>
                                <p:cTn id="132" presetID="64" presetClass="path" presetSubtype="0" accel="50000" fill="hold" grpId="0" nodeType="afterEffect">
                                  <p:stCondLst>
                                    <p:cond delay="0"/>
                                  </p:stCondLst>
                                  <p:childTnLst>
                                    <p:animMotion origin="layout" path="M 0.000 0.000 L 0.142 0.000 " pathEditMode="relative" rAng="0" ptsTypes="AA">
                                      <p:cBhvr>
                                        <p:cTn id="133" dur="68" fill="hold"/>
                                        <p:tgtEl>
                                          <p:spTgt spid="682077"/>
                                        </p:tgtEl>
                                        <p:attrNameLst>
                                          <p:attrName>ppt_x</p:attrName>
                                          <p:attrName>ppt_y</p:attrName>
                                        </p:attrNameLst>
                                      </p:cBhvr>
                                      <p:rCtr x="142" y="0"/>
                                    </p:animMotion>
                                  </p:childTnLst>
                                </p:cTn>
                              </p:par>
                            </p:childTnLst>
                          </p:cTn>
                        </p:par>
                        <p:par>
                          <p:cTn id="134" fill="hold">
                            <p:stCondLst>
                              <p:cond delay="2624"/>
                            </p:stCondLst>
                            <p:childTnLst>
                              <p:par>
                                <p:cTn id="135" presetID="64" presetClass="path" presetSubtype="0" fill="hold" grpId="1" nodeType="afterEffect">
                                  <p:stCondLst>
                                    <p:cond delay="0"/>
                                  </p:stCondLst>
                                  <p:childTnLst>
                                    <p:animMotion origin="layout" path="M 0.142 0.000 L 0.233 0.395 " pathEditMode="relative" rAng="0" ptsTypes="AA">
                                      <p:cBhvr>
                                        <p:cTn id="136" dur="148" fill="hold"/>
                                        <p:tgtEl>
                                          <p:spTgt spid="682077"/>
                                        </p:tgtEl>
                                        <p:attrNameLst>
                                          <p:attrName>ppt_x</p:attrName>
                                          <p:attrName>ppt_y</p:attrName>
                                        </p:attrNameLst>
                                      </p:cBhvr>
                                      <p:rCtr x="92" y="395"/>
                                    </p:animMotion>
                                  </p:childTnLst>
                                </p:cTn>
                              </p:par>
                            </p:childTnLst>
                          </p:cTn>
                        </p:par>
                        <p:par>
                          <p:cTn id="137" fill="hold">
                            <p:stCondLst>
                              <p:cond delay="2772"/>
                            </p:stCondLst>
                            <p:childTnLst>
                              <p:par>
                                <p:cTn id="138" presetID="64" presetClass="path" presetSubtype="0" decel="50000" fill="hold" grpId="2" nodeType="afterEffect">
                                  <p:stCondLst>
                                    <p:cond delay="0"/>
                                  </p:stCondLst>
                                  <p:childTnLst>
                                    <p:animMotion origin="layout" path="M 0.233 0.395 L 0.375 0.395 " pathEditMode="relative" rAng="0" ptsTypes="AA">
                                      <p:cBhvr>
                                        <p:cTn id="139" dur="68" fill="hold"/>
                                        <p:tgtEl>
                                          <p:spTgt spid="682077"/>
                                        </p:tgtEl>
                                        <p:attrNameLst>
                                          <p:attrName>ppt_x</p:attrName>
                                          <p:attrName>ppt_y</p:attrName>
                                        </p:attrNameLst>
                                      </p:cBhvr>
                                      <p:rCtr x="142" y="0"/>
                                    </p:animMotion>
                                  </p:childTnLst>
                                </p:cTn>
                              </p:par>
                            </p:childTnLst>
                          </p:cTn>
                        </p:par>
                        <p:par>
                          <p:cTn id="140" fill="hold">
                            <p:stCondLst>
                              <p:cond delay="2840"/>
                            </p:stCondLst>
                            <p:childTnLst>
                              <p:par>
                                <p:cTn id="141" presetID="64" presetClass="path" presetSubtype="0" accel="50000" fill="hold" grpId="0" nodeType="afterEffect">
                                  <p:stCondLst>
                                    <p:cond delay="0"/>
                                  </p:stCondLst>
                                  <p:childTnLst>
                                    <p:animMotion origin="layout" path="M 0.000 0.000 L 0.142 0.000 " pathEditMode="relative" rAng="0" ptsTypes="AA">
                                      <p:cBhvr>
                                        <p:cTn id="142" dur="68" fill="hold"/>
                                        <p:tgtEl>
                                          <p:spTgt spid="682078"/>
                                        </p:tgtEl>
                                        <p:attrNameLst>
                                          <p:attrName>ppt_x</p:attrName>
                                          <p:attrName>ppt_y</p:attrName>
                                        </p:attrNameLst>
                                      </p:cBhvr>
                                      <p:rCtr x="142" y="0"/>
                                    </p:animMotion>
                                  </p:childTnLst>
                                </p:cTn>
                              </p:par>
                            </p:childTnLst>
                          </p:cTn>
                        </p:par>
                        <p:par>
                          <p:cTn id="143" fill="hold">
                            <p:stCondLst>
                              <p:cond delay="2908"/>
                            </p:stCondLst>
                            <p:childTnLst>
                              <p:par>
                                <p:cTn id="144" presetID="64" presetClass="path" presetSubtype="0" fill="hold" grpId="1" nodeType="afterEffect">
                                  <p:stCondLst>
                                    <p:cond delay="0"/>
                                  </p:stCondLst>
                                  <p:childTnLst>
                                    <p:animMotion origin="layout" path="M 0.142 0.000 L 0.233 0.153 " pathEditMode="relative" rAng="0" ptsTypes="AA">
                                      <p:cBhvr>
                                        <p:cTn id="145" dur="70" fill="hold"/>
                                        <p:tgtEl>
                                          <p:spTgt spid="682078"/>
                                        </p:tgtEl>
                                        <p:attrNameLst>
                                          <p:attrName>ppt_x</p:attrName>
                                          <p:attrName>ppt_y</p:attrName>
                                        </p:attrNameLst>
                                      </p:cBhvr>
                                      <p:rCtr x="92" y="153"/>
                                    </p:animMotion>
                                  </p:childTnLst>
                                </p:cTn>
                              </p:par>
                            </p:childTnLst>
                          </p:cTn>
                        </p:par>
                        <p:par>
                          <p:cTn id="146" fill="hold">
                            <p:stCondLst>
                              <p:cond delay="2978"/>
                            </p:stCondLst>
                            <p:childTnLst>
                              <p:par>
                                <p:cTn id="147" presetID="64" presetClass="path" presetSubtype="0" fill="hold" grpId="3" nodeType="afterEffect">
                                  <p:stCondLst>
                                    <p:cond delay="0"/>
                                  </p:stCondLst>
                                  <p:childTnLst>
                                    <p:animMotion origin="layout" path="M 0.375 0.236 L 0.375 0.229 " pathEditMode="relative" rAng="0" ptsTypes="AA">
                                      <p:cBhvr>
                                        <p:cTn id="148" dur="35" fill="hold"/>
                                        <p:tgtEl>
                                          <p:spTgt spid="682071"/>
                                        </p:tgtEl>
                                        <p:attrNameLst>
                                          <p:attrName>ppt_x</p:attrName>
                                          <p:attrName>ppt_y</p:attrName>
                                        </p:attrNameLst>
                                      </p:cBhvr>
                                      <p:rCtr x="0" y="-7"/>
                                    </p:animMotion>
                                  </p:childTnLst>
                                </p:cTn>
                              </p:par>
                              <p:par>
                                <p:cTn id="149" presetID="64" presetClass="path" presetSubtype="0" fill="hold" grpId="4" nodeType="withEffect">
                                  <p:stCondLst>
                                    <p:cond delay="0"/>
                                  </p:stCondLst>
                                  <p:childTnLst>
                                    <p:animMotion origin="layout" path="M 0.375 0.277 L 0.375 0.270 " pathEditMode="relative" rAng="0" ptsTypes="AA">
                                      <p:cBhvr>
                                        <p:cTn id="150" dur="35" fill="hold"/>
                                        <p:tgtEl>
                                          <p:spTgt spid="682067"/>
                                        </p:tgtEl>
                                        <p:attrNameLst>
                                          <p:attrName>ppt_x</p:attrName>
                                          <p:attrName>ppt_y</p:attrName>
                                        </p:attrNameLst>
                                      </p:cBhvr>
                                      <p:rCtr x="0" y="-7"/>
                                    </p:animMotion>
                                  </p:childTnLst>
                                </p:cTn>
                              </p:par>
                              <p:par>
                                <p:cTn id="151" presetID="64" presetClass="path" presetSubtype="0" decel="50000" fill="hold" grpId="2" nodeType="withEffect">
                                  <p:stCondLst>
                                    <p:cond delay="0"/>
                                  </p:stCondLst>
                                  <p:childTnLst>
                                    <p:animMotion origin="layout" path="M 0.233 0.153 L 0.375 0.153 " pathEditMode="relative" rAng="0" ptsTypes="AA">
                                      <p:cBhvr>
                                        <p:cTn id="152" dur="68" fill="hold"/>
                                        <p:tgtEl>
                                          <p:spTgt spid="682078"/>
                                        </p:tgtEl>
                                        <p:attrNameLst>
                                          <p:attrName>ppt_x</p:attrName>
                                          <p:attrName>ppt_y</p:attrName>
                                        </p:attrNameLst>
                                      </p:cBhvr>
                                      <p:rCtr x="142" y="0"/>
                                    </p:animMotion>
                                  </p:childTnLst>
                                </p:cTn>
                              </p:par>
                            </p:childTnLst>
                          </p:cTn>
                        </p:par>
                        <p:par>
                          <p:cTn id="153" fill="hold">
                            <p:stCondLst>
                              <p:cond delay="3046"/>
                            </p:stCondLst>
                            <p:childTnLst>
                              <p:par>
                                <p:cTn id="154" presetID="64" presetClass="path" presetSubtype="0" accel="50000" fill="hold" grpId="0" nodeType="afterEffect">
                                  <p:stCondLst>
                                    <p:cond delay="0"/>
                                  </p:stCondLst>
                                  <p:childTnLst>
                                    <p:animMotion origin="layout" path="M 0.000 0.000 L 0.142 0.000 " pathEditMode="relative" rAng="0" ptsTypes="AA">
                                      <p:cBhvr>
                                        <p:cTn id="155" dur="68" fill="hold"/>
                                        <p:tgtEl>
                                          <p:spTgt spid="682079"/>
                                        </p:tgtEl>
                                        <p:attrNameLst>
                                          <p:attrName>ppt_x</p:attrName>
                                          <p:attrName>ppt_y</p:attrName>
                                        </p:attrNameLst>
                                      </p:cBhvr>
                                      <p:rCtr x="142" y="0"/>
                                    </p:animMotion>
                                  </p:childTnLst>
                                </p:cTn>
                              </p:par>
                            </p:childTnLst>
                          </p:cTn>
                        </p:par>
                        <p:par>
                          <p:cTn id="156" fill="hold">
                            <p:stCondLst>
                              <p:cond delay="3114"/>
                            </p:stCondLst>
                            <p:childTnLst>
                              <p:par>
                                <p:cTn id="157" presetID="64" presetClass="path" presetSubtype="0" fill="hold" grpId="1" nodeType="afterEffect">
                                  <p:stCondLst>
                                    <p:cond delay="0"/>
                                  </p:stCondLst>
                                  <p:childTnLst>
                                    <p:animMotion origin="layout" path="M 0.142 0.000 L 0.233 0.060 " pathEditMode="relative" rAng="0" ptsTypes="AA">
                                      <p:cBhvr>
                                        <p:cTn id="158" dur="49" fill="hold"/>
                                        <p:tgtEl>
                                          <p:spTgt spid="682079"/>
                                        </p:tgtEl>
                                        <p:attrNameLst>
                                          <p:attrName>ppt_x</p:attrName>
                                          <p:attrName>ppt_y</p:attrName>
                                        </p:attrNameLst>
                                      </p:cBhvr>
                                      <p:rCtr x="92" y="60"/>
                                    </p:animMotion>
                                  </p:childTnLst>
                                </p:cTn>
                              </p:par>
                            </p:childTnLst>
                          </p:cTn>
                        </p:par>
                        <p:par>
                          <p:cTn id="159" fill="hold">
                            <p:stCondLst>
                              <p:cond delay="3163"/>
                            </p:stCondLst>
                            <p:childTnLst>
                              <p:par>
                                <p:cTn id="160" presetID="64" presetClass="path" presetSubtype="0" decel="50000" fill="hold" grpId="2" nodeType="afterEffect">
                                  <p:stCondLst>
                                    <p:cond delay="0"/>
                                  </p:stCondLst>
                                  <p:childTnLst>
                                    <p:animMotion origin="layout" path="M 0.233 0.060 L 0.375 0.060 " pathEditMode="relative" rAng="0" ptsTypes="AA">
                                      <p:cBhvr>
                                        <p:cTn id="161" dur="68" fill="hold"/>
                                        <p:tgtEl>
                                          <p:spTgt spid="682079"/>
                                        </p:tgtEl>
                                        <p:attrNameLst>
                                          <p:attrName>ppt_x</p:attrName>
                                          <p:attrName>ppt_y</p:attrName>
                                        </p:attrNameLst>
                                      </p:cBhvr>
                                      <p:rCtr x="142" y="0"/>
                                    </p:animMotion>
                                  </p:childTnLst>
                                </p:cTn>
                              </p:par>
                            </p:childTnLst>
                          </p:cTn>
                        </p:par>
                        <p:par>
                          <p:cTn id="162" fill="hold">
                            <p:stCondLst>
                              <p:cond delay="3231"/>
                            </p:stCondLst>
                            <p:childTnLst>
                              <p:par>
                                <p:cTn id="163" presetID="64" presetClass="path" presetSubtype="0" accel="50000" fill="hold" grpId="0" nodeType="afterEffect">
                                  <p:stCondLst>
                                    <p:cond delay="0"/>
                                  </p:stCondLst>
                                  <p:childTnLst>
                                    <p:animMotion origin="layout" path="M 0.000 0.000 L 0.142 0.000 " pathEditMode="relative" rAng="0" ptsTypes="AA">
                                      <p:cBhvr>
                                        <p:cTn id="164" dur="68" fill="hold"/>
                                        <p:tgtEl>
                                          <p:spTgt spid="682080"/>
                                        </p:tgtEl>
                                        <p:attrNameLst>
                                          <p:attrName>ppt_x</p:attrName>
                                          <p:attrName>ppt_y</p:attrName>
                                        </p:attrNameLst>
                                      </p:cBhvr>
                                      <p:rCtr x="142" y="0"/>
                                    </p:animMotion>
                                  </p:childTnLst>
                                </p:cTn>
                              </p:par>
                            </p:childTnLst>
                          </p:cTn>
                        </p:par>
                        <p:par>
                          <p:cTn id="165" fill="hold">
                            <p:stCondLst>
                              <p:cond delay="3299"/>
                            </p:stCondLst>
                            <p:childTnLst>
                              <p:par>
                                <p:cTn id="166" presetID="64" presetClass="path" presetSubtype="0" fill="hold" grpId="1" nodeType="afterEffect">
                                  <p:stCondLst>
                                    <p:cond delay="0"/>
                                  </p:stCondLst>
                                  <p:childTnLst>
                                    <p:animMotion origin="layout" path="M 0.142 0.000 L 0.233 0.454 " pathEditMode="relative" rAng="0" ptsTypes="AA">
                                      <p:cBhvr>
                                        <p:cTn id="167" dur="169" fill="hold"/>
                                        <p:tgtEl>
                                          <p:spTgt spid="682080"/>
                                        </p:tgtEl>
                                        <p:attrNameLst>
                                          <p:attrName>ppt_x</p:attrName>
                                          <p:attrName>ppt_y</p:attrName>
                                        </p:attrNameLst>
                                      </p:cBhvr>
                                      <p:rCtr x="92" y="454"/>
                                    </p:animMotion>
                                  </p:childTnLst>
                                </p:cTn>
                              </p:par>
                            </p:childTnLst>
                          </p:cTn>
                        </p:par>
                        <p:par>
                          <p:cTn id="168" fill="hold">
                            <p:stCondLst>
                              <p:cond delay="3468"/>
                            </p:stCondLst>
                            <p:childTnLst>
                              <p:par>
                                <p:cTn id="169" presetID="64" presetClass="path" presetSubtype="0" fill="hold" grpId="3" nodeType="afterEffect">
                                  <p:stCondLst>
                                    <p:cond delay="0"/>
                                  </p:stCondLst>
                                  <p:childTnLst>
                                    <p:animMotion origin="layout" path="M 0.375 0.596 L 0.375 0.589 " pathEditMode="relative" rAng="0" ptsTypes="AA">
                                      <p:cBhvr>
                                        <p:cTn id="170" dur="35" fill="hold"/>
                                        <p:tgtEl>
                                          <p:spTgt spid="682068"/>
                                        </p:tgtEl>
                                        <p:attrNameLst>
                                          <p:attrName>ppt_x</p:attrName>
                                          <p:attrName>ppt_y</p:attrName>
                                        </p:attrNameLst>
                                      </p:cBhvr>
                                      <p:rCtr x="0" y="-7"/>
                                    </p:animMotion>
                                  </p:childTnLst>
                                </p:cTn>
                              </p:par>
                              <p:par>
                                <p:cTn id="171" presetID="64" presetClass="path" presetSubtype="0" fill="hold" grpId="4" nodeType="withEffect">
                                  <p:stCondLst>
                                    <p:cond delay="0"/>
                                  </p:stCondLst>
                                  <p:childTnLst>
                                    <p:animMotion origin="layout" path="M 0.375 0.613 L 0.375 0.606 " pathEditMode="relative" rAng="0" ptsTypes="AA">
                                      <p:cBhvr>
                                        <p:cTn id="172" dur="35" fill="hold"/>
                                        <p:tgtEl>
                                          <p:spTgt spid="682066"/>
                                        </p:tgtEl>
                                        <p:attrNameLst>
                                          <p:attrName>ppt_x</p:attrName>
                                          <p:attrName>ppt_y</p:attrName>
                                        </p:attrNameLst>
                                      </p:cBhvr>
                                      <p:rCtr x="0" y="-7"/>
                                    </p:animMotion>
                                  </p:childTnLst>
                                </p:cTn>
                              </p:par>
                              <p:par>
                                <p:cTn id="173" presetID="64" presetClass="path" presetSubtype="0" fill="hold" grpId="3" nodeType="withEffect">
                                  <p:stCondLst>
                                    <p:cond delay="0"/>
                                  </p:stCondLst>
                                  <p:childTnLst>
                                    <p:animMotion origin="layout" path="M 0.375 0.559 L 0.375 0.552 " pathEditMode="relative" rAng="0" ptsTypes="AA">
                                      <p:cBhvr>
                                        <p:cTn id="174" dur="35" fill="hold"/>
                                        <p:tgtEl>
                                          <p:spTgt spid="682070"/>
                                        </p:tgtEl>
                                        <p:attrNameLst>
                                          <p:attrName>ppt_x</p:attrName>
                                          <p:attrName>ppt_y</p:attrName>
                                        </p:attrNameLst>
                                      </p:cBhvr>
                                      <p:rCtr x="0" y="-7"/>
                                    </p:animMotion>
                                  </p:childTnLst>
                                </p:cTn>
                              </p:par>
                              <p:par>
                                <p:cTn id="175" presetID="64" presetClass="path" presetSubtype="0" decel="50000" fill="hold" grpId="2" nodeType="withEffect">
                                  <p:stCondLst>
                                    <p:cond delay="0"/>
                                  </p:stCondLst>
                                  <p:childTnLst>
                                    <p:animMotion origin="layout" path="M 0.233 0.454 L 0.375 0.454 " pathEditMode="relative" rAng="0" ptsTypes="AA">
                                      <p:cBhvr>
                                        <p:cTn id="176" dur="68" fill="hold"/>
                                        <p:tgtEl>
                                          <p:spTgt spid="682080"/>
                                        </p:tgtEl>
                                        <p:attrNameLst>
                                          <p:attrName>ppt_x</p:attrName>
                                          <p:attrName>ppt_y</p:attrName>
                                        </p:attrNameLst>
                                      </p:cBhvr>
                                      <p:rCtr x="142" y="0"/>
                                    </p:animMotion>
                                  </p:childTnLst>
                                </p:cTn>
                              </p:par>
                            </p:childTnLst>
                          </p:cTn>
                        </p:par>
                        <p:par>
                          <p:cTn id="177" fill="hold">
                            <p:stCondLst>
                              <p:cond delay="3536"/>
                            </p:stCondLst>
                            <p:childTnLst>
                              <p:par>
                                <p:cTn id="178" presetID="64" presetClass="path" presetSubtype="0" accel="50000" fill="hold" grpId="0" nodeType="afterEffect">
                                  <p:stCondLst>
                                    <p:cond delay="0"/>
                                  </p:stCondLst>
                                  <p:childTnLst>
                                    <p:animMotion origin="layout" path="M 0.000 0.000 L 0.142 0.000 " pathEditMode="relative" rAng="0" ptsTypes="AA">
                                      <p:cBhvr>
                                        <p:cTn id="179" dur="68" fill="hold"/>
                                        <p:tgtEl>
                                          <p:spTgt spid="682081"/>
                                        </p:tgtEl>
                                        <p:attrNameLst>
                                          <p:attrName>ppt_x</p:attrName>
                                          <p:attrName>ppt_y</p:attrName>
                                        </p:attrNameLst>
                                      </p:cBhvr>
                                      <p:rCtr x="142" y="0"/>
                                    </p:animMotion>
                                  </p:childTnLst>
                                </p:cTn>
                              </p:par>
                            </p:childTnLst>
                          </p:cTn>
                        </p:par>
                        <p:par>
                          <p:cTn id="180" fill="hold">
                            <p:stCondLst>
                              <p:cond delay="3604"/>
                            </p:stCondLst>
                            <p:childTnLst>
                              <p:par>
                                <p:cTn id="181" presetID="64" presetClass="path" presetSubtype="0" fill="hold" grpId="1" nodeType="afterEffect">
                                  <p:stCondLst>
                                    <p:cond delay="0"/>
                                  </p:stCondLst>
                                  <p:childTnLst>
                                    <p:animMotion origin="layout" path="M 0.142 0.000 L 0.233 0.185 " pathEditMode="relative" rAng="0" ptsTypes="AA">
                                      <p:cBhvr>
                                        <p:cTn id="182" dur="79" fill="hold"/>
                                        <p:tgtEl>
                                          <p:spTgt spid="682081"/>
                                        </p:tgtEl>
                                        <p:attrNameLst>
                                          <p:attrName>ppt_x</p:attrName>
                                          <p:attrName>ppt_y</p:attrName>
                                        </p:attrNameLst>
                                      </p:cBhvr>
                                      <p:rCtr x="92" y="185"/>
                                    </p:animMotion>
                                  </p:childTnLst>
                                </p:cTn>
                              </p:par>
                            </p:childTnLst>
                          </p:cTn>
                        </p:par>
                        <p:par>
                          <p:cTn id="183" fill="hold">
                            <p:stCondLst>
                              <p:cond delay="3683"/>
                            </p:stCondLst>
                            <p:childTnLst>
                              <p:par>
                                <p:cTn id="184" presetID="64" presetClass="path" presetSubtype="0" decel="50000" fill="hold" grpId="2" nodeType="afterEffect">
                                  <p:stCondLst>
                                    <p:cond delay="0"/>
                                  </p:stCondLst>
                                  <p:childTnLst>
                                    <p:animMotion origin="layout" path="M 0.233 0.185 L 0.375 0.185 " pathEditMode="relative" rAng="0" ptsTypes="AA">
                                      <p:cBhvr>
                                        <p:cTn id="185" dur="68" fill="hold"/>
                                        <p:tgtEl>
                                          <p:spTgt spid="682081"/>
                                        </p:tgtEl>
                                        <p:attrNameLst>
                                          <p:attrName>ppt_x</p:attrName>
                                          <p:attrName>ppt_y</p:attrName>
                                        </p:attrNameLst>
                                      </p:cBhvr>
                                      <p:rCtr x="142" y="0"/>
                                    </p:animMotion>
                                  </p:childTnLst>
                                </p:cTn>
                              </p:par>
                            </p:childTnLst>
                          </p:cTn>
                        </p:par>
                        <p:par>
                          <p:cTn id="186" fill="hold">
                            <p:stCondLst>
                              <p:cond delay="3751"/>
                            </p:stCondLst>
                            <p:childTnLst>
                              <p:par>
                                <p:cTn id="187" presetID="64" presetClass="path" presetSubtype="0" accel="50000" fill="hold" grpId="0" nodeType="afterEffect">
                                  <p:stCondLst>
                                    <p:cond delay="0"/>
                                  </p:stCondLst>
                                  <p:childTnLst>
                                    <p:animMotion origin="layout" path="M 0.000 0.000 L 0.142 0.000 " pathEditMode="relative" rAng="0" ptsTypes="AA">
                                      <p:cBhvr>
                                        <p:cTn id="188" dur="68" fill="hold"/>
                                        <p:tgtEl>
                                          <p:spTgt spid="682082"/>
                                        </p:tgtEl>
                                        <p:attrNameLst>
                                          <p:attrName>ppt_x</p:attrName>
                                          <p:attrName>ppt_y</p:attrName>
                                        </p:attrNameLst>
                                      </p:cBhvr>
                                      <p:rCtr x="142" y="0"/>
                                    </p:animMotion>
                                  </p:childTnLst>
                                </p:cTn>
                              </p:par>
                            </p:childTnLst>
                          </p:cTn>
                        </p:par>
                        <p:par>
                          <p:cTn id="189" fill="hold">
                            <p:stCondLst>
                              <p:cond delay="3819"/>
                            </p:stCondLst>
                            <p:childTnLst>
                              <p:par>
                                <p:cTn id="190" presetID="64" presetClass="path" presetSubtype="0" fill="hold" grpId="1" nodeType="afterEffect">
                                  <p:stCondLst>
                                    <p:cond delay="0"/>
                                  </p:stCondLst>
                                  <p:childTnLst>
                                    <p:animMotion origin="layout" path="M 0.142 0.000 L 0.233 0.261 " pathEditMode="relative" rAng="0" ptsTypes="AA">
                                      <p:cBhvr>
                                        <p:cTn id="191" dur="103" fill="hold"/>
                                        <p:tgtEl>
                                          <p:spTgt spid="682082"/>
                                        </p:tgtEl>
                                        <p:attrNameLst>
                                          <p:attrName>ppt_x</p:attrName>
                                          <p:attrName>ppt_y</p:attrName>
                                        </p:attrNameLst>
                                      </p:cBhvr>
                                      <p:rCtr x="92" y="261"/>
                                    </p:animMotion>
                                  </p:childTnLst>
                                </p:cTn>
                              </p:par>
                            </p:childTnLst>
                          </p:cTn>
                        </p:par>
                        <p:par>
                          <p:cTn id="192" fill="hold">
                            <p:stCondLst>
                              <p:cond delay="3922"/>
                            </p:stCondLst>
                            <p:childTnLst>
                              <p:par>
                                <p:cTn id="193" presetID="64" presetClass="path" presetSubtype="0" decel="50000" fill="hold" grpId="2" nodeType="afterEffect">
                                  <p:stCondLst>
                                    <p:cond delay="0"/>
                                  </p:stCondLst>
                                  <p:childTnLst>
                                    <p:animMotion origin="layout" path="M 0.233 0.261 L 0.375 0.261 " pathEditMode="relative" rAng="0" ptsTypes="AA">
                                      <p:cBhvr>
                                        <p:cTn id="194" dur="68" fill="hold"/>
                                        <p:tgtEl>
                                          <p:spTgt spid="682082"/>
                                        </p:tgtEl>
                                        <p:attrNameLst>
                                          <p:attrName>ppt_x</p:attrName>
                                          <p:attrName>ppt_y</p:attrName>
                                        </p:attrNameLst>
                                      </p:cBhvr>
                                      <p:rCtr x="142" y="0"/>
                                    </p:animMotion>
                                  </p:childTnLst>
                                </p:cTn>
                              </p:par>
                            </p:childTnLst>
                          </p:cTn>
                        </p:par>
                        <p:par>
                          <p:cTn id="195" fill="hold">
                            <p:stCondLst>
                              <p:cond delay="3990"/>
                            </p:stCondLst>
                            <p:childTnLst>
                              <p:par>
                                <p:cTn id="196" presetID="64" presetClass="path" presetSubtype="0" accel="50000" fill="hold" grpId="0" nodeType="afterEffect">
                                  <p:stCondLst>
                                    <p:cond delay="0"/>
                                  </p:stCondLst>
                                  <p:childTnLst>
                                    <p:animMotion origin="layout" path="M 0.000 0.000 L 0.142 0.000 " pathEditMode="relative" rAng="0" ptsTypes="AA">
                                      <p:cBhvr>
                                        <p:cTn id="197" dur="68" fill="hold"/>
                                        <p:tgtEl>
                                          <p:spTgt spid="682083"/>
                                        </p:tgtEl>
                                        <p:attrNameLst>
                                          <p:attrName>ppt_x</p:attrName>
                                          <p:attrName>ppt_y</p:attrName>
                                        </p:attrNameLst>
                                      </p:cBhvr>
                                      <p:rCtr x="142" y="0"/>
                                    </p:animMotion>
                                  </p:childTnLst>
                                </p:cTn>
                              </p:par>
                            </p:childTnLst>
                          </p:cTn>
                        </p:par>
                        <p:par>
                          <p:cTn id="198" fill="hold">
                            <p:stCondLst>
                              <p:cond delay="4058"/>
                            </p:stCondLst>
                            <p:childTnLst>
                              <p:par>
                                <p:cTn id="199" presetID="64" presetClass="path" presetSubtype="0" fill="hold" grpId="1" nodeType="afterEffect">
                                  <p:stCondLst>
                                    <p:cond delay="0"/>
                                  </p:stCondLst>
                                  <p:childTnLst>
                                    <p:animMotion origin="layout" path="M 0.142 0.000 L 0.233 0.013 " pathEditMode="relative" rAng="0" ptsTypes="AA">
                                      <p:cBhvr>
                                        <p:cTn id="200" dur="44" fill="hold"/>
                                        <p:tgtEl>
                                          <p:spTgt spid="682083"/>
                                        </p:tgtEl>
                                        <p:attrNameLst>
                                          <p:attrName>ppt_x</p:attrName>
                                          <p:attrName>ppt_y</p:attrName>
                                        </p:attrNameLst>
                                      </p:cBhvr>
                                      <p:rCtr x="92" y="13"/>
                                    </p:animMotion>
                                  </p:childTnLst>
                                </p:cTn>
                              </p:par>
                            </p:childTnLst>
                          </p:cTn>
                        </p:par>
                        <p:par>
                          <p:cTn id="201" fill="hold">
                            <p:stCondLst>
                              <p:cond delay="4102"/>
                            </p:stCondLst>
                            <p:childTnLst>
                              <p:par>
                                <p:cTn id="202" presetID="64" presetClass="path" presetSubtype="0" fill="hold" grpId="3" nodeType="afterEffect">
                                  <p:stCondLst>
                                    <p:cond delay="0"/>
                                  </p:stCondLst>
                                  <p:childTnLst>
                                    <p:animMotion origin="layout" path="M 0.375 0.060 L 0.375 0.054 " pathEditMode="relative" rAng="0" ptsTypes="AA">
                                      <p:cBhvr>
                                        <p:cTn id="203" dur="35" fill="hold"/>
                                        <p:tgtEl>
                                          <p:spTgt spid="682079"/>
                                        </p:tgtEl>
                                        <p:attrNameLst>
                                          <p:attrName>ppt_x</p:attrName>
                                          <p:attrName>ppt_y</p:attrName>
                                        </p:attrNameLst>
                                      </p:cBhvr>
                                      <p:rCtr x="0" y="-7"/>
                                    </p:animMotion>
                                  </p:childTnLst>
                                </p:cTn>
                              </p:par>
                              <p:par>
                                <p:cTn id="204" presetID="64" presetClass="path" presetSubtype="0" decel="50000" fill="hold" grpId="2" nodeType="withEffect">
                                  <p:stCondLst>
                                    <p:cond delay="0"/>
                                  </p:stCondLst>
                                  <p:childTnLst>
                                    <p:animMotion origin="layout" path="M 0.233 0.013 L 0.375 0.013 " pathEditMode="relative" rAng="0" ptsTypes="AA">
                                      <p:cBhvr>
                                        <p:cTn id="205" dur="68" fill="hold"/>
                                        <p:tgtEl>
                                          <p:spTgt spid="682083"/>
                                        </p:tgtEl>
                                        <p:attrNameLst>
                                          <p:attrName>ppt_x</p:attrName>
                                          <p:attrName>ppt_y</p:attrName>
                                        </p:attrNameLst>
                                      </p:cBhvr>
                                      <p:rCtr x="142" y="0"/>
                                    </p:animMotion>
                                  </p:childTnLst>
                                </p:cTn>
                              </p:par>
                            </p:childTnLst>
                          </p:cTn>
                        </p:par>
                        <p:par>
                          <p:cTn id="206" fill="hold">
                            <p:stCondLst>
                              <p:cond delay="4170"/>
                            </p:stCondLst>
                            <p:childTnLst>
                              <p:par>
                                <p:cTn id="207" presetID="64" presetClass="path" presetSubtype="0" accel="50000" fill="hold" grpId="0" nodeType="afterEffect">
                                  <p:stCondLst>
                                    <p:cond delay="0"/>
                                  </p:stCondLst>
                                  <p:childTnLst>
                                    <p:animMotion origin="layout" path="M 0.000 0.000 L 0.142 0.000 " pathEditMode="relative" rAng="0" ptsTypes="AA">
                                      <p:cBhvr>
                                        <p:cTn id="208" dur="68" fill="hold"/>
                                        <p:tgtEl>
                                          <p:spTgt spid="682084"/>
                                        </p:tgtEl>
                                        <p:attrNameLst>
                                          <p:attrName>ppt_x</p:attrName>
                                          <p:attrName>ppt_y</p:attrName>
                                        </p:attrNameLst>
                                      </p:cBhvr>
                                      <p:rCtr x="142" y="0"/>
                                    </p:animMotion>
                                  </p:childTnLst>
                                </p:cTn>
                              </p:par>
                            </p:childTnLst>
                          </p:cTn>
                        </p:par>
                        <p:par>
                          <p:cTn id="209" fill="hold">
                            <p:stCondLst>
                              <p:cond delay="4238"/>
                            </p:stCondLst>
                            <p:childTnLst>
                              <p:par>
                                <p:cTn id="210" presetID="64" presetClass="path" presetSubtype="0" fill="hold" grpId="1" nodeType="afterEffect">
                                  <p:stCondLst>
                                    <p:cond delay="0"/>
                                  </p:stCondLst>
                                  <p:childTnLst>
                                    <p:animMotion origin="layout" path="M 0.142 0.000 L 0.233 0.325 " pathEditMode="relative" rAng="0" ptsTypes="AA">
                                      <p:cBhvr>
                                        <p:cTn id="211" dur="125" fill="hold"/>
                                        <p:tgtEl>
                                          <p:spTgt spid="682084"/>
                                        </p:tgtEl>
                                        <p:attrNameLst>
                                          <p:attrName>ppt_x</p:attrName>
                                          <p:attrName>ppt_y</p:attrName>
                                        </p:attrNameLst>
                                      </p:cBhvr>
                                      <p:rCtr x="92" y="325"/>
                                    </p:animMotion>
                                  </p:childTnLst>
                                </p:cTn>
                              </p:par>
                            </p:childTnLst>
                          </p:cTn>
                        </p:par>
                        <p:par>
                          <p:cTn id="212" fill="hold">
                            <p:stCondLst>
                              <p:cond delay="4363"/>
                            </p:stCondLst>
                            <p:childTnLst>
                              <p:par>
                                <p:cTn id="213" presetID="64" presetClass="path" presetSubtype="0" fill="hold" grpId="3" nodeType="afterEffect">
                                  <p:stCondLst>
                                    <p:cond delay="0"/>
                                  </p:stCondLst>
                                  <p:childTnLst>
                                    <p:animMotion origin="layout" path="M 0.375 0.503 L 0.375 0.496 " pathEditMode="relative" rAng="0" ptsTypes="AA">
                                      <p:cBhvr>
                                        <p:cTn id="214" dur="35" fill="hold"/>
                                        <p:tgtEl>
                                          <p:spTgt spid="682069"/>
                                        </p:tgtEl>
                                        <p:attrNameLst>
                                          <p:attrName>ppt_x</p:attrName>
                                          <p:attrName>ppt_y</p:attrName>
                                        </p:attrNameLst>
                                      </p:cBhvr>
                                      <p:rCtr x="0" y="-7"/>
                                    </p:animMotion>
                                  </p:childTnLst>
                                </p:cTn>
                              </p:par>
                              <p:par>
                                <p:cTn id="215" presetID="64" presetClass="path" presetSubtype="0" fill="hold" grpId="3" nodeType="withEffect">
                                  <p:stCondLst>
                                    <p:cond delay="0"/>
                                  </p:stCondLst>
                                  <p:childTnLst>
                                    <p:animMotion origin="layout" path="M 0.375 0.449 L 0.375 0.442 " pathEditMode="relative" rAng="0" ptsTypes="AA">
                                      <p:cBhvr>
                                        <p:cTn id="216" dur="35" fill="hold"/>
                                        <p:tgtEl>
                                          <p:spTgt spid="682073"/>
                                        </p:tgtEl>
                                        <p:attrNameLst>
                                          <p:attrName>ppt_x</p:attrName>
                                          <p:attrName>ppt_y</p:attrName>
                                        </p:attrNameLst>
                                      </p:cBhvr>
                                      <p:rCtr x="0" y="-7"/>
                                    </p:animMotion>
                                  </p:childTnLst>
                                </p:cTn>
                              </p:par>
                              <p:par>
                                <p:cTn id="217" presetID="64" presetClass="path" presetSubtype="0" fill="hold" grpId="3" nodeType="withEffect">
                                  <p:stCondLst>
                                    <p:cond delay="0"/>
                                  </p:stCondLst>
                                  <p:childTnLst>
                                    <p:animMotion origin="layout" path="M 0.375 0.395 L 0.375 0.388 " pathEditMode="relative" rAng="0" ptsTypes="AA">
                                      <p:cBhvr>
                                        <p:cTn id="218" dur="35" fill="hold"/>
                                        <p:tgtEl>
                                          <p:spTgt spid="682077"/>
                                        </p:tgtEl>
                                        <p:attrNameLst>
                                          <p:attrName>ppt_x</p:attrName>
                                          <p:attrName>ppt_y</p:attrName>
                                        </p:attrNameLst>
                                      </p:cBhvr>
                                      <p:rCtr x="0" y="-7"/>
                                    </p:animMotion>
                                  </p:childTnLst>
                                </p:cTn>
                              </p:par>
                              <p:par>
                                <p:cTn id="219" presetID="64" presetClass="path" presetSubtype="0" decel="50000" fill="hold" grpId="2" nodeType="withEffect">
                                  <p:stCondLst>
                                    <p:cond delay="0"/>
                                  </p:stCondLst>
                                  <p:childTnLst>
                                    <p:animMotion origin="layout" path="M 0.233 0.325 L 0.375 0.325 " pathEditMode="relative" rAng="0" ptsTypes="AA">
                                      <p:cBhvr>
                                        <p:cTn id="220" dur="68" fill="hold"/>
                                        <p:tgtEl>
                                          <p:spTgt spid="682084"/>
                                        </p:tgtEl>
                                        <p:attrNameLst>
                                          <p:attrName>ppt_x</p:attrName>
                                          <p:attrName>ppt_y</p:attrName>
                                        </p:attrNameLst>
                                      </p:cBhvr>
                                      <p:rCtr x="142" y="0"/>
                                    </p:animMotion>
                                  </p:childTnLst>
                                </p:cTn>
                              </p:par>
                            </p:childTnLst>
                          </p:cTn>
                        </p:par>
                        <p:par>
                          <p:cTn id="221" fill="hold">
                            <p:stCondLst>
                              <p:cond delay="4431"/>
                            </p:stCondLst>
                            <p:childTnLst>
                              <p:par>
                                <p:cTn id="222" presetID="64" presetClass="path" presetSubtype="0" accel="50000" fill="hold" grpId="0" nodeType="afterEffect">
                                  <p:stCondLst>
                                    <p:cond delay="0"/>
                                  </p:stCondLst>
                                  <p:childTnLst>
                                    <p:animMotion origin="layout" path="M 0.000 0.000 L 0.142 0.000 " pathEditMode="relative" rAng="0" ptsTypes="AA">
                                      <p:cBhvr>
                                        <p:cTn id="223" dur="68" fill="hold"/>
                                        <p:tgtEl>
                                          <p:spTgt spid="682085"/>
                                        </p:tgtEl>
                                        <p:attrNameLst>
                                          <p:attrName>ppt_x</p:attrName>
                                          <p:attrName>ppt_y</p:attrName>
                                        </p:attrNameLst>
                                      </p:cBhvr>
                                      <p:rCtr x="142" y="0"/>
                                    </p:animMotion>
                                  </p:childTnLst>
                                </p:cTn>
                              </p:par>
                            </p:childTnLst>
                          </p:cTn>
                        </p:par>
                        <p:par>
                          <p:cTn id="224" fill="hold">
                            <p:stCondLst>
                              <p:cond delay="4499"/>
                            </p:stCondLst>
                            <p:childTnLst>
                              <p:par>
                                <p:cTn id="225" presetID="64" presetClass="path" presetSubtype="0" fill="hold" grpId="1" nodeType="afterEffect">
                                  <p:stCondLst>
                                    <p:cond delay="0"/>
                                  </p:stCondLst>
                                  <p:childTnLst>
                                    <p:animMotion origin="layout" path="M 0.142 0.000 L 0.233 -0.098 " pathEditMode="relative" rAng="0" ptsTypes="AA">
                                      <p:cBhvr>
                                        <p:cTn id="226" dur="56" fill="hold"/>
                                        <p:tgtEl>
                                          <p:spTgt spid="682085"/>
                                        </p:tgtEl>
                                        <p:attrNameLst>
                                          <p:attrName>ppt_x</p:attrName>
                                          <p:attrName>ppt_y</p:attrName>
                                        </p:attrNameLst>
                                      </p:cBhvr>
                                      <p:rCtr x="92" y="-98"/>
                                    </p:animMotion>
                                  </p:childTnLst>
                                </p:cTn>
                              </p:par>
                            </p:childTnLst>
                          </p:cTn>
                        </p:par>
                        <p:par>
                          <p:cTn id="227" fill="hold">
                            <p:stCondLst>
                              <p:cond delay="4555"/>
                            </p:stCondLst>
                            <p:childTnLst>
                              <p:par>
                                <p:cTn id="228" presetID="64" presetClass="path" presetSubtype="0" decel="50000" fill="hold" grpId="2" nodeType="afterEffect">
                                  <p:stCondLst>
                                    <p:cond delay="0"/>
                                  </p:stCondLst>
                                  <p:childTnLst>
                                    <p:animMotion origin="layout" path="M 0.233 -0.098 L 0.375 -0.098 " pathEditMode="relative" rAng="0" ptsTypes="AA">
                                      <p:cBhvr>
                                        <p:cTn id="229" dur="68" fill="hold"/>
                                        <p:tgtEl>
                                          <p:spTgt spid="682085"/>
                                        </p:tgtEl>
                                        <p:attrNameLst>
                                          <p:attrName>ppt_x</p:attrName>
                                          <p:attrName>ppt_y</p:attrName>
                                        </p:attrNameLst>
                                      </p:cBhvr>
                                      <p:rCtr x="142" y="0"/>
                                    </p:animMotion>
                                  </p:childTnLst>
                                </p:cTn>
                              </p:par>
                            </p:childTnLst>
                          </p:cTn>
                        </p:par>
                        <p:par>
                          <p:cTn id="230" fill="hold">
                            <p:stCondLst>
                              <p:cond delay="4623"/>
                            </p:stCondLst>
                            <p:childTnLst>
                              <p:par>
                                <p:cTn id="231" presetID="64" presetClass="path" presetSubtype="0" accel="50000" fill="hold" grpId="0" nodeType="afterEffect">
                                  <p:stCondLst>
                                    <p:cond delay="0"/>
                                  </p:stCondLst>
                                  <p:childTnLst>
                                    <p:animMotion origin="layout" path="M 0.000 0.000 L 0.142 0.000 " pathEditMode="relative" rAng="0" ptsTypes="AA">
                                      <p:cBhvr>
                                        <p:cTn id="232" dur="68" fill="hold"/>
                                        <p:tgtEl>
                                          <p:spTgt spid="682086"/>
                                        </p:tgtEl>
                                        <p:attrNameLst>
                                          <p:attrName>ppt_x</p:attrName>
                                          <p:attrName>ppt_y</p:attrName>
                                        </p:attrNameLst>
                                      </p:cBhvr>
                                      <p:rCtr x="142" y="0"/>
                                    </p:animMotion>
                                  </p:childTnLst>
                                </p:cTn>
                              </p:par>
                            </p:childTnLst>
                          </p:cTn>
                        </p:par>
                        <p:par>
                          <p:cTn id="233" fill="hold">
                            <p:stCondLst>
                              <p:cond delay="4691"/>
                            </p:stCondLst>
                            <p:childTnLst>
                              <p:par>
                                <p:cTn id="234" presetID="64" presetClass="path" presetSubtype="0" fill="hold" grpId="1" nodeType="afterEffect">
                                  <p:stCondLst>
                                    <p:cond delay="0"/>
                                  </p:stCondLst>
                                  <p:childTnLst>
                                    <p:animMotion origin="layout" path="M 0.142 0.000 L 0.233 -0.117 " pathEditMode="relative" rAng="0" ptsTypes="AA">
                                      <p:cBhvr>
                                        <p:cTn id="235" dur="60" fill="hold"/>
                                        <p:tgtEl>
                                          <p:spTgt spid="682086"/>
                                        </p:tgtEl>
                                        <p:attrNameLst>
                                          <p:attrName>ppt_x</p:attrName>
                                          <p:attrName>ppt_y</p:attrName>
                                        </p:attrNameLst>
                                      </p:cBhvr>
                                      <p:rCtr x="92" y="-117"/>
                                    </p:animMotion>
                                  </p:childTnLst>
                                </p:cTn>
                              </p:par>
                            </p:childTnLst>
                          </p:cTn>
                        </p:par>
                        <p:par>
                          <p:cTn id="236" fill="hold">
                            <p:stCondLst>
                              <p:cond delay="4751"/>
                            </p:stCondLst>
                            <p:childTnLst>
                              <p:par>
                                <p:cTn id="237" presetID="64" presetClass="path" presetSubtype="0" decel="50000" fill="hold" grpId="2" nodeType="afterEffect">
                                  <p:stCondLst>
                                    <p:cond delay="0"/>
                                  </p:stCondLst>
                                  <p:childTnLst>
                                    <p:animMotion origin="layout" path="M 0.233 -0.117 L 0.375 -0.117 " pathEditMode="relative" rAng="0" ptsTypes="AA">
                                      <p:cBhvr>
                                        <p:cTn id="238" dur="68" fill="hold"/>
                                        <p:tgtEl>
                                          <p:spTgt spid="682086"/>
                                        </p:tgtEl>
                                        <p:attrNameLst>
                                          <p:attrName>ppt_x</p:attrName>
                                          <p:attrName>ppt_y</p:attrName>
                                        </p:attrNameLst>
                                      </p:cBhvr>
                                      <p:rCtr x="142" y="0"/>
                                    </p:animMotion>
                                  </p:childTnLst>
                                </p:cTn>
                              </p:par>
                            </p:childTnLst>
                          </p:cTn>
                        </p:par>
                        <p:par>
                          <p:cTn id="239" fill="hold">
                            <p:stCondLst>
                              <p:cond delay="4819"/>
                            </p:stCondLst>
                            <p:childTnLst>
                              <p:par>
                                <p:cTn id="240" presetID="64" presetClass="path" presetSubtype="0" accel="50000" fill="hold" grpId="0" nodeType="afterEffect">
                                  <p:stCondLst>
                                    <p:cond delay="0"/>
                                  </p:stCondLst>
                                  <p:childTnLst>
                                    <p:animMotion origin="layout" path="M 0.000 0.000 L 0.142 0.000 " pathEditMode="relative" rAng="0" ptsTypes="AA">
                                      <p:cBhvr>
                                        <p:cTn id="241" dur="68" fill="hold"/>
                                        <p:tgtEl>
                                          <p:spTgt spid="682087"/>
                                        </p:tgtEl>
                                        <p:attrNameLst>
                                          <p:attrName>ppt_x</p:attrName>
                                          <p:attrName>ppt_y</p:attrName>
                                        </p:attrNameLst>
                                      </p:cBhvr>
                                      <p:rCtr x="142" y="0"/>
                                    </p:animMotion>
                                  </p:childTnLst>
                                </p:cTn>
                              </p:par>
                            </p:childTnLst>
                          </p:cTn>
                        </p:par>
                        <p:par>
                          <p:cTn id="242" fill="hold">
                            <p:stCondLst>
                              <p:cond delay="4887"/>
                            </p:stCondLst>
                            <p:childTnLst>
                              <p:par>
                                <p:cTn id="243" presetID="64" presetClass="path" presetSubtype="0" fill="hold" grpId="1" nodeType="afterEffect">
                                  <p:stCondLst>
                                    <p:cond delay="0"/>
                                  </p:stCondLst>
                                  <p:childTnLst>
                                    <p:animMotion origin="layout" path="M 0.142 0.000 L 0.233 0.128 " pathEditMode="relative" rAng="0" ptsTypes="AA">
                                      <p:cBhvr>
                                        <p:cTn id="244" dur="63" fill="hold"/>
                                        <p:tgtEl>
                                          <p:spTgt spid="682087"/>
                                        </p:tgtEl>
                                        <p:attrNameLst>
                                          <p:attrName>ppt_x</p:attrName>
                                          <p:attrName>ppt_y</p:attrName>
                                        </p:attrNameLst>
                                      </p:cBhvr>
                                      <p:rCtr x="92" y="128"/>
                                    </p:animMotion>
                                  </p:childTnLst>
                                </p:cTn>
                              </p:par>
                            </p:childTnLst>
                          </p:cTn>
                        </p:par>
                        <p:par>
                          <p:cTn id="245" fill="hold">
                            <p:stCondLst>
                              <p:cond delay="4950"/>
                            </p:stCondLst>
                            <p:childTnLst>
                              <p:par>
                                <p:cTn id="246" presetID="64" presetClass="path" presetSubtype="0" fill="hold" grpId="3" nodeType="afterEffect">
                                  <p:stCondLst>
                                    <p:cond delay="0"/>
                                  </p:stCondLst>
                                  <p:childTnLst>
                                    <p:animMotion origin="layout" path="M 0.375 0.270 L 0.375 0.263 " pathEditMode="relative" rAng="0" ptsTypes="AA">
                                      <p:cBhvr>
                                        <p:cTn id="247" dur="35" fill="hold"/>
                                        <p:tgtEl>
                                          <p:spTgt spid="682075"/>
                                        </p:tgtEl>
                                        <p:attrNameLst>
                                          <p:attrName>ppt_x</p:attrName>
                                          <p:attrName>ppt_y</p:attrName>
                                        </p:attrNameLst>
                                      </p:cBhvr>
                                      <p:rCtr x="0" y="-7"/>
                                    </p:animMotion>
                                  </p:childTnLst>
                                </p:cTn>
                              </p:par>
                              <p:par>
                                <p:cTn id="248" presetID="64" presetClass="path" presetSubtype="0" fill="hold" grpId="4" nodeType="withEffect">
                                  <p:stCondLst>
                                    <p:cond delay="0"/>
                                  </p:stCondLst>
                                  <p:childTnLst>
                                    <p:animMotion origin="layout" path="M 0.375 0.299 L 0.375 0.292 " pathEditMode="relative" rAng="0" ptsTypes="AA">
                                      <p:cBhvr>
                                        <p:cTn id="249" dur="35" fill="hold"/>
                                        <p:tgtEl>
                                          <p:spTgt spid="682072"/>
                                        </p:tgtEl>
                                        <p:attrNameLst>
                                          <p:attrName>ppt_x</p:attrName>
                                          <p:attrName>ppt_y</p:attrName>
                                        </p:attrNameLst>
                                      </p:cBhvr>
                                      <p:rCtr x="0" y="-7"/>
                                    </p:animMotion>
                                  </p:childTnLst>
                                </p:cTn>
                              </p:par>
                              <p:par>
                                <p:cTn id="250" presetID="64" presetClass="path" presetSubtype="0" fill="hold" grpId="3" nodeType="withEffect">
                                  <p:stCondLst>
                                    <p:cond delay="0"/>
                                  </p:stCondLst>
                                  <p:childTnLst>
                                    <p:animMotion origin="layout" path="M 0.375 0.185 L 0.375 0.179 " pathEditMode="relative" rAng="0" ptsTypes="AA">
                                      <p:cBhvr>
                                        <p:cTn id="251" dur="35" fill="hold"/>
                                        <p:tgtEl>
                                          <p:spTgt spid="682081"/>
                                        </p:tgtEl>
                                        <p:attrNameLst>
                                          <p:attrName>ppt_x</p:attrName>
                                          <p:attrName>ppt_y</p:attrName>
                                        </p:attrNameLst>
                                      </p:cBhvr>
                                      <p:rCtr x="0" y="-7"/>
                                    </p:animMotion>
                                  </p:childTnLst>
                                </p:cTn>
                              </p:par>
                              <p:par>
                                <p:cTn id="252" presetID="64" presetClass="path" presetSubtype="0" decel="50000" fill="hold" grpId="2" nodeType="withEffect">
                                  <p:stCondLst>
                                    <p:cond delay="0"/>
                                  </p:stCondLst>
                                  <p:childTnLst>
                                    <p:animMotion origin="layout" path="M 0.233 0.128 L 0.375 0.128 " pathEditMode="relative" rAng="0" ptsTypes="AA">
                                      <p:cBhvr>
                                        <p:cTn id="253" dur="68" fill="hold"/>
                                        <p:tgtEl>
                                          <p:spTgt spid="682087"/>
                                        </p:tgtEl>
                                        <p:attrNameLst>
                                          <p:attrName>ppt_x</p:attrName>
                                          <p:attrName>ppt_y</p:attrName>
                                        </p:attrNameLst>
                                      </p:cBhvr>
                                      <p:rCtr x="142" y="0"/>
                                    </p:animMotion>
                                  </p:childTnLst>
                                </p:cTn>
                              </p:par>
                            </p:childTnLst>
                          </p:cTn>
                        </p:par>
                        <p:par>
                          <p:cTn id="254" fill="hold">
                            <p:stCondLst>
                              <p:cond delay="5018"/>
                            </p:stCondLst>
                            <p:childTnLst>
                              <p:par>
                                <p:cTn id="255" presetID="64" presetClass="path" presetSubtype="0" accel="50000" fill="hold" grpId="0" nodeType="afterEffect">
                                  <p:stCondLst>
                                    <p:cond delay="0"/>
                                  </p:stCondLst>
                                  <p:childTnLst>
                                    <p:animMotion origin="layout" path="M 0.000 0.000 L 0.142 0.000 " pathEditMode="relative" rAng="0" ptsTypes="AA">
                                      <p:cBhvr>
                                        <p:cTn id="256" dur="68" fill="hold"/>
                                        <p:tgtEl>
                                          <p:spTgt spid="682088"/>
                                        </p:tgtEl>
                                        <p:attrNameLst>
                                          <p:attrName>ppt_x</p:attrName>
                                          <p:attrName>ppt_y</p:attrName>
                                        </p:attrNameLst>
                                      </p:cBhvr>
                                      <p:rCtr x="142" y="0"/>
                                    </p:animMotion>
                                  </p:childTnLst>
                                </p:cTn>
                              </p:par>
                            </p:childTnLst>
                          </p:cTn>
                        </p:par>
                        <p:par>
                          <p:cTn id="257" fill="hold">
                            <p:stCondLst>
                              <p:cond delay="5086"/>
                            </p:stCondLst>
                            <p:childTnLst>
                              <p:par>
                                <p:cTn id="258" presetID="64" presetClass="path" presetSubtype="0" fill="hold" grpId="1" nodeType="afterEffect">
                                  <p:stCondLst>
                                    <p:cond delay="0"/>
                                  </p:stCondLst>
                                  <p:childTnLst>
                                    <p:animMotion origin="layout" path="M 0.142 0.000 L 0.233 -0.127 " pathEditMode="relative" rAng="0" ptsTypes="AA">
                                      <p:cBhvr>
                                        <p:cTn id="259" dur="63" fill="hold"/>
                                        <p:tgtEl>
                                          <p:spTgt spid="682088"/>
                                        </p:tgtEl>
                                        <p:attrNameLst>
                                          <p:attrName>ppt_x</p:attrName>
                                          <p:attrName>ppt_y</p:attrName>
                                        </p:attrNameLst>
                                      </p:cBhvr>
                                      <p:rCtr x="92" y="-127"/>
                                    </p:animMotion>
                                  </p:childTnLst>
                                </p:cTn>
                              </p:par>
                            </p:childTnLst>
                          </p:cTn>
                        </p:par>
                        <p:par>
                          <p:cTn id="260" fill="hold">
                            <p:stCondLst>
                              <p:cond delay="5149"/>
                            </p:stCondLst>
                            <p:childTnLst>
                              <p:par>
                                <p:cTn id="261" presetID="64" presetClass="path" presetSubtype="0" fill="hold" grpId="3" nodeType="afterEffect">
                                  <p:stCondLst>
                                    <p:cond delay="0"/>
                                  </p:stCondLst>
                                  <p:childTnLst>
                                    <p:animMotion origin="layout" path="M 0.375 0.038 L 0.375 0.032 " pathEditMode="relative" rAng="0" ptsTypes="AA">
                                      <p:cBhvr>
                                        <p:cTn id="262" dur="35" fill="hold"/>
                                        <p:tgtEl>
                                          <p:spTgt spid="682074"/>
                                        </p:tgtEl>
                                        <p:attrNameLst>
                                          <p:attrName>ppt_x</p:attrName>
                                          <p:attrName>ppt_y</p:attrName>
                                        </p:attrNameLst>
                                      </p:cBhvr>
                                      <p:rCtr x="0" y="-7"/>
                                    </p:animMotion>
                                  </p:childTnLst>
                                </p:cTn>
                              </p:par>
                              <p:par>
                                <p:cTn id="263" presetID="64" presetClass="path" presetSubtype="0" fill="hold" grpId="3" nodeType="withEffect">
                                  <p:stCondLst>
                                    <p:cond delay="0"/>
                                  </p:stCondLst>
                                  <p:childTnLst>
                                    <p:animMotion origin="layout" path="M 0.375 -0.098 L 0.375 -0.105 " pathEditMode="relative" rAng="0" ptsTypes="AA">
                                      <p:cBhvr>
                                        <p:cTn id="264" dur="35" fill="hold"/>
                                        <p:tgtEl>
                                          <p:spTgt spid="682085"/>
                                        </p:tgtEl>
                                        <p:attrNameLst>
                                          <p:attrName>ppt_x</p:attrName>
                                          <p:attrName>ppt_y</p:attrName>
                                        </p:attrNameLst>
                                      </p:cBhvr>
                                      <p:rCtr x="0" y="-7"/>
                                    </p:animMotion>
                                  </p:childTnLst>
                                </p:cTn>
                              </p:par>
                              <p:par>
                                <p:cTn id="265" presetID="64" presetClass="path" presetSubtype="0" fill="hold" grpId="3" nodeType="withEffect">
                                  <p:stCondLst>
                                    <p:cond delay="0"/>
                                  </p:stCondLst>
                                  <p:childTnLst>
                                    <p:animMotion origin="layout" path="M 0.375 -0.117 L 0.375 -0.123 " pathEditMode="relative" rAng="0" ptsTypes="AA">
                                      <p:cBhvr>
                                        <p:cTn id="266" dur="35" fill="hold"/>
                                        <p:tgtEl>
                                          <p:spTgt spid="682086"/>
                                        </p:tgtEl>
                                        <p:attrNameLst>
                                          <p:attrName>ppt_x</p:attrName>
                                          <p:attrName>ppt_y</p:attrName>
                                        </p:attrNameLst>
                                      </p:cBhvr>
                                      <p:rCtr x="0" y="-7"/>
                                    </p:animMotion>
                                  </p:childTnLst>
                                </p:cTn>
                              </p:par>
                              <p:par>
                                <p:cTn id="267" presetID="64" presetClass="path" presetSubtype="0" decel="50000" fill="hold" grpId="2" nodeType="withEffect">
                                  <p:stCondLst>
                                    <p:cond delay="0"/>
                                  </p:stCondLst>
                                  <p:childTnLst>
                                    <p:animMotion origin="layout" path="M 0.233 -0.127 L 0.375 -0.127 " pathEditMode="relative" rAng="0" ptsTypes="AA">
                                      <p:cBhvr>
                                        <p:cTn id="268" dur="68" fill="hold"/>
                                        <p:tgtEl>
                                          <p:spTgt spid="682088"/>
                                        </p:tgtEl>
                                        <p:attrNameLst>
                                          <p:attrName>ppt_x</p:attrName>
                                          <p:attrName>ppt_y</p:attrName>
                                        </p:attrNameLst>
                                      </p:cBhvr>
                                      <p:rCtr x="142" y="0"/>
                                    </p:animMotion>
                                  </p:childTnLst>
                                </p:cTn>
                              </p:par>
                            </p:childTnLst>
                          </p:cTn>
                        </p:par>
                        <p:par>
                          <p:cTn id="269" fill="hold">
                            <p:stCondLst>
                              <p:cond delay="5217"/>
                            </p:stCondLst>
                            <p:childTnLst>
                              <p:par>
                                <p:cTn id="270" presetID="64" presetClass="path" presetSubtype="0" accel="50000" fill="hold" grpId="0" nodeType="afterEffect">
                                  <p:stCondLst>
                                    <p:cond delay="0"/>
                                  </p:stCondLst>
                                  <p:childTnLst>
                                    <p:animMotion origin="layout" path="M 0.000 0.000 L 0.142 0.000 " pathEditMode="relative" rAng="0" ptsTypes="AA">
                                      <p:cBhvr>
                                        <p:cTn id="271" dur="68" fill="hold"/>
                                        <p:tgtEl>
                                          <p:spTgt spid="682089"/>
                                        </p:tgtEl>
                                        <p:attrNameLst>
                                          <p:attrName>ppt_x</p:attrName>
                                          <p:attrName>ppt_y</p:attrName>
                                        </p:attrNameLst>
                                      </p:cBhvr>
                                      <p:rCtr x="142" y="0"/>
                                    </p:animMotion>
                                  </p:childTnLst>
                                </p:cTn>
                              </p:par>
                            </p:childTnLst>
                          </p:cTn>
                        </p:par>
                        <p:par>
                          <p:cTn id="272" fill="hold">
                            <p:stCondLst>
                              <p:cond delay="5285"/>
                            </p:stCondLst>
                            <p:childTnLst>
                              <p:par>
                                <p:cTn id="273" presetID="64" presetClass="path" presetSubtype="0" fill="hold" grpId="1" nodeType="afterEffect">
                                  <p:stCondLst>
                                    <p:cond delay="0"/>
                                  </p:stCondLst>
                                  <p:childTnLst>
                                    <p:animMotion origin="layout" path="M 0.142 0.000 L 0.233 0.172 " pathEditMode="relative" rAng="0" ptsTypes="AA">
                                      <p:cBhvr>
                                        <p:cTn id="274" dur="75" fill="hold"/>
                                        <p:tgtEl>
                                          <p:spTgt spid="682089"/>
                                        </p:tgtEl>
                                        <p:attrNameLst>
                                          <p:attrName>ppt_x</p:attrName>
                                          <p:attrName>ppt_y</p:attrName>
                                        </p:attrNameLst>
                                      </p:cBhvr>
                                      <p:rCtr x="92" y="172"/>
                                    </p:animMotion>
                                  </p:childTnLst>
                                </p:cTn>
                              </p:par>
                            </p:childTnLst>
                          </p:cTn>
                        </p:par>
                        <p:par>
                          <p:cTn id="275" fill="hold">
                            <p:stCondLst>
                              <p:cond delay="5360"/>
                            </p:stCondLst>
                            <p:childTnLst>
                              <p:par>
                                <p:cTn id="276" presetID="64" presetClass="path" presetSubtype="0" decel="50000" fill="hold" grpId="2" nodeType="afterEffect">
                                  <p:stCondLst>
                                    <p:cond delay="0"/>
                                  </p:stCondLst>
                                  <p:childTnLst>
                                    <p:animMotion origin="layout" path="M 0.233 0.172 L 0.375 0.172 " pathEditMode="relative" rAng="0" ptsTypes="AA">
                                      <p:cBhvr>
                                        <p:cTn id="277" dur="68" fill="hold"/>
                                        <p:tgtEl>
                                          <p:spTgt spid="682089"/>
                                        </p:tgtEl>
                                        <p:attrNameLst>
                                          <p:attrName>ppt_x</p:attrName>
                                          <p:attrName>ppt_y</p:attrName>
                                        </p:attrNameLst>
                                      </p:cBhvr>
                                      <p:rCtr x="142" y="0"/>
                                    </p:animMotion>
                                  </p:childTnLst>
                                </p:cTn>
                              </p:par>
                            </p:childTnLst>
                          </p:cTn>
                        </p:par>
                        <p:par>
                          <p:cTn id="278" fill="hold">
                            <p:stCondLst>
                              <p:cond delay="5428"/>
                            </p:stCondLst>
                            <p:childTnLst>
                              <p:par>
                                <p:cTn id="279" presetID="64" presetClass="path" presetSubtype="0" accel="50000" fill="hold" grpId="0" nodeType="afterEffect">
                                  <p:stCondLst>
                                    <p:cond delay="0"/>
                                  </p:stCondLst>
                                  <p:childTnLst>
                                    <p:animMotion origin="layout" path="M 0.000 0.000 L 0.142 0.000 " pathEditMode="relative" rAng="0" ptsTypes="AA">
                                      <p:cBhvr>
                                        <p:cTn id="280" dur="68" fill="hold"/>
                                        <p:tgtEl>
                                          <p:spTgt spid="682090"/>
                                        </p:tgtEl>
                                        <p:attrNameLst>
                                          <p:attrName>ppt_x</p:attrName>
                                          <p:attrName>ppt_y</p:attrName>
                                        </p:attrNameLst>
                                      </p:cBhvr>
                                      <p:rCtr x="142" y="0"/>
                                    </p:animMotion>
                                  </p:childTnLst>
                                </p:cTn>
                              </p:par>
                            </p:childTnLst>
                          </p:cTn>
                        </p:par>
                        <p:par>
                          <p:cTn id="281" fill="hold">
                            <p:stCondLst>
                              <p:cond delay="5496"/>
                            </p:stCondLst>
                            <p:childTnLst>
                              <p:par>
                                <p:cTn id="282" presetID="64" presetClass="path" presetSubtype="0" fill="hold" grpId="1" nodeType="afterEffect">
                                  <p:stCondLst>
                                    <p:cond delay="0"/>
                                  </p:stCondLst>
                                  <p:childTnLst>
                                    <p:animMotion origin="layout" path="M 0.142 0.000 L 0.233 0.173 " pathEditMode="relative" rAng="0" ptsTypes="AA">
                                      <p:cBhvr>
                                        <p:cTn id="283" dur="76" fill="hold"/>
                                        <p:tgtEl>
                                          <p:spTgt spid="682090"/>
                                        </p:tgtEl>
                                        <p:attrNameLst>
                                          <p:attrName>ppt_x</p:attrName>
                                          <p:attrName>ppt_y</p:attrName>
                                        </p:attrNameLst>
                                      </p:cBhvr>
                                      <p:rCtr x="92" y="173"/>
                                    </p:animMotion>
                                  </p:childTnLst>
                                </p:cTn>
                              </p:par>
                            </p:childTnLst>
                          </p:cTn>
                        </p:par>
                        <p:par>
                          <p:cTn id="284" fill="hold">
                            <p:stCondLst>
                              <p:cond delay="5572"/>
                            </p:stCondLst>
                            <p:childTnLst>
                              <p:par>
                                <p:cTn id="285" presetID="64" presetClass="path" presetSubtype="0" fill="hold" grpId="3" nodeType="afterEffect">
                                  <p:stCondLst>
                                    <p:cond delay="0"/>
                                  </p:stCondLst>
                                  <p:childTnLst>
                                    <p:animMotion origin="layout" path="M 0.375 0.469 L 0.375 0.462 " pathEditMode="relative" rAng="0" ptsTypes="AA">
                                      <p:cBhvr>
                                        <p:cTn id="286" dur="35" fill="hold"/>
                                        <p:tgtEl>
                                          <p:spTgt spid="682065"/>
                                        </p:tgtEl>
                                        <p:attrNameLst>
                                          <p:attrName>ppt_x</p:attrName>
                                          <p:attrName>ppt_y</p:attrName>
                                        </p:attrNameLst>
                                      </p:cBhvr>
                                      <p:rCtr x="0" y="-7"/>
                                    </p:animMotion>
                                  </p:childTnLst>
                                </p:cTn>
                              </p:par>
                              <p:par>
                                <p:cTn id="287" presetID="64" presetClass="path" presetSubtype="0" fill="hold" grpId="3" nodeType="withEffect">
                                  <p:stCondLst>
                                    <p:cond delay="0"/>
                                  </p:stCondLst>
                                  <p:childTnLst>
                                    <p:animMotion origin="layout" path="M 0.375 0.261 L 0.375 0.255 " pathEditMode="relative" rAng="0" ptsTypes="AA">
                                      <p:cBhvr>
                                        <p:cTn id="288" dur="35" fill="hold"/>
                                        <p:tgtEl>
                                          <p:spTgt spid="682082"/>
                                        </p:tgtEl>
                                        <p:attrNameLst>
                                          <p:attrName>ppt_x</p:attrName>
                                          <p:attrName>ppt_y</p:attrName>
                                        </p:attrNameLst>
                                      </p:cBhvr>
                                      <p:rCtr x="0" y="-7"/>
                                    </p:animMotion>
                                  </p:childTnLst>
                                </p:cTn>
                              </p:par>
                              <p:par>
                                <p:cTn id="289" presetID="64" presetClass="path" presetSubtype="0" fill="hold" grpId="3" nodeType="withEffect">
                                  <p:stCondLst>
                                    <p:cond delay="0"/>
                                  </p:stCondLst>
                                  <p:childTnLst>
                                    <p:animMotion origin="layout" path="M 0.375 0.172 L 0.375 0.165 " pathEditMode="relative" rAng="0" ptsTypes="AA">
                                      <p:cBhvr>
                                        <p:cTn id="290" dur="35" fill="hold"/>
                                        <p:tgtEl>
                                          <p:spTgt spid="682089"/>
                                        </p:tgtEl>
                                        <p:attrNameLst>
                                          <p:attrName>ppt_x</p:attrName>
                                          <p:attrName>ppt_y</p:attrName>
                                        </p:attrNameLst>
                                      </p:cBhvr>
                                      <p:rCtr x="0" y="-7"/>
                                    </p:animMotion>
                                  </p:childTnLst>
                                </p:cTn>
                              </p:par>
                              <p:par>
                                <p:cTn id="291" presetID="64" presetClass="path" presetSubtype="0" decel="50000" fill="hold" grpId="2" nodeType="withEffect">
                                  <p:stCondLst>
                                    <p:cond delay="0"/>
                                  </p:stCondLst>
                                  <p:childTnLst>
                                    <p:animMotion origin="layout" path="M 0.233 0.173 L 0.375 0.173 " pathEditMode="relative" rAng="0" ptsTypes="AA">
                                      <p:cBhvr>
                                        <p:cTn id="292" dur="68" fill="hold"/>
                                        <p:tgtEl>
                                          <p:spTgt spid="682090"/>
                                        </p:tgtEl>
                                        <p:attrNameLst>
                                          <p:attrName>ppt_x</p:attrName>
                                          <p:attrName>ppt_y</p:attrName>
                                        </p:attrNameLst>
                                      </p:cBhvr>
                                      <p:rCtr x="142" y="0"/>
                                    </p:animMotion>
                                  </p:childTnLst>
                                </p:cTn>
                              </p:par>
                            </p:childTnLst>
                          </p:cTn>
                        </p:par>
                        <p:par>
                          <p:cTn id="293" fill="hold">
                            <p:stCondLst>
                              <p:cond delay="5640"/>
                            </p:stCondLst>
                            <p:childTnLst>
                              <p:par>
                                <p:cTn id="294" presetID="64" presetClass="path" presetSubtype="0" accel="50000" fill="hold" grpId="0" nodeType="afterEffect">
                                  <p:stCondLst>
                                    <p:cond delay="0"/>
                                  </p:stCondLst>
                                  <p:childTnLst>
                                    <p:animMotion origin="layout" path="M 0.000 0.000 L 0.142 0.000 " pathEditMode="relative" rAng="0" ptsTypes="AA">
                                      <p:cBhvr>
                                        <p:cTn id="295" dur="68" fill="hold"/>
                                        <p:tgtEl>
                                          <p:spTgt spid="682091"/>
                                        </p:tgtEl>
                                        <p:attrNameLst>
                                          <p:attrName>ppt_x</p:attrName>
                                          <p:attrName>ppt_y</p:attrName>
                                        </p:attrNameLst>
                                      </p:cBhvr>
                                      <p:rCtr x="142" y="0"/>
                                    </p:animMotion>
                                  </p:childTnLst>
                                </p:cTn>
                              </p:par>
                            </p:childTnLst>
                          </p:cTn>
                        </p:par>
                        <p:par>
                          <p:cTn id="296" fill="hold">
                            <p:stCondLst>
                              <p:cond delay="5708"/>
                            </p:stCondLst>
                            <p:childTnLst>
                              <p:par>
                                <p:cTn id="297" presetID="64" presetClass="path" presetSubtype="0" fill="hold" grpId="1" nodeType="afterEffect">
                                  <p:stCondLst>
                                    <p:cond delay="0"/>
                                  </p:stCondLst>
                                  <p:childTnLst>
                                    <p:animMotion origin="layout" path="M 0.142 0.000 L 0.233 0.135 " pathEditMode="relative" rAng="0" ptsTypes="AA">
                                      <p:cBhvr>
                                        <p:cTn id="298" dur="65" fill="hold"/>
                                        <p:tgtEl>
                                          <p:spTgt spid="682091"/>
                                        </p:tgtEl>
                                        <p:attrNameLst>
                                          <p:attrName>ppt_x</p:attrName>
                                          <p:attrName>ppt_y</p:attrName>
                                        </p:attrNameLst>
                                      </p:cBhvr>
                                      <p:rCtr x="92" y="135"/>
                                    </p:animMotion>
                                  </p:childTnLst>
                                </p:cTn>
                              </p:par>
                            </p:childTnLst>
                          </p:cTn>
                        </p:par>
                        <p:par>
                          <p:cTn id="299" fill="hold">
                            <p:stCondLst>
                              <p:cond delay="5773"/>
                            </p:stCondLst>
                            <p:childTnLst>
                              <p:par>
                                <p:cTn id="300" presetID="64" presetClass="path" presetSubtype="0" decel="50000" fill="hold" grpId="2" nodeType="afterEffect">
                                  <p:stCondLst>
                                    <p:cond delay="0"/>
                                  </p:stCondLst>
                                  <p:childTnLst>
                                    <p:animMotion origin="layout" path="M 0.233 0.135 L 0.375 0.135 " pathEditMode="relative" rAng="0" ptsTypes="AA">
                                      <p:cBhvr>
                                        <p:cTn id="301" dur="68" fill="hold"/>
                                        <p:tgtEl>
                                          <p:spTgt spid="682091"/>
                                        </p:tgtEl>
                                        <p:attrNameLst>
                                          <p:attrName>ppt_x</p:attrName>
                                          <p:attrName>ppt_y</p:attrName>
                                        </p:attrNameLst>
                                      </p:cBhvr>
                                      <p:rCtr x="142" y="0"/>
                                    </p:animMotion>
                                  </p:childTnLst>
                                </p:cTn>
                              </p:par>
                            </p:childTnLst>
                          </p:cTn>
                        </p:par>
                        <p:par>
                          <p:cTn id="302" fill="hold">
                            <p:stCondLst>
                              <p:cond delay="5841"/>
                            </p:stCondLst>
                            <p:childTnLst>
                              <p:par>
                                <p:cTn id="303" presetID="64" presetClass="path" presetSubtype="0" accel="50000" fill="hold" grpId="0" nodeType="afterEffect">
                                  <p:stCondLst>
                                    <p:cond delay="0"/>
                                  </p:stCondLst>
                                  <p:childTnLst>
                                    <p:animMotion origin="layout" path="M 0.000 0.000 L 0.142 0.000 " pathEditMode="relative" rAng="0" ptsTypes="AA">
                                      <p:cBhvr>
                                        <p:cTn id="304" dur="68" fill="hold"/>
                                        <p:tgtEl>
                                          <p:spTgt spid="682092"/>
                                        </p:tgtEl>
                                        <p:attrNameLst>
                                          <p:attrName>ppt_x</p:attrName>
                                          <p:attrName>ppt_y</p:attrName>
                                        </p:attrNameLst>
                                      </p:cBhvr>
                                      <p:rCtr x="142" y="0"/>
                                    </p:animMotion>
                                  </p:childTnLst>
                                </p:cTn>
                              </p:par>
                            </p:childTnLst>
                          </p:cTn>
                        </p:par>
                        <p:par>
                          <p:cTn id="305" fill="hold">
                            <p:stCondLst>
                              <p:cond delay="5909"/>
                            </p:stCondLst>
                            <p:childTnLst>
                              <p:par>
                                <p:cTn id="306" presetID="64" presetClass="path" presetSubtype="0" fill="hold" grpId="1" nodeType="afterEffect">
                                  <p:stCondLst>
                                    <p:cond delay="0"/>
                                  </p:stCondLst>
                                  <p:childTnLst>
                                    <p:animMotion origin="layout" path="M 0.142 0.000 L 0.233 -0.262 " pathEditMode="relative" rAng="0" ptsTypes="AA">
                                      <p:cBhvr>
                                        <p:cTn id="307" dur="104" fill="hold"/>
                                        <p:tgtEl>
                                          <p:spTgt spid="682092"/>
                                        </p:tgtEl>
                                        <p:attrNameLst>
                                          <p:attrName>ppt_x</p:attrName>
                                          <p:attrName>ppt_y</p:attrName>
                                        </p:attrNameLst>
                                      </p:cBhvr>
                                      <p:rCtr x="92" y="-262"/>
                                    </p:animMotion>
                                  </p:childTnLst>
                                </p:cTn>
                              </p:par>
                            </p:childTnLst>
                          </p:cTn>
                        </p:par>
                        <p:par>
                          <p:cTn id="308" fill="hold">
                            <p:stCondLst>
                              <p:cond delay="6013"/>
                            </p:stCondLst>
                            <p:childTnLst>
                              <p:par>
                                <p:cTn id="309" presetID="64" presetClass="path" presetSubtype="0" decel="50000" fill="hold" grpId="2" nodeType="afterEffect">
                                  <p:stCondLst>
                                    <p:cond delay="0"/>
                                  </p:stCondLst>
                                  <p:childTnLst>
                                    <p:animMotion origin="layout" path="M 0.233 -0.262 L 0.375 -0.262 " pathEditMode="relative" rAng="0" ptsTypes="AA">
                                      <p:cBhvr>
                                        <p:cTn id="310" dur="68" fill="hold"/>
                                        <p:tgtEl>
                                          <p:spTgt spid="682092"/>
                                        </p:tgtEl>
                                        <p:attrNameLst>
                                          <p:attrName>ppt_x</p:attrName>
                                          <p:attrName>ppt_y</p:attrName>
                                        </p:attrNameLst>
                                      </p:cBhvr>
                                      <p:rCtr x="142" y="0"/>
                                    </p:animMotion>
                                  </p:childTnLst>
                                </p:cTn>
                              </p:par>
                            </p:childTnLst>
                          </p:cTn>
                        </p:par>
                        <p:par>
                          <p:cTn id="311" fill="hold">
                            <p:stCondLst>
                              <p:cond delay="6081"/>
                            </p:stCondLst>
                            <p:childTnLst>
                              <p:par>
                                <p:cTn id="312" presetID="64" presetClass="path" presetSubtype="0" accel="50000" fill="hold" grpId="0" nodeType="afterEffect">
                                  <p:stCondLst>
                                    <p:cond delay="0"/>
                                  </p:stCondLst>
                                  <p:childTnLst>
                                    <p:animMotion origin="layout" path="M 0.000 0.000 L 0.142 0.000 " pathEditMode="relative" rAng="0" ptsTypes="AA">
                                      <p:cBhvr>
                                        <p:cTn id="313" dur="68" fill="hold"/>
                                        <p:tgtEl>
                                          <p:spTgt spid="682093"/>
                                        </p:tgtEl>
                                        <p:attrNameLst>
                                          <p:attrName>ppt_x</p:attrName>
                                          <p:attrName>ppt_y</p:attrName>
                                        </p:attrNameLst>
                                      </p:cBhvr>
                                      <p:rCtr x="142" y="0"/>
                                    </p:animMotion>
                                  </p:childTnLst>
                                </p:cTn>
                              </p:par>
                            </p:childTnLst>
                          </p:cTn>
                        </p:par>
                        <p:par>
                          <p:cTn id="314" fill="hold">
                            <p:stCondLst>
                              <p:cond delay="6149"/>
                            </p:stCondLst>
                            <p:childTnLst>
                              <p:par>
                                <p:cTn id="315" presetID="64" presetClass="path" presetSubtype="0" fill="hold" grpId="1" nodeType="afterEffect">
                                  <p:stCondLst>
                                    <p:cond delay="0"/>
                                  </p:stCondLst>
                                  <p:childTnLst>
                                    <p:animMotion origin="layout" path="M 0.142 0.000 L 0.233 0.138 " pathEditMode="relative" rAng="0" ptsTypes="AA">
                                      <p:cBhvr>
                                        <p:cTn id="316" dur="66" fill="hold"/>
                                        <p:tgtEl>
                                          <p:spTgt spid="682093"/>
                                        </p:tgtEl>
                                        <p:attrNameLst>
                                          <p:attrName>ppt_x</p:attrName>
                                          <p:attrName>ppt_y</p:attrName>
                                        </p:attrNameLst>
                                      </p:cBhvr>
                                      <p:rCtr x="92" y="138"/>
                                    </p:animMotion>
                                  </p:childTnLst>
                                </p:cTn>
                              </p:par>
                            </p:childTnLst>
                          </p:cTn>
                        </p:par>
                        <p:par>
                          <p:cTn id="317" fill="hold">
                            <p:stCondLst>
                              <p:cond delay="6215"/>
                            </p:stCondLst>
                            <p:childTnLst>
                              <p:par>
                                <p:cTn id="318" presetID="64" presetClass="path" presetSubtype="0" fill="hold" grpId="3" nodeType="afterEffect">
                                  <p:stCondLst>
                                    <p:cond delay="0"/>
                                  </p:stCondLst>
                                  <p:childTnLst>
                                    <p:animMotion origin="layout" path="M 0.375 0.173 L 0.375 0.167 " pathEditMode="relative" rAng="0" ptsTypes="AA">
                                      <p:cBhvr>
                                        <p:cTn id="319" dur="35" fill="hold"/>
                                        <p:tgtEl>
                                          <p:spTgt spid="682090"/>
                                        </p:tgtEl>
                                        <p:attrNameLst>
                                          <p:attrName>ppt_x</p:attrName>
                                          <p:attrName>ppt_y</p:attrName>
                                        </p:attrNameLst>
                                      </p:cBhvr>
                                      <p:rCtr x="0" y="-7"/>
                                    </p:animMotion>
                                  </p:childTnLst>
                                </p:cTn>
                              </p:par>
                              <p:par>
                                <p:cTn id="320" presetID="64" presetClass="path" presetSubtype="0" fill="hold" grpId="4" nodeType="withEffect">
                                  <p:stCondLst>
                                    <p:cond delay="0"/>
                                  </p:stCondLst>
                                  <p:childTnLst>
                                    <p:animMotion origin="layout" path="M 0.375 0.462 L 0.375 0.456 " pathEditMode="relative" rAng="0" ptsTypes="AA">
                                      <p:cBhvr>
                                        <p:cTn id="321" dur="35" fill="hold"/>
                                        <p:tgtEl>
                                          <p:spTgt spid="682065"/>
                                        </p:tgtEl>
                                        <p:attrNameLst>
                                          <p:attrName>ppt_x</p:attrName>
                                          <p:attrName>ppt_y</p:attrName>
                                        </p:attrNameLst>
                                      </p:cBhvr>
                                      <p:rCtr x="0" y="-7"/>
                                    </p:animMotion>
                                  </p:childTnLst>
                                </p:cTn>
                              </p:par>
                              <p:par>
                                <p:cTn id="322" presetID="64" presetClass="path" presetSubtype="0" fill="hold" grpId="4" nodeType="withEffect">
                                  <p:stCondLst>
                                    <p:cond delay="0"/>
                                  </p:stCondLst>
                                  <p:childTnLst>
                                    <p:animMotion origin="layout" path="M 0.375 0.255 L 0.375 0.248 " pathEditMode="relative" rAng="0" ptsTypes="AA">
                                      <p:cBhvr>
                                        <p:cTn id="323" dur="35" fill="hold"/>
                                        <p:tgtEl>
                                          <p:spTgt spid="682082"/>
                                        </p:tgtEl>
                                        <p:attrNameLst>
                                          <p:attrName>ppt_x</p:attrName>
                                          <p:attrName>ppt_y</p:attrName>
                                        </p:attrNameLst>
                                      </p:cBhvr>
                                      <p:rCtr x="0" y="-7"/>
                                    </p:animMotion>
                                  </p:childTnLst>
                                </p:cTn>
                              </p:par>
                              <p:par>
                                <p:cTn id="324" presetID="64" presetClass="path" presetSubtype="0" fill="hold" grpId="4" nodeType="withEffect">
                                  <p:stCondLst>
                                    <p:cond delay="0"/>
                                  </p:stCondLst>
                                  <p:childTnLst>
                                    <p:animMotion origin="layout" path="M 0.375 0.165 L 0.375 0.159 " pathEditMode="relative" rAng="0" ptsTypes="AA">
                                      <p:cBhvr>
                                        <p:cTn id="325" dur="35" fill="hold"/>
                                        <p:tgtEl>
                                          <p:spTgt spid="682089"/>
                                        </p:tgtEl>
                                        <p:attrNameLst>
                                          <p:attrName>ppt_x</p:attrName>
                                          <p:attrName>ppt_y</p:attrName>
                                        </p:attrNameLst>
                                      </p:cBhvr>
                                      <p:rCtr x="0" y="-7"/>
                                    </p:animMotion>
                                  </p:childTnLst>
                                </p:cTn>
                              </p:par>
                              <p:par>
                                <p:cTn id="326" presetID="64" presetClass="path" presetSubtype="0" fill="hold" grpId="3" nodeType="withEffect">
                                  <p:stCondLst>
                                    <p:cond delay="0"/>
                                  </p:stCondLst>
                                  <p:childTnLst>
                                    <p:animMotion origin="layout" path="M 0.375 0.135 L 0.375 0.128 " pathEditMode="relative" rAng="0" ptsTypes="AA">
                                      <p:cBhvr>
                                        <p:cTn id="327" dur="35" fill="hold"/>
                                        <p:tgtEl>
                                          <p:spTgt spid="682091"/>
                                        </p:tgtEl>
                                        <p:attrNameLst>
                                          <p:attrName>ppt_x</p:attrName>
                                          <p:attrName>ppt_y</p:attrName>
                                        </p:attrNameLst>
                                      </p:cBhvr>
                                      <p:rCtr x="0" y="-7"/>
                                    </p:animMotion>
                                  </p:childTnLst>
                                </p:cTn>
                              </p:par>
                              <p:par>
                                <p:cTn id="328" presetID="64" presetClass="path" presetSubtype="0" decel="50000" fill="hold" grpId="2" nodeType="withEffect">
                                  <p:stCondLst>
                                    <p:cond delay="0"/>
                                  </p:stCondLst>
                                  <p:childTnLst>
                                    <p:animMotion origin="layout" path="M 0.233 0.138 L 0.375 0.138 " pathEditMode="relative" rAng="0" ptsTypes="AA">
                                      <p:cBhvr>
                                        <p:cTn id="329" dur="68" fill="hold"/>
                                        <p:tgtEl>
                                          <p:spTgt spid="682093"/>
                                        </p:tgtEl>
                                        <p:attrNameLst>
                                          <p:attrName>ppt_x</p:attrName>
                                          <p:attrName>ppt_y</p:attrName>
                                        </p:attrNameLst>
                                      </p:cBhvr>
                                      <p:rCtr x="142" y="0"/>
                                    </p:animMotion>
                                  </p:childTnLst>
                                </p:cTn>
                              </p:par>
                            </p:childTnLst>
                          </p:cTn>
                        </p:par>
                        <p:par>
                          <p:cTn id="330" fill="hold">
                            <p:stCondLst>
                              <p:cond delay="6283"/>
                            </p:stCondLst>
                            <p:childTnLst>
                              <p:par>
                                <p:cTn id="331" presetID="64" presetClass="path" presetSubtype="0" accel="50000" fill="hold" grpId="0" nodeType="afterEffect">
                                  <p:stCondLst>
                                    <p:cond delay="0"/>
                                  </p:stCondLst>
                                  <p:childTnLst>
                                    <p:animMotion origin="layout" path="M 0.000 0.000 L 0.142 0.000 " pathEditMode="relative" rAng="0" ptsTypes="AA">
                                      <p:cBhvr>
                                        <p:cTn id="332" dur="68" fill="hold"/>
                                        <p:tgtEl>
                                          <p:spTgt spid="682094"/>
                                        </p:tgtEl>
                                        <p:attrNameLst>
                                          <p:attrName>ppt_x</p:attrName>
                                          <p:attrName>ppt_y</p:attrName>
                                        </p:attrNameLst>
                                      </p:cBhvr>
                                      <p:rCtr x="142" y="0"/>
                                    </p:animMotion>
                                  </p:childTnLst>
                                </p:cTn>
                              </p:par>
                            </p:childTnLst>
                          </p:cTn>
                        </p:par>
                        <p:par>
                          <p:cTn id="333" fill="hold">
                            <p:stCondLst>
                              <p:cond delay="6351"/>
                            </p:stCondLst>
                            <p:childTnLst>
                              <p:par>
                                <p:cTn id="334" presetID="64" presetClass="path" presetSubtype="0" fill="hold" grpId="1" nodeType="afterEffect">
                                  <p:stCondLst>
                                    <p:cond delay="0"/>
                                  </p:stCondLst>
                                  <p:childTnLst>
                                    <p:animMotion origin="layout" path="M 0.142 0.000 L 0.233 0.086 " pathEditMode="relative" rAng="0" ptsTypes="AA">
                                      <p:cBhvr>
                                        <p:cTn id="335" dur="53" fill="hold"/>
                                        <p:tgtEl>
                                          <p:spTgt spid="682094"/>
                                        </p:tgtEl>
                                        <p:attrNameLst>
                                          <p:attrName>ppt_x</p:attrName>
                                          <p:attrName>ppt_y</p:attrName>
                                        </p:attrNameLst>
                                      </p:cBhvr>
                                      <p:rCtr x="92" y="86"/>
                                    </p:animMotion>
                                  </p:childTnLst>
                                </p:cTn>
                              </p:par>
                            </p:childTnLst>
                          </p:cTn>
                        </p:par>
                        <p:par>
                          <p:cTn id="336" fill="hold">
                            <p:stCondLst>
                              <p:cond delay="6404"/>
                            </p:stCondLst>
                            <p:childTnLst>
                              <p:par>
                                <p:cTn id="337" presetID="64" presetClass="path" presetSubtype="0" decel="50000" fill="hold" grpId="2" nodeType="afterEffect">
                                  <p:stCondLst>
                                    <p:cond delay="0"/>
                                  </p:stCondLst>
                                  <p:childTnLst>
                                    <p:animMotion origin="layout" path="M 0.233 0.086 L 0.375 0.086 " pathEditMode="relative" rAng="0" ptsTypes="AA">
                                      <p:cBhvr>
                                        <p:cTn id="338" dur="68" fill="hold"/>
                                        <p:tgtEl>
                                          <p:spTgt spid="682094"/>
                                        </p:tgtEl>
                                        <p:attrNameLst>
                                          <p:attrName>ppt_x</p:attrName>
                                          <p:attrName>ppt_y</p:attrName>
                                        </p:attrNameLst>
                                      </p:cBhvr>
                                      <p:rCtr x="142" y="0"/>
                                    </p:animMotion>
                                  </p:childTnLst>
                                </p:cTn>
                              </p:par>
                            </p:childTnLst>
                          </p:cTn>
                        </p:par>
                        <p:par>
                          <p:cTn id="339" fill="hold">
                            <p:stCondLst>
                              <p:cond delay="6472"/>
                            </p:stCondLst>
                            <p:childTnLst>
                              <p:par>
                                <p:cTn id="340" presetID="64" presetClass="path" presetSubtype="0" accel="50000" fill="hold" grpId="0" nodeType="afterEffect">
                                  <p:stCondLst>
                                    <p:cond delay="0"/>
                                  </p:stCondLst>
                                  <p:childTnLst>
                                    <p:animMotion origin="layout" path="M 0.000 0.000 L 0.142 0.000 " pathEditMode="relative" rAng="0" ptsTypes="AA">
                                      <p:cBhvr>
                                        <p:cTn id="341" dur="68" fill="hold"/>
                                        <p:tgtEl>
                                          <p:spTgt spid="682095"/>
                                        </p:tgtEl>
                                        <p:attrNameLst>
                                          <p:attrName>ppt_x</p:attrName>
                                          <p:attrName>ppt_y</p:attrName>
                                        </p:attrNameLst>
                                      </p:cBhvr>
                                      <p:rCtr x="142" y="0"/>
                                    </p:animMotion>
                                  </p:childTnLst>
                                </p:cTn>
                              </p:par>
                            </p:childTnLst>
                          </p:cTn>
                        </p:par>
                        <p:par>
                          <p:cTn id="342" fill="hold">
                            <p:stCondLst>
                              <p:cond delay="6540"/>
                            </p:stCondLst>
                            <p:childTnLst>
                              <p:par>
                                <p:cTn id="343" presetID="64" presetClass="path" presetSubtype="0" fill="hold" grpId="1" nodeType="afterEffect">
                                  <p:stCondLst>
                                    <p:cond delay="0"/>
                                  </p:stCondLst>
                                  <p:childTnLst>
                                    <p:animMotion origin="layout" path="M 0.142 0.000 L 0.233 -0.304 " pathEditMode="relative" rAng="0" ptsTypes="AA">
                                      <p:cBhvr>
                                        <p:cTn id="344" dur="118" fill="hold"/>
                                        <p:tgtEl>
                                          <p:spTgt spid="682095"/>
                                        </p:tgtEl>
                                        <p:attrNameLst>
                                          <p:attrName>ppt_x</p:attrName>
                                          <p:attrName>ppt_y</p:attrName>
                                        </p:attrNameLst>
                                      </p:cBhvr>
                                      <p:rCtr x="92" y="-304"/>
                                    </p:animMotion>
                                  </p:childTnLst>
                                </p:cTn>
                              </p:par>
                            </p:childTnLst>
                          </p:cTn>
                        </p:par>
                        <p:par>
                          <p:cTn id="345" fill="hold">
                            <p:stCondLst>
                              <p:cond delay="6658"/>
                            </p:stCondLst>
                            <p:childTnLst>
                              <p:par>
                                <p:cTn id="346" presetID="64" presetClass="path" presetSubtype="0" decel="50000" fill="hold" grpId="2" nodeType="afterEffect">
                                  <p:stCondLst>
                                    <p:cond delay="0"/>
                                  </p:stCondLst>
                                  <p:childTnLst>
                                    <p:animMotion origin="layout" path="M 0.233 -0.304 L 0.375 -0.304 " pathEditMode="relative" rAng="0" ptsTypes="AA">
                                      <p:cBhvr>
                                        <p:cTn id="347" dur="68" fill="hold"/>
                                        <p:tgtEl>
                                          <p:spTgt spid="682095"/>
                                        </p:tgtEl>
                                        <p:attrNameLst>
                                          <p:attrName>ppt_x</p:attrName>
                                          <p:attrName>ppt_y</p:attrName>
                                        </p:attrNameLst>
                                      </p:cBhvr>
                                      <p:rCtr x="142" y="0"/>
                                    </p:animMotion>
                                  </p:childTnLst>
                                </p:cTn>
                              </p:par>
                            </p:childTnLst>
                          </p:cTn>
                        </p:par>
                        <p:par>
                          <p:cTn id="348" fill="hold">
                            <p:stCondLst>
                              <p:cond delay="6726"/>
                            </p:stCondLst>
                            <p:childTnLst>
                              <p:par>
                                <p:cTn id="349" presetID="64" presetClass="path" presetSubtype="0" accel="50000" fill="hold" grpId="0" nodeType="afterEffect">
                                  <p:stCondLst>
                                    <p:cond delay="0"/>
                                  </p:stCondLst>
                                  <p:childTnLst>
                                    <p:animMotion origin="layout" path="M 0.000 0.000 L 0.142 0.000 " pathEditMode="relative" rAng="0" ptsTypes="AA">
                                      <p:cBhvr>
                                        <p:cTn id="350" dur="68" fill="hold"/>
                                        <p:tgtEl>
                                          <p:spTgt spid="682096"/>
                                        </p:tgtEl>
                                        <p:attrNameLst>
                                          <p:attrName>ppt_x</p:attrName>
                                          <p:attrName>ppt_y</p:attrName>
                                        </p:attrNameLst>
                                      </p:cBhvr>
                                      <p:rCtr x="142" y="0"/>
                                    </p:animMotion>
                                  </p:childTnLst>
                                </p:cTn>
                              </p:par>
                            </p:childTnLst>
                          </p:cTn>
                        </p:par>
                        <p:par>
                          <p:cTn id="351" fill="hold">
                            <p:stCondLst>
                              <p:cond delay="6794"/>
                            </p:stCondLst>
                            <p:childTnLst>
                              <p:par>
                                <p:cTn id="352" presetID="64" presetClass="path" presetSubtype="0" fill="hold" grpId="1" nodeType="afterEffect">
                                  <p:stCondLst>
                                    <p:cond delay="0"/>
                                  </p:stCondLst>
                                  <p:childTnLst>
                                    <p:animMotion origin="layout" path="M 0.142 0.000 L 0.233 -0.005 " pathEditMode="relative" rAng="0" ptsTypes="AA">
                                      <p:cBhvr>
                                        <p:cTn id="353" dur="44" fill="hold"/>
                                        <p:tgtEl>
                                          <p:spTgt spid="682096"/>
                                        </p:tgtEl>
                                        <p:attrNameLst>
                                          <p:attrName>ppt_x</p:attrName>
                                          <p:attrName>ppt_y</p:attrName>
                                        </p:attrNameLst>
                                      </p:cBhvr>
                                      <p:rCtr x="92" y="-5"/>
                                    </p:animMotion>
                                  </p:childTnLst>
                                </p:cTn>
                              </p:par>
                            </p:childTnLst>
                          </p:cTn>
                        </p:par>
                        <p:par>
                          <p:cTn id="354" fill="hold">
                            <p:stCondLst>
                              <p:cond delay="6838"/>
                            </p:stCondLst>
                            <p:childTnLst>
                              <p:par>
                                <p:cTn id="355" presetID="64" presetClass="path" presetSubtype="0" decel="50000" fill="hold" grpId="2" nodeType="afterEffect">
                                  <p:stCondLst>
                                    <p:cond delay="0"/>
                                  </p:stCondLst>
                                  <p:childTnLst>
                                    <p:animMotion origin="layout" path="M 0.233 -0.005 L 0.375 -0.005 " pathEditMode="relative" rAng="0" ptsTypes="AA">
                                      <p:cBhvr>
                                        <p:cTn id="356" dur="68" fill="hold"/>
                                        <p:tgtEl>
                                          <p:spTgt spid="682096"/>
                                        </p:tgtEl>
                                        <p:attrNameLst>
                                          <p:attrName>ppt_x</p:attrName>
                                          <p:attrName>ppt_y</p:attrName>
                                        </p:attrNameLst>
                                      </p:cBhvr>
                                      <p:rCtr x="142" y="0"/>
                                    </p:animMotion>
                                  </p:childTnLst>
                                </p:cTn>
                              </p:par>
                            </p:childTnLst>
                          </p:cTn>
                        </p:par>
                        <p:par>
                          <p:cTn id="357" fill="hold">
                            <p:stCondLst>
                              <p:cond delay="6906"/>
                            </p:stCondLst>
                            <p:childTnLst>
                              <p:par>
                                <p:cTn id="358" presetID="64" presetClass="path" presetSubtype="0" accel="50000" fill="hold" grpId="0" nodeType="afterEffect">
                                  <p:stCondLst>
                                    <p:cond delay="0"/>
                                  </p:stCondLst>
                                  <p:childTnLst>
                                    <p:animMotion origin="layout" path="M 0.000 0.000 L 0.142 0.000 " pathEditMode="relative" rAng="0" ptsTypes="AA">
                                      <p:cBhvr>
                                        <p:cTn id="359" dur="68" fill="hold"/>
                                        <p:tgtEl>
                                          <p:spTgt spid="682097"/>
                                        </p:tgtEl>
                                        <p:attrNameLst>
                                          <p:attrName>ppt_x</p:attrName>
                                          <p:attrName>ppt_y</p:attrName>
                                        </p:attrNameLst>
                                      </p:cBhvr>
                                      <p:rCtr x="142" y="0"/>
                                    </p:animMotion>
                                  </p:childTnLst>
                                </p:cTn>
                              </p:par>
                            </p:childTnLst>
                          </p:cTn>
                        </p:par>
                        <p:par>
                          <p:cTn id="360" fill="hold">
                            <p:stCondLst>
                              <p:cond delay="6974"/>
                            </p:stCondLst>
                            <p:childTnLst>
                              <p:par>
                                <p:cTn id="361" presetID="64" presetClass="path" presetSubtype="0" fill="hold" grpId="1" nodeType="afterEffect">
                                  <p:stCondLst>
                                    <p:cond delay="0"/>
                                  </p:stCondLst>
                                  <p:childTnLst>
                                    <p:animMotion origin="layout" path="M 0.142 0.000 L 0.233 -0.315 " pathEditMode="relative" rAng="0" ptsTypes="AA">
                                      <p:cBhvr>
                                        <p:cTn id="362" dur="121" fill="hold"/>
                                        <p:tgtEl>
                                          <p:spTgt spid="682097"/>
                                        </p:tgtEl>
                                        <p:attrNameLst>
                                          <p:attrName>ppt_x</p:attrName>
                                          <p:attrName>ppt_y</p:attrName>
                                        </p:attrNameLst>
                                      </p:cBhvr>
                                      <p:rCtr x="92" y="-315"/>
                                    </p:animMotion>
                                  </p:childTnLst>
                                </p:cTn>
                              </p:par>
                            </p:childTnLst>
                          </p:cTn>
                        </p:par>
                        <p:par>
                          <p:cTn id="363" fill="hold">
                            <p:stCondLst>
                              <p:cond delay="7095"/>
                            </p:stCondLst>
                            <p:childTnLst>
                              <p:par>
                                <p:cTn id="364" presetID="64" presetClass="path" presetSubtype="0" fill="hold" grpId="3" nodeType="afterEffect">
                                  <p:stCondLst>
                                    <p:cond delay="0"/>
                                  </p:stCondLst>
                                  <p:childTnLst>
                                    <p:animMotion origin="layout" path="M 0.375 -0.066 L 0.375 -0.073 " pathEditMode="relative" rAng="0" ptsTypes="AA">
                                      <p:cBhvr>
                                        <p:cTn id="365" dur="35" fill="hold"/>
                                        <p:tgtEl>
                                          <p:spTgt spid="682076"/>
                                        </p:tgtEl>
                                        <p:attrNameLst>
                                          <p:attrName>ppt_x</p:attrName>
                                          <p:attrName>ppt_y</p:attrName>
                                        </p:attrNameLst>
                                      </p:cBhvr>
                                      <p:rCtr x="0" y="-7"/>
                                    </p:animMotion>
                                  </p:childTnLst>
                                </p:cTn>
                              </p:par>
                              <p:par>
                                <p:cTn id="366" presetID="64" presetClass="path" presetSubtype="0" fill="hold" grpId="3" nodeType="withEffect">
                                  <p:stCondLst>
                                    <p:cond delay="0"/>
                                  </p:stCondLst>
                                  <p:childTnLst>
                                    <p:animMotion origin="layout" path="M 0.375 -0.262 L 0.375 -0.269 " pathEditMode="relative" rAng="0" ptsTypes="AA">
                                      <p:cBhvr>
                                        <p:cTn id="367" dur="35" fill="hold"/>
                                        <p:tgtEl>
                                          <p:spTgt spid="682092"/>
                                        </p:tgtEl>
                                        <p:attrNameLst>
                                          <p:attrName>ppt_x</p:attrName>
                                          <p:attrName>ppt_y</p:attrName>
                                        </p:attrNameLst>
                                      </p:cBhvr>
                                      <p:rCtr x="0" y="-7"/>
                                    </p:animMotion>
                                  </p:childTnLst>
                                </p:cTn>
                              </p:par>
                              <p:par>
                                <p:cTn id="368" presetID="64" presetClass="path" presetSubtype="0" fill="hold" grpId="3" nodeType="withEffect">
                                  <p:stCondLst>
                                    <p:cond delay="0"/>
                                  </p:stCondLst>
                                  <p:childTnLst>
                                    <p:animMotion origin="layout" path="M 0.375 -0.304 L 0.375 -0.311 " pathEditMode="relative" rAng="0" ptsTypes="AA">
                                      <p:cBhvr>
                                        <p:cTn id="369" dur="35" fill="hold"/>
                                        <p:tgtEl>
                                          <p:spTgt spid="682095"/>
                                        </p:tgtEl>
                                        <p:attrNameLst>
                                          <p:attrName>ppt_x</p:attrName>
                                          <p:attrName>ppt_y</p:attrName>
                                        </p:attrNameLst>
                                      </p:cBhvr>
                                      <p:rCtr x="0" y="-7"/>
                                    </p:animMotion>
                                  </p:childTnLst>
                                </p:cTn>
                              </p:par>
                              <p:par>
                                <p:cTn id="370" presetID="64" presetClass="path" presetSubtype="0" decel="50000" fill="hold" grpId="2" nodeType="withEffect">
                                  <p:stCondLst>
                                    <p:cond delay="0"/>
                                  </p:stCondLst>
                                  <p:childTnLst>
                                    <p:animMotion origin="layout" path="M 0.233 -0.315 L 0.375 -0.315 " pathEditMode="relative" rAng="0" ptsTypes="AA">
                                      <p:cBhvr>
                                        <p:cTn id="371" dur="68" fill="hold"/>
                                        <p:tgtEl>
                                          <p:spTgt spid="682097"/>
                                        </p:tgtEl>
                                        <p:attrNameLst>
                                          <p:attrName>ppt_x</p:attrName>
                                          <p:attrName>ppt_y</p:attrName>
                                        </p:attrNameLst>
                                      </p:cBhvr>
                                      <p:rCtr x="142" y="0"/>
                                    </p:animMotion>
                                  </p:childTnLst>
                                </p:cTn>
                              </p:par>
                            </p:childTnLst>
                          </p:cTn>
                        </p:par>
                        <p:par>
                          <p:cTn id="372" fill="hold">
                            <p:stCondLst>
                              <p:cond delay="7163"/>
                            </p:stCondLst>
                            <p:childTnLst>
                              <p:par>
                                <p:cTn id="373" presetID="64" presetClass="path" presetSubtype="0" accel="50000" fill="hold" grpId="0" nodeType="afterEffect">
                                  <p:stCondLst>
                                    <p:cond delay="0"/>
                                  </p:stCondLst>
                                  <p:childTnLst>
                                    <p:animMotion origin="layout" path="M 0.000 0.000 L 0.142 0.000 " pathEditMode="relative" rAng="0" ptsTypes="AA">
                                      <p:cBhvr>
                                        <p:cTn id="374" dur="68" fill="hold"/>
                                        <p:tgtEl>
                                          <p:spTgt spid="682098"/>
                                        </p:tgtEl>
                                        <p:attrNameLst>
                                          <p:attrName>ppt_x</p:attrName>
                                          <p:attrName>ppt_y</p:attrName>
                                        </p:attrNameLst>
                                      </p:cBhvr>
                                      <p:rCtr x="142" y="0"/>
                                    </p:animMotion>
                                  </p:childTnLst>
                                </p:cTn>
                              </p:par>
                            </p:childTnLst>
                          </p:cTn>
                        </p:par>
                        <p:par>
                          <p:cTn id="375" fill="hold">
                            <p:stCondLst>
                              <p:cond delay="7231"/>
                            </p:stCondLst>
                            <p:childTnLst>
                              <p:par>
                                <p:cTn id="376" presetID="64" presetClass="path" presetSubtype="0" fill="hold" grpId="1" nodeType="afterEffect">
                                  <p:stCondLst>
                                    <p:cond delay="0"/>
                                  </p:stCondLst>
                                  <p:childTnLst>
                                    <p:animMotion origin="layout" path="M 0.142 0.000 L 0.233 0.159 " pathEditMode="relative" rAng="0" ptsTypes="AA">
                                      <p:cBhvr>
                                        <p:cTn id="377" dur="72" fill="hold"/>
                                        <p:tgtEl>
                                          <p:spTgt spid="682098"/>
                                        </p:tgtEl>
                                        <p:attrNameLst>
                                          <p:attrName>ppt_x</p:attrName>
                                          <p:attrName>ppt_y</p:attrName>
                                        </p:attrNameLst>
                                      </p:cBhvr>
                                      <p:rCtr x="92" y="159"/>
                                    </p:animMotion>
                                  </p:childTnLst>
                                </p:cTn>
                              </p:par>
                            </p:childTnLst>
                          </p:cTn>
                        </p:par>
                        <p:par>
                          <p:cTn id="378" fill="hold">
                            <p:stCondLst>
                              <p:cond delay="7303"/>
                            </p:stCondLst>
                            <p:childTnLst>
                              <p:par>
                                <p:cTn id="379" presetID="64" presetClass="path" presetSubtype="0" fill="hold" grpId="3" nodeType="afterEffect">
                                  <p:stCondLst>
                                    <p:cond delay="0"/>
                                  </p:stCondLst>
                                  <p:childTnLst>
                                    <p:animMotion origin="layout" path="M 0.375 0.325 L 0.375 0.319 " pathEditMode="relative" rAng="0" ptsTypes="AA">
                                      <p:cBhvr>
                                        <p:cTn id="380" dur="35" fill="hold"/>
                                        <p:tgtEl>
                                          <p:spTgt spid="682084"/>
                                        </p:tgtEl>
                                        <p:attrNameLst>
                                          <p:attrName>ppt_x</p:attrName>
                                          <p:attrName>ppt_y</p:attrName>
                                        </p:attrNameLst>
                                      </p:cBhvr>
                                      <p:rCtr x="0" y="-7"/>
                                    </p:animMotion>
                                  </p:childTnLst>
                                </p:cTn>
                              </p:par>
                              <p:par>
                                <p:cTn id="381" presetID="64" presetClass="path" presetSubtype="0" fill="hold" grpId="4" nodeType="withEffect">
                                  <p:stCondLst>
                                    <p:cond delay="0"/>
                                  </p:stCondLst>
                                  <p:childTnLst>
                                    <p:animMotion origin="layout" path="M 0.375 0.496 L 0.375 0.490 " pathEditMode="relative" rAng="0" ptsTypes="AA">
                                      <p:cBhvr>
                                        <p:cTn id="382" dur="35" fill="hold"/>
                                        <p:tgtEl>
                                          <p:spTgt spid="682069"/>
                                        </p:tgtEl>
                                        <p:attrNameLst>
                                          <p:attrName>ppt_x</p:attrName>
                                          <p:attrName>ppt_y</p:attrName>
                                        </p:attrNameLst>
                                      </p:cBhvr>
                                      <p:rCtr x="0" y="-7"/>
                                    </p:animMotion>
                                  </p:childTnLst>
                                </p:cTn>
                              </p:par>
                              <p:par>
                                <p:cTn id="383" presetID="64" presetClass="path" presetSubtype="0" fill="hold" grpId="4" nodeType="withEffect">
                                  <p:stCondLst>
                                    <p:cond delay="0"/>
                                  </p:stCondLst>
                                  <p:childTnLst>
                                    <p:animMotion origin="layout" path="M 0.375 0.442 L 0.375 0.436 " pathEditMode="relative" rAng="0" ptsTypes="AA">
                                      <p:cBhvr>
                                        <p:cTn id="384" dur="35" fill="hold"/>
                                        <p:tgtEl>
                                          <p:spTgt spid="682073"/>
                                        </p:tgtEl>
                                        <p:attrNameLst>
                                          <p:attrName>ppt_x</p:attrName>
                                          <p:attrName>ppt_y</p:attrName>
                                        </p:attrNameLst>
                                      </p:cBhvr>
                                      <p:rCtr x="0" y="-7"/>
                                    </p:animMotion>
                                  </p:childTnLst>
                                </p:cTn>
                              </p:par>
                              <p:par>
                                <p:cTn id="385" presetID="64" presetClass="path" presetSubtype="0" fill="hold" grpId="4" nodeType="withEffect">
                                  <p:stCondLst>
                                    <p:cond delay="0"/>
                                  </p:stCondLst>
                                  <p:childTnLst>
                                    <p:animMotion origin="layout" path="M 0.375 0.388 L 0.375 0.382 " pathEditMode="relative" rAng="0" ptsTypes="AA">
                                      <p:cBhvr>
                                        <p:cTn id="386" dur="35" fill="hold"/>
                                        <p:tgtEl>
                                          <p:spTgt spid="682077"/>
                                        </p:tgtEl>
                                        <p:attrNameLst>
                                          <p:attrName>ppt_x</p:attrName>
                                          <p:attrName>ppt_y</p:attrName>
                                        </p:attrNameLst>
                                      </p:cBhvr>
                                      <p:rCtr x="0" y="-7"/>
                                    </p:animMotion>
                                  </p:childTnLst>
                                </p:cTn>
                              </p:par>
                              <p:par>
                                <p:cTn id="387" presetID="64" presetClass="path" presetSubtype="0" decel="50000" fill="hold" grpId="2" nodeType="withEffect">
                                  <p:stCondLst>
                                    <p:cond delay="0"/>
                                  </p:stCondLst>
                                  <p:childTnLst>
                                    <p:animMotion origin="layout" path="M 0.233 0.159 L 0.375 0.159 " pathEditMode="relative" rAng="0" ptsTypes="AA">
                                      <p:cBhvr>
                                        <p:cTn id="388" dur="68" fill="hold"/>
                                        <p:tgtEl>
                                          <p:spTgt spid="682098"/>
                                        </p:tgtEl>
                                        <p:attrNameLst>
                                          <p:attrName>ppt_x</p:attrName>
                                          <p:attrName>ppt_y</p:attrName>
                                        </p:attrNameLst>
                                      </p:cBhvr>
                                      <p:rCtr x="142" y="0"/>
                                    </p:animMotion>
                                  </p:childTnLst>
                                </p:cTn>
                              </p:par>
                            </p:childTnLst>
                          </p:cTn>
                        </p:par>
                        <p:par>
                          <p:cTn id="389" fill="hold">
                            <p:stCondLst>
                              <p:cond delay="7371"/>
                            </p:stCondLst>
                            <p:childTnLst>
                              <p:par>
                                <p:cTn id="390" presetID="64" presetClass="path" presetSubtype="0" accel="50000" fill="hold" grpId="0" nodeType="afterEffect">
                                  <p:stCondLst>
                                    <p:cond delay="0"/>
                                  </p:stCondLst>
                                  <p:childTnLst>
                                    <p:animMotion origin="layout" path="M 0.000 0.000 L 0.142 0.000 " pathEditMode="relative" rAng="0" ptsTypes="AA">
                                      <p:cBhvr>
                                        <p:cTn id="391" dur="68" fill="hold"/>
                                        <p:tgtEl>
                                          <p:spTgt spid="682099"/>
                                        </p:tgtEl>
                                        <p:attrNameLst>
                                          <p:attrName>ppt_x</p:attrName>
                                          <p:attrName>ppt_y</p:attrName>
                                        </p:attrNameLst>
                                      </p:cBhvr>
                                      <p:rCtr x="142" y="0"/>
                                    </p:animMotion>
                                  </p:childTnLst>
                                </p:cTn>
                              </p:par>
                            </p:childTnLst>
                          </p:cTn>
                        </p:par>
                        <p:par>
                          <p:cTn id="392" fill="hold">
                            <p:stCondLst>
                              <p:cond delay="7439"/>
                            </p:stCondLst>
                            <p:childTnLst>
                              <p:par>
                                <p:cTn id="393" presetID="64" presetClass="path" presetSubtype="0" fill="hold" grpId="1" nodeType="afterEffect">
                                  <p:stCondLst>
                                    <p:cond delay="0"/>
                                  </p:stCondLst>
                                  <p:childTnLst>
                                    <p:animMotion origin="layout" path="M 0.142 0.000 L 0.233 -0.338 " pathEditMode="relative" rAng="0" ptsTypes="AA">
                                      <p:cBhvr>
                                        <p:cTn id="394" dur="129" fill="hold"/>
                                        <p:tgtEl>
                                          <p:spTgt spid="682099"/>
                                        </p:tgtEl>
                                        <p:attrNameLst>
                                          <p:attrName>ppt_x</p:attrName>
                                          <p:attrName>ppt_y</p:attrName>
                                        </p:attrNameLst>
                                      </p:cBhvr>
                                      <p:rCtr x="92" y="-338"/>
                                    </p:animMotion>
                                  </p:childTnLst>
                                </p:cTn>
                              </p:par>
                            </p:childTnLst>
                          </p:cTn>
                        </p:par>
                        <p:par>
                          <p:cTn id="395" fill="hold">
                            <p:stCondLst>
                              <p:cond delay="7568"/>
                            </p:stCondLst>
                            <p:childTnLst>
                              <p:par>
                                <p:cTn id="396" presetID="64" presetClass="path" presetSubtype="0" fill="hold" grpId="3" nodeType="afterEffect">
                                  <p:stCondLst>
                                    <p:cond delay="0"/>
                                  </p:stCondLst>
                                  <p:childTnLst>
                                    <p:animMotion origin="layout" path="M 0.375 -0.315 L 0.375 -0.321 " pathEditMode="relative" rAng="0" ptsTypes="AA">
                                      <p:cBhvr>
                                        <p:cTn id="397" dur="35" fill="hold"/>
                                        <p:tgtEl>
                                          <p:spTgt spid="682097"/>
                                        </p:tgtEl>
                                        <p:attrNameLst>
                                          <p:attrName>ppt_x</p:attrName>
                                          <p:attrName>ppt_y</p:attrName>
                                        </p:attrNameLst>
                                      </p:cBhvr>
                                      <p:rCtr x="0" y="-7"/>
                                    </p:animMotion>
                                  </p:childTnLst>
                                </p:cTn>
                              </p:par>
                              <p:par>
                                <p:cTn id="398" presetID="64" presetClass="path" presetSubtype="0" fill="hold" grpId="4" nodeType="withEffect">
                                  <p:stCondLst>
                                    <p:cond delay="0"/>
                                  </p:stCondLst>
                                  <p:childTnLst>
                                    <p:animMotion origin="layout" path="M 0.375 -0.073 L 0.375 -0.079 " pathEditMode="relative" rAng="0" ptsTypes="AA">
                                      <p:cBhvr>
                                        <p:cTn id="399" dur="35" fill="hold"/>
                                        <p:tgtEl>
                                          <p:spTgt spid="682076"/>
                                        </p:tgtEl>
                                        <p:attrNameLst>
                                          <p:attrName>ppt_x</p:attrName>
                                          <p:attrName>ppt_y</p:attrName>
                                        </p:attrNameLst>
                                      </p:cBhvr>
                                      <p:rCtr x="0" y="-7"/>
                                    </p:animMotion>
                                  </p:childTnLst>
                                </p:cTn>
                              </p:par>
                              <p:par>
                                <p:cTn id="400" presetID="64" presetClass="path" presetSubtype="0" fill="hold" grpId="4" nodeType="withEffect">
                                  <p:stCondLst>
                                    <p:cond delay="0"/>
                                  </p:stCondLst>
                                  <p:childTnLst>
                                    <p:animMotion origin="layout" path="M 0.375 -0.269 L 0.375 -0.275 " pathEditMode="relative" rAng="0" ptsTypes="AA">
                                      <p:cBhvr>
                                        <p:cTn id="401" dur="35" fill="hold"/>
                                        <p:tgtEl>
                                          <p:spTgt spid="682092"/>
                                        </p:tgtEl>
                                        <p:attrNameLst>
                                          <p:attrName>ppt_x</p:attrName>
                                          <p:attrName>ppt_y</p:attrName>
                                        </p:attrNameLst>
                                      </p:cBhvr>
                                      <p:rCtr x="0" y="-7"/>
                                    </p:animMotion>
                                  </p:childTnLst>
                                </p:cTn>
                              </p:par>
                              <p:par>
                                <p:cTn id="402" presetID="64" presetClass="path" presetSubtype="0" fill="hold" grpId="4" nodeType="withEffect">
                                  <p:stCondLst>
                                    <p:cond delay="0"/>
                                  </p:stCondLst>
                                  <p:childTnLst>
                                    <p:animMotion origin="layout" path="M 0.375 -0.311 L 0.375 -0.317 " pathEditMode="relative" rAng="0" ptsTypes="AA">
                                      <p:cBhvr>
                                        <p:cTn id="403" dur="35" fill="hold"/>
                                        <p:tgtEl>
                                          <p:spTgt spid="682095"/>
                                        </p:tgtEl>
                                        <p:attrNameLst>
                                          <p:attrName>ppt_x</p:attrName>
                                          <p:attrName>ppt_y</p:attrName>
                                        </p:attrNameLst>
                                      </p:cBhvr>
                                      <p:rCtr x="0" y="-7"/>
                                    </p:animMotion>
                                  </p:childTnLst>
                                </p:cTn>
                              </p:par>
                              <p:par>
                                <p:cTn id="404" presetID="64" presetClass="path" presetSubtype="0" decel="50000" fill="hold" grpId="2" nodeType="withEffect">
                                  <p:stCondLst>
                                    <p:cond delay="0"/>
                                  </p:stCondLst>
                                  <p:childTnLst>
                                    <p:animMotion origin="layout" path="M 0.233 -0.338 L 0.375 -0.338 " pathEditMode="relative" rAng="0" ptsTypes="AA">
                                      <p:cBhvr>
                                        <p:cTn id="405" dur="68" fill="hold"/>
                                        <p:tgtEl>
                                          <p:spTgt spid="682099"/>
                                        </p:tgtEl>
                                        <p:attrNameLst>
                                          <p:attrName>ppt_x</p:attrName>
                                          <p:attrName>ppt_y</p:attrName>
                                        </p:attrNameLst>
                                      </p:cBhvr>
                                      <p:rCtr x="142" y="0"/>
                                    </p:animMotion>
                                  </p:childTnLst>
                                </p:cTn>
                              </p:par>
                            </p:childTnLst>
                          </p:cTn>
                        </p:par>
                        <p:par>
                          <p:cTn id="406" fill="hold">
                            <p:stCondLst>
                              <p:cond delay="7636"/>
                            </p:stCondLst>
                            <p:childTnLst>
                              <p:par>
                                <p:cTn id="407" presetID="64" presetClass="path" presetSubtype="0" accel="50000" fill="hold" grpId="0" nodeType="afterEffect">
                                  <p:stCondLst>
                                    <p:cond delay="0"/>
                                  </p:stCondLst>
                                  <p:childTnLst>
                                    <p:animMotion origin="layout" path="M 0.000 0.000 L 0.142 0.000 " pathEditMode="relative" rAng="0" ptsTypes="AA">
                                      <p:cBhvr>
                                        <p:cTn id="408" dur="68" fill="hold"/>
                                        <p:tgtEl>
                                          <p:spTgt spid="682100"/>
                                        </p:tgtEl>
                                        <p:attrNameLst>
                                          <p:attrName>ppt_x</p:attrName>
                                          <p:attrName>ppt_y</p:attrName>
                                        </p:attrNameLst>
                                      </p:cBhvr>
                                      <p:rCtr x="142" y="0"/>
                                    </p:animMotion>
                                  </p:childTnLst>
                                </p:cTn>
                              </p:par>
                            </p:childTnLst>
                          </p:cTn>
                        </p:par>
                        <p:par>
                          <p:cTn id="409" fill="hold">
                            <p:stCondLst>
                              <p:cond delay="7704"/>
                            </p:stCondLst>
                            <p:childTnLst>
                              <p:par>
                                <p:cTn id="410" presetID="64" presetClass="path" presetSubtype="0" fill="hold" grpId="1" nodeType="afterEffect">
                                  <p:stCondLst>
                                    <p:cond delay="0"/>
                                  </p:stCondLst>
                                  <p:childTnLst>
                                    <p:animMotion origin="layout" path="M 0.142 0.000 L 0.233 0.103 " pathEditMode="relative" rAng="0" ptsTypes="AA">
                                      <p:cBhvr>
                                        <p:cTn id="411" dur="57" fill="hold"/>
                                        <p:tgtEl>
                                          <p:spTgt spid="682100"/>
                                        </p:tgtEl>
                                        <p:attrNameLst>
                                          <p:attrName>ppt_x</p:attrName>
                                          <p:attrName>ppt_y</p:attrName>
                                        </p:attrNameLst>
                                      </p:cBhvr>
                                      <p:rCtr x="92" y="103"/>
                                    </p:animMotion>
                                  </p:childTnLst>
                                </p:cTn>
                              </p:par>
                            </p:childTnLst>
                          </p:cTn>
                        </p:par>
                        <p:par>
                          <p:cTn id="412" fill="hold">
                            <p:stCondLst>
                              <p:cond delay="7761"/>
                            </p:stCondLst>
                            <p:childTnLst>
                              <p:par>
                                <p:cTn id="413" presetID="64" presetClass="path" presetSubtype="0" decel="50000" fill="hold" grpId="2" nodeType="afterEffect">
                                  <p:stCondLst>
                                    <p:cond delay="0"/>
                                  </p:stCondLst>
                                  <p:childTnLst>
                                    <p:animMotion origin="layout" path="M 0.233 0.103 L 0.375 0.103 " pathEditMode="relative" rAng="0" ptsTypes="AA">
                                      <p:cBhvr>
                                        <p:cTn id="414" dur="68" fill="hold"/>
                                        <p:tgtEl>
                                          <p:spTgt spid="682100"/>
                                        </p:tgtEl>
                                        <p:attrNameLst>
                                          <p:attrName>ppt_x</p:attrName>
                                          <p:attrName>ppt_y</p:attrName>
                                        </p:attrNameLst>
                                      </p:cBhvr>
                                      <p:rCtr x="142" y="0"/>
                                    </p:animMotion>
                                  </p:childTnLst>
                                </p:cTn>
                              </p:par>
                            </p:childTnLst>
                          </p:cTn>
                        </p:par>
                        <p:par>
                          <p:cTn id="415" fill="hold">
                            <p:stCondLst>
                              <p:cond delay="7829"/>
                            </p:stCondLst>
                            <p:childTnLst>
                              <p:par>
                                <p:cTn id="416" presetID="64" presetClass="path" presetSubtype="0" accel="50000" fill="hold" grpId="0" nodeType="afterEffect">
                                  <p:stCondLst>
                                    <p:cond delay="0"/>
                                  </p:stCondLst>
                                  <p:childTnLst>
                                    <p:animMotion origin="layout" path="M 0.000 0.000 L 0.142 0.000 " pathEditMode="relative" rAng="0" ptsTypes="AA">
                                      <p:cBhvr>
                                        <p:cTn id="417" dur="68" fill="hold"/>
                                        <p:tgtEl>
                                          <p:spTgt spid="682101"/>
                                        </p:tgtEl>
                                        <p:attrNameLst>
                                          <p:attrName>ppt_x</p:attrName>
                                          <p:attrName>ppt_y</p:attrName>
                                        </p:attrNameLst>
                                      </p:cBhvr>
                                      <p:rCtr x="142" y="0"/>
                                    </p:animMotion>
                                  </p:childTnLst>
                                </p:cTn>
                              </p:par>
                            </p:childTnLst>
                          </p:cTn>
                        </p:par>
                        <p:par>
                          <p:cTn id="418" fill="hold">
                            <p:stCondLst>
                              <p:cond delay="7897"/>
                            </p:stCondLst>
                            <p:childTnLst>
                              <p:par>
                                <p:cTn id="419" presetID="64" presetClass="path" presetSubtype="0" fill="hold" grpId="1" nodeType="afterEffect">
                                  <p:stCondLst>
                                    <p:cond delay="0"/>
                                  </p:stCondLst>
                                  <p:childTnLst>
                                    <p:animMotion origin="layout" path="M 0.142 0.000 L 0.233 0.043 " pathEditMode="relative" rAng="0" ptsTypes="AA">
                                      <p:cBhvr>
                                        <p:cTn id="420" dur="46" fill="hold"/>
                                        <p:tgtEl>
                                          <p:spTgt spid="682101"/>
                                        </p:tgtEl>
                                        <p:attrNameLst>
                                          <p:attrName>ppt_x</p:attrName>
                                          <p:attrName>ppt_y</p:attrName>
                                        </p:attrNameLst>
                                      </p:cBhvr>
                                      <p:rCtr x="92" y="43"/>
                                    </p:animMotion>
                                  </p:childTnLst>
                                </p:cTn>
                              </p:par>
                            </p:childTnLst>
                          </p:cTn>
                        </p:par>
                        <p:par>
                          <p:cTn id="421" fill="hold">
                            <p:stCondLst>
                              <p:cond delay="7943"/>
                            </p:stCondLst>
                            <p:childTnLst>
                              <p:par>
                                <p:cTn id="422" presetID="64" presetClass="path" presetSubtype="0" fill="hold" grpId="3" nodeType="afterEffect">
                                  <p:stCondLst>
                                    <p:cond delay="0"/>
                                  </p:stCondLst>
                                  <p:childTnLst>
                                    <p:animMotion origin="layout" path="M 0.375 0.138 L 0.375 0.131 " pathEditMode="relative" rAng="0" ptsTypes="AA">
                                      <p:cBhvr>
                                        <p:cTn id="423" dur="35" fill="hold"/>
                                        <p:tgtEl>
                                          <p:spTgt spid="682093"/>
                                        </p:tgtEl>
                                        <p:attrNameLst>
                                          <p:attrName>ppt_x</p:attrName>
                                          <p:attrName>ppt_y</p:attrName>
                                        </p:attrNameLst>
                                      </p:cBhvr>
                                      <p:rCtr x="0" y="-7"/>
                                    </p:animMotion>
                                  </p:childTnLst>
                                </p:cTn>
                              </p:par>
                              <p:par>
                                <p:cTn id="424" presetID="64" presetClass="path" presetSubtype="0" fill="hold" grpId="4" nodeType="withEffect">
                                  <p:stCondLst>
                                    <p:cond delay="0"/>
                                  </p:stCondLst>
                                  <p:childTnLst>
                                    <p:animMotion origin="layout" path="M 0.375 0.167 L 0.375 0.160 " pathEditMode="relative" rAng="0" ptsTypes="AA">
                                      <p:cBhvr>
                                        <p:cTn id="425" dur="35" fill="hold"/>
                                        <p:tgtEl>
                                          <p:spTgt spid="682090"/>
                                        </p:tgtEl>
                                        <p:attrNameLst>
                                          <p:attrName>ppt_x</p:attrName>
                                          <p:attrName>ppt_y</p:attrName>
                                        </p:attrNameLst>
                                      </p:cBhvr>
                                      <p:rCtr x="0" y="-7"/>
                                    </p:animMotion>
                                  </p:childTnLst>
                                </p:cTn>
                              </p:par>
                              <p:par>
                                <p:cTn id="426" presetID="64" presetClass="path" presetSubtype="0" fill="hold" grpId="5" nodeType="withEffect">
                                  <p:stCondLst>
                                    <p:cond delay="0"/>
                                  </p:stCondLst>
                                  <p:childTnLst>
                                    <p:animMotion origin="layout" path="M 0.375 0.456 L 0.375 0.449 " pathEditMode="relative" rAng="0" ptsTypes="AA">
                                      <p:cBhvr>
                                        <p:cTn id="427" dur="35" fill="hold"/>
                                        <p:tgtEl>
                                          <p:spTgt spid="682065"/>
                                        </p:tgtEl>
                                        <p:attrNameLst>
                                          <p:attrName>ppt_x</p:attrName>
                                          <p:attrName>ppt_y</p:attrName>
                                        </p:attrNameLst>
                                      </p:cBhvr>
                                      <p:rCtr x="0" y="-7"/>
                                    </p:animMotion>
                                  </p:childTnLst>
                                </p:cTn>
                              </p:par>
                              <p:par>
                                <p:cTn id="428" presetID="64" presetClass="path" presetSubtype="0" fill="hold" grpId="5" nodeType="withEffect">
                                  <p:stCondLst>
                                    <p:cond delay="0"/>
                                  </p:stCondLst>
                                  <p:childTnLst>
                                    <p:animMotion origin="layout" path="M 0.375 0.248 L 0.375 0.241 " pathEditMode="relative" rAng="0" ptsTypes="AA">
                                      <p:cBhvr>
                                        <p:cTn id="429" dur="35" fill="hold"/>
                                        <p:tgtEl>
                                          <p:spTgt spid="682082"/>
                                        </p:tgtEl>
                                        <p:attrNameLst>
                                          <p:attrName>ppt_x</p:attrName>
                                          <p:attrName>ppt_y</p:attrName>
                                        </p:attrNameLst>
                                      </p:cBhvr>
                                      <p:rCtr x="0" y="-7"/>
                                    </p:animMotion>
                                  </p:childTnLst>
                                </p:cTn>
                              </p:par>
                              <p:par>
                                <p:cTn id="430" presetID="64" presetClass="path" presetSubtype="0" fill="hold" grpId="5" nodeType="withEffect">
                                  <p:stCondLst>
                                    <p:cond delay="0"/>
                                  </p:stCondLst>
                                  <p:childTnLst>
                                    <p:animMotion origin="layout" path="M 0.375 0.159 L 0.375 0.152 " pathEditMode="relative" rAng="0" ptsTypes="AA">
                                      <p:cBhvr>
                                        <p:cTn id="431" dur="35" fill="hold"/>
                                        <p:tgtEl>
                                          <p:spTgt spid="682089"/>
                                        </p:tgtEl>
                                        <p:attrNameLst>
                                          <p:attrName>ppt_x</p:attrName>
                                          <p:attrName>ppt_y</p:attrName>
                                        </p:attrNameLst>
                                      </p:cBhvr>
                                      <p:rCtr x="0" y="-7"/>
                                    </p:animMotion>
                                  </p:childTnLst>
                                </p:cTn>
                              </p:par>
                              <p:par>
                                <p:cTn id="432" presetID="64" presetClass="path" presetSubtype="0" fill="hold" grpId="4" nodeType="withEffect">
                                  <p:stCondLst>
                                    <p:cond delay="0"/>
                                  </p:stCondLst>
                                  <p:childTnLst>
                                    <p:animMotion origin="layout" path="M 0.375 0.128 L 0.375 0.122 " pathEditMode="relative" rAng="0" ptsTypes="AA">
                                      <p:cBhvr>
                                        <p:cTn id="433" dur="35" fill="hold"/>
                                        <p:tgtEl>
                                          <p:spTgt spid="682091"/>
                                        </p:tgtEl>
                                        <p:attrNameLst>
                                          <p:attrName>ppt_x</p:attrName>
                                          <p:attrName>ppt_y</p:attrName>
                                        </p:attrNameLst>
                                      </p:cBhvr>
                                      <p:rCtr x="0" y="-7"/>
                                    </p:animMotion>
                                  </p:childTnLst>
                                </p:cTn>
                              </p:par>
                              <p:par>
                                <p:cTn id="434" presetID="64" presetClass="path" presetSubtype="0" fill="hold" grpId="3" nodeType="withEffect">
                                  <p:stCondLst>
                                    <p:cond delay="0"/>
                                  </p:stCondLst>
                                  <p:childTnLst>
                                    <p:animMotion origin="layout" path="M 0.375 0.086 L 0.375 0.080 " pathEditMode="relative" rAng="0" ptsTypes="AA">
                                      <p:cBhvr>
                                        <p:cTn id="435" dur="35" fill="hold"/>
                                        <p:tgtEl>
                                          <p:spTgt spid="682094"/>
                                        </p:tgtEl>
                                        <p:attrNameLst>
                                          <p:attrName>ppt_x</p:attrName>
                                          <p:attrName>ppt_y</p:attrName>
                                        </p:attrNameLst>
                                      </p:cBhvr>
                                      <p:rCtr x="0" y="-7"/>
                                    </p:animMotion>
                                  </p:childTnLst>
                                </p:cTn>
                              </p:par>
                              <p:par>
                                <p:cTn id="436" presetID="64" presetClass="path" presetSubtype="0" decel="50000" fill="hold" grpId="2" nodeType="withEffect">
                                  <p:stCondLst>
                                    <p:cond delay="0"/>
                                  </p:stCondLst>
                                  <p:childTnLst>
                                    <p:animMotion origin="layout" path="M 0.233 0.043 L 0.375 0.043 " pathEditMode="relative" rAng="0" ptsTypes="AA">
                                      <p:cBhvr>
                                        <p:cTn id="437" dur="68" fill="hold"/>
                                        <p:tgtEl>
                                          <p:spTgt spid="682101"/>
                                        </p:tgtEl>
                                        <p:attrNameLst>
                                          <p:attrName>ppt_x</p:attrName>
                                          <p:attrName>ppt_y</p:attrName>
                                        </p:attrNameLst>
                                      </p:cBhvr>
                                      <p:rCtr x="142" y="0"/>
                                    </p:animMotion>
                                  </p:childTnLst>
                                </p:cTn>
                              </p:par>
                            </p:childTnLst>
                          </p:cTn>
                        </p:par>
                        <p:par>
                          <p:cTn id="438" fill="hold">
                            <p:stCondLst>
                              <p:cond delay="8011"/>
                            </p:stCondLst>
                            <p:childTnLst>
                              <p:par>
                                <p:cTn id="439" presetID="64" presetClass="path" presetSubtype="0" accel="50000" fill="hold" grpId="0" nodeType="afterEffect">
                                  <p:stCondLst>
                                    <p:cond delay="0"/>
                                  </p:stCondLst>
                                  <p:childTnLst>
                                    <p:animMotion origin="layout" path="M 0.000 0.000 L 0.142 0.000 " pathEditMode="relative" rAng="0" ptsTypes="AA">
                                      <p:cBhvr>
                                        <p:cTn id="440" dur="68" fill="hold"/>
                                        <p:tgtEl>
                                          <p:spTgt spid="682102"/>
                                        </p:tgtEl>
                                        <p:attrNameLst>
                                          <p:attrName>ppt_x</p:attrName>
                                          <p:attrName>ppt_y</p:attrName>
                                        </p:attrNameLst>
                                      </p:cBhvr>
                                      <p:rCtr x="142" y="0"/>
                                    </p:animMotion>
                                  </p:childTnLst>
                                </p:cTn>
                              </p:par>
                            </p:childTnLst>
                          </p:cTn>
                        </p:par>
                        <p:par>
                          <p:cTn id="441" fill="hold">
                            <p:stCondLst>
                              <p:cond delay="8079"/>
                            </p:stCondLst>
                            <p:childTnLst>
                              <p:par>
                                <p:cTn id="442" presetID="64" presetClass="path" presetSubtype="0" fill="hold" grpId="1" nodeType="afterEffect">
                                  <p:stCondLst>
                                    <p:cond delay="0"/>
                                  </p:stCondLst>
                                  <p:childTnLst>
                                    <p:animMotion origin="layout" path="M 0.142 0.000 L 0.233 0.073 " pathEditMode="relative" rAng="0" ptsTypes="AA">
                                      <p:cBhvr>
                                        <p:cTn id="443" dur="51" fill="hold"/>
                                        <p:tgtEl>
                                          <p:spTgt spid="682102"/>
                                        </p:tgtEl>
                                        <p:attrNameLst>
                                          <p:attrName>ppt_x</p:attrName>
                                          <p:attrName>ppt_y</p:attrName>
                                        </p:attrNameLst>
                                      </p:cBhvr>
                                      <p:rCtr x="92" y="73"/>
                                    </p:animMotion>
                                  </p:childTnLst>
                                </p:cTn>
                              </p:par>
                            </p:childTnLst>
                          </p:cTn>
                        </p:par>
                        <p:par>
                          <p:cTn id="444" fill="hold">
                            <p:stCondLst>
                              <p:cond delay="8130"/>
                            </p:stCondLst>
                            <p:childTnLst>
                              <p:par>
                                <p:cTn id="445" presetID="64" presetClass="path" presetSubtype="0" decel="50000" fill="hold" grpId="2" nodeType="afterEffect">
                                  <p:stCondLst>
                                    <p:cond delay="0"/>
                                  </p:stCondLst>
                                  <p:childTnLst>
                                    <p:animMotion origin="layout" path="M 0.233 0.073 L 0.375 0.073 " pathEditMode="relative" rAng="0" ptsTypes="AA">
                                      <p:cBhvr>
                                        <p:cTn id="446" dur="68" fill="hold"/>
                                        <p:tgtEl>
                                          <p:spTgt spid="682102"/>
                                        </p:tgtEl>
                                        <p:attrNameLst>
                                          <p:attrName>ppt_x</p:attrName>
                                          <p:attrName>ppt_y</p:attrName>
                                        </p:attrNameLst>
                                      </p:cBhvr>
                                      <p:rCtr x="142" y="0"/>
                                    </p:animMotion>
                                  </p:childTnLst>
                                </p:cTn>
                              </p:par>
                            </p:childTnLst>
                          </p:cTn>
                        </p:par>
                        <p:par>
                          <p:cTn id="447" fill="hold">
                            <p:stCondLst>
                              <p:cond delay="8198"/>
                            </p:stCondLst>
                            <p:childTnLst>
                              <p:par>
                                <p:cTn id="448" presetID="64" presetClass="path" presetSubtype="0" accel="50000" fill="hold" grpId="0" nodeType="afterEffect">
                                  <p:stCondLst>
                                    <p:cond delay="0"/>
                                  </p:stCondLst>
                                  <p:childTnLst>
                                    <p:animMotion origin="layout" path="M 0.000 0.000 L 0.142 0.000 " pathEditMode="relative" rAng="0" ptsTypes="AA">
                                      <p:cBhvr>
                                        <p:cTn id="449" dur="68" fill="hold"/>
                                        <p:tgtEl>
                                          <p:spTgt spid="682103"/>
                                        </p:tgtEl>
                                        <p:attrNameLst>
                                          <p:attrName>ppt_x</p:attrName>
                                          <p:attrName>ppt_y</p:attrName>
                                        </p:attrNameLst>
                                      </p:cBhvr>
                                      <p:rCtr x="142" y="0"/>
                                    </p:animMotion>
                                  </p:childTnLst>
                                </p:cTn>
                              </p:par>
                            </p:childTnLst>
                          </p:cTn>
                        </p:par>
                        <p:par>
                          <p:cTn id="450" fill="hold">
                            <p:stCondLst>
                              <p:cond delay="8266"/>
                            </p:stCondLst>
                            <p:childTnLst>
                              <p:par>
                                <p:cTn id="451" presetID="64" presetClass="path" presetSubtype="0" fill="hold" grpId="1" nodeType="afterEffect">
                                  <p:stCondLst>
                                    <p:cond delay="0"/>
                                  </p:stCondLst>
                                  <p:childTnLst>
                                    <p:animMotion origin="layout" path="M 0.142 0.000 L 0.233 -0.386 " pathEditMode="relative" rAng="0" ptsTypes="AA">
                                      <p:cBhvr>
                                        <p:cTn id="452" dur="145" fill="hold"/>
                                        <p:tgtEl>
                                          <p:spTgt spid="682103"/>
                                        </p:tgtEl>
                                        <p:attrNameLst>
                                          <p:attrName>ppt_x</p:attrName>
                                          <p:attrName>ppt_y</p:attrName>
                                        </p:attrNameLst>
                                      </p:cBhvr>
                                      <p:rCtr x="92" y="-386"/>
                                    </p:animMotion>
                                  </p:childTnLst>
                                </p:cTn>
                              </p:par>
                            </p:childTnLst>
                          </p:cTn>
                        </p:par>
                        <p:par>
                          <p:cTn id="453" fill="hold">
                            <p:stCondLst>
                              <p:cond delay="8411"/>
                            </p:stCondLst>
                            <p:childTnLst>
                              <p:par>
                                <p:cTn id="454" presetID="64" presetClass="path" presetSubtype="0" fill="hold" grpId="3" nodeType="afterEffect">
                                  <p:stCondLst>
                                    <p:cond delay="0"/>
                                  </p:stCondLst>
                                  <p:childTnLst>
                                    <p:animMotion origin="layout" path="M 0.375 -0.338 L 0.375 -0.345 " pathEditMode="relative" rAng="0" ptsTypes="AA">
                                      <p:cBhvr>
                                        <p:cTn id="455" dur="35" fill="hold"/>
                                        <p:tgtEl>
                                          <p:spTgt spid="682099"/>
                                        </p:tgtEl>
                                        <p:attrNameLst>
                                          <p:attrName>ppt_x</p:attrName>
                                          <p:attrName>ppt_y</p:attrName>
                                        </p:attrNameLst>
                                      </p:cBhvr>
                                      <p:rCtr x="0" y="-7"/>
                                    </p:animMotion>
                                  </p:childTnLst>
                                </p:cTn>
                              </p:par>
                              <p:par>
                                <p:cTn id="456" presetID="64" presetClass="path" presetSubtype="0" fill="hold" grpId="4" nodeType="withEffect">
                                  <p:stCondLst>
                                    <p:cond delay="0"/>
                                  </p:stCondLst>
                                  <p:childTnLst>
                                    <p:animMotion origin="layout" path="M 0.375 -0.321 L 0.375 -0.328 " pathEditMode="relative" rAng="0" ptsTypes="AA">
                                      <p:cBhvr>
                                        <p:cTn id="457" dur="35" fill="hold"/>
                                        <p:tgtEl>
                                          <p:spTgt spid="682097"/>
                                        </p:tgtEl>
                                        <p:attrNameLst>
                                          <p:attrName>ppt_x</p:attrName>
                                          <p:attrName>ppt_y</p:attrName>
                                        </p:attrNameLst>
                                      </p:cBhvr>
                                      <p:rCtr x="0" y="-7"/>
                                    </p:animMotion>
                                  </p:childTnLst>
                                </p:cTn>
                              </p:par>
                              <p:par>
                                <p:cTn id="458" presetID="64" presetClass="path" presetSubtype="0" fill="hold" grpId="5" nodeType="withEffect">
                                  <p:stCondLst>
                                    <p:cond delay="0"/>
                                  </p:stCondLst>
                                  <p:childTnLst>
                                    <p:animMotion origin="layout" path="M 0.375 -0.079 L 0.375 -0.086 " pathEditMode="relative" rAng="0" ptsTypes="AA">
                                      <p:cBhvr>
                                        <p:cTn id="459" dur="35" fill="hold"/>
                                        <p:tgtEl>
                                          <p:spTgt spid="682076"/>
                                        </p:tgtEl>
                                        <p:attrNameLst>
                                          <p:attrName>ppt_x</p:attrName>
                                          <p:attrName>ppt_y</p:attrName>
                                        </p:attrNameLst>
                                      </p:cBhvr>
                                      <p:rCtr x="0" y="-7"/>
                                    </p:animMotion>
                                  </p:childTnLst>
                                </p:cTn>
                              </p:par>
                              <p:par>
                                <p:cTn id="460" presetID="64" presetClass="path" presetSubtype="0" fill="hold" grpId="5" nodeType="withEffect">
                                  <p:stCondLst>
                                    <p:cond delay="0"/>
                                  </p:stCondLst>
                                  <p:childTnLst>
                                    <p:animMotion origin="layout" path="M 0.375 -0.275 L 0.375 -0.282 " pathEditMode="relative" rAng="0" ptsTypes="AA">
                                      <p:cBhvr>
                                        <p:cTn id="461" dur="35" fill="hold"/>
                                        <p:tgtEl>
                                          <p:spTgt spid="682092"/>
                                        </p:tgtEl>
                                        <p:attrNameLst>
                                          <p:attrName>ppt_x</p:attrName>
                                          <p:attrName>ppt_y</p:attrName>
                                        </p:attrNameLst>
                                      </p:cBhvr>
                                      <p:rCtr x="0" y="-7"/>
                                    </p:animMotion>
                                  </p:childTnLst>
                                </p:cTn>
                              </p:par>
                              <p:par>
                                <p:cTn id="462" presetID="64" presetClass="path" presetSubtype="0" fill="hold" grpId="5" nodeType="withEffect">
                                  <p:stCondLst>
                                    <p:cond delay="0"/>
                                  </p:stCondLst>
                                  <p:childTnLst>
                                    <p:animMotion origin="layout" path="M 0.375 -0.317 L 0.375 -0.324 " pathEditMode="relative" rAng="0" ptsTypes="AA">
                                      <p:cBhvr>
                                        <p:cTn id="463" dur="35" fill="hold"/>
                                        <p:tgtEl>
                                          <p:spTgt spid="682095"/>
                                        </p:tgtEl>
                                        <p:attrNameLst>
                                          <p:attrName>ppt_x</p:attrName>
                                          <p:attrName>ppt_y</p:attrName>
                                        </p:attrNameLst>
                                      </p:cBhvr>
                                      <p:rCtr x="0" y="-7"/>
                                    </p:animMotion>
                                  </p:childTnLst>
                                </p:cTn>
                              </p:par>
                              <p:par>
                                <p:cTn id="464" presetID="64" presetClass="path" presetSubtype="0" decel="50000" fill="hold" grpId="2" nodeType="withEffect">
                                  <p:stCondLst>
                                    <p:cond delay="0"/>
                                  </p:stCondLst>
                                  <p:childTnLst>
                                    <p:animMotion origin="layout" path="M 0.233 -0.386 L 0.375 -0.386 " pathEditMode="relative" rAng="0" ptsTypes="AA">
                                      <p:cBhvr>
                                        <p:cTn id="465" dur="68" fill="hold"/>
                                        <p:tgtEl>
                                          <p:spTgt spid="682103"/>
                                        </p:tgtEl>
                                        <p:attrNameLst>
                                          <p:attrName>ppt_x</p:attrName>
                                          <p:attrName>ppt_y</p:attrName>
                                        </p:attrNameLst>
                                      </p:cBhvr>
                                      <p:rCtr x="142" y="0"/>
                                    </p:animMotion>
                                  </p:childTnLst>
                                </p:cTn>
                              </p:par>
                            </p:childTnLst>
                          </p:cTn>
                        </p:par>
                        <p:par>
                          <p:cTn id="466" fill="hold">
                            <p:stCondLst>
                              <p:cond delay="8479"/>
                            </p:stCondLst>
                            <p:childTnLst>
                              <p:par>
                                <p:cTn id="467" presetID="64" presetClass="path" presetSubtype="0" accel="50000" fill="hold" grpId="0" nodeType="afterEffect">
                                  <p:stCondLst>
                                    <p:cond delay="0"/>
                                  </p:stCondLst>
                                  <p:childTnLst>
                                    <p:animMotion origin="layout" path="M 0.000 0.000 L 0.142 0.000 " pathEditMode="relative" rAng="0" ptsTypes="AA">
                                      <p:cBhvr>
                                        <p:cTn id="468" dur="68" fill="hold"/>
                                        <p:tgtEl>
                                          <p:spTgt spid="682104"/>
                                        </p:tgtEl>
                                        <p:attrNameLst>
                                          <p:attrName>ppt_x</p:attrName>
                                          <p:attrName>ppt_y</p:attrName>
                                        </p:attrNameLst>
                                      </p:cBhvr>
                                      <p:rCtr x="142" y="0"/>
                                    </p:animMotion>
                                  </p:childTnLst>
                                </p:cTn>
                              </p:par>
                            </p:childTnLst>
                          </p:cTn>
                        </p:par>
                        <p:par>
                          <p:cTn id="469" fill="hold">
                            <p:stCondLst>
                              <p:cond delay="8547"/>
                            </p:stCondLst>
                            <p:childTnLst>
                              <p:par>
                                <p:cTn id="470" presetID="64" presetClass="path" presetSubtype="0" fill="hold" grpId="1" nodeType="afterEffect">
                                  <p:stCondLst>
                                    <p:cond delay="0"/>
                                  </p:stCondLst>
                                  <p:childTnLst>
                                    <p:animMotion origin="layout" path="M 0.142 0.000 L 0.233 -0.317 " pathEditMode="relative" rAng="0" ptsTypes="AA">
                                      <p:cBhvr>
                                        <p:cTn id="471" dur="122" fill="hold"/>
                                        <p:tgtEl>
                                          <p:spTgt spid="682104"/>
                                        </p:tgtEl>
                                        <p:attrNameLst>
                                          <p:attrName>ppt_x</p:attrName>
                                          <p:attrName>ppt_y</p:attrName>
                                        </p:attrNameLst>
                                      </p:cBhvr>
                                      <p:rCtr x="92" y="-317"/>
                                    </p:animMotion>
                                  </p:childTnLst>
                                </p:cTn>
                              </p:par>
                            </p:childTnLst>
                          </p:cTn>
                        </p:par>
                        <p:par>
                          <p:cTn id="472" fill="hold">
                            <p:stCondLst>
                              <p:cond delay="8669"/>
                            </p:stCondLst>
                            <p:childTnLst>
                              <p:par>
                                <p:cTn id="473" presetID="64" presetClass="path" presetSubtype="0" fill="hold" grpId="3" nodeType="afterEffect">
                                  <p:stCondLst>
                                    <p:cond delay="0"/>
                                  </p:stCondLst>
                                  <p:childTnLst>
                                    <p:animMotion origin="layout" path="M 0.375 -0.127 L 0.375 -0.134 " pathEditMode="relative" rAng="0" ptsTypes="AA">
                                      <p:cBhvr>
                                        <p:cTn id="474" dur="35" fill="hold"/>
                                        <p:tgtEl>
                                          <p:spTgt spid="682088"/>
                                        </p:tgtEl>
                                        <p:attrNameLst>
                                          <p:attrName>ppt_x</p:attrName>
                                          <p:attrName>ppt_y</p:attrName>
                                        </p:attrNameLst>
                                      </p:cBhvr>
                                      <p:rCtr x="0" y="-7"/>
                                    </p:animMotion>
                                  </p:childTnLst>
                                </p:cTn>
                              </p:par>
                              <p:par>
                                <p:cTn id="475" presetID="64" presetClass="path" presetSubtype="0" fill="hold" grpId="4" nodeType="withEffect">
                                  <p:stCondLst>
                                    <p:cond delay="0"/>
                                  </p:stCondLst>
                                  <p:childTnLst>
                                    <p:animMotion origin="layout" path="M 0.375 0.032 L 0.375 0.025 " pathEditMode="relative" rAng="0" ptsTypes="AA">
                                      <p:cBhvr>
                                        <p:cTn id="476" dur="35" fill="hold"/>
                                        <p:tgtEl>
                                          <p:spTgt spid="682074"/>
                                        </p:tgtEl>
                                        <p:attrNameLst>
                                          <p:attrName>ppt_x</p:attrName>
                                          <p:attrName>ppt_y</p:attrName>
                                        </p:attrNameLst>
                                      </p:cBhvr>
                                      <p:rCtr x="0" y="-7"/>
                                    </p:animMotion>
                                  </p:childTnLst>
                                </p:cTn>
                              </p:par>
                              <p:par>
                                <p:cTn id="477" presetID="64" presetClass="path" presetSubtype="0" fill="hold" grpId="4" nodeType="withEffect">
                                  <p:stCondLst>
                                    <p:cond delay="0"/>
                                  </p:stCondLst>
                                  <p:childTnLst>
                                    <p:animMotion origin="layout" path="M 0.375 -0.105 L 0.375 -0.112 " pathEditMode="relative" rAng="0" ptsTypes="AA">
                                      <p:cBhvr>
                                        <p:cTn id="478" dur="35" fill="hold"/>
                                        <p:tgtEl>
                                          <p:spTgt spid="682085"/>
                                        </p:tgtEl>
                                        <p:attrNameLst>
                                          <p:attrName>ppt_x</p:attrName>
                                          <p:attrName>ppt_y</p:attrName>
                                        </p:attrNameLst>
                                      </p:cBhvr>
                                      <p:rCtr x="0" y="-7"/>
                                    </p:animMotion>
                                  </p:childTnLst>
                                </p:cTn>
                              </p:par>
                              <p:par>
                                <p:cTn id="479" presetID="64" presetClass="path" presetSubtype="0" fill="hold" grpId="4" nodeType="withEffect">
                                  <p:stCondLst>
                                    <p:cond delay="0"/>
                                  </p:stCondLst>
                                  <p:childTnLst>
                                    <p:animMotion origin="layout" path="M 0.375 -0.123 L 0.375 -0.130 " pathEditMode="relative" rAng="0" ptsTypes="AA">
                                      <p:cBhvr>
                                        <p:cTn id="480" dur="35" fill="hold"/>
                                        <p:tgtEl>
                                          <p:spTgt spid="682086"/>
                                        </p:tgtEl>
                                        <p:attrNameLst>
                                          <p:attrName>ppt_x</p:attrName>
                                          <p:attrName>ppt_y</p:attrName>
                                        </p:attrNameLst>
                                      </p:cBhvr>
                                      <p:rCtr x="0" y="-7"/>
                                    </p:animMotion>
                                  </p:childTnLst>
                                </p:cTn>
                              </p:par>
                              <p:par>
                                <p:cTn id="481" presetID="64" presetClass="path" presetSubtype="0" decel="50000" fill="hold" grpId="2" nodeType="withEffect">
                                  <p:stCondLst>
                                    <p:cond delay="0"/>
                                  </p:stCondLst>
                                  <p:childTnLst>
                                    <p:animMotion origin="layout" path="M 0.233 -0.317 L 0.375 -0.317 " pathEditMode="relative" rAng="0" ptsTypes="AA">
                                      <p:cBhvr>
                                        <p:cTn id="482" dur="68" fill="hold"/>
                                        <p:tgtEl>
                                          <p:spTgt spid="682104"/>
                                        </p:tgtEl>
                                        <p:attrNameLst>
                                          <p:attrName>ppt_x</p:attrName>
                                          <p:attrName>ppt_y</p:attrName>
                                        </p:attrNameLst>
                                      </p:cBhvr>
                                      <p:rCtr x="142" y="0"/>
                                    </p:animMotion>
                                  </p:childTnLst>
                                </p:cTn>
                              </p:par>
                            </p:childTnLst>
                          </p:cTn>
                        </p:par>
                        <p:par>
                          <p:cTn id="483" fill="hold">
                            <p:stCondLst>
                              <p:cond delay="8737"/>
                            </p:stCondLst>
                            <p:childTnLst>
                              <p:par>
                                <p:cTn id="484" presetID="64" presetClass="path" presetSubtype="0" accel="50000" fill="hold" grpId="0" nodeType="afterEffect">
                                  <p:stCondLst>
                                    <p:cond delay="0"/>
                                  </p:stCondLst>
                                  <p:childTnLst>
                                    <p:animMotion origin="layout" path="M 0.000 0.000 L 0.142 0.000 " pathEditMode="relative" rAng="0" ptsTypes="AA">
                                      <p:cBhvr>
                                        <p:cTn id="485" dur="68" fill="hold"/>
                                        <p:tgtEl>
                                          <p:spTgt spid="682105"/>
                                        </p:tgtEl>
                                        <p:attrNameLst>
                                          <p:attrName>ppt_x</p:attrName>
                                          <p:attrName>ppt_y</p:attrName>
                                        </p:attrNameLst>
                                      </p:cBhvr>
                                      <p:rCtr x="142" y="0"/>
                                    </p:animMotion>
                                  </p:childTnLst>
                                </p:cTn>
                              </p:par>
                            </p:childTnLst>
                          </p:cTn>
                        </p:par>
                        <p:par>
                          <p:cTn id="486" fill="hold">
                            <p:stCondLst>
                              <p:cond delay="8805"/>
                            </p:stCondLst>
                            <p:childTnLst>
                              <p:par>
                                <p:cTn id="487" presetID="64" presetClass="path" presetSubtype="0" fill="hold" grpId="1" nodeType="afterEffect">
                                  <p:stCondLst>
                                    <p:cond delay="0"/>
                                  </p:stCondLst>
                                  <p:childTnLst>
                                    <p:animMotion origin="layout" path="M 0.142 0.000 L 0.233 0.158 " pathEditMode="relative" rAng="0" ptsTypes="AA">
                                      <p:cBhvr>
                                        <p:cTn id="488" dur="71" fill="hold"/>
                                        <p:tgtEl>
                                          <p:spTgt spid="682105"/>
                                        </p:tgtEl>
                                        <p:attrNameLst>
                                          <p:attrName>ppt_x</p:attrName>
                                          <p:attrName>ppt_y</p:attrName>
                                        </p:attrNameLst>
                                      </p:cBhvr>
                                      <p:rCtr x="92" y="158"/>
                                    </p:animMotion>
                                  </p:childTnLst>
                                </p:cTn>
                              </p:par>
                            </p:childTnLst>
                          </p:cTn>
                        </p:par>
                        <p:par>
                          <p:cTn id="489" fill="hold">
                            <p:stCondLst>
                              <p:cond delay="8876"/>
                            </p:stCondLst>
                            <p:childTnLst>
                              <p:par>
                                <p:cTn id="490" presetID="64" presetClass="path" presetSubtype="0" fill="hold" grpId="3" nodeType="afterEffect">
                                  <p:stCondLst>
                                    <p:cond delay="0"/>
                                  </p:stCondLst>
                                  <p:childTnLst>
                                    <p:animMotion origin="layout" path="M 0.375 0.454 L 0.375 0.447 " pathEditMode="relative" rAng="0" ptsTypes="AA">
                                      <p:cBhvr>
                                        <p:cTn id="491" dur="35" fill="hold"/>
                                        <p:tgtEl>
                                          <p:spTgt spid="682080"/>
                                        </p:tgtEl>
                                        <p:attrNameLst>
                                          <p:attrName>ppt_x</p:attrName>
                                          <p:attrName>ppt_y</p:attrName>
                                        </p:attrNameLst>
                                      </p:cBhvr>
                                      <p:rCtr x="0" y="-7"/>
                                    </p:animMotion>
                                  </p:childTnLst>
                                </p:cTn>
                              </p:par>
                              <p:par>
                                <p:cTn id="492" presetID="64" presetClass="path" presetSubtype="0" fill="hold" grpId="4" nodeType="withEffect">
                                  <p:stCondLst>
                                    <p:cond delay="0"/>
                                  </p:stCondLst>
                                  <p:childTnLst>
                                    <p:animMotion origin="layout" path="M 0.375 0.589 L 0.375 0.582 " pathEditMode="relative" rAng="0" ptsTypes="AA">
                                      <p:cBhvr>
                                        <p:cTn id="493" dur="35" fill="hold"/>
                                        <p:tgtEl>
                                          <p:spTgt spid="682068"/>
                                        </p:tgtEl>
                                        <p:attrNameLst>
                                          <p:attrName>ppt_x</p:attrName>
                                          <p:attrName>ppt_y</p:attrName>
                                        </p:attrNameLst>
                                      </p:cBhvr>
                                      <p:rCtr x="0" y="-7"/>
                                    </p:animMotion>
                                  </p:childTnLst>
                                </p:cTn>
                              </p:par>
                              <p:par>
                                <p:cTn id="494" presetID="64" presetClass="path" presetSubtype="0" fill="hold" grpId="5" nodeType="withEffect">
                                  <p:stCondLst>
                                    <p:cond delay="0"/>
                                  </p:stCondLst>
                                  <p:childTnLst>
                                    <p:animMotion origin="layout" path="M 0.375 0.606 L 0.375 0.599 " pathEditMode="relative" rAng="0" ptsTypes="AA">
                                      <p:cBhvr>
                                        <p:cTn id="495" dur="35" fill="hold"/>
                                        <p:tgtEl>
                                          <p:spTgt spid="682066"/>
                                        </p:tgtEl>
                                        <p:attrNameLst>
                                          <p:attrName>ppt_x</p:attrName>
                                          <p:attrName>ppt_y</p:attrName>
                                        </p:attrNameLst>
                                      </p:cBhvr>
                                      <p:rCtr x="0" y="-7"/>
                                    </p:animMotion>
                                  </p:childTnLst>
                                </p:cTn>
                              </p:par>
                              <p:par>
                                <p:cTn id="496" presetID="64" presetClass="path" presetSubtype="0" fill="hold" grpId="4" nodeType="withEffect">
                                  <p:stCondLst>
                                    <p:cond delay="0"/>
                                  </p:stCondLst>
                                  <p:childTnLst>
                                    <p:animMotion origin="layout" path="M 0.375 0.552 L 0.375 0.546 " pathEditMode="relative" rAng="0" ptsTypes="AA">
                                      <p:cBhvr>
                                        <p:cTn id="497" dur="35" fill="hold"/>
                                        <p:tgtEl>
                                          <p:spTgt spid="682070"/>
                                        </p:tgtEl>
                                        <p:attrNameLst>
                                          <p:attrName>ppt_x</p:attrName>
                                          <p:attrName>ppt_y</p:attrName>
                                        </p:attrNameLst>
                                      </p:cBhvr>
                                      <p:rCtr x="0" y="-7"/>
                                    </p:animMotion>
                                  </p:childTnLst>
                                </p:cTn>
                              </p:par>
                              <p:par>
                                <p:cTn id="498" presetID="64" presetClass="path" presetSubtype="0" decel="50000" fill="hold" grpId="2" nodeType="withEffect">
                                  <p:stCondLst>
                                    <p:cond delay="0"/>
                                  </p:stCondLst>
                                  <p:childTnLst>
                                    <p:animMotion origin="layout" path="M 0.233 0.158 L 0.375 0.158 " pathEditMode="relative" rAng="0" ptsTypes="AA">
                                      <p:cBhvr>
                                        <p:cTn id="499" dur="68" fill="hold"/>
                                        <p:tgtEl>
                                          <p:spTgt spid="682105"/>
                                        </p:tgtEl>
                                        <p:attrNameLst>
                                          <p:attrName>ppt_x</p:attrName>
                                          <p:attrName>ppt_y</p:attrName>
                                        </p:attrNameLst>
                                      </p:cBhvr>
                                      <p:rCtr x="142" y="0"/>
                                    </p:animMotion>
                                  </p:childTnLst>
                                </p:cTn>
                              </p:par>
                            </p:childTnLst>
                          </p:cTn>
                        </p:par>
                        <p:par>
                          <p:cTn id="500" fill="hold">
                            <p:stCondLst>
                              <p:cond delay="8944"/>
                            </p:stCondLst>
                            <p:childTnLst>
                              <p:par>
                                <p:cTn id="501" presetID="64" presetClass="path" presetSubtype="0" accel="50000" fill="hold" grpId="0" nodeType="afterEffect">
                                  <p:stCondLst>
                                    <p:cond delay="0"/>
                                  </p:stCondLst>
                                  <p:childTnLst>
                                    <p:animMotion origin="layout" path="M 0.000 0.000 L 0.142 0.000 " pathEditMode="relative" rAng="0" ptsTypes="AA">
                                      <p:cBhvr>
                                        <p:cTn id="502" dur="68" fill="hold"/>
                                        <p:tgtEl>
                                          <p:spTgt spid="682106"/>
                                        </p:tgtEl>
                                        <p:attrNameLst>
                                          <p:attrName>ppt_x</p:attrName>
                                          <p:attrName>ppt_y</p:attrName>
                                        </p:attrNameLst>
                                      </p:cBhvr>
                                      <p:rCtr x="142" y="0"/>
                                    </p:animMotion>
                                  </p:childTnLst>
                                </p:cTn>
                              </p:par>
                            </p:childTnLst>
                          </p:cTn>
                        </p:par>
                        <p:par>
                          <p:cTn id="503" fill="hold">
                            <p:stCondLst>
                              <p:cond delay="9012"/>
                            </p:stCondLst>
                            <p:childTnLst>
                              <p:par>
                                <p:cTn id="504" presetID="64" presetClass="path" presetSubtype="0" fill="hold" grpId="1" nodeType="afterEffect">
                                  <p:stCondLst>
                                    <p:cond delay="0"/>
                                  </p:stCondLst>
                                  <p:childTnLst>
                                    <p:animMotion origin="layout" path="M 0.142 0.000 L 0.233 -0.259 " pathEditMode="relative" rAng="0" ptsTypes="AA">
                                      <p:cBhvr>
                                        <p:cTn id="505" dur="103" fill="hold"/>
                                        <p:tgtEl>
                                          <p:spTgt spid="682106"/>
                                        </p:tgtEl>
                                        <p:attrNameLst>
                                          <p:attrName>ppt_x</p:attrName>
                                          <p:attrName>ppt_y</p:attrName>
                                        </p:attrNameLst>
                                      </p:cBhvr>
                                      <p:rCtr x="92" y="-259"/>
                                    </p:animMotion>
                                  </p:childTnLst>
                                </p:cTn>
                              </p:par>
                            </p:childTnLst>
                          </p:cTn>
                        </p:par>
                        <p:par>
                          <p:cTn id="506" fill="hold">
                            <p:stCondLst>
                              <p:cond delay="9115"/>
                            </p:stCondLst>
                            <p:childTnLst>
                              <p:par>
                                <p:cTn id="507" presetID="64" presetClass="path" presetSubtype="0" fill="hold" grpId="3" nodeType="afterEffect">
                                  <p:stCondLst>
                                    <p:cond delay="0"/>
                                  </p:stCondLst>
                                  <p:childTnLst>
                                    <p:animMotion origin="layout" path="M 0.375 0.013 L 0.375 0.006 " pathEditMode="relative" rAng="0" ptsTypes="AA">
                                      <p:cBhvr>
                                        <p:cTn id="508" dur="35" fill="hold"/>
                                        <p:tgtEl>
                                          <p:spTgt spid="682083"/>
                                        </p:tgtEl>
                                        <p:attrNameLst>
                                          <p:attrName>ppt_x</p:attrName>
                                          <p:attrName>ppt_y</p:attrName>
                                        </p:attrNameLst>
                                      </p:cBhvr>
                                      <p:rCtr x="0" y="-7"/>
                                    </p:animMotion>
                                  </p:childTnLst>
                                </p:cTn>
                              </p:par>
                              <p:par>
                                <p:cTn id="509" presetID="64" presetClass="path" presetSubtype="0" fill="hold" grpId="4" nodeType="withEffect">
                                  <p:stCondLst>
                                    <p:cond delay="0"/>
                                  </p:stCondLst>
                                  <p:childTnLst>
                                    <p:animMotion origin="layout" path="M 0.375 0.054 L 0.375 0.047 " pathEditMode="relative" rAng="0" ptsTypes="AA">
                                      <p:cBhvr>
                                        <p:cTn id="510" dur="35" fill="hold"/>
                                        <p:tgtEl>
                                          <p:spTgt spid="682079"/>
                                        </p:tgtEl>
                                        <p:attrNameLst>
                                          <p:attrName>ppt_x</p:attrName>
                                          <p:attrName>ppt_y</p:attrName>
                                        </p:attrNameLst>
                                      </p:cBhvr>
                                      <p:rCtr x="0" y="-7"/>
                                    </p:animMotion>
                                  </p:childTnLst>
                                </p:cTn>
                              </p:par>
                              <p:par>
                                <p:cTn id="511" presetID="64" presetClass="path" presetSubtype="0" decel="50000" fill="hold" grpId="2" nodeType="withEffect">
                                  <p:stCondLst>
                                    <p:cond delay="0"/>
                                  </p:stCondLst>
                                  <p:childTnLst>
                                    <p:animMotion origin="layout" path="M 0.233 -0.259 L 0.375 -0.259 " pathEditMode="relative" rAng="0" ptsTypes="AA">
                                      <p:cBhvr>
                                        <p:cTn id="512" dur="68" fill="hold"/>
                                        <p:tgtEl>
                                          <p:spTgt spid="682106"/>
                                        </p:tgtEl>
                                        <p:attrNameLst>
                                          <p:attrName>ppt_x</p:attrName>
                                          <p:attrName>ppt_y</p:attrName>
                                        </p:attrNameLst>
                                      </p:cBhvr>
                                      <p:rCtr x="142" y="0"/>
                                    </p:animMotion>
                                  </p:childTnLst>
                                </p:cTn>
                              </p:par>
                            </p:childTnLst>
                          </p:cTn>
                        </p:par>
                        <p:par>
                          <p:cTn id="513" fill="hold">
                            <p:stCondLst>
                              <p:cond delay="9183"/>
                            </p:stCondLst>
                            <p:childTnLst>
                              <p:par>
                                <p:cTn id="514" presetID="64" presetClass="path" presetSubtype="0" accel="50000" fill="hold" grpId="0" nodeType="afterEffect">
                                  <p:stCondLst>
                                    <p:cond delay="0"/>
                                  </p:stCondLst>
                                  <p:childTnLst>
                                    <p:animMotion origin="layout" path="M 0.000 0.000 L 0.142 0.000 " pathEditMode="relative" rAng="0" ptsTypes="AA">
                                      <p:cBhvr>
                                        <p:cTn id="515" dur="68" fill="hold"/>
                                        <p:tgtEl>
                                          <p:spTgt spid="682107"/>
                                        </p:tgtEl>
                                        <p:attrNameLst>
                                          <p:attrName>ppt_x</p:attrName>
                                          <p:attrName>ppt_y</p:attrName>
                                        </p:attrNameLst>
                                      </p:cBhvr>
                                      <p:rCtr x="142" y="0"/>
                                    </p:animMotion>
                                  </p:childTnLst>
                                </p:cTn>
                              </p:par>
                            </p:childTnLst>
                          </p:cTn>
                        </p:par>
                        <p:par>
                          <p:cTn id="516" fill="hold">
                            <p:stCondLst>
                              <p:cond delay="9251"/>
                            </p:stCondLst>
                            <p:childTnLst>
                              <p:par>
                                <p:cTn id="517" presetID="64" presetClass="path" presetSubtype="0" fill="hold" grpId="1" nodeType="afterEffect">
                                  <p:stCondLst>
                                    <p:cond delay="0"/>
                                  </p:stCondLst>
                                  <p:childTnLst>
                                    <p:animMotion origin="layout" path="M 0.142 0.000 L 0.233 -0.109 " pathEditMode="relative" rAng="0" ptsTypes="AA">
                                      <p:cBhvr>
                                        <p:cTn id="518" dur="58" fill="hold"/>
                                        <p:tgtEl>
                                          <p:spTgt spid="682107"/>
                                        </p:tgtEl>
                                        <p:attrNameLst>
                                          <p:attrName>ppt_x</p:attrName>
                                          <p:attrName>ppt_y</p:attrName>
                                        </p:attrNameLst>
                                      </p:cBhvr>
                                      <p:rCtr x="92" y="-109"/>
                                    </p:animMotion>
                                  </p:childTnLst>
                                </p:cTn>
                              </p:par>
                            </p:childTnLst>
                          </p:cTn>
                        </p:par>
                        <p:par>
                          <p:cTn id="519" fill="hold">
                            <p:stCondLst>
                              <p:cond delay="9309"/>
                            </p:stCondLst>
                            <p:childTnLst>
                              <p:par>
                                <p:cTn id="520" presetID="64" presetClass="path" presetSubtype="0" fill="hold" grpId="3" nodeType="afterEffect">
                                  <p:stCondLst>
                                    <p:cond delay="0"/>
                                  </p:stCondLst>
                                  <p:childTnLst>
                                    <p:animMotion origin="layout" path="M 0.375 0.128 L 0.375 0.121 " pathEditMode="relative" rAng="0" ptsTypes="AA">
                                      <p:cBhvr>
                                        <p:cTn id="521" dur="35" fill="hold"/>
                                        <p:tgtEl>
                                          <p:spTgt spid="682087"/>
                                        </p:tgtEl>
                                        <p:attrNameLst>
                                          <p:attrName>ppt_x</p:attrName>
                                          <p:attrName>ppt_y</p:attrName>
                                        </p:attrNameLst>
                                      </p:cBhvr>
                                      <p:rCtr x="0" y="-7"/>
                                    </p:animMotion>
                                  </p:childTnLst>
                                </p:cTn>
                              </p:par>
                              <p:par>
                                <p:cTn id="522" presetID="64" presetClass="path" presetSubtype="0" fill="hold" grpId="4" nodeType="withEffect">
                                  <p:stCondLst>
                                    <p:cond delay="0"/>
                                  </p:stCondLst>
                                  <p:childTnLst>
                                    <p:animMotion origin="layout" path="M 0.375 0.263 L 0.375 0.256 " pathEditMode="relative" rAng="0" ptsTypes="AA">
                                      <p:cBhvr>
                                        <p:cTn id="523" dur="35" fill="hold"/>
                                        <p:tgtEl>
                                          <p:spTgt spid="682075"/>
                                        </p:tgtEl>
                                        <p:attrNameLst>
                                          <p:attrName>ppt_x</p:attrName>
                                          <p:attrName>ppt_y</p:attrName>
                                        </p:attrNameLst>
                                      </p:cBhvr>
                                      <p:rCtr x="0" y="-7"/>
                                    </p:animMotion>
                                  </p:childTnLst>
                                </p:cTn>
                              </p:par>
                              <p:par>
                                <p:cTn id="524" presetID="64" presetClass="path" presetSubtype="0" fill="hold" grpId="5" nodeType="withEffect">
                                  <p:stCondLst>
                                    <p:cond delay="0"/>
                                  </p:stCondLst>
                                  <p:childTnLst>
                                    <p:animMotion origin="layout" path="M 0.375 0.292 L 0.375 0.285 " pathEditMode="relative" rAng="0" ptsTypes="AA">
                                      <p:cBhvr>
                                        <p:cTn id="525" dur="35" fill="hold"/>
                                        <p:tgtEl>
                                          <p:spTgt spid="682072"/>
                                        </p:tgtEl>
                                        <p:attrNameLst>
                                          <p:attrName>ppt_x</p:attrName>
                                          <p:attrName>ppt_y</p:attrName>
                                        </p:attrNameLst>
                                      </p:cBhvr>
                                      <p:rCtr x="0" y="-7"/>
                                    </p:animMotion>
                                  </p:childTnLst>
                                </p:cTn>
                              </p:par>
                              <p:par>
                                <p:cTn id="526" presetID="64" presetClass="path" presetSubtype="0" fill="hold" grpId="4" nodeType="withEffect">
                                  <p:stCondLst>
                                    <p:cond delay="0"/>
                                  </p:stCondLst>
                                  <p:childTnLst>
                                    <p:animMotion origin="layout" path="M 0.375 0.179 L 0.375 0.172 " pathEditMode="relative" rAng="0" ptsTypes="AA">
                                      <p:cBhvr>
                                        <p:cTn id="527" dur="35" fill="hold"/>
                                        <p:tgtEl>
                                          <p:spTgt spid="682081"/>
                                        </p:tgtEl>
                                        <p:attrNameLst>
                                          <p:attrName>ppt_x</p:attrName>
                                          <p:attrName>ppt_y</p:attrName>
                                        </p:attrNameLst>
                                      </p:cBhvr>
                                      <p:rCtr x="0" y="-7"/>
                                    </p:animMotion>
                                  </p:childTnLst>
                                </p:cTn>
                              </p:par>
                              <p:par>
                                <p:cTn id="528" presetID="64" presetClass="path" presetSubtype="0" fill="hold" grpId="3" nodeType="withEffect">
                                  <p:stCondLst>
                                    <p:cond delay="0"/>
                                  </p:stCondLst>
                                  <p:childTnLst>
                                    <p:animMotion origin="layout" path="M 0.375 -0.005 L 0.375 -0.012 " pathEditMode="relative" rAng="0" ptsTypes="AA">
                                      <p:cBhvr>
                                        <p:cTn id="529" dur="35" fill="hold"/>
                                        <p:tgtEl>
                                          <p:spTgt spid="682096"/>
                                        </p:tgtEl>
                                        <p:attrNameLst>
                                          <p:attrName>ppt_x</p:attrName>
                                          <p:attrName>ppt_y</p:attrName>
                                        </p:attrNameLst>
                                      </p:cBhvr>
                                      <p:rCtr x="0" y="-7"/>
                                    </p:animMotion>
                                  </p:childTnLst>
                                </p:cTn>
                              </p:par>
                              <p:par>
                                <p:cTn id="530" presetID="64" presetClass="path" presetSubtype="0" decel="50000" fill="hold" grpId="2" nodeType="withEffect">
                                  <p:stCondLst>
                                    <p:cond delay="0"/>
                                  </p:stCondLst>
                                  <p:childTnLst>
                                    <p:animMotion origin="layout" path="M 0.233 -0.109 L 0.375 -0.109 " pathEditMode="relative" rAng="0" ptsTypes="AA">
                                      <p:cBhvr>
                                        <p:cTn id="531" dur="68" fill="hold"/>
                                        <p:tgtEl>
                                          <p:spTgt spid="682107"/>
                                        </p:tgtEl>
                                        <p:attrNameLst>
                                          <p:attrName>ppt_x</p:attrName>
                                          <p:attrName>ppt_y</p:attrName>
                                        </p:attrNameLst>
                                      </p:cBhvr>
                                      <p:rCtr x="142" y="0"/>
                                    </p:animMotion>
                                  </p:childTnLst>
                                </p:cTn>
                              </p:par>
                            </p:childTnLst>
                          </p:cTn>
                        </p:par>
                        <p:par>
                          <p:cTn id="532" fill="hold">
                            <p:stCondLst>
                              <p:cond delay="9377"/>
                            </p:stCondLst>
                            <p:childTnLst>
                              <p:par>
                                <p:cTn id="533" presetID="64" presetClass="path" presetSubtype="0" accel="50000" fill="hold" grpId="0" nodeType="afterEffect">
                                  <p:stCondLst>
                                    <p:cond delay="0"/>
                                  </p:stCondLst>
                                  <p:childTnLst>
                                    <p:animMotion origin="layout" path="M 0.000 0.000 L 0.142 0.000 " pathEditMode="relative" rAng="0" ptsTypes="AA">
                                      <p:cBhvr>
                                        <p:cTn id="534" dur="68" fill="hold"/>
                                        <p:tgtEl>
                                          <p:spTgt spid="682108"/>
                                        </p:tgtEl>
                                        <p:attrNameLst>
                                          <p:attrName>ppt_x</p:attrName>
                                          <p:attrName>ppt_y</p:attrName>
                                        </p:attrNameLst>
                                      </p:cBhvr>
                                      <p:rCtr x="142" y="0"/>
                                    </p:animMotion>
                                  </p:childTnLst>
                                </p:cTn>
                              </p:par>
                            </p:childTnLst>
                          </p:cTn>
                        </p:par>
                        <p:par>
                          <p:cTn id="535" fill="hold">
                            <p:stCondLst>
                              <p:cond delay="9445"/>
                            </p:stCondLst>
                            <p:childTnLst>
                              <p:par>
                                <p:cTn id="536" presetID="64" presetClass="path" presetSubtype="0" fill="hold" grpId="1" nodeType="afterEffect">
                                  <p:stCondLst>
                                    <p:cond delay="0"/>
                                  </p:stCondLst>
                                  <p:childTnLst>
                                    <p:animMotion origin="layout" path="M 0.142 0.000 L 0.233 -0.283 " pathEditMode="relative" rAng="0" ptsTypes="AA">
                                      <p:cBhvr>
                                        <p:cTn id="537" dur="110" fill="hold"/>
                                        <p:tgtEl>
                                          <p:spTgt spid="682108"/>
                                        </p:tgtEl>
                                        <p:attrNameLst>
                                          <p:attrName>ppt_x</p:attrName>
                                          <p:attrName>ppt_y</p:attrName>
                                        </p:attrNameLst>
                                      </p:cBhvr>
                                      <p:rCtr x="92" y="-283"/>
                                    </p:animMotion>
                                  </p:childTnLst>
                                </p:cTn>
                              </p:par>
                            </p:childTnLst>
                          </p:cTn>
                        </p:par>
                        <p:par>
                          <p:cTn id="538" fill="hold">
                            <p:stCondLst>
                              <p:cond delay="9555"/>
                            </p:stCondLst>
                            <p:childTnLst>
                              <p:par>
                                <p:cTn id="539" presetID="64" presetClass="path" presetSubtype="0" fill="hold" grpId="3" nodeType="afterEffect">
                                  <p:stCondLst>
                                    <p:cond delay="0"/>
                                  </p:stCondLst>
                                  <p:childTnLst>
                                    <p:animMotion origin="layout" path="M 0.375 -0.259 L 0.375 -0.266 " pathEditMode="relative" rAng="0" ptsTypes="AA">
                                      <p:cBhvr>
                                        <p:cTn id="540" dur="35" fill="hold"/>
                                        <p:tgtEl>
                                          <p:spTgt spid="682106"/>
                                        </p:tgtEl>
                                        <p:attrNameLst>
                                          <p:attrName>ppt_x</p:attrName>
                                          <p:attrName>ppt_y</p:attrName>
                                        </p:attrNameLst>
                                      </p:cBhvr>
                                      <p:rCtr x="0" y="-7"/>
                                    </p:animMotion>
                                  </p:childTnLst>
                                </p:cTn>
                              </p:par>
                              <p:par>
                                <p:cTn id="541" presetID="64" presetClass="path" presetSubtype="0" fill="hold" grpId="4" nodeType="withEffect">
                                  <p:stCondLst>
                                    <p:cond delay="0"/>
                                  </p:stCondLst>
                                  <p:childTnLst>
                                    <p:animMotion origin="layout" path="M 0.375 0.006 L 0.375 -0.000 " pathEditMode="relative" rAng="0" ptsTypes="AA">
                                      <p:cBhvr>
                                        <p:cTn id="542" dur="35" fill="hold"/>
                                        <p:tgtEl>
                                          <p:spTgt spid="682083"/>
                                        </p:tgtEl>
                                        <p:attrNameLst>
                                          <p:attrName>ppt_x</p:attrName>
                                          <p:attrName>ppt_y</p:attrName>
                                        </p:attrNameLst>
                                      </p:cBhvr>
                                      <p:rCtr x="0" y="-7"/>
                                    </p:animMotion>
                                  </p:childTnLst>
                                </p:cTn>
                              </p:par>
                              <p:par>
                                <p:cTn id="543" presetID="64" presetClass="path" presetSubtype="0" fill="hold" grpId="5" nodeType="withEffect">
                                  <p:stCondLst>
                                    <p:cond delay="0"/>
                                  </p:stCondLst>
                                  <p:childTnLst>
                                    <p:animMotion origin="layout" path="M 0.375 0.047 L 0.375 0.041 " pathEditMode="relative" rAng="0" ptsTypes="AA">
                                      <p:cBhvr>
                                        <p:cTn id="544" dur="35" fill="hold"/>
                                        <p:tgtEl>
                                          <p:spTgt spid="682079"/>
                                        </p:tgtEl>
                                        <p:attrNameLst>
                                          <p:attrName>ppt_x</p:attrName>
                                          <p:attrName>ppt_y</p:attrName>
                                        </p:attrNameLst>
                                      </p:cBhvr>
                                      <p:rCtr x="0" y="-7"/>
                                    </p:animMotion>
                                  </p:childTnLst>
                                </p:cTn>
                              </p:par>
                              <p:par>
                                <p:cTn id="545" presetID="64" presetClass="path" presetSubtype="0" decel="50000" fill="hold" grpId="2" nodeType="withEffect">
                                  <p:stCondLst>
                                    <p:cond delay="0"/>
                                  </p:stCondLst>
                                  <p:childTnLst>
                                    <p:animMotion origin="layout" path="M 0.233 -0.283 L 0.375 -0.283 " pathEditMode="relative" rAng="0" ptsTypes="AA">
                                      <p:cBhvr>
                                        <p:cTn id="546" dur="68" fill="hold"/>
                                        <p:tgtEl>
                                          <p:spTgt spid="682108"/>
                                        </p:tgtEl>
                                        <p:attrNameLst>
                                          <p:attrName>ppt_x</p:attrName>
                                          <p:attrName>ppt_y</p:attrName>
                                        </p:attrNameLst>
                                      </p:cBhvr>
                                      <p:rCtr x="142" y="0"/>
                                    </p:animMotion>
                                  </p:childTnLst>
                                </p:cTn>
                              </p:par>
                            </p:childTnLst>
                          </p:cTn>
                        </p:par>
                        <p:par>
                          <p:cTn id="547" fill="hold">
                            <p:stCondLst>
                              <p:cond delay="9623"/>
                            </p:stCondLst>
                            <p:childTnLst>
                              <p:par>
                                <p:cTn id="548" presetID="64" presetClass="path" presetSubtype="0" accel="50000" fill="hold" grpId="0" nodeType="afterEffect">
                                  <p:stCondLst>
                                    <p:cond delay="0"/>
                                  </p:stCondLst>
                                  <p:childTnLst>
                                    <p:animMotion origin="layout" path="M 0.000 0.000 L 0.142 0.000 " pathEditMode="relative" rAng="0" ptsTypes="AA">
                                      <p:cBhvr>
                                        <p:cTn id="549" dur="68" fill="hold"/>
                                        <p:tgtEl>
                                          <p:spTgt spid="682109"/>
                                        </p:tgtEl>
                                        <p:attrNameLst>
                                          <p:attrName>ppt_x</p:attrName>
                                          <p:attrName>ppt_y</p:attrName>
                                        </p:attrNameLst>
                                      </p:cBhvr>
                                      <p:rCtr x="142" y="0"/>
                                    </p:animMotion>
                                  </p:childTnLst>
                                </p:cTn>
                              </p:par>
                            </p:childTnLst>
                          </p:cTn>
                        </p:par>
                        <p:par>
                          <p:cTn id="550" fill="hold">
                            <p:stCondLst>
                              <p:cond delay="9691"/>
                            </p:stCondLst>
                            <p:childTnLst>
                              <p:par>
                                <p:cTn id="551" presetID="64" presetClass="path" presetSubtype="0" fill="hold" grpId="1" nodeType="afterEffect">
                                  <p:stCondLst>
                                    <p:cond delay="0"/>
                                  </p:stCondLst>
                                  <p:childTnLst>
                                    <p:animMotion origin="layout" path="M 0.142 0.000 L 0.233 -0.214 " pathEditMode="relative" rAng="0" ptsTypes="AA">
                                      <p:cBhvr>
                                        <p:cTn id="552" dur="88" fill="hold"/>
                                        <p:tgtEl>
                                          <p:spTgt spid="682109"/>
                                        </p:tgtEl>
                                        <p:attrNameLst>
                                          <p:attrName>ppt_x</p:attrName>
                                          <p:attrName>ppt_y</p:attrName>
                                        </p:attrNameLst>
                                      </p:cBhvr>
                                      <p:rCtr x="92" y="-214"/>
                                    </p:animMotion>
                                  </p:childTnLst>
                                </p:cTn>
                              </p:par>
                            </p:childTnLst>
                          </p:cTn>
                        </p:par>
                        <p:par>
                          <p:cTn id="553" fill="hold">
                            <p:stCondLst>
                              <p:cond delay="9779"/>
                            </p:stCondLst>
                            <p:childTnLst>
                              <p:par>
                                <p:cTn id="554" presetID="64" presetClass="path" presetSubtype="0" fill="hold" grpId="3" nodeType="afterEffect">
                                  <p:stCondLst>
                                    <p:cond delay="0"/>
                                  </p:stCondLst>
                                  <p:childTnLst>
                                    <p:animMotion origin="layout" path="M 0.375 0.153 L 0.375 0.147 " pathEditMode="relative" rAng="0" ptsTypes="AA">
                                      <p:cBhvr>
                                        <p:cTn id="555" dur="35" fill="hold"/>
                                        <p:tgtEl>
                                          <p:spTgt spid="682078"/>
                                        </p:tgtEl>
                                        <p:attrNameLst>
                                          <p:attrName>ppt_x</p:attrName>
                                          <p:attrName>ppt_y</p:attrName>
                                        </p:attrNameLst>
                                      </p:cBhvr>
                                      <p:rCtr x="0" y="-7"/>
                                    </p:animMotion>
                                  </p:childTnLst>
                                </p:cTn>
                              </p:par>
                              <p:par>
                                <p:cTn id="556" presetID="64" presetClass="path" presetSubtype="0" fill="hold" grpId="4" nodeType="withEffect">
                                  <p:stCondLst>
                                    <p:cond delay="0"/>
                                  </p:stCondLst>
                                  <p:childTnLst>
                                    <p:animMotion origin="layout" path="M 0.375 0.229 L 0.375 0.223 " pathEditMode="relative" rAng="0" ptsTypes="AA">
                                      <p:cBhvr>
                                        <p:cTn id="557" dur="35" fill="hold"/>
                                        <p:tgtEl>
                                          <p:spTgt spid="682071"/>
                                        </p:tgtEl>
                                        <p:attrNameLst>
                                          <p:attrName>ppt_x</p:attrName>
                                          <p:attrName>ppt_y</p:attrName>
                                        </p:attrNameLst>
                                      </p:cBhvr>
                                      <p:rCtr x="0" y="-7"/>
                                    </p:animMotion>
                                  </p:childTnLst>
                                </p:cTn>
                              </p:par>
                              <p:par>
                                <p:cTn id="558" presetID="64" presetClass="path" presetSubtype="0" fill="hold" grpId="5" nodeType="withEffect">
                                  <p:stCondLst>
                                    <p:cond delay="0"/>
                                  </p:stCondLst>
                                  <p:childTnLst>
                                    <p:animMotion origin="layout" path="M 0.375 0.270 L 0.375 0.264 " pathEditMode="relative" rAng="0" ptsTypes="AA">
                                      <p:cBhvr>
                                        <p:cTn id="559" dur="35" fill="hold"/>
                                        <p:tgtEl>
                                          <p:spTgt spid="682067"/>
                                        </p:tgtEl>
                                        <p:attrNameLst>
                                          <p:attrName>ppt_x</p:attrName>
                                          <p:attrName>ppt_y</p:attrName>
                                        </p:attrNameLst>
                                      </p:cBhvr>
                                      <p:rCtr x="0" y="-7"/>
                                    </p:animMotion>
                                  </p:childTnLst>
                                </p:cTn>
                              </p:par>
                              <p:par>
                                <p:cTn id="560" presetID="64" presetClass="path" presetSubtype="0" decel="50000" fill="hold" grpId="2" nodeType="withEffect">
                                  <p:stCondLst>
                                    <p:cond delay="0"/>
                                  </p:stCondLst>
                                  <p:childTnLst>
                                    <p:animMotion origin="layout" path="M 0.233 -0.214 L 0.375 -0.214 " pathEditMode="relative" rAng="0" ptsTypes="AA">
                                      <p:cBhvr>
                                        <p:cTn id="561" dur="68" fill="hold"/>
                                        <p:tgtEl>
                                          <p:spTgt spid="682109"/>
                                        </p:tgtEl>
                                        <p:attrNameLst>
                                          <p:attrName>ppt_x</p:attrName>
                                          <p:attrName>ppt_y</p:attrName>
                                        </p:attrNameLst>
                                      </p:cBhvr>
                                      <p:rCtr x="142" y="0"/>
                                    </p:animMotion>
                                  </p:childTnLst>
                                </p:cTn>
                              </p:par>
                            </p:childTnLst>
                          </p:cTn>
                        </p:par>
                        <p:par>
                          <p:cTn id="562" fill="hold">
                            <p:stCondLst>
                              <p:cond delay="9847"/>
                            </p:stCondLst>
                            <p:childTnLst>
                              <p:par>
                                <p:cTn id="563" presetID="64" presetClass="path" presetSubtype="0" accel="50000" fill="hold" grpId="0" nodeType="afterEffect">
                                  <p:stCondLst>
                                    <p:cond delay="0"/>
                                  </p:stCondLst>
                                  <p:childTnLst>
                                    <p:animMotion origin="layout" path="M 0.000 0.000 L 0.142 0.000 " pathEditMode="relative" rAng="0" ptsTypes="AA">
                                      <p:cBhvr>
                                        <p:cTn id="564" dur="68" fill="hold"/>
                                        <p:tgtEl>
                                          <p:spTgt spid="682110"/>
                                        </p:tgtEl>
                                        <p:attrNameLst>
                                          <p:attrName>ppt_x</p:attrName>
                                          <p:attrName>ppt_y</p:attrName>
                                        </p:attrNameLst>
                                      </p:cBhvr>
                                      <p:rCtr x="142" y="0"/>
                                    </p:animMotion>
                                  </p:childTnLst>
                                </p:cTn>
                              </p:par>
                            </p:childTnLst>
                          </p:cTn>
                        </p:par>
                        <p:par>
                          <p:cTn id="565" fill="hold">
                            <p:stCondLst>
                              <p:cond delay="9915"/>
                            </p:stCondLst>
                            <p:childTnLst>
                              <p:par>
                                <p:cTn id="566" presetID="64" presetClass="path" presetSubtype="0" fill="hold" grpId="1" nodeType="afterEffect">
                                  <p:stCondLst>
                                    <p:cond delay="0"/>
                                  </p:stCondLst>
                                  <p:childTnLst>
                                    <p:animMotion origin="layout" path="M 0.142 0.000 L 0.233 -0.226 " pathEditMode="relative" rAng="0" ptsTypes="AA">
                                      <p:cBhvr>
                                        <p:cTn id="567" dur="92" fill="hold"/>
                                        <p:tgtEl>
                                          <p:spTgt spid="682110"/>
                                        </p:tgtEl>
                                        <p:attrNameLst>
                                          <p:attrName>ppt_x</p:attrName>
                                          <p:attrName>ppt_y</p:attrName>
                                        </p:attrNameLst>
                                      </p:cBhvr>
                                      <p:rCtr x="92" y="-226"/>
                                    </p:animMotion>
                                  </p:childTnLst>
                                </p:cTn>
                              </p:par>
                            </p:childTnLst>
                          </p:cTn>
                        </p:par>
                        <p:par>
                          <p:cTn id="568" fill="hold">
                            <p:stCondLst>
                              <p:cond delay="10007"/>
                            </p:stCondLst>
                            <p:childTnLst>
                              <p:par>
                                <p:cTn id="569" presetID="64" presetClass="path" presetSubtype="0" fill="hold" grpId="3" nodeType="afterEffect">
                                  <p:stCondLst>
                                    <p:cond delay="0"/>
                                  </p:stCondLst>
                                  <p:childTnLst>
                                    <p:animMotion origin="layout" path="M 0.375 -0.214 L 0.375 -0.220 " pathEditMode="relative" rAng="0" ptsTypes="AA">
                                      <p:cBhvr>
                                        <p:cTn id="570" dur="35" fill="hold"/>
                                        <p:tgtEl>
                                          <p:spTgt spid="682109"/>
                                        </p:tgtEl>
                                        <p:attrNameLst>
                                          <p:attrName>ppt_x</p:attrName>
                                          <p:attrName>ppt_y</p:attrName>
                                        </p:attrNameLst>
                                      </p:cBhvr>
                                      <p:rCtr x="0" y="-7"/>
                                    </p:animMotion>
                                  </p:childTnLst>
                                </p:cTn>
                              </p:par>
                              <p:par>
                                <p:cTn id="571" presetID="64" presetClass="path" presetSubtype="0" fill="hold" grpId="4" nodeType="withEffect">
                                  <p:stCondLst>
                                    <p:cond delay="0"/>
                                  </p:stCondLst>
                                  <p:childTnLst>
                                    <p:animMotion origin="layout" path="M 0.375 0.147 L 0.375 0.140 " pathEditMode="relative" rAng="0" ptsTypes="AA">
                                      <p:cBhvr>
                                        <p:cTn id="572" dur="35" fill="hold"/>
                                        <p:tgtEl>
                                          <p:spTgt spid="682078"/>
                                        </p:tgtEl>
                                        <p:attrNameLst>
                                          <p:attrName>ppt_x</p:attrName>
                                          <p:attrName>ppt_y</p:attrName>
                                        </p:attrNameLst>
                                      </p:cBhvr>
                                      <p:rCtr x="0" y="-7"/>
                                    </p:animMotion>
                                  </p:childTnLst>
                                </p:cTn>
                              </p:par>
                              <p:par>
                                <p:cTn id="573" presetID="64" presetClass="path" presetSubtype="0" fill="hold" grpId="5" nodeType="withEffect">
                                  <p:stCondLst>
                                    <p:cond delay="0"/>
                                  </p:stCondLst>
                                  <p:childTnLst>
                                    <p:animMotion origin="layout" path="M 0.375 0.223 L 0.375 0.216 " pathEditMode="relative" rAng="0" ptsTypes="AA">
                                      <p:cBhvr>
                                        <p:cTn id="574" dur="35" fill="hold"/>
                                        <p:tgtEl>
                                          <p:spTgt spid="682071"/>
                                        </p:tgtEl>
                                        <p:attrNameLst>
                                          <p:attrName>ppt_x</p:attrName>
                                          <p:attrName>ppt_y</p:attrName>
                                        </p:attrNameLst>
                                      </p:cBhvr>
                                      <p:rCtr x="0" y="-7"/>
                                    </p:animMotion>
                                  </p:childTnLst>
                                </p:cTn>
                              </p:par>
                              <p:par>
                                <p:cTn id="575" presetID="64" presetClass="path" presetSubtype="0" fill="hold" grpId="6" nodeType="withEffect">
                                  <p:stCondLst>
                                    <p:cond delay="0"/>
                                  </p:stCondLst>
                                  <p:childTnLst>
                                    <p:animMotion origin="layout" path="M 0.375 0.264 L 0.375 0.257 " pathEditMode="relative" rAng="0" ptsTypes="AA">
                                      <p:cBhvr>
                                        <p:cTn id="576" dur="35" fill="hold"/>
                                        <p:tgtEl>
                                          <p:spTgt spid="682067"/>
                                        </p:tgtEl>
                                        <p:attrNameLst>
                                          <p:attrName>ppt_x</p:attrName>
                                          <p:attrName>ppt_y</p:attrName>
                                        </p:attrNameLst>
                                      </p:cBhvr>
                                      <p:rCtr x="0" y="-7"/>
                                    </p:animMotion>
                                  </p:childTnLst>
                                </p:cTn>
                              </p:par>
                              <p:par>
                                <p:cTn id="577" presetID="64" presetClass="path" presetSubtype="0" decel="50000" fill="hold" grpId="2" nodeType="withEffect">
                                  <p:stCondLst>
                                    <p:cond delay="0"/>
                                  </p:stCondLst>
                                  <p:childTnLst>
                                    <p:animMotion origin="layout" path="M 0.233 -0.226 L 0.375 -0.226 " pathEditMode="relative" rAng="0" ptsTypes="AA">
                                      <p:cBhvr>
                                        <p:cTn id="578" dur="68" fill="hold"/>
                                        <p:tgtEl>
                                          <p:spTgt spid="682110"/>
                                        </p:tgtEl>
                                        <p:attrNameLst>
                                          <p:attrName>ppt_x</p:attrName>
                                          <p:attrName>ppt_y</p:attrName>
                                        </p:attrNameLst>
                                      </p:cBhvr>
                                      <p:rCtr x="142" y="0"/>
                                    </p:animMotion>
                                  </p:childTnLst>
                                </p:cTn>
                              </p:par>
                            </p:childTnLst>
                          </p:cTn>
                        </p:par>
                        <p:par>
                          <p:cTn id="579" fill="hold">
                            <p:stCondLst>
                              <p:cond delay="10075"/>
                            </p:stCondLst>
                            <p:childTnLst>
                              <p:par>
                                <p:cTn id="580" presetID="64" presetClass="path" presetSubtype="0" accel="50000" fill="hold" grpId="0" nodeType="afterEffect">
                                  <p:stCondLst>
                                    <p:cond delay="0"/>
                                  </p:stCondLst>
                                  <p:childTnLst>
                                    <p:animMotion origin="layout" path="M 0.000 0.000 L 0.142 0.000 " pathEditMode="relative" rAng="0" ptsTypes="AA">
                                      <p:cBhvr>
                                        <p:cTn id="581" dur="68" fill="hold"/>
                                        <p:tgtEl>
                                          <p:spTgt spid="682111"/>
                                        </p:tgtEl>
                                        <p:attrNameLst>
                                          <p:attrName>ppt_x</p:attrName>
                                          <p:attrName>ppt_y</p:attrName>
                                        </p:attrNameLst>
                                      </p:cBhvr>
                                      <p:rCtr x="142" y="0"/>
                                    </p:animMotion>
                                  </p:childTnLst>
                                </p:cTn>
                              </p:par>
                            </p:childTnLst>
                          </p:cTn>
                        </p:par>
                        <p:par>
                          <p:cTn id="582" fill="hold">
                            <p:stCondLst>
                              <p:cond delay="10143"/>
                            </p:stCondLst>
                            <p:childTnLst>
                              <p:par>
                                <p:cTn id="583" presetID="64" presetClass="path" presetSubtype="0" fill="hold" grpId="1" nodeType="afterEffect">
                                  <p:stCondLst>
                                    <p:cond delay="0"/>
                                  </p:stCondLst>
                                  <p:childTnLst>
                                    <p:animMotion origin="layout" path="M 0.142 0.000 L 0.233 -0.040 " pathEditMode="relative" rAng="0" ptsTypes="AA">
                                      <p:cBhvr>
                                        <p:cTn id="584" dur="46" fill="hold"/>
                                        <p:tgtEl>
                                          <p:spTgt spid="682111"/>
                                        </p:tgtEl>
                                        <p:attrNameLst>
                                          <p:attrName>ppt_x</p:attrName>
                                          <p:attrName>ppt_y</p:attrName>
                                        </p:attrNameLst>
                                      </p:cBhvr>
                                      <p:rCtr x="92" y="-40"/>
                                    </p:animMotion>
                                  </p:childTnLst>
                                </p:cTn>
                              </p:par>
                            </p:childTnLst>
                          </p:cTn>
                        </p:par>
                        <p:par>
                          <p:cTn id="585" fill="hold">
                            <p:stCondLst>
                              <p:cond delay="10189"/>
                            </p:stCondLst>
                            <p:childTnLst>
                              <p:par>
                                <p:cTn id="586" presetID="64" presetClass="path" presetSubtype="0" decel="50000" fill="hold" grpId="2" nodeType="afterEffect">
                                  <p:stCondLst>
                                    <p:cond delay="0"/>
                                  </p:stCondLst>
                                  <p:childTnLst>
                                    <p:animMotion origin="layout" path="M 0.233 -0.040 L 0.375 -0.040 " pathEditMode="relative" rAng="0" ptsTypes="AA">
                                      <p:cBhvr>
                                        <p:cTn id="587" dur="68" fill="hold"/>
                                        <p:tgtEl>
                                          <p:spTgt spid="682111"/>
                                        </p:tgtEl>
                                        <p:attrNameLst>
                                          <p:attrName>ppt_x</p:attrName>
                                          <p:attrName>ppt_y</p:attrName>
                                        </p:attrNameLst>
                                      </p:cBhvr>
                                      <p:rCtr x="142" y="0"/>
                                    </p:animMotion>
                                  </p:childTnLst>
                                </p:cTn>
                              </p:par>
                            </p:childTnLst>
                          </p:cTn>
                        </p:par>
                        <p:par>
                          <p:cTn id="588" fill="hold">
                            <p:stCondLst>
                              <p:cond delay="10257"/>
                            </p:stCondLst>
                            <p:childTnLst>
                              <p:par>
                                <p:cTn id="589" presetID="64" presetClass="path" presetSubtype="0" accel="50000" fill="hold" grpId="0" nodeType="afterEffect">
                                  <p:stCondLst>
                                    <p:cond delay="0"/>
                                  </p:stCondLst>
                                  <p:childTnLst>
                                    <p:animMotion origin="layout" path="M 0.000 0.000 L 0.142 0.000 " pathEditMode="relative" rAng="0" ptsTypes="AA">
                                      <p:cBhvr>
                                        <p:cTn id="590" dur="68" fill="hold"/>
                                        <p:tgtEl>
                                          <p:spTgt spid="682112"/>
                                        </p:tgtEl>
                                        <p:attrNameLst>
                                          <p:attrName>ppt_x</p:attrName>
                                          <p:attrName>ppt_y</p:attrName>
                                        </p:attrNameLst>
                                      </p:cBhvr>
                                      <p:rCtr x="142" y="0"/>
                                    </p:animMotion>
                                  </p:childTnLst>
                                </p:cTn>
                              </p:par>
                            </p:childTnLst>
                          </p:cTn>
                        </p:par>
                        <p:par>
                          <p:cTn id="591" fill="hold">
                            <p:stCondLst>
                              <p:cond delay="10325"/>
                            </p:stCondLst>
                            <p:childTnLst>
                              <p:par>
                                <p:cTn id="592" presetID="64" presetClass="path" presetSubtype="0" fill="hold" grpId="1" nodeType="afterEffect">
                                  <p:stCondLst>
                                    <p:cond delay="0"/>
                                  </p:stCondLst>
                                  <p:childTnLst>
                                    <p:animMotion origin="layout" path="M 0.142 0.000 L 0.233 -0.357 " pathEditMode="relative" rAng="0" ptsTypes="AA">
                                      <p:cBhvr>
                                        <p:cTn id="593" dur="135" fill="hold"/>
                                        <p:tgtEl>
                                          <p:spTgt spid="682112"/>
                                        </p:tgtEl>
                                        <p:attrNameLst>
                                          <p:attrName>ppt_x</p:attrName>
                                          <p:attrName>ppt_y</p:attrName>
                                        </p:attrNameLst>
                                      </p:cBhvr>
                                      <p:rCtr x="92" y="-357"/>
                                    </p:animMotion>
                                  </p:childTnLst>
                                </p:cTn>
                              </p:par>
                            </p:childTnLst>
                          </p:cTn>
                        </p:par>
                        <p:par>
                          <p:cTn id="594" fill="hold">
                            <p:stCondLst>
                              <p:cond delay="10460"/>
                            </p:stCondLst>
                            <p:childTnLst>
                              <p:par>
                                <p:cTn id="595" presetID="64" presetClass="path" presetSubtype="0" decel="50000" fill="hold" grpId="2" nodeType="afterEffect">
                                  <p:stCondLst>
                                    <p:cond delay="0"/>
                                  </p:stCondLst>
                                  <p:childTnLst>
                                    <p:animMotion origin="layout" path="M 0.233 -0.357 L 0.375 -0.357 " pathEditMode="relative" rAng="0" ptsTypes="AA">
                                      <p:cBhvr>
                                        <p:cTn id="596" dur="68" fill="hold"/>
                                        <p:tgtEl>
                                          <p:spTgt spid="682112"/>
                                        </p:tgtEl>
                                        <p:attrNameLst>
                                          <p:attrName>ppt_x</p:attrName>
                                          <p:attrName>ppt_y</p:attrName>
                                        </p:attrNameLst>
                                      </p:cBhvr>
                                      <p:rCtr x="142" y="0"/>
                                    </p:animMotion>
                                  </p:childTnLst>
                                </p:cTn>
                              </p:par>
                            </p:childTnLst>
                          </p:cTn>
                        </p:par>
                        <p:par>
                          <p:cTn id="597" fill="hold">
                            <p:stCondLst>
                              <p:cond delay="10528"/>
                            </p:stCondLst>
                            <p:childTnLst>
                              <p:par>
                                <p:cTn id="598" presetID="64" presetClass="path" presetSubtype="0" accel="50000" fill="hold" grpId="0" nodeType="afterEffect">
                                  <p:stCondLst>
                                    <p:cond delay="0"/>
                                  </p:stCondLst>
                                  <p:childTnLst>
                                    <p:animMotion origin="layout" path="M 0.000 0.000 L 0.142 0.000 " pathEditMode="relative" rAng="0" ptsTypes="AA">
                                      <p:cBhvr>
                                        <p:cTn id="599" dur="68" fill="hold"/>
                                        <p:tgtEl>
                                          <p:spTgt spid="682113"/>
                                        </p:tgtEl>
                                        <p:attrNameLst>
                                          <p:attrName>ppt_x</p:attrName>
                                          <p:attrName>ppt_y</p:attrName>
                                        </p:attrNameLst>
                                      </p:cBhvr>
                                      <p:rCtr x="142" y="0"/>
                                    </p:animMotion>
                                  </p:childTnLst>
                                </p:cTn>
                              </p:par>
                            </p:childTnLst>
                          </p:cTn>
                        </p:par>
                        <p:par>
                          <p:cTn id="600" fill="hold">
                            <p:stCondLst>
                              <p:cond delay="10596"/>
                            </p:stCondLst>
                            <p:childTnLst>
                              <p:par>
                                <p:cTn id="601" presetID="64" presetClass="path" presetSubtype="0" fill="hold" grpId="1" nodeType="afterEffect">
                                  <p:stCondLst>
                                    <p:cond delay="0"/>
                                  </p:stCondLst>
                                  <p:childTnLst>
                                    <p:animMotion origin="layout" path="M 0.142 0.000 L 0.233 -0.180 " pathEditMode="relative" rAng="0" ptsTypes="AA">
                                      <p:cBhvr>
                                        <p:cTn id="602" dur="78" fill="hold"/>
                                        <p:tgtEl>
                                          <p:spTgt spid="682113"/>
                                        </p:tgtEl>
                                        <p:attrNameLst>
                                          <p:attrName>ppt_x</p:attrName>
                                          <p:attrName>ppt_y</p:attrName>
                                        </p:attrNameLst>
                                      </p:cBhvr>
                                      <p:rCtr x="92" y="-180"/>
                                    </p:animMotion>
                                  </p:childTnLst>
                                </p:cTn>
                              </p:par>
                            </p:childTnLst>
                          </p:cTn>
                        </p:par>
                        <p:par>
                          <p:cTn id="603" fill="hold">
                            <p:stCondLst>
                              <p:cond delay="10674"/>
                            </p:stCondLst>
                            <p:childTnLst>
                              <p:par>
                                <p:cTn id="604" presetID="64" presetClass="path" presetSubtype="0" fill="hold" grpId="3" nodeType="afterEffect">
                                  <p:stCondLst>
                                    <p:cond delay="0"/>
                                  </p:stCondLst>
                                  <p:childTnLst>
                                    <p:animMotion origin="layout" path="M 0.375 -0.109 L 0.375 -0.116 " pathEditMode="relative" rAng="0" ptsTypes="AA">
                                      <p:cBhvr>
                                        <p:cTn id="605" dur="35" fill="hold"/>
                                        <p:tgtEl>
                                          <p:spTgt spid="682107"/>
                                        </p:tgtEl>
                                        <p:attrNameLst>
                                          <p:attrName>ppt_x</p:attrName>
                                          <p:attrName>ppt_y</p:attrName>
                                        </p:attrNameLst>
                                      </p:cBhvr>
                                      <p:rCtr x="0" y="-7"/>
                                    </p:animMotion>
                                  </p:childTnLst>
                                </p:cTn>
                              </p:par>
                              <p:par>
                                <p:cTn id="606" presetID="64" presetClass="path" presetSubtype="0" fill="hold" grpId="4" nodeType="withEffect">
                                  <p:stCondLst>
                                    <p:cond delay="0"/>
                                  </p:stCondLst>
                                  <p:childTnLst>
                                    <p:animMotion origin="layout" path="M 0.375 0.121 L 0.375 0.114 " pathEditMode="relative" rAng="0" ptsTypes="AA">
                                      <p:cBhvr>
                                        <p:cTn id="607" dur="35" fill="hold"/>
                                        <p:tgtEl>
                                          <p:spTgt spid="682087"/>
                                        </p:tgtEl>
                                        <p:attrNameLst>
                                          <p:attrName>ppt_x</p:attrName>
                                          <p:attrName>ppt_y</p:attrName>
                                        </p:attrNameLst>
                                      </p:cBhvr>
                                      <p:rCtr x="0" y="-7"/>
                                    </p:animMotion>
                                  </p:childTnLst>
                                </p:cTn>
                              </p:par>
                              <p:par>
                                <p:cTn id="608" presetID="64" presetClass="path" presetSubtype="0" fill="hold" grpId="5" nodeType="withEffect">
                                  <p:stCondLst>
                                    <p:cond delay="0"/>
                                  </p:stCondLst>
                                  <p:childTnLst>
                                    <p:animMotion origin="layout" path="M 0.375 0.256 L 0.375 0.250 " pathEditMode="relative" rAng="0" ptsTypes="AA">
                                      <p:cBhvr>
                                        <p:cTn id="609" dur="35" fill="hold"/>
                                        <p:tgtEl>
                                          <p:spTgt spid="682075"/>
                                        </p:tgtEl>
                                        <p:attrNameLst>
                                          <p:attrName>ppt_x</p:attrName>
                                          <p:attrName>ppt_y</p:attrName>
                                        </p:attrNameLst>
                                      </p:cBhvr>
                                      <p:rCtr x="0" y="-7"/>
                                    </p:animMotion>
                                  </p:childTnLst>
                                </p:cTn>
                              </p:par>
                              <p:par>
                                <p:cTn id="610" presetID="64" presetClass="path" presetSubtype="0" fill="hold" grpId="6" nodeType="withEffect">
                                  <p:stCondLst>
                                    <p:cond delay="0"/>
                                  </p:stCondLst>
                                  <p:childTnLst>
                                    <p:animMotion origin="layout" path="M 0.375 0.285 L 0.375 0.279 " pathEditMode="relative" rAng="0" ptsTypes="AA">
                                      <p:cBhvr>
                                        <p:cTn id="611" dur="35" fill="hold"/>
                                        <p:tgtEl>
                                          <p:spTgt spid="682072"/>
                                        </p:tgtEl>
                                        <p:attrNameLst>
                                          <p:attrName>ppt_x</p:attrName>
                                          <p:attrName>ppt_y</p:attrName>
                                        </p:attrNameLst>
                                      </p:cBhvr>
                                      <p:rCtr x="0" y="-7"/>
                                    </p:animMotion>
                                  </p:childTnLst>
                                </p:cTn>
                              </p:par>
                              <p:par>
                                <p:cTn id="612" presetID="64" presetClass="path" presetSubtype="0" fill="hold" grpId="5" nodeType="withEffect">
                                  <p:stCondLst>
                                    <p:cond delay="0"/>
                                  </p:stCondLst>
                                  <p:childTnLst>
                                    <p:animMotion origin="layout" path="M 0.375 0.172 L 0.375 0.166 " pathEditMode="relative" rAng="0" ptsTypes="AA">
                                      <p:cBhvr>
                                        <p:cTn id="613" dur="35" fill="hold"/>
                                        <p:tgtEl>
                                          <p:spTgt spid="682081"/>
                                        </p:tgtEl>
                                        <p:attrNameLst>
                                          <p:attrName>ppt_x</p:attrName>
                                          <p:attrName>ppt_y</p:attrName>
                                        </p:attrNameLst>
                                      </p:cBhvr>
                                      <p:rCtr x="0" y="-7"/>
                                    </p:animMotion>
                                  </p:childTnLst>
                                </p:cTn>
                              </p:par>
                              <p:par>
                                <p:cTn id="614" presetID="64" presetClass="path" presetSubtype="0" fill="hold" grpId="4" nodeType="withEffect">
                                  <p:stCondLst>
                                    <p:cond delay="0"/>
                                  </p:stCondLst>
                                  <p:childTnLst>
                                    <p:animMotion origin="layout" path="M 0.375 -0.012 L 0.375 -0.018 " pathEditMode="relative" rAng="0" ptsTypes="AA">
                                      <p:cBhvr>
                                        <p:cTn id="615" dur="35" fill="hold"/>
                                        <p:tgtEl>
                                          <p:spTgt spid="682096"/>
                                        </p:tgtEl>
                                        <p:attrNameLst>
                                          <p:attrName>ppt_x</p:attrName>
                                          <p:attrName>ppt_y</p:attrName>
                                        </p:attrNameLst>
                                      </p:cBhvr>
                                      <p:rCtr x="0" y="-7"/>
                                    </p:animMotion>
                                  </p:childTnLst>
                                </p:cTn>
                              </p:par>
                              <p:par>
                                <p:cTn id="616" presetID="64" presetClass="path" presetSubtype="0" decel="50000" fill="hold" grpId="2" nodeType="withEffect">
                                  <p:stCondLst>
                                    <p:cond delay="0"/>
                                  </p:stCondLst>
                                  <p:childTnLst>
                                    <p:animMotion origin="layout" path="M 0.233 -0.180 L 0.375 -0.180 " pathEditMode="relative" rAng="0" ptsTypes="AA">
                                      <p:cBhvr>
                                        <p:cTn id="617" dur="68" fill="hold"/>
                                        <p:tgtEl>
                                          <p:spTgt spid="682113"/>
                                        </p:tgtEl>
                                        <p:attrNameLst>
                                          <p:attrName>ppt_x</p:attrName>
                                          <p:attrName>ppt_y</p:attrName>
                                        </p:attrNameLst>
                                      </p:cBhvr>
                                      <p:rCtr x="142" y="0"/>
                                    </p:animMotion>
                                  </p:childTnLst>
                                </p:cTn>
                              </p:par>
                            </p:childTnLst>
                          </p:cTn>
                        </p:par>
                        <p:par>
                          <p:cTn id="618" fill="hold">
                            <p:stCondLst>
                              <p:cond delay="10742"/>
                            </p:stCondLst>
                            <p:childTnLst>
                              <p:par>
                                <p:cTn id="619" presetID="64" presetClass="path" presetSubtype="0" accel="50000" fill="hold" grpId="0" nodeType="afterEffect">
                                  <p:stCondLst>
                                    <p:cond delay="0"/>
                                  </p:stCondLst>
                                  <p:childTnLst>
                                    <p:animMotion origin="layout" path="M 0.000 0.000 L 0.142 0.000 " pathEditMode="relative" rAng="0" ptsTypes="AA">
                                      <p:cBhvr>
                                        <p:cTn id="620" dur="68" fill="hold"/>
                                        <p:tgtEl>
                                          <p:spTgt spid="682114"/>
                                        </p:tgtEl>
                                        <p:attrNameLst>
                                          <p:attrName>ppt_x</p:attrName>
                                          <p:attrName>ppt_y</p:attrName>
                                        </p:attrNameLst>
                                      </p:cBhvr>
                                      <p:rCtr x="142" y="0"/>
                                    </p:animMotion>
                                  </p:childTnLst>
                                </p:cTn>
                              </p:par>
                            </p:childTnLst>
                          </p:cTn>
                        </p:par>
                        <p:par>
                          <p:cTn id="621" fill="hold">
                            <p:stCondLst>
                              <p:cond delay="10810"/>
                            </p:stCondLst>
                            <p:childTnLst>
                              <p:par>
                                <p:cTn id="622" presetID="64" presetClass="path" presetSubtype="0" fill="hold" grpId="1" nodeType="afterEffect">
                                  <p:stCondLst>
                                    <p:cond delay="0"/>
                                  </p:stCondLst>
                                  <p:childTnLst>
                                    <p:animMotion origin="layout" path="M 0.142 0.000 L 0.233 0.018 " pathEditMode="relative" rAng="0" ptsTypes="AA">
                                      <p:cBhvr>
                                        <p:cTn id="623" dur="44" fill="hold"/>
                                        <p:tgtEl>
                                          <p:spTgt spid="682114"/>
                                        </p:tgtEl>
                                        <p:attrNameLst>
                                          <p:attrName>ppt_x</p:attrName>
                                          <p:attrName>ppt_y</p:attrName>
                                        </p:attrNameLst>
                                      </p:cBhvr>
                                      <p:rCtr x="92" y="18"/>
                                    </p:animMotion>
                                  </p:childTnLst>
                                </p:cTn>
                              </p:par>
                            </p:childTnLst>
                          </p:cTn>
                        </p:par>
                        <p:par>
                          <p:cTn id="624" fill="hold">
                            <p:stCondLst>
                              <p:cond delay="10854"/>
                            </p:stCondLst>
                            <p:childTnLst>
                              <p:par>
                                <p:cTn id="625" presetID="64" presetClass="path" presetSubtype="0" decel="50000" fill="hold" grpId="2" nodeType="afterEffect">
                                  <p:stCondLst>
                                    <p:cond delay="0"/>
                                  </p:stCondLst>
                                  <p:childTnLst>
                                    <p:animMotion origin="layout" path="M 0.233 0.018 L 0.375 0.018 " pathEditMode="relative" rAng="0" ptsTypes="AA">
                                      <p:cBhvr>
                                        <p:cTn id="626" dur="68" fill="hold"/>
                                        <p:tgtEl>
                                          <p:spTgt spid="682114"/>
                                        </p:tgtEl>
                                        <p:attrNameLst>
                                          <p:attrName>ppt_x</p:attrName>
                                          <p:attrName>ppt_y</p:attrName>
                                        </p:attrNameLst>
                                      </p:cBhvr>
                                      <p:rCtr x="142" y="0"/>
                                    </p:animMotion>
                                  </p:childTnLst>
                                </p:cTn>
                              </p:par>
                            </p:childTnLst>
                          </p:cTn>
                        </p:par>
                        <p:par>
                          <p:cTn id="627" fill="hold">
                            <p:stCondLst>
                              <p:cond delay="10922"/>
                            </p:stCondLst>
                            <p:childTnLst>
                              <p:par>
                                <p:cTn id="628" presetID="64" presetClass="path" presetSubtype="0" accel="50000" fill="hold" grpId="0" nodeType="afterEffect">
                                  <p:stCondLst>
                                    <p:cond delay="0"/>
                                  </p:stCondLst>
                                  <p:childTnLst>
                                    <p:animMotion origin="layout" path="M 0.000 0.000 L 0.142 0.000 " pathEditMode="relative" rAng="0" ptsTypes="AA">
                                      <p:cBhvr>
                                        <p:cTn id="629" dur="68" fill="hold"/>
                                        <p:tgtEl>
                                          <p:spTgt spid="682115"/>
                                        </p:tgtEl>
                                        <p:attrNameLst>
                                          <p:attrName>ppt_x</p:attrName>
                                          <p:attrName>ppt_y</p:attrName>
                                        </p:attrNameLst>
                                      </p:cBhvr>
                                      <p:rCtr x="142" y="0"/>
                                    </p:animMotion>
                                  </p:childTnLst>
                                </p:cTn>
                              </p:par>
                            </p:childTnLst>
                          </p:cTn>
                        </p:par>
                        <p:par>
                          <p:cTn id="630" fill="hold">
                            <p:stCondLst>
                              <p:cond delay="10990"/>
                            </p:stCondLst>
                            <p:childTnLst>
                              <p:par>
                                <p:cTn id="631" presetID="64" presetClass="path" presetSubtype="0" fill="hold" grpId="1" nodeType="afterEffect">
                                  <p:stCondLst>
                                    <p:cond delay="0"/>
                                  </p:stCondLst>
                                  <p:childTnLst>
                                    <p:animMotion origin="layout" path="M 0.142 0.000 L 0.233 -0.250 " pathEditMode="relative" rAng="0" ptsTypes="AA">
                                      <p:cBhvr>
                                        <p:cTn id="632" dur="100" fill="hold"/>
                                        <p:tgtEl>
                                          <p:spTgt spid="682115"/>
                                        </p:tgtEl>
                                        <p:attrNameLst>
                                          <p:attrName>ppt_x</p:attrName>
                                          <p:attrName>ppt_y</p:attrName>
                                        </p:attrNameLst>
                                      </p:cBhvr>
                                      <p:rCtr x="92" y="-250"/>
                                    </p:animMotion>
                                  </p:childTnLst>
                                </p:cTn>
                              </p:par>
                            </p:childTnLst>
                          </p:cTn>
                        </p:par>
                        <p:par>
                          <p:cTn id="633" fill="hold">
                            <p:stCondLst>
                              <p:cond delay="11090"/>
                            </p:stCondLst>
                            <p:childTnLst>
                              <p:par>
                                <p:cTn id="634" presetID="64" presetClass="path" presetSubtype="0" decel="50000" fill="hold" grpId="2" nodeType="afterEffect">
                                  <p:stCondLst>
                                    <p:cond delay="0"/>
                                  </p:stCondLst>
                                  <p:childTnLst>
                                    <p:animMotion origin="layout" path="M 0.233 -0.250 L 0.375 -0.250 " pathEditMode="relative" rAng="0" ptsTypes="AA">
                                      <p:cBhvr>
                                        <p:cTn id="635" dur="68" fill="hold"/>
                                        <p:tgtEl>
                                          <p:spTgt spid="682115"/>
                                        </p:tgtEl>
                                        <p:attrNameLst>
                                          <p:attrName>ppt_x</p:attrName>
                                          <p:attrName>ppt_y</p:attrName>
                                        </p:attrNameLst>
                                      </p:cBhvr>
                                      <p:rCtr x="142" y="0"/>
                                    </p:animMotion>
                                  </p:childTnLst>
                                </p:cTn>
                              </p:par>
                            </p:childTnLst>
                          </p:cTn>
                        </p:par>
                        <p:par>
                          <p:cTn id="636" fill="hold">
                            <p:stCondLst>
                              <p:cond delay="11158"/>
                            </p:stCondLst>
                            <p:childTnLst>
                              <p:par>
                                <p:cTn id="637" presetID="64" presetClass="path" presetSubtype="0" accel="50000" fill="hold" grpId="0" nodeType="afterEffect">
                                  <p:stCondLst>
                                    <p:cond delay="0"/>
                                  </p:stCondLst>
                                  <p:childTnLst>
                                    <p:animMotion origin="layout" path="M 0.000 0.000 L 0.142 0.000 " pathEditMode="relative" rAng="0" ptsTypes="AA">
                                      <p:cBhvr>
                                        <p:cTn id="638" dur="68" fill="hold"/>
                                        <p:tgtEl>
                                          <p:spTgt spid="682116"/>
                                        </p:tgtEl>
                                        <p:attrNameLst>
                                          <p:attrName>ppt_x</p:attrName>
                                          <p:attrName>ppt_y</p:attrName>
                                        </p:attrNameLst>
                                      </p:cBhvr>
                                      <p:rCtr x="142" y="0"/>
                                    </p:animMotion>
                                  </p:childTnLst>
                                </p:cTn>
                              </p:par>
                            </p:childTnLst>
                          </p:cTn>
                        </p:par>
                        <p:par>
                          <p:cTn id="639" fill="hold">
                            <p:stCondLst>
                              <p:cond delay="11226"/>
                            </p:stCondLst>
                            <p:childTnLst>
                              <p:par>
                                <p:cTn id="640" presetID="64" presetClass="path" presetSubtype="0" fill="hold" grpId="1" nodeType="afterEffect">
                                  <p:stCondLst>
                                    <p:cond delay="0"/>
                                  </p:stCondLst>
                                  <p:childTnLst>
                                    <p:animMotion origin="layout" path="M 0.142 0.000 L 0.233 -0.329 " pathEditMode="relative" rAng="0" ptsTypes="AA">
                                      <p:cBhvr>
                                        <p:cTn id="641" dur="126" fill="hold"/>
                                        <p:tgtEl>
                                          <p:spTgt spid="682116"/>
                                        </p:tgtEl>
                                        <p:attrNameLst>
                                          <p:attrName>ppt_x</p:attrName>
                                          <p:attrName>ppt_y</p:attrName>
                                        </p:attrNameLst>
                                      </p:cBhvr>
                                      <p:rCtr x="92" y="-329"/>
                                    </p:animMotion>
                                  </p:childTnLst>
                                </p:cTn>
                              </p:par>
                            </p:childTnLst>
                          </p:cTn>
                        </p:par>
                        <p:par>
                          <p:cTn id="642" fill="hold">
                            <p:stCondLst>
                              <p:cond delay="11352"/>
                            </p:stCondLst>
                            <p:childTnLst>
                              <p:par>
                                <p:cTn id="643" presetID="64" presetClass="path" presetSubtype="0" decel="50000" fill="hold" grpId="2" nodeType="afterEffect">
                                  <p:stCondLst>
                                    <p:cond delay="0"/>
                                  </p:stCondLst>
                                  <p:childTnLst>
                                    <p:animMotion origin="layout" path="M 0.233 -0.329 L 0.375 -0.329 " pathEditMode="relative" rAng="0" ptsTypes="AA">
                                      <p:cBhvr>
                                        <p:cTn id="644" dur="68" fill="hold"/>
                                        <p:tgtEl>
                                          <p:spTgt spid="682116"/>
                                        </p:tgtEl>
                                        <p:attrNameLst>
                                          <p:attrName>ppt_x</p:attrName>
                                          <p:attrName>ppt_y</p:attrName>
                                        </p:attrNameLst>
                                      </p:cBhvr>
                                      <p:rCtr x="142" y="0"/>
                                    </p:animMotion>
                                  </p:childTnLst>
                                </p:cTn>
                              </p:par>
                            </p:childTnLst>
                          </p:cTn>
                        </p:par>
                      </p:childTnLst>
                    </p:cTn>
                  </p:par>
                  <p:par>
                    <p:cTn id="645" fill="hold">
                      <p:stCondLst>
                        <p:cond delay="indefinite"/>
                      </p:stCondLst>
                      <p:childTnLst>
                        <p:par>
                          <p:cTn id="646" fill="hold">
                            <p:stCondLst>
                              <p:cond delay="0"/>
                            </p:stCondLst>
                            <p:childTnLst>
                              <p:par>
                                <p:cTn id="647" presetID="1" presetClass="entr" presetSubtype="0" fill="hold" nodeType="clickEffect">
                                  <p:stCondLst>
                                    <p:cond delay="0"/>
                                  </p:stCondLst>
                                  <p:childTnLst>
                                    <p:set>
                                      <p:cBhvr>
                                        <p:cTn id="648" dur="1" fill="hold">
                                          <p:stCondLst>
                                            <p:cond delay="0"/>
                                          </p:stCondLst>
                                        </p:cTn>
                                        <p:tgtEl>
                                          <p:spTgt spid="682054"/>
                                        </p:tgtEl>
                                        <p:attrNameLst>
                                          <p:attrName>style.visibility</p:attrName>
                                        </p:attrNameLst>
                                      </p:cBhvr>
                                      <p:to>
                                        <p:strVal val="visible"/>
                                      </p:to>
                                    </p:set>
                                  </p:childTnLst>
                                </p:cTn>
                              </p:par>
                            </p:childTnLst>
                          </p:cTn>
                        </p:par>
                        <p:par>
                          <p:cTn id="649" fill="hold">
                            <p:stCondLst>
                              <p:cond delay="0"/>
                            </p:stCondLst>
                            <p:childTnLst>
                              <p:par>
                                <p:cTn id="650" presetID="64" presetClass="path" presetSubtype="0" accel="50000" fill="hold" grpId="3" nodeType="afterEffect">
                                  <p:stCondLst>
                                    <p:cond delay="0"/>
                                  </p:stCondLst>
                                  <p:childTnLst>
                                    <p:animMotion origin="layout" path="M 0.375 -0.283 L 0.233 -0.283 " pathEditMode="relative" rAng="0" ptsTypes="AA">
                                      <p:cBhvr>
                                        <p:cTn id="651" dur="408" fill="hold"/>
                                        <p:tgtEl>
                                          <p:spTgt spid="682108"/>
                                        </p:tgtEl>
                                        <p:attrNameLst>
                                          <p:attrName>ppt_x</p:attrName>
                                          <p:attrName>ppt_y</p:attrName>
                                        </p:attrNameLst>
                                      </p:cBhvr>
                                      <p:rCtr x="-142" y="0"/>
                                    </p:animMotion>
                                  </p:childTnLst>
                                </p:cTn>
                              </p:par>
                              <p:par>
                                <p:cTn id="652" presetID="64" presetClass="path" presetSubtype="0" accel="50000" fill="hold" grpId="4" nodeType="withEffect">
                                  <p:stCondLst>
                                    <p:cond delay="0"/>
                                  </p:stCondLst>
                                  <p:childTnLst>
                                    <p:animMotion origin="layout" path="M 0.375 -0.266 L 0.233 -0.266 " pathEditMode="relative" rAng="0" ptsTypes="AA">
                                      <p:cBhvr>
                                        <p:cTn id="653" dur="408" fill="hold"/>
                                        <p:tgtEl>
                                          <p:spTgt spid="682106"/>
                                        </p:tgtEl>
                                        <p:attrNameLst>
                                          <p:attrName>ppt_x</p:attrName>
                                          <p:attrName>ppt_y</p:attrName>
                                        </p:attrNameLst>
                                      </p:cBhvr>
                                      <p:rCtr x="-142" y="0"/>
                                    </p:animMotion>
                                  </p:childTnLst>
                                </p:cTn>
                              </p:par>
                              <p:par>
                                <p:cTn id="654" presetID="64" presetClass="path" presetSubtype="0" accel="50000" fill="hold" grpId="5" nodeType="withEffect">
                                  <p:stCondLst>
                                    <p:cond delay="0"/>
                                  </p:stCondLst>
                                  <p:childTnLst>
                                    <p:animMotion origin="layout" path="M 0.375 -0.000 L 0.233 -0.000 " pathEditMode="relative" rAng="0" ptsTypes="AA">
                                      <p:cBhvr>
                                        <p:cTn id="655" dur="408" fill="hold"/>
                                        <p:tgtEl>
                                          <p:spTgt spid="682083"/>
                                        </p:tgtEl>
                                        <p:attrNameLst>
                                          <p:attrName>ppt_x</p:attrName>
                                          <p:attrName>ppt_y</p:attrName>
                                        </p:attrNameLst>
                                      </p:cBhvr>
                                      <p:rCtr x="-142" y="0"/>
                                    </p:animMotion>
                                  </p:childTnLst>
                                </p:cTn>
                              </p:par>
                              <p:par>
                                <p:cTn id="656" presetID="64" presetClass="path" presetSubtype="0" accel="50000" fill="hold" grpId="6" nodeType="withEffect">
                                  <p:stCondLst>
                                    <p:cond delay="0"/>
                                  </p:stCondLst>
                                  <p:childTnLst>
                                    <p:animMotion origin="layout" path="M 0.375 0.041 L 0.233 0.041 " pathEditMode="relative" rAng="0" ptsTypes="AA">
                                      <p:cBhvr>
                                        <p:cTn id="657" dur="408" fill="hold"/>
                                        <p:tgtEl>
                                          <p:spTgt spid="682079"/>
                                        </p:tgtEl>
                                        <p:attrNameLst>
                                          <p:attrName>ppt_x</p:attrName>
                                          <p:attrName>ppt_y</p:attrName>
                                        </p:attrNameLst>
                                      </p:cBhvr>
                                      <p:rCtr x="-142" y="0"/>
                                    </p:animMotion>
                                  </p:childTnLst>
                                </p:cTn>
                              </p:par>
                              <p:par>
                                <p:cTn id="658" presetID="64" presetClass="path" presetSubtype="0" accel="50000" fill="hold" grpId="3" nodeType="withEffect">
                                  <p:stCondLst>
                                    <p:cond delay="0"/>
                                  </p:stCondLst>
                                  <p:childTnLst>
                                    <p:animMotion origin="layout" path="M 0.375 -0.357 L 0.233 -0.357 " pathEditMode="relative" rAng="0" ptsTypes="AA">
                                      <p:cBhvr>
                                        <p:cTn id="659" dur="408" fill="hold"/>
                                        <p:tgtEl>
                                          <p:spTgt spid="682112"/>
                                        </p:tgtEl>
                                        <p:attrNameLst>
                                          <p:attrName>ppt_x</p:attrName>
                                          <p:attrName>ppt_y</p:attrName>
                                        </p:attrNameLst>
                                      </p:cBhvr>
                                      <p:rCtr x="-142" y="0"/>
                                    </p:animMotion>
                                  </p:childTnLst>
                                </p:cTn>
                              </p:par>
                            </p:childTnLst>
                          </p:cTn>
                        </p:par>
                        <p:par>
                          <p:cTn id="660" fill="hold">
                            <p:stCondLst>
                              <p:cond delay="408"/>
                            </p:stCondLst>
                            <p:childTnLst>
                              <p:par>
                                <p:cTn id="661" presetID="64" presetClass="path" presetSubtype="0" fill="hold" grpId="4" nodeType="afterEffect">
                                  <p:stCondLst>
                                    <p:cond delay="0"/>
                                  </p:stCondLst>
                                  <p:childTnLst>
                                    <p:animMotion origin="layout" path="M 0.233 -0.283 L 0.142 0.095 " pathEditMode="relative" rAng="0" ptsTypes="AA">
                                      <p:cBhvr>
                                        <p:cTn id="662" dur="814" fill="hold"/>
                                        <p:tgtEl>
                                          <p:spTgt spid="682108"/>
                                        </p:tgtEl>
                                        <p:attrNameLst>
                                          <p:attrName>ppt_x</p:attrName>
                                          <p:attrName>ppt_y</p:attrName>
                                        </p:attrNameLst>
                                      </p:cBhvr>
                                      <p:rCtr x="-92" y="378"/>
                                    </p:animMotion>
                                  </p:childTnLst>
                                </p:cTn>
                              </p:par>
                              <p:par>
                                <p:cTn id="663" presetID="64" presetClass="path" presetSubtype="0" fill="hold" grpId="5" nodeType="withEffect">
                                  <p:stCondLst>
                                    <p:cond delay="0"/>
                                  </p:stCondLst>
                                  <p:childTnLst>
                                    <p:animMotion origin="layout" path="M 0.233 -0.266 L 0.142 0.106 " pathEditMode="relative" rAng="0" ptsTypes="AA">
                                      <p:cBhvr>
                                        <p:cTn id="664" dur="814" fill="hold"/>
                                        <p:tgtEl>
                                          <p:spTgt spid="682106"/>
                                        </p:tgtEl>
                                        <p:attrNameLst>
                                          <p:attrName>ppt_x</p:attrName>
                                          <p:attrName>ppt_y</p:attrName>
                                        </p:attrNameLst>
                                      </p:cBhvr>
                                      <p:rCtr x="-92" y="372"/>
                                    </p:animMotion>
                                  </p:childTnLst>
                                </p:cTn>
                              </p:par>
                              <p:par>
                                <p:cTn id="665" presetID="64" presetClass="path" presetSubtype="0" fill="hold" grpId="6" nodeType="withEffect">
                                  <p:stCondLst>
                                    <p:cond delay="0"/>
                                  </p:stCondLst>
                                  <p:childTnLst>
                                    <p:animMotion origin="layout" path="M 0.233 -0.000 L 0.142 0.367 " pathEditMode="relative" rAng="0" ptsTypes="AA">
                                      <p:cBhvr>
                                        <p:cTn id="666" dur="814" fill="hold"/>
                                        <p:tgtEl>
                                          <p:spTgt spid="682083"/>
                                        </p:tgtEl>
                                        <p:attrNameLst>
                                          <p:attrName>ppt_x</p:attrName>
                                          <p:attrName>ppt_y</p:attrName>
                                        </p:attrNameLst>
                                      </p:cBhvr>
                                      <p:rCtr x="-92" y="367"/>
                                    </p:animMotion>
                                  </p:childTnLst>
                                </p:cTn>
                              </p:par>
                              <p:par>
                                <p:cTn id="667" presetID="64" presetClass="path" presetSubtype="0" fill="hold" grpId="7" nodeType="withEffect">
                                  <p:stCondLst>
                                    <p:cond delay="0"/>
                                  </p:stCondLst>
                                  <p:childTnLst>
                                    <p:animMotion origin="layout" path="M 0.233 0.041 L 0.142 0.402 " pathEditMode="relative" rAng="0" ptsTypes="AA">
                                      <p:cBhvr>
                                        <p:cTn id="668" dur="814" fill="hold"/>
                                        <p:tgtEl>
                                          <p:spTgt spid="682079"/>
                                        </p:tgtEl>
                                        <p:attrNameLst>
                                          <p:attrName>ppt_x</p:attrName>
                                          <p:attrName>ppt_y</p:attrName>
                                        </p:attrNameLst>
                                      </p:cBhvr>
                                      <p:rCtr x="-92" y="362"/>
                                    </p:animMotion>
                                  </p:childTnLst>
                                </p:cTn>
                              </p:par>
                              <p:par>
                                <p:cTn id="669" presetID="64" presetClass="path" presetSubtype="0" fill="hold" grpId="4" nodeType="withEffect">
                                  <p:stCondLst>
                                    <p:cond delay="0"/>
                                  </p:stCondLst>
                                  <p:childTnLst>
                                    <p:animMotion origin="layout" path="M 0.233 -0.357 L 0.142 0.000 " pathEditMode="relative" rAng="0" ptsTypes="AA">
                                      <p:cBhvr>
                                        <p:cTn id="670" dur="814" fill="hold"/>
                                        <p:tgtEl>
                                          <p:spTgt spid="682112"/>
                                        </p:tgtEl>
                                        <p:attrNameLst>
                                          <p:attrName>ppt_x</p:attrName>
                                          <p:attrName>ppt_y</p:attrName>
                                        </p:attrNameLst>
                                      </p:cBhvr>
                                      <p:rCtr x="-92" y="357"/>
                                    </p:animMotion>
                                  </p:childTnLst>
                                </p:cTn>
                              </p:par>
                            </p:childTnLst>
                          </p:cTn>
                        </p:par>
                        <p:par>
                          <p:cTn id="671" fill="hold">
                            <p:stCondLst>
                              <p:cond delay="1222"/>
                            </p:stCondLst>
                            <p:childTnLst>
                              <p:par>
                                <p:cTn id="672" presetID="64" presetClass="path" presetSubtype="0" decel="50000" fill="hold" grpId="5" nodeType="afterEffect">
                                  <p:stCondLst>
                                    <p:cond delay="0"/>
                                  </p:stCondLst>
                                  <p:childTnLst>
                                    <p:animMotion origin="layout" path="M 0.142 0.095 L 0.000 0.095 " pathEditMode="relative" rAng="0" ptsTypes="AA">
                                      <p:cBhvr>
                                        <p:cTn id="673" dur="408" fill="hold"/>
                                        <p:tgtEl>
                                          <p:spTgt spid="682108"/>
                                        </p:tgtEl>
                                        <p:attrNameLst>
                                          <p:attrName>ppt_x</p:attrName>
                                          <p:attrName>ppt_y</p:attrName>
                                        </p:attrNameLst>
                                      </p:cBhvr>
                                      <p:rCtr x="-142" y="0"/>
                                    </p:animMotion>
                                  </p:childTnLst>
                                </p:cTn>
                              </p:par>
                              <p:par>
                                <p:cTn id="674" presetID="64" presetClass="path" presetSubtype="0" decel="50000" fill="hold" grpId="6" nodeType="withEffect">
                                  <p:stCondLst>
                                    <p:cond delay="0"/>
                                  </p:stCondLst>
                                  <p:childTnLst>
                                    <p:animMotion origin="layout" path="M 0.142 0.106 L 0.000 0.106 " pathEditMode="relative" rAng="0" ptsTypes="AA">
                                      <p:cBhvr>
                                        <p:cTn id="675" dur="408" fill="hold"/>
                                        <p:tgtEl>
                                          <p:spTgt spid="682106"/>
                                        </p:tgtEl>
                                        <p:attrNameLst>
                                          <p:attrName>ppt_x</p:attrName>
                                          <p:attrName>ppt_y</p:attrName>
                                        </p:attrNameLst>
                                      </p:cBhvr>
                                      <p:rCtr x="-142" y="0"/>
                                    </p:animMotion>
                                  </p:childTnLst>
                                </p:cTn>
                              </p:par>
                              <p:par>
                                <p:cTn id="676" presetID="64" presetClass="path" presetSubtype="0" decel="50000" fill="hold" grpId="7" nodeType="withEffect">
                                  <p:stCondLst>
                                    <p:cond delay="0"/>
                                  </p:stCondLst>
                                  <p:childTnLst>
                                    <p:animMotion origin="layout" path="M 0.142 0.367 L 0.000 0.367 " pathEditMode="relative" rAng="0" ptsTypes="AA">
                                      <p:cBhvr>
                                        <p:cTn id="677" dur="408" fill="hold"/>
                                        <p:tgtEl>
                                          <p:spTgt spid="682083"/>
                                        </p:tgtEl>
                                        <p:attrNameLst>
                                          <p:attrName>ppt_x</p:attrName>
                                          <p:attrName>ppt_y</p:attrName>
                                        </p:attrNameLst>
                                      </p:cBhvr>
                                      <p:rCtr x="-142" y="0"/>
                                    </p:animMotion>
                                  </p:childTnLst>
                                </p:cTn>
                              </p:par>
                              <p:par>
                                <p:cTn id="678" presetID="64" presetClass="path" presetSubtype="0" decel="50000" fill="hold" grpId="8" nodeType="withEffect">
                                  <p:stCondLst>
                                    <p:cond delay="0"/>
                                  </p:stCondLst>
                                  <p:childTnLst>
                                    <p:animMotion origin="layout" path="M 0.142 0.402 L 0.000 0.402 " pathEditMode="relative" rAng="0" ptsTypes="AA">
                                      <p:cBhvr>
                                        <p:cTn id="679" dur="408" fill="hold"/>
                                        <p:tgtEl>
                                          <p:spTgt spid="682079"/>
                                        </p:tgtEl>
                                        <p:attrNameLst>
                                          <p:attrName>ppt_x</p:attrName>
                                          <p:attrName>ppt_y</p:attrName>
                                        </p:attrNameLst>
                                      </p:cBhvr>
                                      <p:rCtr x="-142" y="0"/>
                                    </p:animMotion>
                                  </p:childTnLst>
                                </p:cTn>
                              </p:par>
                              <p:par>
                                <p:cTn id="680" presetID="64" presetClass="path" presetSubtype="0" decel="50000" fill="hold" grpId="5" nodeType="withEffect">
                                  <p:stCondLst>
                                    <p:cond delay="0"/>
                                  </p:stCondLst>
                                  <p:childTnLst>
                                    <p:animMotion origin="layout" path="M 0.142 0.000 L 0.000 0.000 " pathEditMode="relative" rAng="0" ptsTypes="AA">
                                      <p:cBhvr>
                                        <p:cTn id="681" dur="408" fill="hold"/>
                                        <p:tgtEl>
                                          <p:spTgt spid="682112"/>
                                        </p:tgtEl>
                                        <p:attrNameLst>
                                          <p:attrName>ppt_x</p:attrName>
                                          <p:attrName>ppt_y</p:attrName>
                                        </p:attrNameLst>
                                      </p:cBhvr>
                                      <p:rCtr x="-142" y="0"/>
                                    </p:animMotion>
                                  </p:childTnLst>
                                </p:cTn>
                              </p:par>
                            </p:childTnLst>
                          </p:cTn>
                        </p:par>
                      </p:childTnLst>
                    </p:cTn>
                  </p:par>
                  <p:par>
                    <p:cTn id="682" fill="hold">
                      <p:stCondLst>
                        <p:cond delay="indefinite"/>
                      </p:stCondLst>
                      <p:childTnLst>
                        <p:par>
                          <p:cTn id="683" fill="hold">
                            <p:stCondLst>
                              <p:cond delay="0"/>
                            </p:stCondLst>
                            <p:childTnLst>
                              <p:par>
                                <p:cTn id="684" presetID="64" presetClass="path" presetSubtype="0" accel="50000" fill="hold" grpId="3" nodeType="clickEffect">
                                  <p:stCondLst>
                                    <p:cond delay="0"/>
                                  </p:stCondLst>
                                  <p:childTnLst>
                                    <p:animMotion origin="layout" path="M 0.375 -0.317 L 0.233 -0.317 " pathEditMode="relative" rAng="0" ptsTypes="AA">
                                      <p:cBhvr>
                                        <p:cTn id="685" dur="408" fill="hold"/>
                                        <p:tgtEl>
                                          <p:spTgt spid="682104"/>
                                        </p:tgtEl>
                                        <p:attrNameLst>
                                          <p:attrName>ppt_x</p:attrName>
                                          <p:attrName>ppt_y</p:attrName>
                                        </p:attrNameLst>
                                      </p:cBhvr>
                                      <p:rCtr x="-142" y="0"/>
                                    </p:animMotion>
                                  </p:childTnLst>
                                </p:cTn>
                              </p:par>
                              <p:par>
                                <p:cTn id="686" presetID="64" presetClass="path" presetSubtype="0" accel="50000" fill="hold" grpId="4" nodeType="withEffect">
                                  <p:stCondLst>
                                    <p:cond delay="0"/>
                                  </p:stCondLst>
                                  <p:childTnLst>
                                    <p:animMotion origin="layout" path="M 0.375 -0.134 L 0.233 -0.134 " pathEditMode="relative" rAng="0" ptsTypes="AA">
                                      <p:cBhvr>
                                        <p:cTn id="687" dur="408" fill="hold"/>
                                        <p:tgtEl>
                                          <p:spTgt spid="682088"/>
                                        </p:tgtEl>
                                        <p:attrNameLst>
                                          <p:attrName>ppt_x</p:attrName>
                                          <p:attrName>ppt_y</p:attrName>
                                        </p:attrNameLst>
                                      </p:cBhvr>
                                      <p:rCtr x="-142" y="0"/>
                                    </p:animMotion>
                                  </p:childTnLst>
                                </p:cTn>
                              </p:par>
                              <p:par>
                                <p:cTn id="688" presetID="64" presetClass="path" presetSubtype="0" accel="50000" fill="hold" grpId="5" nodeType="withEffect">
                                  <p:stCondLst>
                                    <p:cond delay="0"/>
                                  </p:stCondLst>
                                  <p:childTnLst>
                                    <p:animMotion origin="layout" path="M 0.375 0.025 L 0.233 0.025 " pathEditMode="relative" rAng="0" ptsTypes="AA">
                                      <p:cBhvr>
                                        <p:cTn id="689" dur="408" fill="hold"/>
                                        <p:tgtEl>
                                          <p:spTgt spid="682074"/>
                                        </p:tgtEl>
                                        <p:attrNameLst>
                                          <p:attrName>ppt_x</p:attrName>
                                          <p:attrName>ppt_y</p:attrName>
                                        </p:attrNameLst>
                                      </p:cBhvr>
                                      <p:rCtr x="-142" y="0"/>
                                    </p:animMotion>
                                  </p:childTnLst>
                                </p:cTn>
                              </p:par>
                              <p:par>
                                <p:cTn id="690" presetID="64" presetClass="path" presetSubtype="0" accel="50000" fill="hold" grpId="5" nodeType="withEffect">
                                  <p:stCondLst>
                                    <p:cond delay="0"/>
                                  </p:stCondLst>
                                  <p:childTnLst>
                                    <p:animMotion origin="layout" path="M 0.375 -0.112 L 0.233 -0.112 " pathEditMode="relative" rAng="0" ptsTypes="AA">
                                      <p:cBhvr>
                                        <p:cTn id="691" dur="408" fill="hold"/>
                                        <p:tgtEl>
                                          <p:spTgt spid="682085"/>
                                        </p:tgtEl>
                                        <p:attrNameLst>
                                          <p:attrName>ppt_x</p:attrName>
                                          <p:attrName>ppt_y</p:attrName>
                                        </p:attrNameLst>
                                      </p:cBhvr>
                                      <p:rCtr x="-142" y="0"/>
                                    </p:animMotion>
                                  </p:childTnLst>
                                </p:cTn>
                              </p:par>
                              <p:par>
                                <p:cTn id="692" presetID="64" presetClass="path" presetSubtype="0" accel="50000" fill="hold" grpId="5" nodeType="withEffect">
                                  <p:stCondLst>
                                    <p:cond delay="0"/>
                                  </p:stCondLst>
                                  <p:childTnLst>
                                    <p:animMotion origin="layout" path="M 0.375 -0.130 L 0.233 -0.130 " pathEditMode="relative" rAng="0" ptsTypes="AA">
                                      <p:cBhvr>
                                        <p:cTn id="693" dur="408" fill="hold"/>
                                        <p:tgtEl>
                                          <p:spTgt spid="682086"/>
                                        </p:tgtEl>
                                        <p:attrNameLst>
                                          <p:attrName>ppt_x</p:attrName>
                                          <p:attrName>ppt_y</p:attrName>
                                        </p:attrNameLst>
                                      </p:cBhvr>
                                      <p:rCtr x="-142" y="0"/>
                                    </p:animMotion>
                                  </p:childTnLst>
                                </p:cTn>
                              </p:par>
                            </p:childTnLst>
                          </p:cTn>
                        </p:par>
                        <p:par>
                          <p:cTn id="694" fill="hold">
                            <p:stCondLst>
                              <p:cond delay="408"/>
                            </p:stCondLst>
                            <p:childTnLst>
                              <p:par>
                                <p:cTn id="695" presetID="64" presetClass="path" presetSubtype="0" fill="hold" grpId="4" nodeType="afterEffect">
                                  <p:stCondLst>
                                    <p:cond delay="0"/>
                                  </p:stCondLst>
                                  <p:childTnLst>
                                    <p:animMotion origin="layout" path="M 0.233 -0.317 L 0.142 0.083 " pathEditMode="relative" rAng="0" ptsTypes="AA">
                                      <p:cBhvr>
                                        <p:cTn id="696" dur="861" fill="hold"/>
                                        <p:tgtEl>
                                          <p:spTgt spid="682104"/>
                                        </p:tgtEl>
                                        <p:attrNameLst>
                                          <p:attrName>ppt_x</p:attrName>
                                          <p:attrName>ppt_y</p:attrName>
                                        </p:attrNameLst>
                                      </p:cBhvr>
                                      <p:rCtr x="-92" y="399"/>
                                    </p:animMotion>
                                  </p:childTnLst>
                                </p:cTn>
                              </p:par>
                              <p:par>
                                <p:cTn id="697" presetID="64" presetClass="path" presetSubtype="0" fill="hold" grpId="5" nodeType="withEffect">
                                  <p:stCondLst>
                                    <p:cond delay="0"/>
                                  </p:stCondLst>
                                  <p:childTnLst>
                                    <p:animMotion origin="layout" path="M 0.233 -0.134 L 0.142 0.260 " pathEditMode="relative" rAng="0" ptsTypes="AA">
                                      <p:cBhvr>
                                        <p:cTn id="698" dur="861" fill="hold"/>
                                        <p:tgtEl>
                                          <p:spTgt spid="682088"/>
                                        </p:tgtEl>
                                        <p:attrNameLst>
                                          <p:attrName>ppt_x</p:attrName>
                                          <p:attrName>ppt_y</p:attrName>
                                        </p:attrNameLst>
                                      </p:cBhvr>
                                      <p:rCtr x="-92" y="394"/>
                                    </p:animMotion>
                                  </p:childTnLst>
                                </p:cTn>
                              </p:par>
                              <p:par>
                                <p:cTn id="699" presetID="64" presetClass="path" presetSubtype="0" fill="hold" grpId="6" nodeType="withEffect">
                                  <p:stCondLst>
                                    <p:cond delay="0"/>
                                  </p:stCondLst>
                                  <p:childTnLst>
                                    <p:animMotion origin="layout" path="M 0.233 0.025 L 0.142 0.414 " pathEditMode="relative" rAng="0" ptsTypes="AA">
                                      <p:cBhvr>
                                        <p:cTn id="700" dur="861" fill="hold"/>
                                        <p:tgtEl>
                                          <p:spTgt spid="682074"/>
                                        </p:tgtEl>
                                        <p:attrNameLst>
                                          <p:attrName>ppt_x</p:attrName>
                                          <p:attrName>ppt_y</p:attrName>
                                        </p:attrNameLst>
                                      </p:cBhvr>
                                      <p:rCtr x="-92" y="389"/>
                                    </p:animMotion>
                                  </p:childTnLst>
                                </p:cTn>
                              </p:par>
                              <p:par>
                                <p:cTn id="701" presetID="64" presetClass="path" presetSubtype="0" fill="hold" grpId="6" nodeType="withEffect">
                                  <p:stCondLst>
                                    <p:cond delay="0"/>
                                  </p:stCondLst>
                                  <p:childTnLst>
                                    <p:animMotion origin="layout" path="M 0.233 -0.112 L 0.142 0.272 " pathEditMode="relative" rAng="0" ptsTypes="AA">
                                      <p:cBhvr>
                                        <p:cTn id="702" dur="861" fill="hold"/>
                                        <p:tgtEl>
                                          <p:spTgt spid="682085"/>
                                        </p:tgtEl>
                                        <p:attrNameLst>
                                          <p:attrName>ppt_x</p:attrName>
                                          <p:attrName>ppt_y</p:attrName>
                                        </p:attrNameLst>
                                      </p:cBhvr>
                                      <p:rCtr x="-92" y="384"/>
                                    </p:animMotion>
                                  </p:childTnLst>
                                </p:cTn>
                              </p:par>
                              <p:par>
                                <p:cTn id="703" presetID="64" presetClass="path" presetSubtype="0" fill="hold" grpId="6" nodeType="withEffect">
                                  <p:stCondLst>
                                    <p:cond delay="0"/>
                                  </p:stCondLst>
                                  <p:childTnLst>
                                    <p:animMotion origin="layout" path="M 0.233 -0.130 L 0.142 0.248 " pathEditMode="relative" rAng="0" ptsTypes="AA">
                                      <p:cBhvr>
                                        <p:cTn id="704" dur="861" fill="hold"/>
                                        <p:tgtEl>
                                          <p:spTgt spid="682086"/>
                                        </p:tgtEl>
                                        <p:attrNameLst>
                                          <p:attrName>ppt_x</p:attrName>
                                          <p:attrName>ppt_y</p:attrName>
                                        </p:attrNameLst>
                                      </p:cBhvr>
                                      <p:rCtr x="-92" y="378"/>
                                    </p:animMotion>
                                  </p:childTnLst>
                                </p:cTn>
                              </p:par>
                            </p:childTnLst>
                          </p:cTn>
                        </p:par>
                        <p:par>
                          <p:cTn id="705" fill="hold">
                            <p:stCondLst>
                              <p:cond delay="1269"/>
                            </p:stCondLst>
                            <p:childTnLst>
                              <p:par>
                                <p:cTn id="706" presetID="64" presetClass="path" presetSubtype="0" decel="50000" fill="hold" grpId="5" nodeType="afterEffect">
                                  <p:stCondLst>
                                    <p:cond delay="0"/>
                                  </p:stCondLst>
                                  <p:childTnLst>
                                    <p:animMotion origin="layout" path="M 0.142 0.083 L 0.000 0.083 " pathEditMode="relative" rAng="0" ptsTypes="AA">
                                      <p:cBhvr>
                                        <p:cTn id="707" dur="408" fill="hold"/>
                                        <p:tgtEl>
                                          <p:spTgt spid="682104"/>
                                        </p:tgtEl>
                                        <p:attrNameLst>
                                          <p:attrName>ppt_x</p:attrName>
                                          <p:attrName>ppt_y</p:attrName>
                                        </p:attrNameLst>
                                      </p:cBhvr>
                                      <p:rCtr x="-142" y="0"/>
                                    </p:animMotion>
                                  </p:childTnLst>
                                </p:cTn>
                              </p:par>
                              <p:par>
                                <p:cTn id="708" presetID="64" presetClass="path" presetSubtype="0" decel="50000" fill="hold" grpId="6" nodeType="withEffect">
                                  <p:stCondLst>
                                    <p:cond delay="0"/>
                                  </p:stCondLst>
                                  <p:childTnLst>
                                    <p:animMotion origin="layout" path="M 0.142 0.260 L 0.000 0.260 " pathEditMode="relative" rAng="0" ptsTypes="AA">
                                      <p:cBhvr>
                                        <p:cTn id="709" dur="408" fill="hold"/>
                                        <p:tgtEl>
                                          <p:spTgt spid="682088"/>
                                        </p:tgtEl>
                                        <p:attrNameLst>
                                          <p:attrName>ppt_x</p:attrName>
                                          <p:attrName>ppt_y</p:attrName>
                                        </p:attrNameLst>
                                      </p:cBhvr>
                                      <p:rCtr x="-142" y="0"/>
                                    </p:animMotion>
                                  </p:childTnLst>
                                </p:cTn>
                              </p:par>
                              <p:par>
                                <p:cTn id="710" presetID="64" presetClass="path" presetSubtype="0" decel="50000" fill="hold" grpId="7" nodeType="withEffect">
                                  <p:stCondLst>
                                    <p:cond delay="0"/>
                                  </p:stCondLst>
                                  <p:childTnLst>
                                    <p:animMotion origin="layout" path="M 0.142 0.414 L 0.000 0.414 " pathEditMode="relative" rAng="0" ptsTypes="AA">
                                      <p:cBhvr>
                                        <p:cTn id="711" dur="408" fill="hold"/>
                                        <p:tgtEl>
                                          <p:spTgt spid="682074"/>
                                        </p:tgtEl>
                                        <p:attrNameLst>
                                          <p:attrName>ppt_x</p:attrName>
                                          <p:attrName>ppt_y</p:attrName>
                                        </p:attrNameLst>
                                      </p:cBhvr>
                                      <p:rCtr x="-142" y="0"/>
                                    </p:animMotion>
                                  </p:childTnLst>
                                </p:cTn>
                              </p:par>
                              <p:par>
                                <p:cTn id="712" presetID="64" presetClass="path" presetSubtype="0" decel="50000" fill="hold" grpId="7" nodeType="withEffect">
                                  <p:stCondLst>
                                    <p:cond delay="0"/>
                                  </p:stCondLst>
                                  <p:childTnLst>
                                    <p:animMotion origin="layout" path="M 0.142 0.272 L 0.000 0.272 " pathEditMode="relative" rAng="0" ptsTypes="AA">
                                      <p:cBhvr>
                                        <p:cTn id="713" dur="408" fill="hold"/>
                                        <p:tgtEl>
                                          <p:spTgt spid="682085"/>
                                        </p:tgtEl>
                                        <p:attrNameLst>
                                          <p:attrName>ppt_x</p:attrName>
                                          <p:attrName>ppt_y</p:attrName>
                                        </p:attrNameLst>
                                      </p:cBhvr>
                                      <p:rCtr x="-142" y="0"/>
                                    </p:animMotion>
                                  </p:childTnLst>
                                </p:cTn>
                              </p:par>
                              <p:par>
                                <p:cTn id="714" presetID="64" presetClass="path" presetSubtype="0" decel="50000" fill="hold" grpId="7" nodeType="withEffect">
                                  <p:stCondLst>
                                    <p:cond delay="0"/>
                                  </p:stCondLst>
                                  <p:childTnLst>
                                    <p:animMotion origin="layout" path="M 0.142 0.248 L 0.000 0.248 " pathEditMode="relative" rAng="0" ptsTypes="AA">
                                      <p:cBhvr>
                                        <p:cTn id="715" dur="408" fill="hold"/>
                                        <p:tgtEl>
                                          <p:spTgt spid="682086"/>
                                        </p:tgtEl>
                                        <p:attrNameLst>
                                          <p:attrName>ppt_x</p:attrName>
                                          <p:attrName>ppt_y</p:attrName>
                                        </p:attrNameLst>
                                      </p:cBhvr>
                                      <p:rCtr x="-142" y="0"/>
                                    </p:animMotion>
                                  </p:childTnLst>
                                </p:cTn>
                              </p:par>
                            </p:childTnLst>
                          </p:cTn>
                        </p:par>
                      </p:childTnLst>
                    </p:cTn>
                  </p:par>
                  <p:par>
                    <p:cTn id="716" fill="hold">
                      <p:stCondLst>
                        <p:cond delay="indefinite"/>
                      </p:stCondLst>
                      <p:childTnLst>
                        <p:par>
                          <p:cTn id="717" fill="hold">
                            <p:stCondLst>
                              <p:cond delay="0"/>
                            </p:stCondLst>
                            <p:childTnLst>
                              <p:par>
                                <p:cTn id="718" presetID="64" presetClass="path" presetSubtype="0" accel="50000" fill="hold" grpId="3" nodeType="clickEffect">
                                  <p:stCondLst>
                                    <p:cond delay="0"/>
                                  </p:stCondLst>
                                  <p:childTnLst>
                                    <p:animMotion origin="layout" path="M 0.375 0.159 L 0.233 0.159 " pathEditMode="relative" rAng="0" ptsTypes="AA">
                                      <p:cBhvr>
                                        <p:cTn id="719" dur="408" fill="hold"/>
                                        <p:tgtEl>
                                          <p:spTgt spid="682098"/>
                                        </p:tgtEl>
                                        <p:attrNameLst>
                                          <p:attrName>ppt_x</p:attrName>
                                          <p:attrName>ppt_y</p:attrName>
                                        </p:attrNameLst>
                                      </p:cBhvr>
                                      <p:rCtr x="-142" y="0"/>
                                    </p:animMotion>
                                  </p:childTnLst>
                                </p:cTn>
                              </p:par>
                              <p:par>
                                <p:cTn id="720" presetID="64" presetClass="path" presetSubtype="0" accel="50000" fill="hold" grpId="4" nodeType="withEffect">
                                  <p:stCondLst>
                                    <p:cond delay="0"/>
                                  </p:stCondLst>
                                  <p:childTnLst>
                                    <p:animMotion origin="layout" path="M 0.375 0.319 L 0.233 0.319 " pathEditMode="relative" rAng="0" ptsTypes="AA">
                                      <p:cBhvr>
                                        <p:cTn id="721" dur="408" fill="hold"/>
                                        <p:tgtEl>
                                          <p:spTgt spid="682084"/>
                                        </p:tgtEl>
                                        <p:attrNameLst>
                                          <p:attrName>ppt_x</p:attrName>
                                          <p:attrName>ppt_y</p:attrName>
                                        </p:attrNameLst>
                                      </p:cBhvr>
                                      <p:rCtr x="-142" y="0"/>
                                    </p:animMotion>
                                  </p:childTnLst>
                                </p:cTn>
                              </p:par>
                              <p:par>
                                <p:cTn id="722" presetID="64" presetClass="path" presetSubtype="0" accel="50000" fill="hold" grpId="5" nodeType="withEffect">
                                  <p:stCondLst>
                                    <p:cond delay="0"/>
                                  </p:stCondLst>
                                  <p:childTnLst>
                                    <p:animMotion origin="layout" path="M 0.375 0.490 L 0.233 0.490 " pathEditMode="relative" rAng="0" ptsTypes="AA">
                                      <p:cBhvr>
                                        <p:cTn id="723" dur="408" fill="hold"/>
                                        <p:tgtEl>
                                          <p:spTgt spid="682069"/>
                                        </p:tgtEl>
                                        <p:attrNameLst>
                                          <p:attrName>ppt_x</p:attrName>
                                          <p:attrName>ppt_y</p:attrName>
                                        </p:attrNameLst>
                                      </p:cBhvr>
                                      <p:rCtr x="-142" y="0"/>
                                    </p:animMotion>
                                  </p:childTnLst>
                                </p:cTn>
                              </p:par>
                              <p:par>
                                <p:cTn id="724" presetID="64" presetClass="path" presetSubtype="0" accel="50000" fill="hold" grpId="5" nodeType="withEffect">
                                  <p:stCondLst>
                                    <p:cond delay="0"/>
                                  </p:stCondLst>
                                  <p:childTnLst>
                                    <p:animMotion origin="layout" path="M 0.375 0.436 L 0.233 0.436 " pathEditMode="relative" rAng="0" ptsTypes="AA">
                                      <p:cBhvr>
                                        <p:cTn id="725" dur="408" fill="hold"/>
                                        <p:tgtEl>
                                          <p:spTgt spid="682073"/>
                                        </p:tgtEl>
                                        <p:attrNameLst>
                                          <p:attrName>ppt_x</p:attrName>
                                          <p:attrName>ppt_y</p:attrName>
                                        </p:attrNameLst>
                                      </p:cBhvr>
                                      <p:rCtr x="-142" y="0"/>
                                    </p:animMotion>
                                  </p:childTnLst>
                                </p:cTn>
                              </p:par>
                              <p:par>
                                <p:cTn id="726" presetID="64" presetClass="path" presetSubtype="0" accel="50000" fill="hold" grpId="5" nodeType="withEffect">
                                  <p:stCondLst>
                                    <p:cond delay="0"/>
                                  </p:stCondLst>
                                  <p:childTnLst>
                                    <p:animMotion origin="layout" path="M 0.375 0.382 L 0.233 0.382 " pathEditMode="relative" rAng="0" ptsTypes="AA">
                                      <p:cBhvr>
                                        <p:cTn id="727" dur="408" fill="hold"/>
                                        <p:tgtEl>
                                          <p:spTgt spid="682077"/>
                                        </p:tgtEl>
                                        <p:attrNameLst>
                                          <p:attrName>ppt_x</p:attrName>
                                          <p:attrName>ppt_y</p:attrName>
                                        </p:attrNameLst>
                                      </p:cBhvr>
                                      <p:rCtr x="-142" y="0"/>
                                    </p:animMotion>
                                  </p:childTnLst>
                                </p:cTn>
                              </p:par>
                              <p:par>
                                <p:cTn id="728" presetID="64" presetClass="path" presetSubtype="0" accel="50000" fill="hold" grpId="3" nodeType="withEffect">
                                  <p:stCondLst>
                                    <p:cond delay="0"/>
                                  </p:stCondLst>
                                  <p:childTnLst>
                                    <p:animMotion origin="layout" path="M 0.375 0.103 L 0.233 0.103 " pathEditMode="relative" rAng="0" ptsTypes="AA">
                                      <p:cBhvr>
                                        <p:cTn id="729" dur="408" fill="hold"/>
                                        <p:tgtEl>
                                          <p:spTgt spid="682100"/>
                                        </p:tgtEl>
                                        <p:attrNameLst>
                                          <p:attrName>ppt_x</p:attrName>
                                          <p:attrName>ppt_y</p:attrName>
                                        </p:attrNameLst>
                                      </p:cBhvr>
                                      <p:rCtr x="-142" y="0"/>
                                    </p:animMotion>
                                  </p:childTnLst>
                                </p:cTn>
                              </p:par>
                              <p:par>
                                <p:cTn id="730" presetID="64" presetClass="path" presetSubtype="0" accel="50000" fill="hold" grpId="3" nodeType="withEffect">
                                  <p:stCondLst>
                                    <p:cond delay="0"/>
                                  </p:stCondLst>
                                  <p:childTnLst>
                                    <p:animMotion origin="layout" path="M 0.375 0.073 L 0.233 0.073 " pathEditMode="relative" rAng="0" ptsTypes="AA">
                                      <p:cBhvr>
                                        <p:cTn id="731" dur="408" fill="hold"/>
                                        <p:tgtEl>
                                          <p:spTgt spid="682102"/>
                                        </p:tgtEl>
                                        <p:attrNameLst>
                                          <p:attrName>ppt_x</p:attrName>
                                          <p:attrName>ppt_y</p:attrName>
                                        </p:attrNameLst>
                                      </p:cBhvr>
                                      <p:rCtr x="-142" y="0"/>
                                    </p:animMotion>
                                  </p:childTnLst>
                                </p:cTn>
                              </p:par>
                              <p:par>
                                <p:cTn id="732" presetID="64" presetClass="path" presetSubtype="0" accel="50000" fill="hold" grpId="3" nodeType="withEffect">
                                  <p:stCondLst>
                                    <p:cond delay="0"/>
                                  </p:stCondLst>
                                  <p:childTnLst>
                                    <p:animMotion origin="layout" path="M 0.375 -0.040 L 0.233 -0.040 " pathEditMode="relative" rAng="0" ptsTypes="AA">
                                      <p:cBhvr>
                                        <p:cTn id="733" dur="408" fill="hold"/>
                                        <p:tgtEl>
                                          <p:spTgt spid="682111"/>
                                        </p:tgtEl>
                                        <p:attrNameLst>
                                          <p:attrName>ppt_x</p:attrName>
                                          <p:attrName>ppt_y</p:attrName>
                                        </p:attrNameLst>
                                      </p:cBhvr>
                                      <p:rCtr x="-142" y="0"/>
                                    </p:animMotion>
                                  </p:childTnLst>
                                </p:cTn>
                              </p:par>
                            </p:childTnLst>
                          </p:cTn>
                        </p:par>
                        <p:par>
                          <p:cTn id="734" fill="hold">
                            <p:stCondLst>
                              <p:cond delay="408"/>
                            </p:stCondLst>
                            <p:childTnLst>
                              <p:par>
                                <p:cTn id="735" presetID="64" presetClass="path" presetSubtype="0" fill="hold" grpId="4" nodeType="afterEffect">
                                  <p:stCondLst>
                                    <p:cond delay="0"/>
                                  </p:stCondLst>
                                  <p:childTnLst>
                                    <p:animMotion origin="layout" path="M 0.233 0.159 L 0.142 0.095 " pathEditMode="relative" rAng="0" ptsTypes="AA">
                                      <p:cBhvr>
                                        <p:cTn id="736" dur="132" fill="hold"/>
                                        <p:tgtEl>
                                          <p:spTgt spid="682098"/>
                                        </p:tgtEl>
                                        <p:attrNameLst>
                                          <p:attrName>ppt_x</p:attrName>
                                          <p:attrName>ppt_y</p:attrName>
                                        </p:attrNameLst>
                                      </p:cBhvr>
                                      <p:rCtr x="-92" y="-65"/>
                                    </p:animMotion>
                                  </p:childTnLst>
                                </p:cTn>
                              </p:par>
                              <p:par>
                                <p:cTn id="737" presetID="64" presetClass="path" presetSubtype="0" fill="hold" grpId="5" nodeType="withEffect">
                                  <p:stCondLst>
                                    <p:cond delay="0"/>
                                  </p:stCondLst>
                                  <p:childTnLst>
                                    <p:animMotion origin="layout" path="M 0.233 0.319 L 0.142 0.249 " pathEditMode="relative" rAng="0" ptsTypes="AA">
                                      <p:cBhvr>
                                        <p:cTn id="738" dur="132" fill="hold"/>
                                        <p:tgtEl>
                                          <p:spTgt spid="682084"/>
                                        </p:tgtEl>
                                        <p:attrNameLst>
                                          <p:attrName>ppt_x</p:attrName>
                                          <p:attrName>ppt_y</p:attrName>
                                        </p:attrNameLst>
                                      </p:cBhvr>
                                      <p:rCtr x="-92" y="-70"/>
                                    </p:animMotion>
                                  </p:childTnLst>
                                </p:cTn>
                              </p:par>
                              <p:par>
                                <p:cTn id="739" presetID="64" presetClass="path" presetSubtype="0" fill="hold" grpId="6" nodeType="withEffect">
                                  <p:stCondLst>
                                    <p:cond delay="0"/>
                                  </p:stCondLst>
                                  <p:childTnLst>
                                    <p:animMotion origin="layout" path="M 0.233 0.490 L 0.142 0.414 " pathEditMode="relative" rAng="0" ptsTypes="AA">
                                      <p:cBhvr>
                                        <p:cTn id="740" dur="132" fill="hold"/>
                                        <p:tgtEl>
                                          <p:spTgt spid="682069"/>
                                        </p:tgtEl>
                                        <p:attrNameLst>
                                          <p:attrName>ppt_x</p:attrName>
                                          <p:attrName>ppt_y</p:attrName>
                                        </p:attrNameLst>
                                      </p:cBhvr>
                                      <p:rCtr x="-92" y="-75"/>
                                    </p:animMotion>
                                  </p:childTnLst>
                                </p:cTn>
                              </p:par>
                              <p:par>
                                <p:cTn id="741" presetID="64" presetClass="path" presetSubtype="0" fill="hold" grpId="6" nodeType="withEffect">
                                  <p:stCondLst>
                                    <p:cond delay="0"/>
                                  </p:stCondLst>
                                  <p:childTnLst>
                                    <p:animMotion origin="layout" path="M 0.233 0.436 L 0.142 0.355 " pathEditMode="relative" rAng="0" ptsTypes="AA">
                                      <p:cBhvr>
                                        <p:cTn id="742" dur="132" fill="hold"/>
                                        <p:tgtEl>
                                          <p:spTgt spid="682073"/>
                                        </p:tgtEl>
                                        <p:attrNameLst>
                                          <p:attrName>ppt_x</p:attrName>
                                          <p:attrName>ppt_y</p:attrName>
                                        </p:attrNameLst>
                                      </p:cBhvr>
                                      <p:rCtr x="-92" y="-81"/>
                                    </p:animMotion>
                                  </p:childTnLst>
                                </p:cTn>
                              </p:par>
                              <p:par>
                                <p:cTn id="743" presetID="64" presetClass="path" presetSubtype="0" fill="hold" grpId="6" nodeType="withEffect">
                                  <p:stCondLst>
                                    <p:cond delay="0"/>
                                  </p:stCondLst>
                                  <p:childTnLst>
                                    <p:animMotion origin="layout" path="M 0.233 0.382 L 0.142 0.296 " pathEditMode="relative" rAng="0" ptsTypes="AA">
                                      <p:cBhvr>
                                        <p:cTn id="744" dur="132" fill="hold"/>
                                        <p:tgtEl>
                                          <p:spTgt spid="682077"/>
                                        </p:tgtEl>
                                        <p:attrNameLst>
                                          <p:attrName>ppt_x</p:attrName>
                                          <p:attrName>ppt_y</p:attrName>
                                        </p:attrNameLst>
                                      </p:cBhvr>
                                      <p:rCtr x="-92" y="-86"/>
                                    </p:animMotion>
                                  </p:childTnLst>
                                </p:cTn>
                              </p:par>
                              <p:par>
                                <p:cTn id="745" presetID="64" presetClass="path" presetSubtype="0" fill="hold" grpId="4" nodeType="withEffect">
                                  <p:stCondLst>
                                    <p:cond delay="0"/>
                                  </p:stCondLst>
                                  <p:childTnLst>
                                    <p:animMotion origin="layout" path="M 0.233 0.103 L 0.142 0.012 " pathEditMode="relative" rAng="0" ptsTypes="AA">
                                      <p:cBhvr>
                                        <p:cTn id="746" dur="132" fill="hold"/>
                                        <p:tgtEl>
                                          <p:spTgt spid="682100"/>
                                        </p:tgtEl>
                                        <p:attrNameLst>
                                          <p:attrName>ppt_x</p:attrName>
                                          <p:attrName>ppt_y</p:attrName>
                                        </p:attrNameLst>
                                      </p:cBhvr>
                                      <p:rCtr x="-92" y="-91"/>
                                    </p:animMotion>
                                  </p:childTnLst>
                                </p:cTn>
                              </p:par>
                              <p:par>
                                <p:cTn id="747" presetID="64" presetClass="path" presetSubtype="0" fill="hold" grpId="4" nodeType="withEffect">
                                  <p:stCondLst>
                                    <p:cond delay="0"/>
                                  </p:stCondLst>
                                  <p:childTnLst>
                                    <p:animMotion origin="layout" path="M 0.233 0.073 L 0.142 -0.024 " pathEditMode="relative" rAng="0" ptsTypes="AA">
                                      <p:cBhvr>
                                        <p:cTn id="748" dur="132" fill="hold"/>
                                        <p:tgtEl>
                                          <p:spTgt spid="682102"/>
                                        </p:tgtEl>
                                        <p:attrNameLst>
                                          <p:attrName>ppt_x</p:attrName>
                                          <p:attrName>ppt_y</p:attrName>
                                        </p:attrNameLst>
                                      </p:cBhvr>
                                      <p:rCtr x="-92" y="-96"/>
                                    </p:animMotion>
                                  </p:childTnLst>
                                </p:cTn>
                              </p:par>
                              <p:par>
                                <p:cTn id="749" presetID="64" presetClass="path" presetSubtype="0" fill="hold" grpId="4" nodeType="withEffect">
                                  <p:stCondLst>
                                    <p:cond delay="0"/>
                                  </p:stCondLst>
                                  <p:childTnLst>
                                    <p:animMotion origin="layout" path="M 0.233 -0.040 L 0.142 -0.142 " pathEditMode="relative" rAng="0" ptsTypes="AA">
                                      <p:cBhvr>
                                        <p:cTn id="750" dur="132" fill="hold"/>
                                        <p:tgtEl>
                                          <p:spTgt spid="682111"/>
                                        </p:tgtEl>
                                        <p:attrNameLst>
                                          <p:attrName>ppt_x</p:attrName>
                                          <p:attrName>ppt_y</p:attrName>
                                        </p:attrNameLst>
                                      </p:cBhvr>
                                      <p:rCtr x="-92" y="-102"/>
                                    </p:animMotion>
                                  </p:childTnLst>
                                </p:cTn>
                              </p:par>
                            </p:childTnLst>
                          </p:cTn>
                        </p:par>
                        <p:par>
                          <p:cTn id="751" fill="hold">
                            <p:stCondLst>
                              <p:cond delay="540"/>
                            </p:stCondLst>
                            <p:childTnLst>
                              <p:par>
                                <p:cTn id="752" presetID="64" presetClass="path" presetSubtype="0" decel="50000" fill="hold" grpId="5" nodeType="afterEffect">
                                  <p:stCondLst>
                                    <p:cond delay="0"/>
                                  </p:stCondLst>
                                  <p:childTnLst>
                                    <p:animMotion origin="layout" path="M 0.142 0.095 L 0.000 0.095 " pathEditMode="relative" rAng="0" ptsTypes="AA">
                                      <p:cBhvr>
                                        <p:cTn id="753" dur="408" fill="hold"/>
                                        <p:tgtEl>
                                          <p:spTgt spid="682098"/>
                                        </p:tgtEl>
                                        <p:attrNameLst>
                                          <p:attrName>ppt_x</p:attrName>
                                          <p:attrName>ppt_y</p:attrName>
                                        </p:attrNameLst>
                                      </p:cBhvr>
                                      <p:rCtr x="-142" y="0"/>
                                    </p:animMotion>
                                  </p:childTnLst>
                                </p:cTn>
                              </p:par>
                              <p:par>
                                <p:cTn id="754" presetID="64" presetClass="path" presetSubtype="0" decel="50000" fill="hold" grpId="6" nodeType="withEffect">
                                  <p:stCondLst>
                                    <p:cond delay="0"/>
                                  </p:stCondLst>
                                  <p:childTnLst>
                                    <p:animMotion origin="layout" path="M 0.142 0.249 L 0.000 0.249 " pathEditMode="relative" rAng="0" ptsTypes="AA">
                                      <p:cBhvr>
                                        <p:cTn id="755" dur="408" fill="hold"/>
                                        <p:tgtEl>
                                          <p:spTgt spid="682084"/>
                                        </p:tgtEl>
                                        <p:attrNameLst>
                                          <p:attrName>ppt_x</p:attrName>
                                          <p:attrName>ppt_y</p:attrName>
                                        </p:attrNameLst>
                                      </p:cBhvr>
                                      <p:rCtr x="-142" y="0"/>
                                    </p:animMotion>
                                  </p:childTnLst>
                                </p:cTn>
                              </p:par>
                              <p:par>
                                <p:cTn id="756" presetID="64" presetClass="path" presetSubtype="0" decel="50000" fill="hold" grpId="7" nodeType="withEffect">
                                  <p:stCondLst>
                                    <p:cond delay="0"/>
                                  </p:stCondLst>
                                  <p:childTnLst>
                                    <p:animMotion origin="layout" path="M 0.142 0.414 L 0.000 0.414 " pathEditMode="relative" rAng="0" ptsTypes="AA">
                                      <p:cBhvr>
                                        <p:cTn id="757" dur="408" fill="hold"/>
                                        <p:tgtEl>
                                          <p:spTgt spid="682069"/>
                                        </p:tgtEl>
                                        <p:attrNameLst>
                                          <p:attrName>ppt_x</p:attrName>
                                          <p:attrName>ppt_y</p:attrName>
                                        </p:attrNameLst>
                                      </p:cBhvr>
                                      <p:rCtr x="-142" y="0"/>
                                    </p:animMotion>
                                  </p:childTnLst>
                                </p:cTn>
                              </p:par>
                              <p:par>
                                <p:cTn id="758" presetID="64" presetClass="path" presetSubtype="0" decel="50000" fill="hold" grpId="7" nodeType="withEffect">
                                  <p:stCondLst>
                                    <p:cond delay="0"/>
                                  </p:stCondLst>
                                  <p:childTnLst>
                                    <p:animMotion origin="layout" path="M 0.142 0.355 L 0.000 0.355 " pathEditMode="relative" rAng="0" ptsTypes="AA">
                                      <p:cBhvr>
                                        <p:cTn id="759" dur="408" fill="hold"/>
                                        <p:tgtEl>
                                          <p:spTgt spid="682073"/>
                                        </p:tgtEl>
                                        <p:attrNameLst>
                                          <p:attrName>ppt_x</p:attrName>
                                          <p:attrName>ppt_y</p:attrName>
                                        </p:attrNameLst>
                                      </p:cBhvr>
                                      <p:rCtr x="-142" y="0"/>
                                    </p:animMotion>
                                  </p:childTnLst>
                                </p:cTn>
                              </p:par>
                              <p:par>
                                <p:cTn id="760" presetID="64" presetClass="path" presetSubtype="0" decel="50000" fill="hold" grpId="7" nodeType="withEffect">
                                  <p:stCondLst>
                                    <p:cond delay="0"/>
                                  </p:stCondLst>
                                  <p:childTnLst>
                                    <p:animMotion origin="layout" path="M 0.142 0.296 L 0.000 0.296 " pathEditMode="relative" rAng="0" ptsTypes="AA">
                                      <p:cBhvr>
                                        <p:cTn id="761" dur="408" fill="hold"/>
                                        <p:tgtEl>
                                          <p:spTgt spid="682077"/>
                                        </p:tgtEl>
                                        <p:attrNameLst>
                                          <p:attrName>ppt_x</p:attrName>
                                          <p:attrName>ppt_y</p:attrName>
                                        </p:attrNameLst>
                                      </p:cBhvr>
                                      <p:rCtr x="-142" y="0"/>
                                    </p:animMotion>
                                  </p:childTnLst>
                                </p:cTn>
                              </p:par>
                              <p:par>
                                <p:cTn id="762" presetID="64" presetClass="path" presetSubtype="0" decel="50000" fill="hold" grpId="5" nodeType="withEffect">
                                  <p:stCondLst>
                                    <p:cond delay="0"/>
                                  </p:stCondLst>
                                  <p:childTnLst>
                                    <p:animMotion origin="layout" path="M 0.142 0.012 L 0.000 0.012 " pathEditMode="relative" rAng="0" ptsTypes="AA">
                                      <p:cBhvr>
                                        <p:cTn id="763" dur="408" fill="hold"/>
                                        <p:tgtEl>
                                          <p:spTgt spid="682100"/>
                                        </p:tgtEl>
                                        <p:attrNameLst>
                                          <p:attrName>ppt_x</p:attrName>
                                          <p:attrName>ppt_y</p:attrName>
                                        </p:attrNameLst>
                                      </p:cBhvr>
                                      <p:rCtr x="-142" y="0"/>
                                    </p:animMotion>
                                  </p:childTnLst>
                                </p:cTn>
                              </p:par>
                              <p:par>
                                <p:cTn id="764" presetID="64" presetClass="path" presetSubtype="0" decel="50000" fill="hold" grpId="5" nodeType="withEffect">
                                  <p:stCondLst>
                                    <p:cond delay="0"/>
                                  </p:stCondLst>
                                  <p:childTnLst>
                                    <p:animMotion origin="layout" path="M 0.142 -0.024 L 0.000 -0.024 " pathEditMode="relative" rAng="0" ptsTypes="AA">
                                      <p:cBhvr>
                                        <p:cTn id="765" dur="408" fill="hold"/>
                                        <p:tgtEl>
                                          <p:spTgt spid="682102"/>
                                        </p:tgtEl>
                                        <p:attrNameLst>
                                          <p:attrName>ppt_x</p:attrName>
                                          <p:attrName>ppt_y</p:attrName>
                                        </p:attrNameLst>
                                      </p:cBhvr>
                                      <p:rCtr x="-142" y="0"/>
                                    </p:animMotion>
                                  </p:childTnLst>
                                </p:cTn>
                              </p:par>
                              <p:par>
                                <p:cTn id="766" presetID="64" presetClass="path" presetSubtype="0" decel="50000" fill="hold" grpId="5" nodeType="withEffect">
                                  <p:stCondLst>
                                    <p:cond delay="0"/>
                                  </p:stCondLst>
                                  <p:childTnLst>
                                    <p:animMotion origin="layout" path="M 0.142 -0.142 L 0.000 -0.142 " pathEditMode="relative" rAng="0" ptsTypes="AA">
                                      <p:cBhvr>
                                        <p:cTn id="767" dur="408" fill="hold"/>
                                        <p:tgtEl>
                                          <p:spTgt spid="682111"/>
                                        </p:tgtEl>
                                        <p:attrNameLst>
                                          <p:attrName>ppt_x</p:attrName>
                                          <p:attrName>ppt_y</p:attrName>
                                        </p:attrNameLst>
                                      </p:cBhvr>
                                      <p:rCtr x="-142" y="0"/>
                                    </p:animMotion>
                                  </p:childTnLst>
                                </p:cTn>
                              </p:par>
                            </p:childTnLst>
                          </p:cTn>
                        </p:par>
                        <p:par>
                          <p:cTn id="768" fill="hold">
                            <p:stCondLst>
                              <p:cond delay="948"/>
                            </p:stCondLst>
                            <p:childTnLst>
                              <p:par>
                                <p:cTn id="769" presetID="64" presetClass="path" presetSubtype="0" accel="50000" fill="hold" grpId="3" nodeType="afterEffect">
                                  <p:stCondLst>
                                    <p:cond delay="0"/>
                                  </p:stCondLst>
                                  <p:childTnLst>
                                    <p:animMotion origin="layout" path="M 0.375 -0.386 L 0.233 -0.386 " pathEditMode="relative" rAng="0" ptsTypes="AA">
                                      <p:cBhvr>
                                        <p:cTn id="770" dur="68" fill="hold"/>
                                        <p:tgtEl>
                                          <p:spTgt spid="682103"/>
                                        </p:tgtEl>
                                        <p:attrNameLst>
                                          <p:attrName>ppt_x</p:attrName>
                                          <p:attrName>ppt_y</p:attrName>
                                        </p:attrNameLst>
                                      </p:cBhvr>
                                      <p:rCtr x="-142" y="0"/>
                                    </p:animMotion>
                                  </p:childTnLst>
                                </p:cTn>
                              </p:par>
                              <p:par>
                                <p:cTn id="771" presetID="64" presetClass="path" presetSubtype="0" accel="50000" fill="hold" grpId="4" nodeType="withEffect">
                                  <p:stCondLst>
                                    <p:cond delay="0"/>
                                  </p:stCondLst>
                                  <p:childTnLst>
                                    <p:animMotion origin="layout" path="M 0.375 -0.345 L 0.233 -0.345 " pathEditMode="relative" rAng="0" ptsTypes="AA">
                                      <p:cBhvr>
                                        <p:cTn id="772" dur="68" fill="hold"/>
                                        <p:tgtEl>
                                          <p:spTgt spid="682099"/>
                                        </p:tgtEl>
                                        <p:attrNameLst>
                                          <p:attrName>ppt_x</p:attrName>
                                          <p:attrName>ppt_y</p:attrName>
                                        </p:attrNameLst>
                                      </p:cBhvr>
                                      <p:rCtr x="-142" y="0"/>
                                    </p:animMotion>
                                  </p:childTnLst>
                                </p:cTn>
                              </p:par>
                              <p:par>
                                <p:cTn id="773" presetID="64" presetClass="path" presetSubtype="0" accel="50000" fill="hold" grpId="5" nodeType="withEffect">
                                  <p:stCondLst>
                                    <p:cond delay="0"/>
                                  </p:stCondLst>
                                  <p:childTnLst>
                                    <p:animMotion origin="layout" path="M 0.375 -0.328 L 0.233 -0.328 " pathEditMode="relative" rAng="0" ptsTypes="AA">
                                      <p:cBhvr>
                                        <p:cTn id="774" dur="68" fill="hold"/>
                                        <p:tgtEl>
                                          <p:spTgt spid="682097"/>
                                        </p:tgtEl>
                                        <p:attrNameLst>
                                          <p:attrName>ppt_x</p:attrName>
                                          <p:attrName>ppt_y</p:attrName>
                                        </p:attrNameLst>
                                      </p:cBhvr>
                                      <p:rCtr x="-142" y="0"/>
                                    </p:animMotion>
                                  </p:childTnLst>
                                </p:cTn>
                              </p:par>
                              <p:par>
                                <p:cTn id="775" presetID="64" presetClass="path" presetSubtype="0" accel="50000" fill="hold" grpId="6" nodeType="withEffect">
                                  <p:stCondLst>
                                    <p:cond delay="0"/>
                                  </p:stCondLst>
                                  <p:childTnLst>
                                    <p:animMotion origin="layout" path="M 0.375 -0.086 L 0.233 -0.086 " pathEditMode="relative" rAng="0" ptsTypes="AA">
                                      <p:cBhvr>
                                        <p:cTn id="776" dur="68" fill="hold"/>
                                        <p:tgtEl>
                                          <p:spTgt spid="682076"/>
                                        </p:tgtEl>
                                        <p:attrNameLst>
                                          <p:attrName>ppt_x</p:attrName>
                                          <p:attrName>ppt_y</p:attrName>
                                        </p:attrNameLst>
                                      </p:cBhvr>
                                      <p:rCtr x="-142" y="0"/>
                                    </p:animMotion>
                                  </p:childTnLst>
                                </p:cTn>
                              </p:par>
                              <p:par>
                                <p:cTn id="777" presetID="64" presetClass="path" presetSubtype="0" accel="50000" fill="hold" grpId="6" nodeType="withEffect">
                                  <p:stCondLst>
                                    <p:cond delay="0"/>
                                  </p:stCondLst>
                                  <p:childTnLst>
                                    <p:animMotion origin="layout" path="M 0.375 -0.282 L 0.233 -0.282 " pathEditMode="relative" rAng="0" ptsTypes="AA">
                                      <p:cBhvr>
                                        <p:cTn id="778" dur="68" fill="hold"/>
                                        <p:tgtEl>
                                          <p:spTgt spid="682092"/>
                                        </p:tgtEl>
                                        <p:attrNameLst>
                                          <p:attrName>ppt_x</p:attrName>
                                          <p:attrName>ppt_y</p:attrName>
                                        </p:attrNameLst>
                                      </p:cBhvr>
                                      <p:rCtr x="-142" y="0"/>
                                    </p:animMotion>
                                  </p:childTnLst>
                                </p:cTn>
                              </p:par>
                              <p:par>
                                <p:cTn id="779" presetID="64" presetClass="path" presetSubtype="0" accel="50000" fill="hold" grpId="6" nodeType="withEffect">
                                  <p:stCondLst>
                                    <p:cond delay="0"/>
                                  </p:stCondLst>
                                  <p:childTnLst>
                                    <p:animMotion origin="layout" path="M 0.375 -0.324 L 0.233 -0.324 " pathEditMode="relative" rAng="0" ptsTypes="AA">
                                      <p:cBhvr>
                                        <p:cTn id="780" dur="68" fill="hold"/>
                                        <p:tgtEl>
                                          <p:spTgt spid="682095"/>
                                        </p:tgtEl>
                                        <p:attrNameLst>
                                          <p:attrName>ppt_x</p:attrName>
                                          <p:attrName>ppt_y</p:attrName>
                                        </p:attrNameLst>
                                      </p:cBhvr>
                                      <p:rCtr x="-142" y="0"/>
                                    </p:animMotion>
                                  </p:childTnLst>
                                </p:cTn>
                              </p:par>
                            </p:childTnLst>
                          </p:cTn>
                        </p:par>
                        <p:par>
                          <p:cTn id="781" fill="hold">
                            <p:stCondLst>
                              <p:cond delay="1016"/>
                            </p:stCondLst>
                            <p:childTnLst>
                              <p:par>
                                <p:cTn id="782" presetID="64" presetClass="path" presetSubtype="0" fill="hold" grpId="4" nodeType="afterEffect">
                                  <p:stCondLst>
                                    <p:cond delay="0"/>
                                  </p:stCondLst>
                                  <p:childTnLst>
                                    <p:animMotion origin="layout" path="M 0.233 -0.386 L 0.142 -0.059 " pathEditMode="relative" rAng="0" ptsTypes="AA">
                                      <p:cBhvr>
                                        <p:cTn id="783" dur="117" fill="hold"/>
                                        <p:tgtEl>
                                          <p:spTgt spid="682103"/>
                                        </p:tgtEl>
                                        <p:attrNameLst>
                                          <p:attrName>ppt_x</p:attrName>
                                          <p:attrName>ppt_y</p:attrName>
                                        </p:attrNameLst>
                                      </p:cBhvr>
                                      <p:rCtr x="-92" y="327"/>
                                    </p:animMotion>
                                  </p:childTnLst>
                                </p:cTn>
                              </p:par>
                              <p:par>
                                <p:cTn id="784" presetID="64" presetClass="path" presetSubtype="0" fill="hold" grpId="5" nodeType="withEffect">
                                  <p:stCondLst>
                                    <p:cond delay="0"/>
                                  </p:stCondLst>
                                  <p:childTnLst>
                                    <p:animMotion origin="layout" path="M 0.233 -0.345 L 0.142 -0.024 " pathEditMode="relative" rAng="0" ptsTypes="AA">
                                      <p:cBhvr>
                                        <p:cTn id="785" dur="117" fill="hold"/>
                                        <p:tgtEl>
                                          <p:spTgt spid="682099"/>
                                        </p:tgtEl>
                                        <p:attrNameLst>
                                          <p:attrName>ppt_x</p:attrName>
                                          <p:attrName>ppt_y</p:attrName>
                                        </p:attrNameLst>
                                      </p:cBhvr>
                                      <p:rCtr x="-92" y="321"/>
                                    </p:animMotion>
                                  </p:childTnLst>
                                </p:cTn>
                              </p:par>
                              <p:par>
                                <p:cTn id="786" presetID="64" presetClass="path" presetSubtype="0" fill="hold" grpId="6" nodeType="withEffect">
                                  <p:stCondLst>
                                    <p:cond delay="0"/>
                                  </p:stCondLst>
                                  <p:childTnLst>
                                    <p:animMotion origin="layout" path="M 0.233 -0.328 L 0.142 -0.012 " pathEditMode="relative" rAng="0" ptsTypes="AA">
                                      <p:cBhvr>
                                        <p:cTn id="787" dur="117" fill="hold"/>
                                        <p:tgtEl>
                                          <p:spTgt spid="682097"/>
                                        </p:tgtEl>
                                        <p:attrNameLst>
                                          <p:attrName>ppt_x</p:attrName>
                                          <p:attrName>ppt_y</p:attrName>
                                        </p:attrNameLst>
                                      </p:cBhvr>
                                      <p:rCtr x="-92" y="316"/>
                                    </p:animMotion>
                                  </p:childTnLst>
                                </p:cTn>
                              </p:par>
                              <p:par>
                                <p:cTn id="788" presetID="64" presetClass="path" presetSubtype="0" fill="hold" grpId="7" nodeType="withEffect">
                                  <p:stCondLst>
                                    <p:cond delay="0"/>
                                  </p:stCondLst>
                                  <p:childTnLst>
                                    <p:animMotion origin="layout" path="M 0.233 -0.086 L 0.142 0.225 " pathEditMode="relative" rAng="0" ptsTypes="AA">
                                      <p:cBhvr>
                                        <p:cTn id="789" dur="117" fill="hold"/>
                                        <p:tgtEl>
                                          <p:spTgt spid="682076"/>
                                        </p:tgtEl>
                                        <p:attrNameLst>
                                          <p:attrName>ppt_x</p:attrName>
                                          <p:attrName>ppt_y</p:attrName>
                                        </p:attrNameLst>
                                      </p:cBhvr>
                                      <p:rCtr x="-92" y="311"/>
                                    </p:animMotion>
                                  </p:childTnLst>
                                </p:cTn>
                              </p:par>
                              <p:par>
                                <p:cTn id="790" presetID="64" presetClass="path" presetSubtype="0" fill="hold" grpId="7" nodeType="withEffect">
                                  <p:stCondLst>
                                    <p:cond delay="0"/>
                                  </p:stCondLst>
                                  <p:childTnLst>
                                    <p:animMotion origin="layout" path="M 0.233 -0.282 L 0.142 0.024 " pathEditMode="relative" rAng="0" ptsTypes="AA">
                                      <p:cBhvr>
                                        <p:cTn id="791" dur="117" fill="hold"/>
                                        <p:tgtEl>
                                          <p:spTgt spid="682092"/>
                                        </p:tgtEl>
                                        <p:attrNameLst>
                                          <p:attrName>ppt_x</p:attrName>
                                          <p:attrName>ppt_y</p:attrName>
                                        </p:attrNameLst>
                                      </p:cBhvr>
                                      <p:rCtr x="-92" y="306"/>
                                    </p:animMotion>
                                  </p:childTnLst>
                                </p:cTn>
                              </p:par>
                              <p:par>
                                <p:cTn id="792" presetID="64" presetClass="path" presetSubtype="0" fill="hold" grpId="7" nodeType="withEffect">
                                  <p:stCondLst>
                                    <p:cond delay="0"/>
                                  </p:stCondLst>
                                  <p:childTnLst>
                                    <p:animMotion origin="layout" path="M 0.233 -0.324 L 0.142 -0.024 " pathEditMode="relative" rAng="0" ptsTypes="AA">
                                      <p:cBhvr>
                                        <p:cTn id="793" dur="117" fill="hold"/>
                                        <p:tgtEl>
                                          <p:spTgt spid="682095"/>
                                        </p:tgtEl>
                                        <p:attrNameLst>
                                          <p:attrName>ppt_x</p:attrName>
                                          <p:attrName>ppt_y</p:attrName>
                                        </p:attrNameLst>
                                      </p:cBhvr>
                                      <p:rCtr x="-92" y="300"/>
                                    </p:animMotion>
                                  </p:childTnLst>
                                </p:cTn>
                              </p:par>
                            </p:childTnLst>
                          </p:cTn>
                        </p:par>
                        <p:par>
                          <p:cTn id="794" fill="hold">
                            <p:stCondLst>
                              <p:cond delay="1133"/>
                            </p:stCondLst>
                            <p:childTnLst>
                              <p:par>
                                <p:cTn id="795" presetID="64" presetClass="path" presetSubtype="0" decel="50000" fill="hold" grpId="5" nodeType="afterEffect">
                                  <p:stCondLst>
                                    <p:cond delay="0"/>
                                  </p:stCondLst>
                                  <p:childTnLst>
                                    <p:animMotion origin="layout" path="M 0.142 -0.059 L 0.000 -0.059 " pathEditMode="relative" rAng="0" ptsTypes="AA">
                                      <p:cBhvr>
                                        <p:cTn id="796" dur="68" fill="hold"/>
                                        <p:tgtEl>
                                          <p:spTgt spid="682103"/>
                                        </p:tgtEl>
                                        <p:attrNameLst>
                                          <p:attrName>ppt_x</p:attrName>
                                          <p:attrName>ppt_y</p:attrName>
                                        </p:attrNameLst>
                                      </p:cBhvr>
                                      <p:rCtr x="-142" y="0"/>
                                    </p:animMotion>
                                  </p:childTnLst>
                                </p:cTn>
                              </p:par>
                              <p:par>
                                <p:cTn id="797" presetID="64" presetClass="path" presetSubtype="0" decel="50000" fill="hold" grpId="6" nodeType="withEffect">
                                  <p:stCondLst>
                                    <p:cond delay="0"/>
                                  </p:stCondLst>
                                  <p:childTnLst>
                                    <p:animMotion origin="layout" path="M 0.142 -0.024 L 0.000 -0.024 " pathEditMode="relative" rAng="0" ptsTypes="AA">
                                      <p:cBhvr>
                                        <p:cTn id="798" dur="68" fill="hold"/>
                                        <p:tgtEl>
                                          <p:spTgt spid="682099"/>
                                        </p:tgtEl>
                                        <p:attrNameLst>
                                          <p:attrName>ppt_x</p:attrName>
                                          <p:attrName>ppt_y</p:attrName>
                                        </p:attrNameLst>
                                      </p:cBhvr>
                                      <p:rCtr x="-142" y="0"/>
                                    </p:animMotion>
                                  </p:childTnLst>
                                </p:cTn>
                              </p:par>
                              <p:par>
                                <p:cTn id="799" presetID="64" presetClass="path" presetSubtype="0" decel="50000" fill="hold" grpId="7" nodeType="withEffect">
                                  <p:stCondLst>
                                    <p:cond delay="0"/>
                                  </p:stCondLst>
                                  <p:childTnLst>
                                    <p:animMotion origin="layout" path="M 0.142 -0.012 L 0.000 -0.012 " pathEditMode="relative" rAng="0" ptsTypes="AA">
                                      <p:cBhvr>
                                        <p:cTn id="800" dur="68" fill="hold"/>
                                        <p:tgtEl>
                                          <p:spTgt spid="682097"/>
                                        </p:tgtEl>
                                        <p:attrNameLst>
                                          <p:attrName>ppt_x</p:attrName>
                                          <p:attrName>ppt_y</p:attrName>
                                        </p:attrNameLst>
                                      </p:cBhvr>
                                      <p:rCtr x="-142" y="0"/>
                                    </p:animMotion>
                                  </p:childTnLst>
                                </p:cTn>
                              </p:par>
                              <p:par>
                                <p:cTn id="801" presetID="64" presetClass="path" presetSubtype="0" decel="50000" fill="hold" grpId="8" nodeType="withEffect">
                                  <p:stCondLst>
                                    <p:cond delay="0"/>
                                  </p:stCondLst>
                                  <p:childTnLst>
                                    <p:animMotion origin="layout" path="M 0.142 0.225 L 0.000 0.225 " pathEditMode="relative" rAng="0" ptsTypes="AA">
                                      <p:cBhvr>
                                        <p:cTn id="802" dur="68" fill="hold"/>
                                        <p:tgtEl>
                                          <p:spTgt spid="682076"/>
                                        </p:tgtEl>
                                        <p:attrNameLst>
                                          <p:attrName>ppt_x</p:attrName>
                                          <p:attrName>ppt_y</p:attrName>
                                        </p:attrNameLst>
                                      </p:cBhvr>
                                      <p:rCtr x="-142" y="0"/>
                                    </p:animMotion>
                                  </p:childTnLst>
                                </p:cTn>
                              </p:par>
                              <p:par>
                                <p:cTn id="803" presetID="64" presetClass="path" presetSubtype="0" decel="50000" fill="hold" grpId="8" nodeType="withEffect">
                                  <p:stCondLst>
                                    <p:cond delay="0"/>
                                  </p:stCondLst>
                                  <p:childTnLst>
                                    <p:animMotion origin="layout" path="M 0.142 0.024 L 0.000 0.024 " pathEditMode="relative" rAng="0" ptsTypes="AA">
                                      <p:cBhvr>
                                        <p:cTn id="804" dur="68" fill="hold"/>
                                        <p:tgtEl>
                                          <p:spTgt spid="682092"/>
                                        </p:tgtEl>
                                        <p:attrNameLst>
                                          <p:attrName>ppt_x</p:attrName>
                                          <p:attrName>ppt_y</p:attrName>
                                        </p:attrNameLst>
                                      </p:cBhvr>
                                      <p:rCtr x="-142" y="0"/>
                                    </p:animMotion>
                                  </p:childTnLst>
                                </p:cTn>
                              </p:par>
                              <p:par>
                                <p:cTn id="805" presetID="64" presetClass="path" presetSubtype="0" decel="50000" fill="hold" grpId="8" nodeType="withEffect">
                                  <p:stCondLst>
                                    <p:cond delay="0"/>
                                  </p:stCondLst>
                                  <p:childTnLst>
                                    <p:animMotion origin="layout" path="M 0.142 -0.024 L 0.000 -0.024 " pathEditMode="relative" rAng="0" ptsTypes="AA">
                                      <p:cBhvr>
                                        <p:cTn id="806" dur="68" fill="hold"/>
                                        <p:tgtEl>
                                          <p:spTgt spid="682095"/>
                                        </p:tgtEl>
                                        <p:attrNameLst>
                                          <p:attrName>ppt_x</p:attrName>
                                          <p:attrName>ppt_y</p:attrName>
                                        </p:attrNameLst>
                                      </p:cBhvr>
                                      <p:rCtr x="-142" y="0"/>
                                    </p:animMotion>
                                  </p:childTnLst>
                                </p:cTn>
                              </p:par>
                            </p:childTnLst>
                          </p:cTn>
                        </p:par>
                        <p:par>
                          <p:cTn id="807" fill="hold">
                            <p:stCondLst>
                              <p:cond delay="1201"/>
                            </p:stCondLst>
                            <p:childTnLst>
                              <p:par>
                                <p:cTn id="808" presetID="64" presetClass="path" presetSubtype="0" accel="50000" fill="hold" grpId="3" nodeType="afterEffect">
                                  <p:stCondLst>
                                    <p:cond delay="0"/>
                                  </p:stCondLst>
                                  <p:childTnLst>
                                    <p:animMotion origin="layout" path="M 0.375 0.158 L 0.233 0.158 " pathEditMode="relative" rAng="0" ptsTypes="AA">
                                      <p:cBhvr>
                                        <p:cTn id="809" dur="68" fill="hold"/>
                                        <p:tgtEl>
                                          <p:spTgt spid="682105"/>
                                        </p:tgtEl>
                                        <p:attrNameLst>
                                          <p:attrName>ppt_x</p:attrName>
                                          <p:attrName>ppt_y</p:attrName>
                                        </p:attrNameLst>
                                      </p:cBhvr>
                                      <p:rCtr x="-142" y="0"/>
                                    </p:animMotion>
                                  </p:childTnLst>
                                </p:cTn>
                              </p:par>
                              <p:par>
                                <p:cTn id="810" presetID="64" presetClass="path" presetSubtype="0" accel="50000" fill="hold" grpId="4" nodeType="withEffect">
                                  <p:stCondLst>
                                    <p:cond delay="0"/>
                                  </p:stCondLst>
                                  <p:childTnLst>
                                    <p:animMotion origin="layout" path="M 0.375 0.447 L 0.233 0.447 " pathEditMode="relative" rAng="0" ptsTypes="AA">
                                      <p:cBhvr>
                                        <p:cTn id="811" dur="68" fill="hold"/>
                                        <p:tgtEl>
                                          <p:spTgt spid="682080"/>
                                        </p:tgtEl>
                                        <p:attrNameLst>
                                          <p:attrName>ppt_x</p:attrName>
                                          <p:attrName>ppt_y</p:attrName>
                                        </p:attrNameLst>
                                      </p:cBhvr>
                                      <p:rCtr x="-142" y="0"/>
                                    </p:animMotion>
                                  </p:childTnLst>
                                </p:cTn>
                              </p:par>
                              <p:par>
                                <p:cTn id="812" presetID="64" presetClass="path" presetSubtype="0" accel="50000" fill="hold" grpId="5" nodeType="withEffect">
                                  <p:stCondLst>
                                    <p:cond delay="0"/>
                                  </p:stCondLst>
                                  <p:childTnLst>
                                    <p:animMotion origin="layout" path="M 0.375 0.582 L 0.233 0.582 " pathEditMode="relative" rAng="0" ptsTypes="AA">
                                      <p:cBhvr>
                                        <p:cTn id="813" dur="68" fill="hold"/>
                                        <p:tgtEl>
                                          <p:spTgt spid="682068"/>
                                        </p:tgtEl>
                                        <p:attrNameLst>
                                          <p:attrName>ppt_x</p:attrName>
                                          <p:attrName>ppt_y</p:attrName>
                                        </p:attrNameLst>
                                      </p:cBhvr>
                                      <p:rCtr x="-142" y="0"/>
                                    </p:animMotion>
                                  </p:childTnLst>
                                </p:cTn>
                              </p:par>
                              <p:par>
                                <p:cTn id="814" presetID="64" presetClass="path" presetSubtype="0" accel="50000" fill="hold" grpId="6" nodeType="withEffect">
                                  <p:stCondLst>
                                    <p:cond delay="0"/>
                                  </p:stCondLst>
                                  <p:childTnLst>
                                    <p:animMotion origin="layout" path="M 0.375 0.599 L 0.233 0.599 " pathEditMode="relative" rAng="0" ptsTypes="AA">
                                      <p:cBhvr>
                                        <p:cTn id="815" dur="68" fill="hold"/>
                                        <p:tgtEl>
                                          <p:spTgt spid="682066"/>
                                        </p:tgtEl>
                                        <p:attrNameLst>
                                          <p:attrName>ppt_x</p:attrName>
                                          <p:attrName>ppt_y</p:attrName>
                                        </p:attrNameLst>
                                      </p:cBhvr>
                                      <p:rCtr x="-142" y="0"/>
                                    </p:animMotion>
                                  </p:childTnLst>
                                </p:cTn>
                              </p:par>
                              <p:par>
                                <p:cTn id="816" presetID="64" presetClass="path" presetSubtype="0" accel="50000" fill="hold" grpId="5" nodeType="withEffect">
                                  <p:stCondLst>
                                    <p:cond delay="0"/>
                                  </p:stCondLst>
                                  <p:childTnLst>
                                    <p:animMotion origin="layout" path="M 0.375 0.546 L 0.233 0.546 " pathEditMode="relative" rAng="0" ptsTypes="AA">
                                      <p:cBhvr>
                                        <p:cTn id="817" dur="68" fill="hold"/>
                                        <p:tgtEl>
                                          <p:spTgt spid="682070"/>
                                        </p:tgtEl>
                                        <p:attrNameLst>
                                          <p:attrName>ppt_x</p:attrName>
                                          <p:attrName>ppt_y</p:attrName>
                                        </p:attrNameLst>
                                      </p:cBhvr>
                                      <p:rCtr x="-142" y="0"/>
                                    </p:animMotion>
                                  </p:childTnLst>
                                </p:cTn>
                              </p:par>
                              <p:par>
                                <p:cTn id="818" presetID="64" presetClass="path" presetSubtype="0" accel="50000" fill="hold" grpId="3" nodeType="withEffect">
                                  <p:stCondLst>
                                    <p:cond delay="0"/>
                                  </p:stCondLst>
                                  <p:childTnLst>
                                    <p:animMotion origin="layout" path="M 0.375 0.018 L 0.233 0.018 " pathEditMode="relative" rAng="0" ptsTypes="AA">
                                      <p:cBhvr>
                                        <p:cTn id="819" dur="68" fill="hold"/>
                                        <p:tgtEl>
                                          <p:spTgt spid="682114"/>
                                        </p:tgtEl>
                                        <p:attrNameLst>
                                          <p:attrName>ppt_x</p:attrName>
                                          <p:attrName>ppt_y</p:attrName>
                                        </p:attrNameLst>
                                      </p:cBhvr>
                                      <p:rCtr x="-142" y="0"/>
                                    </p:animMotion>
                                  </p:childTnLst>
                                </p:cTn>
                              </p:par>
                            </p:childTnLst>
                          </p:cTn>
                        </p:par>
                        <p:par>
                          <p:cTn id="820" fill="hold">
                            <p:stCondLst>
                              <p:cond delay="1269"/>
                            </p:stCondLst>
                            <p:childTnLst>
                              <p:par>
                                <p:cTn id="821" presetID="64" presetClass="path" presetSubtype="0" fill="hold" grpId="4" nodeType="afterEffect">
                                  <p:stCondLst>
                                    <p:cond delay="0"/>
                                  </p:stCondLst>
                                  <p:childTnLst>
                                    <p:animMotion origin="layout" path="M 0.233 0.158 L 0.142 -0.154 " pathEditMode="relative" rAng="0" ptsTypes="AA">
                                      <p:cBhvr>
                                        <p:cTn id="822" dur="111" fill="hold"/>
                                        <p:tgtEl>
                                          <p:spTgt spid="682105"/>
                                        </p:tgtEl>
                                        <p:attrNameLst>
                                          <p:attrName>ppt_x</p:attrName>
                                          <p:attrName>ppt_y</p:attrName>
                                        </p:attrNameLst>
                                      </p:cBhvr>
                                      <p:rCtr x="-92" y="-312"/>
                                    </p:animMotion>
                                  </p:childTnLst>
                                </p:cTn>
                              </p:par>
                              <p:par>
                                <p:cTn id="823" presetID="64" presetClass="path" presetSubtype="0" fill="hold" grpId="5" nodeType="withEffect">
                                  <p:stCondLst>
                                    <p:cond delay="0"/>
                                  </p:stCondLst>
                                  <p:childTnLst>
                                    <p:animMotion origin="layout" path="M 0.233 0.447 L 0.142 0.130 " pathEditMode="relative" rAng="0" ptsTypes="AA">
                                      <p:cBhvr>
                                        <p:cTn id="824" dur="111" fill="hold"/>
                                        <p:tgtEl>
                                          <p:spTgt spid="682080"/>
                                        </p:tgtEl>
                                        <p:attrNameLst>
                                          <p:attrName>ppt_x</p:attrName>
                                          <p:attrName>ppt_y</p:attrName>
                                        </p:attrNameLst>
                                      </p:cBhvr>
                                      <p:rCtr x="-92" y="-317"/>
                                    </p:animMotion>
                                  </p:childTnLst>
                                </p:cTn>
                              </p:par>
                              <p:par>
                                <p:cTn id="825" presetID="64" presetClass="path" presetSubtype="0" fill="hold" grpId="6" nodeType="withEffect">
                                  <p:stCondLst>
                                    <p:cond delay="0"/>
                                  </p:stCondLst>
                                  <p:childTnLst>
                                    <p:animMotion origin="layout" path="M 0.233 0.582 L 0.142 0.260 " pathEditMode="relative" rAng="0" ptsTypes="AA">
                                      <p:cBhvr>
                                        <p:cTn id="826" dur="111" fill="hold"/>
                                        <p:tgtEl>
                                          <p:spTgt spid="682068"/>
                                        </p:tgtEl>
                                        <p:attrNameLst>
                                          <p:attrName>ppt_x</p:attrName>
                                          <p:attrName>ppt_y</p:attrName>
                                        </p:attrNameLst>
                                      </p:cBhvr>
                                      <p:rCtr x="-92" y="-322"/>
                                    </p:animMotion>
                                  </p:childTnLst>
                                </p:cTn>
                              </p:par>
                              <p:par>
                                <p:cTn id="827" presetID="64" presetClass="path" presetSubtype="0" fill="hold" grpId="7" nodeType="withEffect">
                                  <p:stCondLst>
                                    <p:cond delay="0"/>
                                  </p:stCondLst>
                                  <p:childTnLst>
                                    <p:animMotion origin="layout" path="M 0.233 0.599 L 0.142 0.272 " pathEditMode="relative" rAng="0" ptsTypes="AA">
                                      <p:cBhvr>
                                        <p:cTn id="828" dur="111" fill="hold"/>
                                        <p:tgtEl>
                                          <p:spTgt spid="682066"/>
                                        </p:tgtEl>
                                        <p:attrNameLst>
                                          <p:attrName>ppt_x</p:attrName>
                                          <p:attrName>ppt_y</p:attrName>
                                        </p:attrNameLst>
                                      </p:cBhvr>
                                      <p:rCtr x="-92" y="-327"/>
                                    </p:animMotion>
                                  </p:childTnLst>
                                </p:cTn>
                              </p:par>
                              <p:par>
                                <p:cTn id="829" presetID="64" presetClass="path" presetSubtype="0" fill="hold" grpId="6" nodeType="withEffect">
                                  <p:stCondLst>
                                    <p:cond delay="0"/>
                                  </p:stCondLst>
                                  <p:childTnLst>
                                    <p:animMotion origin="layout" path="M 0.233 0.546 L 0.142 0.213 " pathEditMode="relative" rAng="0" ptsTypes="AA">
                                      <p:cBhvr>
                                        <p:cTn id="830" dur="111" fill="hold"/>
                                        <p:tgtEl>
                                          <p:spTgt spid="682070"/>
                                        </p:tgtEl>
                                        <p:attrNameLst>
                                          <p:attrName>ppt_x</p:attrName>
                                          <p:attrName>ppt_y</p:attrName>
                                        </p:attrNameLst>
                                      </p:cBhvr>
                                      <p:rCtr x="-92" y="-333"/>
                                    </p:animMotion>
                                  </p:childTnLst>
                                </p:cTn>
                              </p:par>
                              <p:par>
                                <p:cTn id="831" presetID="64" presetClass="path" presetSubtype="0" fill="hold" grpId="4" nodeType="withEffect">
                                  <p:stCondLst>
                                    <p:cond delay="0"/>
                                  </p:stCondLst>
                                  <p:childTnLst>
                                    <p:animMotion origin="layout" path="M 0.233 0.018 L 0.142 -0.319 " pathEditMode="relative" rAng="0" ptsTypes="AA">
                                      <p:cBhvr>
                                        <p:cTn id="832" dur="111" fill="hold"/>
                                        <p:tgtEl>
                                          <p:spTgt spid="682114"/>
                                        </p:tgtEl>
                                        <p:attrNameLst>
                                          <p:attrName>ppt_x</p:attrName>
                                          <p:attrName>ppt_y</p:attrName>
                                        </p:attrNameLst>
                                      </p:cBhvr>
                                      <p:rCtr x="-92" y="-338"/>
                                    </p:animMotion>
                                  </p:childTnLst>
                                </p:cTn>
                              </p:par>
                            </p:childTnLst>
                          </p:cTn>
                        </p:par>
                        <p:par>
                          <p:cTn id="833" fill="hold">
                            <p:stCondLst>
                              <p:cond delay="1380"/>
                            </p:stCondLst>
                            <p:childTnLst>
                              <p:par>
                                <p:cTn id="834" presetID="64" presetClass="path" presetSubtype="0" decel="50000" fill="hold" grpId="5" nodeType="afterEffect">
                                  <p:stCondLst>
                                    <p:cond delay="0"/>
                                  </p:stCondLst>
                                  <p:childTnLst>
                                    <p:animMotion origin="layout" path="M 0.142 -0.154 L 0.000 -0.154 " pathEditMode="relative" rAng="0" ptsTypes="AA">
                                      <p:cBhvr>
                                        <p:cTn id="835" dur="68" fill="hold"/>
                                        <p:tgtEl>
                                          <p:spTgt spid="682105"/>
                                        </p:tgtEl>
                                        <p:attrNameLst>
                                          <p:attrName>ppt_x</p:attrName>
                                          <p:attrName>ppt_y</p:attrName>
                                        </p:attrNameLst>
                                      </p:cBhvr>
                                      <p:rCtr x="-142" y="0"/>
                                    </p:animMotion>
                                  </p:childTnLst>
                                </p:cTn>
                              </p:par>
                              <p:par>
                                <p:cTn id="836" presetID="64" presetClass="path" presetSubtype="0" decel="50000" fill="hold" grpId="6" nodeType="withEffect">
                                  <p:stCondLst>
                                    <p:cond delay="0"/>
                                  </p:stCondLst>
                                  <p:childTnLst>
                                    <p:animMotion origin="layout" path="M 0.142 0.130 L 0.000 0.130 " pathEditMode="relative" rAng="0" ptsTypes="AA">
                                      <p:cBhvr>
                                        <p:cTn id="837" dur="68" fill="hold"/>
                                        <p:tgtEl>
                                          <p:spTgt spid="682080"/>
                                        </p:tgtEl>
                                        <p:attrNameLst>
                                          <p:attrName>ppt_x</p:attrName>
                                          <p:attrName>ppt_y</p:attrName>
                                        </p:attrNameLst>
                                      </p:cBhvr>
                                      <p:rCtr x="-142" y="0"/>
                                    </p:animMotion>
                                  </p:childTnLst>
                                </p:cTn>
                              </p:par>
                              <p:par>
                                <p:cTn id="838" presetID="64" presetClass="path" presetSubtype="0" decel="50000" fill="hold" grpId="7" nodeType="withEffect">
                                  <p:stCondLst>
                                    <p:cond delay="0"/>
                                  </p:stCondLst>
                                  <p:childTnLst>
                                    <p:animMotion origin="layout" path="M 0.142 0.260 L 0.000 0.260 " pathEditMode="relative" rAng="0" ptsTypes="AA">
                                      <p:cBhvr>
                                        <p:cTn id="839" dur="68" fill="hold"/>
                                        <p:tgtEl>
                                          <p:spTgt spid="682068"/>
                                        </p:tgtEl>
                                        <p:attrNameLst>
                                          <p:attrName>ppt_x</p:attrName>
                                          <p:attrName>ppt_y</p:attrName>
                                        </p:attrNameLst>
                                      </p:cBhvr>
                                      <p:rCtr x="-142" y="0"/>
                                    </p:animMotion>
                                  </p:childTnLst>
                                </p:cTn>
                              </p:par>
                              <p:par>
                                <p:cTn id="840" presetID="64" presetClass="path" presetSubtype="0" decel="50000" fill="hold" grpId="8" nodeType="withEffect">
                                  <p:stCondLst>
                                    <p:cond delay="0"/>
                                  </p:stCondLst>
                                  <p:childTnLst>
                                    <p:animMotion origin="layout" path="M 0.142 0.272 L 0.000 0.272 " pathEditMode="relative" rAng="0" ptsTypes="AA">
                                      <p:cBhvr>
                                        <p:cTn id="841" dur="68" fill="hold"/>
                                        <p:tgtEl>
                                          <p:spTgt spid="682066"/>
                                        </p:tgtEl>
                                        <p:attrNameLst>
                                          <p:attrName>ppt_x</p:attrName>
                                          <p:attrName>ppt_y</p:attrName>
                                        </p:attrNameLst>
                                      </p:cBhvr>
                                      <p:rCtr x="-142" y="0"/>
                                    </p:animMotion>
                                  </p:childTnLst>
                                </p:cTn>
                              </p:par>
                              <p:par>
                                <p:cTn id="842" presetID="64" presetClass="path" presetSubtype="0" decel="50000" fill="hold" grpId="7" nodeType="withEffect">
                                  <p:stCondLst>
                                    <p:cond delay="0"/>
                                  </p:stCondLst>
                                  <p:childTnLst>
                                    <p:animMotion origin="layout" path="M 0.142 0.213 L 0.000 0.213 " pathEditMode="relative" rAng="0" ptsTypes="AA">
                                      <p:cBhvr>
                                        <p:cTn id="843" dur="68" fill="hold"/>
                                        <p:tgtEl>
                                          <p:spTgt spid="682070"/>
                                        </p:tgtEl>
                                        <p:attrNameLst>
                                          <p:attrName>ppt_x</p:attrName>
                                          <p:attrName>ppt_y</p:attrName>
                                        </p:attrNameLst>
                                      </p:cBhvr>
                                      <p:rCtr x="-142" y="0"/>
                                    </p:animMotion>
                                  </p:childTnLst>
                                </p:cTn>
                              </p:par>
                              <p:par>
                                <p:cTn id="844" presetID="64" presetClass="path" presetSubtype="0" decel="50000" fill="hold" grpId="5" nodeType="withEffect">
                                  <p:stCondLst>
                                    <p:cond delay="0"/>
                                  </p:stCondLst>
                                  <p:childTnLst>
                                    <p:animMotion origin="layout" path="M 0.142 -0.319 L 0.000 -0.319 " pathEditMode="relative" rAng="0" ptsTypes="AA">
                                      <p:cBhvr>
                                        <p:cTn id="845" dur="68" fill="hold"/>
                                        <p:tgtEl>
                                          <p:spTgt spid="682114"/>
                                        </p:tgtEl>
                                        <p:attrNameLst>
                                          <p:attrName>ppt_x</p:attrName>
                                          <p:attrName>ppt_y</p:attrName>
                                        </p:attrNameLst>
                                      </p:cBhvr>
                                      <p:rCtr x="-142" y="0"/>
                                    </p:animMotion>
                                  </p:childTnLst>
                                </p:cTn>
                              </p:par>
                            </p:childTnLst>
                          </p:cTn>
                        </p:par>
                        <p:par>
                          <p:cTn id="846" fill="hold">
                            <p:stCondLst>
                              <p:cond delay="1448"/>
                            </p:stCondLst>
                            <p:childTnLst>
                              <p:par>
                                <p:cTn id="847" presetID="64" presetClass="path" presetSubtype="0" accel="50000" fill="hold" grpId="3" nodeType="afterEffect">
                                  <p:stCondLst>
                                    <p:cond delay="0"/>
                                  </p:stCondLst>
                                  <p:childTnLst>
                                    <p:animMotion origin="layout" path="M 0.375 0.043 L 0.233 0.043 " pathEditMode="relative" rAng="0" ptsTypes="AA">
                                      <p:cBhvr>
                                        <p:cTn id="848" dur="68" fill="hold"/>
                                        <p:tgtEl>
                                          <p:spTgt spid="682101"/>
                                        </p:tgtEl>
                                        <p:attrNameLst>
                                          <p:attrName>ppt_x</p:attrName>
                                          <p:attrName>ppt_y</p:attrName>
                                        </p:attrNameLst>
                                      </p:cBhvr>
                                      <p:rCtr x="-142" y="0"/>
                                    </p:animMotion>
                                  </p:childTnLst>
                                </p:cTn>
                              </p:par>
                              <p:par>
                                <p:cTn id="849" presetID="64" presetClass="path" presetSubtype="0" accel="50000" fill="hold" grpId="4" nodeType="withEffect">
                                  <p:stCondLst>
                                    <p:cond delay="0"/>
                                  </p:stCondLst>
                                  <p:childTnLst>
                                    <p:animMotion origin="layout" path="M 0.375 0.131 L 0.233 0.131 " pathEditMode="relative" rAng="0" ptsTypes="AA">
                                      <p:cBhvr>
                                        <p:cTn id="850" dur="68" fill="hold"/>
                                        <p:tgtEl>
                                          <p:spTgt spid="682093"/>
                                        </p:tgtEl>
                                        <p:attrNameLst>
                                          <p:attrName>ppt_x</p:attrName>
                                          <p:attrName>ppt_y</p:attrName>
                                        </p:attrNameLst>
                                      </p:cBhvr>
                                      <p:rCtr x="-142" y="0"/>
                                    </p:animMotion>
                                  </p:childTnLst>
                                </p:cTn>
                              </p:par>
                              <p:par>
                                <p:cTn id="851" presetID="64" presetClass="path" presetSubtype="0" accel="50000" fill="hold" grpId="5" nodeType="withEffect">
                                  <p:stCondLst>
                                    <p:cond delay="0"/>
                                  </p:stCondLst>
                                  <p:childTnLst>
                                    <p:animMotion origin="layout" path="M 0.375 0.160 L 0.233 0.160 " pathEditMode="relative" rAng="0" ptsTypes="AA">
                                      <p:cBhvr>
                                        <p:cTn id="852" dur="68" fill="hold"/>
                                        <p:tgtEl>
                                          <p:spTgt spid="682090"/>
                                        </p:tgtEl>
                                        <p:attrNameLst>
                                          <p:attrName>ppt_x</p:attrName>
                                          <p:attrName>ppt_y</p:attrName>
                                        </p:attrNameLst>
                                      </p:cBhvr>
                                      <p:rCtr x="-142" y="0"/>
                                    </p:animMotion>
                                  </p:childTnLst>
                                </p:cTn>
                              </p:par>
                              <p:par>
                                <p:cTn id="853" presetID="64" presetClass="path" presetSubtype="0" accel="50000" fill="hold" grpId="6" nodeType="withEffect">
                                  <p:stCondLst>
                                    <p:cond delay="0"/>
                                  </p:stCondLst>
                                  <p:childTnLst>
                                    <p:animMotion origin="layout" path="M 0.375 0.449 L 0.233 0.449 " pathEditMode="relative" rAng="0" ptsTypes="AA">
                                      <p:cBhvr>
                                        <p:cTn id="854" dur="68" fill="hold"/>
                                        <p:tgtEl>
                                          <p:spTgt spid="682065"/>
                                        </p:tgtEl>
                                        <p:attrNameLst>
                                          <p:attrName>ppt_x</p:attrName>
                                          <p:attrName>ppt_y</p:attrName>
                                        </p:attrNameLst>
                                      </p:cBhvr>
                                      <p:rCtr x="-142" y="0"/>
                                    </p:animMotion>
                                  </p:childTnLst>
                                </p:cTn>
                              </p:par>
                              <p:par>
                                <p:cTn id="855" presetID="64" presetClass="path" presetSubtype="0" accel="50000" fill="hold" grpId="6" nodeType="withEffect">
                                  <p:stCondLst>
                                    <p:cond delay="0"/>
                                  </p:stCondLst>
                                  <p:childTnLst>
                                    <p:animMotion origin="layout" path="M 0.375 0.241 L 0.233 0.241 " pathEditMode="relative" rAng="0" ptsTypes="AA">
                                      <p:cBhvr>
                                        <p:cTn id="856" dur="68" fill="hold"/>
                                        <p:tgtEl>
                                          <p:spTgt spid="682082"/>
                                        </p:tgtEl>
                                        <p:attrNameLst>
                                          <p:attrName>ppt_x</p:attrName>
                                          <p:attrName>ppt_y</p:attrName>
                                        </p:attrNameLst>
                                      </p:cBhvr>
                                      <p:rCtr x="-142" y="0"/>
                                    </p:animMotion>
                                  </p:childTnLst>
                                </p:cTn>
                              </p:par>
                              <p:par>
                                <p:cTn id="857" presetID="64" presetClass="path" presetSubtype="0" accel="50000" fill="hold" grpId="6" nodeType="withEffect">
                                  <p:stCondLst>
                                    <p:cond delay="0"/>
                                  </p:stCondLst>
                                  <p:childTnLst>
                                    <p:animMotion origin="layout" path="M 0.375 0.152 L 0.233 0.152 " pathEditMode="relative" rAng="0" ptsTypes="AA">
                                      <p:cBhvr>
                                        <p:cTn id="858" dur="68" fill="hold"/>
                                        <p:tgtEl>
                                          <p:spTgt spid="682089"/>
                                        </p:tgtEl>
                                        <p:attrNameLst>
                                          <p:attrName>ppt_x</p:attrName>
                                          <p:attrName>ppt_y</p:attrName>
                                        </p:attrNameLst>
                                      </p:cBhvr>
                                      <p:rCtr x="-142" y="0"/>
                                    </p:animMotion>
                                  </p:childTnLst>
                                </p:cTn>
                              </p:par>
                              <p:par>
                                <p:cTn id="859" presetID="64" presetClass="path" presetSubtype="0" accel="50000" fill="hold" grpId="5" nodeType="withEffect">
                                  <p:stCondLst>
                                    <p:cond delay="0"/>
                                  </p:stCondLst>
                                  <p:childTnLst>
                                    <p:animMotion origin="layout" path="M 0.375 0.122 L 0.233 0.122 " pathEditMode="relative" rAng="0" ptsTypes="AA">
                                      <p:cBhvr>
                                        <p:cTn id="860" dur="68" fill="hold"/>
                                        <p:tgtEl>
                                          <p:spTgt spid="682091"/>
                                        </p:tgtEl>
                                        <p:attrNameLst>
                                          <p:attrName>ppt_x</p:attrName>
                                          <p:attrName>ppt_y</p:attrName>
                                        </p:attrNameLst>
                                      </p:cBhvr>
                                      <p:rCtr x="-142" y="0"/>
                                    </p:animMotion>
                                  </p:childTnLst>
                                </p:cTn>
                              </p:par>
                              <p:par>
                                <p:cTn id="861" presetID="64" presetClass="path" presetSubtype="0" accel="50000" fill="hold" grpId="4" nodeType="withEffect">
                                  <p:stCondLst>
                                    <p:cond delay="0"/>
                                  </p:stCondLst>
                                  <p:childTnLst>
                                    <p:animMotion origin="layout" path="M 0.375 0.080 L 0.233 0.080 " pathEditMode="relative" rAng="0" ptsTypes="AA">
                                      <p:cBhvr>
                                        <p:cTn id="862" dur="68" fill="hold"/>
                                        <p:tgtEl>
                                          <p:spTgt spid="682094"/>
                                        </p:tgtEl>
                                        <p:attrNameLst>
                                          <p:attrName>ppt_x</p:attrName>
                                          <p:attrName>ppt_y</p:attrName>
                                        </p:attrNameLst>
                                      </p:cBhvr>
                                      <p:rCtr x="-142" y="0"/>
                                    </p:animMotion>
                                  </p:childTnLst>
                                </p:cTn>
                              </p:par>
                            </p:childTnLst>
                          </p:cTn>
                        </p:par>
                        <p:par>
                          <p:cTn id="863" fill="hold">
                            <p:stCondLst>
                              <p:cond delay="1516"/>
                            </p:stCondLst>
                            <p:childTnLst>
                              <p:par>
                                <p:cTn id="864" presetID="64" presetClass="path" presetSubtype="0" fill="hold" grpId="4" nodeType="afterEffect">
                                  <p:stCondLst>
                                    <p:cond delay="0"/>
                                  </p:stCondLst>
                                  <p:childTnLst>
                                    <p:animMotion origin="layout" path="M 0.233 0.043 L 0.142 -0.177 " pathEditMode="relative" rAng="0" ptsTypes="AA">
                                      <p:cBhvr>
                                        <p:cTn id="865" dur="78" fill="hold"/>
                                        <p:tgtEl>
                                          <p:spTgt spid="682101"/>
                                        </p:tgtEl>
                                        <p:attrNameLst>
                                          <p:attrName>ppt_x</p:attrName>
                                          <p:attrName>ppt_y</p:attrName>
                                        </p:attrNameLst>
                                      </p:cBhvr>
                                      <p:rCtr x="-92" y="-220"/>
                                    </p:animMotion>
                                  </p:childTnLst>
                                </p:cTn>
                              </p:par>
                              <p:par>
                                <p:cTn id="866" presetID="64" presetClass="path" presetSubtype="0" fill="hold" grpId="5" nodeType="withEffect">
                                  <p:stCondLst>
                                    <p:cond delay="0"/>
                                  </p:stCondLst>
                                  <p:childTnLst>
                                    <p:animMotion origin="layout" path="M 0.233 0.131 L 0.142 -0.095 " pathEditMode="relative" rAng="0" ptsTypes="AA">
                                      <p:cBhvr>
                                        <p:cTn id="867" dur="78" fill="hold"/>
                                        <p:tgtEl>
                                          <p:spTgt spid="682093"/>
                                        </p:tgtEl>
                                        <p:attrNameLst>
                                          <p:attrName>ppt_x</p:attrName>
                                          <p:attrName>ppt_y</p:attrName>
                                        </p:attrNameLst>
                                      </p:cBhvr>
                                      <p:rCtr x="-92" y="-226"/>
                                    </p:animMotion>
                                  </p:childTnLst>
                                </p:cTn>
                              </p:par>
                              <p:par>
                                <p:cTn id="868" presetID="64" presetClass="path" presetSubtype="0" fill="hold" grpId="6" nodeType="withEffect">
                                  <p:stCondLst>
                                    <p:cond delay="0"/>
                                  </p:stCondLst>
                                  <p:childTnLst>
                                    <p:animMotion origin="layout" path="M 0.233 0.160 L 0.142 -0.071 " pathEditMode="relative" rAng="0" ptsTypes="AA">
                                      <p:cBhvr>
                                        <p:cTn id="869" dur="78" fill="hold"/>
                                        <p:tgtEl>
                                          <p:spTgt spid="682090"/>
                                        </p:tgtEl>
                                        <p:attrNameLst>
                                          <p:attrName>ppt_x</p:attrName>
                                          <p:attrName>ppt_y</p:attrName>
                                        </p:attrNameLst>
                                      </p:cBhvr>
                                      <p:rCtr x="-92" y="-231"/>
                                    </p:animMotion>
                                  </p:childTnLst>
                                </p:cTn>
                              </p:par>
                              <p:par>
                                <p:cTn id="870" presetID="64" presetClass="path" presetSubtype="0" fill="hold" grpId="7" nodeType="withEffect">
                                  <p:stCondLst>
                                    <p:cond delay="0"/>
                                  </p:stCondLst>
                                  <p:childTnLst>
                                    <p:animMotion origin="layout" path="M 0.233 0.449 L 0.142 0.213 " pathEditMode="relative" rAng="0" ptsTypes="AA">
                                      <p:cBhvr>
                                        <p:cTn id="871" dur="78" fill="hold"/>
                                        <p:tgtEl>
                                          <p:spTgt spid="682065"/>
                                        </p:tgtEl>
                                        <p:attrNameLst>
                                          <p:attrName>ppt_x</p:attrName>
                                          <p:attrName>ppt_y</p:attrName>
                                        </p:attrNameLst>
                                      </p:cBhvr>
                                      <p:rCtr x="-92" y="-236"/>
                                    </p:animMotion>
                                  </p:childTnLst>
                                </p:cTn>
                              </p:par>
                              <p:par>
                                <p:cTn id="872" presetID="64" presetClass="path" presetSubtype="0" fill="hold" grpId="7" nodeType="withEffect">
                                  <p:stCondLst>
                                    <p:cond delay="0"/>
                                  </p:stCondLst>
                                  <p:childTnLst>
                                    <p:animMotion origin="layout" path="M 0.233 0.241 L 0.142 -0.000 " pathEditMode="relative" rAng="0" ptsTypes="AA">
                                      <p:cBhvr>
                                        <p:cTn id="873" dur="78" fill="hold"/>
                                        <p:tgtEl>
                                          <p:spTgt spid="682082"/>
                                        </p:tgtEl>
                                        <p:attrNameLst>
                                          <p:attrName>ppt_x</p:attrName>
                                          <p:attrName>ppt_y</p:attrName>
                                        </p:attrNameLst>
                                      </p:cBhvr>
                                      <p:rCtr x="-92" y="-242"/>
                                    </p:animMotion>
                                  </p:childTnLst>
                                </p:cTn>
                              </p:par>
                              <p:par>
                                <p:cTn id="874" presetID="64" presetClass="path" presetSubtype="0" fill="hold" grpId="7" nodeType="withEffect">
                                  <p:stCondLst>
                                    <p:cond delay="0"/>
                                  </p:stCondLst>
                                  <p:childTnLst>
                                    <p:animMotion origin="layout" path="M 0.233 0.152 L 0.142 -0.095 " pathEditMode="relative" rAng="0" ptsTypes="AA">
                                      <p:cBhvr>
                                        <p:cTn id="875" dur="78" fill="hold"/>
                                        <p:tgtEl>
                                          <p:spTgt spid="682089"/>
                                        </p:tgtEl>
                                        <p:attrNameLst>
                                          <p:attrName>ppt_x</p:attrName>
                                          <p:attrName>ppt_y</p:attrName>
                                        </p:attrNameLst>
                                      </p:cBhvr>
                                      <p:rCtr x="-92" y="-247"/>
                                    </p:animMotion>
                                  </p:childTnLst>
                                </p:cTn>
                              </p:par>
                              <p:par>
                                <p:cTn id="876" presetID="64" presetClass="path" presetSubtype="0" fill="hold" grpId="6" nodeType="withEffect">
                                  <p:stCondLst>
                                    <p:cond delay="0"/>
                                  </p:stCondLst>
                                  <p:childTnLst>
                                    <p:animMotion origin="layout" path="M 0.233 0.122 L 0.142 -0.130 " pathEditMode="relative" rAng="0" ptsTypes="AA">
                                      <p:cBhvr>
                                        <p:cTn id="877" dur="78" fill="hold"/>
                                        <p:tgtEl>
                                          <p:spTgt spid="682091"/>
                                        </p:tgtEl>
                                        <p:attrNameLst>
                                          <p:attrName>ppt_x</p:attrName>
                                          <p:attrName>ppt_y</p:attrName>
                                        </p:attrNameLst>
                                      </p:cBhvr>
                                      <p:rCtr x="-92" y="-252"/>
                                    </p:animMotion>
                                  </p:childTnLst>
                                </p:cTn>
                              </p:par>
                              <p:par>
                                <p:cTn id="878" presetID="64" presetClass="path" presetSubtype="0" fill="hold" grpId="5" nodeType="withEffect">
                                  <p:stCondLst>
                                    <p:cond delay="0"/>
                                  </p:stCondLst>
                                  <p:childTnLst>
                                    <p:animMotion origin="layout" path="M 0.233 0.080 L 0.142 -0.178 " pathEditMode="relative" rAng="0" ptsTypes="AA">
                                      <p:cBhvr>
                                        <p:cTn id="879" dur="78" fill="hold"/>
                                        <p:tgtEl>
                                          <p:spTgt spid="682094"/>
                                        </p:tgtEl>
                                        <p:attrNameLst>
                                          <p:attrName>ppt_x</p:attrName>
                                          <p:attrName>ppt_y</p:attrName>
                                        </p:attrNameLst>
                                      </p:cBhvr>
                                      <p:rCtr x="-92" y="-257"/>
                                    </p:animMotion>
                                  </p:childTnLst>
                                </p:cTn>
                              </p:par>
                            </p:childTnLst>
                          </p:cTn>
                        </p:par>
                        <p:par>
                          <p:cTn id="880" fill="hold">
                            <p:stCondLst>
                              <p:cond delay="1594"/>
                            </p:stCondLst>
                            <p:childTnLst>
                              <p:par>
                                <p:cTn id="881" presetID="64" presetClass="path" presetSubtype="0" decel="50000" fill="hold" grpId="5" nodeType="afterEffect">
                                  <p:stCondLst>
                                    <p:cond delay="0"/>
                                  </p:stCondLst>
                                  <p:childTnLst>
                                    <p:animMotion origin="layout" path="M 0.142 -0.177 L 0.000 -0.177 " pathEditMode="relative" rAng="0" ptsTypes="AA">
                                      <p:cBhvr>
                                        <p:cTn id="882" dur="68" fill="hold"/>
                                        <p:tgtEl>
                                          <p:spTgt spid="682101"/>
                                        </p:tgtEl>
                                        <p:attrNameLst>
                                          <p:attrName>ppt_x</p:attrName>
                                          <p:attrName>ppt_y</p:attrName>
                                        </p:attrNameLst>
                                      </p:cBhvr>
                                      <p:rCtr x="-142" y="0"/>
                                    </p:animMotion>
                                  </p:childTnLst>
                                </p:cTn>
                              </p:par>
                              <p:par>
                                <p:cTn id="883" presetID="64" presetClass="path" presetSubtype="0" decel="50000" fill="hold" grpId="6" nodeType="withEffect">
                                  <p:stCondLst>
                                    <p:cond delay="0"/>
                                  </p:stCondLst>
                                  <p:childTnLst>
                                    <p:animMotion origin="layout" path="M 0.142 -0.095 L 0.000 -0.095 " pathEditMode="relative" rAng="0" ptsTypes="AA">
                                      <p:cBhvr>
                                        <p:cTn id="884" dur="68" fill="hold"/>
                                        <p:tgtEl>
                                          <p:spTgt spid="682093"/>
                                        </p:tgtEl>
                                        <p:attrNameLst>
                                          <p:attrName>ppt_x</p:attrName>
                                          <p:attrName>ppt_y</p:attrName>
                                        </p:attrNameLst>
                                      </p:cBhvr>
                                      <p:rCtr x="-142" y="0"/>
                                    </p:animMotion>
                                  </p:childTnLst>
                                </p:cTn>
                              </p:par>
                              <p:par>
                                <p:cTn id="885" presetID="64" presetClass="path" presetSubtype="0" decel="50000" fill="hold" grpId="7" nodeType="withEffect">
                                  <p:stCondLst>
                                    <p:cond delay="0"/>
                                  </p:stCondLst>
                                  <p:childTnLst>
                                    <p:animMotion origin="layout" path="M 0.142 -0.071 L 0.000 -0.071 " pathEditMode="relative" rAng="0" ptsTypes="AA">
                                      <p:cBhvr>
                                        <p:cTn id="886" dur="68" fill="hold"/>
                                        <p:tgtEl>
                                          <p:spTgt spid="682090"/>
                                        </p:tgtEl>
                                        <p:attrNameLst>
                                          <p:attrName>ppt_x</p:attrName>
                                          <p:attrName>ppt_y</p:attrName>
                                        </p:attrNameLst>
                                      </p:cBhvr>
                                      <p:rCtr x="-142" y="0"/>
                                    </p:animMotion>
                                  </p:childTnLst>
                                </p:cTn>
                              </p:par>
                              <p:par>
                                <p:cTn id="887" presetID="64" presetClass="path" presetSubtype="0" decel="50000" fill="hold" grpId="8" nodeType="withEffect">
                                  <p:stCondLst>
                                    <p:cond delay="0"/>
                                  </p:stCondLst>
                                  <p:childTnLst>
                                    <p:animMotion origin="layout" path="M 0.142 0.213 L 0.000 0.213 " pathEditMode="relative" rAng="0" ptsTypes="AA">
                                      <p:cBhvr>
                                        <p:cTn id="888" dur="68" fill="hold"/>
                                        <p:tgtEl>
                                          <p:spTgt spid="682065"/>
                                        </p:tgtEl>
                                        <p:attrNameLst>
                                          <p:attrName>ppt_x</p:attrName>
                                          <p:attrName>ppt_y</p:attrName>
                                        </p:attrNameLst>
                                      </p:cBhvr>
                                      <p:rCtr x="-142" y="0"/>
                                    </p:animMotion>
                                  </p:childTnLst>
                                </p:cTn>
                              </p:par>
                              <p:par>
                                <p:cTn id="889" presetID="64" presetClass="path" presetSubtype="0" decel="50000" fill="hold" grpId="8" nodeType="withEffect">
                                  <p:stCondLst>
                                    <p:cond delay="0"/>
                                  </p:stCondLst>
                                  <p:childTnLst>
                                    <p:animMotion origin="layout" path="M 0.142 -0.000 L 0.000 -0.000 " pathEditMode="relative" rAng="0" ptsTypes="AA">
                                      <p:cBhvr>
                                        <p:cTn id="890" dur="68" fill="hold"/>
                                        <p:tgtEl>
                                          <p:spTgt spid="682082"/>
                                        </p:tgtEl>
                                        <p:attrNameLst>
                                          <p:attrName>ppt_x</p:attrName>
                                          <p:attrName>ppt_y</p:attrName>
                                        </p:attrNameLst>
                                      </p:cBhvr>
                                      <p:rCtr x="-142" y="0"/>
                                    </p:animMotion>
                                  </p:childTnLst>
                                </p:cTn>
                              </p:par>
                              <p:par>
                                <p:cTn id="891" presetID="64" presetClass="path" presetSubtype="0" decel="50000" fill="hold" grpId="8" nodeType="withEffect">
                                  <p:stCondLst>
                                    <p:cond delay="0"/>
                                  </p:stCondLst>
                                  <p:childTnLst>
                                    <p:animMotion origin="layout" path="M 0.142 -0.095 L 0.000 -0.095 " pathEditMode="relative" rAng="0" ptsTypes="AA">
                                      <p:cBhvr>
                                        <p:cTn id="892" dur="68" fill="hold"/>
                                        <p:tgtEl>
                                          <p:spTgt spid="682089"/>
                                        </p:tgtEl>
                                        <p:attrNameLst>
                                          <p:attrName>ppt_x</p:attrName>
                                          <p:attrName>ppt_y</p:attrName>
                                        </p:attrNameLst>
                                      </p:cBhvr>
                                      <p:rCtr x="-142" y="0"/>
                                    </p:animMotion>
                                  </p:childTnLst>
                                </p:cTn>
                              </p:par>
                              <p:par>
                                <p:cTn id="893" presetID="64" presetClass="path" presetSubtype="0" decel="50000" fill="hold" grpId="7" nodeType="withEffect">
                                  <p:stCondLst>
                                    <p:cond delay="0"/>
                                  </p:stCondLst>
                                  <p:childTnLst>
                                    <p:animMotion origin="layout" path="M 0.142 -0.130 L 0.000 -0.130 " pathEditMode="relative" rAng="0" ptsTypes="AA">
                                      <p:cBhvr>
                                        <p:cTn id="894" dur="68" fill="hold"/>
                                        <p:tgtEl>
                                          <p:spTgt spid="682091"/>
                                        </p:tgtEl>
                                        <p:attrNameLst>
                                          <p:attrName>ppt_x</p:attrName>
                                          <p:attrName>ppt_y</p:attrName>
                                        </p:attrNameLst>
                                      </p:cBhvr>
                                      <p:rCtr x="-142" y="0"/>
                                    </p:animMotion>
                                  </p:childTnLst>
                                </p:cTn>
                              </p:par>
                              <p:par>
                                <p:cTn id="895" presetID="64" presetClass="path" presetSubtype="0" decel="50000" fill="hold" grpId="6" nodeType="withEffect">
                                  <p:stCondLst>
                                    <p:cond delay="0"/>
                                  </p:stCondLst>
                                  <p:childTnLst>
                                    <p:animMotion origin="layout" path="M 0.142 -0.178 L 0.000 -0.178 " pathEditMode="relative" rAng="0" ptsTypes="AA">
                                      <p:cBhvr>
                                        <p:cTn id="896" dur="68" fill="hold"/>
                                        <p:tgtEl>
                                          <p:spTgt spid="682094"/>
                                        </p:tgtEl>
                                        <p:attrNameLst>
                                          <p:attrName>ppt_x</p:attrName>
                                          <p:attrName>ppt_y</p:attrName>
                                        </p:attrNameLst>
                                      </p:cBhvr>
                                      <p:rCtr x="-142" y="0"/>
                                    </p:animMotion>
                                  </p:childTnLst>
                                </p:cTn>
                              </p:par>
                            </p:childTnLst>
                          </p:cTn>
                        </p:par>
                        <p:par>
                          <p:cTn id="897" fill="hold">
                            <p:stCondLst>
                              <p:cond delay="1662"/>
                            </p:stCondLst>
                            <p:childTnLst>
                              <p:par>
                                <p:cTn id="898" presetID="64" presetClass="path" presetSubtype="0" accel="50000" fill="hold" grpId="3" nodeType="afterEffect">
                                  <p:stCondLst>
                                    <p:cond delay="0"/>
                                  </p:stCondLst>
                                  <p:childTnLst>
                                    <p:animMotion origin="layout" path="M 0.375 -0.180 L 0.233 -0.180 " pathEditMode="relative" rAng="0" ptsTypes="AA">
                                      <p:cBhvr>
                                        <p:cTn id="899" dur="68" fill="hold"/>
                                        <p:tgtEl>
                                          <p:spTgt spid="682113"/>
                                        </p:tgtEl>
                                        <p:attrNameLst>
                                          <p:attrName>ppt_x</p:attrName>
                                          <p:attrName>ppt_y</p:attrName>
                                        </p:attrNameLst>
                                      </p:cBhvr>
                                      <p:rCtr x="-142" y="0"/>
                                    </p:animMotion>
                                  </p:childTnLst>
                                </p:cTn>
                              </p:par>
                              <p:par>
                                <p:cTn id="900" presetID="64" presetClass="path" presetSubtype="0" accel="50000" fill="hold" grpId="4" nodeType="withEffect">
                                  <p:stCondLst>
                                    <p:cond delay="0"/>
                                  </p:stCondLst>
                                  <p:childTnLst>
                                    <p:animMotion origin="layout" path="M 0.375 -0.116 L 0.233 -0.116 " pathEditMode="relative" rAng="0" ptsTypes="AA">
                                      <p:cBhvr>
                                        <p:cTn id="901" dur="68" fill="hold"/>
                                        <p:tgtEl>
                                          <p:spTgt spid="682107"/>
                                        </p:tgtEl>
                                        <p:attrNameLst>
                                          <p:attrName>ppt_x</p:attrName>
                                          <p:attrName>ppt_y</p:attrName>
                                        </p:attrNameLst>
                                      </p:cBhvr>
                                      <p:rCtr x="-142" y="0"/>
                                    </p:animMotion>
                                  </p:childTnLst>
                                </p:cTn>
                              </p:par>
                              <p:par>
                                <p:cTn id="902" presetID="64" presetClass="path" presetSubtype="0" accel="50000" fill="hold" grpId="5" nodeType="withEffect">
                                  <p:stCondLst>
                                    <p:cond delay="0"/>
                                  </p:stCondLst>
                                  <p:childTnLst>
                                    <p:animMotion origin="layout" path="M 0.375 0.114 L 0.233 0.114 " pathEditMode="relative" rAng="0" ptsTypes="AA">
                                      <p:cBhvr>
                                        <p:cTn id="903" dur="68" fill="hold"/>
                                        <p:tgtEl>
                                          <p:spTgt spid="682087"/>
                                        </p:tgtEl>
                                        <p:attrNameLst>
                                          <p:attrName>ppt_x</p:attrName>
                                          <p:attrName>ppt_y</p:attrName>
                                        </p:attrNameLst>
                                      </p:cBhvr>
                                      <p:rCtr x="-142" y="0"/>
                                    </p:animMotion>
                                  </p:childTnLst>
                                </p:cTn>
                              </p:par>
                              <p:par>
                                <p:cTn id="904" presetID="64" presetClass="path" presetSubtype="0" accel="50000" fill="hold" grpId="6" nodeType="withEffect">
                                  <p:stCondLst>
                                    <p:cond delay="0"/>
                                  </p:stCondLst>
                                  <p:childTnLst>
                                    <p:animMotion origin="layout" path="M 0.375 0.250 L 0.233 0.250 " pathEditMode="relative" rAng="0" ptsTypes="AA">
                                      <p:cBhvr>
                                        <p:cTn id="905" dur="68" fill="hold"/>
                                        <p:tgtEl>
                                          <p:spTgt spid="682075"/>
                                        </p:tgtEl>
                                        <p:attrNameLst>
                                          <p:attrName>ppt_x</p:attrName>
                                          <p:attrName>ppt_y</p:attrName>
                                        </p:attrNameLst>
                                      </p:cBhvr>
                                      <p:rCtr x="-142" y="0"/>
                                    </p:animMotion>
                                  </p:childTnLst>
                                </p:cTn>
                              </p:par>
                              <p:par>
                                <p:cTn id="906" presetID="64" presetClass="path" presetSubtype="0" accel="50000" fill="hold" grpId="7" nodeType="withEffect">
                                  <p:stCondLst>
                                    <p:cond delay="0"/>
                                  </p:stCondLst>
                                  <p:childTnLst>
                                    <p:animMotion origin="layout" path="M 0.375 0.279 L 0.233 0.279 " pathEditMode="relative" rAng="0" ptsTypes="AA">
                                      <p:cBhvr>
                                        <p:cTn id="907" dur="68" fill="hold"/>
                                        <p:tgtEl>
                                          <p:spTgt spid="682072"/>
                                        </p:tgtEl>
                                        <p:attrNameLst>
                                          <p:attrName>ppt_x</p:attrName>
                                          <p:attrName>ppt_y</p:attrName>
                                        </p:attrNameLst>
                                      </p:cBhvr>
                                      <p:rCtr x="-142" y="0"/>
                                    </p:animMotion>
                                  </p:childTnLst>
                                </p:cTn>
                              </p:par>
                              <p:par>
                                <p:cTn id="908" presetID="64" presetClass="path" presetSubtype="0" accel="50000" fill="hold" grpId="6" nodeType="withEffect">
                                  <p:stCondLst>
                                    <p:cond delay="0"/>
                                  </p:stCondLst>
                                  <p:childTnLst>
                                    <p:animMotion origin="layout" path="M 0.375 0.166 L 0.233 0.166 " pathEditMode="relative" rAng="0" ptsTypes="AA">
                                      <p:cBhvr>
                                        <p:cTn id="909" dur="68" fill="hold"/>
                                        <p:tgtEl>
                                          <p:spTgt spid="682081"/>
                                        </p:tgtEl>
                                        <p:attrNameLst>
                                          <p:attrName>ppt_x</p:attrName>
                                          <p:attrName>ppt_y</p:attrName>
                                        </p:attrNameLst>
                                      </p:cBhvr>
                                      <p:rCtr x="-142" y="0"/>
                                    </p:animMotion>
                                  </p:childTnLst>
                                </p:cTn>
                              </p:par>
                              <p:par>
                                <p:cTn id="910" presetID="64" presetClass="path" presetSubtype="0" accel="50000" fill="hold" grpId="5" nodeType="withEffect">
                                  <p:stCondLst>
                                    <p:cond delay="0"/>
                                  </p:stCondLst>
                                  <p:childTnLst>
                                    <p:animMotion origin="layout" path="M 0.375 -0.018 L 0.233 -0.018 " pathEditMode="relative" rAng="0" ptsTypes="AA">
                                      <p:cBhvr>
                                        <p:cTn id="911" dur="68" fill="hold"/>
                                        <p:tgtEl>
                                          <p:spTgt spid="682096"/>
                                        </p:tgtEl>
                                        <p:attrNameLst>
                                          <p:attrName>ppt_x</p:attrName>
                                          <p:attrName>ppt_y</p:attrName>
                                        </p:attrNameLst>
                                      </p:cBhvr>
                                      <p:rCtr x="-142" y="0"/>
                                    </p:animMotion>
                                  </p:childTnLst>
                                </p:cTn>
                              </p:par>
                              <p:par>
                                <p:cTn id="912" presetID="64" presetClass="path" presetSubtype="0" accel="50000" fill="hold" grpId="3" nodeType="withEffect">
                                  <p:stCondLst>
                                    <p:cond delay="0"/>
                                  </p:stCondLst>
                                  <p:childTnLst>
                                    <p:animMotion origin="layout" path="M 0.375 -0.250 L 0.233 -0.250 " pathEditMode="relative" rAng="0" ptsTypes="AA">
                                      <p:cBhvr>
                                        <p:cTn id="913" dur="68" fill="hold"/>
                                        <p:tgtEl>
                                          <p:spTgt spid="682115"/>
                                        </p:tgtEl>
                                        <p:attrNameLst>
                                          <p:attrName>ppt_x</p:attrName>
                                          <p:attrName>ppt_y</p:attrName>
                                        </p:attrNameLst>
                                      </p:cBhvr>
                                      <p:rCtr x="-142" y="0"/>
                                    </p:animMotion>
                                  </p:childTnLst>
                                </p:cTn>
                              </p:par>
                            </p:childTnLst>
                          </p:cTn>
                        </p:par>
                        <p:par>
                          <p:cTn id="914" fill="hold">
                            <p:stCondLst>
                              <p:cond delay="1730"/>
                            </p:stCondLst>
                            <p:childTnLst>
                              <p:par>
                                <p:cTn id="915" presetID="64" presetClass="path" presetSubtype="0" fill="hold" grpId="4" nodeType="afterEffect">
                                  <p:stCondLst>
                                    <p:cond delay="0"/>
                                  </p:stCondLst>
                                  <p:childTnLst>
                                    <p:animMotion origin="layout" path="M 0.233 -0.180 L 0.142 -0.414 " pathEditMode="relative" rAng="0" ptsTypes="AA">
                                      <p:cBhvr>
                                        <p:cTn id="916" dur="83" fill="hold"/>
                                        <p:tgtEl>
                                          <p:spTgt spid="682113"/>
                                        </p:tgtEl>
                                        <p:attrNameLst>
                                          <p:attrName>ppt_x</p:attrName>
                                          <p:attrName>ppt_y</p:attrName>
                                        </p:attrNameLst>
                                      </p:cBhvr>
                                      <p:rCtr x="-92" y="-234"/>
                                    </p:animMotion>
                                  </p:childTnLst>
                                </p:cTn>
                              </p:par>
                              <p:par>
                                <p:cTn id="917" presetID="64" presetClass="path" presetSubtype="0" fill="hold" grpId="5" nodeType="withEffect">
                                  <p:stCondLst>
                                    <p:cond delay="0"/>
                                  </p:stCondLst>
                                  <p:childTnLst>
                                    <p:animMotion origin="layout" path="M 0.233 -0.116 L 0.142 -0.355 " pathEditMode="relative" rAng="0" ptsTypes="AA">
                                      <p:cBhvr>
                                        <p:cTn id="918" dur="83" fill="hold"/>
                                        <p:tgtEl>
                                          <p:spTgt spid="682107"/>
                                        </p:tgtEl>
                                        <p:attrNameLst>
                                          <p:attrName>ppt_x</p:attrName>
                                          <p:attrName>ppt_y</p:attrName>
                                        </p:attrNameLst>
                                      </p:cBhvr>
                                      <p:rCtr x="-92" y="-239"/>
                                    </p:animMotion>
                                  </p:childTnLst>
                                </p:cTn>
                              </p:par>
                              <p:par>
                                <p:cTn id="919" presetID="64" presetClass="path" presetSubtype="0" fill="hold" grpId="6" nodeType="withEffect">
                                  <p:stCondLst>
                                    <p:cond delay="0"/>
                                  </p:stCondLst>
                                  <p:childTnLst>
                                    <p:animMotion origin="layout" path="M 0.233 0.114 L 0.142 -0.130 " pathEditMode="relative" rAng="0" ptsTypes="AA">
                                      <p:cBhvr>
                                        <p:cTn id="920" dur="83" fill="hold"/>
                                        <p:tgtEl>
                                          <p:spTgt spid="682087"/>
                                        </p:tgtEl>
                                        <p:attrNameLst>
                                          <p:attrName>ppt_x</p:attrName>
                                          <p:attrName>ppt_y</p:attrName>
                                        </p:attrNameLst>
                                      </p:cBhvr>
                                      <p:rCtr x="-92" y="-245"/>
                                    </p:animMotion>
                                  </p:childTnLst>
                                </p:cTn>
                              </p:par>
                              <p:par>
                                <p:cTn id="921" presetID="64" presetClass="path" presetSubtype="0" fill="hold" grpId="7" nodeType="withEffect">
                                  <p:stCondLst>
                                    <p:cond delay="0"/>
                                  </p:stCondLst>
                                  <p:childTnLst>
                                    <p:animMotion origin="layout" path="M 0.233 0.250 L 0.142 -0.000 " pathEditMode="relative" rAng="0" ptsTypes="AA">
                                      <p:cBhvr>
                                        <p:cTn id="922" dur="83" fill="hold"/>
                                        <p:tgtEl>
                                          <p:spTgt spid="682075"/>
                                        </p:tgtEl>
                                        <p:attrNameLst>
                                          <p:attrName>ppt_x</p:attrName>
                                          <p:attrName>ppt_y</p:attrName>
                                        </p:attrNameLst>
                                      </p:cBhvr>
                                      <p:rCtr x="-92" y="-250"/>
                                    </p:animMotion>
                                  </p:childTnLst>
                                </p:cTn>
                              </p:par>
                              <p:par>
                                <p:cTn id="923" presetID="64" presetClass="path" presetSubtype="0" fill="hold" grpId="8" nodeType="withEffect">
                                  <p:stCondLst>
                                    <p:cond delay="0"/>
                                  </p:stCondLst>
                                  <p:childTnLst>
                                    <p:animMotion origin="layout" path="M 0.233 0.279 L 0.142 0.024 " pathEditMode="relative" rAng="0" ptsTypes="AA">
                                      <p:cBhvr>
                                        <p:cTn id="924" dur="83" fill="hold"/>
                                        <p:tgtEl>
                                          <p:spTgt spid="682072"/>
                                        </p:tgtEl>
                                        <p:attrNameLst>
                                          <p:attrName>ppt_x</p:attrName>
                                          <p:attrName>ppt_y</p:attrName>
                                        </p:attrNameLst>
                                      </p:cBhvr>
                                      <p:rCtr x="-92" y="-255"/>
                                    </p:animMotion>
                                  </p:childTnLst>
                                </p:cTn>
                              </p:par>
                              <p:par>
                                <p:cTn id="925" presetID="64" presetClass="path" presetSubtype="0" fill="hold" grpId="7" nodeType="withEffect">
                                  <p:stCondLst>
                                    <p:cond delay="0"/>
                                  </p:stCondLst>
                                  <p:childTnLst>
                                    <p:animMotion origin="layout" path="M 0.233 0.166 L 0.142 -0.095 " pathEditMode="relative" rAng="0" ptsTypes="AA">
                                      <p:cBhvr>
                                        <p:cTn id="926" dur="83" fill="hold"/>
                                        <p:tgtEl>
                                          <p:spTgt spid="682081"/>
                                        </p:tgtEl>
                                        <p:attrNameLst>
                                          <p:attrName>ppt_x</p:attrName>
                                          <p:attrName>ppt_y</p:attrName>
                                        </p:attrNameLst>
                                      </p:cBhvr>
                                      <p:rCtr x="-92" y="-260"/>
                                    </p:animMotion>
                                  </p:childTnLst>
                                </p:cTn>
                              </p:par>
                              <p:par>
                                <p:cTn id="927" presetID="64" presetClass="path" presetSubtype="0" fill="hold" grpId="6" nodeType="withEffect">
                                  <p:stCondLst>
                                    <p:cond delay="0"/>
                                  </p:stCondLst>
                                  <p:childTnLst>
                                    <p:animMotion origin="layout" path="M 0.233 -0.018 L 0.142 -0.284 " pathEditMode="relative" rAng="0" ptsTypes="AA">
                                      <p:cBhvr>
                                        <p:cTn id="928" dur="83" fill="hold"/>
                                        <p:tgtEl>
                                          <p:spTgt spid="682096"/>
                                        </p:tgtEl>
                                        <p:attrNameLst>
                                          <p:attrName>ppt_x</p:attrName>
                                          <p:attrName>ppt_y</p:attrName>
                                        </p:attrNameLst>
                                      </p:cBhvr>
                                      <p:rCtr x="-92" y="-266"/>
                                    </p:animMotion>
                                  </p:childTnLst>
                                </p:cTn>
                              </p:par>
                              <p:par>
                                <p:cTn id="929" presetID="64" presetClass="path" presetSubtype="0" fill="hold" grpId="4" nodeType="withEffect">
                                  <p:stCondLst>
                                    <p:cond delay="0"/>
                                  </p:stCondLst>
                                  <p:childTnLst>
                                    <p:animMotion origin="layout" path="M 0.233 -0.250 L 0.142 -0.521 " pathEditMode="relative" rAng="0" ptsTypes="AA">
                                      <p:cBhvr>
                                        <p:cTn id="930" dur="83" fill="hold"/>
                                        <p:tgtEl>
                                          <p:spTgt spid="682115"/>
                                        </p:tgtEl>
                                        <p:attrNameLst>
                                          <p:attrName>ppt_x</p:attrName>
                                          <p:attrName>ppt_y</p:attrName>
                                        </p:attrNameLst>
                                      </p:cBhvr>
                                      <p:rCtr x="-92" y="-271"/>
                                    </p:animMotion>
                                  </p:childTnLst>
                                </p:cTn>
                              </p:par>
                            </p:childTnLst>
                          </p:cTn>
                        </p:par>
                        <p:par>
                          <p:cTn id="931" fill="hold">
                            <p:stCondLst>
                              <p:cond delay="1813"/>
                            </p:stCondLst>
                            <p:childTnLst>
                              <p:par>
                                <p:cTn id="932" presetID="64" presetClass="path" presetSubtype="0" decel="50000" fill="hold" grpId="5" nodeType="afterEffect">
                                  <p:stCondLst>
                                    <p:cond delay="0"/>
                                  </p:stCondLst>
                                  <p:childTnLst>
                                    <p:animMotion origin="layout" path="M 0.142 -0.414 L 0.000 -0.414 " pathEditMode="relative" rAng="0" ptsTypes="AA">
                                      <p:cBhvr>
                                        <p:cTn id="933" dur="68" fill="hold"/>
                                        <p:tgtEl>
                                          <p:spTgt spid="682113"/>
                                        </p:tgtEl>
                                        <p:attrNameLst>
                                          <p:attrName>ppt_x</p:attrName>
                                          <p:attrName>ppt_y</p:attrName>
                                        </p:attrNameLst>
                                      </p:cBhvr>
                                      <p:rCtr x="-142" y="0"/>
                                    </p:animMotion>
                                  </p:childTnLst>
                                </p:cTn>
                              </p:par>
                              <p:par>
                                <p:cTn id="934" presetID="64" presetClass="path" presetSubtype="0" decel="50000" fill="hold" grpId="6" nodeType="withEffect">
                                  <p:stCondLst>
                                    <p:cond delay="0"/>
                                  </p:stCondLst>
                                  <p:childTnLst>
                                    <p:animMotion origin="layout" path="M 0.142 -0.355 L 0.000 -0.355 " pathEditMode="relative" rAng="0" ptsTypes="AA">
                                      <p:cBhvr>
                                        <p:cTn id="935" dur="68" fill="hold"/>
                                        <p:tgtEl>
                                          <p:spTgt spid="682107"/>
                                        </p:tgtEl>
                                        <p:attrNameLst>
                                          <p:attrName>ppt_x</p:attrName>
                                          <p:attrName>ppt_y</p:attrName>
                                        </p:attrNameLst>
                                      </p:cBhvr>
                                      <p:rCtr x="-142" y="0"/>
                                    </p:animMotion>
                                  </p:childTnLst>
                                </p:cTn>
                              </p:par>
                              <p:par>
                                <p:cTn id="936" presetID="64" presetClass="path" presetSubtype="0" decel="50000" fill="hold" grpId="7" nodeType="withEffect">
                                  <p:stCondLst>
                                    <p:cond delay="0"/>
                                  </p:stCondLst>
                                  <p:childTnLst>
                                    <p:animMotion origin="layout" path="M 0.142 -0.130 L 0.000 -0.130 " pathEditMode="relative" rAng="0" ptsTypes="AA">
                                      <p:cBhvr>
                                        <p:cTn id="937" dur="68" fill="hold"/>
                                        <p:tgtEl>
                                          <p:spTgt spid="682087"/>
                                        </p:tgtEl>
                                        <p:attrNameLst>
                                          <p:attrName>ppt_x</p:attrName>
                                          <p:attrName>ppt_y</p:attrName>
                                        </p:attrNameLst>
                                      </p:cBhvr>
                                      <p:rCtr x="-142" y="0"/>
                                    </p:animMotion>
                                  </p:childTnLst>
                                </p:cTn>
                              </p:par>
                              <p:par>
                                <p:cTn id="938" presetID="64" presetClass="path" presetSubtype="0" decel="50000" fill="hold" grpId="8" nodeType="withEffect">
                                  <p:stCondLst>
                                    <p:cond delay="0"/>
                                  </p:stCondLst>
                                  <p:childTnLst>
                                    <p:animMotion origin="layout" path="M 0.142 -0.000 L 0.000 -0.000 " pathEditMode="relative" rAng="0" ptsTypes="AA">
                                      <p:cBhvr>
                                        <p:cTn id="939" dur="68" fill="hold"/>
                                        <p:tgtEl>
                                          <p:spTgt spid="682075"/>
                                        </p:tgtEl>
                                        <p:attrNameLst>
                                          <p:attrName>ppt_x</p:attrName>
                                          <p:attrName>ppt_y</p:attrName>
                                        </p:attrNameLst>
                                      </p:cBhvr>
                                      <p:rCtr x="-142" y="0"/>
                                    </p:animMotion>
                                  </p:childTnLst>
                                </p:cTn>
                              </p:par>
                              <p:par>
                                <p:cTn id="940" presetID="64" presetClass="path" presetSubtype="0" decel="50000" fill="hold" grpId="9" nodeType="withEffect">
                                  <p:stCondLst>
                                    <p:cond delay="0"/>
                                  </p:stCondLst>
                                  <p:childTnLst>
                                    <p:animMotion origin="layout" path="M 0.142 0.024 L 0.000 0.024 " pathEditMode="relative" rAng="0" ptsTypes="AA">
                                      <p:cBhvr>
                                        <p:cTn id="941" dur="68" fill="hold"/>
                                        <p:tgtEl>
                                          <p:spTgt spid="682072"/>
                                        </p:tgtEl>
                                        <p:attrNameLst>
                                          <p:attrName>ppt_x</p:attrName>
                                          <p:attrName>ppt_y</p:attrName>
                                        </p:attrNameLst>
                                      </p:cBhvr>
                                      <p:rCtr x="-142" y="0"/>
                                    </p:animMotion>
                                  </p:childTnLst>
                                </p:cTn>
                              </p:par>
                              <p:par>
                                <p:cTn id="942" presetID="64" presetClass="path" presetSubtype="0" decel="50000" fill="hold" grpId="8" nodeType="withEffect">
                                  <p:stCondLst>
                                    <p:cond delay="0"/>
                                  </p:stCondLst>
                                  <p:childTnLst>
                                    <p:animMotion origin="layout" path="M 0.142 -0.095 L 0.000 -0.095 " pathEditMode="relative" rAng="0" ptsTypes="AA">
                                      <p:cBhvr>
                                        <p:cTn id="943" dur="68" fill="hold"/>
                                        <p:tgtEl>
                                          <p:spTgt spid="682081"/>
                                        </p:tgtEl>
                                        <p:attrNameLst>
                                          <p:attrName>ppt_x</p:attrName>
                                          <p:attrName>ppt_y</p:attrName>
                                        </p:attrNameLst>
                                      </p:cBhvr>
                                      <p:rCtr x="-142" y="0"/>
                                    </p:animMotion>
                                  </p:childTnLst>
                                </p:cTn>
                              </p:par>
                              <p:par>
                                <p:cTn id="944" presetID="64" presetClass="path" presetSubtype="0" decel="50000" fill="hold" grpId="7" nodeType="withEffect">
                                  <p:stCondLst>
                                    <p:cond delay="0"/>
                                  </p:stCondLst>
                                  <p:childTnLst>
                                    <p:animMotion origin="layout" path="M 0.142 -0.284 L 0.000 -0.284 " pathEditMode="relative" rAng="0" ptsTypes="AA">
                                      <p:cBhvr>
                                        <p:cTn id="945" dur="68" fill="hold"/>
                                        <p:tgtEl>
                                          <p:spTgt spid="682096"/>
                                        </p:tgtEl>
                                        <p:attrNameLst>
                                          <p:attrName>ppt_x</p:attrName>
                                          <p:attrName>ppt_y</p:attrName>
                                        </p:attrNameLst>
                                      </p:cBhvr>
                                      <p:rCtr x="-142" y="0"/>
                                    </p:animMotion>
                                  </p:childTnLst>
                                </p:cTn>
                              </p:par>
                              <p:par>
                                <p:cTn id="946" presetID="64" presetClass="path" presetSubtype="0" decel="50000" fill="hold" grpId="5" nodeType="withEffect">
                                  <p:stCondLst>
                                    <p:cond delay="0"/>
                                  </p:stCondLst>
                                  <p:childTnLst>
                                    <p:animMotion origin="layout" path="M 0.142 -0.521 L 0.000 -0.521 " pathEditMode="relative" rAng="0" ptsTypes="AA">
                                      <p:cBhvr>
                                        <p:cTn id="947" dur="68" fill="hold"/>
                                        <p:tgtEl>
                                          <p:spTgt spid="682115"/>
                                        </p:tgtEl>
                                        <p:attrNameLst>
                                          <p:attrName>ppt_x</p:attrName>
                                          <p:attrName>ppt_y</p:attrName>
                                        </p:attrNameLst>
                                      </p:cBhvr>
                                      <p:rCtr x="-142" y="0"/>
                                    </p:animMotion>
                                  </p:childTnLst>
                                </p:cTn>
                              </p:par>
                            </p:childTnLst>
                          </p:cTn>
                        </p:par>
                        <p:par>
                          <p:cTn id="948" fill="hold">
                            <p:stCondLst>
                              <p:cond delay="1881"/>
                            </p:stCondLst>
                            <p:childTnLst>
                              <p:par>
                                <p:cTn id="949" presetID="64" presetClass="path" presetSubtype="0" accel="50000" fill="hold" grpId="3" nodeType="afterEffect">
                                  <p:stCondLst>
                                    <p:cond delay="0"/>
                                  </p:stCondLst>
                                  <p:childTnLst>
                                    <p:animMotion origin="layout" path="M 0.375 -0.226 L 0.233 -0.226 " pathEditMode="relative" rAng="0" ptsTypes="AA">
                                      <p:cBhvr>
                                        <p:cTn id="950" dur="68" fill="hold"/>
                                        <p:tgtEl>
                                          <p:spTgt spid="682110"/>
                                        </p:tgtEl>
                                        <p:attrNameLst>
                                          <p:attrName>ppt_x</p:attrName>
                                          <p:attrName>ppt_y</p:attrName>
                                        </p:attrNameLst>
                                      </p:cBhvr>
                                      <p:rCtr x="-142" y="0"/>
                                    </p:animMotion>
                                  </p:childTnLst>
                                </p:cTn>
                              </p:par>
                              <p:par>
                                <p:cTn id="951" presetID="64" presetClass="path" presetSubtype="0" accel="50000" fill="hold" grpId="4" nodeType="withEffect">
                                  <p:stCondLst>
                                    <p:cond delay="0"/>
                                  </p:stCondLst>
                                  <p:childTnLst>
                                    <p:animMotion origin="layout" path="M 0.375 -0.220 L 0.233 -0.220 " pathEditMode="relative" rAng="0" ptsTypes="AA">
                                      <p:cBhvr>
                                        <p:cTn id="952" dur="68" fill="hold"/>
                                        <p:tgtEl>
                                          <p:spTgt spid="682109"/>
                                        </p:tgtEl>
                                        <p:attrNameLst>
                                          <p:attrName>ppt_x</p:attrName>
                                          <p:attrName>ppt_y</p:attrName>
                                        </p:attrNameLst>
                                      </p:cBhvr>
                                      <p:rCtr x="-142" y="0"/>
                                    </p:animMotion>
                                  </p:childTnLst>
                                </p:cTn>
                              </p:par>
                              <p:par>
                                <p:cTn id="953" presetID="64" presetClass="path" presetSubtype="0" accel="50000" fill="hold" grpId="5" nodeType="withEffect">
                                  <p:stCondLst>
                                    <p:cond delay="0"/>
                                  </p:stCondLst>
                                  <p:childTnLst>
                                    <p:animMotion origin="layout" path="M 0.375 0.140 L 0.233 0.140 " pathEditMode="relative" rAng="0" ptsTypes="AA">
                                      <p:cBhvr>
                                        <p:cTn id="954" dur="68" fill="hold"/>
                                        <p:tgtEl>
                                          <p:spTgt spid="682078"/>
                                        </p:tgtEl>
                                        <p:attrNameLst>
                                          <p:attrName>ppt_x</p:attrName>
                                          <p:attrName>ppt_y</p:attrName>
                                        </p:attrNameLst>
                                      </p:cBhvr>
                                      <p:rCtr x="-142" y="0"/>
                                    </p:animMotion>
                                  </p:childTnLst>
                                </p:cTn>
                              </p:par>
                              <p:par>
                                <p:cTn id="955" presetID="64" presetClass="path" presetSubtype="0" accel="50000" fill="hold" grpId="6" nodeType="withEffect">
                                  <p:stCondLst>
                                    <p:cond delay="0"/>
                                  </p:stCondLst>
                                  <p:childTnLst>
                                    <p:animMotion origin="layout" path="M 0.375 0.216 L 0.233 0.216 " pathEditMode="relative" rAng="0" ptsTypes="AA">
                                      <p:cBhvr>
                                        <p:cTn id="956" dur="68" fill="hold"/>
                                        <p:tgtEl>
                                          <p:spTgt spid="682071"/>
                                        </p:tgtEl>
                                        <p:attrNameLst>
                                          <p:attrName>ppt_x</p:attrName>
                                          <p:attrName>ppt_y</p:attrName>
                                        </p:attrNameLst>
                                      </p:cBhvr>
                                      <p:rCtr x="-142" y="0"/>
                                    </p:animMotion>
                                  </p:childTnLst>
                                </p:cTn>
                              </p:par>
                              <p:par>
                                <p:cTn id="957" presetID="64" presetClass="path" presetSubtype="0" accel="50000" fill="hold" grpId="7" nodeType="withEffect">
                                  <p:stCondLst>
                                    <p:cond delay="0"/>
                                  </p:stCondLst>
                                  <p:childTnLst>
                                    <p:animMotion origin="layout" path="M 0.375 0.257 L 0.233 0.257 " pathEditMode="relative" rAng="0" ptsTypes="AA">
                                      <p:cBhvr>
                                        <p:cTn id="958" dur="68" fill="hold"/>
                                        <p:tgtEl>
                                          <p:spTgt spid="682067"/>
                                        </p:tgtEl>
                                        <p:attrNameLst>
                                          <p:attrName>ppt_x</p:attrName>
                                          <p:attrName>ppt_y</p:attrName>
                                        </p:attrNameLst>
                                      </p:cBhvr>
                                      <p:rCtr x="-142" y="0"/>
                                    </p:animMotion>
                                  </p:childTnLst>
                                </p:cTn>
                              </p:par>
                              <p:par>
                                <p:cTn id="959" presetID="64" presetClass="path" presetSubtype="0" accel="50000" fill="hold" grpId="3" nodeType="withEffect">
                                  <p:stCondLst>
                                    <p:cond delay="0"/>
                                  </p:stCondLst>
                                  <p:childTnLst>
                                    <p:animMotion origin="layout" path="M 0.375 -0.329 L 0.233 -0.329 " pathEditMode="relative" rAng="0" ptsTypes="AA">
                                      <p:cBhvr>
                                        <p:cTn id="960" dur="68" fill="hold"/>
                                        <p:tgtEl>
                                          <p:spTgt spid="682116"/>
                                        </p:tgtEl>
                                        <p:attrNameLst>
                                          <p:attrName>ppt_x</p:attrName>
                                          <p:attrName>ppt_y</p:attrName>
                                        </p:attrNameLst>
                                      </p:cBhvr>
                                      <p:rCtr x="-142" y="0"/>
                                    </p:animMotion>
                                  </p:childTnLst>
                                </p:cTn>
                              </p:par>
                            </p:childTnLst>
                          </p:cTn>
                        </p:par>
                        <p:par>
                          <p:cTn id="961" fill="hold">
                            <p:stCondLst>
                              <p:cond delay="1949"/>
                            </p:stCondLst>
                            <p:childTnLst>
                              <p:par>
                                <p:cTn id="962" presetID="64" presetClass="path" presetSubtype="0" fill="hold" grpId="4" nodeType="afterEffect">
                                  <p:stCondLst>
                                    <p:cond delay="0"/>
                                  </p:stCondLst>
                                  <p:childTnLst>
                                    <p:animMotion origin="layout" path="M 0.233 -0.226 L 0.142 -0.473 " pathEditMode="relative" rAng="0" ptsTypes="AA">
                                      <p:cBhvr>
                                        <p:cTn id="963" dur="88" fill="hold"/>
                                        <p:tgtEl>
                                          <p:spTgt spid="682110"/>
                                        </p:tgtEl>
                                        <p:attrNameLst>
                                          <p:attrName>ppt_x</p:attrName>
                                          <p:attrName>ppt_y</p:attrName>
                                        </p:attrNameLst>
                                      </p:cBhvr>
                                      <p:rCtr x="-92" y="-248"/>
                                    </p:animMotion>
                                  </p:childTnLst>
                                </p:cTn>
                              </p:par>
                              <p:par>
                                <p:cTn id="964" presetID="64" presetClass="path" presetSubtype="0" fill="hold" grpId="5" nodeType="withEffect">
                                  <p:stCondLst>
                                    <p:cond delay="0"/>
                                  </p:stCondLst>
                                  <p:childTnLst>
                                    <p:animMotion origin="layout" path="M 0.233 -0.220 L 0.142 -0.473 " pathEditMode="relative" rAng="0" ptsTypes="AA">
                                      <p:cBhvr>
                                        <p:cTn id="965" dur="88" fill="hold"/>
                                        <p:tgtEl>
                                          <p:spTgt spid="682109"/>
                                        </p:tgtEl>
                                        <p:attrNameLst>
                                          <p:attrName>ppt_x</p:attrName>
                                          <p:attrName>ppt_y</p:attrName>
                                        </p:attrNameLst>
                                      </p:cBhvr>
                                      <p:rCtr x="-92" y="-253"/>
                                    </p:animMotion>
                                  </p:childTnLst>
                                </p:cTn>
                              </p:par>
                              <p:par>
                                <p:cTn id="966" presetID="64" presetClass="path" presetSubtype="0" fill="hold" grpId="6" nodeType="withEffect">
                                  <p:stCondLst>
                                    <p:cond delay="0"/>
                                  </p:stCondLst>
                                  <p:childTnLst>
                                    <p:animMotion origin="layout" path="M 0.233 0.140 L 0.142 -0.118 " pathEditMode="relative" rAng="0" ptsTypes="AA">
                                      <p:cBhvr>
                                        <p:cTn id="967" dur="88" fill="hold"/>
                                        <p:tgtEl>
                                          <p:spTgt spid="682078"/>
                                        </p:tgtEl>
                                        <p:attrNameLst>
                                          <p:attrName>ppt_x</p:attrName>
                                          <p:attrName>ppt_y</p:attrName>
                                        </p:attrNameLst>
                                      </p:cBhvr>
                                      <p:rCtr x="-92" y="-258"/>
                                    </p:animMotion>
                                  </p:childTnLst>
                                </p:cTn>
                              </p:par>
                              <p:par>
                                <p:cTn id="968" presetID="64" presetClass="path" presetSubtype="0" fill="hold" grpId="7" nodeType="withEffect">
                                  <p:stCondLst>
                                    <p:cond delay="0"/>
                                  </p:stCondLst>
                                  <p:childTnLst>
                                    <p:animMotion origin="layout" path="M 0.233 0.216 L 0.142 -0.047 " pathEditMode="relative" rAng="0" ptsTypes="AA">
                                      <p:cBhvr>
                                        <p:cTn id="969" dur="88" fill="hold"/>
                                        <p:tgtEl>
                                          <p:spTgt spid="682071"/>
                                        </p:tgtEl>
                                        <p:attrNameLst>
                                          <p:attrName>ppt_x</p:attrName>
                                          <p:attrName>ppt_y</p:attrName>
                                        </p:attrNameLst>
                                      </p:cBhvr>
                                      <p:rCtr x="-92" y="-264"/>
                                    </p:animMotion>
                                  </p:childTnLst>
                                </p:cTn>
                              </p:par>
                              <p:par>
                                <p:cTn id="970" presetID="64" presetClass="path" presetSubtype="0" fill="hold" grpId="8" nodeType="withEffect">
                                  <p:stCondLst>
                                    <p:cond delay="0"/>
                                  </p:stCondLst>
                                  <p:childTnLst>
                                    <p:animMotion origin="layout" path="M 0.233 0.257 L 0.142 -0.012 " pathEditMode="relative" rAng="0" ptsTypes="AA">
                                      <p:cBhvr>
                                        <p:cTn id="971" dur="88" fill="hold"/>
                                        <p:tgtEl>
                                          <p:spTgt spid="682067"/>
                                        </p:tgtEl>
                                        <p:attrNameLst>
                                          <p:attrName>ppt_x</p:attrName>
                                          <p:attrName>ppt_y</p:attrName>
                                        </p:attrNameLst>
                                      </p:cBhvr>
                                      <p:rCtr x="-92" y="-269"/>
                                    </p:animMotion>
                                  </p:childTnLst>
                                </p:cTn>
                              </p:par>
                              <p:par>
                                <p:cTn id="972" presetID="64" presetClass="path" presetSubtype="0" fill="hold" grpId="4" nodeType="withEffect">
                                  <p:stCondLst>
                                    <p:cond delay="0"/>
                                  </p:stCondLst>
                                  <p:childTnLst>
                                    <p:animMotion origin="layout" path="M 0.233 -0.329 L 0.142 -0.604 " pathEditMode="relative" rAng="0" ptsTypes="AA">
                                      <p:cBhvr>
                                        <p:cTn id="973" dur="88" fill="hold"/>
                                        <p:tgtEl>
                                          <p:spTgt spid="682116"/>
                                        </p:tgtEl>
                                        <p:attrNameLst>
                                          <p:attrName>ppt_x</p:attrName>
                                          <p:attrName>ppt_y</p:attrName>
                                        </p:attrNameLst>
                                      </p:cBhvr>
                                      <p:rCtr x="-92" y="-274"/>
                                    </p:animMotion>
                                  </p:childTnLst>
                                </p:cTn>
                              </p:par>
                            </p:childTnLst>
                          </p:cTn>
                        </p:par>
                        <p:par>
                          <p:cTn id="974" fill="hold">
                            <p:stCondLst>
                              <p:cond delay="2037"/>
                            </p:stCondLst>
                            <p:childTnLst>
                              <p:par>
                                <p:cTn id="975" presetID="64" presetClass="path" presetSubtype="0" decel="50000" fill="hold" grpId="5" nodeType="afterEffect">
                                  <p:stCondLst>
                                    <p:cond delay="0"/>
                                  </p:stCondLst>
                                  <p:childTnLst>
                                    <p:animMotion origin="layout" path="M 0.142 -0.473 L 0.000 -0.473 " pathEditMode="relative" rAng="0" ptsTypes="AA">
                                      <p:cBhvr>
                                        <p:cTn id="976" dur="68" fill="hold"/>
                                        <p:tgtEl>
                                          <p:spTgt spid="682110"/>
                                        </p:tgtEl>
                                        <p:attrNameLst>
                                          <p:attrName>ppt_x</p:attrName>
                                          <p:attrName>ppt_y</p:attrName>
                                        </p:attrNameLst>
                                      </p:cBhvr>
                                      <p:rCtr x="-142" y="0"/>
                                    </p:animMotion>
                                  </p:childTnLst>
                                </p:cTn>
                              </p:par>
                              <p:par>
                                <p:cTn id="977" presetID="64" presetClass="path" presetSubtype="0" decel="50000" fill="hold" grpId="6" nodeType="withEffect">
                                  <p:stCondLst>
                                    <p:cond delay="0"/>
                                  </p:stCondLst>
                                  <p:childTnLst>
                                    <p:animMotion origin="layout" path="M 0.142 -0.473 L 0.000 -0.473 " pathEditMode="relative" rAng="0" ptsTypes="AA">
                                      <p:cBhvr>
                                        <p:cTn id="978" dur="68" fill="hold"/>
                                        <p:tgtEl>
                                          <p:spTgt spid="682109"/>
                                        </p:tgtEl>
                                        <p:attrNameLst>
                                          <p:attrName>ppt_x</p:attrName>
                                          <p:attrName>ppt_y</p:attrName>
                                        </p:attrNameLst>
                                      </p:cBhvr>
                                      <p:rCtr x="-142" y="0"/>
                                    </p:animMotion>
                                  </p:childTnLst>
                                </p:cTn>
                              </p:par>
                              <p:par>
                                <p:cTn id="979" presetID="64" presetClass="path" presetSubtype="0" decel="50000" fill="hold" grpId="7" nodeType="withEffect">
                                  <p:stCondLst>
                                    <p:cond delay="0"/>
                                  </p:stCondLst>
                                  <p:childTnLst>
                                    <p:animMotion origin="layout" path="M 0.142 -0.118 L 0.000 -0.118 " pathEditMode="relative" rAng="0" ptsTypes="AA">
                                      <p:cBhvr>
                                        <p:cTn id="980" dur="68" fill="hold"/>
                                        <p:tgtEl>
                                          <p:spTgt spid="682078"/>
                                        </p:tgtEl>
                                        <p:attrNameLst>
                                          <p:attrName>ppt_x</p:attrName>
                                          <p:attrName>ppt_y</p:attrName>
                                        </p:attrNameLst>
                                      </p:cBhvr>
                                      <p:rCtr x="-142" y="0"/>
                                    </p:animMotion>
                                  </p:childTnLst>
                                </p:cTn>
                              </p:par>
                              <p:par>
                                <p:cTn id="981" presetID="64" presetClass="path" presetSubtype="0" decel="50000" fill="hold" grpId="8" nodeType="withEffect">
                                  <p:stCondLst>
                                    <p:cond delay="0"/>
                                  </p:stCondLst>
                                  <p:childTnLst>
                                    <p:animMotion origin="layout" path="M 0.142 -0.047 L 0.000 -0.047 " pathEditMode="relative" rAng="0" ptsTypes="AA">
                                      <p:cBhvr>
                                        <p:cTn id="982" dur="68" fill="hold"/>
                                        <p:tgtEl>
                                          <p:spTgt spid="682071"/>
                                        </p:tgtEl>
                                        <p:attrNameLst>
                                          <p:attrName>ppt_x</p:attrName>
                                          <p:attrName>ppt_y</p:attrName>
                                        </p:attrNameLst>
                                      </p:cBhvr>
                                      <p:rCtr x="-142" y="0"/>
                                    </p:animMotion>
                                  </p:childTnLst>
                                </p:cTn>
                              </p:par>
                              <p:par>
                                <p:cTn id="983" presetID="64" presetClass="path" presetSubtype="0" decel="50000" fill="hold" grpId="9" nodeType="withEffect">
                                  <p:stCondLst>
                                    <p:cond delay="0"/>
                                  </p:stCondLst>
                                  <p:childTnLst>
                                    <p:animMotion origin="layout" path="M 0.142 -0.012 L 0.000 -0.012 " pathEditMode="relative" rAng="0" ptsTypes="AA">
                                      <p:cBhvr>
                                        <p:cTn id="984" dur="68" fill="hold"/>
                                        <p:tgtEl>
                                          <p:spTgt spid="682067"/>
                                        </p:tgtEl>
                                        <p:attrNameLst>
                                          <p:attrName>ppt_x</p:attrName>
                                          <p:attrName>ppt_y</p:attrName>
                                        </p:attrNameLst>
                                      </p:cBhvr>
                                      <p:rCtr x="-142" y="0"/>
                                    </p:animMotion>
                                  </p:childTnLst>
                                </p:cTn>
                              </p:par>
                              <p:par>
                                <p:cTn id="985" presetID="64" presetClass="path" presetSubtype="0" decel="50000" fill="hold" grpId="5" nodeType="withEffect">
                                  <p:stCondLst>
                                    <p:cond delay="0"/>
                                  </p:stCondLst>
                                  <p:childTnLst>
                                    <p:animMotion origin="layout" path="M 0.142 -0.604 L 0.000 -0.604 " pathEditMode="relative" rAng="0" ptsTypes="AA">
                                      <p:cBhvr>
                                        <p:cTn id="986" dur="68" fill="hold"/>
                                        <p:tgtEl>
                                          <p:spTgt spid="682116"/>
                                        </p:tgtEl>
                                        <p:attrNameLst>
                                          <p:attrName>ppt_x</p:attrName>
                                          <p:attrName>ppt_y</p:attrName>
                                        </p:attrNameLst>
                                      </p:cBhvr>
                                      <p:rCtr x="-14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8" grpId="0" build="p" autoUpdateAnimBg="0"/>
      <p:bldP spid="682065" grpId="0" animBg="1"/>
      <p:bldP spid="682065" grpId="1" animBg="1"/>
      <p:bldP spid="682065" grpId="2" animBg="1"/>
      <p:bldP spid="682065" grpId="3" animBg="1"/>
      <p:bldP spid="682065" grpId="4" animBg="1"/>
      <p:bldP spid="682065" grpId="5" animBg="1"/>
      <p:bldP spid="682065" grpId="6" animBg="1"/>
      <p:bldP spid="682065" grpId="7" animBg="1"/>
      <p:bldP spid="682065" grpId="8" animBg="1"/>
      <p:bldP spid="682066" grpId="0" animBg="1"/>
      <p:bldP spid="682066" grpId="1" animBg="1"/>
      <p:bldP spid="682066" grpId="2" animBg="1"/>
      <p:bldP spid="682066" grpId="3" animBg="1"/>
      <p:bldP spid="682066" grpId="4" animBg="1"/>
      <p:bldP spid="682066" grpId="5" animBg="1"/>
      <p:bldP spid="682066" grpId="6" animBg="1"/>
      <p:bldP spid="682066" grpId="7" animBg="1"/>
      <p:bldP spid="682066" grpId="8" animBg="1"/>
      <p:bldP spid="682067" grpId="0" animBg="1"/>
      <p:bldP spid="682067" grpId="1" animBg="1"/>
      <p:bldP spid="682067" grpId="2" animBg="1"/>
      <p:bldP spid="682067" grpId="3" animBg="1"/>
      <p:bldP spid="682067" grpId="4" animBg="1"/>
      <p:bldP spid="682067" grpId="5" animBg="1"/>
      <p:bldP spid="682067" grpId="6" animBg="1"/>
      <p:bldP spid="682067" grpId="7" animBg="1"/>
      <p:bldP spid="682067" grpId="8" animBg="1"/>
      <p:bldP spid="682067" grpId="9" animBg="1"/>
      <p:bldP spid="682068" grpId="0" animBg="1"/>
      <p:bldP spid="682068" grpId="1" animBg="1"/>
      <p:bldP spid="682068" grpId="2" animBg="1"/>
      <p:bldP spid="682068" grpId="3" animBg="1"/>
      <p:bldP spid="682068" grpId="4" animBg="1"/>
      <p:bldP spid="682068" grpId="5" animBg="1"/>
      <p:bldP spid="682068" grpId="6" animBg="1"/>
      <p:bldP spid="682068" grpId="7" animBg="1"/>
      <p:bldP spid="682069" grpId="0" animBg="1"/>
      <p:bldP spid="682069" grpId="1" animBg="1"/>
      <p:bldP spid="682069" grpId="2" animBg="1"/>
      <p:bldP spid="682069" grpId="3" animBg="1"/>
      <p:bldP spid="682069" grpId="4" animBg="1"/>
      <p:bldP spid="682069" grpId="5" animBg="1"/>
      <p:bldP spid="682069" grpId="6" animBg="1"/>
      <p:bldP spid="682069" grpId="7" animBg="1"/>
      <p:bldP spid="682070" grpId="0" animBg="1"/>
      <p:bldP spid="682070" grpId="1" animBg="1"/>
      <p:bldP spid="682070" grpId="2" animBg="1"/>
      <p:bldP spid="682070" grpId="3" animBg="1"/>
      <p:bldP spid="682070" grpId="4" animBg="1"/>
      <p:bldP spid="682070" grpId="5" animBg="1"/>
      <p:bldP spid="682070" grpId="6" animBg="1"/>
      <p:bldP spid="682070" grpId="7" animBg="1"/>
      <p:bldP spid="682071" grpId="0" animBg="1"/>
      <p:bldP spid="682071" grpId="1" animBg="1"/>
      <p:bldP spid="682071" grpId="2" animBg="1"/>
      <p:bldP spid="682071" grpId="3" animBg="1"/>
      <p:bldP spid="682071" grpId="4" animBg="1"/>
      <p:bldP spid="682071" grpId="5" animBg="1"/>
      <p:bldP spid="682071" grpId="6" animBg="1"/>
      <p:bldP spid="682071" grpId="7" animBg="1"/>
      <p:bldP spid="682071" grpId="8" animBg="1"/>
      <p:bldP spid="682072" grpId="0" animBg="1"/>
      <p:bldP spid="682072" grpId="1" animBg="1"/>
      <p:bldP spid="682072" grpId="2" animBg="1"/>
      <p:bldP spid="682072" grpId="3" animBg="1"/>
      <p:bldP spid="682072" grpId="4" animBg="1"/>
      <p:bldP spid="682072" grpId="5" animBg="1"/>
      <p:bldP spid="682072" grpId="6" animBg="1"/>
      <p:bldP spid="682072" grpId="7" animBg="1"/>
      <p:bldP spid="682072" grpId="8" animBg="1"/>
      <p:bldP spid="682072" grpId="9" animBg="1"/>
      <p:bldP spid="682073" grpId="0" animBg="1"/>
      <p:bldP spid="682073" grpId="1" animBg="1"/>
      <p:bldP spid="682073" grpId="2" animBg="1"/>
      <p:bldP spid="682073" grpId="3" animBg="1"/>
      <p:bldP spid="682073" grpId="4" animBg="1"/>
      <p:bldP spid="682073" grpId="5" animBg="1"/>
      <p:bldP spid="682073" grpId="6" animBg="1"/>
      <p:bldP spid="682073" grpId="7" animBg="1"/>
      <p:bldP spid="682074" grpId="0" animBg="1"/>
      <p:bldP spid="682074" grpId="1" animBg="1"/>
      <p:bldP spid="682074" grpId="2" animBg="1"/>
      <p:bldP spid="682074" grpId="3" animBg="1"/>
      <p:bldP spid="682074" grpId="4" animBg="1"/>
      <p:bldP spid="682074" grpId="5" animBg="1"/>
      <p:bldP spid="682074" grpId="6" animBg="1"/>
      <p:bldP spid="682074" grpId="7" animBg="1"/>
      <p:bldP spid="682075" grpId="0" animBg="1"/>
      <p:bldP spid="682075" grpId="1" animBg="1"/>
      <p:bldP spid="682075" grpId="2" animBg="1"/>
      <p:bldP spid="682075" grpId="3" animBg="1"/>
      <p:bldP spid="682075" grpId="4" animBg="1"/>
      <p:bldP spid="682075" grpId="5" animBg="1"/>
      <p:bldP spid="682075" grpId="6" animBg="1"/>
      <p:bldP spid="682075" grpId="7" animBg="1"/>
      <p:bldP spid="682075" grpId="8" animBg="1"/>
      <p:bldP spid="682076" grpId="0" animBg="1"/>
      <p:bldP spid="682076" grpId="1" animBg="1"/>
      <p:bldP spid="682076" grpId="2" animBg="1"/>
      <p:bldP spid="682076" grpId="3" animBg="1"/>
      <p:bldP spid="682076" grpId="4" animBg="1"/>
      <p:bldP spid="682076" grpId="5" animBg="1"/>
      <p:bldP spid="682076" grpId="6" animBg="1"/>
      <p:bldP spid="682076" grpId="7" animBg="1"/>
      <p:bldP spid="682076" grpId="8" animBg="1"/>
      <p:bldP spid="682077" grpId="0" animBg="1"/>
      <p:bldP spid="682077" grpId="1" animBg="1"/>
      <p:bldP spid="682077" grpId="2" animBg="1"/>
      <p:bldP spid="682077" grpId="3" animBg="1"/>
      <p:bldP spid="682077" grpId="4" animBg="1"/>
      <p:bldP spid="682077" grpId="5" animBg="1"/>
      <p:bldP spid="682077" grpId="6" animBg="1"/>
      <p:bldP spid="682077" grpId="7" animBg="1"/>
      <p:bldP spid="682078" grpId="0" animBg="1"/>
      <p:bldP spid="682078" grpId="1" animBg="1"/>
      <p:bldP spid="682078" grpId="2" animBg="1"/>
      <p:bldP spid="682078" grpId="3" animBg="1"/>
      <p:bldP spid="682078" grpId="4" animBg="1"/>
      <p:bldP spid="682078" grpId="5" animBg="1"/>
      <p:bldP spid="682078" grpId="6" animBg="1"/>
      <p:bldP spid="682078" grpId="7" animBg="1"/>
      <p:bldP spid="682079" grpId="0" animBg="1"/>
      <p:bldP spid="682079" grpId="1" animBg="1"/>
      <p:bldP spid="682079" grpId="2" animBg="1"/>
      <p:bldP spid="682079" grpId="3" animBg="1"/>
      <p:bldP spid="682079" grpId="4" animBg="1"/>
      <p:bldP spid="682079" grpId="5" animBg="1"/>
      <p:bldP spid="682079" grpId="6" animBg="1"/>
      <p:bldP spid="682079" grpId="7" animBg="1"/>
      <p:bldP spid="682079" grpId="8" animBg="1"/>
      <p:bldP spid="682080" grpId="0" animBg="1"/>
      <p:bldP spid="682080" grpId="1" animBg="1"/>
      <p:bldP spid="682080" grpId="2" animBg="1"/>
      <p:bldP spid="682080" grpId="3" animBg="1"/>
      <p:bldP spid="682080" grpId="4" animBg="1"/>
      <p:bldP spid="682080" grpId="5" animBg="1"/>
      <p:bldP spid="682080" grpId="6" animBg="1"/>
      <p:bldP spid="682081" grpId="0" animBg="1"/>
      <p:bldP spid="682081" grpId="1" animBg="1"/>
      <p:bldP spid="682081" grpId="2" animBg="1"/>
      <p:bldP spid="682081" grpId="3" animBg="1"/>
      <p:bldP spid="682081" grpId="4" animBg="1"/>
      <p:bldP spid="682081" grpId="5" animBg="1"/>
      <p:bldP spid="682081" grpId="6" animBg="1"/>
      <p:bldP spid="682081" grpId="7" animBg="1"/>
      <p:bldP spid="682081" grpId="8" animBg="1"/>
      <p:bldP spid="682082" grpId="0" animBg="1"/>
      <p:bldP spid="682082" grpId="1" animBg="1"/>
      <p:bldP spid="682082" grpId="2" animBg="1"/>
      <p:bldP spid="682082" grpId="3" animBg="1"/>
      <p:bldP spid="682082" grpId="4" animBg="1"/>
      <p:bldP spid="682082" grpId="5" animBg="1"/>
      <p:bldP spid="682082" grpId="6" animBg="1"/>
      <p:bldP spid="682082" grpId="7" animBg="1"/>
      <p:bldP spid="682082" grpId="8" animBg="1"/>
      <p:bldP spid="682083" grpId="0" animBg="1"/>
      <p:bldP spid="682083" grpId="1" animBg="1"/>
      <p:bldP spid="682083" grpId="2" animBg="1"/>
      <p:bldP spid="682083" grpId="3" animBg="1"/>
      <p:bldP spid="682083" grpId="4" animBg="1"/>
      <p:bldP spid="682083" grpId="5" animBg="1"/>
      <p:bldP spid="682083" grpId="6" animBg="1"/>
      <p:bldP spid="682083" grpId="7" animBg="1"/>
      <p:bldP spid="682084" grpId="0" animBg="1"/>
      <p:bldP spid="682084" grpId="1" animBg="1"/>
      <p:bldP spid="682084" grpId="2" animBg="1"/>
      <p:bldP spid="682084" grpId="3" animBg="1"/>
      <p:bldP spid="682084" grpId="4" animBg="1"/>
      <p:bldP spid="682084" grpId="5" animBg="1"/>
      <p:bldP spid="682084" grpId="6" animBg="1"/>
      <p:bldP spid="682085" grpId="0" animBg="1"/>
      <p:bldP spid="682085" grpId="1" animBg="1"/>
      <p:bldP spid="682085" grpId="2" animBg="1"/>
      <p:bldP spid="682085" grpId="3" animBg="1"/>
      <p:bldP spid="682085" grpId="4" animBg="1"/>
      <p:bldP spid="682085" grpId="5" animBg="1"/>
      <p:bldP spid="682085" grpId="6" animBg="1"/>
      <p:bldP spid="682085" grpId="7" animBg="1"/>
      <p:bldP spid="682086" grpId="0" animBg="1"/>
      <p:bldP spid="682086" grpId="1" animBg="1"/>
      <p:bldP spid="682086" grpId="2" animBg="1"/>
      <p:bldP spid="682086" grpId="3" animBg="1"/>
      <p:bldP spid="682086" grpId="4" animBg="1"/>
      <p:bldP spid="682086" grpId="5" animBg="1"/>
      <p:bldP spid="682086" grpId="6" animBg="1"/>
      <p:bldP spid="682086" grpId="7" animBg="1"/>
      <p:bldP spid="682087" grpId="0" animBg="1"/>
      <p:bldP spid="682087" grpId="1" animBg="1"/>
      <p:bldP spid="682087" grpId="2" animBg="1"/>
      <p:bldP spid="682087" grpId="3" animBg="1"/>
      <p:bldP spid="682087" grpId="4" animBg="1"/>
      <p:bldP spid="682087" grpId="5" animBg="1"/>
      <p:bldP spid="682087" grpId="6" animBg="1"/>
      <p:bldP spid="682087" grpId="7" animBg="1"/>
      <p:bldP spid="682088" grpId="0" animBg="1"/>
      <p:bldP spid="682088" grpId="1" animBg="1"/>
      <p:bldP spid="682088" grpId="2" animBg="1"/>
      <p:bldP spid="682088" grpId="3" animBg="1"/>
      <p:bldP spid="682088" grpId="4" animBg="1"/>
      <p:bldP spid="682088" grpId="5" animBg="1"/>
      <p:bldP spid="682088" grpId="6" animBg="1"/>
      <p:bldP spid="682089" grpId="0" animBg="1"/>
      <p:bldP spid="682089" grpId="1" animBg="1"/>
      <p:bldP spid="682089" grpId="2" animBg="1"/>
      <p:bldP spid="682089" grpId="3" animBg="1"/>
      <p:bldP spid="682089" grpId="4" animBg="1"/>
      <p:bldP spid="682089" grpId="5" animBg="1"/>
      <p:bldP spid="682089" grpId="6" animBg="1"/>
      <p:bldP spid="682089" grpId="7" animBg="1"/>
      <p:bldP spid="682089" grpId="8" animBg="1"/>
      <p:bldP spid="682090" grpId="0" animBg="1"/>
      <p:bldP spid="682090" grpId="1" animBg="1"/>
      <p:bldP spid="682090" grpId="2" animBg="1"/>
      <p:bldP spid="682090" grpId="3" animBg="1"/>
      <p:bldP spid="682090" grpId="4" animBg="1"/>
      <p:bldP spid="682090" grpId="5" animBg="1"/>
      <p:bldP spid="682090" grpId="6" animBg="1"/>
      <p:bldP spid="682090" grpId="7" animBg="1"/>
      <p:bldP spid="682091" grpId="0" animBg="1"/>
      <p:bldP spid="682091" grpId="1" animBg="1"/>
      <p:bldP spid="682091" grpId="2" animBg="1"/>
      <p:bldP spid="682091" grpId="3" animBg="1"/>
      <p:bldP spid="682091" grpId="4" animBg="1"/>
      <p:bldP spid="682091" grpId="5" animBg="1"/>
      <p:bldP spid="682091" grpId="6" animBg="1"/>
      <p:bldP spid="682091" grpId="7" animBg="1"/>
      <p:bldP spid="682092" grpId="0" animBg="1"/>
      <p:bldP spid="682092" grpId="1" animBg="1"/>
      <p:bldP spid="682092" grpId="2" animBg="1"/>
      <p:bldP spid="682092" grpId="3" animBg="1"/>
      <p:bldP spid="682092" grpId="4" animBg="1"/>
      <p:bldP spid="682092" grpId="5" animBg="1"/>
      <p:bldP spid="682092" grpId="6" animBg="1"/>
      <p:bldP spid="682092" grpId="7" animBg="1"/>
      <p:bldP spid="682092" grpId="8" animBg="1"/>
      <p:bldP spid="682093" grpId="0" animBg="1"/>
      <p:bldP spid="682093" grpId="1" animBg="1"/>
      <p:bldP spid="682093" grpId="2" animBg="1"/>
      <p:bldP spid="682093" grpId="3" animBg="1"/>
      <p:bldP spid="682093" grpId="4" animBg="1"/>
      <p:bldP spid="682093" grpId="5" animBg="1"/>
      <p:bldP spid="682093" grpId="6" animBg="1"/>
      <p:bldP spid="682094" grpId="0" animBg="1"/>
      <p:bldP spid="682094" grpId="1" animBg="1"/>
      <p:bldP spid="682094" grpId="2" animBg="1"/>
      <p:bldP spid="682094" grpId="3" animBg="1"/>
      <p:bldP spid="682094" grpId="4" animBg="1"/>
      <p:bldP spid="682094" grpId="5" animBg="1"/>
      <p:bldP spid="682094" grpId="6" animBg="1"/>
      <p:bldP spid="682095" grpId="0" animBg="1"/>
      <p:bldP spid="682095" grpId="1" animBg="1"/>
      <p:bldP spid="682095" grpId="2" animBg="1"/>
      <p:bldP spid="682095" grpId="3" animBg="1"/>
      <p:bldP spid="682095" grpId="4" animBg="1"/>
      <p:bldP spid="682095" grpId="5" animBg="1"/>
      <p:bldP spid="682095" grpId="6" animBg="1"/>
      <p:bldP spid="682095" grpId="7" animBg="1"/>
      <p:bldP spid="682095" grpId="8" animBg="1"/>
      <p:bldP spid="682096" grpId="0" animBg="1"/>
      <p:bldP spid="682096" grpId="1" animBg="1"/>
      <p:bldP spid="682096" grpId="2" animBg="1"/>
      <p:bldP spid="682096" grpId="3" animBg="1"/>
      <p:bldP spid="682096" grpId="4" animBg="1"/>
      <p:bldP spid="682096" grpId="5" animBg="1"/>
      <p:bldP spid="682096" grpId="6" animBg="1"/>
      <p:bldP spid="682096" grpId="7" animBg="1"/>
      <p:bldP spid="682097" grpId="0" animBg="1"/>
      <p:bldP spid="682097" grpId="1" animBg="1"/>
      <p:bldP spid="682097" grpId="2" animBg="1"/>
      <p:bldP spid="682097" grpId="3" animBg="1"/>
      <p:bldP spid="682097" grpId="4" animBg="1"/>
      <p:bldP spid="682097" grpId="5" animBg="1"/>
      <p:bldP spid="682097" grpId="6" animBg="1"/>
      <p:bldP spid="682097" grpId="7" animBg="1"/>
      <p:bldP spid="682098" grpId="0" animBg="1"/>
      <p:bldP spid="682098" grpId="1" animBg="1"/>
      <p:bldP spid="682098" grpId="2" animBg="1"/>
      <p:bldP spid="682098" grpId="3" animBg="1"/>
      <p:bldP spid="682098" grpId="4" animBg="1"/>
      <p:bldP spid="682098" grpId="5" animBg="1"/>
      <p:bldP spid="682099" grpId="0" animBg="1"/>
      <p:bldP spid="682099" grpId="1" animBg="1"/>
      <p:bldP spid="682099" grpId="2" animBg="1"/>
      <p:bldP spid="682099" grpId="3" animBg="1"/>
      <p:bldP spid="682099" grpId="4" animBg="1"/>
      <p:bldP spid="682099" grpId="5" animBg="1"/>
      <p:bldP spid="682099" grpId="6" animBg="1"/>
      <p:bldP spid="682100" grpId="0" animBg="1"/>
      <p:bldP spid="682100" grpId="1" animBg="1"/>
      <p:bldP spid="682100" grpId="2" animBg="1"/>
      <p:bldP spid="682100" grpId="3" animBg="1"/>
      <p:bldP spid="682100" grpId="4" animBg="1"/>
      <p:bldP spid="682100" grpId="5" animBg="1"/>
      <p:bldP spid="682101" grpId="0" animBg="1"/>
      <p:bldP spid="682101" grpId="1" animBg="1"/>
      <p:bldP spid="682101" grpId="2" animBg="1"/>
      <p:bldP spid="682101" grpId="3" animBg="1"/>
      <p:bldP spid="682101" grpId="4" animBg="1"/>
      <p:bldP spid="682101" grpId="5" animBg="1"/>
      <p:bldP spid="682102" grpId="0" animBg="1"/>
      <p:bldP spid="682102" grpId="1" animBg="1"/>
      <p:bldP spid="682102" grpId="2" animBg="1"/>
      <p:bldP spid="682102" grpId="3" animBg="1"/>
      <p:bldP spid="682102" grpId="4" animBg="1"/>
      <p:bldP spid="682102" grpId="5" animBg="1"/>
      <p:bldP spid="682103" grpId="0" animBg="1"/>
      <p:bldP spid="682103" grpId="1" animBg="1"/>
      <p:bldP spid="682103" grpId="2" animBg="1"/>
      <p:bldP spid="682103" grpId="3" animBg="1"/>
      <p:bldP spid="682103" grpId="4" animBg="1"/>
      <p:bldP spid="682103" grpId="5" animBg="1"/>
      <p:bldP spid="682104" grpId="0" animBg="1"/>
      <p:bldP spid="682104" grpId="1" animBg="1"/>
      <p:bldP spid="682104" grpId="2" animBg="1"/>
      <p:bldP spid="682104" grpId="3" animBg="1"/>
      <p:bldP spid="682104" grpId="4" animBg="1"/>
      <p:bldP spid="682104" grpId="5" animBg="1"/>
      <p:bldP spid="682105" grpId="0" animBg="1"/>
      <p:bldP spid="682105" grpId="1" animBg="1"/>
      <p:bldP spid="682105" grpId="2" animBg="1"/>
      <p:bldP spid="682105" grpId="3" animBg="1"/>
      <p:bldP spid="682105" grpId="4" animBg="1"/>
      <p:bldP spid="682105" grpId="5" animBg="1"/>
      <p:bldP spid="682106" grpId="0" animBg="1"/>
      <p:bldP spid="682106" grpId="1" animBg="1"/>
      <p:bldP spid="682106" grpId="2" animBg="1"/>
      <p:bldP spid="682106" grpId="3" animBg="1"/>
      <p:bldP spid="682106" grpId="4" animBg="1"/>
      <p:bldP spid="682106" grpId="5" animBg="1"/>
      <p:bldP spid="682106" grpId="6" animBg="1"/>
      <p:bldP spid="682107" grpId="0" animBg="1"/>
      <p:bldP spid="682107" grpId="1" animBg="1"/>
      <p:bldP spid="682107" grpId="2" animBg="1"/>
      <p:bldP spid="682107" grpId="3" animBg="1"/>
      <p:bldP spid="682107" grpId="4" animBg="1"/>
      <p:bldP spid="682107" grpId="5" animBg="1"/>
      <p:bldP spid="682107" grpId="6" animBg="1"/>
      <p:bldP spid="682108" grpId="0" animBg="1"/>
      <p:bldP spid="682108" grpId="1" animBg="1"/>
      <p:bldP spid="682108" grpId="2" animBg="1"/>
      <p:bldP spid="682108" grpId="3" animBg="1"/>
      <p:bldP spid="682108" grpId="4" animBg="1"/>
      <p:bldP spid="682108" grpId="5" animBg="1"/>
      <p:bldP spid="682109" grpId="0" animBg="1"/>
      <p:bldP spid="682109" grpId="1" animBg="1"/>
      <p:bldP spid="682109" grpId="2" animBg="1"/>
      <p:bldP spid="682109" grpId="3" animBg="1"/>
      <p:bldP spid="682109" grpId="4" animBg="1"/>
      <p:bldP spid="682109" grpId="5" animBg="1"/>
      <p:bldP spid="682109" grpId="6" animBg="1"/>
      <p:bldP spid="682110" grpId="0" animBg="1"/>
      <p:bldP spid="682110" grpId="1" animBg="1"/>
      <p:bldP spid="682110" grpId="2" animBg="1"/>
      <p:bldP spid="682110" grpId="3" animBg="1"/>
      <p:bldP spid="682110" grpId="4" animBg="1"/>
      <p:bldP spid="682110" grpId="5" animBg="1"/>
      <p:bldP spid="682111" grpId="0" animBg="1"/>
      <p:bldP spid="682111" grpId="1" animBg="1"/>
      <p:bldP spid="682111" grpId="2" animBg="1"/>
      <p:bldP spid="682111" grpId="3" animBg="1"/>
      <p:bldP spid="682111" grpId="4" animBg="1"/>
      <p:bldP spid="682111" grpId="5" animBg="1"/>
      <p:bldP spid="682112" grpId="0" animBg="1"/>
      <p:bldP spid="682112" grpId="1" animBg="1"/>
      <p:bldP spid="682112" grpId="2" animBg="1"/>
      <p:bldP spid="682112" grpId="3" animBg="1"/>
      <p:bldP spid="682112" grpId="4" animBg="1"/>
      <p:bldP spid="682112" grpId="5" animBg="1"/>
      <p:bldP spid="682113" grpId="0" animBg="1"/>
      <p:bldP spid="682113" grpId="1" animBg="1"/>
      <p:bldP spid="682113" grpId="2" animBg="1"/>
      <p:bldP spid="682113" grpId="3" animBg="1"/>
      <p:bldP spid="682113" grpId="4" animBg="1"/>
      <p:bldP spid="682113" grpId="5" animBg="1"/>
      <p:bldP spid="682114" grpId="0" animBg="1"/>
      <p:bldP spid="682114" grpId="1" animBg="1"/>
      <p:bldP spid="682114" grpId="2" animBg="1"/>
      <p:bldP spid="682114" grpId="3" animBg="1"/>
      <p:bldP spid="682114" grpId="4" animBg="1"/>
      <p:bldP spid="682114" grpId="5" animBg="1"/>
      <p:bldP spid="682115" grpId="0" animBg="1"/>
      <p:bldP spid="682115" grpId="1" animBg="1"/>
      <p:bldP spid="682115" grpId="2" animBg="1"/>
      <p:bldP spid="682115" grpId="3" animBg="1"/>
      <p:bldP spid="682115" grpId="4" animBg="1"/>
      <p:bldP spid="682115" grpId="5" animBg="1"/>
      <p:bldP spid="682116" grpId="0" animBg="1"/>
      <p:bldP spid="682116" grpId="1" animBg="1"/>
      <p:bldP spid="682116" grpId="2" animBg="1"/>
      <p:bldP spid="682116" grpId="3" animBg="1"/>
      <p:bldP spid="682116" grpId="4" animBg="1"/>
      <p:bldP spid="682116" grpId="5"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Question: Is this a Good Machine? </a:t>
            </a:r>
            <a:endParaRPr lang="en-US">
              <a:solidFill>
                <a:schemeClr val="tx1"/>
              </a:solidFill>
            </a:endParaRPr>
          </a:p>
        </p:txBody>
      </p:sp>
      <p:sp>
        <p:nvSpPr>
          <p:cNvPr id="680005" name="Rectangle 69"/>
          <p:cNvSpPr>
            <a:spLocks noChangeArrowheads="1"/>
          </p:cNvSpPr>
          <p:nvPr/>
        </p:nvSpPr>
        <p:spPr bwMode="auto">
          <a:xfrm>
            <a:off x="482600" y="1155700"/>
            <a:ext cx="8128000" cy="494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Thought experiment: What are the odds that the bottom card (the white card in the simulation) becomes the top card after the shuffling machine runs through a single cycle?</a:t>
            </a:r>
          </a:p>
          <a:p>
            <a:pPr marL="342900" indent="-342900" algn="just">
              <a:lnSpc>
                <a:spcPct val="85000"/>
              </a:lnSpc>
              <a:spcAft>
                <a:spcPct val="50000"/>
              </a:spcAft>
              <a:buFontTx/>
              <a:buChar char="•"/>
            </a:pPr>
            <a:r>
              <a:rPr lang="en-US" sz="2400" i="0"/>
              <a:t>Answer: Because the bottom card is sorted last into the bins, it will be the top card in its bin half the time.  If that bin is chosen last in Phase 2 (which happens one time in eight), the bottom card will end up on the top.  This analysis suggests that the odds of having the bottom card become the top card are 1 in 16, which is considerably higher than 1 in 52.</a:t>
            </a:r>
          </a:p>
          <a:p>
            <a:pPr marL="342900" indent="-342900" algn="just">
              <a:lnSpc>
                <a:spcPct val="85000"/>
              </a:lnSpc>
              <a:spcAft>
                <a:spcPct val="20000"/>
              </a:spcAft>
              <a:buFontTx/>
              <a:buChar char="•"/>
            </a:pPr>
            <a:r>
              <a:rPr lang="en-US" sz="2400" i="0"/>
              <a:t>Running a simulation of this machine verifies this analysis experimentally.  After 52,000 trials:</a:t>
            </a:r>
          </a:p>
          <a:p>
            <a:pPr marL="742950" lvl="1" indent="-285750" algn="just">
              <a:lnSpc>
                <a:spcPct val="85000"/>
              </a:lnSpc>
              <a:spcAft>
                <a:spcPct val="20000"/>
              </a:spcAft>
              <a:buFontTx/>
              <a:buChar char="–"/>
            </a:pPr>
            <a:r>
              <a:rPr lang="en-US" sz="2200" i="0">
                <a:ea typeface="ＭＳ Ｐゴシック" pitchFamily="1" charset="-128"/>
                <a:cs typeface="ＭＳ Ｐゴシック" pitchFamily="1" charset="-128"/>
              </a:rPr>
              <a:t>The bottom card became the top card 3326 times.</a:t>
            </a:r>
          </a:p>
          <a:p>
            <a:pPr marL="742950" lvl="1" indent="-285750" algn="just">
              <a:lnSpc>
                <a:spcPct val="85000"/>
              </a:lnSpc>
              <a:spcAft>
                <a:spcPct val="20000"/>
              </a:spcAft>
              <a:buFontTx/>
              <a:buChar char="–"/>
            </a:pPr>
            <a:r>
              <a:rPr lang="en-US" sz="2200" i="0">
                <a:ea typeface="ＭＳ Ｐゴシック" pitchFamily="1" charset="-128"/>
                <a:cs typeface="ＭＳ Ｐゴシック" pitchFamily="1" charset="-128"/>
              </a:rPr>
              <a:t>The bottom card became the second card only 46 times.</a:t>
            </a:r>
            <a:endParaRPr lang="en-US" sz="2000" i="0">
              <a:ea typeface="ＭＳ Ｐゴシック" pitchFamily="1" charset="-128"/>
              <a:cs typeface="ＭＳ Ｐゴシック" pitchFamily="1"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000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000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0005">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680005">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8000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005" grpId="0" build="p" bldLvl="2"/>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0" y="2616200"/>
            <a:ext cx="9144000" cy="1143000"/>
          </a:xfrm>
        </p:spPr>
        <p:txBody>
          <a:bodyPr/>
          <a:lstStyle/>
          <a:p>
            <a:r>
              <a:rPr lang="en-US" sz="6000">
                <a:solidFill>
                  <a:srgbClr val="FF0000"/>
                </a:solidFill>
                <a:latin typeface="Times New Roman" pitchFamily="1" charset="0"/>
              </a:rPr>
              <a:t>Random Numbers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latin typeface="Times New Roman" pitchFamily="1" charset="0"/>
              </a:rPr>
              <a:t>Using the </a:t>
            </a:r>
            <a:r>
              <a:rPr lang="en-US" sz="3600" b="1" dirty="0" err="1">
                <a:solidFill>
                  <a:srgbClr val="FF0000"/>
                </a:solidFill>
                <a:latin typeface="Courier New" pitchFamily="1" charset="0"/>
              </a:rPr>
              <a:t>RandomGenerator</a:t>
            </a:r>
            <a:r>
              <a:rPr lang="en-US" sz="4000" dirty="0">
                <a:solidFill>
                  <a:srgbClr val="FF0000"/>
                </a:solidFill>
                <a:latin typeface="Times New Roman" pitchFamily="1" charset="0"/>
              </a:rPr>
              <a:t> Class</a:t>
            </a:r>
            <a:endParaRPr lang="en-US" dirty="0">
              <a:solidFill>
                <a:schemeClr val="tx1"/>
              </a:solidFill>
            </a:endParaRPr>
          </a:p>
        </p:txBody>
      </p:sp>
      <p:sp>
        <p:nvSpPr>
          <p:cNvPr id="28675" name="Rectangle 3"/>
          <p:cNvSpPr>
            <a:spLocks noChangeArrowheads="1"/>
          </p:cNvSpPr>
          <p:nvPr/>
        </p:nvSpPr>
        <p:spPr bwMode="auto">
          <a:xfrm>
            <a:off x="482600" y="1155700"/>
            <a:ext cx="8128000" cy="2273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Before you start to write classes of your own, it helps to look more closely at how to use classes that have been developed by others.  Chapter 6 illustrates the use of existing classes by introducing a class called </a:t>
            </a:r>
            <a:r>
              <a:rPr lang="en-US" sz="2000" b="1" i="0">
                <a:latin typeface="Courier New" pitchFamily="1" charset="0"/>
              </a:rPr>
              <a:t>RandomGenerator</a:t>
            </a:r>
            <a:r>
              <a:rPr lang="en-US" sz="2400" i="0"/>
              <a:t>, which makes it possible to write programs that simulate random processes such as flipping a coin or rolling a die.  Programs that involve random processes of this sort are said to be </a:t>
            </a:r>
            <a:r>
              <a:rPr lang="en-US" sz="2400" b="1"/>
              <a:t>nondeterministic</a:t>
            </a:r>
            <a:r>
              <a:rPr lang="en-US" sz="2400" i="0"/>
              <a:t>.</a:t>
            </a:r>
          </a:p>
        </p:txBody>
      </p:sp>
      <p:sp>
        <p:nvSpPr>
          <p:cNvPr id="661508" name="Rectangle 4"/>
          <p:cNvSpPr>
            <a:spLocks noChangeArrowheads="1"/>
          </p:cNvSpPr>
          <p:nvPr/>
        </p:nvSpPr>
        <p:spPr bwMode="auto">
          <a:xfrm>
            <a:off x="482600" y="3500438"/>
            <a:ext cx="8131175" cy="267176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Nondeterminstic behavior is essential to many applications.  Computer games would cease to be fun if they behaved in exactly the same way each time.  Nondeterminism also has important practical uses in simulations, in computer security, and in algorithmic research.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6150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1508" grpId="0" build="p" bldLvl="2"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Creating a Random Generator</a:t>
            </a:r>
            <a:endParaRPr lang="en-US">
              <a:solidFill>
                <a:srgbClr val="FF0000"/>
              </a:solidFill>
              <a:latin typeface="Times New Roman" pitchFamily="1" charset="0"/>
            </a:endParaRPr>
          </a:p>
        </p:txBody>
      </p:sp>
      <p:sp>
        <p:nvSpPr>
          <p:cNvPr id="30723" name="Rectangle 3"/>
          <p:cNvSpPr>
            <a:spLocks noChangeArrowheads="1"/>
          </p:cNvSpPr>
          <p:nvPr/>
        </p:nvSpPr>
        <p:spPr bwMode="auto">
          <a:xfrm>
            <a:off x="482600" y="1155700"/>
            <a:ext cx="8128000" cy="1358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The first step in writing a program that uses randomness is to create an instance of the </a:t>
            </a:r>
            <a:r>
              <a:rPr lang="en-US" sz="2000" b="1" i="0">
                <a:latin typeface="Courier New" pitchFamily="1" charset="0"/>
              </a:rPr>
              <a:t>RandomGenerator</a:t>
            </a:r>
            <a:r>
              <a:rPr lang="en-US" sz="2400" i="0"/>
              <a:t> class.</a:t>
            </a:r>
          </a:p>
        </p:txBody>
      </p:sp>
      <p:grpSp>
        <p:nvGrpSpPr>
          <p:cNvPr id="2" name="Group 4"/>
          <p:cNvGrpSpPr>
            <a:grpSpLocks/>
          </p:cNvGrpSpPr>
          <p:nvPr/>
        </p:nvGrpSpPr>
        <p:grpSpPr bwMode="auto">
          <a:xfrm>
            <a:off x="482600" y="1968500"/>
            <a:ext cx="8128000" cy="2286000"/>
            <a:chOff x="304" y="1240"/>
            <a:chExt cx="5120" cy="1440"/>
          </a:xfrm>
        </p:grpSpPr>
        <p:sp>
          <p:nvSpPr>
            <p:cNvPr id="30727" name="Rectangle 5"/>
            <p:cNvSpPr>
              <a:spLocks noChangeArrowheads="1"/>
            </p:cNvSpPr>
            <p:nvPr/>
          </p:nvSpPr>
          <p:spPr bwMode="auto">
            <a:xfrm>
              <a:off x="304" y="1240"/>
              <a:ext cx="5120" cy="1104"/>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In most cases, you create a new instance of a class by using the </a:t>
              </a:r>
              <a:r>
                <a:rPr lang="en-US" sz="2000" b="1" i="0">
                  <a:latin typeface="Courier New" pitchFamily="1" charset="0"/>
                </a:rPr>
                <a:t>new</a:t>
              </a:r>
              <a:r>
                <a:rPr lang="en-US" sz="2400" i="0"/>
                <a:t> operator, as you have already seen in the earlier chapters.  From that experience, you would expect to create  a </a:t>
              </a:r>
              <a:r>
                <a:rPr lang="en-US" sz="2000" b="1" i="0">
                  <a:latin typeface="Courier New" pitchFamily="1" charset="0"/>
                </a:rPr>
                <a:t>RandomGenerator</a:t>
              </a:r>
              <a:r>
                <a:rPr lang="en-US" sz="2400" i="0"/>
                <a:t> object by writing a declaration like this:</a:t>
              </a:r>
            </a:p>
          </p:txBody>
        </p:sp>
        <p:sp>
          <p:nvSpPr>
            <p:cNvPr id="30728" name="Rectangle 6"/>
            <p:cNvSpPr>
              <a:spLocks noChangeArrowheads="1"/>
            </p:cNvSpPr>
            <p:nvPr/>
          </p:nvSpPr>
          <p:spPr bwMode="auto">
            <a:xfrm>
              <a:off x="576" y="2200"/>
              <a:ext cx="4826"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0729" name="Text Box 7"/>
            <p:cNvSpPr txBox="1">
              <a:spLocks noChangeArrowheads="1"/>
            </p:cNvSpPr>
            <p:nvPr/>
          </p:nvSpPr>
          <p:spPr bwMode="auto">
            <a:xfrm>
              <a:off x="608" y="2324"/>
              <a:ext cx="4768" cy="212"/>
            </a:xfrm>
            <a:prstGeom prst="rect">
              <a:avLst/>
            </a:prstGeom>
            <a:noFill/>
            <a:ln w="9525">
              <a:noFill/>
              <a:miter lim="800000"/>
              <a:headEnd/>
              <a:tailEnd/>
            </a:ln>
          </p:spPr>
          <p:txBody>
            <a:bodyPr>
              <a:prstTxWarp prst="textNoShape">
                <a:avLst/>
              </a:prstTxWarp>
              <a:spAutoFit/>
            </a:bodyPr>
            <a:lstStyle/>
            <a:p>
              <a:r>
                <a:rPr lang="en-US" sz="1600" b="1" i="0">
                  <a:latin typeface="Courier New" pitchFamily="1" charset="0"/>
                </a:rPr>
                <a:t>RandomGenerator</a:t>
              </a:r>
              <a:r>
                <a:rPr lang="en-US" sz="1200" b="1" i="0">
                  <a:latin typeface="Courier New" pitchFamily="1" charset="0"/>
                </a:rPr>
                <a:t> </a:t>
              </a:r>
              <a:r>
                <a:rPr lang="en-US" sz="1600" b="1" i="0">
                  <a:latin typeface="Courier New" pitchFamily="1" charset="0"/>
                </a:rPr>
                <a:t>rgen</a:t>
              </a:r>
              <a:r>
                <a:rPr lang="en-US" sz="1200" b="1" i="0">
                  <a:latin typeface="Courier New" pitchFamily="1" charset="0"/>
                </a:rPr>
                <a:t> </a:t>
              </a:r>
              <a:r>
                <a:rPr lang="en-US" sz="1600" b="1" i="0">
                  <a:latin typeface="Courier New" pitchFamily="1" charset="0"/>
                </a:rPr>
                <a:t>=</a:t>
              </a:r>
              <a:r>
                <a:rPr lang="en-US" sz="1200" b="1" i="0">
                  <a:latin typeface="Courier New" pitchFamily="1" charset="0"/>
                </a:rPr>
                <a:t> </a:t>
              </a:r>
              <a:r>
                <a:rPr lang="en-US" sz="1600" b="1" i="0">
                  <a:latin typeface="Courier New" pitchFamily="1" charset="0"/>
                </a:rPr>
                <a:t>new RandomGenerator();</a:t>
              </a:r>
            </a:p>
          </p:txBody>
        </p:sp>
      </p:grpSp>
      <p:sp>
        <p:nvSpPr>
          <p:cNvPr id="614408" name="Rectangle 8"/>
          <p:cNvSpPr>
            <a:spLocks noChangeArrowheads="1"/>
          </p:cNvSpPr>
          <p:nvPr/>
        </p:nvSpPr>
        <p:spPr bwMode="auto">
          <a:xfrm>
            <a:off x="482600" y="4406900"/>
            <a:ext cx="8128000" cy="207010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i="0" dirty="0" smtClean="0"/>
              <a:t>For </a:t>
            </a:r>
            <a:r>
              <a:rPr lang="en-US" sz="2400" i="0" dirty="0"/>
              <a:t>reasons that will be discussed in a later slide, using </a:t>
            </a:r>
            <a:r>
              <a:rPr lang="en-US" sz="2000" b="1" i="0" dirty="0">
                <a:latin typeface="Courier New" pitchFamily="1" charset="0"/>
              </a:rPr>
              <a:t>new</a:t>
            </a:r>
            <a:r>
              <a:rPr lang="en-US" sz="2400" i="0" dirty="0"/>
              <a:t> is not appropriate for </a:t>
            </a:r>
            <a:r>
              <a:rPr lang="en-US" sz="2000" b="1" i="0" dirty="0" err="1">
                <a:latin typeface="Courier New" pitchFamily="1" charset="0"/>
              </a:rPr>
              <a:t>RandomGenerator</a:t>
            </a:r>
            <a:r>
              <a:rPr lang="en-US" sz="2400" i="0" dirty="0"/>
              <a:t> because there should be only one random generator in an application.  What you want to do instead is to ask the </a:t>
            </a:r>
            <a:r>
              <a:rPr lang="en-US" sz="2000" b="1" i="0" dirty="0" err="1">
                <a:latin typeface="Courier New" pitchFamily="1" charset="0"/>
              </a:rPr>
              <a:t>RandomGenerator</a:t>
            </a:r>
            <a:r>
              <a:rPr lang="en-US" sz="2400" i="0" dirty="0"/>
              <a:t> class for a common instance that can be shared throughout all classes in your program.</a:t>
            </a:r>
          </a:p>
        </p:txBody>
      </p:sp>
      <p:pic>
        <p:nvPicPr>
          <p:cNvPr id="10" name="Picture 9" descr="BlueBugTrans.png"/>
          <p:cNvPicPr>
            <a:picLocks noChangeAspect="1"/>
          </p:cNvPicPr>
          <p:nvPr/>
        </p:nvPicPr>
        <p:blipFill>
          <a:blip r:embed="rId3"/>
          <a:srcRect/>
          <a:stretch>
            <a:fillRect/>
          </a:stretch>
        </p:blipFill>
        <p:spPr bwMode="auto">
          <a:xfrm>
            <a:off x="6572250" y="3557588"/>
            <a:ext cx="576263" cy="6238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408">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8" grpId="0" build="p" autoUpdateAnimBg="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Creating a Random Generator</a:t>
            </a:r>
            <a:endParaRPr lang="en-US">
              <a:solidFill>
                <a:srgbClr val="FF0000"/>
              </a:solidFill>
              <a:latin typeface="Times New Roman" pitchFamily="1" charset="0"/>
            </a:endParaRPr>
          </a:p>
        </p:txBody>
      </p:sp>
      <p:grpSp>
        <p:nvGrpSpPr>
          <p:cNvPr id="32771" name="Group 12"/>
          <p:cNvGrpSpPr>
            <a:grpSpLocks/>
          </p:cNvGrpSpPr>
          <p:nvPr/>
        </p:nvGrpSpPr>
        <p:grpSpPr bwMode="auto">
          <a:xfrm>
            <a:off x="898525" y="2540000"/>
            <a:ext cx="7661275" cy="762000"/>
            <a:chOff x="550" y="2112"/>
            <a:chExt cx="4826" cy="480"/>
          </a:xfrm>
        </p:grpSpPr>
        <p:sp>
          <p:nvSpPr>
            <p:cNvPr id="32775" name="Rectangle 13"/>
            <p:cNvSpPr>
              <a:spLocks noChangeArrowheads="1"/>
            </p:cNvSpPr>
            <p:nvPr/>
          </p:nvSpPr>
          <p:spPr bwMode="auto">
            <a:xfrm>
              <a:off x="550" y="2112"/>
              <a:ext cx="4826"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76" name="Text Box 14"/>
            <p:cNvSpPr txBox="1">
              <a:spLocks noChangeArrowheads="1"/>
            </p:cNvSpPr>
            <p:nvPr/>
          </p:nvSpPr>
          <p:spPr bwMode="auto">
            <a:xfrm>
              <a:off x="582" y="2236"/>
              <a:ext cx="4768" cy="212"/>
            </a:xfrm>
            <a:prstGeom prst="rect">
              <a:avLst/>
            </a:prstGeom>
            <a:noFill/>
            <a:ln w="9525">
              <a:noFill/>
              <a:miter lim="800000"/>
              <a:headEnd/>
              <a:tailEnd/>
            </a:ln>
          </p:spPr>
          <p:txBody>
            <a:bodyPr>
              <a:prstTxWarp prst="textNoShape">
                <a:avLst/>
              </a:prstTxWarp>
              <a:spAutoFit/>
            </a:bodyPr>
            <a:lstStyle/>
            <a:p>
              <a:r>
                <a:rPr lang="en-US" sz="1600" b="1" i="0">
                  <a:latin typeface="Courier New" pitchFamily="1" charset="0"/>
                </a:rPr>
                <a:t>private</a:t>
              </a:r>
              <a:r>
                <a:rPr lang="en-US" sz="1200" b="1" i="0">
                  <a:latin typeface="Courier New" pitchFamily="1" charset="0"/>
                </a:rPr>
                <a:t> </a:t>
              </a:r>
              <a:r>
                <a:rPr lang="en-US" sz="1600" b="1" i="0">
                  <a:latin typeface="Courier New" pitchFamily="1" charset="0"/>
                </a:rPr>
                <a:t>RandomGenerator</a:t>
              </a:r>
              <a:r>
                <a:rPr lang="en-US" sz="1200" b="1" i="0">
                  <a:latin typeface="Courier New" pitchFamily="1" charset="0"/>
                </a:rPr>
                <a:t> </a:t>
              </a:r>
              <a:r>
                <a:rPr lang="en-US" sz="1600" b="1" i="0">
                  <a:latin typeface="Courier New" pitchFamily="1" charset="0"/>
                </a:rPr>
                <a:t>rgen</a:t>
              </a:r>
              <a:r>
                <a:rPr lang="en-US" sz="1200" b="1" i="0">
                  <a:latin typeface="Courier New" pitchFamily="1" charset="0"/>
                </a:rPr>
                <a:t> </a:t>
              </a:r>
              <a:r>
                <a:rPr lang="en-US" sz="1600" b="1" i="0">
                  <a:latin typeface="Courier New" pitchFamily="1" charset="0"/>
                </a:rPr>
                <a:t>=</a:t>
              </a:r>
              <a:r>
                <a:rPr lang="en-US" sz="1200" b="1" i="0">
                  <a:latin typeface="Courier New" pitchFamily="1" charset="0"/>
                </a:rPr>
                <a:t> </a:t>
              </a:r>
              <a:r>
                <a:rPr lang="en-US" sz="1600" b="1" i="0">
                  <a:latin typeface="Courier New" pitchFamily="1" charset="0"/>
                </a:rPr>
                <a:t>RandomGenerator.getInstance();</a:t>
              </a:r>
            </a:p>
          </p:txBody>
        </p:sp>
      </p:grpSp>
      <p:sp>
        <p:nvSpPr>
          <p:cNvPr id="32772" name="Rectangle 15"/>
          <p:cNvSpPr>
            <a:spLocks noChangeArrowheads="1"/>
          </p:cNvSpPr>
          <p:nvPr/>
        </p:nvSpPr>
        <p:spPr bwMode="auto">
          <a:xfrm>
            <a:off x="482600" y="1155700"/>
            <a:ext cx="8128000" cy="1460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The recommended approach for creating a </a:t>
            </a:r>
            <a:r>
              <a:rPr lang="en-US" sz="2000" b="1" i="0">
                <a:latin typeface="Courier New" pitchFamily="1" charset="0"/>
              </a:rPr>
              <a:t>RandomGenerator</a:t>
            </a:r>
            <a:r>
              <a:rPr lang="en-US" sz="2400" i="0"/>
              <a:t> instance is to call the </a:t>
            </a:r>
            <a:r>
              <a:rPr lang="en-US" sz="2000" b="1" i="0">
                <a:latin typeface="Courier New" pitchFamily="1" charset="0"/>
              </a:rPr>
              <a:t>getInstance</a:t>
            </a:r>
            <a:r>
              <a:rPr lang="en-US" sz="2400" i="0"/>
              <a:t> method, which returns a single shared instance of a random generator.  The standard form of that declaration looks like this:</a:t>
            </a:r>
          </a:p>
        </p:txBody>
      </p:sp>
      <p:sp>
        <p:nvSpPr>
          <p:cNvPr id="684048" name="Rectangle 16"/>
          <p:cNvSpPr>
            <a:spLocks noChangeArrowheads="1"/>
          </p:cNvSpPr>
          <p:nvPr/>
        </p:nvSpPr>
        <p:spPr bwMode="auto">
          <a:xfrm>
            <a:off x="482600" y="3454400"/>
            <a:ext cx="8128000" cy="1460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This declaration usually appears outside of any method and is therefore an example of an </a:t>
            </a:r>
            <a:r>
              <a:rPr lang="en-US" sz="2400" b="1"/>
              <a:t>instance variable</a:t>
            </a:r>
            <a:r>
              <a:rPr lang="en-US" sz="2400" i="0"/>
              <a:t>.  The keyword </a:t>
            </a:r>
            <a:r>
              <a:rPr lang="en-US" sz="2000" b="1" i="0">
                <a:latin typeface="Courier New" pitchFamily="1" charset="0"/>
              </a:rPr>
              <a:t>private</a:t>
            </a:r>
            <a:r>
              <a:rPr lang="en-US" sz="2400" i="0"/>
              <a:t> indicates that this variable can be used from any method within this class but is not accessible to other classes.</a:t>
            </a:r>
          </a:p>
        </p:txBody>
      </p:sp>
      <p:sp>
        <p:nvSpPr>
          <p:cNvPr id="684049" name="Rectangle 17"/>
          <p:cNvSpPr>
            <a:spLocks noChangeArrowheads="1"/>
          </p:cNvSpPr>
          <p:nvPr/>
        </p:nvSpPr>
        <p:spPr bwMode="auto">
          <a:xfrm>
            <a:off x="482600" y="4889500"/>
            <a:ext cx="8128000" cy="850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When you want to obtain a random value, you send a message to the generator in </a:t>
            </a:r>
            <a:r>
              <a:rPr lang="en-US" sz="2000" b="1" i="0">
                <a:latin typeface="Courier New" pitchFamily="1" charset="0"/>
              </a:rPr>
              <a:t>rgen</a:t>
            </a:r>
            <a:r>
              <a:rPr lang="en-US" sz="2400" i="0"/>
              <a:t>, which then responds with the result.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40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404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4048" grpId="0" build="p" autoUpdateAnimBg="0"/>
      <p:bldP spid="684049" grpId="0" build="p"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p:spPr>
        <p:txBody>
          <a:bodyPr/>
          <a:lstStyle/>
          <a:p>
            <a:r>
              <a:rPr lang="en-US" sz="4000">
                <a:solidFill>
                  <a:srgbClr val="FF0000"/>
                </a:solidFill>
                <a:latin typeface="Times New Roman" pitchFamily="1" charset="0"/>
              </a:rPr>
              <a:t>Methods to Generate Random Values</a:t>
            </a:r>
            <a:endParaRPr lang="en-US">
              <a:solidFill>
                <a:srgbClr val="FF0000"/>
              </a:solidFill>
            </a:endParaRPr>
          </a:p>
        </p:txBody>
      </p:sp>
      <p:sp>
        <p:nvSpPr>
          <p:cNvPr id="34819" name="Text Box 3"/>
          <p:cNvSpPr txBox="1">
            <a:spLocks noChangeArrowheads="1"/>
          </p:cNvSpPr>
          <p:nvPr/>
        </p:nvSpPr>
        <p:spPr bwMode="auto">
          <a:xfrm>
            <a:off x="457200" y="1143000"/>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i="0"/>
              <a:t>The </a:t>
            </a:r>
            <a:r>
              <a:rPr lang="en-US" sz="2000" b="1" i="0">
                <a:latin typeface="Courier New" pitchFamily="1" charset="0"/>
              </a:rPr>
              <a:t>RandomGenerator</a:t>
            </a:r>
            <a:r>
              <a:rPr lang="en-US" sz="2400" i="0"/>
              <a:t> class defines the following methods:  </a:t>
            </a:r>
          </a:p>
        </p:txBody>
      </p:sp>
      <p:grpSp>
        <p:nvGrpSpPr>
          <p:cNvPr id="34820" name="Group 4"/>
          <p:cNvGrpSpPr>
            <a:grpSpLocks/>
          </p:cNvGrpSpPr>
          <p:nvPr/>
        </p:nvGrpSpPr>
        <p:grpSpPr bwMode="auto">
          <a:xfrm>
            <a:off x="495300" y="1701800"/>
            <a:ext cx="8153400" cy="661988"/>
            <a:chOff x="288" y="1103"/>
            <a:chExt cx="5136" cy="417"/>
          </a:xfrm>
        </p:grpSpPr>
        <p:sp>
          <p:nvSpPr>
            <p:cNvPr id="34845" name="Rectangle 5"/>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i="0">
                <a:latin typeface="Courier New" pitchFamily="1" charset="0"/>
              </a:endParaRPr>
            </a:p>
          </p:txBody>
        </p:sp>
        <p:sp>
          <p:nvSpPr>
            <p:cNvPr id="34846" name="Text Box 6"/>
            <p:cNvSpPr txBox="1">
              <a:spLocks noChangeArrowheads="1"/>
            </p:cNvSpPr>
            <p:nvPr/>
          </p:nvSpPr>
          <p:spPr bwMode="auto">
            <a:xfrm>
              <a:off x="384" y="1103"/>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i="0">
                  <a:latin typeface="Courier New" pitchFamily="1" charset="0"/>
                </a:rPr>
                <a:t>int nextInt(int low, int high)</a:t>
              </a:r>
            </a:p>
          </p:txBody>
        </p:sp>
        <p:sp>
          <p:nvSpPr>
            <p:cNvPr id="34847" name="Text Box 7"/>
            <p:cNvSpPr txBox="1">
              <a:spLocks noChangeArrowheads="1"/>
            </p:cNvSpPr>
            <p:nvPr/>
          </p:nvSpPr>
          <p:spPr bwMode="auto">
            <a:xfrm>
              <a:off x="576" y="1280"/>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0"/>
                <a:t>Returns a random </a:t>
              </a:r>
              <a:r>
                <a:rPr lang="en-US" sz="1600" b="1" i="0">
                  <a:latin typeface="Courier New" pitchFamily="1" charset="0"/>
                </a:rPr>
                <a:t>int</a:t>
              </a:r>
              <a:r>
                <a:rPr lang="en-US" sz="1800" i="0"/>
                <a:t> between </a:t>
              </a:r>
              <a:r>
                <a:rPr lang="en-US" sz="1600" b="1" i="0">
                  <a:latin typeface="Courier New" pitchFamily="1" charset="0"/>
                </a:rPr>
                <a:t>low</a:t>
              </a:r>
              <a:r>
                <a:rPr lang="en-US" sz="1800" i="0"/>
                <a:t> and </a:t>
              </a:r>
              <a:r>
                <a:rPr lang="en-US" sz="1600" b="1" i="0">
                  <a:latin typeface="Courier New" pitchFamily="1" charset="0"/>
                </a:rPr>
                <a:t>high</a:t>
              </a:r>
              <a:r>
                <a:rPr lang="en-US" sz="1800"/>
                <a:t>,</a:t>
              </a:r>
              <a:r>
                <a:rPr lang="en-US" sz="1800" i="0"/>
                <a:t> inclusive.</a:t>
              </a:r>
            </a:p>
          </p:txBody>
        </p:sp>
      </p:grpSp>
      <p:grpSp>
        <p:nvGrpSpPr>
          <p:cNvPr id="34821" name="Group 8"/>
          <p:cNvGrpSpPr>
            <a:grpSpLocks/>
          </p:cNvGrpSpPr>
          <p:nvPr/>
        </p:nvGrpSpPr>
        <p:grpSpPr bwMode="auto">
          <a:xfrm>
            <a:off x="495300" y="2349500"/>
            <a:ext cx="8153400" cy="674688"/>
            <a:chOff x="288" y="1511"/>
            <a:chExt cx="5136" cy="425"/>
          </a:xfrm>
        </p:grpSpPr>
        <p:sp>
          <p:nvSpPr>
            <p:cNvPr id="34842" name="Rectangle 9"/>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i="0">
                <a:latin typeface="Courier New" pitchFamily="1" charset="0"/>
              </a:endParaRPr>
            </a:p>
          </p:txBody>
        </p:sp>
        <p:sp>
          <p:nvSpPr>
            <p:cNvPr id="34843" name="Text Box 10"/>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i="0">
                  <a:latin typeface="Courier New" pitchFamily="1" charset="0"/>
                </a:rPr>
                <a:t>int nextInt(int n)</a:t>
              </a:r>
            </a:p>
          </p:txBody>
        </p:sp>
        <p:sp>
          <p:nvSpPr>
            <p:cNvPr id="34844" name="Text Box 11"/>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0"/>
                <a:t>Returns a random </a:t>
              </a:r>
              <a:r>
                <a:rPr lang="en-US" sz="1600" b="1" i="0">
                  <a:latin typeface="Courier New" pitchFamily="1" charset="0"/>
                </a:rPr>
                <a:t>int</a:t>
              </a:r>
              <a:r>
                <a:rPr lang="en-US" sz="1800" i="0"/>
                <a:t> between 0 and </a:t>
              </a:r>
              <a:r>
                <a:rPr lang="en-US" sz="1600" b="1" i="0">
                  <a:latin typeface="Courier New" pitchFamily="1" charset="0"/>
                </a:rPr>
                <a:t>n</a:t>
              </a:r>
              <a:r>
                <a:rPr lang="en-US" sz="1000" i="0"/>
                <a:t> </a:t>
              </a:r>
              <a:r>
                <a:rPr lang="en-US" sz="1800" i="0">
                  <a:latin typeface="Courier New" pitchFamily="1" charset="0"/>
                </a:rPr>
                <a:t>-</a:t>
              </a:r>
              <a:r>
                <a:rPr lang="en-US" sz="1000" i="0"/>
                <a:t> </a:t>
              </a:r>
              <a:r>
                <a:rPr lang="en-US" sz="1800" i="0"/>
                <a:t>1. </a:t>
              </a:r>
            </a:p>
          </p:txBody>
        </p:sp>
      </p:grpSp>
      <p:grpSp>
        <p:nvGrpSpPr>
          <p:cNvPr id="34822" name="Group 12"/>
          <p:cNvGrpSpPr>
            <a:grpSpLocks/>
          </p:cNvGrpSpPr>
          <p:nvPr/>
        </p:nvGrpSpPr>
        <p:grpSpPr bwMode="auto">
          <a:xfrm>
            <a:off x="495300" y="3009900"/>
            <a:ext cx="8153400" cy="674688"/>
            <a:chOff x="288" y="1927"/>
            <a:chExt cx="5136" cy="425"/>
          </a:xfrm>
        </p:grpSpPr>
        <p:sp>
          <p:nvSpPr>
            <p:cNvPr id="34839" name="Rectangle 13"/>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i="0">
                <a:latin typeface="Courier New" pitchFamily="1" charset="0"/>
              </a:endParaRPr>
            </a:p>
          </p:txBody>
        </p:sp>
        <p:sp>
          <p:nvSpPr>
            <p:cNvPr id="34840" name="Text Box 14"/>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i="0">
                  <a:latin typeface="Courier New" pitchFamily="1" charset="0"/>
                </a:rPr>
                <a:t>double nextDouble(double low, double high)</a:t>
              </a:r>
            </a:p>
          </p:txBody>
        </p:sp>
        <p:sp>
          <p:nvSpPr>
            <p:cNvPr id="34841" name="Text Box 15"/>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0"/>
                <a:t>Returns a random </a:t>
              </a:r>
              <a:r>
                <a:rPr lang="en-US" sz="1600" b="1" i="0">
                  <a:latin typeface="Courier New" pitchFamily="1" charset="0"/>
                </a:rPr>
                <a:t>double</a:t>
              </a:r>
              <a:r>
                <a:rPr lang="en-US" sz="1800" i="0"/>
                <a:t> </a:t>
              </a:r>
              <a:r>
                <a:rPr lang="en-US" sz="1800"/>
                <a:t>d</a:t>
              </a:r>
              <a:r>
                <a:rPr lang="en-US" sz="1800" i="0"/>
                <a:t> in the range </a:t>
              </a:r>
              <a:r>
                <a:rPr lang="en-US" sz="1600" b="1" i="0">
                  <a:latin typeface="Courier New" pitchFamily="1" charset="0"/>
                </a:rPr>
                <a:t>low</a:t>
              </a:r>
              <a:r>
                <a:rPr lang="en-US" sz="1800" i="0"/>
                <a:t> ≤ </a:t>
              </a:r>
              <a:r>
                <a:rPr lang="en-US" sz="1800"/>
                <a:t>d</a:t>
              </a:r>
              <a:r>
                <a:rPr lang="en-US" sz="1800" i="0"/>
                <a:t> &lt; </a:t>
              </a:r>
              <a:r>
                <a:rPr lang="en-US" sz="1600" b="1" i="0">
                  <a:latin typeface="Courier New" pitchFamily="1" charset="0"/>
                </a:rPr>
                <a:t>high</a:t>
              </a:r>
              <a:r>
                <a:rPr lang="en-US" sz="1800" i="0"/>
                <a:t>.</a:t>
              </a:r>
            </a:p>
          </p:txBody>
        </p:sp>
      </p:grpSp>
      <p:grpSp>
        <p:nvGrpSpPr>
          <p:cNvPr id="34823" name="Group 16"/>
          <p:cNvGrpSpPr>
            <a:grpSpLocks/>
          </p:cNvGrpSpPr>
          <p:nvPr/>
        </p:nvGrpSpPr>
        <p:grpSpPr bwMode="auto">
          <a:xfrm>
            <a:off x="495300" y="3683000"/>
            <a:ext cx="8153400" cy="661988"/>
            <a:chOff x="288" y="1103"/>
            <a:chExt cx="5136" cy="417"/>
          </a:xfrm>
        </p:grpSpPr>
        <p:sp>
          <p:nvSpPr>
            <p:cNvPr id="34836" name="Rectangle 17"/>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i="0">
                <a:latin typeface="Courier New" pitchFamily="1" charset="0"/>
              </a:endParaRPr>
            </a:p>
          </p:txBody>
        </p:sp>
        <p:sp>
          <p:nvSpPr>
            <p:cNvPr id="34837" name="Text Box 18"/>
            <p:cNvSpPr txBox="1">
              <a:spLocks noChangeArrowheads="1"/>
            </p:cNvSpPr>
            <p:nvPr/>
          </p:nvSpPr>
          <p:spPr bwMode="auto">
            <a:xfrm>
              <a:off x="384" y="1103"/>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i="0">
                  <a:latin typeface="Courier New" pitchFamily="1" charset="0"/>
                </a:rPr>
                <a:t>double nextDouble()</a:t>
              </a:r>
            </a:p>
          </p:txBody>
        </p:sp>
        <p:sp>
          <p:nvSpPr>
            <p:cNvPr id="34838" name="Text Box 19"/>
            <p:cNvSpPr txBox="1">
              <a:spLocks noChangeArrowheads="1"/>
            </p:cNvSpPr>
            <p:nvPr/>
          </p:nvSpPr>
          <p:spPr bwMode="auto">
            <a:xfrm>
              <a:off x="576" y="1280"/>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0"/>
                <a:t>Returns a random </a:t>
              </a:r>
              <a:r>
                <a:rPr lang="en-US" sz="1600" b="1" i="0">
                  <a:latin typeface="Courier New" pitchFamily="1" charset="0"/>
                </a:rPr>
                <a:t>double</a:t>
              </a:r>
              <a:r>
                <a:rPr lang="en-US" sz="1800" i="0"/>
                <a:t> </a:t>
              </a:r>
              <a:r>
                <a:rPr lang="en-US" sz="1800"/>
                <a:t>d</a:t>
              </a:r>
              <a:r>
                <a:rPr lang="en-US" sz="1800" i="0"/>
                <a:t> in the range 0 ≤ </a:t>
              </a:r>
              <a:r>
                <a:rPr lang="en-US" sz="1800"/>
                <a:t>d</a:t>
              </a:r>
              <a:r>
                <a:rPr lang="en-US" sz="1800" i="0"/>
                <a:t> &lt; 1.</a:t>
              </a:r>
            </a:p>
          </p:txBody>
        </p:sp>
      </p:grpSp>
      <p:grpSp>
        <p:nvGrpSpPr>
          <p:cNvPr id="34824" name="Group 20"/>
          <p:cNvGrpSpPr>
            <a:grpSpLocks/>
          </p:cNvGrpSpPr>
          <p:nvPr/>
        </p:nvGrpSpPr>
        <p:grpSpPr bwMode="auto">
          <a:xfrm>
            <a:off x="495300" y="4330700"/>
            <a:ext cx="8153400" cy="674688"/>
            <a:chOff x="288" y="1511"/>
            <a:chExt cx="5136" cy="425"/>
          </a:xfrm>
        </p:grpSpPr>
        <p:sp>
          <p:nvSpPr>
            <p:cNvPr id="34833" name="Rectangle 21"/>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i="0">
                <a:latin typeface="Courier New" pitchFamily="1" charset="0"/>
              </a:endParaRPr>
            </a:p>
          </p:txBody>
        </p:sp>
        <p:sp>
          <p:nvSpPr>
            <p:cNvPr id="34834" name="Text Box 22"/>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i="0">
                  <a:latin typeface="Courier New" pitchFamily="1" charset="0"/>
                </a:rPr>
                <a:t>boolean nextBoolean()</a:t>
              </a:r>
            </a:p>
          </p:txBody>
        </p:sp>
        <p:sp>
          <p:nvSpPr>
            <p:cNvPr id="34835" name="Text Box 23"/>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0"/>
                <a:t>Returns a random </a:t>
              </a:r>
              <a:r>
                <a:rPr lang="en-US" sz="1600" b="1" i="0">
                  <a:latin typeface="Courier New" pitchFamily="1" charset="0"/>
                </a:rPr>
                <a:t>boolean</a:t>
              </a:r>
              <a:r>
                <a:rPr lang="en-US" sz="1800" i="0"/>
                <a:t> value, which is </a:t>
              </a:r>
              <a:r>
                <a:rPr lang="en-US" sz="1600" b="1" i="0">
                  <a:latin typeface="Courier New" pitchFamily="1" charset="0"/>
                </a:rPr>
                <a:t>true</a:t>
              </a:r>
              <a:r>
                <a:rPr lang="en-US" sz="1800" i="0"/>
                <a:t> 50 percent of the time.</a:t>
              </a:r>
            </a:p>
          </p:txBody>
        </p:sp>
      </p:grpSp>
      <p:grpSp>
        <p:nvGrpSpPr>
          <p:cNvPr id="34825" name="Group 24"/>
          <p:cNvGrpSpPr>
            <a:grpSpLocks/>
          </p:cNvGrpSpPr>
          <p:nvPr/>
        </p:nvGrpSpPr>
        <p:grpSpPr bwMode="auto">
          <a:xfrm>
            <a:off x="495300" y="4991100"/>
            <a:ext cx="8153400" cy="674688"/>
            <a:chOff x="288" y="1927"/>
            <a:chExt cx="5136" cy="425"/>
          </a:xfrm>
        </p:grpSpPr>
        <p:sp>
          <p:nvSpPr>
            <p:cNvPr id="34830" name="Rectangle 25"/>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i="0">
                <a:latin typeface="Courier New" pitchFamily="1" charset="0"/>
              </a:endParaRPr>
            </a:p>
          </p:txBody>
        </p:sp>
        <p:sp>
          <p:nvSpPr>
            <p:cNvPr id="34831" name="Text Box 26"/>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i="0">
                  <a:latin typeface="Courier New" pitchFamily="1" charset="0"/>
                </a:rPr>
                <a:t>boolean nextBoolean(double p)</a:t>
              </a:r>
            </a:p>
          </p:txBody>
        </p:sp>
        <p:sp>
          <p:nvSpPr>
            <p:cNvPr id="34832" name="Text Box 27"/>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0"/>
                <a:t>Returns a random </a:t>
              </a:r>
              <a:r>
                <a:rPr lang="en-US" sz="1600" b="1" i="0">
                  <a:latin typeface="Courier New" pitchFamily="1" charset="0"/>
                </a:rPr>
                <a:t>boolean</a:t>
              </a:r>
              <a:r>
                <a:rPr lang="en-US" sz="1800" i="0"/>
                <a:t>, which is </a:t>
              </a:r>
              <a:r>
                <a:rPr lang="en-US" sz="1600" b="1" i="0">
                  <a:latin typeface="Courier New" pitchFamily="1" charset="0"/>
                </a:rPr>
                <a:t>true</a:t>
              </a:r>
              <a:r>
                <a:rPr lang="en-US" sz="1800" i="0"/>
                <a:t> with probability </a:t>
              </a:r>
              <a:r>
                <a:rPr lang="en-US" sz="1600" b="1" i="0">
                  <a:latin typeface="Courier New" pitchFamily="1" charset="0"/>
                </a:rPr>
                <a:t>p</a:t>
              </a:r>
              <a:r>
                <a:rPr lang="en-US" sz="1800" i="0"/>
                <a:t>, where 0 ≤ </a:t>
              </a:r>
              <a:r>
                <a:rPr lang="en-US" sz="1600" b="1" i="0">
                  <a:latin typeface="Courier New" pitchFamily="1" charset="0"/>
                </a:rPr>
                <a:t>p</a:t>
              </a:r>
              <a:r>
                <a:rPr lang="en-US" sz="1800" i="0"/>
                <a:t> ≤ 1.</a:t>
              </a:r>
            </a:p>
          </p:txBody>
        </p:sp>
      </p:grpSp>
      <p:grpSp>
        <p:nvGrpSpPr>
          <p:cNvPr id="34826" name="Group 28"/>
          <p:cNvGrpSpPr>
            <a:grpSpLocks/>
          </p:cNvGrpSpPr>
          <p:nvPr/>
        </p:nvGrpSpPr>
        <p:grpSpPr bwMode="auto">
          <a:xfrm>
            <a:off x="495300" y="5649913"/>
            <a:ext cx="8153400" cy="674687"/>
            <a:chOff x="288" y="1927"/>
            <a:chExt cx="5136" cy="425"/>
          </a:xfrm>
        </p:grpSpPr>
        <p:sp>
          <p:nvSpPr>
            <p:cNvPr id="34827" name="Rectangle 29"/>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i="0">
                <a:latin typeface="Courier New" pitchFamily="1" charset="0"/>
              </a:endParaRPr>
            </a:p>
          </p:txBody>
        </p:sp>
        <p:sp>
          <p:nvSpPr>
            <p:cNvPr id="34828" name="Text Box 30"/>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i="0">
                  <a:latin typeface="Courier New" pitchFamily="1" charset="0"/>
                </a:rPr>
                <a:t>Color nextColor()</a:t>
              </a:r>
            </a:p>
          </p:txBody>
        </p:sp>
        <p:sp>
          <p:nvSpPr>
            <p:cNvPr id="34829" name="Text Box 31"/>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0"/>
                <a:t>Returns a random color.</a:t>
              </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Using the Random Methods</a:t>
            </a:r>
            <a:endParaRPr lang="en-US">
              <a:solidFill>
                <a:srgbClr val="FF0000"/>
              </a:solidFill>
            </a:endParaRPr>
          </a:p>
        </p:txBody>
      </p:sp>
      <p:sp>
        <p:nvSpPr>
          <p:cNvPr id="36867"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To use the methods from the previous slide in a program, all you need to do is call that method using </a:t>
            </a:r>
            <a:r>
              <a:rPr lang="en-US" sz="2000" b="1" i="0">
                <a:latin typeface="Courier New" pitchFamily="1" charset="0"/>
              </a:rPr>
              <a:t>rgen</a:t>
            </a:r>
            <a:r>
              <a:rPr lang="en-US" sz="2400" i="0"/>
              <a:t> as the receiver.</a:t>
            </a:r>
          </a:p>
        </p:txBody>
      </p:sp>
      <p:grpSp>
        <p:nvGrpSpPr>
          <p:cNvPr id="2" name="Group 4"/>
          <p:cNvGrpSpPr>
            <a:grpSpLocks/>
          </p:cNvGrpSpPr>
          <p:nvPr/>
        </p:nvGrpSpPr>
        <p:grpSpPr bwMode="auto">
          <a:xfrm>
            <a:off x="482600" y="1955800"/>
            <a:ext cx="8128000" cy="1130300"/>
            <a:chOff x="304" y="1232"/>
            <a:chExt cx="5120" cy="712"/>
          </a:xfrm>
        </p:grpSpPr>
        <p:sp>
          <p:nvSpPr>
            <p:cNvPr id="36873" name="Rectangle 5"/>
            <p:cNvSpPr>
              <a:spLocks noChangeArrowheads="1"/>
            </p:cNvSpPr>
            <p:nvPr/>
          </p:nvSpPr>
          <p:spPr bwMode="auto">
            <a:xfrm>
              <a:off x="304" y="1232"/>
              <a:ext cx="5120" cy="44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As an example, you could simulate rolling a die by calling</a:t>
              </a:r>
            </a:p>
          </p:txBody>
        </p:sp>
        <p:sp>
          <p:nvSpPr>
            <p:cNvPr id="36874" name="Rectangle 6"/>
            <p:cNvSpPr>
              <a:spLocks noChangeArrowheads="1"/>
            </p:cNvSpPr>
            <p:nvPr/>
          </p:nvSpPr>
          <p:spPr bwMode="auto">
            <a:xfrm>
              <a:off x="816" y="1608"/>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1" i="0">
                  <a:latin typeface="Courier New" pitchFamily="1" charset="0"/>
                </a:rPr>
                <a:t>int die = rgen.nextInt(1, 6);</a:t>
              </a:r>
            </a:p>
          </p:txBody>
        </p:sp>
      </p:grpSp>
      <p:grpSp>
        <p:nvGrpSpPr>
          <p:cNvPr id="3" name="Group 7"/>
          <p:cNvGrpSpPr>
            <a:grpSpLocks/>
          </p:cNvGrpSpPr>
          <p:nvPr/>
        </p:nvGrpSpPr>
        <p:grpSpPr bwMode="auto">
          <a:xfrm>
            <a:off x="482600" y="3289300"/>
            <a:ext cx="8128000" cy="1282700"/>
            <a:chOff x="304" y="2072"/>
            <a:chExt cx="5120" cy="808"/>
          </a:xfrm>
        </p:grpSpPr>
        <p:sp>
          <p:nvSpPr>
            <p:cNvPr id="36871" name="Rectangle 8"/>
            <p:cNvSpPr>
              <a:spLocks noChangeArrowheads="1"/>
            </p:cNvSpPr>
            <p:nvPr/>
          </p:nvSpPr>
          <p:spPr bwMode="auto">
            <a:xfrm>
              <a:off x="304" y="2072"/>
              <a:ext cx="5120" cy="44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Similarly, you could simulate flipping a coin like this:</a:t>
              </a:r>
            </a:p>
          </p:txBody>
        </p:sp>
        <p:sp>
          <p:nvSpPr>
            <p:cNvPr id="36872" name="Rectangle 9"/>
            <p:cNvSpPr>
              <a:spLocks noChangeArrowheads="1"/>
            </p:cNvSpPr>
            <p:nvPr/>
          </p:nvSpPr>
          <p:spPr bwMode="auto">
            <a:xfrm>
              <a:off x="816" y="2448"/>
              <a:ext cx="4512" cy="43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1" i="0">
                  <a:latin typeface="Courier New" pitchFamily="1" charset="0"/>
                </a:rPr>
                <a:t>String flip =</a:t>
              </a:r>
            </a:p>
            <a:p>
              <a:pPr>
                <a:lnSpc>
                  <a:spcPct val="85000"/>
                </a:lnSpc>
              </a:pPr>
              <a:r>
                <a:rPr lang="en-US" sz="1800" b="1" i="0">
                  <a:latin typeface="Courier New" pitchFamily="1" charset="0"/>
                </a:rPr>
                <a:t>    rgen.nextBoolean() ? "Heads" : "Tails";</a:t>
              </a:r>
            </a:p>
          </p:txBody>
        </p:sp>
      </p:grpSp>
      <p:sp>
        <p:nvSpPr>
          <p:cNvPr id="618506" name="Rectangle 10"/>
          <p:cNvSpPr>
            <a:spLocks noChangeArrowheads="1"/>
          </p:cNvSpPr>
          <p:nvPr/>
        </p:nvSpPr>
        <p:spPr bwMode="auto">
          <a:xfrm>
            <a:off x="482600" y="4686300"/>
            <a:ext cx="8128000" cy="1714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Note that the </a:t>
            </a:r>
            <a:r>
              <a:rPr lang="en-US" sz="2000" b="1" i="0">
                <a:latin typeface="Courier New" pitchFamily="1" charset="0"/>
              </a:rPr>
              <a:t>nextInt</a:t>
            </a:r>
            <a:r>
              <a:rPr lang="en-US" sz="2400" i="0"/>
              <a:t>, </a:t>
            </a:r>
            <a:r>
              <a:rPr lang="en-US" sz="2000" b="1" i="0">
                <a:latin typeface="Courier New" pitchFamily="1" charset="0"/>
              </a:rPr>
              <a:t>nextDouble</a:t>
            </a:r>
            <a:r>
              <a:rPr lang="en-US" sz="2400" i="0"/>
              <a:t>, and </a:t>
            </a:r>
            <a:r>
              <a:rPr lang="en-US" sz="2000" b="1" i="0">
                <a:latin typeface="Courier New" pitchFamily="1" charset="0"/>
              </a:rPr>
              <a:t>nextBoolean</a:t>
            </a:r>
            <a:r>
              <a:rPr lang="en-US" sz="2400" i="0"/>
              <a:t> methods all exist in more than one form.  Java can tell which version of the method you want by checking the number and types of the arguments.  Methods that have the same name but differ in their argument structure are said to be </a:t>
            </a:r>
            <a:r>
              <a:rPr lang="en-US" sz="2400" b="1"/>
              <a:t>overloaded</a:t>
            </a:r>
            <a:r>
              <a:rPr lang="en-US" sz="2400" i="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850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506"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Exercises: Generating Random Values </a:t>
            </a:r>
            <a:endParaRPr lang="en-US">
              <a:solidFill>
                <a:srgbClr val="FF0000"/>
              </a:solidFill>
              <a:latin typeface="Times New Roman" pitchFamily="1" charset="0"/>
            </a:endParaRPr>
          </a:p>
        </p:txBody>
      </p:sp>
      <p:sp>
        <p:nvSpPr>
          <p:cNvPr id="38915" name="Text Box 3"/>
          <p:cNvSpPr txBox="1">
            <a:spLocks noChangeArrowheads="1"/>
          </p:cNvSpPr>
          <p:nvPr/>
        </p:nvSpPr>
        <p:spPr bwMode="auto">
          <a:xfrm>
            <a:off x="457200" y="1143000"/>
            <a:ext cx="8355013"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i="0"/>
              <a:t>How would you go about solving each of the following problems?   </a:t>
            </a:r>
          </a:p>
        </p:txBody>
      </p:sp>
      <p:grpSp>
        <p:nvGrpSpPr>
          <p:cNvPr id="14" name="Group 13"/>
          <p:cNvGrpSpPr/>
          <p:nvPr/>
        </p:nvGrpSpPr>
        <p:grpSpPr>
          <a:xfrm>
            <a:off x="1295400" y="2247900"/>
            <a:ext cx="7162800" cy="1028700"/>
            <a:chOff x="1295400" y="2247900"/>
            <a:chExt cx="7162800" cy="1028700"/>
          </a:xfrm>
        </p:grpSpPr>
        <p:sp>
          <p:nvSpPr>
            <p:cNvPr id="38923" name="Rectangle 6"/>
            <p:cNvSpPr>
              <a:spLocks noChangeArrowheads="1"/>
            </p:cNvSpPr>
            <p:nvPr/>
          </p:nvSpPr>
          <p:spPr bwMode="auto">
            <a:xfrm>
              <a:off x="1295400" y="2247900"/>
              <a:ext cx="7162800" cy="10287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1" i="0">
                  <a:latin typeface="Courier New" pitchFamily="1" charset="0"/>
                </a:rPr>
                <a:t>int total = rgen.nextInt(2, 12);</a:t>
              </a:r>
            </a:p>
            <a:p>
              <a:pPr>
                <a:lnSpc>
                  <a:spcPct val="85000"/>
                </a:lnSpc>
              </a:pPr>
              <a:endParaRPr lang="en-US" sz="2000" b="1" i="0">
                <a:latin typeface="Courier New" pitchFamily="1" charset="0"/>
              </a:endParaRPr>
            </a:p>
            <a:p>
              <a:pPr>
                <a:lnSpc>
                  <a:spcPct val="85000"/>
                </a:lnSpc>
              </a:pPr>
              <a:r>
                <a:rPr lang="en-US" sz="2000">
                  <a:solidFill>
                    <a:srgbClr val="FF0000"/>
                  </a:solidFill>
                </a:rPr>
                <a:t>This declaration makes 2 come up as often as 7.</a:t>
              </a:r>
              <a:endParaRPr lang="en-US" sz="2000" b="1" i="0">
                <a:solidFill>
                  <a:srgbClr val="FF0000"/>
                </a:solidFill>
                <a:latin typeface="Courier New" pitchFamily="1" charset="0"/>
              </a:endParaRPr>
            </a:p>
          </p:txBody>
        </p:sp>
        <p:pic>
          <p:nvPicPr>
            <p:cNvPr id="13" name="Picture 12" descr="BlueBugTrans.png"/>
            <p:cNvPicPr>
              <a:picLocks noChangeAspect="1"/>
            </p:cNvPicPr>
            <p:nvPr/>
          </p:nvPicPr>
          <p:blipFill>
            <a:blip r:embed="rId3"/>
            <a:stretch>
              <a:fillRect/>
            </a:stretch>
          </p:blipFill>
          <p:spPr>
            <a:xfrm>
              <a:off x="6552708" y="2286000"/>
              <a:ext cx="914892" cy="990600"/>
            </a:xfrm>
            <a:prstGeom prst="rect">
              <a:avLst/>
            </a:prstGeom>
          </p:spPr>
        </p:pic>
      </p:grpSp>
      <p:sp>
        <p:nvSpPr>
          <p:cNvPr id="38916" name="Text Box 4"/>
          <p:cNvSpPr txBox="1">
            <a:spLocks noChangeArrowheads="1"/>
          </p:cNvSpPr>
          <p:nvPr/>
        </p:nvSpPr>
        <p:spPr bwMode="auto">
          <a:xfrm>
            <a:off x="457200" y="1700213"/>
            <a:ext cx="83820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i="0"/>
              <a:t>1.  Set the variable </a:t>
            </a:r>
            <a:r>
              <a:rPr lang="en-US" sz="2000" b="1" i="0">
                <a:latin typeface="Courier New" pitchFamily="1" charset="0"/>
              </a:rPr>
              <a:t>total</a:t>
            </a:r>
            <a:r>
              <a:rPr lang="en-US" sz="2400" i="0"/>
              <a:t> to the sum of two six-sided dice.</a:t>
            </a:r>
          </a:p>
        </p:txBody>
      </p:sp>
      <p:sp>
        <p:nvSpPr>
          <p:cNvPr id="620552" name="Rectangle 8"/>
          <p:cNvSpPr>
            <a:spLocks noChangeArrowheads="1"/>
          </p:cNvSpPr>
          <p:nvPr/>
        </p:nvSpPr>
        <p:spPr bwMode="auto">
          <a:xfrm>
            <a:off x="1295400" y="2247900"/>
            <a:ext cx="7162800" cy="10287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1" i="0">
                <a:latin typeface="Courier New" pitchFamily="1" charset="0"/>
              </a:rPr>
              <a:t>int d1 = rgen.nextInt(1, 6);</a:t>
            </a:r>
          </a:p>
          <a:p>
            <a:pPr>
              <a:lnSpc>
                <a:spcPct val="85000"/>
              </a:lnSpc>
            </a:pPr>
            <a:r>
              <a:rPr lang="en-US" sz="1800" b="1" i="0">
                <a:latin typeface="Courier New" pitchFamily="1" charset="0"/>
              </a:rPr>
              <a:t>int d2 = rgen.nextInt(1, 6);</a:t>
            </a:r>
          </a:p>
          <a:p>
            <a:pPr>
              <a:lnSpc>
                <a:spcPct val="85000"/>
              </a:lnSpc>
            </a:pPr>
            <a:r>
              <a:rPr lang="en-US" sz="1800" b="1" i="0">
                <a:latin typeface="Courier New" pitchFamily="1" charset="0"/>
              </a:rPr>
              <a:t>int total = d1 + d2;</a:t>
            </a:r>
          </a:p>
        </p:txBody>
      </p:sp>
      <p:sp>
        <p:nvSpPr>
          <p:cNvPr id="620553" name="Text Box 9"/>
          <p:cNvSpPr txBox="1">
            <a:spLocks noChangeArrowheads="1"/>
          </p:cNvSpPr>
          <p:nvPr/>
        </p:nvSpPr>
        <p:spPr bwMode="auto">
          <a:xfrm>
            <a:off x="457200" y="3516313"/>
            <a:ext cx="83820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i="0"/>
              <a:t>2.  Flip a weighted coin that comes up heads 60% of the time.</a:t>
            </a:r>
          </a:p>
        </p:txBody>
      </p:sp>
      <p:sp>
        <p:nvSpPr>
          <p:cNvPr id="620554" name="Rectangle 10"/>
          <p:cNvSpPr>
            <a:spLocks noChangeArrowheads="1"/>
          </p:cNvSpPr>
          <p:nvPr/>
        </p:nvSpPr>
        <p:spPr bwMode="auto">
          <a:xfrm>
            <a:off x="1295400" y="4064000"/>
            <a:ext cx="7162800" cy="6858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1" i="0">
                <a:latin typeface="Courier New" pitchFamily="1" charset="0"/>
              </a:rPr>
              <a:t>String flip =</a:t>
            </a:r>
          </a:p>
          <a:p>
            <a:pPr>
              <a:lnSpc>
                <a:spcPct val="85000"/>
              </a:lnSpc>
            </a:pPr>
            <a:r>
              <a:rPr lang="en-US" sz="1800" b="1" i="0">
                <a:latin typeface="Courier New" pitchFamily="1" charset="0"/>
              </a:rPr>
              <a:t>  rgen.nextBoolean(0.6) ? "Heads" : "Tails";</a:t>
            </a:r>
          </a:p>
        </p:txBody>
      </p:sp>
      <p:sp>
        <p:nvSpPr>
          <p:cNvPr id="620555" name="Text Box 11"/>
          <p:cNvSpPr txBox="1">
            <a:spLocks noChangeArrowheads="1"/>
          </p:cNvSpPr>
          <p:nvPr/>
        </p:nvSpPr>
        <p:spPr bwMode="auto">
          <a:xfrm>
            <a:off x="457200" y="4989513"/>
            <a:ext cx="83820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i="0"/>
              <a:t>3.  Change the fill color of </a:t>
            </a:r>
            <a:r>
              <a:rPr lang="en-US" sz="2000" b="1" i="0">
                <a:latin typeface="Courier New" pitchFamily="1" charset="0"/>
              </a:rPr>
              <a:t>rect</a:t>
            </a:r>
            <a:r>
              <a:rPr lang="en-US" sz="2400" i="0"/>
              <a:t> to some randomly chosen color. </a:t>
            </a:r>
          </a:p>
        </p:txBody>
      </p:sp>
      <p:sp>
        <p:nvSpPr>
          <p:cNvPr id="620556" name="Rectangle 12"/>
          <p:cNvSpPr>
            <a:spLocks noChangeArrowheads="1"/>
          </p:cNvSpPr>
          <p:nvPr/>
        </p:nvSpPr>
        <p:spPr bwMode="auto">
          <a:xfrm>
            <a:off x="1295400" y="5537200"/>
            <a:ext cx="71628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1" i="0">
                <a:latin typeface="Courier New" pitchFamily="1" charset="0"/>
              </a:rPr>
              <a:t>rect.setFillColor(rgen.nextColor());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0552"/>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62055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62055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620555">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6205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52" grpId="0" animBg="1" autoUpdateAnimBg="0"/>
      <p:bldP spid="620553" grpId="0" build="p" autoUpdateAnimBg="0"/>
      <p:bldP spid="620554" grpId="0" animBg="1" autoUpdateAnimBg="0"/>
      <p:bldP spid="620555" grpId="0" build="p" autoUpdateAnimBg="0"/>
      <p:bldP spid="620556" grpId="0" animBg="1" autoUpdateAnimBg="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Simulating the Game of Craps</a:t>
            </a:r>
            <a:endParaRPr lang="en-US" i="1">
              <a:solidFill>
                <a:srgbClr val="FF0000"/>
              </a:solidFill>
              <a:latin typeface="Times New Roman" pitchFamily="1" charset="0"/>
            </a:endParaRPr>
          </a:p>
        </p:txBody>
      </p:sp>
      <p:sp>
        <p:nvSpPr>
          <p:cNvPr id="40963" name="Rectangle 3"/>
          <p:cNvSpPr>
            <a:spLocks noChangeArrowheads="1"/>
          </p:cNvSpPr>
          <p:nvPr/>
        </p:nvSpPr>
        <p:spPr bwMode="auto">
          <a:xfrm>
            <a:off x="533400" y="1104900"/>
            <a:ext cx="8001000" cy="33147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0964" name="Text Box 4"/>
          <p:cNvSpPr txBox="1">
            <a:spLocks noChangeArrowheads="1"/>
          </p:cNvSpPr>
          <p:nvPr/>
        </p:nvSpPr>
        <p:spPr bwMode="auto">
          <a:xfrm>
            <a:off x="647700" y="1168400"/>
            <a:ext cx="7962900" cy="3025775"/>
          </a:xfrm>
          <a:prstGeom prst="rect">
            <a:avLst/>
          </a:prstGeom>
          <a:noFill/>
          <a:ln w="9525">
            <a:noFill/>
            <a:miter lim="800000"/>
            <a:headEnd/>
            <a:tailEnd/>
          </a:ln>
        </p:spPr>
        <p:txBody>
          <a:bodyPr>
            <a:prstTxWarp prst="textNoShape">
              <a:avLst/>
            </a:prstTxWarp>
            <a:spAutoFit/>
          </a:bodyPr>
          <a:lstStyle/>
          <a:p>
            <a:r>
              <a:rPr sz="1600" b="1" i="0" noProof="1">
                <a:latin typeface="Courier New" pitchFamily="1" charset="0"/>
              </a:rPr>
              <a:t>public void run()</a:t>
            </a:r>
            <a:r>
              <a:rPr sz="800" b="1" i="0" noProof="1">
                <a:latin typeface="Courier New" pitchFamily="1" charset="0"/>
              </a:rPr>
              <a:t> </a:t>
            </a:r>
            <a:r>
              <a:rPr sz="1600" b="1" i="0" noProof="1">
                <a:latin typeface="Courier New" pitchFamily="1" charset="0"/>
              </a:rPr>
              <a:t>{</a:t>
            </a:r>
          </a:p>
          <a:p>
            <a:r>
              <a:rPr sz="1600" b="1" i="0" noProof="1">
                <a:latin typeface="Courier New" pitchFamily="1" charset="0"/>
              </a:rPr>
              <a:t>   int total = rollTwoDice();</a:t>
            </a:r>
          </a:p>
          <a:p>
            <a:r>
              <a:rPr sz="1600" b="1" i="0" noProof="1">
                <a:latin typeface="Courier New" pitchFamily="1" charset="0"/>
              </a:rPr>
              <a:t>   if (total == 7 || total == 11)</a:t>
            </a:r>
            <a:r>
              <a:rPr sz="800" b="1" i="0" noProof="1">
                <a:latin typeface="Courier New" pitchFamily="1" charset="0"/>
              </a:rPr>
              <a:t> </a:t>
            </a:r>
            <a:r>
              <a:rPr sz="1600" b="1" i="0" noProof="1">
                <a:latin typeface="Courier New" pitchFamily="1" charset="0"/>
              </a:rPr>
              <a:t>{</a:t>
            </a:r>
          </a:p>
          <a:p>
            <a:r>
              <a:rPr sz="1600" b="1" i="0" noProof="1">
                <a:latin typeface="Courier New" pitchFamily="1" charset="0"/>
              </a:rPr>
              <a:t>      println("That's a natural.  You win.");</a:t>
            </a:r>
          </a:p>
          <a:p>
            <a:r>
              <a:rPr sz="1600" b="1" i="0" noProof="1">
                <a:latin typeface="Courier New" pitchFamily="1" charset="0"/>
              </a:rPr>
              <a:t>   } else if (total == 2 || total == 3 || total == 12)</a:t>
            </a:r>
            <a:r>
              <a:rPr sz="800" b="1" i="0" noProof="1">
                <a:latin typeface="Courier New" pitchFamily="1" charset="0"/>
              </a:rPr>
              <a:t> </a:t>
            </a:r>
            <a:r>
              <a:rPr sz="1600" b="1" i="0" noProof="1">
                <a:latin typeface="Courier New" pitchFamily="1" charset="0"/>
              </a:rPr>
              <a:t>{</a:t>
            </a:r>
          </a:p>
          <a:p>
            <a:r>
              <a:rPr sz="1600" b="1" i="0" noProof="1">
                <a:latin typeface="Courier New" pitchFamily="1" charset="0"/>
              </a:rPr>
              <a:t>      println("That's craps.  You lose.");</a:t>
            </a:r>
          </a:p>
          <a:p>
            <a:r>
              <a:rPr sz="1600" b="1" i="0" noProof="1">
                <a:latin typeface="Courier New" pitchFamily="1" charset="0"/>
              </a:rPr>
              <a:t>   } else {</a:t>
            </a:r>
          </a:p>
          <a:p>
            <a:r>
              <a:rPr sz="1600" b="1" i="0" noProof="1">
                <a:latin typeface="Courier New" pitchFamily="1" charset="0"/>
              </a:rPr>
              <a:t>      int point = total;</a:t>
            </a:r>
          </a:p>
          <a:p>
            <a:r>
              <a:rPr sz="1600" b="1" i="0" noProof="1">
                <a:latin typeface="Courier New" pitchFamily="1" charset="0"/>
              </a:rPr>
              <a:t>      println("Your point is " + point + ".");</a:t>
            </a:r>
          </a:p>
          <a:p>
            <a:r>
              <a:rPr sz="1600" b="1" i="0" noProof="1">
                <a:latin typeface="Courier New" pitchFamily="1" charset="0"/>
              </a:rPr>
              <a:t>      while (true) . . .</a:t>
            </a:r>
          </a:p>
          <a:p>
            <a:r>
              <a:rPr sz="1600" b="1" i="0" noProof="1">
                <a:latin typeface="Courier New" pitchFamily="1" charset="0"/>
              </a:rPr>
              <a:t>   }</a:t>
            </a:r>
          </a:p>
          <a:p>
            <a:r>
              <a:rPr sz="1600" b="1" i="0" noProof="1">
                <a:latin typeface="Courier New" pitchFamily="1" charset="0"/>
              </a:rPr>
              <a:t>}</a:t>
            </a:r>
          </a:p>
        </p:txBody>
      </p:sp>
      <p:grpSp>
        <p:nvGrpSpPr>
          <p:cNvPr id="40965" name="Group 5"/>
          <p:cNvGrpSpPr>
            <a:grpSpLocks/>
          </p:cNvGrpSpPr>
          <p:nvPr/>
        </p:nvGrpSpPr>
        <p:grpSpPr bwMode="auto">
          <a:xfrm>
            <a:off x="1870075" y="4724400"/>
            <a:ext cx="5402263" cy="1643063"/>
            <a:chOff x="1178" y="2960"/>
            <a:chExt cx="3403" cy="1035"/>
          </a:xfrm>
        </p:grpSpPr>
        <p:pic>
          <p:nvPicPr>
            <p:cNvPr id="41046" name="Picture 6" descr="Console"/>
            <p:cNvPicPr>
              <a:picLocks noChangeAspect="1" noChangeArrowheads="1"/>
            </p:cNvPicPr>
            <p:nvPr/>
          </p:nvPicPr>
          <p:blipFill>
            <a:blip r:embed="rId3"/>
            <a:srcRect/>
            <a:stretch>
              <a:fillRect/>
            </a:stretch>
          </p:blipFill>
          <p:spPr bwMode="auto">
            <a:xfrm>
              <a:off x="1178" y="2976"/>
              <a:ext cx="3403" cy="1019"/>
            </a:xfrm>
            <a:prstGeom prst="rect">
              <a:avLst/>
            </a:prstGeom>
            <a:noFill/>
            <a:ln w="9525">
              <a:noFill/>
              <a:miter lim="800000"/>
              <a:headEnd/>
              <a:tailEnd/>
            </a:ln>
          </p:spPr>
        </p:pic>
        <p:sp>
          <p:nvSpPr>
            <p:cNvPr id="41047" name="Text Box 7"/>
            <p:cNvSpPr txBox="1">
              <a:spLocks noChangeArrowheads="1"/>
            </p:cNvSpPr>
            <p:nvPr/>
          </p:nvSpPr>
          <p:spPr bwMode="auto">
            <a:xfrm>
              <a:off x="1200" y="2960"/>
              <a:ext cx="3360" cy="154"/>
            </a:xfrm>
            <a:prstGeom prst="rect">
              <a:avLst/>
            </a:prstGeom>
            <a:noFill/>
            <a:ln w="9525">
              <a:noFill/>
              <a:miter lim="800000"/>
              <a:headEnd/>
              <a:tailEnd/>
            </a:ln>
          </p:spPr>
          <p:txBody>
            <a:bodyPr>
              <a:prstTxWarp prst="textNoShape">
                <a:avLst/>
              </a:prstTxWarp>
              <a:spAutoFit/>
            </a:bodyPr>
            <a:lstStyle/>
            <a:p>
              <a:pPr algn="ctr"/>
              <a:r>
                <a:rPr lang="en-US" sz="1000" b="1" i="0">
                  <a:solidFill>
                    <a:srgbClr val="333333"/>
                  </a:solidFill>
                  <a:latin typeface="Helvetica" pitchFamily="1" charset="0"/>
                </a:rPr>
                <a:t>Craps</a:t>
              </a:r>
              <a:endParaRPr lang="en-US" sz="1000" i="0">
                <a:solidFill>
                  <a:srgbClr val="333333"/>
                </a:solidFill>
                <a:latin typeface="Charcoal CY" pitchFamily="1" charset="-52"/>
              </a:endParaRPr>
            </a:p>
          </p:txBody>
        </p:sp>
      </p:grpSp>
      <p:grpSp>
        <p:nvGrpSpPr>
          <p:cNvPr id="40966" name="Group 8"/>
          <p:cNvGrpSpPr>
            <a:grpSpLocks/>
          </p:cNvGrpSpPr>
          <p:nvPr/>
        </p:nvGrpSpPr>
        <p:grpSpPr bwMode="auto">
          <a:xfrm>
            <a:off x="6172200" y="3581400"/>
            <a:ext cx="2209800" cy="673100"/>
            <a:chOff x="3888" y="2288"/>
            <a:chExt cx="1392" cy="424"/>
          </a:xfrm>
        </p:grpSpPr>
        <p:sp>
          <p:nvSpPr>
            <p:cNvPr id="41042" name="Rectangle 9"/>
            <p:cNvSpPr>
              <a:spLocks noChangeArrowheads="1"/>
            </p:cNvSpPr>
            <p:nvPr/>
          </p:nvSpPr>
          <p:spPr bwMode="auto">
            <a:xfrm>
              <a:off x="3912" y="2472"/>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1043" name="Text Box 10"/>
            <p:cNvSpPr txBox="1">
              <a:spLocks noChangeArrowheads="1"/>
            </p:cNvSpPr>
            <p:nvPr/>
          </p:nvSpPr>
          <p:spPr bwMode="auto">
            <a:xfrm>
              <a:off x="3888" y="2288"/>
              <a:ext cx="672" cy="212"/>
            </a:xfrm>
            <a:prstGeom prst="rect">
              <a:avLst/>
            </a:prstGeom>
            <a:noFill/>
            <a:ln w="9525">
              <a:noFill/>
              <a:miter lim="800000"/>
              <a:headEnd/>
              <a:tailEnd/>
            </a:ln>
          </p:spPr>
          <p:txBody>
            <a:bodyPr>
              <a:prstTxWarp prst="textNoShape">
                <a:avLst/>
              </a:prstTxWarp>
              <a:spAutoFit/>
            </a:bodyPr>
            <a:lstStyle/>
            <a:p>
              <a:r>
                <a:rPr lang="en-US" sz="1600" b="1" i="0">
                  <a:latin typeface="Courier New" pitchFamily="1" charset="0"/>
                </a:rPr>
                <a:t>point</a:t>
              </a:r>
            </a:p>
          </p:txBody>
        </p:sp>
        <p:sp>
          <p:nvSpPr>
            <p:cNvPr id="41044" name="Rectangle 11"/>
            <p:cNvSpPr>
              <a:spLocks noChangeArrowheads="1"/>
            </p:cNvSpPr>
            <p:nvPr/>
          </p:nvSpPr>
          <p:spPr bwMode="auto">
            <a:xfrm>
              <a:off x="4656" y="2472"/>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1045" name="Text Box 12"/>
            <p:cNvSpPr txBox="1">
              <a:spLocks noChangeArrowheads="1"/>
            </p:cNvSpPr>
            <p:nvPr/>
          </p:nvSpPr>
          <p:spPr bwMode="auto">
            <a:xfrm>
              <a:off x="4632" y="2288"/>
              <a:ext cx="648" cy="212"/>
            </a:xfrm>
            <a:prstGeom prst="rect">
              <a:avLst/>
            </a:prstGeom>
            <a:noFill/>
            <a:ln w="9525">
              <a:noFill/>
              <a:miter lim="800000"/>
              <a:headEnd/>
              <a:tailEnd/>
            </a:ln>
          </p:spPr>
          <p:txBody>
            <a:bodyPr>
              <a:prstTxWarp prst="textNoShape">
                <a:avLst/>
              </a:prstTxWarp>
              <a:spAutoFit/>
            </a:bodyPr>
            <a:lstStyle/>
            <a:p>
              <a:r>
                <a:rPr lang="en-US" sz="1600" b="1" i="0">
                  <a:latin typeface="Courier New" pitchFamily="1" charset="0"/>
                </a:rPr>
                <a:t>total</a:t>
              </a:r>
            </a:p>
          </p:txBody>
        </p:sp>
      </p:grpSp>
      <p:sp>
        <p:nvSpPr>
          <p:cNvPr id="622605" name="Rectangle 13"/>
          <p:cNvSpPr>
            <a:spLocks noChangeArrowheads="1"/>
          </p:cNvSpPr>
          <p:nvPr/>
        </p:nvSpPr>
        <p:spPr bwMode="auto">
          <a:xfrm>
            <a:off x="1041400" y="1485900"/>
            <a:ext cx="3292475"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06" name="Rectangle 14"/>
          <p:cNvSpPr>
            <a:spLocks noChangeArrowheads="1"/>
          </p:cNvSpPr>
          <p:nvPr/>
        </p:nvSpPr>
        <p:spPr bwMode="auto">
          <a:xfrm>
            <a:off x="2514600" y="1481138"/>
            <a:ext cx="1636713"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07" name="Rectangle 15"/>
          <p:cNvSpPr>
            <a:spLocks noChangeArrowheads="1"/>
          </p:cNvSpPr>
          <p:nvPr/>
        </p:nvSpPr>
        <p:spPr bwMode="auto">
          <a:xfrm>
            <a:off x="1041400" y="1724025"/>
            <a:ext cx="4064000" cy="2651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08" name="Rectangle 16"/>
          <p:cNvSpPr>
            <a:spLocks noChangeArrowheads="1"/>
          </p:cNvSpPr>
          <p:nvPr/>
        </p:nvSpPr>
        <p:spPr bwMode="auto">
          <a:xfrm>
            <a:off x="1271588" y="2211388"/>
            <a:ext cx="6069012" cy="2619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09" name="Rectangle 17"/>
          <p:cNvSpPr>
            <a:spLocks noChangeArrowheads="1"/>
          </p:cNvSpPr>
          <p:nvPr/>
        </p:nvSpPr>
        <p:spPr bwMode="auto">
          <a:xfrm>
            <a:off x="1389063" y="2943225"/>
            <a:ext cx="2325687"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10" name="Rectangle 18"/>
          <p:cNvSpPr>
            <a:spLocks noChangeArrowheads="1"/>
          </p:cNvSpPr>
          <p:nvPr/>
        </p:nvSpPr>
        <p:spPr bwMode="auto">
          <a:xfrm>
            <a:off x="1389063" y="3197225"/>
            <a:ext cx="5011737"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11" name="Rectangle 19"/>
          <p:cNvSpPr>
            <a:spLocks noChangeArrowheads="1"/>
          </p:cNvSpPr>
          <p:nvPr/>
        </p:nvSpPr>
        <p:spPr bwMode="auto">
          <a:xfrm>
            <a:off x="1389063" y="3438525"/>
            <a:ext cx="2325687" cy="2651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4" name="Group 20"/>
          <p:cNvGrpSpPr>
            <a:grpSpLocks/>
          </p:cNvGrpSpPr>
          <p:nvPr/>
        </p:nvGrpSpPr>
        <p:grpSpPr bwMode="auto">
          <a:xfrm>
            <a:off x="6210300" y="3898900"/>
            <a:ext cx="979488" cy="336550"/>
            <a:chOff x="4655" y="3024"/>
            <a:chExt cx="617" cy="212"/>
          </a:xfrm>
        </p:grpSpPr>
        <p:sp>
          <p:nvSpPr>
            <p:cNvPr id="41040" name="Rectangle 21"/>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1041" name="Text Box 22"/>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6</a:t>
              </a:r>
            </a:p>
          </p:txBody>
        </p:sp>
      </p:grpSp>
      <p:grpSp>
        <p:nvGrpSpPr>
          <p:cNvPr id="5" name="Group 23"/>
          <p:cNvGrpSpPr>
            <a:grpSpLocks/>
          </p:cNvGrpSpPr>
          <p:nvPr/>
        </p:nvGrpSpPr>
        <p:grpSpPr bwMode="auto">
          <a:xfrm>
            <a:off x="7391400" y="3898900"/>
            <a:ext cx="979488" cy="336550"/>
            <a:chOff x="4655" y="3024"/>
            <a:chExt cx="617" cy="212"/>
          </a:xfrm>
        </p:grpSpPr>
        <p:sp>
          <p:nvSpPr>
            <p:cNvPr id="41038" name="Rectangle 24"/>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1039" name="Text Box 25"/>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6</a:t>
              </a:r>
            </a:p>
          </p:txBody>
        </p:sp>
      </p:grpSp>
      <p:grpSp>
        <p:nvGrpSpPr>
          <p:cNvPr id="6" name="Group 26"/>
          <p:cNvGrpSpPr>
            <a:grpSpLocks/>
          </p:cNvGrpSpPr>
          <p:nvPr/>
        </p:nvGrpSpPr>
        <p:grpSpPr bwMode="auto">
          <a:xfrm>
            <a:off x="7389813" y="3898900"/>
            <a:ext cx="979487" cy="336550"/>
            <a:chOff x="4655" y="3024"/>
            <a:chExt cx="617" cy="212"/>
          </a:xfrm>
        </p:grpSpPr>
        <p:sp>
          <p:nvSpPr>
            <p:cNvPr id="41036" name="Rectangle 27"/>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1037" name="Text Box 28"/>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3</a:t>
              </a:r>
            </a:p>
          </p:txBody>
        </p:sp>
      </p:grpSp>
      <p:grpSp>
        <p:nvGrpSpPr>
          <p:cNvPr id="7" name="Group 29"/>
          <p:cNvGrpSpPr>
            <a:grpSpLocks/>
          </p:cNvGrpSpPr>
          <p:nvPr/>
        </p:nvGrpSpPr>
        <p:grpSpPr bwMode="auto">
          <a:xfrm>
            <a:off x="7391400" y="3898900"/>
            <a:ext cx="979488" cy="336550"/>
            <a:chOff x="4655" y="3024"/>
            <a:chExt cx="617" cy="212"/>
          </a:xfrm>
        </p:grpSpPr>
        <p:sp>
          <p:nvSpPr>
            <p:cNvPr id="41034" name="Rectangle 30"/>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1035" name="Text Box 31"/>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9</a:t>
              </a:r>
            </a:p>
          </p:txBody>
        </p:sp>
      </p:grpSp>
      <p:grpSp>
        <p:nvGrpSpPr>
          <p:cNvPr id="8" name="Group 32"/>
          <p:cNvGrpSpPr>
            <a:grpSpLocks/>
          </p:cNvGrpSpPr>
          <p:nvPr/>
        </p:nvGrpSpPr>
        <p:grpSpPr bwMode="auto">
          <a:xfrm>
            <a:off x="7391400" y="3898900"/>
            <a:ext cx="979488" cy="336550"/>
            <a:chOff x="4655" y="3024"/>
            <a:chExt cx="617" cy="212"/>
          </a:xfrm>
        </p:grpSpPr>
        <p:sp>
          <p:nvSpPr>
            <p:cNvPr id="41032" name="Rectangle 33"/>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1033" name="Text Box 34"/>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6</a:t>
              </a:r>
            </a:p>
          </p:txBody>
        </p:sp>
      </p:grpSp>
      <p:grpSp>
        <p:nvGrpSpPr>
          <p:cNvPr id="9" name="Group 35"/>
          <p:cNvGrpSpPr>
            <a:grpSpLocks/>
          </p:cNvGrpSpPr>
          <p:nvPr/>
        </p:nvGrpSpPr>
        <p:grpSpPr bwMode="auto">
          <a:xfrm>
            <a:off x="609600" y="1168400"/>
            <a:ext cx="8001000" cy="3098800"/>
            <a:chOff x="384" y="736"/>
            <a:chExt cx="5040" cy="1952"/>
          </a:xfrm>
        </p:grpSpPr>
        <p:grpSp>
          <p:nvGrpSpPr>
            <p:cNvPr id="41028" name="Group 36"/>
            <p:cNvGrpSpPr>
              <a:grpSpLocks/>
            </p:cNvGrpSpPr>
            <p:nvPr/>
          </p:nvGrpSpPr>
          <p:grpSpPr bwMode="auto">
            <a:xfrm>
              <a:off x="384" y="768"/>
              <a:ext cx="4944" cy="1920"/>
              <a:chOff x="384" y="768"/>
              <a:chExt cx="4944" cy="1920"/>
            </a:xfrm>
          </p:grpSpPr>
          <p:sp>
            <p:nvSpPr>
              <p:cNvPr id="41030" name="Rectangle 37"/>
              <p:cNvSpPr>
                <a:spLocks noChangeArrowheads="1"/>
              </p:cNvSpPr>
              <p:nvPr/>
            </p:nvSpPr>
            <p:spPr bwMode="auto">
              <a:xfrm>
                <a:off x="384" y="768"/>
                <a:ext cx="4944" cy="1536"/>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1031" name="Rectangle 38"/>
              <p:cNvSpPr>
                <a:spLocks noChangeArrowheads="1"/>
              </p:cNvSpPr>
              <p:nvPr/>
            </p:nvSpPr>
            <p:spPr bwMode="auto">
              <a:xfrm>
                <a:off x="384" y="2288"/>
                <a:ext cx="3321" cy="40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grpSp>
        <p:sp>
          <p:nvSpPr>
            <p:cNvPr id="41029" name="Text Box 39"/>
            <p:cNvSpPr txBox="1">
              <a:spLocks noChangeArrowheads="1"/>
            </p:cNvSpPr>
            <p:nvPr/>
          </p:nvSpPr>
          <p:spPr bwMode="auto">
            <a:xfrm>
              <a:off x="408" y="736"/>
              <a:ext cx="5016" cy="1598"/>
            </a:xfrm>
            <a:prstGeom prst="rect">
              <a:avLst/>
            </a:prstGeom>
            <a:noFill/>
            <a:ln w="9525">
              <a:noFill/>
              <a:miter lim="800000"/>
              <a:headEnd/>
              <a:tailEnd/>
            </a:ln>
          </p:spPr>
          <p:txBody>
            <a:bodyPr>
              <a:prstTxWarp prst="textNoShape">
                <a:avLst/>
              </a:prstTxWarp>
              <a:spAutoFit/>
            </a:bodyPr>
            <a:lstStyle/>
            <a:p>
              <a:r>
                <a:rPr sz="1600" b="1" i="0" noProof="1">
                  <a:latin typeface="Courier New" pitchFamily="1" charset="0"/>
                </a:rPr>
                <a:t>   while (true) {</a:t>
              </a:r>
            </a:p>
            <a:p>
              <a:r>
                <a:rPr sz="1600" b="1" i="0" noProof="1">
                  <a:latin typeface="Courier New" pitchFamily="1" charset="0"/>
                </a:rPr>
                <a:t>      total = rollTwoDice();</a:t>
              </a:r>
            </a:p>
            <a:p>
              <a:r>
                <a:rPr sz="1600" b="1" i="0" noProof="1">
                  <a:latin typeface="Courier New" pitchFamily="1" charset="0"/>
                </a:rPr>
                <a:t>      if (total == point)</a:t>
              </a:r>
              <a:r>
                <a:rPr sz="1000" b="1" i="0" noProof="1">
                  <a:latin typeface="Courier New" pitchFamily="1" charset="0"/>
                </a:rPr>
                <a:t> </a:t>
              </a:r>
              <a:r>
                <a:rPr sz="1600" b="1" i="0" noProof="1">
                  <a:latin typeface="Courier New" pitchFamily="1" charset="0"/>
                </a:rPr>
                <a:t>{</a:t>
              </a:r>
            </a:p>
            <a:p>
              <a:r>
                <a:rPr sz="1600" b="1" i="0" noProof="1">
                  <a:latin typeface="Courier New" pitchFamily="1" charset="0"/>
                </a:rPr>
                <a:t>         println("You made your point.  You win.");</a:t>
              </a:r>
            </a:p>
            <a:p>
              <a:r>
                <a:rPr sz="1600" b="1" i="0" noProof="1">
                  <a:latin typeface="Courier New" pitchFamily="1" charset="0"/>
                </a:rPr>
                <a:t>         break;</a:t>
              </a:r>
            </a:p>
            <a:p>
              <a:r>
                <a:rPr sz="1600" b="1" i="0" noProof="1">
                  <a:latin typeface="Courier New" pitchFamily="1" charset="0"/>
                </a:rPr>
                <a:t>      } else if (total == 7)</a:t>
              </a:r>
              <a:r>
                <a:rPr sz="1000" b="1" i="0" noProof="1">
                  <a:latin typeface="Courier New" pitchFamily="1" charset="0"/>
                </a:rPr>
                <a:t> </a:t>
              </a:r>
              <a:r>
                <a:rPr sz="1600" b="1" i="0" noProof="1">
                  <a:latin typeface="Courier New" pitchFamily="1" charset="0"/>
                </a:rPr>
                <a:t>{</a:t>
              </a:r>
            </a:p>
            <a:p>
              <a:r>
                <a:rPr sz="1600" b="1" i="0" noProof="1">
                  <a:latin typeface="Courier New" pitchFamily="1" charset="0"/>
                </a:rPr>
                <a:t>         println("That's a 7.  You lose.");</a:t>
              </a:r>
            </a:p>
            <a:p>
              <a:r>
                <a:rPr sz="1600" b="1" i="0" noProof="1">
                  <a:latin typeface="Courier New" pitchFamily="1" charset="0"/>
                </a:rPr>
                <a:t>         break;</a:t>
              </a:r>
            </a:p>
            <a:p>
              <a:r>
                <a:rPr sz="1600" b="1" i="0" noProof="1">
                  <a:latin typeface="Courier New" pitchFamily="1" charset="0"/>
                </a:rPr>
                <a:t>      }</a:t>
              </a:r>
            </a:p>
            <a:p>
              <a:r>
                <a:rPr sz="1600" b="1" i="0" noProof="1">
                  <a:latin typeface="Courier New" pitchFamily="1" charset="0"/>
                </a:rPr>
                <a:t>   }</a:t>
              </a:r>
            </a:p>
          </p:txBody>
        </p:sp>
      </p:grpSp>
      <p:sp>
        <p:nvSpPr>
          <p:cNvPr id="622632" name="Rectangle 40"/>
          <p:cNvSpPr>
            <a:spLocks noChangeArrowheads="1"/>
          </p:cNvSpPr>
          <p:nvPr/>
        </p:nvSpPr>
        <p:spPr bwMode="auto">
          <a:xfrm>
            <a:off x="1409700" y="1493838"/>
            <a:ext cx="2801938"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33" name="Rectangle 41"/>
          <p:cNvSpPr>
            <a:spLocks noChangeArrowheads="1"/>
          </p:cNvSpPr>
          <p:nvPr/>
        </p:nvSpPr>
        <p:spPr bwMode="auto">
          <a:xfrm>
            <a:off x="1409700" y="1722438"/>
            <a:ext cx="2632075"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34" name="Rectangle 42"/>
          <p:cNvSpPr>
            <a:spLocks noChangeArrowheads="1"/>
          </p:cNvSpPr>
          <p:nvPr/>
        </p:nvSpPr>
        <p:spPr bwMode="auto">
          <a:xfrm>
            <a:off x="1738313" y="1989138"/>
            <a:ext cx="5264150"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35" name="Rectangle 43"/>
          <p:cNvSpPr>
            <a:spLocks noChangeArrowheads="1"/>
          </p:cNvSpPr>
          <p:nvPr/>
        </p:nvSpPr>
        <p:spPr bwMode="auto">
          <a:xfrm>
            <a:off x="1738313" y="2230438"/>
            <a:ext cx="874712"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36" name="Rectangle 44"/>
          <p:cNvSpPr>
            <a:spLocks noChangeArrowheads="1"/>
          </p:cNvSpPr>
          <p:nvPr/>
        </p:nvSpPr>
        <p:spPr bwMode="auto">
          <a:xfrm>
            <a:off x="1647825" y="2487613"/>
            <a:ext cx="2508250" cy="2333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11" name="Group 45"/>
          <p:cNvGrpSpPr>
            <a:grpSpLocks/>
          </p:cNvGrpSpPr>
          <p:nvPr/>
        </p:nvGrpSpPr>
        <p:grpSpPr bwMode="auto">
          <a:xfrm>
            <a:off x="685800" y="1470025"/>
            <a:ext cx="8077200" cy="3076575"/>
            <a:chOff x="432" y="926"/>
            <a:chExt cx="5088" cy="1938"/>
          </a:xfrm>
        </p:grpSpPr>
        <p:sp>
          <p:nvSpPr>
            <p:cNvPr id="41020" name="Rectangle 46"/>
            <p:cNvSpPr>
              <a:spLocks noChangeArrowheads="1"/>
            </p:cNvSpPr>
            <p:nvPr/>
          </p:nvSpPr>
          <p:spPr bwMode="auto">
            <a:xfrm>
              <a:off x="432" y="926"/>
              <a:ext cx="5040" cy="1938"/>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1021" name="Rectangle 47"/>
            <p:cNvSpPr>
              <a:spLocks noChangeArrowheads="1"/>
            </p:cNvSpPr>
            <p:nvPr/>
          </p:nvSpPr>
          <p:spPr bwMode="auto">
            <a:xfrm>
              <a:off x="3279" y="2502"/>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1022" name="Text Box 48"/>
            <p:cNvSpPr txBox="1">
              <a:spLocks noChangeArrowheads="1"/>
            </p:cNvSpPr>
            <p:nvPr/>
          </p:nvSpPr>
          <p:spPr bwMode="auto">
            <a:xfrm>
              <a:off x="3255" y="2318"/>
              <a:ext cx="672" cy="212"/>
            </a:xfrm>
            <a:prstGeom prst="rect">
              <a:avLst/>
            </a:prstGeom>
            <a:noFill/>
            <a:ln w="9525">
              <a:noFill/>
              <a:miter lim="800000"/>
              <a:headEnd/>
              <a:tailEnd/>
            </a:ln>
          </p:spPr>
          <p:txBody>
            <a:bodyPr>
              <a:prstTxWarp prst="textNoShape">
                <a:avLst/>
              </a:prstTxWarp>
              <a:spAutoFit/>
            </a:bodyPr>
            <a:lstStyle/>
            <a:p>
              <a:r>
                <a:rPr lang="en-US" sz="1600" b="1" i="0">
                  <a:latin typeface="Courier New" pitchFamily="1" charset="0"/>
                </a:rPr>
                <a:t>d1</a:t>
              </a:r>
            </a:p>
          </p:txBody>
        </p:sp>
        <p:sp>
          <p:nvSpPr>
            <p:cNvPr id="41023" name="Rectangle 49"/>
            <p:cNvSpPr>
              <a:spLocks noChangeArrowheads="1"/>
            </p:cNvSpPr>
            <p:nvPr/>
          </p:nvSpPr>
          <p:spPr bwMode="auto">
            <a:xfrm>
              <a:off x="4023" y="2502"/>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1024" name="Text Box 50"/>
            <p:cNvSpPr txBox="1">
              <a:spLocks noChangeArrowheads="1"/>
            </p:cNvSpPr>
            <p:nvPr/>
          </p:nvSpPr>
          <p:spPr bwMode="auto">
            <a:xfrm>
              <a:off x="3999" y="2318"/>
              <a:ext cx="672" cy="212"/>
            </a:xfrm>
            <a:prstGeom prst="rect">
              <a:avLst/>
            </a:prstGeom>
            <a:noFill/>
            <a:ln w="9525">
              <a:noFill/>
              <a:miter lim="800000"/>
              <a:headEnd/>
              <a:tailEnd/>
            </a:ln>
          </p:spPr>
          <p:txBody>
            <a:bodyPr>
              <a:prstTxWarp prst="textNoShape">
                <a:avLst/>
              </a:prstTxWarp>
              <a:spAutoFit/>
            </a:bodyPr>
            <a:lstStyle/>
            <a:p>
              <a:r>
                <a:rPr lang="en-US" sz="1600" b="1" i="0">
                  <a:latin typeface="Courier New" pitchFamily="1" charset="0"/>
                </a:rPr>
                <a:t>d2</a:t>
              </a:r>
            </a:p>
          </p:txBody>
        </p:sp>
        <p:sp>
          <p:nvSpPr>
            <p:cNvPr id="41025" name="Rectangle 51"/>
            <p:cNvSpPr>
              <a:spLocks noChangeArrowheads="1"/>
            </p:cNvSpPr>
            <p:nvPr/>
          </p:nvSpPr>
          <p:spPr bwMode="auto">
            <a:xfrm>
              <a:off x="4767" y="2502"/>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1026" name="Text Box 52"/>
            <p:cNvSpPr txBox="1">
              <a:spLocks noChangeArrowheads="1"/>
            </p:cNvSpPr>
            <p:nvPr/>
          </p:nvSpPr>
          <p:spPr bwMode="auto">
            <a:xfrm>
              <a:off x="4743" y="2318"/>
              <a:ext cx="648" cy="212"/>
            </a:xfrm>
            <a:prstGeom prst="rect">
              <a:avLst/>
            </a:prstGeom>
            <a:noFill/>
            <a:ln w="9525">
              <a:noFill/>
              <a:miter lim="800000"/>
              <a:headEnd/>
              <a:tailEnd/>
            </a:ln>
          </p:spPr>
          <p:txBody>
            <a:bodyPr>
              <a:prstTxWarp prst="textNoShape">
                <a:avLst/>
              </a:prstTxWarp>
              <a:spAutoFit/>
            </a:bodyPr>
            <a:lstStyle/>
            <a:p>
              <a:r>
                <a:rPr lang="en-US" sz="1600" b="1" i="0">
                  <a:latin typeface="Courier New" pitchFamily="1" charset="0"/>
                </a:rPr>
                <a:t>total</a:t>
              </a:r>
            </a:p>
          </p:txBody>
        </p:sp>
        <p:sp>
          <p:nvSpPr>
            <p:cNvPr id="41027" name="Text Box 53"/>
            <p:cNvSpPr txBox="1">
              <a:spLocks noChangeArrowheads="1"/>
            </p:cNvSpPr>
            <p:nvPr/>
          </p:nvSpPr>
          <p:spPr bwMode="auto">
            <a:xfrm>
              <a:off x="504" y="966"/>
              <a:ext cx="5016" cy="1290"/>
            </a:xfrm>
            <a:prstGeom prst="rect">
              <a:avLst/>
            </a:prstGeom>
            <a:noFill/>
            <a:ln w="9525">
              <a:noFill/>
              <a:miter lim="800000"/>
              <a:headEnd/>
              <a:tailEnd/>
            </a:ln>
          </p:spPr>
          <p:txBody>
            <a:bodyPr>
              <a:prstTxWarp prst="textNoShape">
                <a:avLst/>
              </a:prstTxWarp>
              <a:spAutoFit/>
            </a:bodyPr>
            <a:lstStyle/>
            <a:p>
              <a:r>
                <a:rPr sz="1600" b="1" i="0" noProof="1">
                  <a:latin typeface="Courier New" pitchFamily="1" charset="0"/>
                </a:rPr>
                <a:t>private int rollTwoDice()</a:t>
              </a:r>
              <a:r>
                <a:rPr sz="1000" b="1" i="0" noProof="1">
                  <a:latin typeface="Courier New" pitchFamily="1" charset="0"/>
                </a:rPr>
                <a:t> </a:t>
              </a:r>
              <a:r>
                <a:rPr sz="1600" b="1" i="0" noProof="1">
                  <a:latin typeface="Courier New" pitchFamily="1" charset="0"/>
                </a:rPr>
                <a:t>{</a:t>
              </a:r>
            </a:p>
            <a:p>
              <a:r>
                <a:rPr sz="1600" b="1" i="0" noProof="1">
                  <a:latin typeface="Courier New" pitchFamily="1" charset="0"/>
                </a:rPr>
                <a:t>   int d1 = rgen.nextInt(1,</a:t>
              </a:r>
              <a:r>
                <a:rPr sz="1000" b="1" i="0" noProof="1">
                  <a:latin typeface="Courier New" pitchFamily="1" charset="0"/>
                </a:rPr>
                <a:t> </a:t>
              </a:r>
              <a:r>
                <a:rPr sz="1600" b="1" i="0" noProof="1">
                  <a:latin typeface="Courier New" pitchFamily="1" charset="0"/>
                </a:rPr>
                <a:t>6);</a:t>
              </a:r>
            </a:p>
            <a:p>
              <a:r>
                <a:rPr sz="1600" b="1" i="0" noProof="1">
                  <a:latin typeface="Courier New" pitchFamily="1" charset="0"/>
                </a:rPr>
                <a:t>   int d2 = rgen.nextInt(1,</a:t>
              </a:r>
              <a:r>
                <a:rPr sz="1000" b="1" i="0" noProof="1">
                  <a:latin typeface="Courier New" pitchFamily="1" charset="0"/>
                </a:rPr>
                <a:t> </a:t>
              </a:r>
              <a:r>
                <a:rPr sz="1600" b="1" i="0" noProof="1">
                  <a:latin typeface="Courier New" pitchFamily="1" charset="0"/>
                </a:rPr>
                <a:t>6);</a:t>
              </a:r>
            </a:p>
            <a:p>
              <a:r>
                <a:rPr sz="1600" b="1" i="0" noProof="1">
                  <a:latin typeface="Courier New" pitchFamily="1" charset="0"/>
                </a:rPr>
                <a:t>   int total = d1 + d2;</a:t>
              </a:r>
            </a:p>
            <a:p>
              <a:r>
                <a:rPr sz="1600" b="1" i="0" noProof="1">
                  <a:latin typeface="Courier New" pitchFamily="1" charset="0"/>
                </a:rPr>
                <a:t>   println("Rolling dice: " + d1 + "</a:t>
              </a:r>
              <a:r>
                <a:rPr sz="1000" b="1" i="0" noProof="1">
                  <a:latin typeface="Courier New" pitchFamily="1" charset="0"/>
                </a:rPr>
                <a:t> </a:t>
              </a:r>
              <a:r>
                <a:rPr sz="1600" b="1" i="0" noProof="1">
                  <a:latin typeface="Courier New" pitchFamily="1" charset="0"/>
                </a:rPr>
                <a:t>+</a:t>
              </a:r>
              <a:r>
                <a:rPr sz="1000" b="1" i="0" noProof="1">
                  <a:latin typeface="Courier New" pitchFamily="1" charset="0"/>
                </a:rPr>
                <a:t> </a:t>
              </a:r>
              <a:r>
                <a:rPr sz="1600" b="1" i="0" noProof="1">
                  <a:latin typeface="Courier New" pitchFamily="1" charset="0"/>
                </a:rPr>
                <a:t>" + d2 + "</a:t>
              </a:r>
              <a:r>
                <a:rPr sz="1000" b="1" i="0" noProof="1">
                  <a:latin typeface="Courier New" pitchFamily="1" charset="0"/>
                </a:rPr>
                <a:t> </a:t>
              </a:r>
              <a:r>
                <a:rPr sz="1600" b="1" i="0" noProof="1">
                  <a:latin typeface="Courier New" pitchFamily="1" charset="0"/>
                </a:rPr>
                <a:t>=</a:t>
              </a:r>
              <a:r>
                <a:rPr sz="1000" b="1" i="0" noProof="1">
                  <a:latin typeface="Courier New" pitchFamily="1" charset="0"/>
                </a:rPr>
                <a:t> </a:t>
              </a:r>
              <a:r>
                <a:rPr sz="1600" b="1" i="0" noProof="1">
                  <a:latin typeface="Courier New" pitchFamily="1" charset="0"/>
                </a:rPr>
                <a:t>" + total);</a:t>
              </a:r>
            </a:p>
            <a:p>
              <a:r>
                <a:rPr sz="1600" b="1" i="0" noProof="1">
                  <a:latin typeface="Courier New" pitchFamily="1" charset="0"/>
                </a:rPr>
                <a:t>   return total;</a:t>
              </a:r>
            </a:p>
            <a:p>
              <a:r>
                <a:rPr sz="1600" b="1" i="0" noProof="1">
                  <a:latin typeface="Courier New" pitchFamily="1" charset="0"/>
                </a:rPr>
                <a:t>}</a:t>
              </a:r>
            </a:p>
            <a:p>
              <a:endParaRPr sz="1600" b="1" i="0" noProof="1">
                <a:latin typeface="Courier New" pitchFamily="1" charset="0"/>
              </a:endParaRPr>
            </a:p>
          </p:txBody>
        </p:sp>
      </p:grpSp>
      <p:sp>
        <p:nvSpPr>
          <p:cNvPr id="622646" name="Rectangle 54"/>
          <p:cNvSpPr>
            <a:spLocks noChangeArrowheads="1"/>
          </p:cNvSpPr>
          <p:nvPr/>
        </p:nvSpPr>
        <p:spPr bwMode="auto">
          <a:xfrm>
            <a:off x="1181100" y="1835150"/>
            <a:ext cx="3522663" cy="2667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47" name="Rectangle 55"/>
          <p:cNvSpPr>
            <a:spLocks noChangeArrowheads="1"/>
          </p:cNvSpPr>
          <p:nvPr/>
        </p:nvSpPr>
        <p:spPr bwMode="auto">
          <a:xfrm>
            <a:off x="1181100" y="2089150"/>
            <a:ext cx="3522663"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48" name="Rectangle 56"/>
          <p:cNvSpPr>
            <a:spLocks noChangeArrowheads="1"/>
          </p:cNvSpPr>
          <p:nvPr/>
        </p:nvSpPr>
        <p:spPr bwMode="auto">
          <a:xfrm>
            <a:off x="1181100" y="2330450"/>
            <a:ext cx="2535238"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49" name="Rectangle 57"/>
          <p:cNvSpPr>
            <a:spLocks noChangeArrowheads="1"/>
          </p:cNvSpPr>
          <p:nvPr/>
        </p:nvSpPr>
        <p:spPr bwMode="auto">
          <a:xfrm>
            <a:off x="1181100" y="2573338"/>
            <a:ext cx="7289800"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50" name="Rectangle 58"/>
          <p:cNvSpPr>
            <a:spLocks noChangeArrowheads="1"/>
          </p:cNvSpPr>
          <p:nvPr/>
        </p:nvSpPr>
        <p:spPr bwMode="auto">
          <a:xfrm>
            <a:off x="1181100" y="2846388"/>
            <a:ext cx="1744663" cy="2317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22651" name="Text Box 59"/>
          <p:cNvSpPr txBox="1">
            <a:spLocks noChangeArrowheads="1"/>
          </p:cNvSpPr>
          <p:nvPr/>
        </p:nvSpPr>
        <p:spPr bwMode="auto">
          <a:xfrm>
            <a:off x="5205413" y="3997325"/>
            <a:ext cx="979487"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4</a:t>
            </a:r>
          </a:p>
        </p:txBody>
      </p:sp>
      <p:sp>
        <p:nvSpPr>
          <p:cNvPr id="622652" name="Text Box 60"/>
          <p:cNvSpPr txBox="1">
            <a:spLocks noChangeArrowheads="1"/>
          </p:cNvSpPr>
          <p:nvPr/>
        </p:nvSpPr>
        <p:spPr bwMode="auto">
          <a:xfrm>
            <a:off x="7567613" y="3997325"/>
            <a:ext cx="979487"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6</a:t>
            </a:r>
          </a:p>
        </p:txBody>
      </p:sp>
      <p:sp>
        <p:nvSpPr>
          <p:cNvPr id="622653" name="Text Box 61"/>
          <p:cNvSpPr txBox="1">
            <a:spLocks noChangeArrowheads="1"/>
          </p:cNvSpPr>
          <p:nvPr/>
        </p:nvSpPr>
        <p:spPr bwMode="auto">
          <a:xfrm>
            <a:off x="1885950" y="49403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i="0">
                <a:latin typeface="Courier New" pitchFamily="1" charset="0"/>
              </a:rPr>
              <a:t>Rolling dice: 4 + 2 = 6</a:t>
            </a:r>
          </a:p>
        </p:txBody>
      </p:sp>
      <p:sp>
        <p:nvSpPr>
          <p:cNvPr id="622654" name="Text Box 62"/>
          <p:cNvSpPr txBox="1">
            <a:spLocks noChangeArrowheads="1"/>
          </p:cNvSpPr>
          <p:nvPr/>
        </p:nvSpPr>
        <p:spPr bwMode="auto">
          <a:xfrm>
            <a:off x="6386513" y="3997325"/>
            <a:ext cx="979487"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2</a:t>
            </a:r>
          </a:p>
        </p:txBody>
      </p:sp>
      <p:sp>
        <p:nvSpPr>
          <p:cNvPr id="622655" name="Text Box 63"/>
          <p:cNvSpPr txBox="1">
            <a:spLocks noChangeArrowheads="1"/>
          </p:cNvSpPr>
          <p:nvPr/>
        </p:nvSpPr>
        <p:spPr bwMode="auto">
          <a:xfrm>
            <a:off x="1885950" y="51181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i="0">
                <a:latin typeface="Courier New" pitchFamily="1" charset="0"/>
              </a:rPr>
              <a:t>Your point is 6.</a:t>
            </a:r>
          </a:p>
        </p:txBody>
      </p:sp>
      <p:sp>
        <p:nvSpPr>
          <p:cNvPr id="622656" name="Text Box 64"/>
          <p:cNvSpPr txBox="1">
            <a:spLocks noChangeArrowheads="1"/>
          </p:cNvSpPr>
          <p:nvPr/>
        </p:nvSpPr>
        <p:spPr bwMode="auto">
          <a:xfrm>
            <a:off x="1885950" y="52959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i="0">
                <a:latin typeface="Courier New" pitchFamily="1" charset="0"/>
              </a:rPr>
              <a:t>Rolling dice: 2 + 1 = 3</a:t>
            </a:r>
          </a:p>
        </p:txBody>
      </p:sp>
      <p:sp>
        <p:nvSpPr>
          <p:cNvPr id="622657" name="Text Box 65"/>
          <p:cNvSpPr txBox="1">
            <a:spLocks noChangeArrowheads="1"/>
          </p:cNvSpPr>
          <p:nvPr/>
        </p:nvSpPr>
        <p:spPr bwMode="auto">
          <a:xfrm>
            <a:off x="1885950" y="54737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i="0">
                <a:latin typeface="Courier New" pitchFamily="1" charset="0"/>
              </a:rPr>
              <a:t>Rolling dice: 3 + 6 = 9</a:t>
            </a:r>
          </a:p>
        </p:txBody>
      </p:sp>
      <p:sp>
        <p:nvSpPr>
          <p:cNvPr id="622658" name="Text Box 66"/>
          <p:cNvSpPr txBox="1">
            <a:spLocks noChangeArrowheads="1"/>
          </p:cNvSpPr>
          <p:nvPr/>
        </p:nvSpPr>
        <p:spPr bwMode="auto">
          <a:xfrm>
            <a:off x="1885950" y="56515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i="0">
                <a:latin typeface="Courier New" pitchFamily="1" charset="0"/>
              </a:rPr>
              <a:t>Rolling dice: 3 + 3 = 6</a:t>
            </a:r>
          </a:p>
        </p:txBody>
      </p:sp>
      <p:sp>
        <p:nvSpPr>
          <p:cNvPr id="622659" name="Text Box 67"/>
          <p:cNvSpPr txBox="1">
            <a:spLocks noChangeArrowheads="1"/>
          </p:cNvSpPr>
          <p:nvPr/>
        </p:nvSpPr>
        <p:spPr bwMode="auto">
          <a:xfrm>
            <a:off x="1885950" y="58293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i="0">
                <a:latin typeface="Courier New" pitchFamily="1" charset="0"/>
              </a:rPr>
              <a:t>You made your point. You win.</a:t>
            </a:r>
          </a:p>
        </p:txBody>
      </p:sp>
      <p:sp>
        <p:nvSpPr>
          <p:cNvPr id="41000" name="Text Box 68">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a:t>skip simulation</a:t>
            </a:r>
          </a:p>
        </p:txBody>
      </p:sp>
      <p:sp>
        <p:nvSpPr>
          <p:cNvPr id="622661" name="Text Box 69"/>
          <p:cNvSpPr txBox="1">
            <a:spLocks noChangeArrowheads="1"/>
          </p:cNvSpPr>
          <p:nvPr/>
        </p:nvSpPr>
        <p:spPr bwMode="auto">
          <a:xfrm>
            <a:off x="5205413" y="4000500"/>
            <a:ext cx="979487"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2</a:t>
            </a:r>
          </a:p>
        </p:txBody>
      </p:sp>
      <p:sp>
        <p:nvSpPr>
          <p:cNvPr id="622662" name="Text Box 70"/>
          <p:cNvSpPr txBox="1">
            <a:spLocks noChangeArrowheads="1"/>
          </p:cNvSpPr>
          <p:nvPr/>
        </p:nvSpPr>
        <p:spPr bwMode="auto">
          <a:xfrm>
            <a:off x="7567613" y="4000500"/>
            <a:ext cx="979487"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3</a:t>
            </a:r>
          </a:p>
        </p:txBody>
      </p:sp>
      <p:sp>
        <p:nvSpPr>
          <p:cNvPr id="622663" name="Text Box 71"/>
          <p:cNvSpPr txBox="1">
            <a:spLocks noChangeArrowheads="1"/>
          </p:cNvSpPr>
          <p:nvPr/>
        </p:nvSpPr>
        <p:spPr bwMode="auto">
          <a:xfrm>
            <a:off x="6386513" y="4000500"/>
            <a:ext cx="979487"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1</a:t>
            </a:r>
          </a:p>
        </p:txBody>
      </p:sp>
      <p:grpSp>
        <p:nvGrpSpPr>
          <p:cNvPr id="12" name="Group 72"/>
          <p:cNvGrpSpPr>
            <a:grpSpLocks/>
          </p:cNvGrpSpPr>
          <p:nvPr/>
        </p:nvGrpSpPr>
        <p:grpSpPr bwMode="auto">
          <a:xfrm>
            <a:off x="533400" y="1104900"/>
            <a:ext cx="8305800" cy="3508375"/>
            <a:chOff x="336" y="696"/>
            <a:chExt cx="5232" cy="2210"/>
          </a:xfrm>
        </p:grpSpPr>
        <p:sp>
          <p:nvSpPr>
            <p:cNvPr id="41005" name="Rectangle 73"/>
            <p:cNvSpPr>
              <a:spLocks noChangeArrowheads="1"/>
            </p:cNvSpPr>
            <p:nvPr/>
          </p:nvSpPr>
          <p:spPr bwMode="auto">
            <a:xfrm>
              <a:off x="338" y="696"/>
              <a:ext cx="5230" cy="221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grpSp>
          <p:nvGrpSpPr>
            <p:cNvPr id="41006" name="Group 74"/>
            <p:cNvGrpSpPr>
              <a:grpSpLocks/>
            </p:cNvGrpSpPr>
            <p:nvPr/>
          </p:nvGrpSpPr>
          <p:grpSpPr bwMode="auto">
            <a:xfrm>
              <a:off x="336" y="696"/>
              <a:ext cx="5088" cy="2088"/>
              <a:chOff x="432" y="792"/>
              <a:chExt cx="5088" cy="2088"/>
            </a:xfrm>
          </p:grpSpPr>
          <p:sp>
            <p:nvSpPr>
              <p:cNvPr id="41007" name="Rectangle 75"/>
              <p:cNvSpPr>
                <a:spLocks noChangeArrowheads="1"/>
              </p:cNvSpPr>
              <p:nvPr/>
            </p:nvSpPr>
            <p:spPr bwMode="auto">
              <a:xfrm>
                <a:off x="432" y="792"/>
                <a:ext cx="5040" cy="2088"/>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1008" name="Text Box 76"/>
              <p:cNvSpPr txBox="1">
                <a:spLocks noChangeArrowheads="1"/>
              </p:cNvSpPr>
              <p:nvPr/>
            </p:nvSpPr>
            <p:spPr bwMode="auto">
              <a:xfrm>
                <a:off x="504" y="832"/>
                <a:ext cx="5016" cy="1906"/>
              </a:xfrm>
              <a:prstGeom prst="rect">
                <a:avLst/>
              </a:prstGeom>
              <a:noFill/>
              <a:ln w="9525">
                <a:noFill/>
                <a:miter lim="800000"/>
                <a:headEnd/>
                <a:tailEnd/>
              </a:ln>
            </p:spPr>
            <p:txBody>
              <a:bodyPr>
                <a:prstTxWarp prst="textNoShape">
                  <a:avLst/>
                </a:prstTxWarp>
                <a:spAutoFit/>
              </a:bodyPr>
              <a:lstStyle/>
              <a:p>
                <a:r>
                  <a:rPr sz="1600" b="1" i="0" noProof="1">
                    <a:latin typeface="Courier New" pitchFamily="1" charset="0"/>
                  </a:rPr>
                  <a:t>public void run()</a:t>
                </a:r>
                <a:r>
                  <a:rPr sz="800" b="1" i="0" noProof="1">
                    <a:latin typeface="Courier New" pitchFamily="1" charset="0"/>
                  </a:rPr>
                  <a:t> </a:t>
                </a:r>
                <a:r>
                  <a:rPr sz="1600" b="1" i="0" noProof="1">
                    <a:latin typeface="Courier New" pitchFamily="1" charset="0"/>
                  </a:rPr>
                  <a:t>{</a:t>
                </a:r>
              </a:p>
              <a:p>
                <a:r>
                  <a:rPr sz="1600" b="1" i="0" noProof="1">
                    <a:latin typeface="Courier New" pitchFamily="1" charset="0"/>
                  </a:rPr>
                  <a:t>   int total = rollTwoDice();</a:t>
                </a:r>
              </a:p>
              <a:p>
                <a:r>
                  <a:rPr sz="1600" b="1" i="0" noProof="1">
                    <a:latin typeface="Courier New" pitchFamily="1" charset="0"/>
                  </a:rPr>
                  <a:t>   if (total == 7 || total == 11)</a:t>
                </a:r>
                <a:r>
                  <a:rPr sz="800" b="1" i="0" noProof="1">
                    <a:latin typeface="Courier New" pitchFamily="1" charset="0"/>
                  </a:rPr>
                  <a:t> </a:t>
                </a:r>
                <a:r>
                  <a:rPr sz="1600" b="1" i="0" noProof="1">
                    <a:latin typeface="Courier New" pitchFamily="1" charset="0"/>
                  </a:rPr>
                  <a:t>{</a:t>
                </a:r>
              </a:p>
              <a:p>
                <a:r>
                  <a:rPr sz="1600" b="1" i="0" noProof="1">
                    <a:latin typeface="Courier New" pitchFamily="1" charset="0"/>
                  </a:rPr>
                  <a:t>      println("That's a natural.  You win.");</a:t>
                </a:r>
              </a:p>
              <a:p>
                <a:r>
                  <a:rPr sz="1600" b="1" i="0" noProof="1">
                    <a:latin typeface="Courier New" pitchFamily="1" charset="0"/>
                  </a:rPr>
                  <a:t>   } else if (total == 2 || total == 3 || total == 12)</a:t>
                </a:r>
                <a:r>
                  <a:rPr sz="800" b="1" i="0" noProof="1">
                    <a:latin typeface="Courier New" pitchFamily="1" charset="0"/>
                  </a:rPr>
                  <a:t> </a:t>
                </a:r>
                <a:r>
                  <a:rPr sz="1600" b="1" i="0" noProof="1">
                    <a:latin typeface="Courier New" pitchFamily="1" charset="0"/>
                  </a:rPr>
                  <a:t>{</a:t>
                </a:r>
              </a:p>
              <a:p>
                <a:r>
                  <a:rPr sz="1600" b="1" i="0" noProof="1">
                    <a:latin typeface="Courier New" pitchFamily="1" charset="0"/>
                  </a:rPr>
                  <a:t>      println("That's craps.  You lose.");</a:t>
                </a:r>
              </a:p>
              <a:p>
                <a:r>
                  <a:rPr sz="1600" b="1" i="0" noProof="1">
                    <a:latin typeface="Courier New" pitchFamily="1" charset="0"/>
                  </a:rPr>
                  <a:t>   } else {</a:t>
                </a:r>
              </a:p>
              <a:p>
                <a:r>
                  <a:rPr sz="1600" b="1" i="0" noProof="1">
                    <a:latin typeface="Courier New" pitchFamily="1" charset="0"/>
                  </a:rPr>
                  <a:t>      int point = total;</a:t>
                </a:r>
              </a:p>
              <a:p>
                <a:r>
                  <a:rPr sz="1600" b="1" i="0" noProof="1">
                    <a:latin typeface="Courier New" pitchFamily="1" charset="0"/>
                  </a:rPr>
                  <a:t>      println("Your point is " + point + ".");</a:t>
                </a:r>
              </a:p>
              <a:p>
                <a:r>
                  <a:rPr sz="1600" b="1" i="0" noProof="1">
                    <a:latin typeface="Courier New" pitchFamily="1" charset="0"/>
                  </a:rPr>
                  <a:t>      while (true) . . .</a:t>
                </a:r>
              </a:p>
              <a:p>
                <a:r>
                  <a:rPr sz="1600" b="1" i="0" noProof="1">
                    <a:latin typeface="Courier New" pitchFamily="1" charset="0"/>
                  </a:rPr>
                  <a:t>   }</a:t>
                </a:r>
              </a:p>
              <a:p>
                <a:r>
                  <a:rPr sz="1600" b="1" i="0" noProof="1">
                    <a:latin typeface="Courier New" pitchFamily="1" charset="0"/>
                  </a:rPr>
                  <a:t>}</a:t>
                </a:r>
              </a:p>
            </p:txBody>
          </p:sp>
          <p:grpSp>
            <p:nvGrpSpPr>
              <p:cNvPr id="41009" name="Group 77"/>
              <p:cNvGrpSpPr>
                <a:grpSpLocks/>
              </p:cNvGrpSpPr>
              <p:nvPr/>
            </p:nvGrpSpPr>
            <p:grpSpPr bwMode="auto">
              <a:xfrm>
                <a:off x="3984" y="2352"/>
                <a:ext cx="1392" cy="424"/>
                <a:chOff x="3888" y="2288"/>
                <a:chExt cx="1392" cy="424"/>
              </a:xfrm>
            </p:grpSpPr>
            <p:sp>
              <p:nvSpPr>
                <p:cNvPr id="41016" name="Rectangle 78"/>
                <p:cNvSpPr>
                  <a:spLocks noChangeArrowheads="1"/>
                </p:cNvSpPr>
                <p:nvPr/>
              </p:nvSpPr>
              <p:spPr bwMode="auto">
                <a:xfrm>
                  <a:off x="3912" y="2472"/>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1017" name="Text Box 79"/>
                <p:cNvSpPr txBox="1">
                  <a:spLocks noChangeArrowheads="1"/>
                </p:cNvSpPr>
                <p:nvPr/>
              </p:nvSpPr>
              <p:spPr bwMode="auto">
                <a:xfrm>
                  <a:off x="3888" y="2288"/>
                  <a:ext cx="672" cy="212"/>
                </a:xfrm>
                <a:prstGeom prst="rect">
                  <a:avLst/>
                </a:prstGeom>
                <a:noFill/>
                <a:ln w="9525">
                  <a:noFill/>
                  <a:miter lim="800000"/>
                  <a:headEnd/>
                  <a:tailEnd/>
                </a:ln>
              </p:spPr>
              <p:txBody>
                <a:bodyPr>
                  <a:prstTxWarp prst="textNoShape">
                    <a:avLst/>
                  </a:prstTxWarp>
                  <a:spAutoFit/>
                </a:bodyPr>
                <a:lstStyle/>
                <a:p>
                  <a:r>
                    <a:rPr lang="en-US" sz="1600" b="1" i="0">
                      <a:latin typeface="Courier New" pitchFamily="1" charset="0"/>
                    </a:rPr>
                    <a:t>point</a:t>
                  </a:r>
                </a:p>
              </p:txBody>
            </p:sp>
            <p:sp>
              <p:nvSpPr>
                <p:cNvPr id="41018" name="Rectangle 80"/>
                <p:cNvSpPr>
                  <a:spLocks noChangeArrowheads="1"/>
                </p:cNvSpPr>
                <p:nvPr/>
              </p:nvSpPr>
              <p:spPr bwMode="auto">
                <a:xfrm>
                  <a:off x="4656" y="2472"/>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41019" name="Text Box 81"/>
                <p:cNvSpPr txBox="1">
                  <a:spLocks noChangeArrowheads="1"/>
                </p:cNvSpPr>
                <p:nvPr/>
              </p:nvSpPr>
              <p:spPr bwMode="auto">
                <a:xfrm>
                  <a:off x="4632" y="2288"/>
                  <a:ext cx="648" cy="212"/>
                </a:xfrm>
                <a:prstGeom prst="rect">
                  <a:avLst/>
                </a:prstGeom>
                <a:noFill/>
                <a:ln w="9525">
                  <a:noFill/>
                  <a:miter lim="800000"/>
                  <a:headEnd/>
                  <a:tailEnd/>
                </a:ln>
              </p:spPr>
              <p:txBody>
                <a:bodyPr>
                  <a:prstTxWarp prst="textNoShape">
                    <a:avLst/>
                  </a:prstTxWarp>
                  <a:spAutoFit/>
                </a:bodyPr>
                <a:lstStyle/>
                <a:p>
                  <a:r>
                    <a:rPr lang="en-US" sz="1600" b="1" i="0">
                      <a:latin typeface="Courier New" pitchFamily="1" charset="0"/>
                    </a:rPr>
                    <a:t>total</a:t>
                  </a:r>
                </a:p>
              </p:txBody>
            </p:sp>
          </p:grpSp>
          <p:grpSp>
            <p:nvGrpSpPr>
              <p:cNvPr id="41010" name="Group 82"/>
              <p:cNvGrpSpPr>
                <a:grpSpLocks/>
              </p:cNvGrpSpPr>
              <p:nvPr/>
            </p:nvGrpSpPr>
            <p:grpSpPr bwMode="auto">
              <a:xfrm>
                <a:off x="4008" y="2552"/>
                <a:ext cx="617" cy="212"/>
                <a:chOff x="4655" y="3024"/>
                <a:chExt cx="617" cy="212"/>
              </a:xfrm>
            </p:grpSpPr>
            <p:sp>
              <p:nvSpPr>
                <p:cNvPr id="41014" name="Rectangle 83"/>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1015" name="Text Box 84"/>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6</a:t>
                  </a:r>
                </a:p>
              </p:txBody>
            </p:sp>
          </p:grpSp>
          <p:grpSp>
            <p:nvGrpSpPr>
              <p:cNvPr id="41011" name="Group 85"/>
              <p:cNvGrpSpPr>
                <a:grpSpLocks/>
              </p:cNvGrpSpPr>
              <p:nvPr/>
            </p:nvGrpSpPr>
            <p:grpSpPr bwMode="auto">
              <a:xfrm>
                <a:off x="4751" y="2552"/>
                <a:ext cx="617" cy="212"/>
                <a:chOff x="4655" y="3024"/>
                <a:chExt cx="617" cy="212"/>
              </a:xfrm>
            </p:grpSpPr>
            <p:sp>
              <p:nvSpPr>
                <p:cNvPr id="41012" name="Rectangle 86"/>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1013" name="Text Box 87"/>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0"/>
                    <a:t>6</a:t>
                  </a: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22605"/>
                                        </p:tgtEl>
                                        <p:attrNameLst>
                                          <p:attrName>style.visibility</p:attrName>
                                        </p:attrNameLst>
                                      </p:cBhvr>
                                      <p:to>
                                        <p:strVal val="visible"/>
                                      </p:to>
                                    </p:set>
                                  </p:childTnLst>
                                  <p:subTnLst>
                                    <p:set>
                                      <p:cBhvr override="childStyle">
                                        <p:cTn dur="1" fill="hold" display="0" masterRel="nextClick" afterEffect="1"/>
                                        <p:tgtEl>
                                          <p:spTgt spid="62260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2606"/>
                                        </p:tgtEl>
                                        <p:attrNameLst>
                                          <p:attrName>style.visibility</p:attrName>
                                        </p:attrNameLst>
                                      </p:cBhvr>
                                      <p:to>
                                        <p:strVal val="visible"/>
                                      </p:to>
                                    </p:set>
                                  </p:childTnLst>
                                  <p:subTnLst>
                                    <p:set>
                                      <p:cBhvr override="childStyle">
                                        <p:cTn dur="1" fill="hold" display="0" masterRel="nextClick" afterEffect="1"/>
                                        <p:tgtEl>
                                          <p:spTgt spid="62260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2" presetClass="entr" presetSubtype="6"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499"/>
                                          </p:stCondLst>
                                        </p:cTn>
                                        <p:tgtEl>
                                          <p:spTgt spid="622646"/>
                                        </p:tgtEl>
                                        <p:attrNameLst>
                                          <p:attrName>style.visibility</p:attrName>
                                        </p:attrNameLst>
                                      </p:cBhvr>
                                      <p:to>
                                        <p:strVal val="visible"/>
                                      </p:to>
                                    </p:set>
                                  </p:childTnLst>
                                  <p:subTnLst>
                                    <p:set>
                                      <p:cBhvr override="childStyle">
                                        <p:cTn dur="1" fill="hold" display="0" masterRel="nextClick" afterEffect="1"/>
                                        <p:tgtEl>
                                          <p:spTgt spid="622646"/>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499"/>
                                          </p:stCondLst>
                                        </p:cTn>
                                        <p:tgtEl>
                                          <p:spTgt spid="622651">
                                            <p:txEl>
                                              <p:pRg st="0" end="0"/>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499"/>
                                          </p:stCondLst>
                                        </p:cTn>
                                        <p:tgtEl>
                                          <p:spTgt spid="622647"/>
                                        </p:tgtEl>
                                        <p:attrNameLst>
                                          <p:attrName>style.visibility</p:attrName>
                                        </p:attrNameLst>
                                      </p:cBhvr>
                                      <p:to>
                                        <p:strVal val="visible"/>
                                      </p:to>
                                    </p:set>
                                  </p:childTnLst>
                                  <p:subTnLst>
                                    <p:set>
                                      <p:cBhvr override="childStyle">
                                        <p:cTn dur="1" fill="hold" display="0" masterRel="nextClick" afterEffect="1"/>
                                        <p:tgtEl>
                                          <p:spTgt spid="622647"/>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499"/>
                                          </p:stCondLst>
                                        </p:cTn>
                                        <p:tgtEl>
                                          <p:spTgt spid="622654">
                                            <p:txEl>
                                              <p:pRg st="0" end="0"/>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499"/>
                                          </p:stCondLst>
                                        </p:cTn>
                                        <p:tgtEl>
                                          <p:spTgt spid="622648"/>
                                        </p:tgtEl>
                                        <p:attrNameLst>
                                          <p:attrName>style.visibility</p:attrName>
                                        </p:attrNameLst>
                                      </p:cBhvr>
                                      <p:to>
                                        <p:strVal val="visible"/>
                                      </p:to>
                                    </p:set>
                                  </p:childTnLst>
                                  <p:subTnLst>
                                    <p:set>
                                      <p:cBhvr override="childStyle">
                                        <p:cTn dur="1" fill="hold" display="0" masterRel="nextClick" afterEffect="1"/>
                                        <p:tgtEl>
                                          <p:spTgt spid="622648"/>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499"/>
                                          </p:stCondLst>
                                        </p:cTn>
                                        <p:tgtEl>
                                          <p:spTgt spid="622652">
                                            <p:txEl>
                                              <p:pRg st="0" end="0"/>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499"/>
                                          </p:stCondLst>
                                        </p:cTn>
                                        <p:tgtEl>
                                          <p:spTgt spid="622649"/>
                                        </p:tgtEl>
                                        <p:attrNameLst>
                                          <p:attrName>style.visibility</p:attrName>
                                        </p:attrNameLst>
                                      </p:cBhvr>
                                      <p:to>
                                        <p:strVal val="visible"/>
                                      </p:to>
                                    </p:set>
                                  </p:childTnLst>
                                  <p:subTnLst>
                                    <p:set>
                                      <p:cBhvr override="childStyle">
                                        <p:cTn dur="1" fill="hold" display="0" masterRel="nextClick" afterEffect="1"/>
                                        <p:tgtEl>
                                          <p:spTgt spid="622649"/>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2265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499"/>
                                          </p:stCondLst>
                                        </p:cTn>
                                        <p:tgtEl>
                                          <p:spTgt spid="622650"/>
                                        </p:tgtEl>
                                        <p:attrNameLst>
                                          <p:attrName>style.visibility</p:attrName>
                                        </p:attrNameLst>
                                      </p:cBhvr>
                                      <p:to>
                                        <p:strVal val="visible"/>
                                      </p:to>
                                    </p:set>
                                  </p:childTnLst>
                                  <p:subTnLst>
                                    <p:set>
                                      <p:cBhvr override="childStyle">
                                        <p:cTn dur="1" fill="hold" display="0" masterRel="nextClick" afterEffect="1"/>
                                        <p:tgtEl>
                                          <p:spTgt spid="622650"/>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53" presetClass="exit" presetSubtype="0" fill="hold" nodeType="clickEffect">
                                  <p:stCondLst>
                                    <p:cond delay="0"/>
                                  </p:stCondLst>
                                  <p:childTnLst>
                                    <p:anim calcmode="lin" valueType="num">
                                      <p:cBhvr>
                                        <p:cTn id="49" dur="500"/>
                                        <p:tgtEl>
                                          <p:spTgt spid="11"/>
                                        </p:tgtEl>
                                        <p:attrNameLst>
                                          <p:attrName>ppt_w</p:attrName>
                                        </p:attrNameLst>
                                      </p:cBhvr>
                                      <p:tavLst>
                                        <p:tav tm="0">
                                          <p:val>
                                            <p:strVal val="ppt_w"/>
                                          </p:val>
                                        </p:tav>
                                        <p:tav tm="100000">
                                          <p:val>
                                            <p:fltVal val="0"/>
                                          </p:val>
                                        </p:tav>
                                      </p:tavLst>
                                    </p:anim>
                                    <p:anim calcmode="lin" valueType="num">
                                      <p:cBhvr>
                                        <p:cTn id="50" dur="500"/>
                                        <p:tgtEl>
                                          <p:spTgt spid="11"/>
                                        </p:tgtEl>
                                        <p:attrNameLst>
                                          <p:attrName>ppt_h</p:attrName>
                                        </p:attrNameLst>
                                      </p:cBhvr>
                                      <p:tavLst>
                                        <p:tav tm="0">
                                          <p:val>
                                            <p:strVal val="ppt_h"/>
                                          </p:val>
                                        </p:tav>
                                        <p:tav tm="100000">
                                          <p:val>
                                            <p:fltVal val="0"/>
                                          </p:val>
                                        </p:tav>
                                      </p:tavLst>
                                    </p:anim>
                                    <p:animEffect transition="out" filter="fade">
                                      <p:cBhvr>
                                        <p:cTn id="51" dur="500"/>
                                        <p:tgtEl>
                                          <p:spTgt spid="11"/>
                                        </p:tgtEl>
                                      </p:cBhvr>
                                    </p:animEffect>
                                    <p:set>
                                      <p:cBhvr>
                                        <p:cTn id="52" dur="1" fill="hold">
                                          <p:stCondLst>
                                            <p:cond delay="499"/>
                                          </p:stCondLst>
                                        </p:cTn>
                                        <p:tgtEl>
                                          <p:spTgt spid="11"/>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622651">
                                            <p:txEl>
                                              <p:pRg st="0" end="0"/>
                                            </p:txEl>
                                          </p:spTgt>
                                        </p:tgtEl>
                                        <p:attrNameLst>
                                          <p:attrName>style.visibility</p:attrName>
                                        </p:attrNameLst>
                                      </p:cBhvr>
                                      <p:to>
                                        <p:strVal val="hidden"/>
                                      </p:to>
                                    </p:set>
                                  </p:childTnLst>
                                </p:cTn>
                              </p:par>
                              <p:par>
                                <p:cTn id="55" presetID="1" presetClass="exit" presetSubtype="0" fill="hold" grpId="0" nodeType="withEffect">
                                  <p:stCondLst>
                                    <p:cond delay="0"/>
                                  </p:stCondLst>
                                  <p:childTnLst>
                                    <p:set>
                                      <p:cBhvr>
                                        <p:cTn id="56" dur="1" fill="hold">
                                          <p:stCondLst>
                                            <p:cond delay="0"/>
                                          </p:stCondLst>
                                        </p:cTn>
                                        <p:tgtEl>
                                          <p:spTgt spid="622654">
                                            <p:txEl>
                                              <p:pRg st="0" end="0"/>
                                            </p:txEl>
                                          </p:spTgt>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622652">
                                            <p:txEl>
                                              <p:pRg st="0" end="0"/>
                                            </p:txEl>
                                          </p:spTgt>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499"/>
                                          </p:stCondLst>
                                        </p:cTn>
                                        <p:tgtEl>
                                          <p:spTgt spid="622607"/>
                                        </p:tgtEl>
                                        <p:attrNameLst>
                                          <p:attrName>style.visibility</p:attrName>
                                        </p:attrNameLst>
                                      </p:cBhvr>
                                      <p:to>
                                        <p:strVal val="visible"/>
                                      </p:to>
                                    </p:set>
                                  </p:childTnLst>
                                  <p:subTnLst>
                                    <p:set>
                                      <p:cBhvr override="childStyle">
                                        <p:cTn dur="1" fill="hold" display="0" masterRel="nextClick" afterEffect="1"/>
                                        <p:tgtEl>
                                          <p:spTgt spid="622607"/>
                                        </p:tgtEl>
                                        <p:attrNameLst>
                                          <p:attrName>style.visibility</p:attrName>
                                        </p:attrNameLst>
                                      </p:cBhvr>
                                      <p:to>
                                        <p:strVal val="hidden"/>
                                      </p:to>
                                    </p:set>
                                  </p:sub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22608"/>
                                        </p:tgtEl>
                                        <p:attrNameLst>
                                          <p:attrName>style.visibility</p:attrName>
                                        </p:attrNameLst>
                                      </p:cBhvr>
                                      <p:to>
                                        <p:strVal val="visible"/>
                                      </p:to>
                                    </p:set>
                                  </p:childTnLst>
                                  <p:subTnLst>
                                    <p:set>
                                      <p:cBhvr override="childStyle">
                                        <p:cTn dur="1" fill="hold" display="0" masterRel="nextClick" afterEffect="1"/>
                                        <p:tgtEl>
                                          <p:spTgt spid="622608"/>
                                        </p:tgtEl>
                                        <p:attrNameLst>
                                          <p:attrName>style.visibility</p:attrName>
                                        </p:attrNameLst>
                                      </p:cBhvr>
                                      <p:to>
                                        <p:strVal val="hidden"/>
                                      </p:to>
                                    </p:set>
                                  </p:sub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622609"/>
                                        </p:tgtEl>
                                        <p:attrNameLst>
                                          <p:attrName>style.visibility</p:attrName>
                                        </p:attrNameLst>
                                      </p:cBhvr>
                                      <p:to>
                                        <p:strVal val="visible"/>
                                      </p:to>
                                    </p:set>
                                  </p:childTnLst>
                                  <p:subTnLst>
                                    <p:set>
                                      <p:cBhvr override="childStyle">
                                        <p:cTn dur="1" fill="hold" display="0" masterRel="nextClick" afterEffect="1"/>
                                        <p:tgtEl>
                                          <p:spTgt spid="622609"/>
                                        </p:tgtEl>
                                        <p:attrNameLst>
                                          <p:attrName>style.visibility</p:attrName>
                                        </p:attrNameLst>
                                      </p:cBhvr>
                                      <p:to>
                                        <p:strVal val="hidden"/>
                                      </p:to>
                                    </p:set>
                                  </p:sub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2610"/>
                                        </p:tgtEl>
                                        <p:attrNameLst>
                                          <p:attrName>style.visibility</p:attrName>
                                        </p:attrNameLst>
                                      </p:cBhvr>
                                      <p:to>
                                        <p:strVal val="visible"/>
                                      </p:to>
                                    </p:set>
                                  </p:childTnLst>
                                  <p:subTnLst>
                                    <p:set>
                                      <p:cBhvr override="childStyle">
                                        <p:cTn dur="1" fill="hold" display="0" masterRel="nextClick" afterEffect="1"/>
                                        <p:tgtEl>
                                          <p:spTgt spid="622610"/>
                                        </p:tgtEl>
                                        <p:attrNameLst>
                                          <p:attrName>style.visibility</p:attrName>
                                        </p:attrNameLst>
                                      </p:cBhvr>
                                      <p:to>
                                        <p:strVal val="hidden"/>
                                      </p:to>
                                    </p:set>
                                  </p:sub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2265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499"/>
                                          </p:stCondLst>
                                        </p:cTn>
                                        <p:tgtEl>
                                          <p:spTgt spid="62261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3" presetClass="entr" presetSubtype="16" fill="hold" nodeType="click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fill="hold"/>
                                        <p:tgtEl>
                                          <p:spTgt spid="9"/>
                                        </p:tgtEl>
                                        <p:attrNameLst>
                                          <p:attrName>ppt_w</p:attrName>
                                        </p:attrNameLst>
                                      </p:cBhvr>
                                      <p:tavLst>
                                        <p:tav tm="0">
                                          <p:val>
                                            <p:fltVal val="0"/>
                                          </p:val>
                                        </p:tav>
                                        <p:tav tm="100000">
                                          <p:val>
                                            <p:strVal val="#ppt_w"/>
                                          </p:val>
                                        </p:tav>
                                      </p:tavLst>
                                    </p:anim>
                                    <p:anim calcmode="lin" valueType="num">
                                      <p:cBhvr>
                                        <p:cTn id="86"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499"/>
                                          </p:stCondLst>
                                        </p:cTn>
                                        <p:tgtEl>
                                          <p:spTgt spid="622632"/>
                                        </p:tgtEl>
                                        <p:attrNameLst>
                                          <p:attrName>style.visibility</p:attrName>
                                        </p:attrNameLst>
                                      </p:cBhvr>
                                      <p:to>
                                        <p:strVal val="visible"/>
                                      </p:to>
                                    </p:set>
                                  </p:childTnLst>
                                  <p:subTnLst>
                                    <p:set>
                                      <p:cBhvr override="childStyle">
                                        <p:cTn dur="1" fill="hold" display="0" masterRel="nextClick" afterEffect="1"/>
                                        <p:tgtEl>
                                          <p:spTgt spid="622632"/>
                                        </p:tgtEl>
                                        <p:attrNameLst>
                                          <p:attrName>style.visibility</p:attrName>
                                        </p:attrNameLst>
                                      </p:cBhvr>
                                      <p:to>
                                        <p:strVal val="hidden"/>
                                      </p:to>
                                    </p:set>
                                  </p:subTnLst>
                                </p:cTn>
                              </p:par>
                            </p:childTnLst>
                          </p:cTn>
                        </p:par>
                      </p:childTnLst>
                    </p:cTn>
                  </p:par>
                  <p:par>
                    <p:cTn id="91" fill="hold">
                      <p:stCondLst>
                        <p:cond delay="indefinite"/>
                      </p:stCondLst>
                      <p:childTnLst>
                        <p:par>
                          <p:cTn id="92" fill="hold">
                            <p:stCondLst>
                              <p:cond delay="0"/>
                            </p:stCondLst>
                            <p:childTnLst>
                              <p:par>
                                <p:cTn id="93" presetID="2" presetClass="entr" presetSubtype="6" fill="hold" nodeType="click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additive="base">
                                        <p:cTn id="95" dur="500" fill="hold"/>
                                        <p:tgtEl>
                                          <p:spTgt spid="11"/>
                                        </p:tgtEl>
                                        <p:attrNameLst>
                                          <p:attrName>ppt_x</p:attrName>
                                        </p:attrNameLst>
                                      </p:cBhvr>
                                      <p:tavLst>
                                        <p:tav tm="0">
                                          <p:val>
                                            <p:strVal val="1+#ppt_w/2"/>
                                          </p:val>
                                        </p:tav>
                                        <p:tav tm="100000">
                                          <p:val>
                                            <p:strVal val="#ppt_x"/>
                                          </p:val>
                                        </p:tav>
                                      </p:tavLst>
                                    </p:anim>
                                    <p:anim calcmode="lin" valueType="num">
                                      <p:cBhvr additive="base">
                                        <p:cTn id="96" dur="500" fill="hold"/>
                                        <p:tgtEl>
                                          <p:spTgt spid="11"/>
                                        </p:tgtEl>
                                        <p:attrNameLst>
                                          <p:attrName>ppt_y</p:attrName>
                                        </p:attrNameLst>
                                      </p:cBhvr>
                                      <p:tavLst>
                                        <p:tav tm="0">
                                          <p:val>
                                            <p:strVal val="1+#ppt_h/2"/>
                                          </p:val>
                                        </p:tav>
                                        <p:tav tm="100000">
                                          <p:val>
                                            <p:strVal val="#ppt_y"/>
                                          </p:val>
                                        </p:tav>
                                      </p:tavLst>
                                    </p:anim>
                                  </p:childTnLst>
                                </p:cTn>
                              </p:par>
                            </p:childTnLst>
                          </p:cTn>
                        </p:par>
                        <p:par>
                          <p:cTn id="97" fill="hold">
                            <p:stCondLst>
                              <p:cond delay="500"/>
                            </p:stCondLst>
                            <p:childTnLst>
                              <p:par>
                                <p:cTn id="98" presetID="1" presetClass="entr" presetSubtype="0" fill="hold" grpId="1" nodeType="afterEffect">
                                  <p:stCondLst>
                                    <p:cond delay="0"/>
                                  </p:stCondLst>
                                  <p:childTnLst>
                                    <p:set>
                                      <p:cBhvr>
                                        <p:cTn id="99" dur="1" fill="hold">
                                          <p:stCondLst>
                                            <p:cond delay="0"/>
                                          </p:stCondLst>
                                        </p:cTn>
                                        <p:tgtEl>
                                          <p:spTgt spid="622646"/>
                                        </p:tgtEl>
                                        <p:attrNameLst>
                                          <p:attrName>style.visibility</p:attrName>
                                        </p:attrNameLst>
                                      </p:cBhvr>
                                      <p:to>
                                        <p:strVal val="visible"/>
                                      </p:to>
                                    </p:set>
                                  </p:childTnLst>
                                  <p:subTnLst>
                                    <p:set>
                                      <p:cBhvr override="childStyle">
                                        <p:cTn dur="1" fill="hold" display="0" masterRel="nextClick" afterEffect="1"/>
                                        <p:tgtEl>
                                          <p:spTgt spid="622646"/>
                                        </p:tgtEl>
                                        <p:attrNameLst>
                                          <p:attrName>style.visibility</p:attrName>
                                        </p:attrNameLst>
                                      </p:cBhvr>
                                      <p:to>
                                        <p:strVal val="hidden"/>
                                      </p:to>
                                    </p:set>
                                  </p:sub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499"/>
                                          </p:stCondLst>
                                        </p:cTn>
                                        <p:tgtEl>
                                          <p:spTgt spid="622661">
                                            <p:txEl>
                                              <p:pRg st="0" end="0"/>
                                            </p:txEl>
                                          </p:spTgt>
                                        </p:tgtEl>
                                        <p:attrNameLst>
                                          <p:attrName>style.visibility</p:attrName>
                                        </p:attrNameLst>
                                      </p:cBhvr>
                                      <p:to>
                                        <p:strVal val="visible"/>
                                      </p:to>
                                    </p:set>
                                  </p:childTnLst>
                                </p:cTn>
                              </p:par>
                              <p:par>
                                <p:cTn id="104" presetID="1" presetClass="entr" presetSubtype="0" fill="hold" grpId="1" nodeType="withEffect">
                                  <p:stCondLst>
                                    <p:cond delay="0"/>
                                  </p:stCondLst>
                                  <p:childTnLst>
                                    <p:set>
                                      <p:cBhvr>
                                        <p:cTn id="105" dur="1" fill="hold">
                                          <p:stCondLst>
                                            <p:cond delay="0"/>
                                          </p:stCondLst>
                                        </p:cTn>
                                        <p:tgtEl>
                                          <p:spTgt spid="622647"/>
                                        </p:tgtEl>
                                        <p:attrNameLst>
                                          <p:attrName>style.visibility</p:attrName>
                                        </p:attrNameLst>
                                      </p:cBhvr>
                                      <p:to>
                                        <p:strVal val="visible"/>
                                      </p:to>
                                    </p:set>
                                  </p:childTnLst>
                                  <p:subTnLst>
                                    <p:set>
                                      <p:cBhvr override="childStyle">
                                        <p:cTn dur="1" fill="hold" display="0" masterRel="nextClick" afterEffect="1"/>
                                        <p:tgtEl>
                                          <p:spTgt spid="622647"/>
                                        </p:tgtEl>
                                        <p:attrNameLst>
                                          <p:attrName>style.visibility</p:attrName>
                                        </p:attrNameLst>
                                      </p:cBhvr>
                                      <p:to>
                                        <p:strVal val="hidden"/>
                                      </p:to>
                                    </p:set>
                                  </p:sub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499"/>
                                          </p:stCondLst>
                                        </p:cTn>
                                        <p:tgtEl>
                                          <p:spTgt spid="622663">
                                            <p:txEl>
                                              <p:pRg st="0" end="0"/>
                                            </p:txEl>
                                          </p:spTgt>
                                        </p:tgtEl>
                                        <p:attrNameLst>
                                          <p:attrName>style.visibility</p:attrName>
                                        </p:attrNameLst>
                                      </p:cBhvr>
                                      <p:to>
                                        <p:strVal val="visible"/>
                                      </p:to>
                                    </p:set>
                                  </p:childTnLst>
                                </p:cTn>
                              </p:par>
                              <p:par>
                                <p:cTn id="110" presetID="1" presetClass="entr" presetSubtype="0" fill="hold" grpId="1" nodeType="withEffect">
                                  <p:stCondLst>
                                    <p:cond delay="0"/>
                                  </p:stCondLst>
                                  <p:childTnLst>
                                    <p:set>
                                      <p:cBhvr>
                                        <p:cTn id="111" dur="1" fill="hold">
                                          <p:stCondLst>
                                            <p:cond delay="0"/>
                                          </p:stCondLst>
                                        </p:cTn>
                                        <p:tgtEl>
                                          <p:spTgt spid="622648"/>
                                        </p:tgtEl>
                                        <p:attrNameLst>
                                          <p:attrName>style.visibility</p:attrName>
                                        </p:attrNameLst>
                                      </p:cBhvr>
                                      <p:to>
                                        <p:strVal val="visible"/>
                                      </p:to>
                                    </p:set>
                                  </p:childTnLst>
                                  <p:subTnLst>
                                    <p:set>
                                      <p:cBhvr override="childStyle">
                                        <p:cTn dur="1" fill="hold" display="0" masterRel="nextClick" afterEffect="1"/>
                                        <p:tgtEl>
                                          <p:spTgt spid="622648"/>
                                        </p:tgtEl>
                                        <p:attrNameLst>
                                          <p:attrName>style.visibility</p:attrName>
                                        </p:attrNameLst>
                                      </p:cBhvr>
                                      <p:to>
                                        <p:strVal val="hidden"/>
                                      </p:to>
                                    </p:set>
                                  </p:sub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499"/>
                                          </p:stCondLst>
                                        </p:cTn>
                                        <p:tgtEl>
                                          <p:spTgt spid="622662">
                                            <p:txEl>
                                              <p:pRg st="0" end="0"/>
                                            </p:txEl>
                                          </p:spTgt>
                                        </p:tgtEl>
                                        <p:attrNameLst>
                                          <p:attrName>style.visibility</p:attrName>
                                        </p:attrNameLst>
                                      </p:cBhvr>
                                      <p:to>
                                        <p:strVal val="visible"/>
                                      </p:to>
                                    </p:set>
                                  </p:childTnLst>
                                </p:cTn>
                              </p:par>
                              <p:par>
                                <p:cTn id="116" presetID="1" presetClass="entr" presetSubtype="0" fill="hold" grpId="1" nodeType="withEffect">
                                  <p:stCondLst>
                                    <p:cond delay="0"/>
                                  </p:stCondLst>
                                  <p:childTnLst>
                                    <p:set>
                                      <p:cBhvr>
                                        <p:cTn id="117" dur="1" fill="hold">
                                          <p:stCondLst>
                                            <p:cond delay="0"/>
                                          </p:stCondLst>
                                        </p:cTn>
                                        <p:tgtEl>
                                          <p:spTgt spid="622649"/>
                                        </p:tgtEl>
                                        <p:attrNameLst>
                                          <p:attrName>style.visibility</p:attrName>
                                        </p:attrNameLst>
                                      </p:cBhvr>
                                      <p:to>
                                        <p:strVal val="visible"/>
                                      </p:to>
                                    </p:set>
                                  </p:childTnLst>
                                  <p:subTnLst>
                                    <p:set>
                                      <p:cBhvr override="childStyle">
                                        <p:cTn dur="1" fill="hold" display="0" masterRel="nextClick" afterEffect="1"/>
                                        <p:tgtEl>
                                          <p:spTgt spid="622649"/>
                                        </p:tgtEl>
                                        <p:attrNameLst>
                                          <p:attrName>style.visibility</p:attrName>
                                        </p:attrNameLst>
                                      </p:cBhvr>
                                      <p:to>
                                        <p:strVal val="hidden"/>
                                      </p:to>
                                    </p:set>
                                  </p:subTnLst>
                                </p:cTn>
                              </p:par>
                            </p:childTnLst>
                          </p:cTn>
                        </p:par>
                      </p:childTnLst>
                    </p:cTn>
                  </p:par>
                  <p:par>
                    <p:cTn id="118" fill="hold">
                      <p:stCondLst>
                        <p:cond delay="indefinite"/>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622656"/>
                                        </p:tgtEl>
                                        <p:attrNameLst>
                                          <p:attrName>style.visibility</p:attrName>
                                        </p:attrNameLst>
                                      </p:cBhvr>
                                      <p:to>
                                        <p:strVal val="visible"/>
                                      </p:to>
                                    </p:set>
                                  </p:childTnLst>
                                </p:cTn>
                              </p:par>
                              <p:par>
                                <p:cTn id="122" presetID="1" presetClass="entr" presetSubtype="0" fill="hold" grpId="1" nodeType="withEffect">
                                  <p:stCondLst>
                                    <p:cond delay="0"/>
                                  </p:stCondLst>
                                  <p:childTnLst>
                                    <p:set>
                                      <p:cBhvr>
                                        <p:cTn id="123" dur="1" fill="hold">
                                          <p:stCondLst>
                                            <p:cond delay="0"/>
                                          </p:stCondLst>
                                        </p:cTn>
                                        <p:tgtEl>
                                          <p:spTgt spid="622650"/>
                                        </p:tgtEl>
                                        <p:attrNameLst>
                                          <p:attrName>style.visibility</p:attrName>
                                        </p:attrNameLst>
                                      </p:cBhvr>
                                      <p:to>
                                        <p:strVal val="visible"/>
                                      </p:to>
                                    </p:set>
                                  </p:childTnLst>
                                  <p:subTnLst>
                                    <p:set>
                                      <p:cBhvr override="childStyle">
                                        <p:cTn dur="1" fill="hold" display="0" masterRel="nextClick" afterEffect="1"/>
                                        <p:tgtEl>
                                          <p:spTgt spid="622650"/>
                                        </p:tgtEl>
                                        <p:attrNameLst>
                                          <p:attrName>style.visibility</p:attrName>
                                        </p:attrNameLst>
                                      </p:cBhvr>
                                      <p:to>
                                        <p:strVal val="hidden"/>
                                      </p:to>
                                    </p:set>
                                  </p:subTnLst>
                                </p:cTn>
                              </p:par>
                            </p:childTnLst>
                          </p:cTn>
                        </p:par>
                      </p:childTnLst>
                    </p:cTn>
                  </p:par>
                  <p:par>
                    <p:cTn id="124" fill="hold">
                      <p:stCondLst>
                        <p:cond delay="indefinite"/>
                      </p:stCondLst>
                      <p:childTnLst>
                        <p:par>
                          <p:cTn id="125" fill="hold">
                            <p:stCondLst>
                              <p:cond delay="0"/>
                            </p:stCondLst>
                            <p:childTnLst>
                              <p:par>
                                <p:cTn id="126" presetID="53" presetClass="exit" presetSubtype="0" fill="hold" nodeType="clickEffect">
                                  <p:stCondLst>
                                    <p:cond delay="0"/>
                                  </p:stCondLst>
                                  <p:childTnLst>
                                    <p:anim calcmode="lin" valueType="num">
                                      <p:cBhvr>
                                        <p:cTn id="127" dur="500"/>
                                        <p:tgtEl>
                                          <p:spTgt spid="11"/>
                                        </p:tgtEl>
                                        <p:attrNameLst>
                                          <p:attrName>ppt_w</p:attrName>
                                        </p:attrNameLst>
                                      </p:cBhvr>
                                      <p:tavLst>
                                        <p:tav tm="0">
                                          <p:val>
                                            <p:strVal val="ppt_w"/>
                                          </p:val>
                                        </p:tav>
                                        <p:tav tm="100000">
                                          <p:val>
                                            <p:fltVal val="0"/>
                                          </p:val>
                                        </p:tav>
                                      </p:tavLst>
                                    </p:anim>
                                    <p:anim calcmode="lin" valueType="num">
                                      <p:cBhvr>
                                        <p:cTn id="128" dur="500"/>
                                        <p:tgtEl>
                                          <p:spTgt spid="11"/>
                                        </p:tgtEl>
                                        <p:attrNameLst>
                                          <p:attrName>ppt_h</p:attrName>
                                        </p:attrNameLst>
                                      </p:cBhvr>
                                      <p:tavLst>
                                        <p:tav tm="0">
                                          <p:val>
                                            <p:strVal val="ppt_h"/>
                                          </p:val>
                                        </p:tav>
                                        <p:tav tm="100000">
                                          <p:val>
                                            <p:fltVal val="0"/>
                                          </p:val>
                                        </p:tav>
                                      </p:tavLst>
                                    </p:anim>
                                    <p:animEffect transition="out" filter="fade">
                                      <p:cBhvr>
                                        <p:cTn id="129" dur="500"/>
                                        <p:tgtEl>
                                          <p:spTgt spid="11"/>
                                        </p:tgtEl>
                                      </p:cBhvr>
                                    </p:animEffect>
                                    <p:set>
                                      <p:cBhvr>
                                        <p:cTn id="130" dur="1" fill="hold">
                                          <p:stCondLst>
                                            <p:cond delay="499"/>
                                          </p:stCondLst>
                                        </p:cTn>
                                        <p:tgtEl>
                                          <p:spTgt spid="11"/>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622661">
                                            <p:txEl>
                                              <p:pRg st="0" end="0"/>
                                            </p:txEl>
                                          </p:spTgt>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0"/>
                                          </p:stCondLst>
                                        </p:cTn>
                                        <p:tgtEl>
                                          <p:spTgt spid="622663">
                                            <p:txEl>
                                              <p:pRg st="0" end="0"/>
                                            </p:txEl>
                                          </p:spTgt>
                                        </p:tgtEl>
                                        <p:attrNameLst>
                                          <p:attrName>style.visibility</p:attrName>
                                        </p:attrNameLst>
                                      </p:cBhvr>
                                      <p:to>
                                        <p:strVal val="hidden"/>
                                      </p:to>
                                    </p:set>
                                  </p:childTnLst>
                                </p:cTn>
                              </p:par>
                              <p:par>
                                <p:cTn id="135" presetID="1" presetClass="exit" presetSubtype="0" fill="hold" nodeType="withEffect">
                                  <p:stCondLst>
                                    <p:cond delay="0"/>
                                  </p:stCondLst>
                                  <p:childTnLst>
                                    <p:set>
                                      <p:cBhvr>
                                        <p:cTn id="136" dur="1" fill="hold">
                                          <p:stCondLst>
                                            <p:cond delay="0"/>
                                          </p:stCondLst>
                                        </p:cTn>
                                        <p:tgtEl>
                                          <p:spTgt spid="622662">
                                            <p:txEl>
                                              <p:pRg st="0" end="0"/>
                                            </p:txEl>
                                          </p:spTgt>
                                        </p:tgtEl>
                                        <p:attrNameLst>
                                          <p:attrName>style.visibility</p:attrName>
                                        </p:attrNameLst>
                                      </p:cBhvr>
                                      <p:to>
                                        <p:strVal val="hidden"/>
                                      </p:to>
                                    </p:set>
                                  </p:childTnLst>
                                </p:cTn>
                              </p:par>
                              <p:par>
                                <p:cTn id="137" presetID="1" presetClass="entr" presetSubtype="0" fill="hold" nodeType="withEffect">
                                  <p:stCondLst>
                                    <p:cond delay="0"/>
                                  </p:stCondLst>
                                  <p:childTnLst>
                                    <p:set>
                                      <p:cBhvr>
                                        <p:cTn id="138" dur="1" fill="hold">
                                          <p:stCondLst>
                                            <p:cond delay="499"/>
                                          </p:stCondLst>
                                        </p:cTn>
                                        <p:tgtEl>
                                          <p:spTgt spid="6"/>
                                        </p:tgtEl>
                                        <p:attrNameLst>
                                          <p:attrName>style.visibility</p:attrName>
                                        </p:attrNameLst>
                                      </p:cBhvr>
                                      <p:to>
                                        <p:strVal val="visible"/>
                                      </p:to>
                                    </p:set>
                                  </p:childTnLst>
                                </p:cTn>
                              </p:par>
                            </p:childTnLst>
                          </p:cTn>
                        </p:par>
                        <p:par>
                          <p:cTn id="139" fill="hold">
                            <p:stCondLst>
                              <p:cond delay="500"/>
                            </p:stCondLst>
                            <p:childTnLst>
                              <p:par>
                                <p:cTn id="140" presetID="1" presetClass="entr" presetSubtype="0" fill="hold" grpId="0" nodeType="afterEffect">
                                  <p:stCondLst>
                                    <p:cond delay="0"/>
                                  </p:stCondLst>
                                  <p:childTnLst>
                                    <p:set>
                                      <p:cBhvr>
                                        <p:cTn id="141" dur="1" fill="hold">
                                          <p:stCondLst>
                                            <p:cond delay="0"/>
                                          </p:stCondLst>
                                        </p:cTn>
                                        <p:tgtEl>
                                          <p:spTgt spid="622633"/>
                                        </p:tgtEl>
                                        <p:attrNameLst>
                                          <p:attrName>style.visibility</p:attrName>
                                        </p:attrNameLst>
                                      </p:cBhvr>
                                      <p:to>
                                        <p:strVal val="visible"/>
                                      </p:to>
                                    </p:set>
                                  </p:childTnLst>
                                  <p:subTnLst>
                                    <p:set>
                                      <p:cBhvr override="childStyle">
                                        <p:cTn dur="1" fill="hold" display="0" masterRel="nextClick" afterEffect="1"/>
                                        <p:tgtEl>
                                          <p:spTgt spid="622633"/>
                                        </p:tgtEl>
                                        <p:attrNameLst>
                                          <p:attrName>style.visibility</p:attrName>
                                        </p:attrNameLst>
                                      </p:cBhvr>
                                      <p:to>
                                        <p:strVal val="hidden"/>
                                      </p:to>
                                    </p:set>
                                  </p:subTnLst>
                                </p:cTn>
                              </p:par>
                            </p:childTnLst>
                          </p:cTn>
                        </p:par>
                      </p:childTnLst>
                    </p:cTn>
                  </p:par>
                  <p:par>
                    <p:cTn id="142" fill="hold">
                      <p:stCondLst>
                        <p:cond delay="indefinite"/>
                      </p:stCondLst>
                      <p:childTnLst>
                        <p:par>
                          <p:cTn id="143" fill="hold">
                            <p:stCondLst>
                              <p:cond delay="0"/>
                            </p:stCondLst>
                            <p:childTnLst>
                              <p:par>
                                <p:cTn id="144" presetID="1" presetClass="entr" presetSubtype="0" fill="hold" grpId="0" nodeType="clickEffect">
                                  <p:stCondLst>
                                    <p:cond delay="0"/>
                                  </p:stCondLst>
                                  <p:childTnLst>
                                    <p:set>
                                      <p:cBhvr>
                                        <p:cTn id="145" dur="1" fill="hold">
                                          <p:stCondLst>
                                            <p:cond delay="0"/>
                                          </p:stCondLst>
                                        </p:cTn>
                                        <p:tgtEl>
                                          <p:spTgt spid="622636"/>
                                        </p:tgtEl>
                                        <p:attrNameLst>
                                          <p:attrName>style.visibility</p:attrName>
                                        </p:attrNameLst>
                                      </p:cBhvr>
                                      <p:to>
                                        <p:strVal val="visible"/>
                                      </p:to>
                                    </p:set>
                                  </p:childTnLst>
                                  <p:subTnLst>
                                    <p:set>
                                      <p:cBhvr override="childStyle">
                                        <p:cTn dur="1" fill="hold" display="0" masterRel="nextClick" afterEffect="1"/>
                                        <p:tgtEl>
                                          <p:spTgt spid="622636"/>
                                        </p:tgtEl>
                                        <p:attrNameLst>
                                          <p:attrName>style.visibility</p:attrName>
                                        </p:attrNameLst>
                                      </p:cBhvr>
                                      <p:to>
                                        <p:strVal val="hidden"/>
                                      </p:to>
                                    </p:set>
                                  </p:subTnLst>
                                </p:cTn>
                              </p:par>
                            </p:childTnLst>
                          </p:cTn>
                        </p:par>
                      </p:childTnLst>
                    </p:cTn>
                  </p:par>
                  <p:par>
                    <p:cTn id="146" fill="hold">
                      <p:stCondLst>
                        <p:cond delay="indefinite"/>
                      </p:stCondLst>
                      <p:childTnLst>
                        <p:par>
                          <p:cTn id="147" fill="hold">
                            <p:stCondLst>
                              <p:cond delay="0"/>
                            </p:stCondLst>
                            <p:childTnLst>
                              <p:par>
                                <p:cTn id="148" presetID="1" presetClass="entr" presetSubtype="0" fill="hold" grpId="1" nodeType="clickEffect">
                                  <p:stCondLst>
                                    <p:cond delay="0"/>
                                  </p:stCondLst>
                                  <p:childTnLst>
                                    <p:set>
                                      <p:cBhvr>
                                        <p:cTn id="149" dur="1" fill="hold">
                                          <p:stCondLst>
                                            <p:cond delay="0"/>
                                          </p:stCondLst>
                                        </p:cTn>
                                        <p:tgtEl>
                                          <p:spTgt spid="622632"/>
                                        </p:tgtEl>
                                        <p:attrNameLst>
                                          <p:attrName>style.visibility</p:attrName>
                                        </p:attrNameLst>
                                      </p:cBhvr>
                                      <p:to>
                                        <p:strVal val="visible"/>
                                      </p:to>
                                    </p:set>
                                  </p:childTnLst>
                                  <p:subTnLst>
                                    <p:set>
                                      <p:cBhvr override="childStyle">
                                        <p:cTn dur="1" fill="hold" display="0" masterRel="nextClick" afterEffect="1"/>
                                        <p:tgtEl>
                                          <p:spTgt spid="622632"/>
                                        </p:tgtEl>
                                        <p:attrNameLst>
                                          <p:attrName>style.visibility</p:attrName>
                                        </p:attrNameLst>
                                      </p:cBhvr>
                                      <p:to>
                                        <p:strVal val="hidden"/>
                                      </p:to>
                                    </p:set>
                                  </p:sub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622657"/>
                                        </p:tgtEl>
                                        <p:attrNameLst>
                                          <p:attrName>style.visibility</p:attrName>
                                        </p:attrNameLst>
                                      </p:cBhvr>
                                      <p:to>
                                        <p:strVal val="visible"/>
                                      </p:to>
                                    </p:set>
                                  </p:childTnLst>
                                </p:cTn>
                              </p:par>
                              <p:par>
                                <p:cTn id="154" presetID="1" presetClass="entr" presetSubtype="0" fill="hold" nodeType="withEffect">
                                  <p:stCondLst>
                                    <p:cond delay="0"/>
                                  </p:stCondLst>
                                  <p:childTnLst>
                                    <p:set>
                                      <p:cBhvr>
                                        <p:cTn id="155" dur="1" fill="hold">
                                          <p:stCondLst>
                                            <p:cond delay="0"/>
                                          </p:stCondLst>
                                        </p:cTn>
                                        <p:tgtEl>
                                          <p:spTgt spid="7"/>
                                        </p:tgtEl>
                                        <p:attrNameLst>
                                          <p:attrName>style.visibility</p:attrName>
                                        </p:attrNameLst>
                                      </p:cBhvr>
                                      <p:to>
                                        <p:strVal val="visible"/>
                                      </p:to>
                                    </p:set>
                                  </p:childTnLst>
                                </p:cTn>
                              </p:par>
                              <p:par>
                                <p:cTn id="156" presetID="1" presetClass="entr" presetSubtype="0" fill="hold" grpId="1" nodeType="withEffect">
                                  <p:stCondLst>
                                    <p:cond delay="0"/>
                                  </p:stCondLst>
                                  <p:childTnLst>
                                    <p:set>
                                      <p:cBhvr>
                                        <p:cTn id="157" dur="1" fill="hold">
                                          <p:stCondLst>
                                            <p:cond delay="0"/>
                                          </p:stCondLst>
                                        </p:cTn>
                                        <p:tgtEl>
                                          <p:spTgt spid="622633"/>
                                        </p:tgtEl>
                                        <p:attrNameLst>
                                          <p:attrName>style.visibility</p:attrName>
                                        </p:attrNameLst>
                                      </p:cBhvr>
                                      <p:to>
                                        <p:strVal val="visible"/>
                                      </p:to>
                                    </p:set>
                                  </p:childTnLst>
                                  <p:subTnLst>
                                    <p:set>
                                      <p:cBhvr override="childStyle">
                                        <p:cTn dur="1" fill="hold" display="0" masterRel="nextClick" afterEffect="1"/>
                                        <p:tgtEl>
                                          <p:spTgt spid="622633"/>
                                        </p:tgtEl>
                                        <p:attrNameLst>
                                          <p:attrName>style.visibility</p:attrName>
                                        </p:attrNameLst>
                                      </p:cBhvr>
                                      <p:to>
                                        <p:strVal val="hidden"/>
                                      </p:to>
                                    </p:set>
                                  </p:subTnLst>
                                </p:cTn>
                              </p:par>
                            </p:childTnLst>
                          </p:cTn>
                        </p:par>
                      </p:childTnLst>
                    </p:cTn>
                  </p:par>
                  <p:par>
                    <p:cTn id="158" fill="hold">
                      <p:stCondLst>
                        <p:cond delay="indefinite"/>
                      </p:stCondLst>
                      <p:childTnLst>
                        <p:par>
                          <p:cTn id="159" fill="hold">
                            <p:stCondLst>
                              <p:cond delay="0"/>
                            </p:stCondLst>
                            <p:childTnLst>
                              <p:par>
                                <p:cTn id="160" presetID="1" presetClass="entr" presetSubtype="0" fill="hold" grpId="1" nodeType="clickEffect">
                                  <p:stCondLst>
                                    <p:cond delay="0"/>
                                  </p:stCondLst>
                                  <p:childTnLst>
                                    <p:set>
                                      <p:cBhvr>
                                        <p:cTn id="161" dur="1" fill="hold">
                                          <p:stCondLst>
                                            <p:cond delay="0"/>
                                          </p:stCondLst>
                                        </p:cTn>
                                        <p:tgtEl>
                                          <p:spTgt spid="622636"/>
                                        </p:tgtEl>
                                        <p:attrNameLst>
                                          <p:attrName>style.visibility</p:attrName>
                                        </p:attrNameLst>
                                      </p:cBhvr>
                                      <p:to>
                                        <p:strVal val="visible"/>
                                      </p:to>
                                    </p:set>
                                  </p:childTnLst>
                                  <p:subTnLst>
                                    <p:set>
                                      <p:cBhvr override="childStyle">
                                        <p:cTn dur="1" fill="hold" display="0" masterRel="nextClick" afterEffect="1"/>
                                        <p:tgtEl>
                                          <p:spTgt spid="622636"/>
                                        </p:tgtEl>
                                        <p:attrNameLst>
                                          <p:attrName>style.visibility</p:attrName>
                                        </p:attrNameLst>
                                      </p:cBhvr>
                                      <p:to>
                                        <p:strVal val="hidden"/>
                                      </p:to>
                                    </p:set>
                                  </p:subTnLst>
                                </p:cTn>
                              </p:par>
                            </p:childTnLst>
                          </p:cTn>
                        </p:par>
                      </p:childTnLst>
                    </p:cTn>
                  </p:par>
                  <p:par>
                    <p:cTn id="162" fill="hold">
                      <p:stCondLst>
                        <p:cond delay="indefinite"/>
                      </p:stCondLst>
                      <p:childTnLst>
                        <p:par>
                          <p:cTn id="163" fill="hold">
                            <p:stCondLst>
                              <p:cond delay="0"/>
                            </p:stCondLst>
                            <p:childTnLst>
                              <p:par>
                                <p:cTn id="164" presetID="1" presetClass="entr" presetSubtype="0" fill="hold" grpId="2" nodeType="clickEffect">
                                  <p:stCondLst>
                                    <p:cond delay="0"/>
                                  </p:stCondLst>
                                  <p:childTnLst>
                                    <p:set>
                                      <p:cBhvr>
                                        <p:cTn id="165" dur="1" fill="hold">
                                          <p:stCondLst>
                                            <p:cond delay="0"/>
                                          </p:stCondLst>
                                        </p:cTn>
                                        <p:tgtEl>
                                          <p:spTgt spid="622632"/>
                                        </p:tgtEl>
                                        <p:attrNameLst>
                                          <p:attrName>style.visibility</p:attrName>
                                        </p:attrNameLst>
                                      </p:cBhvr>
                                      <p:to>
                                        <p:strVal val="visible"/>
                                      </p:to>
                                    </p:set>
                                  </p:childTnLst>
                                  <p:subTnLst>
                                    <p:set>
                                      <p:cBhvr override="childStyle">
                                        <p:cTn dur="1" fill="hold" display="0" masterRel="nextClick" afterEffect="1"/>
                                        <p:tgtEl>
                                          <p:spTgt spid="622632"/>
                                        </p:tgtEl>
                                        <p:attrNameLst>
                                          <p:attrName>style.visibility</p:attrName>
                                        </p:attrNameLst>
                                      </p:cBhvr>
                                      <p:to>
                                        <p:strVal val="hidden"/>
                                      </p:to>
                                    </p:set>
                                  </p:subTnLst>
                                </p:cTn>
                              </p:par>
                            </p:childTnLst>
                          </p:cTn>
                        </p:par>
                      </p:childTnLst>
                    </p:cTn>
                  </p:par>
                  <p:par>
                    <p:cTn id="166" fill="hold">
                      <p:stCondLst>
                        <p:cond delay="indefinite"/>
                      </p:stCondLst>
                      <p:childTnLst>
                        <p:par>
                          <p:cTn id="167" fill="hold">
                            <p:stCondLst>
                              <p:cond delay="0"/>
                            </p:stCondLst>
                            <p:childTnLst>
                              <p:par>
                                <p:cTn id="168" presetID="1" presetClass="entr" presetSubtype="0" fill="hold" grpId="0" nodeType="clickEffect">
                                  <p:stCondLst>
                                    <p:cond delay="0"/>
                                  </p:stCondLst>
                                  <p:childTnLst>
                                    <p:set>
                                      <p:cBhvr>
                                        <p:cTn id="169" dur="1" fill="hold">
                                          <p:stCondLst>
                                            <p:cond delay="0"/>
                                          </p:stCondLst>
                                        </p:cTn>
                                        <p:tgtEl>
                                          <p:spTgt spid="622658"/>
                                        </p:tgtEl>
                                        <p:attrNameLst>
                                          <p:attrName>style.visibility</p:attrName>
                                        </p:attrNameLst>
                                      </p:cBhvr>
                                      <p:to>
                                        <p:strVal val="visible"/>
                                      </p:to>
                                    </p:set>
                                  </p:childTnLst>
                                </p:cTn>
                              </p:par>
                              <p:par>
                                <p:cTn id="170" presetID="1" presetClass="entr" presetSubtype="0" fill="hold" nodeType="withEffect">
                                  <p:stCondLst>
                                    <p:cond delay="0"/>
                                  </p:stCondLst>
                                  <p:childTnLst>
                                    <p:set>
                                      <p:cBhvr>
                                        <p:cTn id="171" dur="1" fill="hold">
                                          <p:stCondLst>
                                            <p:cond delay="0"/>
                                          </p:stCondLst>
                                        </p:cTn>
                                        <p:tgtEl>
                                          <p:spTgt spid="8"/>
                                        </p:tgtEl>
                                        <p:attrNameLst>
                                          <p:attrName>style.visibility</p:attrName>
                                        </p:attrNameLst>
                                      </p:cBhvr>
                                      <p:to>
                                        <p:strVal val="visible"/>
                                      </p:to>
                                    </p:set>
                                  </p:childTnLst>
                                </p:cTn>
                              </p:par>
                              <p:par>
                                <p:cTn id="172" presetID="1" presetClass="entr" presetSubtype="0" fill="hold" grpId="2" nodeType="withEffect">
                                  <p:stCondLst>
                                    <p:cond delay="0"/>
                                  </p:stCondLst>
                                  <p:childTnLst>
                                    <p:set>
                                      <p:cBhvr>
                                        <p:cTn id="173" dur="1" fill="hold">
                                          <p:stCondLst>
                                            <p:cond delay="0"/>
                                          </p:stCondLst>
                                        </p:cTn>
                                        <p:tgtEl>
                                          <p:spTgt spid="622633"/>
                                        </p:tgtEl>
                                        <p:attrNameLst>
                                          <p:attrName>style.visibility</p:attrName>
                                        </p:attrNameLst>
                                      </p:cBhvr>
                                      <p:to>
                                        <p:strVal val="visible"/>
                                      </p:to>
                                    </p:set>
                                  </p:childTnLst>
                                  <p:subTnLst>
                                    <p:set>
                                      <p:cBhvr override="childStyle">
                                        <p:cTn dur="1" fill="hold" display="0" masterRel="nextClick" afterEffect="1"/>
                                        <p:tgtEl>
                                          <p:spTgt spid="622633"/>
                                        </p:tgtEl>
                                        <p:attrNameLst>
                                          <p:attrName>style.visibility</p:attrName>
                                        </p:attrNameLst>
                                      </p:cBhvr>
                                      <p:to>
                                        <p:strVal val="hidden"/>
                                      </p:to>
                                    </p:set>
                                  </p:subTnLst>
                                </p:cTn>
                              </p:par>
                            </p:childTnLst>
                          </p:cTn>
                        </p:par>
                      </p:childTnLst>
                    </p:cTn>
                  </p:par>
                  <p:par>
                    <p:cTn id="174" fill="hold">
                      <p:stCondLst>
                        <p:cond delay="indefinite"/>
                      </p:stCondLst>
                      <p:childTnLst>
                        <p:par>
                          <p:cTn id="175" fill="hold">
                            <p:stCondLst>
                              <p:cond delay="0"/>
                            </p:stCondLst>
                            <p:childTnLst>
                              <p:par>
                                <p:cTn id="176" presetID="1" presetClass="entr" presetSubtype="0" fill="hold" grpId="0" nodeType="clickEffect">
                                  <p:stCondLst>
                                    <p:cond delay="0"/>
                                  </p:stCondLst>
                                  <p:childTnLst>
                                    <p:set>
                                      <p:cBhvr>
                                        <p:cTn id="177" dur="1" fill="hold">
                                          <p:stCondLst>
                                            <p:cond delay="0"/>
                                          </p:stCondLst>
                                        </p:cTn>
                                        <p:tgtEl>
                                          <p:spTgt spid="622634"/>
                                        </p:tgtEl>
                                        <p:attrNameLst>
                                          <p:attrName>style.visibility</p:attrName>
                                        </p:attrNameLst>
                                      </p:cBhvr>
                                      <p:to>
                                        <p:strVal val="visible"/>
                                      </p:to>
                                    </p:set>
                                  </p:childTnLst>
                                  <p:subTnLst>
                                    <p:set>
                                      <p:cBhvr override="childStyle">
                                        <p:cTn dur="1" fill="hold" display="0" masterRel="nextClick" afterEffect="1"/>
                                        <p:tgtEl>
                                          <p:spTgt spid="622634"/>
                                        </p:tgtEl>
                                        <p:attrNameLst>
                                          <p:attrName>style.visibility</p:attrName>
                                        </p:attrNameLst>
                                      </p:cBhvr>
                                      <p:to>
                                        <p:strVal val="hidden"/>
                                      </p:to>
                                    </p:set>
                                  </p:subTnLst>
                                </p:cTn>
                              </p:par>
                            </p:childTnLst>
                          </p:cTn>
                        </p:par>
                      </p:childTnLst>
                    </p:cTn>
                  </p:par>
                  <p:par>
                    <p:cTn id="178" fill="hold">
                      <p:stCondLst>
                        <p:cond delay="indefinite"/>
                      </p:stCondLst>
                      <p:childTnLst>
                        <p:par>
                          <p:cTn id="179" fill="hold">
                            <p:stCondLst>
                              <p:cond delay="0"/>
                            </p:stCondLst>
                            <p:childTnLst>
                              <p:par>
                                <p:cTn id="180" presetID="1" presetClass="entr" presetSubtype="0" fill="hold" nodeType="clickEffect">
                                  <p:stCondLst>
                                    <p:cond delay="0"/>
                                  </p:stCondLst>
                                  <p:childTnLst>
                                    <p:set>
                                      <p:cBhvr>
                                        <p:cTn id="181" dur="1" fill="hold">
                                          <p:stCondLst>
                                            <p:cond delay="0"/>
                                          </p:stCondLst>
                                        </p:cTn>
                                        <p:tgtEl>
                                          <p:spTgt spid="622659"/>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622635"/>
                                        </p:tgtEl>
                                        <p:attrNameLst>
                                          <p:attrName>style.visibility</p:attrName>
                                        </p:attrNameLst>
                                      </p:cBhvr>
                                      <p:to>
                                        <p:strVal val="visible"/>
                                      </p:to>
                                    </p:set>
                                  </p:childTnLst>
                                  <p:subTnLst>
                                    <p:set>
                                      <p:cBhvr override="childStyle">
                                        <p:cTn dur="1" fill="hold" display="0" masterRel="nextClick" afterEffect="1"/>
                                        <p:tgtEl>
                                          <p:spTgt spid="622635"/>
                                        </p:tgtEl>
                                        <p:attrNameLst>
                                          <p:attrName>style.visibility</p:attrName>
                                        </p:attrNameLst>
                                      </p:cBhvr>
                                      <p:to>
                                        <p:strVal val="hidden"/>
                                      </p:to>
                                    </p:set>
                                  </p:subTnLst>
                                </p:cTn>
                              </p:par>
                            </p:childTnLst>
                          </p:cTn>
                        </p:par>
                      </p:childTnLst>
                    </p:cTn>
                  </p:par>
                  <p:par>
                    <p:cTn id="184" fill="hold">
                      <p:stCondLst>
                        <p:cond delay="indefinite"/>
                      </p:stCondLst>
                      <p:childTnLst>
                        <p:par>
                          <p:cTn id="185" fill="hold">
                            <p:stCondLst>
                              <p:cond delay="0"/>
                            </p:stCondLst>
                            <p:childTnLst>
                              <p:par>
                                <p:cTn id="186" presetID="1" presetClass="entr" presetSubtype="0" fill="hold" nodeType="clickEffect">
                                  <p:stCondLst>
                                    <p:cond delay="0"/>
                                  </p:stCondLst>
                                  <p:childTnLst>
                                    <p:set>
                                      <p:cBhvr>
                                        <p:cTn id="187"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605" grpId="0" animBg="1"/>
      <p:bldP spid="622606" grpId="0" animBg="1"/>
      <p:bldP spid="622607" grpId="0" animBg="1"/>
      <p:bldP spid="622608" grpId="0" animBg="1"/>
      <p:bldP spid="622609" grpId="0" animBg="1"/>
      <p:bldP spid="622610" grpId="0" animBg="1"/>
      <p:bldP spid="622611" grpId="0" animBg="1"/>
      <p:bldP spid="622632" grpId="0" animBg="1"/>
      <p:bldP spid="622632" grpId="1" animBg="1"/>
      <p:bldP spid="622632" grpId="2" animBg="1"/>
      <p:bldP spid="622633" grpId="0" animBg="1"/>
      <p:bldP spid="622633" grpId="1" animBg="1"/>
      <p:bldP spid="622633" grpId="2" animBg="1"/>
      <p:bldP spid="622634" grpId="0" animBg="1"/>
      <p:bldP spid="622635" grpId="0" animBg="1"/>
      <p:bldP spid="622636" grpId="0" animBg="1"/>
      <p:bldP spid="622636" grpId="1" animBg="1"/>
      <p:bldP spid="622646" grpId="0" animBg="1"/>
      <p:bldP spid="622646" grpId="1" animBg="1"/>
      <p:bldP spid="622647" grpId="0" animBg="1"/>
      <p:bldP spid="622647" grpId="1" animBg="1"/>
      <p:bldP spid="622648" grpId="0" animBg="1"/>
      <p:bldP spid="622648" grpId="1" animBg="1"/>
      <p:bldP spid="622649" grpId="0" animBg="1"/>
      <p:bldP spid="622649" grpId="1" animBg="1"/>
      <p:bldP spid="622650" grpId="0" animBg="1"/>
      <p:bldP spid="622650" grpId="1" animBg="1"/>
      <p:bldP spid="622651" grpId="0" build="allAtOnce"/>
      <p:bldP spid="622652" grpId="0" build="allAtOnce"/>
      <p:bldP spid="622653" grpId="0"/>
      <p:bldP spid="622654" grpId="0" build="allAtOnce"/>
      <p:bldP spid="622655" grpId="0"/>
      <p:bldP spid="622656" grpId="0"/>
      <p:bldP spid="622657" grpId="0"/>
      <p:bldP spid="622658"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Simulating Randomness</a:t>
            </a:r>
            <a:endParaRPr lang="en-US">
              <a:solidFill>
                <a:schemeClr val="tx1"/>
              </a:solidFill>
            </a:endParaRPr>
          </a:p>
        </p:txBody>
      </p:sp>
      <p:sp>
        <p:nvSpPr>
          <p:cNvPr id="43011" name="Rectangle 3"/>
          <p:cNvSpPr>
            <a:spLocks noChangeArrowheads="1"/>
          </p:cNvSpPr>
          <p:nvPr/>
        </p:nvSpPr>
        <p:spPr bwMode="auto">
          <a:xfrm>
            <a:off x="482600" y="1155700"/>
            <a:ext cx="8128000" cy="1968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Nondeterministic behavior turns out to be difficult to achieve on a computer.  A computer executes its instructions in a precise, predictable way.  If you give a computer program the same inputs, it will generate the same outputs every time, which is not what you want in a nondeterministic program.</a:t>
            </a:r>
          </a:p>
        </p:txBody>
      </p:sp>
      <p:sp>
        <p:nvSpPr>
          <p:cNvPr id="632836" name="Rectangle 4"/>
          <p:cNvSpPr>
            <a:spLocks noChangeArrowheads="1"/>
          </p:cNvSpPr>
          <p:nvPr/>
        </p:nvSpPr>
        <p:spPr bwMode="auto">
          <a:xfrm>
            <a:off x="482600" y="2895600"/>
            <a:ext cx="8131175"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i="0"/>
              <a:t>Given that true nondeterminism is so difficult to achieve in a computer, classes such as </a:t>
            </a:r>
            <a:r>
              <a:rPr lang="en-US" sz="2000" b="1" i="0">
                <a:latin typeface="Courier New" pitchFamily="1" charset="0"/>
              </a:rPr>
              <a:t>RandomGenerator</a:t>
            </a:r>
            <a:r>
              <a:rPr lang="en-US" sz="2400" i="0"/>
              <a:t> must instead </a:t>
            </a:r>
            <a:r>
              <a:rPr lang="en-US" sz="2400"/>
              <a:t>simulate</a:t>
            </a:r>
            <a:r>
              <a:rPr lang="en-US" sz="2400" i="0"/>
              <a:t> randomness by carrying out a deterministic process that satisfies the following criteria:</a:t>
            </a:r>
          </a:p>
        </p:txBody>
      </p:sp>
      <p:grpSp>
        <p:nvGrpSpPr>
          <p:cNvPr id="2" name="Group 5"/>
          <p:cNvGrpSpPr>
            <a:grpSpLocks/>
          </p:cNvGrpSpPr>
          <p:nvPr/>
        </p:nvGrpSpPr>
        <p:grpSpPr bwMode="auto">
          <a:xfrm>
            <a:off x="838200" y="4283075"/>
            <a:ext cx="7772400" cy="714375"/>
            <a:chOff x="528" y="2914"/>
            <a:chExt cx="4896" cy="450"/>
          </a:xfrm>
        </p:grpSpPr>
        <p:sp>
          <p:nvSpPr>
            <p:cNvPr id="43018" name="Rectangle 6"/>
            <p:cNvSpPr>
              <a:spLocks noChangeArrowheads="1"/>
            </p:cNvSpPr>
            <p:nvPr/>
          </p:nvSpPr>
          <p:spPr bwMode="auto">
            <a:xfrm>
              <a:off x="528" y="2914"/>
              <a:ext cx="288" cy="300"/>
            </a:xfrm>
            <a:prstGeom prst="rect">
              <a:avLst/>
            </a:prstGeom>
            <a:noFill/>
            <a:ln w="9525">
              <a:noFill/>
              <a:miter lim="800000"/>
              <a:headEnd/>
              <a:tailEnd/>
            </a:ln>
          </p:spPr>
          <p:txBody>
            <a:bodyPr>
              <a:prstTxWarp prst="textNoShape">
                <a:avLst/>
              </a:prstTxWarp>
              <a:spAutoFit/>
            </a:bodyPr>
            <a:lstStyle/>
            <a:p>
              <a:pPr marL="457200" indent="-457200">
                <a:lnSpc>
                  <a:spcPct val="85000"/>
                </a:lnSpc>
                <a:spcAft>
                  <a:spcPct val="20000"/>
                </a:spcAft>
                <a:buFont typeface="Arial" pitchFamily="1" charset="0"/>
                <a:buNone/>
              </a:pPr>
              <a:r>
                <a:rPr lang="en-US" sz="2400" i="0"/>
                <a:t>1.</a:t>
              </a:r>
            </a:p>
          </p:txBody>
        </p:sp>
        <p:sp>
          <p:nvSpPr>
            <p:cNvPr id="43019" name="Rectangle 7"/>
            <p:cNvSpPr>
              <a:spLocks noChangeArrowheads="1"/>
            </p:cNvSpPr>
            <p:nvPr/>
          </p:nvSpPr>
          <p:spPr bwMode="auto">
            <a:xfrm>
              <a:off x="793" y="2914"/>
              <a:ext cx="4631" cy="450"/>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i="0"/>
                <a:t>The values generated by that process should be difficult for human observers to predict. </a:t>
              </a:r>
            </a:p>
          </p:txBody>
        </p:sp>
      </p:grpSp>
      <p:grpSp>
        <p:nvGrpSpPr>
          <p:cNvPr id="3" name="Group 8"/>
          <p:cNvGrpSpPr>
            <a:grpSpLocks/>
          </p:cNvGrpSpPr>
          <p:nvPr/>
        </p:nvGrpSpPr>
        <p:grpSpPr bwMode="auto">
          <a:xfrm>
            <a:off x="838200" y="5051425"/>
            <a:ext cx="7772400" cy="714375"/>
            <a:chOff x="528" y="2914"/>
            <a:chExt cx="4896" cy="450"/>
          </a:xfrm>
        </p:grpSpPr>
        <p:sp>
          <p:nvSpPr>
            <p:cNvPr id="43016" name="Rectangle 9"/>
            <p:cNvSpPr>
              <a:spLocks noChangeArrowheads="1"/>
            </p:cNvSpPr>
            <p:nvPr/>
          </p:nvSpPr>
          <p:spPr bwMode="auto">
            <a:xfrm>
              <a:off x="528" y="2914"/>
              <a:ext cx="288" cy="300"/>
            </a:xfrm>
            <a:prstGeom prst="rect">
              <a:avLst/>
            </a:prstGeom>
            <a:noFill/>
            <a:ln w="9525">
              <a:noFill/>
              <a:miter lim="800000"/>
              <a:headEnd/>
              <a:tailEnd/>
            </a:ln>
          </p:spPr>
          <p:txBody>
            <a:bodyPr>
              <a:prstTxWarp prst="textNoShape">
                <a:avLst/>
              </a:prstTxWarp>
              <a:spAutoFit/>
            </a:bodyPr>
            <a:lstStyle/>
            <a:p>
              <a:pPr marL="457200" indent="-457200">
                <a:lnSpc>
                  <a:spcPct val="85000"/>
                </a:lnSpc>
                <a:spcAft>
                  <a:spcPct val="20000"/>
                </a:spcAft>
                <a:buFont typeface="Arial" pitchFamily="1" charset="0"/>
                <a:buNone/>
              </a:pPr>
              <a:r>
                <a:rPr lang="en-US" sz="2400" i="0"/>
                <a:t>2.</a:t>
              </a:r>
            </a:p>
          </p:txBody>
        </p:sp>
        <p:sp>
          <p:nvSpPr>
            <p:cNvPr id="43017" name="Rectangle 10"/>
            <p:cNvSpPr>
              <a:spLocks noChangeArrowheads="1"/>
            </p:cNvSpPr>
            <p:nvPr/>
          </p:nvSpPr>
          <p:spPr bwMode="auto">
            <a:xfrm>
              <a:off x="793" y="2914"/>
              <a:ext cx="4631" cy="450"/>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i="0"/>
                <a:t>Those values should appear to be random, in the sense that they should pass statistical tests for randomness. </a:t>
              </a:r>
            </a:p>
          </p:txBody>
        </p:sp>
      </p:grpSp>
      <p:sp>
        <p:nvSpPr>
          <p:cNvPr id="632843" name="Rectangle 11"/>
          <p:cNvSpPr>
            <a:spLocks noChangeArrowheads="1"/>
          </p:cNvSpPr>
          <p:nvPr/>
        </p:nvSpPr>
        <p:spPr bwMode="auto">
          <a:xfrm>
            <a:off x="482600" y="5880100"/>
            <a:ext cx="8131175"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i="0"/>
              <a:t>Because the process is not truly random, the values generated by </a:t>
            </a:r>
            <a:r>
              <a:rPr lang="en-US" sz="2000" b="1" i="0">
                <a:latin typeface="Courier New" pitchFamily="1" charset="0"/>
              </a:rPr>
              <a:t>RandomGenerator</a:t>
            </a:r>
            <a:r>
              <a:rPr lang="en-US" sz="2400" i="0"/>
              <a:t> are said to be </a:t>
            </a:r>
            <a:r>
              <a:rPr lang="en-US" sz="2400" b="1"/>
              <a:t>pseudorandom</a:t>
            </a:r>
            <a:r>
              <a:rPr lang="en-US" sz="2400" i="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28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284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6" grpId="0" build="p" bldLvl="2" autoUpdateAnimBg="0"/>
      <p:bldP spid="632843" grpId="0" build="p" bldLvl="2" autoUpdateAnimBg="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Pseudorandom Numbers</a:t>
            </a:r>
            <a:endParaRPr lang="en-US">
              <a:solidFill>
                <a:schemeClr val="tx1"/>
              </a:solidFill>
            </a:endParaRPr>
          </a:p>
        </p:txBody>
      </p:sp>
      <p:sp>
        <p:nvSpPr>
          <p:cNvPr id="45059" name="Rectangle 3"/>
          <p:cNvSpPr>
            <a:spLocks noChangeArrowheads="1"/>
          </p:cNvSpPr>
          <p:nvPr/>
        </p:nvSpPr>
        <p:spPr bwMode="auto">
          <a:xfrm>
            <a:off x="482600" y="1155700"/>
            <a:ext cx="8128000" cy="1358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The </a:t>
            </a:r>
            <a:r>
              <a:rPr lang="en-US" sz="2000" b="1" i="0">
                <a:latin typeface="Courier New" pitchFamily="1" charset="0"/>
              </a:rPr>
              <a:t>RandomGenerator</a:t>
            </a:r>
            <a:r>
              <a:rPr lang="en-US" sz="2400" i="0"/>
              <a:t> class uses a mathematical process to generate a series of integers that, for all intents and purposes, appear to be random.  The code that implements this process is called a </a:t>
            </a:r>
            <a:r>
              <a:rPr lang="en-US" sz="2400" b="1"/>
              <a:t>pseudorandom number generator</a:t>
            </a:r>
            <a:r>
              <a:rPr lang="en-US" sz="2400" i="0"/>
              <a:t>.</a:t>
            </a:r>
          </a:p>
        </p:txBody>
      </p:sp>
      <p:sp>
        <p:nvSpPr>
          <p:cNvPr id="634884" name="Rectangle 4"/>
          <p:cNvSpPr>
            <a:spLocks noChangeArrowheads="1"/>
          </p:cNvSpPr>
          <p:nvPr/>
        </p:nvSpPr>
        <p:spPr bwMode="auto">
          <a:xfrm>
            <a:off x="492125" y="4699000"/>
            <a:ext cx="8131175" cy="838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To obtain a new pseudorandom number, you send a message to the generator asking for the next number in its sequence.</a:t>
            </a:r>
          </a:p>
        </p:txBody>
      </p:sp>
      <p:grpSp>
        <p:nvGrpSpPr>
          <p:cNvPr id="2" name="Group 5"/>
          <p:cNvGrpSpPr>
            <a:grpSpLocks/>
          </p:cNvGrpSpPr>
          <p:nvPr/>
        </p:nvGrpSpPr>
        <p:grpSpPr bwMode="auto">
          <a:xfrm>
            <a:off x="482600" y="2565400"/>
            <a:ext cx="8131175" cy="1981200"/>
            <a:chOff x="304" y="1728"/>
            <a:chExt cx="5122" cy="1248"/>
          </a:xfrm>
        </p:grpSpPr>
        <p:sp>
          <p:nvSpPr>
            <p:cNvPr id="45086" name="Rectangle 6"/>
            <p:cNvSpPr>
              <a:spLocks noChangeArrowheads="1"/>
            </p:cNvSpPr>
            <p:nvPr/>
          </p:nvSpPr>
          <p:spPr bwMode="auto">
            <a:xfrm>
              <a:off x="304" y="1728"/>
              <a:ext cx="5122" cy="67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The best way to visualize a pseudorandom number generator is to think of it as a black box that generates a sequence of values, even though the details of how it does so are hidden: </a:t>
              </a:r>
            </a:p>
          </p:txBody>
        </p:sp>
        <p:sp>
          <p:nvSpPr>
            <p:cNvPr id="45087" name="Rectangle 7"/>
            <p:cNvSpPr>
              <a:spLocks noChangeArrowheads="1"/>
            </p:cNvSpPr>
            <p:nvPr/>
          </p:nvSpPr>
          <p:spPr bwMode="auto">
            <a:xfrm>
              <a:off x="3704" y="2448"/>
              <a:ext cx="1680" cy="528"/>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800" i="0">
                  <a:solidFill>
                    <a:schemeClr val="bg1"/>
                  </a:solidFill>
                </a:rPr>
                <a:t>pseudorandom number</a:t>
              </a:r>
            </a:p>
            <a:p>
              <a:pPr algn="ctr">
                <a:lnSpc>
                  <a:spcPct val="85000"/>
                </a:lnSpc>
              </a:pPr>
              <a:r>
                <a:rPr lang="en-US" sz="1800" i="0">
                  <a:solidFill>
                    <a:schemeClr val="bg1"/>
                  </a:solidFill>
                </a:rPr>
                <a:t>generator</a:t>
              </a:r>
              <a:endParaRPr lang="en-US" sz="2200" b="1" i="0">
                <a:solidFill>
                  <a:schemeClr val="bg1"/>
                </a:solidFill>
                <a:latin typeface="Courier New" pitchFamily="1" charset="0"/>
              </a:endParaRPr>
            </a:p>
          </p:txBody>
        </p:sp>
      </p:grpSp>
      <p:grpSp>
        <p:nvGrpSpPr>
          <p:cNvPr id="3" name="Group 8"/>
          <p:cNvGrpSpPr>
            <a:grpSpLocks/>
          </p:cNvGrpSpPr>
          <p:nvPr/>
        </p:nvGrpSpPr>
        <p:grpSpPr bwMode="auto">
          <a:xfrm>
            <a:off x="1905000" y="3765550"/>
            <a:ext cx="3962400" cy="358775"/>
            <a:chOff x="1200" y="2372"/>
            <a:chExt cx="2496" cy="226"/>
          </a:xfrm>
        </p:grpSpPr>
        <p:sp>
          <p:nvSpPr>
            <p:cNvPr id="45083" name="Text Box 9"/>
            <p:cNvSpPr txBox="1">
              <a:spLocks noChangeArrowheads="1"/>
            </p:cNvSpPr>
            <p:nvPr/>
          </p:nvSpPr>
          <p:spPr bwMode="auto">
            <a:xfrm>
              <a:off x="1200" y="2372"/>
              <a:ext cx="2453" cy="212"/>
            </a:xfrm>
            <a:prstGeom prst="rect">
              <a:avLst/>
            </a:prstGeom>
            <a:noFill/>
            <a:ln w="9525">
              <a:noFill/>
              <a:miter lim="800000"/>
              <a:headEnd/>
              <a:tailEnd/>
            </a:ln>
          </p:spPr>
          <p:txBody>
            <a:bodyPr>
              <a:prstTxWarp prst="textNoShape">
                <a:avLst/>
              </a:prstTxWarp>
              <a:spAutoFit/>
            </a:bodyPr>
            <a:lstStyle/>
            <a:p>
              <a:pPr algn="ctr"/>
              <a:r>
                <a:rPr lang="en-US" sz="1600" i="0"/>
                <a:t>Give me the next pseudorandom number</a:t>
              </a:r>
            </a:p>
          </p:txBody>
        </p:sp>
        <p:sp>
          <p:nvSpPr>
            <p:cNvPr id="45084" name="Line 10"/>
            <p:cNvSpPr>
              <a:spLocks noChangeShapeType="1"/>
            </p:cNvSpPr>
            <p:nvPr/>
          </p:nvSpPr>
          <p:spPr bwMode="auto">
            <a:xfrm>
              <a:off x="1211" y="2568"/>
              <a:ext cx="248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45085" name="AutoShape 11"/>
            <p:cNvSpPr>
              <a:spLocks noChangeArrowheads="1"/>
            </p:cNvSpPr>
            <p:nvPr/>
          </p:nvSpPr>
          <p:spPr bwMode="auto">
            <a:xfrm rot="5400000">
              <a:off x="3640" y="2543"/>
              <a:ext cx="63" cy="48"/>
            </a:xfrm>
            <a:prstGeom prst="triangle">
              <a:avLst>
                <a:gd name="adj" fmla="val 50000"/>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grpSp>
      <p:sp>
        <p:nvSpPr>
          <p:cNvPr id="634892" name="Rectangle 12"/>
          <p:cNvSpPr>
            <a:spLocks noChangeArrowheads="1"/>
          </p:cNvSpPr>
          <p:nvPr/>
        </p:nvSpPr>
        <p:spPr bwMode="auto">
          <a:xfrm>
            <a:off x="482600" y="5511800"/>
            <a:ext cx="8131175" cy="482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The generator then responds by returning that value. </a:t>
            </a:r>
          </a:p>
        </p:txBody>
      </p:sp>
      <p:sp>
        <p:nvSpPr>
          <p:cNvPr id="634893" name="Rectangle 13"/>
          <p:cNvSpPr>
            <a:spLocks noChangeArrowheads="1"/>
          </p:cNvSpPr>
          <p:nvPr/>
        </p:nvSpPr>
        <p:spPr bwMode="auto">
          <a:xfrm>
            <a:off x="482600" y="6007100"/>
            <a:ext cx="8131175" cy="482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Repeating these steps generates a new value each time. </a:t>
            </a:r>
          </a:p>
        </p:txBody>
      </p:sp>
      <p:grpSp>
        <p:nvGrpSpPr>
          <p:cNvPr id="4" name="Group 14"/>
          <p:cNvGrpSpPr>
            <a:grpSpLocks/>
          </p:cNvGrpSpPr>
          <p:nvPr/>
        </p:nvGrpSpPr>
        <p:grpSpPr bwMode="auto">
          <a:xfrm>
            <a:off x="1897063" y="4203700"/>
            <a:ext cx="3976687" cy="350838"/>
            <a:chOff x="1195" y="2639"/>
            <a:chExt cx="2505" cy="221"/>
          </a:xfrm>
        </p:grpSpPr>
        <p:grpSp>
          <p:nvGrpSpPr>
            <p:cNvPr id="45078" name="Group 15"/>
            <p:cNvGrpSpPr>
              <a:grpSpLocks/>
            </p:cNvGrpSpPr>
            <p:nvPr/>
          </p:nvGrpSpPr>
          <p:grpSpPr bwMode="auto">
            <a:xfrm>
              <a:off x="1215" y="2639"/>
              <a:ext cx="2485" cy="63"/>
              <a:chOff x="1215" y="2639"/>
              <a:chExt cx="2485" cy="63"/>
            </a:xfrm>
          </p:grpSpPr>
          <p:sp>
            <p:nvSpPr>
              <p:cNvPr id="45081" name="Line 16"/>
              <p:cNvSpPr>
                <a:spLocks noChangeShapeType="1"/>
              </p:cNvSpPr>
              <p:nvPr/>
            </p:nvSpPr>
            <p:spPr bwMode="auto">
              <a:xfrm flipH="1">
                <a:off x="1220" y="2672"/>
                <a:ext cx="248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45082" name="AutoShape 17"/>
              <p:cNvSpPr>
                <a:spLocks noChangeArrowheads="1"/>
              </p:cNvSpPr>
              <p:nvPr/>
            </p:nvSpPr>
            <p:spPr bwMode="auto">
              <a:xfrm rot="16200000" flipH="1">
                <a:off x="1207" y="2647"/>
                <a:ext cx="63" cy="48"/>
              </a:xfrm>
              <a:prstGeom prst="triangle">
                <a:avLst>
                  <a:gd name="adj" fmla="val 50000"/>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grpSp>
        <p:sp>
          <p:nvSpPr>
            <p:cNvPr id="45079" name="Rectangle 18"/>
            <p:cNvSpPr>
              <a:spLocks noChangeArrowheads="1"/>
            </p:cNvSpPr>
            <p:nvPr/>
          </p:nvSpPr>
          <p:spPr bwMode="auto">
            <a:xfrm>
              <a:off x="2050" y="2685"/>
              <a:ext cx="754" cy="16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5080" name="Text Box 19"/>
            <p:cNvSpPr txBox="1">
              <a:spLocks noChangeArrowheads="1"/>
            </p:cNvSpPr>
            <p:nvPr/>
          </p:nvSpPr>
          <p:spPr bwMode="auto">
            <a:xfrm>
              <a:off x="1195" y="2648"/>
              <a:ext cx="2453" cy="212"/>
            </a:xfrm>
            <a:prstGeom prst="rect">
              <a:avLst/>
            </a:prstGeom>
            <a:noFill/>
            <a:ln w="9525">
              <a:noFill/>
              <a:miter lim="800000"/>
              <a:headEnd/>
              <a:tailEnd/>
            </a:ln>
          </p:spPr>
          <p:txBody>
            <a:bodyPr>
              <a:prstTxWarp prst="textNoShape">
                <a:avLst/>
              </a:prstTxWarp>
              <a:spAutoFit/>
            </a:bodyPr>
            <a:lstStyle/>
            <a:p>
              <a:pPr algn="ctr"/>
              <a:r>
                <a:rPr lang="en-US" sz="1600" i="0"/>
                <a:t>1749940626</a:t>
              </a:r>
            </a:p>
          </p:txBody>
        </p:sp>
      </p:grpSp>
      <p:grpSp>
        <p:nvGrpSpPr>
          <p:cNvPr id="6" name="Group 20"/>
          <p:cNvGrpSpPr>
            <a:grpSpLocks/>
          </p:cNvGrpSpPr>
          <p:nvPr/>
        </p:nvGrpSpPr>
        <p:grpSpPr bwMode="auto">
          <a:xfrm>
            <a:off x="1897063" y="4203700"/>
            <a:ext cx="3976687" cy="350838"/>
            <a:chOff x="1195" y="2639"/>
            <a:chExt cx="2505" cy="221"/>
          </a:xfrm>
        </p:grpSpPr>
        <p:grpSp>
          <p:nvGrpSpPr>
            <p:cNvPr id="45073" name="Group 21"/>
            <p:cNvGrpSpPr>
              <a:grpSpLocks/>
            </p:cNvGrpSpPr>
            <p:nvPr/>
          </p:nvGrpSpPr>
          <p:grpSpPr bwMode="auto">
            <a:xfrm>
              <a:off x="1215" y="2639"/>
              <a:ext cx="2485" cy="63"/>
              <a:chOff x="1215" y="2639"/>
              <a:chExt cx="2485" cy="63"/>
            </a:xfrm>
          </p:grpSpPr>
          <p:sp>
            <p:nvSpPr>
              <p:cNvPr id="45076" name="Line 22"/>
              <p:cNvSpPr>
                <a:spLocks noChangeShapeType="1"/>
              </p:cNvSpPr>
              <p:nvPr/>
            </p:nvSpPr>
            <p:spPr bwMode="auto">
              <a:xfrm flipH="1">
                <a:off x="1220" y="2672"/>
                <a:ext cx="248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45077" name="AutoShape 23"/>
              <p:cNvSpPr>
                <a:spLocks noChangeArrowheads="1"/>
              </p:cNvSpPr>
              <p:nvPr/>
            </p:nvSpPr>
            <p:spPr bwMode="auto">
              <a:xfrm rot="16200000" flipH="1">
                <a:off x="1207" y="2647"/>
                <a:ext cx="63" cy="48"/>
              </a:xfrm>
              <a:prstGeom prst="triangle">
                <a:avLst>
                  <a:gd name="adj" fmla="val 50000"/>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grpSp>
        <p:sp>
          <p:nvSpPr>
            <p:cNvPr id="45074" name="Rectangle 24"/>
            <p:cNvSpPr>
              <a:spLocks noChangeArrowheads="1"/>
            </p:cNvSpPr>
            <p:nvPr/>
          </p:nvSpPr>
          <p:spPr bwMode="auto">
            <a:xfrm>
              <a:off x="2050" y="2685"/>
              <a:ext cx="754" cy="16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5075" name="Text Box 25"/>
            <p:cNvSpPr txBox="1">
              <a:spLocks noChangeArrowheads="1"/>
            </p:cNvSpPr>
            <p:nvPr/>
          </p:nvSpPr>
          <p:spPr bwMode="auto">
            <a:xfrm>
              <a:off x="1195" y="2648"/>
              <a:ext cx="2453" cy="212"/>
            </a:xfrm>
            <a:prstGeom prst="rect">
              <a:avLst/>
            </a:prstGeom>
            <a:noFill/>
            <a:ln w="9525">
              <a:noFill/>
              <a:miter lim="800000"/>
              <a:headEnd/>
              <a:tailEnd/>
            </a:ln>
          </p:spPr>
          <p:txBody>
            <a:bodyPr>
              <a:prstTxWarp prst="textNoShape">
                <a:avLst/>
              </a:prstTxWarp>
              <a:spAutoFit/>
            </a:bodyPr>
            <a:lstStyle/>
            <a:p>
              <a:pPr algn="ctr"/>
              <a:r>
                <a:rPr lang="en-US" sz="1600" i="0"/>
                <a:t>892128508</a:t>
              </a:r>
            </a:p>
          </p:txBody>
        </p:sp>
      </p:grpSp>
      <p:grpSp>
        <p:nvGrpSpPr>
          <p:cNvPr id="8" name="Group 26"/>
          <p:cNvGrpSpPr>
            <a:grpSpLocks/>
          </p:cNvGrpSpPr>
          <p:nvPr/>
        </p:nvGrpSpPr>
        <p:grpSpPr bwMode="auto">
          <a:xfrm>
            <a:off x="1897063" y="4203700"/>
            <a:ext cx="3976687" cy="350838"/>
            <a:chOff x="1195" y="2639"/>
            <a:chExt cx="2505" cy="221"/>
          </a:xfrm>
        </p:grpSpPr>
        <p:grpSp>
          <p:nvGrpSpPr>
            <p:cNvPr id="45068" name="Group 27"/>
            <p:cNvGrpSpPr>
              <a:grpSpLocks/>
            </p:cNvGrpSpPr>
            <p:nvPr/>
          </p:nvGrpSpPr>
          <p:grpSpPr bwMode="auto">
            <a:xfrm>
              <a:off x="1215" y="2639"/>
              <a:ext cx="2485" cy="63"/>
              <a:chOff x="1215" y="2639"/>
              <a:chExt cx="2485" cy="63"/>
            </a:xfrm>
          </p:grpSpPr>
          <p:sp>
            <p:nvSpPr>
              <p:cNvPr id="45071" name="Line 28"/>
              <p:cNvSpPr>
                <a:spLocks noChangeShapeType="1"/>
              </p:cNvSpPr>
              <p:nvPr/>
            </p:nvSpPr>
            <p:spPr bwMode="auto">
              <a:xfrm flipH="1">
                <a:off x="1220" y="2672"/>
                <a:ext cx="248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45072" name="AutoShape 29"/>
              <p:cNvSpPr>
                <a:spLocks noChangeArrowheads="1"/>
              </p:cNvSpPr>
              <p:nvPr/>
            </p:nvSpPr>
            <p:spPr bwMode="auto">
              <a:xfrm rot="16200000" flipH="1">
                <a:off x="1207" y="2647"/>
                <a:ext cx="63" cy="48"/>
              </a:xfrm>
              <a:prstGeom prst="triangle">
                <a:avLst>
                  <a:gd name="adj" fmla="val 50000"/>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grpSp>
        <p:sp>
          <p:nvSpPr>
            <p:cNvPr id="45069" name="Rectangle 30"/>
            <p:cNvSpPr>
              <a:spLocks noChangeArrowheads="1"/>
            </p:cNvSpPr>
            <p:nvPr/>
          </p:nvSpPr>
          <p:spPr bwMode="auto">
            <a:xfrm>
              <a:off x="2050" y="2685"/>
              <a:ext cx="754" cy="16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5070" name="Text Box 31"/>
            <p:cNvSpPr txBox="1">
              <a:spLocks noChangeArrowheads="1"/>
            </p:cNvSpPr>
            <p:nvPr/>
          </p:nvSpPr>
          <p:spPr bwMode="auto">
            <a:xfrm>
              <a:off x="1195" y="2648"/>
              <a:ext cx="2453" cy="212"/>
            </a:xfrm>
            <a:prstGeom prst="rect">
              <a:avLst/>
            </a:prstGeom>
            <a:noFill/>
            <a:ln w="9525">
              <a:noFill/>
              <a:miter lim="800000"/>
              <a:headEnd/>
              <a:tailEnd/>
            </a:ln>
          </p:spPr>
          <p:txBody>
            <a:bodyPr>
              <a:prstTxWarp prst="textNoShape">
                <a:avLst/>
              </a:prstTxWarp>
              <a:spAutoFit/>
            </a:bodyPr>
            <a:lstStyle/>
            <a:p>
              <a:pPr algn="ctr"/>
              <a:r>
                <a:rPr lang="en-US" sz="1600" i="0"/>
                <a:t>155629808</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4884">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634892">
                                            <p:txEl>
                                              <p:pRg st="0" end="0"/>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childTnLst>
                                </p:cTn>
                              </p:par>
                              <p:par>
                                <p:cTn id="20" presetID="1" presetClass="exit" presetSubtype="0" fill="hold" nodeType="withEffect">
                                  <p:stCondLst>
                                    <p:cond delay="0"/>
                                  </p:stCondLst>
                                  <p:childTnLst>
                                    <p:set>
                                      <p:cBhvr>
                                        <p:cTn id="21" dur="1" fill="hold">
                                          <p:stCondLst>
                                            <p:cond delay="0"/>
                                          </p:stCondLst>
                                        </p:cTn>
                                        <p:tgtEl>
                                          <p:spTgt spid="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499"/>
                                          </p:stCondLst>
                                        </p:cTn>
                                        <p:tgtEl>
                                          <p:spTgt spid="634893">
                                            <p:txEl>
                                              <p:pRg st="0" end="0"/>
                                            </p:txEl>
                                          </p:spTgt>
                                        </p:tgtEl>
                                        <p:attrNameLst>
                                          <p:attrName>style.visibility</p:attrName>
                                        </p:attrNameLst>
                                      </p:cBhvr>
                                      <p:to>
                                        <p:strVal val="visible"/>
                                      </p:to>
                                    </p:set>
                                  </p:childTnLst>
                                </p:cTn>
                              </p:par>
                              <p:par>
                                <p:cTn id="26" presetID="1" presetClass="exit" presetSubtype="0" fill="hold" nodeType="withEffect">
                                  <p:stCondLst>
                                    <p:cond delay="0"/>
                                  </p:stCondLst>
                                  <p:childTnLst>
                                    <p:set>
                                      <p:cBhvr>
                                        <p:cTn id="27" dur="1" fill="hold">
                                          <p:stCondLst>
                                            <p:cond delay="0"/>
                                          </p:stCondLst>
                                        </p:cTn>
                                        <p:tgtEl>
                                          <p:spTgt spid="4"/>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3"/>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childTnLst>
                                </p:cTn>
                              </p:par>
                              <p:par>
                                <p:cTn id="40" presetID="1" presetClass="exit" presetSubtype="0" fill="hold" nodeType="withEffect">
                                  <p:stCondLst>
                                    <p:cond delay="0"/>
                                  </p:stCondLst>
                                  <p:childTnLst>
                                    <p:set>
                                      <p:cBhvr>
                                        <p:cTn id="41" dur="1" fill="hold">
                                          <p:stCondLst>
                                            <p:cond delay="0"/>
                                          </p:stCondLst>
                                        </p:cTn>
                                        <p:tgtEl>
                                          <p:spTgt spid="6"/>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3"/>
                                        </p:tgtEl>
                                        <p:attrNameLst>
                                          <p:attrName>style.visibility</p:attrName>
                                        </p:attrNameLst>
                                      </p:cBhvr>
                                      <p:to>
                                        <p:strVal val="hidden"/>
                                      </p:to>
                                    </p:set>
                                  </p:childTnLst>
                                </p:cTn>
                              </p:par>
                              <p:par>
                                <p:cTn id="46" presetID="1"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4" grpId="0" build="p" bldLvl="2" autoUpdateAnimBg="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The Random Number Seed</a:t>
            </a:r>
            <a:endParaRPr lang="en-US">
              <a:solidFill>
                <a:schemeClr val="tx1"/>
              </a:solidFill>
            </a:endParaRPr>
          </a:p>
        </p:txBody>
      </p:sp>
      <p:sp>
        <p:nvSpPr>
          <p:cNvPr id="47107" name="Rectangle 3"/>
          <p:cNvSpPr>
            <a:spLocks noChangeArrowheads="1"/>
          </p:cNvSpPr>
          <p:nvPr/>
        </p:nvSpPr>
        <p:spPr bwMode="auto">
          <a:xfrm>
            <a:off x="482600" y="1155700"/>
            <a:ext cx="8128000" cy="1358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The pseudorandom number generator used by the </a:t>
            </a:r>
            <a:r>
              <a:rPr lang="en-US" sz="2000" b="1" i="0">
                <a:latin typeface="Courier New" pitchFamily="1" charset="0"/>
              </a:rPr>
              <a:t>Random</a:t>
            </a:r>
            <a:r>
              <a:rPr lang="en-US" sz="2400" i="0"/>
              <a:t> and </a:t>
            </a:r>
            <a:r>
              <a:rPr lang="en-US" sz="2000" b="1" i="0">
                <a:latin typeface="Courier New" pitchFamily="1" charset="0"/>
              </a:rPr>
              <a:t>RandomGenerator</a:t>
            </a:r>
            <a:r>
              <a:rPr lang="en-US" sz="2400" i="0"/>
              <a:t> classes produces seemingly random values by applying a function to the previous result.   The starting point for this sequence of values is called the </a:t>
            </a:r>
            <a:r>
              <a:rPr lang="en-US" sz="2400" b="1"/>
              <a:t>seed</a:t>
            </a:r>
            <a:r>
              <a:rPr lang="en-US" sz="2400" i="0"/>
              <a:t>.</a:t>
            </a:r>
          </a:p>
        </p:txBody>
      </p:sp>
      <p:sp>
        <p:nvSpPr>
          <p:cNvPr id="636932" name="Rectangle 4"/>
          <p:cNvSpPr>
            <a:spLocks noChangeArrowheads="1"/>
          </p:cNvSpPr>
          <p:nvPr/>
        </p:nvSpPr>
        <p:spPr bwMode="auto">
          <a:xfrm>
            <a:off x="482600" y="2578100"/>
            <a:ext cx="8131175" cy="1917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As part of the process of starting a program, Java initializes the seed for its pseudorandom number generator to a value based on the system clock, which changes very quickly on a human time scale.  Programs run just a few milliseconds apart will therefore get a different sequence of random values.</a:t>
            </a:r>
          </a:p>
        </p:txBody>
      </p:sp>
      <p:sp>
        <p:nvSpPr>
          <p:cNvPr id="636933" name="Rectangle 5"/>
          <p:cNvSpPr>
            <a:spLocks noChangeArrowheads="1"/>
          </p:cNvSpPr>
          <p:nvPr/>
        </p:nvSpPr>
        <p:spPr bwMode="auto">
          <a:xfrm>
            <a:off x="492125" y="4318000"/>
            <a:ext cx="8131175" cy="20828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Computers, however, run much faster than the internal clock can register.  If you create two </a:t>
            </a:r>
            <a:r>
              <a:rPr lang="en-US" sz="2000" b="1" i="0">
                <a:latin typeface="Courier New" pitchFamily="1" charset="0"/>
              </a:rPr>
              <a:t>RandomGenerator</a:t>
            </a:r>
            <a:r>
              <a:rPr lang="en-US" sz="2400" i="0"/>
              <a:t> instances in a single program, it is likely that both will be initialized with the same seed and therefore generate the same sequence of values.  This fact explains why it is important to create only one </a:t>
            </a:r>
            <a:r>
              <a:rPr lang="en-US" sz="2000" b="1" i="0">
                <a:latin typeface="Courier New" pitchFamily="1" charset="0"/>
              </a:rPr>
              <a:t>RandomGenerator</a:t>
            </a:r>
            <a:r>
              <a:rPr lang="en-US" sz="2400" i="0"/>
              <a:t> instance in an application.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69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693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2" grpId="0" build="p" autoUpdateAnimBg="0" advAuto="0"/>
      <p:bldP spid="636933" grpId="0" build="p" autoUpdateAnimBg="0" advAuto="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Debugging and Random Behavior</a:t>
            </a:r>
            <a:endParaRPr lang="en-US">
              <a:solidFill>
                <a:schemeClr val="tx1"/>
              </a:solidFill>
            </a:endParaRPr>
          </a:p>
        </p:txBody>
      </p:sp>
      <p:sp>
        <p:nvSpPr>
          <p:cNvPr id="49155" name="Rectangle 3"/>
          <p:cNvSpPr>
            <a:spLocks noChangeArrowheads="1"/>
          </p:cNvSpPr>
          <p:nvPr/>
        </p:nvSpPr>
        <p:spPr bwMode="auto">
          <a:xfrm>
            <a:off x="482600" y="1155700"/>
            <a:ext cx="8128000" cy="2044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Even though unpredictable behavior is essential for programs like computer games, such unpredictability often makes debugging extremely difficult.  Because the program runs in a different way each time, there is no way to ensure that a bug that turns up the first time you run a program will happen again the second time around. </a:t>
            </a:r>
          </a:p>
        </p:txBody>
      </p:sp>
      <p:grpSp>
        <p:nvGrpSpPr>
          <p:cNvPr id="2" name="Group 4"/>
          <p:cNvGrpSpPr>
            <a:grpSpLocks/>
          </p:cNvGrpSpPr>
          <p:nvPr/>
        </p:nvGrpSpPr>
        <p:grpSpPr bwMode="auto">
          <a:xfrm>
            <a:off x="482600" y="3200400"/>
            <a:ext cx="8131175" cy="3505200"/>
            <a:chOff x="304" y="2016"/>
            <a:chExt cx="5122" cy="2208"/>
          </a:xfrm>
        </p:grpSpPr>
        <p:sp>
          <p:nvSpPr>
            <p:cNvPr id="49157" name="Rectangle 5"/>
            <p:cNvSpPr>
              <a:spLocks noChangeArrowheads="1"/>
            </p:cNvSpPr>
            <p:nvPr/>
          </p:nvSpPr>
          <p:spPr bwMode="auto">
            <a:xfrm>
              <a:off x="304" y="2016"/>
              <a:ext cx="5122" cy="76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To get around this problem, it is often useful to have your programs run deterministically during the debugging phase.  To do so, you can use the </a:t>
              </a:r>
              <a:r>
                <a:rPr lang="en-US" sz="2000" b="1" i="0">
                  <a:latin typeface="Courier New" pitchFamily="1" charset="0"/>
                </a:rPr>
                <a:t>setSeed</a:t>
              </a:r>
              <a:r>
                <a:rPr lang="en-US" sz="2400" i="0"/>
                <a:t> method like this:</a:t>
              </a:r>
            </a:p>
          </p:txBody>
        </p:sp>
        <p:sp>
          <p:nvSpPr>
            <p:cNvPr id="49158" name="Rectangle 6"/>
            <p:cNvSpPr>
              <a:spLocks noChangeArrowheads="1"/>
            </p:cNvSpPr>
            <p:nvPr/>
          </p:nvSpPr>
          <p:spPr bwMode="auto">
            <a:xfrm>
              <a:off x="864" y="2784"/>
              <a:ext cx="427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1" i="0">
                  <a:latin typeface="Courier New" pitchFamily="1" charset="0"/>
                </a:rPr>
                <a:t>rgen.setSeed(1);</a:t>
              </a:r>
            </a:p>
          </p:txBody>
        </p:sp>
        <p:sp>
          <p:nvSpPr>
            <p:cNvPr id="49159" name="Rectangle 7"/>
            <p:cNvSpPr>
              <a:spLocks noChangeArrowheads="1"/>
            </p:cNvSpPr>
            <p:nvPr/>
          </p:nvSpPr>
          <p:spPr bwMode="auto">
            <a:xfrm>
              <a:off x="304" y="3248"/>
              <a:ext cx="5122" cy="976"/>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i="0" dirty="0" smtClean="0"/>
                <a:t>This </a:t>
              </a:r>
              <a:r>
                <a:rPr lang="en-US" sz="2400" i="0" dirty="0"/>
                <a:t>call sets the random number seed so that the internal random number sequence will always begin at the same point.  The value 1 is arbitrary.  Changing this value will change the sequence, but the sequence will still be the same on each run.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Color Changing Square </a:t>
            </a:r>
            <a:endParaRPr lang="en-US">
              <a:solidFill>
                <a:srgbClr val="FF0000"/>
              </a:solidFill>
            </a:endParaRPr>
          </a:p>
        </p:txBody>
      </p:sp>
      <p:sp>
        <p:nvSpPr>
          <p:cNvPr id="51203" name="Text Box 3"/>
          <p:cNvSpPr txBox="1">
            <a:spLocks noChangeArrowheads="1"/>
          </p:cNvSpPr>
          <p:nvPr/>
        </p:nvSpPr>
        <p:spPr bwMode="auto">
          <a:xfrm>
            <a:off x="457200" y="1143000"/>
            <a:ext cx="8355013" cy="140652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i="0"/>
              <a:t>Write a graphics program that creates a square 100 pixels on a side and then displays it in the center of the window.  Then, animate the program so that the square changes to a new random color once a second.</a:t>
            </a:r>
          </a:p>
        </p:txBody>
      </p:sp>
      <p:grpSp>
        <p:nvGrpSpPr>
          <p:cNvPr id="2" name="Group 4"/>
          <p:cNvGrpSpPr>
            <a:grpSpLocks/>
          </p:cNvGrpSpPr>
          <p:nvPr/>
        </p:nvGrpSpPr>
        <p:grpSpPr bwMode="auto">
          <a:xfrm>
            <a:off x="2317750" y="3048000"/>
            <a:ext cx="4506913" cy="2278063"/>
            <a:chOff x="1556" y="2868"/>
            <a:chExt cx="2839" cy="1435"/>
          </a:xfrm>
        </p:grpSpPr>
        <p:pic>
          <p:nvPicPr>
            <p:cNvPr id="51216" name="Picture 5" descr="MediumGraphicsWindow"/>
            <p:cNvPicPr>
              <a:picLocks noChangeAspect="1" noChangeArrowheads="1"/>
            </p:cNvPicPr>
            <p:nvPr/>
          </p:nvPicPr>
          <p:blipFill>
            <a:blip r:embed="rId3"/>
            <a:srcRect/>
            <a:stretch>
              <a:fillRect/>
            </a:stretch>
          </p:blipFill>
          <p:spPr bwMode="auto">
            <a:xfrm>
              <a:off x="1556" y="2880"/>
              <a:ext cx="2839" cy="1423"/>
            </a:xfrm>
            <a:prstGeom prst="rect">
              <a:avLst/>
            </a:prstGeom>
            <a:noFill/>
            <a:ln w="9525">
              <a:noFill/>
              <a:miter lim="800000"/>
              <a:headEnd/>
              <a:tailEnd/>
            </a:ln>
          </p:spPr>
        </p:pic>
        <p:sp>
          <p:nvSpPr>
            <p:cNvPr id="51217" name="Text Box 6"/>
            <p:cNvSpPr txBox="1">
              <a:spLocks noChangeArrowheads="1"/>
            </p:cNvSpPr>
            <p:nvPr/>
          </p:nvSpPr>
          <p:spPr bwMode="auto">
            <a:xfrm>
              <a:off x="1567" y="2868"/>
              <a:ext cx="2801" cy="154"/>
            </a:xfrm>
            <a:prstGeom prst="rect">
              <a:avLst/>
            </a:prstGeom>
            <a:noFill/>
            <a:ln w="9525">
              <a:noFill/>
              <a:miter lim="800000"/>
              <a:headEnd/>
              <a:tailEnd/>
            </a:ln>
          </p:spPr>
          <p:txBody>
            <a:bodyPr>
              <a:prstTxWarp prst="textNoShape">
                <a:avLst/>
              </a:prstTxWarp>
              <a:spAutoFit/>
            </a:bodyPr>
            <a:lstStyle/>
            <a:p>
              <a:pPr algn="ctr"/>
              <a:r>
                <a:rPr lang="en-US" sz="1000" b="1" i="0">
                  <a:solidFill>
                    <a:srgbClr val="333333"/>
                  </a:solidFill>
                  <a:latin typeface="Helvetica" pitchFamily="1" charset="0"/>
                </a:rPr>
                <a:t>ColorChangingSquare</a:t>
              </a:r>
            </a:p>
          </p:txBody>
        </p:sp>
      </p:grpSp>
      <p:sp>
        <p:nvSpPr>
          <p:cNvPr id="624647" name="Rectangle 7"/>
          <p:cNvSpPr>
            <a:spLocks noChangeArrowheads="1"/>
          </p:cNvSpPr>
          <p:nvPr/>
        </p:nvSpPr>
        <p:spPr bwMode="auto">
          <a:xfrm>
            <a:off x="4233863" y="3919538"/>
            <a:ext cx="685800" cy="685800"/>
          </a:xfrm>
          <a:prstGeom prst="rect">
            <a:avLst/>
          </a:prstGeom>
          <a:solidFill>
            <a:srgbClr val="FF0033"/>
          </a:solidFill>
          <a:ln w="9525">
            <a:noFill/>
            <a:miter lim="800000"/>
            <a:headEnd/>
            <a:tailEnd/>
          </a:ln>
        </p:spPr>
        <p:txBody>
          <a:bodyPr wrap="none" anchor="ctr">
            <a:prstTxWarp prst="textNoShape">
              <a:avLst/>
            </a:prstTxWarp>
          </a:bodyPr>
          <a:lstStyle/>
          <a:p>
            <a:endParaRPr lang="en-US"/>
          </a:p>
        </p:txBody>
      </p:sp>
      <p:sp>
        <p:nvSpPr>
          <p:cNvPr id="624648" name="Rectangle 8"/>
          <p:cNvSpPr>
            <a:spLocks noChangeArrowheads="1"/>
          </p:cNvSpPr>
          <p:nvPr/>
        </p:nvSpPr>
        <p:spPr bwMode="auto">
          <a:xfrm>
            <a:off x="4233863" y="3919538"/>
            <a:ext cx="685800" cy="685800"/>
          </a:xfrm>
          <a:prstGeom prst="rect">
            <a:avLst/>
          </a:prstGeom>
          <a:solidFill>
            <a:srgbClr val="CC00FF"/>
          </a:solidFill>
          <a:ln w="9525">
            <a:noFill/>
            <a:miter lim="800000"/>
            <a:headEnd/>
            <a:tailEnd/>
          </a:ln>
        </p:spPr>
        <p:txBody>
          <a:bodyPr wrap="none" anchor="ctr">
            <a:prstTxWarp prst="textNoShape">
              <a:avLst/>
            </a:prstTxWarp>
          </a:bodyPr>
          <a:lstStyle/>
          <a:p>
            <a:endParaRPr lang="en-US"/>
          </a:p>
        </p:txBody>
      </p:sp>
      <p:sp>
        <p:nvSpPr>
          <p:cNvPr id="624649" name="Rectangle 9"/>
          <p:cNvSpPr>
            <a:spLocks noChangeArrowheads="1"/>
          </p:cNvSpPr>
          <p:nvPr/>
        </p:nvSpPr>
        <p:spPr bwMode="auto">
          <a:xfrm>
            <a:off x="4233863" y="3919538"/>
            <a:ext cx="685800" cy="685800"/>
          </a:xfrm>
          <a:prstGeom prst="rect">
            <a:avLst/>
          </a:prstGeom>
          <a:solidFill>
            <a:srgbClr val="FFFF33"/>
          </a:solidFill>
          <a:ln w="9525">
            <a:noFill/>
            <a:miter lim="800000"/>
            <a:headEnd/>
            <a:tailEnd/>
          </a:ln>
        </p:spPr>
        <p:txBody>
          <a:bodyPr wrap="none" anchor="ctr">
            <a:prstTxWarp prst="textNoShape">
              <a:avLst/>
            </a:prstTxWarp>
          </a:bodyPr>
          <a:lstStyle/>
          <a:p>
            <a:endParaRPr lang="en-US"/>
          </a:p>
        </p:txBody>
      </p:sp>
      <p:sp>
        <p:nvSpPr>
          <p:cNvPr id="624650" name="Rectangle 10"/>
          <p:cNvSpPr>
            <a:spLocks noChangeArrowheads="1"/>
          </p:cNvSpPr>
          <p:nvPr/>
        </p:nvSpPr>
        <p:spPr bwMode="auto">
          <a:xfrm>
            <a:off x="4233863" y="3919538"/>
            <a:ext cx="685800" cy="685800"/>
          </a:xfrm>
          <a:prstGeom prst="rect">
            <a:avLst/>
          </a:prstGeom>
          <a:solidFill>
            <a:srgbClr val="66FF66"/>
          </a:solidFill>
          <a:ln w="9525">
            <a:noFill/>
            <a:miter lim="800000"/>
            <a:headEnd/>
            <a:tailEnd/>
          </a:ln>
        </p:spPr>
        <p:txBody>
          <a:bodyPr wrap="none" anchor="ctr">
            <a:prstTxWarp prst="textNoShape">
              <a:avLst/>
            </a:prstTxWarp>
          </a:bodyPr>
          <a:lstStyle/>
          <a:p>
            <a:endParaRPr lang="en-US"/>
          </a:p>
        </p:txBody>
      </p:sp>
      <p:sp>
        <p:nvSpPr>
          <p:cNvPr id="624651" name="Rectangle 11"/>
          <p:cNvSpPr>
            <a:spLocks noChangeArrowheads="1"/>
          </p:cNvSpPr>
          <p:nvPr/>
        </p:nvSpPr>
        <p:spPr bwMode="auto">
          <a:xfrm>
            <a:off x="4233863" y="3919538"/>
            <a:ext cx="685800" cy="685800"/>
          </a:xfrm>
          <a:prstGeom prst="rect">
            <a:avLst/>
          </a:prstGeom>
          <a:solidFill>
            <a:srgbClr val="33FFFF"/>
          </a:solidFill>
          <a:ln w="9525">
            <a:noFill/>
            <a:miter lim="800000"/>
            <a:headEnd/>
            <a:tailEnd/>
          </a:ln>
        </p:spPr>
        <p:txBody>
          <a:bodyPr wrap="none" anchor="ctr">
            <a:prstTxWarp prst="textNoShape">
              <a:avLst/>
            </a:prstTxWarp>
          </a:bodyPr>
          <a:lstStyle/>
          <a:p>
            <a:endParaRPr lang="en-US"/>
          </a:p>
        </p:txBody>
      </p:sp>
      <p:sp>
        <p:nvSpPr>
          <p:cNvPr id="624652" name="Rectangle 12"/>
          <p:cNvSpPr>
            <a:spLocks noChangeArrowheads="1"/>
          </p:cNvSpPr>
          <p:nvPr/>
        </p:nvSpPr>
        <p:spPr bwMode="auto">
          <a:xfrm>
            <a:off x="4233863" y="3919538"/>
            <a:ext cx="685800" cy="685800"/>
          </a:xfrm>
          <a:prstGeom prst="rect">
            <a:avLst/>
          </a:prstGeom>
          <a:solidFill>
            <a:srgbClr val="999933"/>
          </a:solidFill>
          <a:ln w="9525">
            <a:noFill/>
            <a:miter lim="800000"/>
            <a:headEnd/>
            <a:tailEnd/>
          </a:ln>
        </p:spPr>
        <p:txBody>
          <a:bodyPr wrap="none" anchor="ctr">
            <a:prstTxWarp prst="textNoShape">
              <a:avLst/>
            </a:prstTxWarp>
          </a:bodyPr>
          <a:lstStyle/>
          <a:p>
            <a:endParaRPr lang="en-US"/>
          </a:p>
        </p:txBody>
      </p:sp>
      <p:sp>
        <p:nvSpPr>
          <p:cNvPr id="624653" name="Rectangle 13"/>
          <p:cNvSpPr>
            <a:spLocks noChangeArrowheads="1"/>
          </p:cNvSpPr>
          <p:nvPr/>
        </p:nvSpPr>
        <p:spPr bwMode="auto">
          <a:xfrm>
            <a:off x="4233863" y="3919538"/>
            <a:ext cx="685800" cy="685800"/>
          </a:xfrm>
          <a:prstGeom prst="rect">
            <a:avLst/>
          </a:prstGeom>
          <a:solidFill>
            <a:srgbClr val="FF3300"/>
          </a:solidFill>
          <a:ln w="9525">
            <a:noFill/>
            <a:miter lim="800000"/>
            <a:headEnd/>
            <a:tailEnd/>
          </a:ln>
        </p:spPr>
        <p:txBody>
          <a:bodyPr wrap="none" anchor="ctr">
            <a:prstTxWarp prst="textNoShape">
              <a:avLst/>
            </a:prstTxWarp>
          </a:bodyPr>
          <a:lstStyle/>
          <a:p>
            <a:endParaRPr lang="en-US"/>
          </a:p>
        </p:txBody>
      </p:sp>
      <p:sp>
        <p:nvSpPr>
          <p:cNvPr id="624654" name="Rectangle 14"/>
          <p:cNvSpPr>
            <a:spLocks noChangeArrowheads="1"/>
          </p:cNvSpPr>
          <p:nvPr/>
        </p:nvSpPr>
        <p:spPr bwMode="auto">
          <a:xfrm>
            <a:off x="4233863" y="3919538"/>
            <a:ext cx="685800" cy="685800"/>
          </a:xfrm>
          <a:prstGeom prst="rect">
            <a:avLst/>
          </a:prstGeom>
          <a:solidFill>
            <a:srgbClr val="0066CC"/>
          </a:solidFill>
          <a:ln w="9525">
            <a:noFill/>
            <a:miter lim="800000"/>
            <a:headEnd/>
            <a:tailEnd/>
          </a:ln>
        </p:spPr>
        <p:txBody>
          <a:bodyPr wrap="none" anchor="ctr">
            <a:prstTxWarp prst="textNoShape">
              <a:avLst/>
            </a:prstTxWarp>
          </a:bodyPr>
          <a:lstStyle/>
          <a:p>
            <a:endParaRPr lang="en-US"/>
          </a:p>
        </p:txBody>
      </p:sp>
      <p:sp>
        <p:nvSpPr>
          <p:cNvPr id="624655" name="Rectangle 15"/>
          <p:cNvSpPr>
            <a:spLocks noChangeArrowheads="1"/>
          </p:cNvSpPr>
          <p:nvPr/>
        </p:nvSpPr>
        <p:spPr bwMode="auto">
          <a:xfrm>
            <a:off x="4233863" y="3919538"/>
            <a:ext cx="685800" cy="685800"/>
          </a:xfrm>
          <a:prstGeom prst="rect">
            <a:avLst/>
          </a:prstGeom>
          <a:solidFill>
            <a:srgbClr val="999999"/>
          </a:solidFill>
          <a:ln w="9525">
            <a:noFill/>
            <a:miter lim="800000"/>
            <a:headEnd/>
            <a:tailEnd/>
          </a:ln>
        </p:spPr>
        <p:txBody>
          <a:bodyPr wrap="none" anchor="ctr">
            <a:prstTxWarp prst="textNoShape">
              <a:avLst/>
            </a:prstTxWarp>
          </a:bodyPr>
          <a:lstStyle/>
          <a:p>
            <a:endParaRPr lang="en-US"/>
          </a:p>
        </p:txBody>
      </p:sp>
      <p:sp>
        <p:nvSpPr>
          <p:cNvPr id="624656" name="Rectangle 16"/>
          <p:cNvSpPr>
            <a:spLocks noChangeArrowheads="1"/>
          </p:cNvSpPr>
          <p:nvPr/>
        </p:nvSpPr>
        <p:spPr bwMode="auto">
          <a:xfrm>
            <a:off x="4233863" y="3919538"/>
            <a:ext cx="685800" cy="685800"/>
          </a:xfrm>
          <a:prstGeom prst="rect">
            <a:avLst/>
          </a:prstGeom>
          <a:solidFill>
            <a:srgbClr val="FF00CC"/>
          </a:solidFill>
          <a:ln w="9525">
            <a:noFill/>
            <a:miter lim="800000"/>
            <a:headEnd/>
            <a:tailEnd/>
          </a:ln>
        </p:spPr>
        <p:txBody>
          <a:bodyPr wrap="none" anchor="ctr">
            <a:prstTxWarp prst="textNoShape">
              <a:avLst/>
            </a:prstTxWarp>
          </a:bodyPr>
          <a:lstStyle/>
          <a:p>
            <a:endParaRPr lang="en-US"/>
          </a:p>
        </p:txBody>
      </p:sp>
      <p:sp>
        <p:nvSpPr>
          <p:cNvPr id="624657" name="Rectangle 17"/>
          <p:cNvSpPr>
            <a:spLocks noChangeArrowheads="1"/>
          </p:cNvSpPr>
          <p:nvPr/>
        </p:nvSpPr>
        <p:spPr bwMode="auto">
          <a:xfrm>
            <a:off x="4233863" y="3919538"/>
            <a:ext cx="685800" cy="685800"/>
          </a:xfrm>
          <a:prstGeom prst="rect">
            <a:avLst/>
          </a:prstGeom>
          <a:solidFill>
            <a:schemeClr val="accent1"/>
          </a:solidFill>
          <a:ln w="9525">
            <a:no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4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24648"/>
                                        </p:tgtEl>
                                        <p:attrNameLst>
                                          <p:attrName>style.visibility</p:attrName>
                                        </p:attrNameLst>
                                      </p:cBhvr>
                                      <p:to>
                                        <p:strVal val="visible"/>
                                      </p:to>
                                    </p:set>
                                  </p:childTnLst>
                                </p:cTn>
                              </p:par>
                            </p:childTnLst>
                          </p:cTn>
                        </p:par>
                        <p:par>
                          <p:cTn id="14" fill="hold">
                            <p:stCondLst>
                              <p:cond delay="0"/>
                            </p:stCondLst>
                            <p:childTnLst>
                              <p:par>
                                <p:cTn id="15" presetID="1" presetClass="exit" presetSubtype="0" fill="hold" grpId="1" nodeType="afterEffect">
                                  <p:stCondLst>
                                    <p:cond delay="0"/>
                                  </p:stCondLst>
                                  <p:childTnLst>
                                    <p:set>
                                      <p:cBhvr>
                                        <p:cTn id="16" dur="1" fill="hold">
                                          <p:stCondLst>
                                            <p:cond delay="0"/>
                                          </p:stCondLst>
                                        </p:cTn>
                                        <p:tgtEl>
                                          <p:spTgt spid="624647"/>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1000"/>
                                  </p:stCondLst>
                                  <p:childTnLst>
                                    <p:set>
                                      <p:cBhvr>
                                        <p:cTn id="19" dur="1" fill="hold">
                                          <p:stCondLst>
                                            <p:cond delay="0"/>
                                          </p:stCondLst>
                                        </p:cTn>
                                        <p:tgtEl>
                                          <p:spTgt spid="624649"/>
                                        </p:tgtEl>
                                        <p:attrNameLst>
                                          <p:attrName>style.visibility</p:attrName>
                                        </p:attrNameLst>
                                      </p:cBhvr>
                                      <p:to>
                                        <p:strVal val="visible"/>
                                      </p:to>
                                    </p:set>
                                  </p:childTnLst>
                                </p:cTn>
                              </p:par>
                            </p:childTnLst>
                          </p:cTn>
                        </p:par>
                        <p:par>
                          <p:cTn id="20" fill="hold">
                            <p:stCondLst>
                              <p:cond delay="1000"/>
                            </p:stCondLst>
                            <p:childTnLst>
                              <p:par>
                                <p:cTn id="21" presetID="1" presetClass="exit" presetSubtype="0" fill="hold" grpId="1" nodeType="afterEffect">
                                  <p:stCondLst>
                                    <p:cond delay="0"/>
                                  </p:stCondLst>
                                  <p:childTnLst>
                                    <p:set>
                                      <p:cBhvr>
                                        <p:cTn id="22" dur="1" fill="hold">
                                          <p:stCondLst>
                                            <p:cond delay="0"/>
                                          </p:stCondLst>
                                        </p:cTn>
                                        <p:tgtEl>
                                          <p:spTgt spid="624648"/>
                                        </p:tgtEl>
                                        <p:attrNameLst>
                                          <p:attrName>style.visibility</p:attrName>
                                        </p:attrNameLst>
                                      </p:cBhvr>
                                      <p:to>
                                        <p:strVal val="hidden"/>
                                      </p:to>
                                    </p:set>
                                  </p:childTnLst>
                                </p:cTn>
                              </p:par>
                            </p:childTnLst>
                          </p:cTn>
                        </p:par>
                        <p:par>
                          <p:cTn id="23" fill="hold">
                            <p:stCondLst>
                              <p:cond delay="1000"/>
                            </p:stCondLst>
                            <p:childTnLst>
                              <p:par>
                                <p:cTn id="24" presetID="1" presetClass="entr" presetSubtype="0" fill="hold" grpId="0" nodeType="afterEffect">
                                  <p:stCondLst>
                                    <p:cond delay="1000"/>
                                  </p:stCondLst>
                                  <p:childTnLst>
                                    <p:set>
                                      <p:cBhvr>
                                        <p:cTn id="25" dur="1" fill="hold">
                                          <p:stCondLst>
                                            <p:cond delay="0"/>
                                          </p:stCondLst>
                                        </p:cTn>
                                        <p:tgtEl>
                                          <p:spTgt spid="624650"/>
                                        </p:tgtEl>
                                        <p:attrNameLst>
                                          <p:attrName>style.visibility</p:attrName>
                                        </p:attrNameLst>
                                      </p:cBhvr>
                                      <p:to>
                                        <p:strVal val="visible"/>
                                      </p:to>
                                    </p:set>
                                  </p:childTnLst>
                                </p:cTn>
                              </p:par>
                            </p:childTnLst>
                          </p:cTn>
                        </p:par>
                        <p:par>
                          <p:cTn id="26" fill="hold">
                            <p:stCondLst>
                              <p:cond delay="2000"/>
                            </p:stCondLst>
                            <p:childTnLst>
                              <p:par>
                                <p:cTn id="27" presetID="1" presetClass="exit" presetSubtype="0" fill="hold" grpId="1" nodeType="afterEffect">
                                  <p:stCondLst>
                                    <p:cond delay="0"/>
                                  </p:stCondLst>
                                  <p:childTnLst>
                                    <p:set>
                                      <p:cBhvr>
                                        <p:cTn id="28" dur="1" fill="hold">
                                          <p:stCondLst>
                                            <p:cond delay="0"/>
                                          </p:stCondLst>
                                        </p:cTn>
                                        <p:tgtEl>
                                          <p:spTgt spid="624649"/>
                                        </p:tgtEl>
                                        <p:attrNameLst>
                                          <p:attrName>style.visibility</p:attrName>
                                        </p:attrNameLst>
                                      </p:cBhvr>
                                      <p:to>
                                        <p:strVal val="hidden"/>
                                      </p:to>
                                    </p:set>
                                  </p:childTnLst>
                                </p:cTn>
                              </p:par>
                            </p:childTnLst>
                          </p:cTn>
                        </p:par>
                        <p:par>
                          <p:cTn id="29" fill="hold">
                            <p:stCondLst>
                              <p:cond delay="2000"/>
                            </p:stCondLst>
                            <p:childTnLst>
                              <p:par>
                                <p:cTn id="30" presetID="1" presetClass="entr" presetSubtype="0" fill="hold" grpId="0" nodeType="afterEffect">
                                  <p:stCondLst>
                                    <p:cond delay="1000"/>
                                  </p:stCondLst>
                                  <p:childTnLst>
                                    <p:set>
                                      <p:cBhvr>
                                        <p:cTn id="31" dur="1" fill="hold">
                                          <p:stCondLst>
                                            <p:cond delay="0"/>
                                          </p:stCondLst>
                                        </p:cTn>
                                        <p:tgtEl>
                                          <p:spTgt spid="624651"/>
                                        </p:tgtEl>
                                        <p:attrNameLst>
                                          <p:attrName>style.visibility</p:attrName>
                                        </p:attrNameLst>
                                      </p:cBhvr>
                                      <p:to>
                                        <p:strVal val="visible"/>
                                      </p:to>
                                    </p:set>
                                  </p:childTnLst>
                                </p:cTn>
                              </p:par>
                            </p:childTnLst>
                          </p:cTn>
                        </p:par>
                        <p:par>
                          <p:cTn id="32" fill="hold">
                            <p:stCondLst>
                              <p:cond delay="3000"/>
                            </p:stCondLst>
                            <p:childTnLst>
                              <p:par>
                                <p:cTn id="33" presetID="1" presetClass="exit" presetSubtype="0" fill="hold" grpId="1" nodeType="afterEffect">
                                  <p:stCondLst>
                                    <p:cond delay="0"/>
                                  </p:stCondLst>
                                  <p:childTnLst>
                                    <p:set>
                                      <p:cBhvr>
                                        <p:cTn id="34" dur="1" fill="hold">
                                          <p:stCondLst>
                                            <p:cond delay="0"/>
                                          </p:stCondLst>
                                        </p:cTn>
                                        <p:tgtEl>
                                          <p:spTgt spid="624650"/>
                                        </p:tgtEl>
                                        <p:attrNameLst>
                                          <p:attrName>style.visibility</p:attrName>
                                        </p:attrNameLst>
                                      </p:cBhvr>
                                      <p:to>
                                        <p:strVal val="hidden"/>
                                      </p:to>
                                    </p:set>
                                  </p:childTnLst>
                                </p:cTn>
                              </p:par>
                            </p:childTnLst>
                          </p:cTn>
                        </p:par>
                        <p:par>
                          <p:cTn id="35" fill="hold">
                            <p:stCondLst>
                              <p:cond delay="3000"/>
                            </p:stCondLst>
                            <p:childTnLst>
                              <p:par>
                                <p:cTn id="36" presetID="1" presetClass="entr" presetSubtype="0" fill="hold" grpId="0" nodeType="afterEffect">
                                  <p:stCondLst>
                                    <p:cond delay="1000"/>
                                  </p:stCondLst>
                                  <p:childTnLst>
                                    <p:set>
                                      <p:cBhvr>
                                        <p:cTn id="37" dur="1" fill="hold">
                                          <p:stCondLst>
                                            <p:cond delay="0"/>
                                          </p:stCondLst>
                                        </p:cTn>
                                        <p:tgtEl>
                                          <p:spTgt spid="624652"/>
                                        </p:tgtEl>
                                        <p:attrNameLst>
                                          <p:attrName>style.visibility</p:attrName>
                                        </p:attrNameLst>
                                      </p:cBhvr>
                                      <p:to>
                                        <p:strVal val="visible"/>
                                      </p:to>
                                    </p:set>
                                  </p:childTnLst>
                                </p:cTn>
                              </p:par>
                            </p:childTnLst>
                          </p:cTn>
                        </p:par>
                        <p:par>
                          <p:cTn id="38" fill="hold">
                            <p:stCondLst>
                              <p:cond delay="4000"/>
                            </p:stCondLst>
                            <p:childTnLst>
                              <p:par>
                                <p:cTn id="39" presetID="1" presetClass="exit" presetSubtype="0" fill="hold" grpId="1" nodeType="afterEffect">
                                  <p:stCondLst>
                                    <p:cond delay="0"/>
                                  </p:stCondLst>
                                  <p:childTnLst>
                                    <p:set>
                                      <p:cBhvr>
                                        <p:cTn id="40" dur="1" fill="hold">
                                          <p:stCondLst>
                                            <p:cond delay="0"/>
                                          </p:stCondLst>
                                        </p:cTn>
                                        <p:tgtEl>
                                          <p:spTgt spid="624651"/>
                                        </p:tgtEl>
                                        <p:attrNameLst>
                                          <p:attrName>style.visibility</p:attrName>
                                        </p:attrNameLst>
                                      </p:cBhvr>
                                      <p:to>
                                        <p:strVal val="hidden"/>
                                      </p:to>
                                    </p:set>
                                  </p:childTnLst>
                                </p:cTn>
                              </p:par>
                            </p:childTnLst>
                          </p:cTn>
                        </p:par>
                        <p:par>
                          <p:cTn id="41" fill="hold">
                            <p:stCondLst>
                              <p:cond delay="4000"/>
                            </p:stCondLst>
                            <p:childTnLst>
                              <p:par>
                                <p:cTn id="42" presetID="1" presetClass="entr" presetSubtype="0" fill="hold" grpId="0" nodeType="afterEffect">
                                  <p:stCondLst>
                                    <p:cond delay="1000"/>
                                  </p:stCondLst>
                                  <p:childTnLst>
                                    <p:set>
                                      <p:cBhvr>
                                        <p:cTn id="43" dur="1" fill="hold">
                                          <p:stCondLst>
                                            <p:cond delay="0"/>
                                          </p:stCondLst>
                                        </p:cTn>
                                        <p:tgtEl>
                                          <p:spTgt spid="624653"/>
                                        </p:tgtEl>
                                        <p:attrNameLst>
                                          <p:attrName>style.visibility</p:attrName>
                                        </p:attrNameLst>
                                      </p:cBhvr>
                                      <p:to>
                                        <p:strVal val="visible"/>
                                      </p:to>
                                    </p:set>
                                  </p:childTnLst>
                                </p:cTn>
                              </p:par>
                            </p:childTnLst>
                          </p:cTn>
                        </p:par>
                        <p:par>
                          <p:cTn id="44" fill="hold">
                            <p:stCondLst>
                              <p:cond delay="5000"/>
                            </p:stCondLst>
                            <p:childTnLst>
                              <p:par>
                                <p:cTn id="45" presetID="1" presetClass="exit" presetSubtype="0" fill="hold" grpId="1" nodeType="afterEffect">
                                  <p:stCondLst>
                                    <p:cond delay="0"/>
                                  </p:stCondLst>
                                  <p:childTnLst>
                                    <p:set>
                                      <p:cBhvr>
                                        <p:cTn id="46" dur="1" fill="hold">
                                          <p:stCondLst>
                                            <p:cond delay="0"/>
                                          </p:stCondLst>
                                        </p:cTn>
                                        <p:tgtEl>
                                          <p:spTgt spid="624652"/>
                                        </p:tgtEl>
                                        <p:attrNameLst>
                                          <p:attrName>style.visibility</p:attrName>
                                        </p:attrNameLst>
                                      </p:cBhvr>
                                      <p:to>
                                        <p:strVal val="hidden"/>
                                      </p:to>
                                    </p:set>
                                  </p:childTnLst>
                                </p:cTn>
                              </p:par>
                            </p:childTnLst>
                          </p:cTn>
                        </p:par>
                        <p:par>
                          <p:cTn id="47" fill="hold">
                            <p:stCondLst>
                              <p:cond delay="5000"/>
                            </p:stCondLst>
                            <p:childTnLst>
                              <p:par>
                                <p:cTn id="48" presetID="1" presetClass="entr" presetSubtype="0" fill="hold" grpId="0" nodeType="afterEffect">
                                  <p:stCondLst>
                                    <p:cond delay="1000"/>
                                  </p:stCondLst>
                                  <p:childTnLst>
                                    <p:set>
                                      <p:cBhvr>
                                        <p:cTn id="49" dur="1" fill="hold">
                                          <p:stCondLst>
                                            <p:cond delay="0"/>
                                          </p:stCondLst>
                                        </p:cTn>
                                        <p:tgtEl>
                                          <p:spTgt spid="624654"/>
                                        </p:tgtEl>
                                        <p:attrNameLst>
                                          <p:attrName>style.visibility</p:attrName>
                                        </p:attrNameLst>
                                      </p:cBhvr>
                                      <p:to>
                                        <p:strVal val="visible"/>
                                      </p:to>
                                    </p:set>
                                  </p:childTnLst>
                                </p:cTn>
                              </p:par>
                            </p:childTnLst>
                          </p:cTn>
                        </p:par>
                        <p:par>
                          <p:cTn id="50" fill="hold">
                            <p:stCondLst>
                              <p:cond delay="6000"/>
                            </p:stCondLst>
                            <p:childTnLst>
                              <p:par>
                                <p:cTn id="51" presetID="1" presetClass="exit" presetSubtype="0" fill="hold" grpId="1" nodeType="afterEffect">
                                  <p:stCondLst>
                                    <p:cond delay="0"/>
                                  </p:stCondLst>
                                  <p:childTnLst>
                                    <p:set>
                                      <p:cBhvr>
                                        <p:cTn id="52" dur="1" fill="hold">
                                          <p:stCondLst>
                                            <p:cond delay="0"/>
                                          </p:stCondLst>
                                        </p:cTn>
                                        <p:tgtEl>
                                          <p:spTgt spid="624653"/>
                                        </p:tgtEl>
                                        <p:attrNameLst>
                                          <p:attrName>style.visibility</p:attrName>
                                        </p:attrNameLst>
                                      </p:cBhvr>
                                      <p:to>
                                        <p:strVal val="hidden"/>
                                      </p:to>
                                    </p:set>
                                  </p:childTnLst>
                                </p:cTn>
                              </p:par>
                            </p:childTnLst>
                          </p:cTn>
                        </p:par>
                        <p:par>
                          <p:cTn id="53" fill="hold">
                            <p:stCondLst>
                              <p:cond delay="6000"/>
                            </p:stCondLst>
                            <p:childTnLst>
                              <p:par>
                                <p:cTn id="54" presetID="1" presetClass="entr" presetSubtype="0" fill="hold" grpId="0" nodeType="afterEffect">
                                  <p:stCondLst>
                                    <p:cond delay="1000"/>
                                  </p:stCondLst>
                                  <p:childTnLst>
                                    <p:set>
                                      <p:cBhvr>
                                        <p:cTn id="55" dur="1" fill="hold">
                                          <p:stCondLst>
                                            <p:cond delay="0"/>
                                          </p:stCondLst>
                                        </p:cTn>
                                        <p:tgtEl>
                                          <p:spTgt spid="624655"/>
                                        </p:tgtEl>
                                        <p:attrNameLst>
                                          <p:attrName>style.visibility</p:attrName>
                                        </p:attrNameLst>
                                      </p:cBhvr>
                                      <p:to>
                                        <p:strVal val="visible"/>
                                      </p:to>
                                    </p:set>
                                  </p:childTnLst>
                                </p:cTn>
                              </p:par>
                            </p:childTnLst>
                          </p:cTn>
                        </p:par>
                        <p:par>
                          <p:cTn id="56" fill="hold">
                            <p:stCondLst>
                              <p:cond delay="7000"/>
                            </p:stCondLst>
                            <p:childTnLst>
                              <p:par>
                                <p:cTn id="57" presetID="1" presetClass="exit" presetSubtype="0" fill="hold" grpId="1" nodeType="afterEffect">
                                  <p:stCondLst>
                                    <p:cond delay="0"/>
                                  </p:stCondLst>
                                  <p:childTnLst>
                                    <p:set>
                                      <p:cBhvr>
                                        <p:cTn id="58" dur="1" fill="hold">
                                          <p:stCondLst>
                                            <p:cond delay="0"/>
                                          </p:stCondLst>
                                        </p:cTn>
                                        <p:tgtEl>
                                          <p:spTgt spid="624654"/>
                                        </p:tgtEl>
                                        <p:attrNameLst>
                                          <p:attrName>style.visibility</p:attrName>
                                        </p:attrNameLst>
                                      </p:cBhvr>
                                      <p:to>
                                        <p:strVal val="hidden"/>
                                      </p:to>
                                    </p:set>
                                  </p:childTnLst>
                                </p:cTn>
                              </p:par>
                            </p:childTnLst>
                          </p:cTn>
                        </p:par>
                        <p:par>
                          <p:cTn id="59" fill="hold">
                            <p:stCondLst>
                              <p:cond delay="7000"/>
                            </p:stCondLst>
                            <p:childTnLst>
                              <p:par>
                                <p:cTn id="60" presetID="1" presetClass="entr" presetSubtype="0" fill="hold" grpId="0" nodeType="afterEffect">
                                  <p:stCondLst>
                                    <p:cond delay="1000"/>
                                  </p:stCondLst>
                                  <p:childTnLst>
                                    <p:set>
                                      <p:cBhvr>
                                        <p:cTn id="61" dur="1" fill="hold">
                                          <p:stCondLst>
                                            <p:cond delay="0"/>
                                          </p:stCondLst>
                                        </p:cTn>
                                        <p:tgtEl>
                                          <p:spTgt spid="624656"/>
                                        </p:tgtEl>
                                        <p:attrNameLst>
                                          <p:attrName>style.visibility</p:attrName>
                                        </p:attrNameLst>
                                      </p:cBhvr>
                                      <p:to>
                                        <p:strVal val="visible"/>
                                      </p:to>
                                    </p:set>
                                  </p:childTnLst>
                                </p:cTn>
                              </p:par>
                            </p:childTnLst>
                          </p:cTn>
                        </p:par>
                        <p:par>
                          <p:cTn id="62" fill="hold">
                            <p:stCondLst>
                              <p:cond delay="8000"/>
                            </p:stCondLst>
                            <p:childTnLst>
                              <p:par>
                                <p:cTn id="63" presetID="1" presetClass="exit" presetSubtype="0" fill="hold" grpId="1" nodeType="afterEffect">
                                  <p:stCondLst>
                                    <p:cond delay="0"/>
                                  </p:stCondLst>
                                  <p:childTnLst>
                                    <p:set>
                                      <p:cBhvr>
                                        <p:cTn id="64" dur="1" fill="hold">
                                          <p:stCondLst>
                                            <p:cond delay="0"/>
                                          </p:stCondLst>
                                        </p:cTn>
                                        <p:tgtEl>
                                          <p:spTgt spid="624655"/>
                                        </p:tgtEl>
                                        <p:attrNameLst>
                                          <p:attrName>style.visibility</p:attrName>
                                        </p:attrNameLst>
                                      </p:cBhvr>
                                      <p:to>
                                        <p:strVal val="hidden"/>
                                      </p:to>
                                    </p:set>
                                  </p:childTnLst>
                                </p:cTn>
                              </p:par>
                            </p:childTnLst>
                          </p:cTn>
                        </p:par>
                        <p:par>
                          <p:cTn id="65" fill="hold">
                            <p:stCondLst>
                              <p:cond delay="8000"/>
                            </p:stCondLst>
                            <p:childTnLst>
                              <p:par>
                                <p:cTn id="66" presetID="1" presetClass="entr" presetSubtype="0" fill="hold" grpId="0" nodeType="afterEffect">
                                  <p:stCondLst>
                                    <p:cond delay="1000"/>
                                  </p:stCondLst>
                                  <p:childTnLst>
                                    <p:set>
                                      <p:cBhvr>
                                        <p:cTn id="67" dur="1" fill="hold">
                                          <p:stCondLst>
                                            <p:cond delay="0"/>
                                          </p:stCondLst>
                                        </p:cTn>
                                        <p:tgtEl>
                                          <p:spTgt spid="624657"/>
                                        </p:tgtEl>
                                        <p:attrNameLst>
                                          <p:attrName>style.visibility</p:attrName>
                                        </p:attrNameLst>
                                      </p:cBhvr>
                                      <p:to>
                                        <p:strVal val="visible"/>
                                      </p:to>
                                    </p:set>
                                  </p:childTnLst>
                                </p:cTn>
                              </p:par>
                            </p:childTnLst>
                          </p:cTn>
                        </p:par>
                        <p:par>
                          <p:cTn id="68" fill="hold">
                            <p:stCondLst>
                              <p:cond delay="9000"/>
                            </p:stCondLst>
                            <p:childTnLst>
                              <p:par>
                                <p:cTn id="69" presetID="1" presetClass="exit" presetSubtype="0" fill="hold" grpId="1" nodeType="afterEffect">
                                  <p:stCondLst>
                                    <p:cond delay="0"/>
                                  </p:stCondLst>
                                  <p:childTnLst>
                                    <p:set>
                                      <p:cBhvr>
                                        <p:cTn id="70" dur="1" fill="hold">
                                          <p:stCondLst>
                                            <p:cond delay="0"/>
                                          </p:stCondLst>
                                        </p:cTn>
                                        <p:tgtEl>
                                          <p:spTgt spid="6246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7" grpId="0" animBg="1"/>
      <p:bldP spid="624647" grpId="1" animBg="1"/>
      <p:bldP spid="624648" grpId="0" animBg="1"/>
      <p:bldP spid="624648" grpId="1" animBg="1"/>
      <p:bldP spid="624649" grpId="0" animBg="1"/>
      <p:bldP spid="624649" grpId="1" animBg="1"/>
      <p:bldP spid="624650" grpId="0" animBg="1"/>
      <p:bldP spid="624650" grpId="1" animBg="1"/>
      <p:bldP spid="624651" grpId="0" animBg="1"/>
      <p:bldP spid="624651" grpId="1" animBg="1"/>
      <p:bldP spid="624652" grpId="0" animBg="1"/>
      <p:bldP spid="624652" grpId="1" animBg="1"/>
      <p:bldP spid="624653" grpId="0" animBg="1"/>
      <p:bldP spid="624653" grpId="1" animBg="1"/>
      <p:bldP spid="624654" grpId="0" animBg="1"/>
      <p:bldP spid="624654" grpId="1" animBg="1"/>
      <p:bldP spid="624655" grpId="0" animBg="1"/>
      <p:bldP spid="624655" grpId="1" animBg="1"/>
      <p:bldP spid="624656" grpId="0" animBg="1"/>
      <p:bldP spid="624656" grpId="1" animBg="1"/>
      <p:bldP spid="624657" grpId="0" animBg="1"/>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The </a:t>
            </a:r>
            <a:r>
              <a:rPr lang="en-US" sz="3600">
                <a:solidFill>
                  <a:srgbClr val="FF0000"/>
                </a:solidFill>
                <a:latin typeface="Helvetica" pitchFamily="1" charset="0"/>
              </a:rPr>
              <a:t>javadoc</a:t>
            </a:r>
            <a:r>
              <a:rPr lang="en-US" sz="4000">
                <a:solidFill>
                  <a:srgbClr val="FF0000"/>
                </a:solidFill>
                <a:latin typeface="Times New Roman" pitchFamily="1" charset="0"/>
              </a:rPr>
              <a:t> Documentation System</a:t>
            </a:r>
            <a:endParaRPr lang="en-US">
              <a:solidFill>
                <a:schemeClr val="tx1"/>
              </a:solidFill>
            </a:endParaRPr>
          </a:p>
        </p:txBody>
      </p:sp>
      <p:sp>
        <p:nvSpPr>
          <p:cNvPr id="53251" name="Rectangle 3"/>
          <p:cNvSpPr>
            <a:spLocks noChangeArrowheads="1"/>
          </p:cNvSpPr>
          <p:nvPr/>
        </p:nvSpPr>
        <p:spPr bwMode="auto">
          <a:xfrm>
            <a:off x="482600" y="1155700"/>
            <a:ext cx="8128000" cy="2273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Unlike earlier languages that appeared before the invention of the World-Wide Web, Java was designed to operate in the web-based environment.  From Chapter 1, you know that Java programs run on the web as applets, but the extent of Java’s integration with the web does not end there.</a:t>
            </a:r>
          </a:p>
        </p:txBody>
      </p:sp>
      <p:sp>
        <p:nvSpPr>
          <p:cNvPr id="641028" name="Rectangle 4"/>
          <p:cNvSpPr>
            <a:spLocks noChangeArrowheads="1"/>
          </p:cNvSpPr>
          <p:nvPr/>
        </p:nvSpPr>
        <p:spPr bwMode="auto">
          <a:xfrm>
            <a:off x="482600" y="2890838"/>
            <a:ext cx="8131175" cy="145256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One of the most important ways in which Java works together with the web is in the design of its documentation system, which is called </a:t>
            </a:r>
            <a:r>
              <a:rPr lang="en-US" sz="2000" b="1" i="0">
                <a:latin typeface="Helvetica" pitchFamily="1" charset="0"/>
              </a:rPr>
              <a:t>javadoc</a:t>
            </a:r>
            <a:r>
              <a:rPr lang="en-US" sz="2400" i="0"/>
              <a:t>.  The </a:t>
            </a:r>
            <a:r>
              <a:rPr lang="en-US" sz="2000" b="1" i="0">
                <a:latin typeface="Helvetica" pitchFamily="1" charset="0"/>
              </a:rPr>
              <a:t>javadoc</a:t>
            </a:r>
            <a:r>
              <a:rPr lang="en-US" sz="2400" i="0"/>
              <a:t> application reads Java source files and generates documentation for each class.</a:t>
            </a:r>
          </a:p>
        </p:txBody>
      </p:sp>
      <p:sp>
        <p:nvSpPr>
          <p:cNvPr id="641029" name="Rectangle 5"/>
          <p:cNvSpPr>
            <a:spLocks noChangeArrowheads="1"/>
          </p:cNvSpPr>
          <p:nvPr/>
        </p:nvSpPr>
        <p:spPr bwMode="auto">
          <a:xfrm>
            <a:off x="482600" y="4325938"/>
            <a:ext cx="8131175" cy="108426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The next few slides show increasingly detailed views of the </a:t>
            </a:r>
            <a:r>
              <a:rPr lang="en-US" sz="2000" b="1" i="0">
                <a:latin typeface="Helvetica" pitchFamily="1" charset="0"/>
              </a:rPr>
              <a:t>javadoc</a:t>
            </a:r>
            <a:r>
              <a:rPr lang="en-US" sz="2400" i="0"/>
              <a:t> documentation for the </a:t>
            </a:r>
            <a:r>
              <a:rPr lang="en-US" sz="2000" b="1" i="0">
                <a:latin typeface="Courier New" pitchFamily="1" charset="0"/>
              </a:rPr>
              <a:t>RandomGenerator</a:t>
            </a:r>
            <a:r>
              <a:rPr lang="en-US" sz="2400" i="0"/>
              <a:t> class.</a:t>
            </a:r>
          </a:p>
        </p:txBody>
      </p:sp>
      <p:sp>
        <p:nvSpPr>
          <p:cNvPr id="641030" name="Rectangle 6"/>
          <p:cNvSpPr>
            <a:spLocks noChangeArrowheads="1"/>
          </p:cNvSpPr>
          <p:nvPr/>
        </p:nvSpPr>
        <p:spPr bwMode="auto">
          <a:xfrm>
            <a:off x="482600" y="5130800"/>
            <a:ext cx="8131175" cy="817563"/>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You can see the complete documentation for the ACM Java Libraries by clicking on the following link:     </a:t>
            </a:r>
          </a:p>
        </p:txBody>
      </p:sp>
      <p:sp>
        <p:nvSpPr>
          <p:cNvPr id="641031" name="Text Box 7">
            <a:hlinkClick r:id="rId3"/>
          </p:cNvPr>
          <p:cNvSpPr txBox="1">
            <a:spLocks noChangeArrowheads="1"/>
          </p:cNvSpPr>
          <p:nvPr/>
        </p:nvSpPr>
        <p:spPr bwMode="auto">
          <a:xfrm>
            <a:off x="609600" y="5908675"/>
            <a:ext cx="8077200" cy="366713"/>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b="1" i="0" u="sng">
                <a:solidFill>
                  <a:schemeClr val="accent2"/>
                </a:solidFill>
                <a:latin typeface="Courier New" pitchFamily="1" charset="0"/>
              </a:rPr>
              <a:t>http://jtf.acm.org/javadoc/student/</a:t>
            </a:r>
            <a:endParaRPr lang="en-US" sz="2200" b="1" i="0" u="sng">
              <a:solidFill>
                <a:schemeClr val="accent2"/>
              </a:solidFill>
              <a:latin typeface="Courier New"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10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102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1030">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410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8" grpId="0" build="p" bldLvl="2" autoUpdateAnimBg="0"/>
      <p:bldP spid="641029" grpId="0" build="p" bldLvl="2" autoUpdateAnimBg="0"/>
      <p:bldP spid="641030" grpId="0" build="p" autoUpdateAnimBg="0"/>
      <p:bldP spid="641031" grpId="0" build="p" autoUpdateAnimBg="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Sample </a:t>
            </a:r>
            <a:r>
              <a:rPr lang="en-US" sz="3600">
                <a:solidFill>
                  <a:srgbClr val="FF0000"/>
                </a:solidFill>
                <a:latin typeface="Helvetica" pitchFamily="1" charset="0"/>
              </a:rPr>
              <a:t>javadoc</a:t>
            </a:r>
            <a:r>
              <a:rPr lang="en-US" sz="4000">
                <a:solidFill>
                  <a:srgbClr val="FF0000"/>
                </a:solidFill>
                <a:latin typeface="Times New Roman" pitchFamily="1" charset="0"/>
              </a:rPr>
              <a:t> Pages</a:t>
            </a:r>
            <a:endParaRPr lang="en-US">
              <a:solidFill>
                <a:schemeClr val="tx1"/>
              </a:solidFill>
            </a:endParaRPr>
          </a:p>
        </p:txBody>
      </p:sp>
      <p:sp>
        <p:nvSpPr>
          <p:cNvPr id="55299" name="Rectangle 3"/>
          <p:cNvSpPr>
            <a:spLocks noChangeArrowheads="1"/>
          </p:cNvSpPr>
          <p:nvPr/>
        </p:nvSpPr>
        <p:spPr bwMode="auto">
          <a:xfrm>
            <a:off x="290513" y="1160463"/>
            <a:ext cx="8575675" cy="539432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5300" name="Rectangle 4"/>
          <p:cNvSpPr>
            <a:spLocks noChangeArrowheads="1"/>
          </p:cNvSpPr>
          <p:nvPr/>
        </p:nvSpPr>
        <p:spPr bwMode="auto">
          <a:xfrm>
            <a:off x="374650" y="1244600"/>
            <a:ext cx="8405813" cy="277813"/>
          </a:xfrm>
          <a:prstGeom prst="rect">
            <a:avLst/>
          </a:prstGeom>
          <a:solidFill>
            <a:srgbClr val="EEEEEE"/>
          </a:solidFill>
          <a:ln w="9525">
            <a:noFill/>
            <a:miter lim="800000"/>
            <a:headEnd/>
            <a:tailEnd/>
          </a:ln>
        </p:spPr>
        <p:txBody>
          <a:bodyPr wrap="none" anchor="ctr">
            <a:prstTxWarp prst="textNoShape">
              <a:avLst/>
            </a:prstTxWarp>
          </a:bodyPr>
          <a:lstStyle/>
          <a:p>
            <a:endParaRPr lang="en-US"/>
          </a:p>
        </p:txBody>
      </p:sp>
      <p:sp>
        <p:nvSpPr>
          <p:cNvPr id="55301" name="Rectangle 5"/>
          <p:cNvSpPr>
            <a:spLocks noChangeArrowheads="1"/>
          </p:cNvSpPr>
          <p:nvPr/>
        </p:nvSpPr>
        <p:spPr bwMode="auto">
          <a:xfrm>
            <a:off x="2057400" y="1282700"/>
            <a:ext cx="736600" cy="215900"/>
          </a:xfrm>
          <a:prstGeom prst="rect">
            <a:avLst/>
          </a:prstGeom>
          <a:solidFill>
            <a:srgbClr val="000088"/>
          </a:solidFill>
          <a:ln w="9525">
            <a:noFill/>
            <a:miter lim="800000"/>
            <a:headEnd/>
            <a:tailEnd/>
          </a:ln>
        </p:spPr>
        <p:txBody>
          <a:bodyPr wrap="none" anchor="ctr">
            <a:prstTxWarp prst="textNoShape">
              <a:avLst/>
            </a:prstTxWarp>
          </a:bodyPr>
          <a:lstStyle/>
          <a:p>
            <a:endParaRPr lang="en-US"/>
          </a:p>
        </p:txBody>
      </p:sp>
      <p:sp>
        <p:nvSpPr>
          <p:cNvPr id="55302" name="Text Box 6"/>
          <p:cNvSpPr txBox="1">
            <a:spLocks noChangeArrowheads="1"/>
          </p:cNvSpPr>
          <p:nvPr/>
        </p:nvSpPr>
        <p:spPr bwMode="auto">
          <a:xfrm>
            <a:off x="2006600" y="1244600"/>
            <a:ext cx="14478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i="0">
                <a:solidFill>
                  <a:schemeClr val="bg1"/>
                </a:solidFill>
                <a:latin typeface="Helvetica" pitchFamily="1" charset="0"/>
              </a:rPr>
              <a:t>Student</a:t>
            </a:r>
          </a:p>
        </p:txBody>
      </p:sp>
      <p:sp>
        <p:nvSpPr>
          <p:cNvPr id="55303" name="Text Box 7"/>
          <p:cNvSpPr txBox="1">
            <a:spLocks noChangeArrowheads="1"/>
          </p:cNvSpPr>
          <p:nvPr/>
        </p:nvSpPr>
        <p:spPr bwMode="auto">
          <a:xfrm>
            <a:off x="342900" y="1244600"/>
            <a:ext cx="9525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i="0" u="sng">
                <a:latin typeface="Helvetica" pitchFamily="1" charset="0"/>
              </a:rPr>
              <a:t>Overview</a:t>
            </a:r>
          </a:p>
        </p:txBody>
      </p:sp>
      <p:sp>
        <p:nvSpPr>
          <p:cNvPr id="55304" name="Text Box 8"/>
          <p:cNvSpPr txBox="1">
            <a:spLocks noChangeArrowheads="1"/>
          </p:cNvSpPr>
          <p:nvPr/>
        </p:nvSpPr>
        <p:spPr bwMode="auto">
          <a:xfrm>
            <a:off x="1181100" y="1244600"/>
            <a:ext cx="9525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i="0" u="sng">
                <a:latin typeface="Helvetica" pitchFamily="1" charset="0"/>
              </a:rPr>
              <a:t>Package</a:t>
            </a:r>
          </a:p>
        </p:txBody>
      </p:sp>
      <p:sp>
        <p:nvSpPr>
          <p:cNvPr id="55305" name="Text Box 9"/>
          <p:cNvSpPr txBox="1">
            <a:spLocks noChangeArrowheads="1"/>
          </p:cNvSpPr>
          <p:nvPr/>
        </p:nvSpPr>
        <p:spPr bwMode="auto">
          <a:xfrm>
            <a:off x="2768600" y="1244600"/>
            <a:ext cx="9525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i="0" u="sng">
                <a:solidFill>
                  <a:srgbClr val="0404FF"/>
                </a:solidFill>
                <a:latin typeface="Helvetica" pitchFamily="1" charset="0"/>
              </a:rPr>
              <a:t>Complete</a:t>
            </a:r>
          </a:p>
        </p:txBody>
      </p:sp>
      <p:sp>
        <p:nvSpPr>
          <p:cNvPr id="55306" name="Text Box 10"/>
          <p:cNvSpPr txBox="1">
            <a:spLocks noChangeArrowheads="1"/>
          </p:cNvSpPr>
          <p:nvPr/>
        </p:nvSpPr>
        <p:spPr bwMode="auto">
          <a:xfrm>
            <a:off x="3619500" y="1244600"/>
            <a:ext cx="9525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i="0" u="sng">
                <a:latin typeface="Helvetica" pitchFamily="1" charset="0"/>
              </a:rPr>
              <a:t>Tree</a:t>
            </a:r>
          </a:p>
        </p:txBody>
      </p:sp>
      <p:sp>
        <p:nvSpPr>
          <p:cNvPr id="55307" name="Text Box 11"/>
          <p:cNvSpPr txBox="1">
            <a:spLocks noChangeArrowheads="1"/>
          </p:cNvSpPr>
          <p:nvPr/>
        </p:nvSpPr>
        <p:spPr bwMode="auto">
          <a:xfrm>
            <a:off x="4076700" y="1244600"/>
            <a:ext cx="9525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i="0" u="sng">
                <a:latin typeface="Helvetica" pitchFamily="1" charset="0"/>
              </a:rPr>
              <a:t>Index</a:t>
            </a:r>
          </a:p>
        </p:txBody>
      </p:sp>
      <p:sp>
        <p:nvSpPr>
          <p:cNvPr id="55308" name="Text Box 12"/>
          <p:cNvSpPr txBox="1">
            <a:spLocks noChangeArrowheads="1"/>
          </p:cNvSpPr>
          <p:nvPr/>
        </p:nvSpPr>
        <p:spPr bwMode="auto">
          <a:xfrm>
            <a:off x="4597400" y="1244600"/>
            <a:ext cx="9525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i="0" u="sng">
                <a:latin typeface="Helvetica" pitchFamily="1" charset="0"/>
              </a:rPr>
              <a:t>Help</a:t>
            </a:r>
          </a:p>
        </p:txBody>
      </p:sp>
      <p:sp>
        <p:nvSpPr>
          <p:cNvPr id="55309" name="Text Box 19"/>
          <p:cNvSpPr txBox="1">
            <a:spLocks noChangeArrowheads="1"/>
          </p:cNvSpPr>
          <p:nvPr/>
        </p:nvSpPr>
        <p:spPr bwMode="auto">
          <a:xfrm>
            <a:off x="330200" y="1485900"/>
            <a:ext cx="1752600" cy="228600"/>
          </a:xfrm>
          <a:prstGeom prst="rect">
            <a:avLst/>
          </a:prstGeom>
          <a:noFill/>
          <a:ln w="9525">
            <a:noFill/>
            <a:miter lim="800000"/>
            <a:headEnd/>
            <a:tailEnd/>
          </a:ln>
        </p:spPr>
        <p:txBody>
          <a:bodyPr>
            <a:prstTxWarp prst="textNoShape">
              <a:avLst/>
            </a:prstTxWarp>
            <a:spAutoFit/>
          </a:bodyPr>
          <a:lstStyle/>
          <a:p>
            <a:pPr>
              <a:spcBef>
                <a:spcPct val="50000"/>
              </a:spcBef>
            </a:pPr>
            <a:r>
              <a:rPr lang="en-US" sz="900" i="0" u="sng">
                <a:solidFill>
                  <a:srgbClr val="0404FF"/>
                </a:solidFill>
                <a:latin typeface="Helvetica" pitchFamily="1" charset="0"/>
              </a:rPr>
              <a:t>PREV CLASS</a:t>
            </a:r>
            <a:r>
              <a:rPr lang="en-US" sz="900" i="0">
                <a:solidFill>
                  <a:srgbClr val="0404FF"/>
                </a:solidFill>
                <a:latin typeface="Helvetica" pitchFamily="1" charset="0"/>
              </a:rPr>
              <a:t>   </a:t>
            </a:r>
            <a:r>
              <a:rPr lang="en-US" sz="900" i="0" u="sng">
                <a:solidFill>
                  <a:srgbClr val="0404FF"/>
                </a:solidFill>
                <a:latin typeface="Helvetica" pitchFamily="1" charset="0"/>
              </a:rPr>
              <a:t>NEXT CLASS</a:t>
            </a:r>
          </a:p>
        </p:txBody>
      </p:sp>
      <p:sp>
        <p:nvSpPr>
          <p:cNvPr id="55310" name="Text Box 22"/>
          <p:cNvSpPr txBox="1">
            <a:spLocks noChangeArrowheads="1"/>
          </p:cNvSpPr>
          <p:nvPr/>
        </p:nvSpPr>
        <p:spPr bwMode="auto">
          <a:xfrm>
            <a:off x="4635500" y="1498600"/>
            <a:ext cx="1752600" cy="228600"/>
          </a:xfrm>
          <a:prstGeom prst="rect">
            <a:avLst/>
          </a:prstGeom>
          <a:noFill/>
          <a:ln w="9525">
            <a:noFill/>
            <a:miter lim="800000"/>
            <a:headEnd/>
            <a:tailEnd/>
          </a:ln>
        </p:spPr>
        <p:txBody>
          <a:bodyPr>
            <a:prstTxWarp prst="textNoShape">
              <a:avLst/>
            </a:prstTxWarp>
            <a:spAutoFit/>
          </a:bodyPr>
          <a:lstStyle/>
          <a:p>
            <a:pPr>
              <a:spcBef>
                <a:spcPct val="50000"/>
              </a:spcBef>
            </a:pPr>
            <a:r>
              <a:rPr lang="en-US" sz="900" i="0" u="sng">
                <a:solidFill>
                  <a:srgbClr val="0404FF"/>
                </a:solidFill>
                <a:latin typeface="Helvetica" pitchFamily="1" charset="0"/>
              </a:rPr>
              <a:t>FRAMES</a:t>
            </a:r>
            <a:r>
              <a:rPr lang="en-US" sz="900" i="0">
                <a:solidFill>
                  <a:srgbClr val="0404FF"/>
                </a:solidFill>
                <a:latin typeface="Helvetica" pitchFamily="1" charset="0"/>
              </a:rPr>
              <a:t>   </a:t>
            </a:r>
            <a:r>
              <a:rPr lang="en-US" sz="900" i="0" u="sng">
                <a:solidFill>
                  <a:srgbClr val="0404FF"/>
                </a:solidFill>
                <a:latin typeface="Helvetica" pitchFamily="1" charset="0"/>
              </a:rPr>
              <a:t>NO FRAMES</a:t>
            </a:r>
          </a:p>
        </p:txBody>
      </p:sp>
      <p:sp>
        <p:nvSpPr>
          <p:cNvPr id="55311" name="Text Box 25"/>
          <p:cNvSpPr txBox="1">
            <a:spLocks noChangeArrowheads="1"/>
          </p:cNvSpPr>
          <p:nvPr/>
        </p:nvSpPr>
        <p:spPr bwMode="auto">
          <a:xfrm>
            <a:off x="4635500" y="1625600"/>
            <a:ext cx="3441700" cy="228600"/>
          </a:xfrm>
          <a:prstGeom prst="rect">
            <a:avLst/>
          </a:prstGeom>
          <a:noFill/>
          <a:ln w="9525">
            <a:noFill/>
            <a:miter lim="800000"/>
            <a:headEnd/>
            <a:tailEnd/>
          </a:ln>
        </p:spPr>
        <p:txBody>
          <a:bodyPr>
            <a:prstTxWarp prst="textNoShape">
              <a:avLst/>
            </a:prstTxWarp>
            <a:spAutoFit/>
          </a:bodyPr>
          <a:lstStyle/>
          <a:p>
            <a:pPr>
              <a:spcBef>
                <a:spcPct val="50000"/>
              </a:spcBef>
            </a:pPr>
            <a:r>
              <a:rPr lang="en-US" sz="900" i="0">
                <a:latin typeface="Helvetica" pitchFamily="1" charset="0"/>
              </a:rPr>
              <a:t>DETAIL:  FIELD</a:t>
            </a:r>
            <a:r>
              <a:rPr lang="en-US" sz="900" b="1" i="0">
                <a:latin typeface="Helvetica" pitchFamily="1" charset="0"/>
              </a:rPr>
              <a:t> | </a:t>
            </a:r>
            <a:r>
              <a:rPr lang="en-US" sz="900" i="0" u="sng">
                <a:solidFill>
                  <a:srgbClr val="0404FF"/>
                </a:solidFill>
                <a:latin typeface="Helvetica" pitchFamily="1" charset="0"/>
              </a:rPr>
              <a:t>CONSTR</a:t>
            </a:r>
            <a:r>
              <a:rPr lang="en-US" sz="900" b="1" i="0">
                <a:latin typeface="Helvetica" pitchFamily="1" charset="0"/>
              </a:rPr>
              <a:t> | </a:t>
            </a:r>
            <a:r>
              <a:rPr lang="en-US" sz="900" i="0" u="sng">
                <a:solidFill>
                  <a:srgbClr val="0404FF"/>
                </a:solidFill>
                <a:latin typeface="Helvetica" pitchFamily="1" charset="0"/>
              </a:rPr>
              <a:t>METHOD</a:t>
            </a:r>
          </a:p>
        </p:txBody>
      </p:sp>
      <p:sp>
        <p:nvSpPr>
          <p:cNvPr id="55312" name="Text Box 28"/>
          <p:cNvSpPr txBox="1">
            <a:spLocks noChangeArrowheads="1"/>
          </p:cNvSpPr>
          <p:nvPr/>
        </p:nvSpPr>
        <p:spPr bwMode="auto">
          <a:xfrm>
            <a:off x="330200" y="1625600"/>
            <a:ext cx="3441700" cy="228600"/>
          </a:xfrm>
          <a:prstGeom prst="rect">
            <a:avLst/>
          </a:prstGeom>
          <a:noFill/>
          <a:ln w="9525">
            <a:noFill/>
            <a:miter lim="800000"/>
            <a:headEnd/>
            <a:tailEnd/>
          </a:ln>
        </p:spPr>
        <p:txBody>
          <a:bodyPr>
            <a:prstTxWarp prst="textNoShape">
              <a:avLst/>
            </a:prstTxWarp>
            <a:spAutoFit/>
          </a:bodyPr>
          <a:lstStyle/>
          <a:p>
            <a:pPr>
              <a:spcBef>
                <a:spcPct val="50000"/>
              </a:spcBef>
            </a:pPr>
            <a:r>
              <a:rPr lang="en-US" sz="900" i="0">
                <a:latin typeface="Helvetica" pitchFamily="1" charset="0"/>
              </a:rPr>
              <a:t>SUMMARY:  FIELD</a:t>
            </a:r>
            <a:r>
              <a:rPr lang="en-US" sz="900" b="1" i="0">
                <a:latin typeface="Helvetica" pitchFamily="1" charset="0"/>
              </a:rPr>
              <a:t> | </a:t>
            </a:r>
            <a:r>
              <a:rPr lang="en-US" sz="900" i="0" u="sng">
                <a:solidFill>
                  <a:srgbClr val="0404FF"/>
                </a:solidFill>
                <a:latin typeface="Helvetica" pitchFamily="1" charset="0"/>
              </a:rPr>
              <a:t>CONSTR</a:t>
            </a:r>
            <a:r>
              <a:rPr lang="en-US" sz="900" b="1" i="0">
                <a:latin typeface="Helvetica" pitchFamily="1" charset="0"/>
              </a:rPr>
              <a:t> | </a:t>
            </a:r>
            <a:r>
              <a:rPr lang="en-US" sz="900" i="0" u="sng">
                <a:solidFill>
                  <a:srgbClr val="0404FF"/>
                </a:solidFill>
                <a:latin typeface="Helvetica" pitchFamily="1" charset="0"/>
              </a:rPr>
              <a:t>METHOD</a:t>
            </a:r>
          </a:p>
        </p:txBody>
      </p:sp>
      <p:sp>
        <p:nvSpPr>
          <p:cNvPr id="55313" name="Line 31"/>
          <p:cNvSpPr>
            <a:spLocks noChangeShapeType="1"/>
          </p:cNvSpPr>
          <p:nvPr/>
        </p:nvSpPr>
        <p:spPr bwMode="auto">
          <a:xfrm>
            <a:off x="385763" y="1887538"/>
            <a:ext cx="8370887" cy="0"/>
          </a:xfrm>
          <a:prstGeom prst="line">
            <a:avLst/>
          </a:prstGeom>
          <a:noFill/>
          <a:ln w="19050">
            <a:solidFill>
              <a:srgbClr val="999999"/>
            </a:solidFill>
            <a:round/>
            <a:headEnd/>
            <a:tailEnd/>
          </a:ln>
        </p:spPr>
        <p:txBody>
          <a:bodyPr wrap="none" anchor="ctr">
            <a:prstTxWarp prst="textNoShape">
              <a:avLst/>
            </a:prstTxWarp>
          </a:bodyPr>
          <a:lstStyle/>
          <a:p>
            <a:endParaRPr lang="en-US"/>
          </a:p>
        </p:txBody>
      </p:sp>
      <p:sp>
        <p:nvSpPr>
          <p:cNvPr id="55314" name="Text Box 32"/>
          <p:cNvSpPr txBox="1">
            <a:spLocks noChangeArrowheads="1"/>
          </p:cNvSpPr>
          <p:nvPr/>
        </p:nvSpPr>
        <p:spPr bwMode="auto">
          <a:xfrm>
            <a:off x="330200" y="1981200"/>
            <a:ext cx="762000" cy="260350"/>
          </a:xfrm>
          <a:prstGeom prst="rect">
            <a:avLst/>
          </a:prstGeom>
          <a:noFill/>
          <a:ln w="9525">
            <a:noFill/>
            <a:miter lim="800000"/>
            <a:headEnd/>
            <a:tailEnd/>
          </a:ln>
        </p:spPr>
        <p:txBody>
          <a:bodyPr>
            <a:prstTxWarp prst="textNoShape">
              <a:avLst/>
            </a:prstTxWarp>
            <a:spAutoFit/>
          </a:bodyPr>
          <a:lstStyle/>
          <a:p>
            <a:pPr>
              <a:spcBef>
                <a:spcPct val="50000"/>
              </a:spcBef>
            </a:pPr>
            <a:r>
              <a:rPr lang="en-US" sz="1100" b="1" i="0"/>
              <a:t>acm.util</a:t>
            </a:r>
          </a:p>
        </p:txBody>
      </p:sp>
      <p:sp>
        <p:nvSpPr>
          <p:cNvPr id="55315" name="Text Box 33"/>
          <p:cNvSpPr txBox="1">
            <a:spLocks noChangeArrowheads="1"/>
          </p:cNvSpPr>
          <p:nvPr/>
        </p:nvSpPr>
        <p:spPr bwMode="auto">
          <a:xfrm>
            <a:off x="330200" y="2133600"/>
            <a:ext cx="30734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b="1" i="0"/>
              <a:t>Class RandomGenerator</a:t>
            </a:r>
          </a:p>
        </p:txBody>
      </p:sp>
      <p:sp>
        <p:nvSpPr>
          <p:cNvPr id="55316" name="Text Box 34"/>
          <p:cNvSpPr txBox="1">
            <a:spLocks noChangeArrowheads="1"/>
          </p:cNvSpPr>
          <p:nvPr/>
        </p:nvSpPr>
        <p:spPr bwMode="auto">
          <a:xfrm>
            <a:off x="330200" y="2654300"/>
            <a:ext cx="3594100" cy="925513"/>
          </a:xfrm>
          <a:prstGeom prst="rect">
            <a:avLst/>
          </a:prstGeom>
          <a:noFill/>
          <a:ln w="9525">
            <a:noFill/>
            <a:miter lim="800000"/>
            <a:headEnd/>
            <a:tailEnd/>
          </a:ln>
        </p:spPr>
        <p:txBody>
          <a:bodyPr>
            <a:prstTxWarp prst="textNoShape">
              <a:avLst/>
            </a:prstTxWarp>
            <a:spAutoFit/>
          </a:bodyPr>
          <a:lstStyle/>
          <a:p>
            <a:pPr>
              <a:lnSpc>
                <a:spcPct val="90000"/>
              </a:lnSpc>
            </a:pPr>
            <a:r>
              <a:rPr lang="en-US" sz="1000" b="1" i="0" u="sng">
                <a:solidFill>
                  <a:srgbClr val="0404FF"/>
                </a:solidFill>
                <a:latin typeface="Courier New" pitchFamily="1" charset="0"/>
              </a:rPr>
              <a:t>java.lang.Object</a:t>
            </a:r>
            <a:endParaRPr lang="en-US" sz="1000" b="1" i="0" u="sng">
              <a:latin typeface="Courier New" pitchFamily="1" charset="0"/>
            </a:endParaRPr>
          </a:p>
          <a:p>
            <a:pPr>
              <a:lnSpc>
                <a:spcPct val="90000"/>
              </a:lnSpc>
            </a:pPr>
            <a:r>
              <a:rPr lang="en-US" sz="1000" b="1" i="0">
                <a:latin typeface="Courier New" pitchFamily="1" charset="0"/>
              </a:rPr>
              <a:t>  |</a:t>
            </a:r>
          </a:p>
          <a:p>
            <a:pPr>
              <a:lnSpc>
                <a:spcPct val="90000"/>
              </a:lnSpc>
            </a:pPr>
            <a:r>
              <a:rPr lang="en-US" sz="1000" b="1" i="0">
                <a:latin typeface="Courier New" pitchFamily="1" charset="0"/>
              </a:rPr>
              <a:t>  +--</a:t>
            </a:r>
            <a:r>
              <a:rPr lang="en-US" sz="1000" b="1" i="0" u="sng">
                <a:solidFill>
                  <a:srgbClr val="0404FF"/>
                </a:solidFill>
                <a:latin typeface="Courier New" pitchFamily="1" charset="0"/>
              </a:rPr>
              <a:t>java.util.Random</a:t>
            </a:r>
            <a:endParaRPr lang="en-US" sz="1000" b="1" i="0" u="sng">
              <a:latin typeface="Courier New" pitchFamily="1" charset="0"/>
            </a:endParaRPr>
          </a:p>
          <a:p>
            <a:pPr>
              <a:lnSpc>
                <a:spcPct val="90000"/>
              </a:lnSpc>
            </a:pPr>
            <a:r>
              <a:rPr lang="en-US" sz="1000" b="1" i="0">
                <a:latin typeface="Courier New" pitchFamily="1" charset="0"/>
              </a:rPr>
              <a:t>        |</a:t>
            </a:r>
          </a:p>
          <a:p>
            <a:pPr>
              <a:lnSpc>
                <a:spcPct val="90000"/>
              </a:lnSpc>
            </a:pPr>
            <a:r>
              <a:rPr lang="en-US" sz="1000" b="1" i="0">
                <a:latin typeface="Courier New" pitchFamily="1" charset="0"/>
              </a:rPr>
              <a:t>        +--acm.util.RandomGenerator</a:t>
            </a:r>
            <a:endParaRPr lang="en-US" sz="1000" b="1" i="0">
              <a:solidFill>
                <a:srgbClr val="0404FF"/>
              </a:solidFill>
              <a:latin typeface="Courier New" pitchFamily="1" charset="0"/>
            </a:endParaRPr>
          </a:p>
          <a:p>
            <a:pPr>
              <a:lnSpc>
                <a:spcPct val="90000"/>
              </a:lnSpc>
            </a:pPr>
            <a:endParaRPr lang="en-US" sz="1000" b="1" i="0">
              <a:solidFill>
                <a:srgbClr val="0404FF"/>
              </a:solidFill>
              <a:latin typeface="Courier New" pitchFamily="1" charset="0"/>
            </a:endParaRPr>
          </a:p>
        </p:txBody>
      </p:sp>
      <p:sp>
        <p:nvSpPr>
          <p:cNvPr id="55317" name="Line 37"/>
          <p:cNvSpPr>
            <a:spLocks noChangeShapeType="1"/>
          </p:cNvSpPr>
          <p:nvPr/>
        </p:nvSpPr>
        <p:spPr bwMode="auto">
          <a:xfrm>
            <a:off x="385763" y="3733800"/>
            <a:ext cx="8370887" cy="0"/>
          </a:xfrm>
          <a:prstGeom prst="line">
            <a:avLst/>
          </a:prstGeom>
          <a:noFill/>
          <a:ln w="19050">
            <a:solidFill>
              <a:srgbClr val="999999"/>
            </a:solidFill>
            <a:round/>
            <a:headEnd/>
            <a:tailEnd/>
          </a:ln>
        </p:spPr>
        <p:txBody>
          <a:bodyPr wrap="none" anchor="ctr">
            <a:prstTxWarp prst="textNoShape">
              <a:avLst/>
            </a:prstTxWarp>
          </a:bodyPr>
          <a:lstStyle/>
          <a:p>
            <a:endParaRPr lang="en-US"/>
          </a:p>
        </p:txBody>
      </p:sp>
      <p:sp>
        <p:nvSpPr>
          <p:cNvPr id="55318" name="Rectangle 38"/>
          <p:cNvSpPr>
            <a:spLocks noChangeArrowheads="1"/>
          </p:cNvSpPr>
          <p:nvPr/>
        </p:nvSpPr>
        <p:spPr bwMode="auto">
          <a:xfrm>
            <a:off x="330200" y="3822700"/>
            <a:ext cx="6502400" cy="304800"/>
          </a:xfrm>
          <a:prstGeom prst="rect">
            <a:avLst/>
          </a:prstGeom>
          <a:noFill/>
          <a:ln w="9525">
            <a:noFill/>
            <a:miter lim="800000"/>
            <a:headEnd/>
            <a:tailEnd/>
          </a:ln>
        </p:spPr>
        <p:txBody>
          <a:bodyPr>
            <a:prstTxWarp prst="textNoShape">
              <a:avLst/>
            </a:prstTxWarp>
            <a:spAutoFit/>
          </a:bodyPr>
          <a:lstStyle/>
          <a:p>
            <a:r>
              <a:rPr lang="en-US" b="1" i="0">
                <a:latin typeface="Courier New" pitchFamily="1" charset="0"/>
              </a:rPr>
              <a:t>public class RandomGenerator extends </a:t>
            </a:r>
            <a:r>
              <a:rPr lang="en-US" b="1" i="0" u="sng">
                <a:solidFill>
                  <a:srgbClr val="0404FF"/>
                </a:solidFill>
                <a:latin typeface="Courier New" pitchFamily="1" charset="0"/>
              </a:rPr>
              <a:t>Random</a:t>
            </a:r>
            <a:endParaRPr lang="en-US" b="1" i="0">
              <a:latin typeface="Courier New" pitchFamily="1" charset="0"/>
            </a:endParaRPr>
          </a:p>
        </p:txBody>
      </p:sp>
      <p:sp>
        <p:nvSpPr>
          <p:cNvPr id="55319" name="Text Box 39"/>
          <p:cNvSpPr txBox="1">
            <a:spLocks noChangeArrowheads="1"/>
          </p:cNvSpPr>
          <p:nvPr/>
        </p:nvSpPr>
        <p:spPr bwMode="auto">
          <a:xfrm>
            <a:off x="330200" y="4140200"/>
            <a:ext cx="8356600" cy="2282825"/>
          </a:xfrm>
          <a:prstGeom prst="rect">
            <a:avLst/>
          </a:prstGeom>
          <a:noFill/>
          <a:ln w="9525">
            <a:noFill/>
            <a:miter lim="800000"/>
            <a:headEnd/>
            <a:tailEnd/>
          </a:ln>
        </p:spPr>
        <p:txBody>
          <a:bodyPr>
            <a:prstTxWarp prst="textNoShape">
              <a:avLst/>
            </a:prstTxWarp>
            <a:spAutoFit/>
          </a:bodyPr>
          <a:lstStyle/>
          <a:p>
            <a:r>
              <a:rPr lang="en-US" sz="1200" i="0"/>
              <a:t>This class implements a simple random number generator that allows clients to generate pseudorandom integers, doubles, booleans, and colors.  To use it, the first step is to declare an instance variable to hold the random generator as follows:</a:t>
            </a:r>
          </a:p>
          <a:p>
            <a:endParaRPr lang="en-US" sz="1200" i="0"/>
          </a:p>
          <a:p>
            <a:r>
              <a:rPr lang="en-US" sz="1200" i="0"/>
              <a:t> </a:t>
            </a:r>
            <a:r>
              <a:rPr lang="en-US" sz="1200" b="1" i="0">
                <a:latin typeface="Courier New" pitchFamily="1" charset="0"/>
              </a:rPr>
              <a:t>   private RandomGenerator rgen = RandomGenerator.getInstance();</a:t>
            </a:r>
            <a:endParaRPr lang="en-US" sz="1200" i="0"/>
          </a:p>
          <a:p>
            <a:endParaRPr lang="en-US" sz="1200" i="0"/>
          </a:p>
          <a:p>
            <a:r>
              <a:rPr lang="en-US" sz="1200" i="0"/>
              <a:t>By default, the </a:t>
            </a:r>
            <a:r>
              <a:rPr lang="en-US" sz="1000" b="1" i="0">
                <a:latin typeface="Courier New" pitchFamily="1" charset="0"/>
              </a:rPr>
              <a:t>RandomGenerator</a:t>
            </a:r>
            <a:r>
              <a:rPr lang="en-US" sz="1200" i="0"/>
              <a:t> object is initialized to begin at an unpredictable point in a pseudorandom sequence.  During debugging, it is often useful to set the internal seed for the random generator explicitly so that it always returns the same sequence. To do so, you need to invoke the </a:t>
            </a:r>
            <a:r>
              <a:rPr lang="en-US" sz="1000" b="1" i="0" u="sng">
                <a:solidFill>
                  <a:srgbClr val="0404FF"/>
                </a:solidFill>
                <a:latin typeface="Courier New" pitchFamily="1" charset="0"/>
              </a:rPr>
              <a:t>setSeed</a:t>
            </a:r>
            <a:r>
              <a:rPr lang="en-US" sz="1200" i="0"/>
              <a:t> method.</a:t>
            </a:r>
          </a:p>
          <a:p>
            <a:endParaRPr lang="en-US" sz="1200" i="0"/>
          </a:p>
          <a:p>
            <a:r>
              <a:rPr lang="en-US" sz="1200" i="0"/>
              <a:t>The </a:t>
            </a:r>
            <a:r>
              <a:rPr lang="en-US" sz="1000" b="1" i="0">
                <a:latin typeface="Courier New" pitchFamily="1" charset="0"/>
              </a:rPr>
              <a:t>RandomGenerator</a:t>
            </a:r>
            <a:r>
              <a:rPr lang="en-US" sz="1200" i="0"/>
              <a:t> object returned by </a:t>
            </a:r>
            <a:r>
              <a:rPr lang="en-US" sz="1000" b="1" i="0">
                <a:latin typeface="Courier New" pitchFamily="1" charset="0"/>
              </a:rPr>
              <a:t>getInstance</a:t>
            </a:r>
            <a:r>
              <a:rPr lang="en-US" sz="1200" i="0"/>
              <a:t> is shared across all classes in an application.  Using this shared instance of the generator is preferable to allocating new instances of </a:t>
            </a:r>
            <a:r>
              <a:rPr lang="en-US" sz="1000" b="1" i="0">
                <a:latin typeface="Courier New" pitchFamily="1" charset="0"/>
              </a:rPr>
              <a:t>RandomGenerator</a:t>
            </a:r>
            <a:r>
              <a:rPr lang="en-US" sz="1200" i="0"/>
              <a:t>. If you create several random generators in succession, they will typically generate the same sequence of values.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Sample </a:t>
            </a:r>
            <a:r>
              <a:rPr lang="en-US" sz="3600">
                <a:solidFill>
                  <a:srgbClr val="FF0000"/>
                </a:solidFill>
                <a:latin typeface="Helvetica" pitchFamily="1" charset="0"/>
              </a:rPr>
              <a:t>javadoc</a:t>
            </a:r>
            <a:r>
              <a:rPr lang="en-US" sz="4000">
                <a:solidFill>
                  <a:srgbClr val="FF0000"/>
                </a:solidFill>
                <a:latin typeface="Times New Roman" pitchFamily="1" charset="0"/>
              </a:rPr>
              <a:t> Pages</a:t>
            </a:r>
            <a:endParaRPr lang="en-US">
              <a:solidFill>
                <a:schemeClr val="tx1"/>
              </a:solidFill>
            </a:endParaRPr>
          </a:p>
        </p:txBody>
      </p:sp>
      <p:sp>
        <p:nvSpPr>
          <p:cNvPr id="57347" name="Rectangle 3"/>
          <p:cNvSpPr>
            <a:spLocks noChangeArrowheads="1"/>
          </p:cNvSpPr>
          <p:nvPr/>
        </p:nvSpPr>
        <p:spPr bwMode="auto">
          <a:xfrm>
            <a:off x="290513" y="1160463"/>
            <a:ext cx="8575675" cy="539432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7348" name="Rectangle 4"/>
          <p:cNvSpPr>
            <a:spLocks noChangeArrowheads="1"/>
          </p:cNvSpPr>
          <p:nvPr/>
        </p:nvSpPr>
        <p:spPr bwMode="auto">
          <a:xfrm>
            <a:off x="508000" y="1300163"/>
            <a:ext cx="8164513" cy="361950"/>
          </a:xfrm>
          <a:prstGeom prst="rect">
            <a:avLst/>
          </a:prstGeom>
          <a:solidFill>
            <a:srgbClr val="CCCCFF"/>
          </a:solidFill>
          <a:ln w="19050">
            <a:solidFill>
              <a:srgbClr val="999999"/>
            </a:solidFill>
            <a:miter lim="800000"/>
            <a:headEnd/>
            <a:tailEnd/>
          </a:ln>
        </p:spPr>
        <p:txBody>
          <a:bodyPr wrap="none" anchor="ctr">
            <a:prstTxWarp prst="textNoShape">
              <a:avLst/>
            </a:prstTxWarp>
          </a:bodyPr>
          <a:lstStyle/>
          <a:p>
            <a:r>
              <a:rPr lang="en-US" sz="1800" b="1" i="0"/>
              <a:t>Constructor Summary</a:t>
            </a:r>
            <a:endParaRPr lang="en-US" sz="2400" i="0"/>
          </a:p>
        </p:txBody>
      </p:sp>
      <p:sp>
        <p:nvSpPr>
          <p:cNvPr id="57349" name="Rectangle 5"/>
          <p:cNvSpPr>
            <a:spLocks noChangeArrowheads="1"/>
          </p:cNvSpPr>
          <p:nvPr/>
        </p:nvSpPr>
        <p:spPr bwMode="auto">
          <a:xfrm>
            <a:off x="522288" y="2247900"/>
            <a:ext cx="8164512" cy="361950"/>
          </a:xfrm>
          <a:prstGeom prst="rect">
            <a:avLst/>
          </a:prstGeom>
          <a:solidFill>
            <a:srgbClr val="CCCCFF"/>
          </a:solidFill>
          <a:ln w="19050">
            <a:solidFill>
              <a:srgbClr val="999999"/>
            </a:solidFill>
            <a:miter lim="800000"/>
            <a:headEnd/>
            <a:tailEnd/>
          </a:ln>
        </p:spPr>
        <p:txBody>
          <a:bodyPr wrap="none" anchor="ctr">
            <a:prstTxWarp prst="textNoShape">
              <a:avLst/>
            </a:prstTxWarp>
          </a:bodyPr>
          <a:lstStyle/>
          <a:p>
            <a:r>
              <a:rPr lang="en-US" sz="1800" b="1" i="0"/>
              <a:t>Method Summary</a:t>
            </a:r>
            <a:endParaRPr lang="en-US" sz="2400" i="0"/>
          </a:p>
        </p:txBody>
      </p:sp>
      <p:sp>
        <p:nvSpPr>
          <p:cNvPr id="57350" name="Rectangle 6"/>
          <p:cNvSpPr>
            <a:spLocks noChangeArrowheads="1"/>
          </p:cNvSpPr>
          <p:nvPr/>
        </p:nvSpPr>
        <p:spPr bwMode="auto">
          <a:xfrm>
            <a:off x="522288" y="2605088"/>
            <a:ext cx="8164512" cy="361950"/>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351" name="Line 7"/>
          <p:cNvSpPr>
            <a:spLocks noChangeShapeType="1"/>
          </p:cNvSpPr>
          <p:nvPr/>
        </p:nvSpPr>
        <p:spPr bwMode="auto">
          <a:xfrm flipV="1">
            <a:off x="1778000" y="2605088"/>
            <a:ext cx="0" cy="354012"/>
          </a:xfrm>
          <a:prstGeom prst="line">
            <a:avLst/>
          </a:prstGeom>
          <a:noFill/>
          <a:ln w="19050">
            <a:solidFill>
              <a:schemeClr val="bg2"/>
            </a:solidFill>
            <a:round/>
            <a:headEnd/>
            <a:tailEnd/>
          </a:ln>
        </p:spPr>
        <p:txBody>
          <a:bodyPr wrap="none" anchor="ctr">
            <a:prstTxWarp prst="textNoShape">
              <a:avLst/>
            </a:prstTxWarp>
          </a:bodyPr>
          <a:lstStyle/>
          <a:p>
            <a:endParaRPr lang="en-US"/>
          </a:p>
        </p:txBody>
      </p:sp>
      <p:sp>
        <p:nvSpPr>
          <p:cNvPr id="57352" name="Text Box 8"/>
          <p:cNvSpPr txBox="1">
            <a:spLocks noChangeArrowheads="1"/>
          </p:cNvSpPr>
          <p:nvPr/>
        </p:nvSpPr>
        <p:spPr bwMode="auto">
          <a:xfrm>
            <a:off x="474663" y="2565400"/>
            <a:ext cx="1366837" cy="244475"/>
          </a:xfrm>
          <a:prstGeom prst="rect">
            <a:avLst/>
          </a:prstGeom>
          <a:noFill/>
          <a:ln w="9525">
            <a:noFill/>
            <a:miter lim="800000"/>
            <a:headEnd/>
            <a:tailEnd/>
          </a:ln>
        </p:spPr>
        <p:txBody>
          <a:bodyPr>
            <a:prstTxWarp prst="textNoShape">
              <a:avLst/>
            </a:prstTxWarp>
            <a:spAutoFit/>
          </a:bodyPr>
          <a:lstStyle/>
          <a:p>
            <a:pPr algn="r">
              <a:spcBef>
                <a:spcPct val="50000"/>
              </a:spcBef>
            </a:pPr>
            <a:r>
              <a:rPr lang="en-US" sz="1000" b="1" i="0" u="sng">
                <a:solidFill>
                  <a:srgbClr val="0404FF"/>
                </a:solidFill>
                <a:latin typeface="Courier New" pitchFamily="1" charset="0"/>
              </a:rPr>
              <a:t>RandomGenerator</a:t>
            </a:r>
            <a:endParaRPr lang="en-US" sz="1000" b="1" i="0">
              <a:latin typeface="Courier New" pitchFamily="1" charset="0"/>
            </a:endParaRPr>
          </a:p>
        </p:txBody>
      </p:sp>
      <p:sp>
        <p:nvSpPr>
          <p:cNvPr id="57353" name="Text Box 9"/>
          <p:cNvSpPr txBox="1">
            <a:spLocks noChangeArrowheads="1"/>
          </p:cNvSpPr>
          <p:nvPr/>
        </p:nvSpPr>
        <p:spPr bwMode="auto">
          <a:xfrm>
            <a:off x="1752600" y="2565400"/>
            <a:ext cx="68707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u="sng">
                <a:solidFill>
                  <a:srgbClr val="0404FF"/>
                </a:solidFill>
                <a:latin typeface="Courier New" pitchFamily="1" charset="0"/>
              </a:rPr>
              <a:t>getInstance</a:t>
            </a:r>
            <a:r>
              <a:rPr lang="en-US" sz="1000" b="1" i="0">
                <a:latin typeface="Courier New" pitchFamily="1" charset="0"/>
              </a:rPr>
              <a:t>()</a:t>
            </a:r>
            <a:endParaRPr lang="en-US" sz="1200" b="1" i="0">
              <a:latin typeface="Courier New" pitchFamily="1" charset="0"/>
            </a:endParaRPr>
          </a:p>
        </p:txBody>
      </p:sp>
      <p:sp>
        <p:nvSpPr>
          <p:cNvPr id="57354" name="Text Box 10"/>
          <p:cNvSpPr txBox="1">
            <a:spLocks noChangeArrowheads="1"/>
          </p:cNvSpPr>
          <p:nvPr/>
        </p:nvSpPr>
        <p:spPr bwMode="auto">
          <a:xfrm>
            <a:off x="2070100" y="2717800"/>
            <a:ext cx="6553200" cy="274638"/>
          </a:xfrm>
          <a:prstGeom prst="rect">
            <a:avLst/>
          </a:prstGeom>
          <a:noFill/>
          <a:ln w="9525">
            <a:noFill/>
            <a:miter lim="800000"/>
            <a:headEnd/>
            <a:tailEnd/>
          </a:ln>
        </p:spPr>
        <p:txBody>
          <a:bodyPr>
            <a:prstTxWarp prst="textNoShape">
              <a:avLst/>
            </a:prstTxWarp>
            <a:spAutoFit/>
          </a:bodyPr>
          <a:lstStyle/>
          <a:p>
            <a:r>
              <a:rPr lang="en-US" sz="1200" i="0"/>
              <a:t>Returns a </a:t>
            </a:r>
            <a:r>
              <a:rPr lang="en-US" sz="1000" b="1" i="0">
                <a:latin typeface="Courier New" pitchFamily="1" charset="0"/>
              </a:rPr>
              <a:t>RandomGenerator</a:t>
            </a:r>
            <a:r>
              <a:rPr lang="en-US" sz="1200" i="0"/>
              <a:t> instance that can be shared among several classes.</a:t>
            </a:r>
          </a:p>
        </p:txBody>
      </p:sp>
      <p:grpSp>
        <p:nvGrpSpPr>
          <p:cNvPr id="57355" name="Group 11"/>
          <p:cNvGrpSpPr>
            <a:grpSpLocks/>
          </p:cNvGrpSpPr>
          <p:nvPr/>
        </p:nvGrpSpPr>
        <p:grpSpPr bwMode="auto">
          <a:xfrm>
            <a:off x="522288" y="2925763"/>
            <a:ext cx="8164512" cy="427037"/>
            <a:chOff x="321" y="1544"/>
            <a:chExt cx="5143" cy="269"/>
          </a:xfrm>
        </p:grpSpPr>
        <p:sp>
          <p:nvSpPr>
            <p:cNvPr id="57403" name="Rectangle 12"/>
            <p:cNvSpPr>
              <a:spLocks noChangeArrowheads="1"/>
            </p:cNvSpPr>
            <p:nvPr/>
          </p:nvSpPr>
          <p:spPr bwMode="auto">
            <a:xfrm>
              <a:off x="321" y="1569"/>
              <a:ext cx="5143" cy="228"/>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404" name="Line 13"/>
            <p:cNvSpPr>
              <a:spLocks noChangeShapeType="1"/>
            </p:cNvSpPr>
            <p:nvPr/>
          </p:nvSpPr>
          <p:spPr bwMode="auto">
            <a:xfrm flipV="1">
              <a:off x="1112" y="1569"/>
              <a:ext cx="0" cy="223"/>
            </a:xfrm>
            <a:prstGeom prst="line">
              <a:avLst/>
            </a:prstGeom>
            <a:noFill/>
            <a:ln w="19050">
              <a:solidFill>
                <a:schemeClr val="bg2"/>
              </a:solidFill>
              <a:round/>
              <a:headEnd/>
              <a:tailEnd/>
            </a:ln>
          </p:spPr>
          <p:txBody>
            <a:bodyPr wrap="none" anchor="ctr">
              <a:prstTxWarp prst="textNoShape">
                <a:avLst/>
              </a:prstTxWarp>
            </a:bodyPr>
            <a:lstStyle/>
            <a:p>
              <a:endParaRPr lang="en-US"/>
            </a:p>
          </p:txBody>
        </p:sp>
        <p:sp>
          <p:nvSpPr>
            <p:cNvPr id="57405" name="Text Box 14"/>
            <p:cNvSpPr txBox="1">
              <a:spLocks noChangeArrowheads="1"/>
            </p:cNvSpPr>
            <p:nvPr/>
          </p:nvSpPr>
          <p:spPr bwMode="auto">
            <a:xfrm>
              <a:off x="480" y="1544"/>
              <a:ext cx="672" cy="154"/>
            </a:xfrm>
            <a:prstGeom prst="rect">
              <a:avLst/>
            </a:prstGeom>
            <a:noFill/>
            <a:ln w="9525">
              <a:noFill/>
              <a:miter lim="800000"/>
              <a:headEnd/>
              <a:tailEnd/>
            </a:ln>
          </p:spPr>
          <p:txBody>
            <a:bodyPr>
              <a:prstTxWarp prst="textNoShape">
                <a:avLst/>
              </a:prstTxWarp>
              <a:spAutoFit/>
            </a:bodyPr>
            <a:lstStyle/>
            <a:p>
              <a:pPr algn="r">
                <a:spcBef>
                  <a:spcPct val="50000"/>
                </a:spcBef>
              </a:pPr>
              <a:r>
                <a:rPr lang="en-US" sz="1000" b="1" i="0">
                  <a:latin typeface="Courier New" pitchFamily="1" charset="0"/>
                </a:rPr>
                <a:t>boolean</a:t>
              </a:r>
              <a:endParaRPr lang="en-US" sz="1200" b="1" i="0">
                <a:latin typeface="Courier New" pitchFamily="1" charset="0"/>
              </a:endParaRPr>
            </a:p>
          </p:txBody>
        </p:sp>
        <p:sp>
          <p:nvSpPr>
            <p:cNvPr id="57406" name="Text Box 15"/>
            <p:cNvSpPr txBox="1">
              <a:spLocks noChangeArrowheads="1"/>
            </p:cNvSpPr>
            <p:nvPr/>
          </p:nvSpPr>
          <p:spPr bwMode="auto">
            <a:xfrm>
              <a:off x="1096" y="1544"/>
              <a:ext cx="4328" cy="154"/>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u="sng">
                  <a:solidFill>
                    <a:srgbClr val="0404FF"/>
                  </a:solidFill>
                  <a:latin typeface="Courier New" pitchFamily="1" charset="0"/>
                </a:rPr>
                <a:t>nextBoolean</a:t>
              </a:r>
              <a:r>
                <a:rPr lang="en-US" sz="1000" b="1" i="0">
                  <a:latin typeface="Courier New" pitchFamily="1" charset="0"/>
                </a:rPr>
                <a:t>(double p)</a:t>
              </a:r>
              <a:endParaRPr lang="en-US" sz="1200" b="1" i="0">
                <a:latin typeface="Courier New" pitchFamily="1" charset="0"/>
              </a:endParaRPr>
            </a:p>
          </p:txBody>
        </p:sp>
        <p:sp>
          <p:nvSpPr>
            <p:cNvPr id="57407" name="Text Box 16"/>
            <p:cNvSpPr txBox="1">
              <a:spLocks noChangeArrowheads="1"/>
            </p:cNvSpPr>
            <p:nvPr/>
          </p:nvSpPr>
          <p:spPr bwMode="auto">
            <a:xfrm>
              <a:off x="1296" y="1640"/>
              <a:ext cx="4128" cy="173"/>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Returns a random </a:t>
              </a:r>
              <a:r>
                <a:rPr lang="en-US" sz="1000" b="1" i="0">
                  <a:latin typeface="Courier New" pitchFamily="1" charset="0"/>
                </a:rPr>
                <a:t>boolean</a:t>
              </a:r>
              <a:r>
                <a:rPr lang="en-US" sz="1200" i="0"/>
                <a:t> value with the specified probability.</a:t>
              </a:r>
            </a:p>
          </p:txBody>
        </p:sp>
      </p:grpSp>
      <p:grpSp>
        <p:nvGrpSpPr>
          <p:cNvPr id="57356" name="Group 17"/>
          <p:cNvGrpSpPr>
            <a:grpSpLocks/>
          </p:cNvGrpSpPr>
          <p:nvPr/>
        </p:nvGrpSpPr>
        <p:grpSpPr bwMode="auto">
          <a:xfrm>
            <a:off x="522288" y="3286125"/>
            <a:ext cx="8164512" cy="427038"/>
            <a:chOff x="321" y="1544"/>
            <a:chExt cx="5143" cy="269"/>
          </a:xfrm>
        </p:grpSpPr>
        <p:sp>
          <p:nvSpPr>
            <p:cNvPr id="57398" name="Rectangle 18"/>
            <p:cNvSpPr>
              <a:spLocks noChangeArrowheads="1"/>
            </p:cNvSpPr>
            <p:nvPr/>
          </p:nvSpPr>
          <p:spPr bwMode="auto">
            <a:xfrm>
              <a:off x="321" y="1569"/>
              <a:ext cx="5143" cy="228"/>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399" name="Line 19"/>
            <p:cNvSpPr>
              <a:spLocks noChangeShapeType="1"/>
            </p:cNvSpPr>
            <p:nvPr/>
          </p:nvSpPr>
          <p:spPr bwMode="auto">
            <a:xfrm flipV="1">
              <a:off x="1112" y="1569"/>
              <a:ext cx="0" cy="223"/>
            </a:xfrm>
            <a:prstGeom prst="line">
              <a:avLst/>
            </a:prstGeom>
            <a:noFill/>
            <a:ln w="19050">
              <a:solidFill>
                <a:schemeClr val="bg2"/>
              </a:solidFill>
              <a:round/>
              <a:headEnd/>
              <a:tailEnd/>
            </a:ln>
          </p:spPr>
          <p:txBody>
            <a:bodyPr wrap="none" anchor="ctr">
              <a:prstTxWarp prst="textNoShape">
                <a:avLst/>
              </a:prstTxWarp>
            </a:bodyPr>
            <a:lstStyle/>
            <a:p>
              <a:endParaRPr lang="en-US"/>
            </a:p>
          </p:txBody>
        </p:sp>
        <p:sp>
          <p:nvSpPr>
            <p:cNvPr id="57400" name="Text Box 20"/>
            <p:cNvSpPr txBox="1">
              <a:spLocks noChangeArrowheads="1"/>
            </p:cNvSpPr>
            <p:nvPr/>
          </p:nvSpPr>
          <p:spPr bwMode="auto">
            <a:xfrm>
              <a:off x="480" y="1544"/>
              <a:ext cx="672" cy="154"/>
            </a:xfrm>
            <a:prstGeom prst="rect">
              <a:avLst/>
            </a:prstGeom>
            <a:noFill/>
            <a:ln w="9525">
              <a:noFill/>
              <a:miter lim="800000"/>
              <a:headEnd/>
              <a:tailEnd/>
            </a:ln>
          </p:spPr>
          <p:txBody>
            <a:bodyPr>
              <a:prstTxWarp prst="textNoShape">
                <a:avLst/>
              </a:prstTxWarp>
              <a:spAutoFit/>
            </a:bodyPr>
            <a:lstStyle/>
            <a:p>
              <a:pPr algn="r">
                <a:spcBef>
                  <a:spcPct val="50000"/>
                </a:spcBef>
              </a:pPr>
              <a:r>
                <a:rPr lang="en-US" sz="1000" b="1" i="0" u="sng">
                  <a:solidFill>
                    <a:srgbClr val="0404FF"/>
                  </a:solidFill>
                  <a:latin typeface="Courier New" pitchFamily="1" charset="0"/>
                </a:rPr>
                <a:t>Color</a:t>
              </a:r>
              <a:endParaRPr lang="en-US" sz="1200" b="1" i="0">
                <a:latin typeface="Courier New" pitchFamily="1" charset="0"/>
              </a:endParaRPr>
            </a:p>
          </p:txBody>
        </p:sp>
        <p:sp>
          <p:nvSpPr>
            <p:cNvPr id="57401" name="Text Box 21"/>
            <p:cNvSpPr txBox="1">
              <a:spLocks noChangeArrowheads="1"/>
            </p:cNvSpPr>
            <p:nvPr/>
          </p:nvSpPr>
          <p:spPr bwMode="auto">
            <a:xfrm>
              <a:off x="1096" y="1544"/>
              <a:ext cx="4328" cy="154"/>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u="sng">
                  <a:solidFill>
                    <a:srgbClr val="0404FF"/>
                  </a:solidFill>
                  <a:latin typeface="Courier New" pitchFamily="1" charset="0"/>
                </a:rPr>
                <a:t>nextColor</a:t>
              </a:r>
              <a:r>
                <a:rPr lang="en-US" sz="1000" b="1" i="0">
                  <a:latin typeface="Courier New" pitchFamily="1" charset="0"/>
                </a:rPr>
                <a:t>()</a:t>
              </a:r>
            </a:p>
          </p:txBody>
        </p:sp>
        <p:sp>
          <p:nvSpPr>
            <p:cNvPr id="57402" name="Text Box 22"/>
            <p:cNvSpPr txBox="1">
              <a:spLocks noChangeArrowheads="1"/>
            </p:cNvSpPr>
            <p:nvPr/>
          </p:nvSpPr>
          <p:spPr bwMode="auto">
            <a:xfrm>
              <a:off x="1296" y="1640"/>
              <a:ext cx="4128" cy="173"/>
            </a:xfrm>
            <a:prstGeom prst="rect">
              <a:avLst/>
            </a:prstGeom>
            <a:noFill/>
            <a:ln w="9525">
              <a:noFill/>
              <a:miter lim="800000"/>
              <a:headEnd/>
              <a:tailEnd/>
            </a:ln>
          </p:spPr>
          <p:txBody>
            <a:bodyPr>
              <a:prstTxWarp prst="textNoShape">
                <a:avLst/>
              </a:prstTxWarp>
              <a:spAutoFit/>
            </a:bodyPr>
            <a:lstStyle/>
            <a:p>
              <a:r>
                <a:rPr lang="en-US" sz="1200" i="0"/>
                <a:t>Returns a random opaque color whose components are chosen uniformly in the 0-255 range.</a:t>
              </a:r>
            </a:p>
          </p:txBody>
        </p:sp>
      </p:grpSp>
      <p:grpSp>
        <p:nvGrpSpPr>
          <p:cNvPr id="57357" name="Group 23"/>
          <p:cNvGrpSpPr>
            <a:grpSpLocks/>
          </p:cNvGrpSpPr>
          <p:nvPr/>
        </p:nvGrpSpPr>
        <p:grpSpPr bwMode="auto">
          <a:xfrm>
            <a:off x="522288" y="3646488"/>
            <a:ext cx="8164512" cy="427037"/>
            <a:chOff x="321" y="1544"/>
            <a:chExt cx="5143" cy="269"/>
          </a:xfrm>
        </p:grpSpPr>
        <p:sp>
          <p:nvSpPr>
            <p:cNvPr id="57393" name="Rectangle 24"/>
            <p:cNvSpPr>
              <a:spLocks noChangeArrowheads="1"/>
            </p:cNvSpPr>
            <p:nvPr/>
          </p:nvSpPr>
          <p:spPr bwMode="auto">
            <a:xfrm>
              <a:off x="321" y="1569"/>
              <a:ext cx="5143" cy="228"/>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394" name="Line 25"/>
            <p:cNvSpPr>
              <a:spLocks noChangeShapeType="1"/>
            </p:cNvSpPr>
            <p:nvPr/>
          </p:nvSpPr>
          <p:spPr bwMode="auto">
            <a:xfrm flipV="1">
              <a:off x="1112" y="1569"/>
              <a:ext cx="0" cy="223"/>
            </a:xfrm>
            <a:prstGeom prst="line">
              <a:avLst/>
            </a:prstGeom>
            <a:noFill/>
            <a:ln w="19050">
              <a:solidFill>
                <a:schemeClr val="bg2"/>
              </a:solidFill>
              <a:round/>
              <a:headEnd/>
              <a:tailEnd/>
            </a:ln>
          </p:spPr>
          <p:txBody>
            <a:bodyPr wrap="none" anchor="ctr">
              <a:prstTxWarp prst="textNoShape">
                <a:avLst/>
              </a:prstTxWarp>
            </a:bodyPr>
            <a:lstStyle/>
            <a:p>
              <a:endParaRPr lang="en-US"/>
            </a:p>
          </p:txBody>
        </p:sp>
        <p:sp>
          <p:nvSpPr>
            <p:cNvPr id="57395" name="Text Box 26"/>
            <p:cNvSpPr txBox="1">
              <a:spLocks noChangeArrowheads="1"/>
            </p:cNvSpPr>
            <p:nvPr/>
          </p:nvSpPr>
          <p:spPr bwMode="auto">
            <a:xfrm>
              <a:off x="480" y="1544"/>
              <a:ext cx="672" cy="154"/>
            </a:xfrm>
            <a:prstGeom prst="rect">
              <a:avLst/>
            </a:prstGeom>
            <a:noFill/>
            <a:ln w="9525">
              <a:noFill/>
              <a:miter lim="800000"/>
              <a:headEnd/>
              <a:tailEnd/>
            </a:ln>
          </p:spPr>
          <p:txBody>
            <a:bodyPr>
              <a:prstTxWarp prst="textNoShape">
                <a:avLst/>
              </a:prstTxWarp>
              <a:spAutoFit/>
            </a:bodyPr>
            <a:lstStyle/>
            <a:p>
              <a:pPr algn="r">
                <a:spcBef>
                  <a:spcPct val="50000"/>
                </a:spcBef>
              </a:pPr>
              <a:r>
                <a:rPr lang="en-US" sz="1000" b="1" i="0">
                  <a:latin typeface="Courier New" pitchFamily="1" charset="0"/>
                </a:rPr>
                <a:t>double</a:t>
              </a:r>
              <a:endParaRPr lang="en-US" sz="1200" b="1" i="0">
                <a:latin typeface="Courier New" pitchFamily="1" charset="0"/>
              </a:endParaRPr>
            </a:p>
          </p:txBody>
        </p:sp>
        <p:sp>
          <p:nvSpPr>
            <p:cNvPr id="57396" name="Text Box 27"/>
            <p:cNvSpPr txBox="1">
              <a:spLocks noChangeArrowheads="1"/>
            </p:cNvSpPr>
            <p:nvPr/>
          </p:nvSpPr>
          <p:spPr bwMode="auto">
            <a:xfrm>
              <a:off x="1096" y="1544"/>
              <a:ext cx="4328" cy="154"/>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u="sng">
                  <a:solidFill>
                    <a:srgbClr val="0404FF"/>
                  </a:solidFill>
                  <a:latin typeface="Courier New" pitchFamily="1" charset="0"/>
                </a:rPr>
                <a:t>nextDouble</a:t>
              </a:r>
              <a:r>
                <a:rPr lang="en-US" sz="1000" b="1" i="0">
                  <a:latin typeface="Courier New" pitchFamily="1" charset="0"/>
                </a:rPr>
                <a:t>(double low, double high)</a:t>
              </a:r>
            </a:p>
          </p:txBody>
        </p:sp>
        <p:sp>
          <p:nvSpPr>
            <p:cNvPr id="57397" name="Text Box 28"/>
            <p:cNvSpPr txBox="1">
              <a:spLocks noChangeArrowheads="1"/>
            </p:cNvSpPr>
            <p:nvPr/>
          </p:nvSpPr>
          <p:spPr bwMode="auto">
            <a:xfrm>
              <a:off x="1296" y="1640"/>
              <a:ext cx="4128" cy="173"/>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Returns the next random real number in the specified range.</a:t>
              </a:r>
              <a:endParaRPr lang="en-US" sz="1200" b="1" i="0"/>
            </a:p>
          </p:txBody>
        </p:sp>
      </p:grpSp>
      <p:grpSp>
        <p:nvGrpSpPr>
          <p:cNvPr id="57358" name="Group 29"/>
          <p:cNvGrpSpPr>
            <a:grpSpLocks/>
          </p:cNvGrpSpPr>
          <p:nvPr/>
        </p:nvGrpSpPr>
        <p:grpSpPr bwMode="auto">
          <a:xfrm>
            <a:off x="522288" y="4006850"/>
            <a:ext cx="8164512" cy="427038"/>
            <a:chOff x="321" y="1544"/>
            <a:chExt cx="5143" cy="269"/>
          </a:xfrm>
        </p:grpSpPr>
        <p:sp>
          <p:nvSpPr>
            <p:cNvPr id="57388" name="Rectangle 30"/>
            <p:cNvSpPr>
              <a:spLocks noChangeArrowheads="1"/>
            </p:cNvSpPr>
            <p:nvPr/>
          </p:nvSpPr>
          <p:spPr bwMode="auto">
            <a:xfrm>
              <a:off x="321" y="1569"/>
              <a:ext cx="5143" cy="228"/>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389" name="Line 31"/>
            <p:cNvSpPr>
              <a:spLocks noChangeShapeType="1"/>
            </p:cNvSpPr>
            <p:nvPr/>
          </p:nvSpPr>
          <p:spPr bwMode="auto">
            <a:xfrm flipV="1">
              <a:off x="1112" y="1569"/>
              <a:ext cx="0" cy="223"/>
            </a:xfrm>
            <a:prstGeom prst="line">
              <a:avLst/>
            </a:prstGeom>
            <a:noFill/>
            <a:ln w="19050">
              <a:solidFill>
                <a:schemeClr val="bg2"/>
              </a:solidFill>
              <a:round/>
              <a:headEnd/>
              <a:tailEnd/>
            </a:ln>
          </p:spPr>
          <p:txBody>
            <a:bodyPr wrap="none" anchor="ctr">
              <a:prstTxWarp prst="textNoShape">
                <a:avLst/>
              </a:prstTxWarp>
            </a:bodyPr>
            <a:lstStyle/>
            <a:p>
              <a:endParaRPr lang="en-US"/>
            </a:p>
          </p:txBody>
        </p:sp>
        <p:sp>
          <p:nvSpPr>
            <p:cNvPr id="57390" name="Text Box 32"/>
            <p:cNvSpPr txBox="1">
              <a:spLocks noChangeArrowheads="1"/>
            </p:cNvSpPr>
            <p:nvPr/>
          </p:nvSpPr>
          <p:spPr bwMode="auto">
            <a:xfrm>
              <a:off x="480" y="1544"/>
              <a:ext cx="672" cy="154"/>
            </a:xfrm>
            <a:prstGeom prst="rect">
              <a:avLst/>
            </a:prstGeom>
            <a:noFill/>
            <a:ln w="9525">
              <a:noFill/>
              <a:miter lim="800000"/>
              <a:headEnd/>
              <a:tailEnd/>
            </a:ln>
          </p:spPr>
          <p:txBody>
            <a:bodyPr>
              <a:prstTxWarp prst="textNoShape">
                <a:avLst/>
              </a:prstTxWarp>
              <a:spAutoFit/>
            </a:bodyPr>
            <a:lstStyle/>
            <a:p>
              <a:pPr algn="r">
                <a:spcBef>
                  <a:spcPct val="50000"/>
                </a:spcBef>
              </a:pPr>
              <a:r>
                <a:rPr lang="en-US" sz="1000" b="1" i="0">
                  <a:latin typeface="Courier New" pitchFamily="1" charset="0"/>
                </a:rPr>
                <a:t>int</a:t>
              </a:r>
              <a:endParaRPr lang="en-US" sz="1200" b="1" i="0">
                <a:latin typeface="Courier New" pitchFamily="1" charset="0"/>
              </a:endParaRPr>
            </a:p>
          </p:txBody>
        </p:sp>
        <p:sp>
          <p:nvSpPr>
            <p:cNvPr id="57391" name="Text Box 33"/>
            <p:cNvSpPr txBox="1">
              <a:spLocks noChangeArrowheads="1"/>
            </p:cNvSpPr>
            <p:nvPr/>
          </p:nvSpPr>
          <p:spPr bwMode="auto">
            <a:xfrm>
              <a:off x="1096" y="1544"/>
              <a:ext cx="4328" cy="154"/>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u="sng">
                  <a:solidFill>
                    <a:srgbClr val="0404FF"/>
                  </a:solidFill>
                  <a:latin typeface="Courier New" pitchFamily="1" charset="0"/>
                </a:rPr>
                <a:t>nextInt</a:t>
              </a:r>
              <a:r>
                <a:rPr lang="en-US" sz="1000" b="1" i="0">
                  <a:latin typeface="Courier New" pitchFamily="1" charset="0"/>
                </a:rPr>
                <a:t>(int low, int high)</a:t>
              </a:r>
            </a:p>
          </p:txBody>
        </p:sp>
        <p:sp>
          <p:nvSpPr>
            <p:cNvPr id="57392" name="Text Box 34"/>
            <p:cNvSpPr txBox="1">
              <a:spLocks noChangeArrowheads="1"/>
            </p:cNvSpPr>
            <p:nvPr/>
          </p:nvSpPr>
          <p:spPr bwMode="auto">
            <a:xfrm>
              <a:off x="1296" y="1640"/>
              <a:ext cx="4128" cy="173"/>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Returns the next random integer in the specified range.</a:t>
              </a:r>
            </a:p>
          </p:txBody>
        </p:sp>
      </p:grpSp>
      <p:sp>
        <p:nvSpPr>
          <p:cNvPr id="57359" name="Rectangle 35"/>
          <p:cNvSpPr>
            <a:spLocks noChangeArrowheads="1"/>
          </p:cNvSpPr>
          <p:nvPr/>
        </p:nvSpPr>
        <p:spPr bwMode="auto">
          <a:xfrm>
            <a:off x="520700" y="4625975"/>
            <a:ext cx="8164513" cy="361950"/>
          </a:xfrm>
          <a:prstGeom prst="rect">
            <a:avLst/>
          </a:prstGeom>
          <a:solidFill>
            <a:srgbClr val="CCCCFF"/>
          </a:solidFill>
          <a:ln w="19050">
            <a:solidFill>
              <a:srgbClr val="999999"/>
            </a:solidFill>
            <a:miter lim="800000"/>
            <a:headEnd/>
            <a:tailEnd/>
          </a:ln>
        </p:spPr>
        <p:txBody>
          <a:bodyPr wrap="none" anchor="ctr">
            <a:prstTxWarp prst="textNoShape">
              <a:avLst/>
            </a:prstTxWarp>
          </a:bodyPr>
          <a:lstStyle/>
          <a:p>
            <a:r>
              <a:rPr lang="en-US" sz="1800" b="1" i="0"/>
              <a:t>Inherited Method Summary</a:t>
            </a:r>
            <a:endParaRPr lang="en-US" sz="2400" i="0"/>
          </a:p>
        </p:txBody>
      </p:sp>
      <p:grpSp>
        <p:nvGrpSpPr>
          <p:cNvPr id="57360" name="Group 36"/>
          <p:cNvGrpSpPr>
            <a:grpSpLocks/>
          </p:cNvGrpSpPr>
          <p:nvPr/>
        </p:nvGrpSpPr>
        <p:grpSpPr bwMode="auto">
          <a:xfrm>
            <a:off x="493713" y="4943475"/>
            <a:ext cx="8191500" cy="427038"/>
            <a:chOff x="303" y="3042"/>
            <a:chExt cx="5160" cy="269"/>
          </a:xfrm>
        </p:grpSpPr>
        <p:sp>
          <p:nvSpPr>
            <p:cNvPr id="57383" name="Rectangle 37"/>
            <p:cNvSpPr>
              <a:spLocks noChangeArrowheads="1"/>
            </p:cNvSpPr>
            <p:nvPr/>
          </p:nvSpPr>
          <p:spPr bwMode="auto">
            <a:xfrm>
              <a:off x="320" y="3067"/>
              <a:ext cx="5143" cy="228"/>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384" name="Line 38"/>
            <p:cNvSpPr>
              <a:spLocks noChangeShapeType="1"/>
            </p:cNvSpPr>
            <p:nvPr/>
          </p:nvSpPr>
          <p:spPr bwMode="auto">
            <a:xfrm flipV="1">
              <a:off x="744" y="3067"/>
              <a:ext cx="0" cy="223"/>
            </a:xfrm>
            <a:prstGeom prst="line">
              <a:avLst/>
            </a:prstGeom>
            <a:noFill/>
            <a:ln w="19050">
              <a:solidFill>
                <a:schemeClr val="bg2"/>
              </a:solidFill>
              <a:round/>
              <a:headEnd/>
              <a:tailEnd/>
            </a:ln>
          </p:spPr>
          <p:txBody>
            <a:bodyPr wrap="none" anchor="ctr">
              <a:prstTxWarp prst="textNoShape">
                <a:avLst/>
              </a:prstTxWarp>
            </a:bodyPr>
            <a:lstStyle/>
            <a:p>
              <a:endParaRPr lang="en-US"/>
            </a:p>
          </p:txBody>
        </p:sp>
        <p:sp>
          <p:nvSpPr>
            <p:cNvPr id="57385" name="Text Box 39"/>
            <p:cNvSpPr txBox="1">
              <a:spLocks noChangeArrowheads="1"/>
            </p:cNvSpPr>
            <p:nvPr/>
          </p:nvSpPr>
          <p:spPr bwMode="auto">
            <a:xfrm>
              <a:off x="303" y="3042"/>
              <a:ext cx="481" cy="154"/>
            </a:xfrm>
            <a:prstGeom prst="rect">
              <a:avLst/>
            </a:prstGeom>
            <a:noFill/>
            <a:ln w="9525">
              <a:noFill/>
              <a:miter lim="800000"/>
              <a:headEnd/>
              <a:tailEnd/>
            </a:ln>
          </p:spPr>
          <p:txBody>
            <a:bodyPr>
              <a:prstTxWarp prst="textNoShape">
                <a:avLst/>
              </a:prstTxWarp>
              <a:spAutoFit/>
            </a:bodyPr>
            <a:lstStyle/>
            <a:p>
              <a:pPr algn="r">
                <a:spcBef>
                  <a:spcPct val="50000"/>
                </a:spcBef>
              </a:pPr>
              <a:r>
                <a:rPr lang="en-US" sz="1000" b="1" i="0">
                  <a:latin typeface="Courier New" pitchFamily="1" charset="0"/>
                </a:rPr>
                <a:t>boolean</a:t>
              </a:r>
            </a:p>
          </p:txBody>
        </p:sp>
        <p:sp>
          <p:nvSpPr>
            <p:cNvPr id="57386" name="Text Box 40"/>
            <p:cNvSpPr txBox="1">
              <a:spLocks noChangeArrowheads="1"/>
            </p:cNvSpPr>
            <p:nvPr/>
          </p:nvSpPr>
          <p:spPr bwMode="auto">
            <a:xfrm>
              <a:off x="728" y="3042"/>
              <a:ext cx="4328" cy="154"/>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u="sng">
                  <a:solidFill>
                    <a:srgbClr val="0404FF"/>
                  </a:solidFill>
                  <a:latin typeface="Courier New" pitchFamily="1" charset="0"/>
                </a:rPr>
                <a:t>nextBoolean</a:t>
              </a:r>
              <a:r>
                <a:rPr lang="en-US" sz="1000" b="1" i="0">
                  <a:latin typeface="Courier New" pitchFamily="1" charset="0"/>
                </a:rPr>
                <a:t>()</a:t>
              </a:r>
            </a:p>
          </p:txBody>
        </p:sp>
        <p:sp>
          <p:nvSpPr>
            <p:cNvPr id="57387" name="Text Box 41"/>
            <p:cNvSpPr txBox="1">
              <a:spLocks noChangeArrowheads="1"/>
            </p:cNvSpPr>
            <p:nvPr/>
          </p:nvSpPr>
          <p:spPr bwMode="auto">
            <a:xfrm>
              <a:off x="928" y="3138"/>
              <a:ext cx="4128" cy="173"/>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Returns a random </a:t>
              </a:r>
              <a:r>
                <a:rPr lang="en-US" sz="1000" b="1" i="0">
                  <a:latin typeface="Courier New" pitchFamily="1" charset="0"/>
                </a:rPr>
                <a:t>boolean</a:t>
              </a:r>
              <a:r>
                <a:rPr lang="en-US" sz="1200" i="0"/>
                <a:t> that is </a:t>
              </a:r>
              <a:r>
                <a:rPr lang="en-US" sz="1000" b="1" i="0">
                  <a:latin typeface="Courier New" pitchFamily="1" charset="0"/>
                </a:rPr>
                <a:t>true</a:t>
              </a:r>
              <a:r>
                <a:rPr lang="en-US" sz="1200" i="0"/>
                <a:t> 50 percent of the time.</a:t>
              </a:r>
            </a:p>
          </p:txBody>
        </p:sp>
      </p:grpSp>
      <p:grpSp>
        <p:nvGrpSpPr>
          <p:cNvPr id="57361" name="Group 42"/>
          <p:cNvGrpSpPr>
            <a:grpSpLocks/>
          </p:cNvGrpSpPr>
          <p:nvPr/>
        </p:nvGrpSpPr>
        <p:grpSpPr bwMode="auto">
          <a:xfrm>
            <a:off x="492125" y="5303838"/>
            <a:ext cx="8193088" cy="427037"/>
            <a:chOff x="302" y="3269"/>
            <a:chExt cx="5161" cy="269"/>
          </a:xfrm>
        </p:grpSpPr>
        <p:sp>
          <p:nvSpPr>
            <p:cNvPr id="57378" name="Rectangle 43"/>
            <p:cNvSpPr>
              <a:spLocks noChangeArrowheads="1"/>
            </p:cNvSpPr>
            <p:nvPr/>
          </p:nvSpPr>
          <p:spPr bwMode="auto">
            <a:xfrm>
              <a:off x="320" y="3294"/>
              <a:ext cx="5143" cy="228"/>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379" name="Line 44"/>
            <p:cNvSpPr>
              <a:spLocks noChangeShapeType="1"/>
            </p:cNvSpPr>
            <p:nvPr/>
          </p:nvSpPr>
          <p:spPr bwMode="auto">
            <a:xfrm flipV="1">
              <a:off x="744" y="3294"/>
              <a:ext cx="0" cy="223"/>
            </a:xfrm>
            <a:prstGeom prst="line">
              <a:avLst/>
            </a:prstGeom>
            <a:noFill/>
            <a:ln w="19050">
              <a:solidFill>
                <a:schemeClr val="bg2"/>
              </a:solidFill>
              <a:round/>
              <a:headEnd/>
              <a:tailEnd/>
            </a:ln>
          </p:spPr>
          <p:txBody>
            <a:bodyPr wrap="none" anchor="ctr">
              <a:prstTxWarp prst="textNoShape">
                <a:avLst/>
              </a:prstTxWarp>
            </a:bodyPr>
            <a:lstStyle/>
            <a:p>
              <a:endParaRPr lang="en-US"/>
            </a:p>
          </p:txBody>
        </p:sp>
        <p:sp>
          <p:nvSpPr>
            <p:cNvPr id="57380" name="Text Box 45"/>
            <p:cNvSpPr txBox="1">
              <a:spLocks noChangeArrowheads="1"/>
            </p:cNvSpPr>
            <p:nvPr/>
          </p:nvSpPr>
          <p:spPr bwMode="auto">
            <a:xfrm>
              <a:off x="302" y="3269"/>
              <a:ext cx="482" cy="154"/>
            </a:xfrm>
            <a:prstGeom prst="rect">
              <a:avLst/>
            </a:prstGeom>
            <a:noFill/>
            <a:ln w="9525">
              <a:noFill/>
              <a:miter lim="800000"/>
              <a:headEnd/>
              <a:tailEnd/>
            </a:ln>
          </p:spPr>
          <p:txBody>
            <a:bodyPr>
              <a:prstTxWarp prst="textNoShape">
                <a:avLst/>
              </a:prstTxWarp>
              <a:spAutoFit/>
            </a:bodyPr>
            <a:lstStyle/>
            <a:p>
              <a:pPr algn="r">
                <a:spcBef>
                  <a:spcPct val="50000"/>
                </a:spcBef>
              </a:pPr>
              <a:r>
                <a:rPr lang="en-US" sz="1000" b="1" i="0">
                  <a:latin typeface="Courier New" pitchFamily="1" charset="0"/>
                </a:rPr>
                <a:t>double</a:t>
              </a:r>
            </a:p>
          </p:txBody>
        </p:sp>
        <p:sp>
          <p:nvSpPr>
            <p:cNvPr id="57381" name="Text Box 46"/>
            <p:cNvSpPr txBox="1">
              <a:spLocks noChangeArrowheads="1"/>
            </p:cNvSpPr>
            <p:nvPr/>
          </p:nvSpPr>
          <p:spPr bwMode="auto">
            <a:xfrm>
              <a:off x="728" y="3269"/>
              <a:ext cx="4328" cy="154"/>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u="sng">
                  <a:solidFill>
                    <a:srgbClr val="0404FF"/>
                  </a:solidFill>
                  <a:latin typeface="Courier New" pitchFamily="1" charset="0"/>
                </a:rPr>
                <a:t>nextDouble</a:t>
              </a:r>
              <a:r>
                <a:rPr lang="en-US" sz="1000" b="1" i="0">
                  <a:latin typeface="Courier New" pitchFamily="1" charset="0"/>
                </a:rPr>
                <a:t>()</a:t>
              </a:r>
            </a:p>
          </p:txBody>
        </p:sp>
        <p:sp>
          <p:nvSpPr>
            <p:cNvPr id="57382" name="Text Box 47"/>
            <p:cNvSpPr txBox="1">
              <a:spLocks noChangeArrowheads="1"/>
            </p:cNvSpPr>
            <p:nvPr/>
          </p:nvSpPr>
          <p:spPr bwMode="auto">
            <a:xfrm>
              <a:off x="928" y="3365"/>
              <a:ext cx="4128" cy="173"/>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Returns a random </a:t>
              </a:r>
              <a:r>
                <a:rPr lang="en-US" sz="1000" b="1" i="0">
                  <a:latin typeface="Courier New" pitchFamily="1" charset="0"/>
                </a:rPr>
                <a:t>double</a:t>
              </a:r>
              <a:r>
                <a:rPr lang="en-US" sz="1200" i="0"/>
                <a:t> </a:t>
              </a:r>
              <a:r>
                <a:rPr lang="en-US" sz="1200"/>
                <a:t>d</a:t>
              </a:r>
              <a:r>
                <a:rPr lang="en-US" sz="1200" i="0"/>
                <a:t> in the range 0 ≤ </a:t>
              </a:r>
              <a:r>
                <a:rPr lang="en-US" sz="1200"/>
                <a:t>d</a:t>
              </a:r>
              <a:r>
                <a:rPr lang="en-US" sz="1200" i="0"/>
                <a:t> &lt; 1.</a:t>
              </a:r>
            </a:p>
          </p:txBody>
        </p:sp>
      </p:grpSp>
      <p:grpSp>
        <p:nvGrpSpPr>
          <p:cNvPr id="57362" name="Group 48"/>
          <p:cNvGrpSpPr>
            <a:grpSpLocks/>
          </p:cNvGrpSpPr>
          <p:nvPr/>
        </p:nvGrpSpPr>
        <p:grpSpPr bwMode="auto">
          <a:xfrm>
            <a:off x="492125" y="5664200"/>
            <a:ext cx="8193088" cy="427038"/>
            <a:chOff x="302" y="3496"/>
            <a:chExt cx="5161" cy="269"/>
          </a:xfrm>
        </p:grpSpPr>
        <p:sp>
          <p:nvSpPr>
            <p:cNvPr id="57373" name="Rectangle 49"/>
            <p:cNvSpPr>
              <a:spLocks noChangeArrowheads="1"/>
            </p:cNvSpPr>
            <p:nvPr/>
          </p:nvSpPr>
          <p:spPr bwMode="auto">
            <a:xfrm>
              <a:off x="320" y="3521"/>
              <a:ext cx="5143" cy="228"/>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374" name="Line 50"/>
            <p:cNvSpPr>
              <a:spLocks noChangeShapeType="1"/>
            </p:cNvSpPr>
            <p:nvPr/>
          </p:nvSpPr>
          <p:spPr bwMode="auto">
            <a:xfrm flipV="1">
              <a:off x="744" y="3521"/>
              <a:ext cx="0" cy="223"/>
            </a:xfrm>
            <a:prstGeom prst="line">
              <a:avLst/>
            </a:prstGeom>
            <a:noFill/>
            <a:ln w="19050">
              <a:solidFill>
                <a:schemeClr val="bg2"/>
              </a:solidFill>
              <a:round/>
              <a:headEnd/>
              <a:tailEnd/>
            </a:ln>
          </p:spPr>
          <p:txBody>
            <a:bodyPr wrap="none" anchor="ctr">
              <a:prstTxWarp prst="textNoShape">
                <a:avLst/>
              </a:prstTxWarp>
            </a:bodyPr>
            <a:lstStyle/>
            <a:p>
              <a:endParaRPr lang="en-US"/>
            </a:p>
          </p:txBody>
        </p:sp>
        <p:sp>
          <p:nvSpPr>
            <p:cNvPr id="57375" name="Text Box 51"/>
            <p:cNvSpPr txBox="1">
              <a:spLocks noChangeArrowheads="1"/>
            </p:cNvSpPr>
            <p:nvPr/>
          </p:nvSpPr>
          <p:spPr bwMode="auto">
            <a:xfrm>
              <a:off x="302" y="3496"/>
              <a:ext cx="482" cy="154"/>
            </a:xfrm>
            <a:prstGeom prst="rect">
              <a:avLst/>
            </a:prstGeom>
            <a:noFill/>
            <a:ln w="9525">
              <a:noFill/>
              <a:miter lim="800000"/>
              <a:headEnd/>
              <a:tailEnd/>
            </a:ln>
          </p:spPr>
          <p:txBody>
            <a:bodyPr>
              <a:prstTxWarp prst="textNoShape">
                <a:avLst/>
              </a:prstTxWarp>
              <a:spAutoFit/>
            </a:bodyPr>
            <a:lstStyle/>
            <a:p>
              <a:pPr algn="r">
                <a:spcBef>
                  <a:spcPct val="50000"/>
                </a:spcBef>
              </a:pPr>
              <a:r>
                <a:rPr lang="en-US" sz="1000" b="1" i="0">
                  <a:latin typeface="Courier New" pitchFamily="1" charset="0"/>
                </a:rPr>
                <a:t>int</a:t>
              </a:r>
            </a:p>
          </p:txBody>
        </p:sp>
        <p:sp>
          <p:nvSpPr>
            <p:cNvPr id="57376" name="Text Box 52"/>
            <p:cNvSpPr txBox="1">
              <a:spLocks noChangeArrowheads="1"/>
            </p:cNvSpPr>
            <p:nvPr/>
          </p:nvSpPr>
          <p:spPr bwMode="auto">
            <a:xfrm>
              <a:off x="728" y="3496"/>
              <a:ext cx="4328" cy="154"/>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u="sng">
                  <a:solidFill>
                    <a:srgbClr val="0404FF"/>
                  </a:solidFill>
                  <a:latin typeface="Courier New" pitchFamily="1" charset="0"/>
                </a:rPr>
                <a:t>nextInt</a:t>
              </a:r>
              <a:r>
                <a:rPr lang="en-US" sz="1000" b="1" i="0">
                  <a:latin typeface="Courier New" pitchFamily="1" charset="0"/>
                </a:rPr>
                <a:t>(int n)</a:t>
              </a:r>
            </a:p>
          </p:txBody>
        </p:sp>
        <p:sp>
          <p:nvSpPr>
            <p:cNvPr id="57377" name="Text Box 53"/>
            <p:cNvSpPr txBox="1">
              <a:spLocks noChangeArrowheads="1"/>
            </p:cNvSpPr>
            <p:nvPr/>
          </p:nvSpPr>
          <p:spPr bwMode="auto">
            <a:xfrm>
              <a:off x="928" y="3592"/>
              <a:ext cx="4128" cy="173"/>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Returns a random </a:t>
              </a:r>
              <a:r>
                <a:rPr lang="en-US" sz="1000" b="1" i="0">
                  <a:latin typeface="Courier New" pitchFamily="1" charset="0"/>
                </a:rPr>
                <a:t>int</a:t>
              </a:r>
              <a:r>
                <a:rPr lang="en-US" sz="1200" i="0"/>
                <a:t> </a:t>
              </a:r>
              <a:r>
                <a:rPr lang="en-US" sz="1200"/>
                <a:t>k</a:t>
              </a:r>
              <a:r>
                <a:rPr lang="en-US" sz="1200" i="0"/>
                <a:t> in the range 0 ≤ </a:t>
              </a:r>
              <a:r>
                <a:rPr lang="en-US" sz="1200"/>
                <a:t>k</a:t>
              </a:r>
              <a:r>
                <a:rPr lang="en-US" sz="1200" i="0"/>
                <a:t> &lt; </a:t>
              </a:r>
              <a:r>
                <a:rPr lang="en-US" sz="1000" b="1" i="0">
                  <a:latin typeface="Courier New" pitchFamily="1" charset="0"/>
                </a:rPr>
                <a:t>n</a:t>
              </a:r>
              <a:r>
                <a:rPr lang="en-US" sz="1200" i="0"/>
                <a:t>.</a:t>
              </a:r>
            </a:p>
          </p:txBody>
        </p:sp>
      </p:grpSp>
      <p:grpSp>
        <p:nvGrpSpPr>
          <p:cNvPr id="57363" name="Group 54"/>
          <p:cNvGrpSpPr>
            <a:grpSpLocks/>
          </p:cNvGrpSpPr>
          <p:nvPr/>
        </p:nvGrpSpPr>
        <p:grpSpPr bwMode="auto">
          <a:xfrm>
            <a:off x="493713" y="6024563"/>
            <a:ext cx="8191500" cy="427037"/>
            <a:chOff x="303" y="3723"/>
            <a:chExt cx="5160" cy="269"/>
          </a:xfrm>
        </p:grpSpPr>
        <p:sp>
          <p:nvSpPr>
            <p:cNvPr id="57368" name="Rectangle 55"/>
            <p:cNvSpPr>
              <a:spLocks noChangeArrowheads="1"/>
            </p:cNvSpPr>
            <p:nvPr/>
          </p:nvSpPr>
          <p:spPr bwMode="auto">
            <a:xfrm>
              <a:off x="320" y="3748"/>
              <a:ext cx="5143" cy="228"/>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369" name="Line 56"/>
            <p:cNvSpPr>
              <a:spLocks noChangeShapeType="1"/>
            </p:cNvSpPr>
            <p:nvPr/>
          </p:nvSpPr>
          <p:spPr bwMode="auto">
            <a:xfrm flipV="1">
              <a:off x="744" y="3748"/>
              <a:ext cx="0" cy="223"/>
            </a:xfrm>
            <a:prstGeom prst="line">
              <a:avLst/>
            </a:prstGeom>
            <a:noFill/>
            <a:ln w="19050">
              <a:solidFill>
                <a:schemeClr val="bg2"/>
              </a:solidFill>
              <a:round/>
              <a:headEnd/>
              <a:tailEnd/>
            </a:ln>
          </p:spPr>
          <p:txBody>
            <a:bodyPr wrap="none" anchor="ctr">
              <a:prstTxWarp prst="textNoShape">
                <a:avLst/>
              </a:prstTxWarp>
            </a:bodyPr>
            <a:lstStyle/>
            <a:p>
              <a:endParaRPr lang="en-US"/>
            </a:p>
          </p:txBody>
        </p:sp>
        <p:sp>
          <p:nvSpPr>
            <p:cNvPr id="57370" name="Text Box 57"/>
            <p:cNvSpPr txBox="1">
              <a:spLocks noChangeArrowheads="1"/>
            </p:cNvSpPr>
            <p:nvPr/>
          </p:nvSpPr>
          <p:spPr bwMode="auto">
            <a:xfrm>
              <a:off x="303" y="3723"/>
              <a:ext cx="481" cy="154"/>
            </a:xfrm>
            <a:prstGeom prst="rect">
              <a:avLst/>
            </a:prstGeom>
            <a:noFill/>
            <a:ln w="9525">
              <a:noFill/>
              <a:miter lim="800000"/>
              <a:headEnd/>
              <a:tailEnd/>
            </a:ln>
          </p:spPr>
          <p:txBody>
            <a:bodyPr>
              <a:prstTxWarp prst="textNoShape">
                <a:avLst/>
              </a:prstTxWarp>
              <a:spAutoFit/>
            </a:bodyPr>
            <a:lstStyle/>
            <a:p>
              <a:pPr algn="r">
                <a:spcBef>
                  <a:spcPct val="50000"/>
                </a:spcBef>
              </a:pPr>
              <a:r>
                <a:rPr lang="en-US" sz="1000" b="1" i="0">
                  <a:latin typeface="Courier New" pitchFamily="1" charset="0"/>
                </a:rPr>
                <a:t>void</a:t>
              </a:r>
            </a:p>
          </p:txBody>
        </p:sp>
        <p:sp>
          <p:nvSpPr>
            <p:cNvPr id="57371" name="Text Box 58"/>
            <p:cNvSpPr txBox="1">
              <a:spLocks noChangeArrowheads="1"/>
            </p:cNvSpPr>
            <p:nvPr/>
          </p:nvSpPr>
          <p:spPr bwMode="auto">
            <a:xfrm>
              <a:off x="728" y="3723"/>
              <a:ext cx="4328" cy="154"/>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u="sng">
                  <a:solidFill>
                    <a:srgbClr val="0404FF"/>
                  </a:solidFill>
                  <a:latin typeface="Courier New" pitchFamily="1" charset="0"/>
                </a:rPr>
                <a:t>setSeed</a:t>
              </a:r>
              <a:r>
                <a:rPr lang="en-US" sz="1000" b="1" i="0">
                  <a:latin typeface="Courier New" pitchFamily="1" charset="0"/>
                </a:rPr>
                <a:t>(long seed)</a:t>
              </a:r>
            </a:p>
          </p:txBody>
        </p:sp>
        <p:sp>
          <p:nvSpPr>
            <p:cNvPr id="57372" name="Text Box 59"/>
            <p:cNvSpPr txBox="1">
              <a:spLocks noChangeArrowheads="1"/>
            </p:cNvSpPr>
            <p:nvPr/>
          </p:nvSpPr>
          <p:spPr bwMode="auto">
            <a:xfrm>
              <a:off x="928" y="3819"/>
              <a:ext cx="4128" cy="173"/>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Sets a new starting point for the random number generator.</a:t>
              </a:r>
              <a:endParaRPr lang="en-US" sz="1200" b="1" i="0"/>
            </a:p>
          </p:txBody>
        </p:sp>
      </p:grpSp>
      <p:grpSp>
        <p:nvGrpSpPr>
          <p:cNvPr id="57364" name="Group 60"/>
          <p:cNvGrpSpPr>
            <a:grpSpLocks/>
          </p:cNvGrpSpPr>
          <p:nvPr/>
        </p:nvGrpSpPr>
        <p:grpSpPr bwMode="auto">
          <a:xfrm>
            <a:off x="509588" y="1612900"/>
            <a:ext cx="8164512" cy="427038"/>
            <a:chOff x="417" y="1008"/>
            <a:chExt cx="5143" cy="269"/>
          </a:xfrm>
        </p:grpSpPr>
        <p:sp>
          <p:nvSpPr>
            <p:cNvPr id="57365" name="Rectangle 61"/>
            <p:cNvSpPr>
              <a:spLocks noChangeArrowheads="1"/>
            </p:cNvSpPr>
            <p:nvPr/>
          </p:nvSpPr>
          <p:spPr bwMode="auto">
            <a:xfrm>
              <a:off x="417" y="1033"/>
              <a:ext cx="5143" cy="228"/>
            </a:xfrm>
            <a:prstGeom prst="rect">
              <a:avLst/>
            </a:prstGeom>
            <a:solidFill>
              <a:schemeClr val="bg1"/>
            </a:solidFill>
            <a:ln w="19050">
              <a:solidFill>
                <a:srgbClr val="999999"/>
              </a:solidFill>
              <a:miter lim="800000"/>
              <a:headEnd/>
              <a:tailEnd/>
            </a:ln>
          </p:spPr>
          <p:txBody>
            <a:bodyPr wrap="none" anchor="ctr">
              <a:prstTxWarp prst="textNoShape">
                <a:avLst/>
              </a:prstTxWarp>
            </a:bodyPr>
            <a:lstStyle/>
            <a:p>
              <a:endParaRPr lang="en-US"/>
            </a:p>
          </p:txBody>
        </p:sp>
        <p:sp>
          <p:nvSpPr>
            <p:cNvPr id="57366" name="Text Box 62"/>
            <p:cNvSpPr txBox="1">
              <a:spLocks noChangeArrowheads="1"/>
            </p:cNvSpPr>
            <p:nvPr/>
          </p:nvSpPr>
          <p:spPr bwMode="auto">
            <a:xfrm>
              <a:off x="432" y="1008"/>
              <a:ext cx="4328" cy="154"/>
            </a:xfrm>
            <a:prstGeom prst="rect">
              <a:avLst/>
            </a:prstGeom>
            <a:noFill/>
            <a:ln w="9525">
              <a:noFill/>
              <a:miter lim="800000"/>
              <a:headEnd/>
              <a:tailEnd/>
            </a:ln>
          </p:spPr>
          <p:txBody>
            <a:bodyPr>
              <a:prstTxWarp prst="textNoShape">
                <a:avLst/>
              </a:prstTxWarp>
              <a:spAutoFit/>
            </a:bodyPr>
            <a:lstStyle/>
            <a:p>
              <a:pPr>
                <a:spcBef>
                  <a:spcPct val="50000"/>
                </a:spcBef>
              </a:pPr>
              <a:r>
                <a:rPr lang="en-US" sz="1000" b="1" i="0">
                  <a:latin typeface="Courier New" pitchFamily="1" charset="0"/>
                </a:rPr>
                <a:t>RandomGenerator()</a:t>
              </a:r>
              <a:endParaRPr lang="en-US" sz="1200" b="1" i="0">
                <a:latin typeface="Courier New" pitchFamily="1" charset="0"/>
              </a:endParaRPr>
            </a:p>
          </p:txBody>
        </p:sp>
        <p:sp>
          <p:nvSpPr>
            <p:cNvPr id="57367" name="Text Box 63"/>
            <p:cNvSpPr txBox="1">
              <a:spLocks noChangeArrowheads="1"/>
            </p:cNvSpPr>
            <p:nvPr/>
          </p:nvSpPr>
          <p:spPr bwMode="auto">
            <a:xfrm>
              <a:off x="632" y="1104"/>
              <a:ext cx="4128" cy="173"/>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Creates a new random generator.</a:t>
              </a:r>
              <a:endParaRPr lang="en-US" sz="1200" b="1" i="0"/>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Sample </a:t>
            </a:r>
            <a:r>
              <a:rPr lang="en-US" sz="3600">
                <a:solidFill>
                  <a:srgbClr val="FF0000"/>
                </a:solidFill>
                <a:latin typeface="Helvetica" pitchFamily="1" charset="0"/>
              </a:rPr>
              <a:t>javadoc</a:t>
            </a:r>
            <a:r>
              <a:rPr lang="en-US" sz="4000">
                <a:solidFill>
                  <a:srgbClr val="FF0000"/>
                </a:solidFill>
                <a:latin typeface="Times New Roman" pitchFamily="1" charset="0"/>
              </a:rPr>
              <a:t> Pages</a:t>
            </a:r>
            <a:endParaRPr lang="en-US">
              <a:solidFill>
                <a:schemeClr val="tx1"/>
              </a:solidFill>
            </a:endParaRPr>
          </a:p>
        </p:txBody>
      </p:sp>
      <p:sp>
        <p:nvSpPr>
          <p:cNvPr id="59395" name="Rectangle 3"/>
          <p:cNvSpPr>
            <a:spLocks noChangeArrowheads="1"/>
          </p:cNvSpPr>
          <p:nvPr/>
        </p:nvSpPr>
        <p:spPr bwMode="auto">
          <a:xfrm>
            <a:off x="290513" y="1160463"/>
            <a:ext cx="8575675" cy="539432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396" name="Rectangle 4"/>
          <p:cNvSpPr>
            <a:spLocks noChangeArrowheads="1"/>
          </p:cNvSpPr>
          <p:nvPr/>
        </p:nvSpPr>
        <p:spPr bwMode="auto">
          <a:xfrm>
            <a:off x="508000" y="1300163"/>
            <a:ext cx="8164513" cy="361950"/>
          </a:xfrm>
          <a:prstGeom prst="rect">
            <a:avLst/>
          </a:prstGeom>
          <a:solidFill>
            <a:srgbClr val="CCCCFF"/>
          </a:solidFill>
          <a:ln w="19050">
            <a:solidFill>
              <a:srgbClr val="999999"/>
            </a:solidFill>
            <a:miter lim="800000"/>
            <a:headEnd/>
            <a:tailEnd/>
          </a:ln>
        </p:spPr>
        <p:txBody>
          <a:bodyPr wrap="none" anchor="ctr">
            <a:prstTxWarp prst="textNoShape">
              <a:avLst/>
            </a:prstTxWarp>
          </a:bodyPr>
          <a:lstStyle/>
          <a:p>
            <a:r>
              <a:rPr lang="en-US" sz="1800" b="1" i="0"/>
              <a:t>Constructor Detail</a:t>
            </a:r>
            <a:endParaRPr lang="en-US" sz="2400" i="0"/>
          </a:p>
        </p:txBody>
      </p:sp>
      <p:sp>
        <p:nvSpPr>
          <p:cNvPr id="59397" name="Rectangle 5"/>
          <p:cNvSpPr>
            <a:spLocks noChangeArrowheads="1"/>
          </p:cNvSpPr>
          <p:nvPr/>
        </p:nvSpPr>
        <p:spPr bwMode="auto">
          <a:xfrm>
            <a:off x="522288" y="2895600"/>
            <a:ext cx="8164512" cy="361950"/>
          </a:xfrm>
          <a:prstGeom prst="rect">
            <a:avLst/>
          </a:prstGeom>
          <a:solidFill>
            <a:srgbClr val="CCCCFF"/>
          </a:solidFill>
          <a:ln w="19050">
            <a:solidFill>
              <a:srgbClr val="999999"/>
            </a:solidFill>
            <a:miter lim="800000"/>
            <a:headEnd/>
            <a:tailEnd/>
          </a:ln>
        </p:spPr>
        <p:txBody>
          <a:bodyPr wrap="none" anchor="ctr">
            <a:prstTxWarp prst="textNoShape">
              <a:avLst/>
            </a:prstTxWarp>
          </a:bodyPr>
          <a:lstStyle/>
          <a:p>
            <a:r>
              <a:rPr lang="en-US" sz="1800" b="1" i="0"/>
              <a:t>Method Detail</a:t>
            </a:r>
            <a:endParaRPr lang="en-US" sz="2400" i="0"/>
          </a:p>
        </p:txBody>
      </p:sp>
      <p:sp>
        <p:nvSpPr>
          <p:cNvPr id="59398" name="Text Box 6"/>
          <p:cNvSpPr txBox="1">
            <a:spLocks noChangeArrowheads="1"/>
          </p:cNvSpPr>
          <p:nvPr/>
        </p:nvSpPr>
        <p:spPr bwMode="auto">
          <a:xfrm>
            <a:off x="482600" y="1689100"/>
            <a:ext cx="68707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i="0">
                <a:latin typeface="Courier New" pitchFamily="1" charset="0"/>
              </a:rPr>
              <a:t>public RandomGenerator()</a:t>
            </a:r>
            <a:endParaRPr lang="en-US" sz="1200" b="1" i="0">
              <a:latin typeface="Courier New" pitchFamily="1" charset="0"/>
            </a:endParaRPr>
          </a:p>
        </p:txBody>
      </p:sp>
      <p:sp>
        <p:nvSpPr>
          <p:cNvPr id="59399" name="Text Box 7"/>
          <p:cNvSpPr txBox="1">
            <a:spLocks noChangeArrowheads="1"/>
          </p:cNvSpPr>
          <p:nvPr/>
        </p:nvSpPr>
        <p:spPr bwMode="auto">
          <a:xfrm>
            <a:off x="850900" y="1935163"/>
            <a:ext cx="7753350" cy="422275"/>
          </a:xfrm>
          <a:prstGeom prst="rect">
            <a:avLst/>
          </a:prstGeom>
          <a:noFill/>
          <a:ln w="9525">
            <a:noFill/>
            <a:miter lim="800000"/>
            <a:headEnd/>
            <a:tailEnd/>
          </a:ln>
        </p:spPr>
        <p:txBody>
          <a:bodyPr>
            <a:prstTxWarp prst="textNoShape">
              <a:avLst/>
            </a:prstTxWarp>
            <a:spAutoFit/>
          </a:bodyPr>
          <a:lstStyle/>
          <a:p>
            <a:pPr>
              <a:lnSpc>
                <a:spcPct val="90000"/>
              </a:lnSpc>
            </a:pPr>
            <a:r>
              <a:rPr lang="en-US" sz="1200" i="0"/>
              <a:t>Creates a new random generator.  Most clients will not use the constructor directly but will instead call </a:t>
            </a:r>
            <a:r>
              <a:rPr lang="en-US" sz="1000" b="1" i="0" u="sng">
                <a:solidFill>
                  <a:srgbClr val="0404FF"/>
                </a:solidFill>
                <a:latin typeface="Courier New" pitchFamily="1" charset="0"/>
              </a:rPr>
              <a:t>getInstance</a:t>
            </a:r>
            <a:r>
              <a:rPr lang="en-US" sz="1200" i="0"/>
              <a:t> to obtain a </a:t>
            </a:r>
            <a:r>
              <a:rPr lang="en-US" sz="1000" b="1" i="0">
                <a:latin typeface="Courier New" pitchFamily="1" charset="0"/>
              </a:rPr>
              <a:t>RandomGenerator</a:t>
            </a:r>
            <a:r>
              <a:rPr lang="en-US" sz="1200" i="0"/>
              <a:t> object that is shared by all classes in the application.</a:t>
            </a:r>
            <a:endParaRPr lang="en-US" sz="900" i="0"/>
          </a:p>
        </p:txBody>
      </p:sp>
      <p:sp>
        <p:nvSpPr>
          <p:cNvPr id="59400" name="Rectangle 8"/>
          <p:cNvSpPr>
            <a:spLocks noChangeArrowheads="1"/>
          </p:cNvSpPr>
          <p:nvPr/>
        </p:nvSpPr>
        <p:spPr bwMode="auto">
          <a:xfrm>
            <a:off x="850900" y="2371725"/>
            <a:ext cx="661988" cy="257175"/>
          </a:xfrm>
          <a:prstGeom prst="rect">
            <a:avLst/>
          </a:prstGeom>
          <a:noFill/>
          <a:ln w="9525">
            <a:noFill/>
            <a:miter lim="800000"/>
            <a:headEnd/>
            <a:tailEnd/>
          </a:ln>
        </p:spPr>
        <p:txBody>
          <a:bodyPr wrap="none">
            <a:prstTxWarp prst="textNoShape">
              <a:avLst/>
            </a:prstTxWarp>
            <a:spAutoFit/>
          </a:bodyPr>
          <a:lstStyle/>
          <a:p>
            <a:pPr>
              <a:lnSpc>
                <a:spcPct val="90000"/>
              </a:lnSpc>
            </a:pPr>
            <a:r>
              <a:rPr lang="en-US" sz="1200" b="1" i="0"/>
              <a:t>Usage:</a:t>
            </a:r>
            <a:r>
              <a:rPr lang="en-US" sz="1200" i="0"/>
              <a:t> </a:t>
            </a:r>
          </a:p>
        </p:txBody>
      </p:sp>
      <p:sp>
        <p:nvSpPr>
          <p:cNvPr id="59401" name="Rectangle 9"/>
          <p:cNvSpPr>
            <a:spLocks noChangeArrowheads="1"/>
          </p:cNvSpPr>
          <p:nvPr/>
        </p:nvSpPr>
        <p:spPr bwMode="auto">
          <a:xfrm>
            <a:off x="1612900" y="2400300"/>
            <a:ext cx="3613150" cy="228600"/>
          </a:xfrm>
          <a:prstGeom prst="rect">
            <a:avLst/>
          </a:prstGeom>
          <a:noFill/>
          <a:ln w="9525">
            <a:noFill/>
            <a:miter lim="800000"/>
            <a:headEnd/>
            <a:tailEnd/>
          </a:ln>
        </p:spPr>
        <p:txBody>
          <a:bodyPr wrap="none">
            <a:prstTxWarp prst="textNoShape">
              <a:avLst/>
            </a:prstTxWarp>
            <a:spAutoFit/>
          </a:bodyPr>
          <a:lstStyle/>
          <a:p>
            <a:pPr>
              <a:lnSpc>
                <a:spcPct val="90000"/>
              </a:lnSpc>
            </a:pPr>
            <a:r>
              <a:rPr lang="en-US" sz="1000" b="1" i="0">
                <a:latin typeface="Courier New" pitchFamily="1" charset="0"/>
              </a:rPr>
              <a:t>RandomGenerator rgen = new RandomGenerator();</a:t>
            </a:r>
            <a:endParaRPr lang="en-US" sz="1200" i="0"/>
          </a:p>
        </p:txBody>
      </p:sp>
      <p:sp>
        <p:nvSpPr>
          <p:cNvPr id="59402" name="Text Box 10"/>
          <p:cNvSpPr txBox="1">
            <a:spLocks noChangeArrowheads="1"/>
          </p:cNvSpPr>
          <p:nvPr/>
        </p:nvSpPr>
        <p:spPr bwMode="auto">
          <a:xfrm>
            <a:off x="488950" y="3289300"/>
            <a:ext cx="68707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i="0">
                <a:latin typeface="Courier New" pitchFamily="1" charset="0"/>
              </a:rPr>
              <a:t>public RandomGenerator()</a:t>
            </a:r>
            <a:endParaRPr lang="en-US" sz="1200" b="1" i="0">
              <a:latin typeface="Courier New" pitchFamily="1" charset="0"/>
            </a:endParaRPr>
          </a:p>
        </p:txBody>
      </p:sp>
      <p:sp>
        <p:nvSpPr>
          <p:cNvPr id="59403" name="Text Box 11"/>
          <p:cNvSpPr txBox="1">
            <a:spLocks noChangeArrowheads="1"/>
          </p:cNvSpPr>
          <p:nvPr/>
        </p:nvSpPr>
        <p:spPr bwMode="auto">
          <a:xfrm>
            <a:off x="857250" y="3535363"/>
            <a:ext cx="7753350" cy="257175"/>
          </a:xfrm>
          <a:prstGeom prst="rect">
            <a:avLst/>
          </a:prstGeom>
          <a:noFill/>
          <a:ln w="9525">
            <a:noFill/>
            <a:miter lim="800000"/>
            <a:headEnd/>
            <a:tailEnd/>
          </a:ln>
        </p:spPr>
        <p:txBody>
          <a:bodyPr>
            <a:prstTxWarp prst="textNoShape">
              <a:avLst/>
            </a:prstTxWarp>
            <a:spAutoFit/>
          </a:bodyPr>
          <a:lstStyle/>
          <a:p>
            <a:pPr>
              <a:lnSpc>
                <a:spcPct val="90000"/>
              </a:lnSpc>
            </a:pPr>
            <a:r>
              <a:rPr lang="en-US" sz="1200" i="0"/>
              <a:t>Returns a </a:t>
            </a:r>
            <a:r>
              <a:rPr lang="en-US" sz="1000" b="1" i="0">
                <a:latin typeface="Courier New" pitchFamily="1" charset="0"/>
              </a:rPr>
              <a:t>RandomGenerator</a:t>
            </a:r>
            <a:r>
              <a:rPr lang="en-US" sz="1200" i="0"/>
              <a:t> instance that can be shared among several classes.</a:t>
            </a:r>
          </a:p>
        </p:txBody>
      </p:sp>
      <p:sp>
        <p:nvSpPr>
          <p:cNvPr id="59404" name="Rectangle 12"/>
          <p:cNvSpPr>
            <a:spLocks noChangeArrowheads="1"/>
          </p:cNvSpPr>
          <p:nvPr/>
        </p:nvSpPr>
        <p:spPr bwMode="auto">
          <a:xfrm>
            <a:off x="857250" y="3810000"/>
            <a:ext cx="661988" cy="257175"/>
          </a:xfrm>
          <a:prstGeom prst="rect">
            <a:avLst/>
          </a:prstGeom>
          <a:noFill/>
          <a:ln w="9525">
            <a:noFill/>
            <a:miter lim="800000"/>
            <a:headEnd/>
            <a:tailEnd/>
          </a:ln>
        </p:spPr>
        <p:txBody>
          <a:bodyPr wrap="none">
            <a:prstTxWarp prst="textNoShape">
              <a:avLst/>
            </a:prstTxWarp>
            <a:spAutoFit/>
          </a:bodyPr>
          <a:lstStyle/>
          <a:p>
            <a:pPr>
              <a:lnSpc>
                <a:spcPct val="90000"/>
              </a:lnSpc>
            </a:pPr>
            <a:r>
              <a:rPr lang="en-US" sz="1200" b="1" i="0"/>
              <a:t>Usage:</a:t>
            </a:r>
            <a:r>
              <a:rPr lang="en-US" sz="1200" i="0"/>
              <a:t> </a:t>
            </a:r>
          </a:p>
        </p:txBody>
      </p:sp>
      <p:sp>
        <p:nvSpPr>
          <p:cNvPr id="59405" name="Rectangle 13"/>
          <p:cNvSpPr>
            <a:spLocks noChangeArrowheads="1"/>
          </p:cNvSpPr>
          <p:nvPr/>
        </p:nvSpPr>
        <p:spPr bwMode="auto">
          <a:xfrm>
            <a:off x="1730375" y="3838575"/>
            <a:ext cx="4222750" cy="228600"/>
          </a:xfrm>
          <a:prstGeom prst="rect">
            <a:avLst/>
          </a:prstGeom>
          <a:noFill/>
          <a:ln w="9525">
            <a:noFill/>
            <a:miter lim="800000"/>
            <a:headEnd/>
            <a:tailEnd/>
          </a:ln>
        </p:spPr>
        <p:txBody>
          <a:bodyPr wrap="none">
            <a:prstTxWarp prst="textNoShape">
              <a:avLst/>
            </a:prstTxWarp>
            <a:spAutoFit/>
          </a:bodyPr>
          <a:lstStyle/>
          <a:p>
            <a:pPr>
              <a:lnSpc>
                <a:spcPct val="90000"/>
              </a:lnSpc>
            </a:pPr>
            <a:r>
              <a:rPr lang="en-US" sz="1000" b="1" i="0">
                <a:latin typeface="Courier New" pitchFamily="1" charset="0"/>
              </a:rPr>
              <a:t>RandomGenerator rgen = RandomGenerator.getInstance();</a:t>
            </a:r>
            <a:endParaRPr lang="en-US" sz="1200" i="0"/>
          </a:p>
        </p:txBody>
      </p:sp>
      <p:sp>
        <p:nvSpPr>
          <p:cNvPr id="59406" name="Text Box 14"/>
          <p:cNvSpPr txBox="1">
            <a:spLocks noChangeArrowheads="1"/>
          </p:cNvSpPr>
          <p:nvPr/>
        </p:nvSpPr>
        <p:spPr bwMode="auto">
          <a:xfrm>
            <a:off x="488950" y="4530725"/>
            <a:ext cx="68707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1" i="0">
                <a:latin typeface="Courier New" pitchFamily="1" charset="0"/>
              </a:rPr>
              <a:t>public boolean nextBoolean(double p)</a:t>
            </a:r>
            <a:endParaRPr lang="en-US" sz="1200" b="1" i="0">
              <a:latin typeface="Courier New" pitchFamily="1" charset="0"/>
            </a:endParaRPr>
          </a:p>
        </p:txBody>
      </p:sp>
      <p:sp>
        <p:nvSpPr>
          <p:cNvPr id="59407" name="Text Box 15"/>
          <p:cNvSpPr txBox="1">
            <a:spLocks noChangeArrowheads="1"/>
          </p:cNvSpPr>
          <p:nvPr/>
        </p:nvSpPr>
        <p:spPr bwMode="auto">
          <a:xfrm>
            <a:off x="857250" y="4776788"/>
            <a:ext cx="7753350" cy="714375"/>
          </a:xfrm>
          <a:prstGeom prst="rect">
            <a:avLst/>
          </a:prstGeom>
          <a:noFill/>
          <a:ln w="9525">
            <a:noFill/>
            <a:miter lim="800000"/>
            <a:headEnd/>
            <a:tailEnd/>
          </a:ln>
        </p:spPr>
        <p:txBody>
          <a:bodyPr>
            <a:prstTxWarp prst="textNoShape">
              <a:avLst/>
            </a:prstTxWarp>
            <a:spAutoFit/>
          </a:bodyPr>
          <a:lstStyle/>
          <a:p>
            <a:pPr>
              <a:lnSpc>
                <a:spcPct val="90000"/>
              </a:lnSpc>
            </a:pPr>
            <a:r>
              <a:rPr lang="en-US" sz="1200" i="0"/>
              <a:t>Returns a random </a:t>
            </a:r>
            <a:r>
              <a:rPr lang="en-US" sz="1000" b="1" i="0">
                <a:latin typeface="Courier New" pitchFamily="1" charset="0"/>
              </a:rPr>
              <a:t>boolean</a:t>
            </a:r>
            <a:r>
              <a:rPr lang="en-US" sz="1200" i="0"/>
              <a:t> value with the specified probability.  You can use this method to simulate an event that occurs with a particular probability.  For example, you could simulate the result of tossing a coin like this:</a:t>
            </a:r>
          </a:p>
          <a:p>
            <a:pPr>
              <a:lnSpc>
                <a:spcPct val="90000"/>
              </a:lnSpc>
            </a:pPr>
            <a:endParaRPr lang="en-US" sz="800" i="0"/>
          </a:p>
          <a:p>
            <a:r>
              <a:rPr lang="en-US" sz="1200" i="0"/>
              <a:t>     </a:t>
            </a:r>
            <a:r>
              <a:rPr lang="en-US" sz="1000" b="1" i="0">
                <a:latin typeface="Courier New" pitchFamily="1" charset="0"/>
              </a:rPr>
              <a:t>String coinFlip = rgen.nextBoolean(0.5) ? "HEADS" : "TAILS";</a:t>
            </a:r>
            <a:endParaRPr lang="en-US" sz="2400" i="0">
              <a:solidFill>
                <a:srgbClr val="3F5FBF"/>
              </a:solidFill>
              <a:latin typeface="Monaco" pitchFamily="1" charset="0"/>
            </a:endParaRPr>
          </a:p>
        </p:txBody>
      </p:sp>
      <p:sp>
        <p:nvSpPr>
          <p:cNvPr id="59408" name="Rectangle 16"/>
          <p:cNvSpPr>
            <a:spLocks noChangeArrowheads="1"/>
          </p:cNvSpPr>
          <p:nvPr/>
        </p:nvSpPr>
        <p:spPr bwMode="auto">
          <a:xfrm>
            <a:off x="857250" y="5534025"/>
            <a:ext cx="661988" cy="257175"/>
          </a:xfrm>
          <a:prstGeom prst="rect">
            <a:avLst/>
          </a:prstGeom>
          <a:noFill/>
          <a:ln w="9525">
            <a:noFill/>
            <a:miter lim="800000"/>
            <a:headEnd/>
            <a:tailEnd/>
          </a:ln>
        </p:spPr>
        <p:txBody>
          <a:bodyPr wrap="none">
            <a:prstTxWarp prst="textNoShape">
              <a:avLst/>
            </a:prstTxWarp>
            <a:spAutoFit/>
          </a:bodyPr>
          <a:lstStyle/>
          <a:p>
            <a:pPr>
              <a:lnSpc>
                <a:spcPct val="90000"/>
              </a:lnSpc>
            </a:pPr>
            <a:r>
              <a:rPr lang="en-US" sz="1200" b="1" i="0"/>
              <a:t>Usage:</a:t>
            </a:r>
            <a:r>
              <a:rPr lang="en-US" sz="1200" i="0"/>
              <a:t> </a:t>
            </a:r>
          </a:p>
        </p:txBody>
      </p:sp>
      <p:sp>
        <p:nvSpPr>
          <p:cNvPr id="59409" name="Rectangle 17"/>
          <p:cNvSpPr>
            <a:spLocks noChangeArrowheads="1"/>
          </p:cNvSpPr>
          <p:nvPr/>
        </p:nvSpPr>
        <p:spPr bwMode="auto">
          <a:xfrm>
            <a:off x="1730375" y="5562600"/>
            <a:ext cx="2317750" cy="228600"/>
          </a:xfrm>
          <a:prstGeom prst="rect">
            <a:avLst/>
          </a:prstGeom>
          <a:noFill/>
          <a:ln w="9525">
            <a:noFill/>
            <a:miter lim="800000"/>
            <a:headEnd/>
            <a:tailEnd/>
          </a:ln>
        </p:spPr>
        <p:txBody>
          <a:bodyPr wrap="none">
            <a:prstTxWarp prst="textNoShape">
              <a:avLst/>
            </a:prstTxWarp>
            <a:spAutoFit/>
          </a:bodyPr>
          <a:lstStyle/>
          <a:p>
            <a:pPr>
              <a:lnSpc>
                <a:spcPct val="90000"/>
              </a:lnSpc>
            </a:pPr>
            <a:r>
              <a:rPr lang="en-US" sz="1000" b="1" i="0">
                <a:latin typeface="Courier New" pitchFamily="1" charset="0"/>
              </a:rPr>
              <a:t>if (rgen.nextBoolean(p)) ...</a:t>
            </a:r>
            <a:endParaRPr lang="en-US" sz="1200" i="0"/>
          </a:p>
        </p:txBody>
      </p:sp>
      <p:sp>
        <p:nvSpPr>
          <p:cNvPr id="59410" name="Line 18"/>
          <p:cNvSpPr>
            <a:spLocks noChangeShapeType="1"/>
          </p:cNvSpPr>
          <p:nvPr/>
        </p:nvSpPr>
        <p:spPr bwMode="auto">
          <a:xfrm>
            <a:off x="381000" y="4394200"/>
            <a:ext cx="8370888" cy="0"/>
          </a:xfrm>
          <a:prstGeom prst="line">
            <a:avLst/>
          </a:prstGeom>
          <a:noFill/>
          <a:ln w="19050">
            <a:solidFill>
              <a:srgbClr val="999999"/>
            </a:solidFill>
            <a:round/>
            <a:headEnd/>
            <a:tailEnd/>
          </a:ln>
        </p:spPr>
        <p:txBody>
          <a:bodyPr wrap="none" anchor="ctr">
            <a:prstTxWarp prst="textNoShape">
              <a:avLst/>
            </a:prstTxWarp>
          </a:bodyPr>
          <a:lstStyle/>
          <a:p>
            <a:endParaRPr lang="en-US"/>
          </a:p>
        </p:txBody>
      </p:sp>
      <p:sp>
        <p:nvSpPr>
          <p:cNvPr id="59411" name="Rectangle 19"/>
          <p:cNvSpPr>
            <a:spLocks noChangeArrowheads="1"/>
          </p:cNvSpPr>
          <p:nvPr/>
        </p:nvSpPr>
        <p:spPr bwMode="auto">
          <a:xfrm>
            <a:off x="857250" y="3987800"/>
            <a:ext cx="798513" cy="257175"/>
          </a:xfrm>
          <a:prstGeom prst="rect">
            <a:avLst/>
          </a:prstGeom>
          <a:noFill/>
          <a:ln w="9525">
            <a:noFill/>
            <a:miter lim="800000"/>
            <a:headEnd/>
            <a:tailEnd/>
          </a:ln>
        </p:spPr>
        <p:txBody>
          <a:bodyPr wrap="none">
            <a:prstTxWarp prst="textNoShape">
              <a:avLst/>
            </a:prstTxWarp>
            <a:spAutoFit/>
          </a:bodyPr>
          <a:lstStyle/>
          <a:p>
            <a:pPr>
              <a:lnSpc>
                <a:spcPct val="90000"/>
              </a:lnSpc>
            </a:pPr>
            <a:r>
              <a:rPr lang="en-US" sz="1200" b="1" i="0"/>
              <a:t>Returns:</a:t>
            </a:r>
            <a:r>
              <a:rPr lang="en-US" sz="1200" i="0"/>
              <a:t> </a:t>
            </a:r>
          </a:p>
        </p:txBody>
      </p:sp>
      <p:sp>
        <p:nvSpPr>
          <p:cNvPr id="59412" name="Rectangle 20"/>
          <p:cNvSpPr>
            <a:spLocks noChangeArrowheads="1"/>
          </p:cNvSpPr>
          <p:nvPr/>
        </p:nvSpPr>
        <p:spPr bwMode="auto">
          <a:xfrm>
            <a:off x="1730375" y="3987800"/>
            <a:ext cx="2322513" cy="257175"/>
          </a:xfrm>
          <a:prstGeom prst="rect">
            <a:avLst/>
          </a:prstGeom>
          <a:noFill/>
          <a:ln w="9525">
            <a:noFill/>
            <a:miter lim="800000"/>
            <a:headEnd/>
            <a:tailEnd/>
          </a:ln>
        </p:spPr>
        <p:txBody>
          <a:bodyPr wrap="none">
            <a:prstTxWarp prst="textNoShape">
              <a:avLst/>
            </a:prstTxWarp>
            <a:spAutoFit/>
          </a:bodyPr>
          <a:lstStyle/>
          <a:p>
            <a:pPr>
              <a:lnSpc>
                <a:spcPct val="90000"/>
              </a:lnSpc>
            </a:pPr>
            <a:r>
              <a:rPr lang="en-US" sz="1200" i="0"/>
              <a:t>A shared </a:t>
            </a:r>
            <a:r>
              <a:rPr lang="en-US" sz="1000" b="1" i="0">
                <a:latin typeface="Courier New" pitchFamily="1" charset="0"/>
              </a:rPr>
              <a:t>RandomGenerator</a:t>
            </a:r>
            <a:r>
              <a:rPr lang="en-US" sz="1200" i="0"/>
              <a:t> object</a:t>
            </a:r>
          </a:p>
        </p:txBody>
      </p:sp>
      <p:sp>
        <p:nvSpPr>
          <p:cNvPr id="59413" name="Rectangle 21"/>
          <p:cNvSpPr>
            <a:spLocks noChangeArrowheads="1"/>
          </p:cNvSpPr>
          <p:nvPr/>
        </p:nvSpPr>
        <p:spPr bwMode="auto">
          <a:xfrm>
            <a:off x="857250" y="5876925"/>
            <a:ext cx="798513" cy="257175"/>
          </a:xfrm>
          <a:prstGeom prst="rect">
            <a:avLst/>
          </a:prstGeom>
          <a:noFill/>
          <a:ln w="9525">
            <a:noFill/>
            <a:miter lim="800000"/>
            <a:headEnd/>
            <a:tailEnd/>
          </a:ln>
        </p:spPr>
        <p:txBody>
          <a:bodyPr wrap="none">
            <a:prstTxWarp prst="textNoShape">
              <a:avLst/>
            </a:prstTxWarp>
            <a:spAutoFit/>
          </a:bodyPr>
          <a:lstStyle/>
          <a:p>
            <a:pPr>
              <a:lnSpc>
                <a:spcPct val="90000"/>
              </a:lnSpc>
            </a:pPr>
            <a:r>
              <a:rPr lang="en-US" sz="1200" b="1" i="0"/>
              <a:t>Returns:</a:t>
            </a:r>
            <a:r>
              <a:rPr lang="en-US" sz="1200" i="0"/>
              <a:t> </a:t>
            </a:r>
          </a:p>
        </p:txBody>
      </p:sp>
      <p:sp>
        <p:nvSpPr>
          <p:cNvPr id="59414" name="Rectangle 22"/>
          <p:cNvSpPr>
            <a:spLocks noChangeArrowheads="1"/>
          </p:cNvSpPr>
          <p:nvPr/>
        </p:nvSpPr>
        <p:spPr bwMode="auto">
          <a:xfrm>
            <a:off x="1730375" y="5876925"/>
            <a:ext cx="2262188" cy="257175"/>
          </a:xfrm>
          <a:prstGeom prst="rect">
            <a:avLst/>
          </a:prstGeom>
          <a:noFill/>
          <a:ln w="9525">
            <a:noFill/>
            <a:miter lim="800000"/>
            <a:headEnd/>
            <a:tailEnd/>
          </a:ln>
        </p:spPr>
        <p:txBody>
          <a:bodyPr wrap="none">
            <a:prstTxWarp prst="textNoShape">
              <a:avLst/>
            </a:prstTxWarp>
            <a:spAutoFit/>
          </a:bodyPr>
          <a:lstStyle/>
          <a:p>
            <a:pPr>
              <a:lnSpc>
                <a:spcPct val="90000"/>
              </a:lnSpc>
            </a:pPr>
            <a:r>
              <a:rPr lang="en-US" sz="1200" i="0"/>
              <a:t>The value </a:t>
            </a:r>
            <a:r>
              <a:rPr lang="en-US" sz="1000" b="1" i="0">
                <a:latin typeface="Courier New" pitchFamily="1" charset="0"/>
              </a:rPr>
              <a:t>true</a:t>
            </a:r>
            <a:r>
              <a:rPr lang="en-US" sz="1200" i="0"/>
              <a:t> with probability </a:t>
            </a:r>
            <a:r>
              <a:rPr lang="en-US" sz="1000" b="1" i="0">
                <a:latin typeface="Courier New" pitchFamily="1" charset="0"/>
              </a:rPr>
              <a:t>p</a:t>
            </a:r>
            <a:endParaRPr lang="en-US" sz="1200" i="0"/>
          </a:p>
        </p:txBody>
      </p:sp>
      <p:sp>
        <p:nvSpPr>
          <p:cNvPr id="59415" name="Rectangle 23"/>
          <p:cNvSpPr>
            <a:spLocks noChangeArrowheads="1"/>
          </p:cNvSpPr>
          <p:nvPr/>
        </p:nvSpPr>
        <p:spPr bwMode="auto">
          <a:xfrm>
            <a:off x="857250" y="5702300"/>
            <a:ext cx="966788" cy="257175"/>
          </a:xfrm>
          <a:prstGeom prst="rect">
            <a:avLst/>
          </a:prstGeom>
          <a:noFill/>
          <a:ln w="9525">
            <a:noFill/>
            <a:miter lim="800000"/>
            <a:headEnd/>
            <a:tailEnd/>
          </a:ln>
        </p:spPr>
        <p:txBody>
          <a:bodyPr wrap="none">
            <a:prstTxWarp prst="textNoShape">
              <a:avLst/>
            </a:prstTxWarp>
            <a:spAutoFit/>
          </a:bodyPr>
          <a:lstStyle/>
          <a:p>
            <a:pPr>
              <a:lnSpc>
                <a:spcPct val="90000"/>
              </a:lnSpc>
            </a:pPr>
            <a:r>
              <a:rPr lang="en-US" sz="1200" b="1" i="0"/>
              <a:t>Parameter:</a:t>
            </a:r>
            <a:r>
              <a:rPr lang="en-US" sz="1200" i="0"/>
              <a:t> </a:t>
            </a:r>
          </a:p>
        </p:txBody>
      </p:sp>
      <p:sp>
        <p:nvSpPr>
          <p:cNvPr id="59416" name="Rectangle 24"/>
          <p:cNvSpPr>
            <a:spLocks noChangeArrowheads="1"/>
          </p:cNvSpPr>
          <p:nvPr/>
        </p:nvSpPr>
        <p:spPr bwMode="auto">
          <a:xfrm>
            <a:off x="1730375" y="5702300"/>
            <a:ext cx="4856163" cy="257175"/>
          </a:xfrm>
          <a:prstGeom prst="rect">
            <a:avLst/>
          </a:prstGeom>
          <a:noFill/>
          <a:ln w="9525">
            <a:noFill/>
            <a:miter lim="800000"/>
            <a:headEnd/>
            <a:tailEnd/>
          </a:ln>
        </p:spPr>
        <p:txBody>
          <a:bodyPr wrap="none">
            <a:prstTxWarp prst="textNoShape">
              <a:avLst/>
            </a:prstTxWarp>
            <a:spAutoFit/>
          </a:bodyPr>
          <a:lstStyle/>
          <a:p>
            <a:pPr>
              <a:lnSpc>
                <a:spcPct val="90000"/>
              </a:lnSpc>
            </a:pPr>
            <a:r>
              <a:rPr lang="en-US" sz="1000" b="1" i="0">
                <a:latin typeface="Courier New" pitchFamily="1" charset="0"/>
              </a:rPr>
              <a:t>p  </a:t>
            </a:r>
            <a:r>
              <a:rPr lang="en-US" sz="1200" i="0"/>
              <a:t>A value between 0 (impossible) and 1 (certain) indicating the probability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Writing </a:t>
            </a:r>
            <a:r>
              <a:rPr lang="en-US" sz="3600">
                <a:solidFill>
                  <a:srgbClr val="FF0000"/>
                </a:solidFill>
                <a:latin typeface="Helvetica" pitchFamily="1" charset="0"/>
              </a:rPr>
              <a:t>javadoc</a:t>
            </a:r>
            <a:r>
              <a:rPr lang="en-US" sz="4000">
                <a:solidFill>
                  <a:srgbClr val="FF0000"/>
                </a:solidFill>
                <a:latin typeface="Times New Roman" pitchFamily="1" charset="0"/>
              </a:rPr>
              <a:t> Comments</a:t>
            </a:r>
            <a:endParaRPr lang="en-US">
              <a:solidFill>
                <a:schemeClr val="tx1"/>
              </a:solidFill>
            </a:endParaRPr>
          </a:p>
        </p:txBody>
      </p:sp>
      <p:sp>
        <p:nvSpPr>
          <p:cNvPr id="61443" name="Rectangle 3"/>
          <p:cNvSpPr>
            <a:spLocks noChangeArrowheads="1"/>
          </p:cNvSpPr>
          <p:nvPr/>
        </p:nvSpPr>
        <p:spPr bwMode="auto">
          <a:xfrm>
            <a:off x="482600" y="1155700"/>
            <a:ext cx="8128000" cy="1739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The </a:t>
            </a:r>
            <a:r>
              <a:rPr lang="en-US" sz="2000" b="1" i="0">
                <a:latin typeface="Helvetica" pitchFamily="1" charset="0"/>
              </a:rPr>
              <a:t>javadoc</a:t>
            </a:r>
            <a:r>
              <a:rPr lang="en-US" sz="2400" i="0"/>
              <a:t> system is designed to create the documentary web pages automatically from the Java source code.  To make this work with your own programs, you need to add specially formatted comments to your code.</a:t>
            </a:r>
          </a:p>
        </p:txBody>
      </p:sp>
      <p:sp>
        <p:nvSpPr>
          <p:cNvPr id="649220" name="Rectangle 4"/>
          <p:cNvSpPr>
            <a:spLocks noChangeArrowheads="1"/>
          </p:cNvSpPr>
          <p:nvPr/>
        </p:nvSpPr>
        <p:spPr bwMode="auto">
          <a:xfrm>
            <a:off x="482600" y="2578100"/>
            <a:ext cx="8128000" cy="3898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i="0"/>
              <a:t>A </a:t>
            </a:r>
            <a:r>
              <a:rPr lang="en-US" sz="2000" b="1" i="0">
                <a:latin typeface="Helvetica" pitchFamily="1" charset="0"/>
              </a:rPr>
              <a:t>javadoc</a:t>
            </a:r>
            <a:r>
              <a:rPr lang="en-US" sz="2400" i="0"/>
              <a:t> comment begins with the characters </a:t>
            </a:r>
            <a:r>
              <a:rPr lang="en-US" sz="2000" b="1" i="0">
                <a:latin typeface="Courier New" pitchFamily="1" charset="0"/>
              </a:rPr>
              <a:t>/**</a:t>
            </a:r>
            <a:r>
              <a:rPr lang="en-US" sz="2400" i="0"/>
              <a:t> and extends up to the closing </a:t>
            </a:r>
            <a:r>
              <a:rPr lang="en-US" sz="2000" b="1" i="0">
                <a:latin typeface="Courier New" pitchFamily="1" charset="0"/>
              </a:rPr>
              <a:t>*/</a:t>
            </a:r>
            <a:r>
              <a:rPr lang="en-US" sz="2400" i="0"/>
              <a:t>, just as a regular comment does.  Although the compiler ignores these comments, the </a:t>
            </a:r>
            <a:r>
              <a:rPr lang="en-US" sz="2000" b="1" i="0">
                <a:latin typeface="Helvetica" pitchFamily="1" charset="0"/>
              </a:rPr>
              <a:t>javadoc</a:t>
            </a:r>
            <a:r>
              <a:rPr lang="en-US" sz="2400" i="0"/>
              <a:t> application reads through them to find the information it needs to create the documentation.</a:t>
            </a:r>
          </a:p>
          <a:p>
            <a:pPr marL="342900" indent="-342900" algn="just">
              <a:lnSpc>
                <a:spcPct val="85000"/>
              </a:lnSpc>
              <a:spcAft>
                <a:spcPct val="50000"/>
              </a:spcAft>
              <a:buFontTx/>
              <a:buChar char="•"/>
            </a:pPr>
            <a:r>
              <a:rPr lang="en-US" sz="2400" i="0"/>
              <a:t>Although </a:t>
            </a:r>
            <a:r>
              <a:rPr lang="en-US" sz="2000" b="1" i="0">
                <a:latin typeface="Helvetica" pitchFamily="1" charset="0"/>
              </a:rPr>
              <a:t>javadoc</a:t>
            </a:r>
            <a:r>
              <a:rPr lang="en-US" sz="2400" i="0"/>
              <a:t> comments may consist of simple text, they may also contain formatting information written in HTML, the hypertext markup language used to create web pages.  The </a:t>
            </a:r>
            <a:r>
              <a:rPr lang="en-US" sz="2000" b="1" i="0">
                <a:latin typeface="Helvetica" pitchFamily="1" charset="0"/>
              </a:rPr>
              <a:t>javadoc</a:t>
            </a:r>
            <a:r>
              <a:rPr lang="en-US" sz="2400" i="0"/>
              <a:t> comments also often contain </a:t>
            </a:r>
            <a:r>
              <a:rPr lang="en-US" sz="2000" b="1" i="0">
                <a:latin typeface="Courier New" pitchFamily="1" charset="0"/>
              </a:rPr>
              <a:t>@param</a:t>
            </a:r>
            <a:r>
              <a:rPr lang="en-US" sz="2400" i="0"/>
              <a:t> and </a:t>
            </a:r>
            <a:r>
              <a:rPr lang="en-US" sz="2000" b="1" i="0">
                <a:latin typeface="Courier New" pitchFamily="1" charset="0"/>
              </a:rPr>
              <a:t>@result</a:t>
            </a:r>
            <a:r>
              <a:rPr lang="en-US" sz="2400" i="0"/>
              <a:t> tags to describe parameters and results, as illustrated on the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92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922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20" grpId="0" build="p" autoUpdateAnimBg="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An Example of </a:t>
            </a:r>
            <a:r>
              <a:rPr lang="en-US" sz="3600">
                <a:solidFill>
                  <a:srgbClr val="FF0000"/>
                </a:solidFill>
                <a:latin typeface="Helvetica" pitchFamily="1" charset="0"/>
              </a:rPr>
              <a:t>javadoc</a:t>
            </a:r>
            <a:r>
              <a:rPr lang="en-US" sz="4000">
                <a:solidFill>
                  <a:srgbClr val="FF0000"/>
                </a:solidFill>
                <a:latin typeface="Times New Roman" pitchFamily="1" charset="0"/>
              </a:rPr>
              <a:t> Comments</a:t>
            </a:r>
            <a:endParaRPr lang="en-US">
              <a:solidFill>
                <a:schemeClr val="tx1"/>
              </a:solidFill>
            </a:endParaRPr>
          </a:p>
        </p:txBody>
      </p:sp>
      <p:grpSp>
        <p:nvGrpSpPr>
          <p:cNvPr id="63491" name="Group 3"/>
          <p:cNvGrpSpPr>
            <a:grpSpLocks/>
          </p:cNvGrpSpPr>
          <p:nvPr/>
        </p:nvGrpSpPr>
        <p:grpSpPr bwMode="auto">
          <a:xfrm>
            <a:off x="685800" y="1600200"/>
            <a:ext cx="7789863" cy="2236788"/>
            <a:chOff x="432" y="1008"/>
            <a:chExt cx="4907" cy="1409"/>
          </a:xfrm>
        </p:grpSpPr>
        <p:sp>
          <p:nvSpPr>
            <p:cNvPr id="63504" name="Rectangle 4"/>
            <p:cNvSpPr>
              <a:spLocks noChangeArrowheads="1"/>
            </p:cNvSpPr>
            <p:nvPr/>
          </p:nvSpPr>
          <p:spPr bwMode="auto">
            <a:xfrm>
              <a:off x="432" y="1008"/>
              <a:ext cx="4907" cy="140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3505" name="Text Box 5"/>
            <p:cNvSpPr txBox="1">
              <a:spLocks noChangeArrowheads="1"/>
            </p:cNvSpPr>
            <p:nvPr/>
          </p:nvSpPr>
          <p:spPr bwMode="auto">
            <a:xfrm>
              <a:off x="495" y="1046"/>
              <a:ext cx="4783" cy="1290"/>
            </a:xfrm>
            <a:prstGeom prst="rect">
              <a:avLst/>
            </a:prstGeom>
            <a:noFill/>
            <a:ln w="9525">
              <a:noFill/>
              <a:miter lim="800000"/>
              <a:headEnd/>
              <a:tailEnd/>
            </a:ln>
          </p:spPr>
          <p:txBody>
            <a:bodyPr>
              <a:prstTxWarp prst="textNoShape">
                <a:avLst/>
              </a:prstTxWarp>
              <a:spAutoFit/>
            </a:bodyPr>
            <a:lstStyle/>
            <a:p>
              <a:r>
                <a:rPr lang="en-US" sz="1600" b="1" i="0">
                  <a:solidFill>
                    <a:srgbClr val="0404FF"/>
                  </a:solidFill>
                  <a:latin typeface="Courier New" pitchFamily="1" charset="0"/>
                </a:rPr>
                <a:t>/**</a:t>
              </a:r>
            </a:p>
            <a:p>
              <a:r>
                <a:rPr lang="en-US" sz="1600" b="1" i="0">
                  <a:solidFill>
                    <a:srgbClr val="0404FF"/>
                  </a:solidFill>
                  <a:latin typeface="Courier New" pitchFamily="1" charset="0"/>
                </a:rPr>
                <a:t> * Returns the next random integer between 0 and</a:t>
              </a:r>
            </a:p>
            <a:p>
              <a:r>
                <a:rPr lang="en-US" sz="1600" b="1" i="0">
                  <a:solidFill>
                    <a:srgbClr val="0404FF"/>
                  </a:solidFill>
                  <a:latin typeface="Courier New" pitchFamily="1" charset="0"/>
                </a:rPr>
                <a:t> * &lt;code&gt;n&lt;/code&gt;-1, inclusive.</a:t>
              </a:r>
            </a:p>
            <a:p>
              <a:r>
                <a:rPr lang="en-US" sz="1600" b="1" i="0">
                  <a:solidFill>
                    <a:srgbClr val="0404FF"/>
                  </a:solidFill>
                  <a:latin typeface="Courier New" pitchFamily="1" charset="0"/>
                </a:rPr>
                <a:t> *</a:t>
              </a:r>
            </a:p>
            <a:p>
              <a:r>
                <a:rPr lang="en-US" sz="1600" b="1" i="0">
                  <a:solidFill>
                    <a:srgbClr val="0404FF"/>
                  </a:solidFill>
                  <a:latin typeface="Courier New" pitchFamily="1" charset="0"/>
                </a:rPr>
                <a:t> * @param n The number of integers in the range</a:t>
              </a:r>
            </a:p>
            <a:p>
              <a:r>
                <a:rPr lang="en-US" sz="1600" b="1" i="0">
                  <a:solidFill>
                    <a:srgbClr val="0404FF"/>
                  </a:solidFill>
                  <a:latin typeface="Courier New" pitchFamily="1" charset="0"/>
                </a:rPr>
                <a:t> * @return A random integer between 0 and &lt;code&gt;n&lt;/code&gt;-1</a:t>
              </a:r>
            </a:p>
            <a:p>
              <a:r>
                <a:rPr lang="en-US" sz="1600" b="1" i="0">
                  <a:solidFill>
                    <a:srgbClr val="0404FF"/>
                  </a:solidFill>
                  <a:latin typeface="Courier New" pitchFamily="1" charset="0"/>
                </a:rPr>
                <a:t> */</a:t>
              </a:r>
            </a:p>
            <a:p>
              <a:r>
                <a:rPr lang="en-US" sz="1600" b="1" i="0">
                  <a:latin typeface="Courier New" pitchFamily="1" charset="0"/>
                </a:rPr>
                <a:t>    public int nextInt(int n)</a:t>
              </a:r>
              <a:endParaRPr lang="en-US" sz="1600" b="1" i="0">
                <a:solidFill>
                  <a:srgbClr val="0404FF"/>
                </a:solidFill>
                <a:latin typeface="Courier New" pitchFamily="1" charset="0"/>
              </a:endParaRPr>
            </a:p>
          </p:txBody>
        </p:sp>
      </p:grpSp>
      <p:grpSp>
        <p:nvGrpSpPr>
          <p:cNvPr id="63492" name="Group 6"/>
          <p:cNvGrpSpPr>
            <a:grpSpLocks/>
          </p:cNvGrpSpPr>
          <p:nvPr/>
        </p:nvGrpSpPr>
        <p:grpSpPr bwMode="auto">
          <a:xfrm>
            <a:off x="688975" y="4724400"/>
            <a:ext cx="7789863" cy="1681163"/>
            <a:chOff x="434" y="2976"/>
            <a:chExt cx="4907" cy="1059"/>
          </a:xfrm>
        </p:grpSpPr>
        <p:sp>
          <p:nvSpPr>
            <p:cNvPr id="63495" name="Rectangle 7"/>
            <p:cNvSpPr>
              <a:spLocks noChangeArrowheads="1"/>
            </p:cNvSpPr>
            <p:nvPr/>
          </p:nvSpPr>
          <p:spPr bwMode="auto">
            <a:xfrm>
              <a:off x="434" y="2976"/>
              <a:ext cx="4907" cy="105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3496" name="Text Box 8"/>
            <p:cNvSpPr txBox="1">
              <a:spLocks noChangeArrowheads="1"/>
            </p:cNvSpPr>
            <p:nvPr/>
          </p:nvSpPr>
          <p:spPr bwMode="auto">
            <a:xfrm>
              <a:off x="520" y="3147"/>
              <a:ext cx="4328"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b="1" i="0">
                  <a:latin typeface="Courier New" pitchFamily="1" charset="0"/>
                </a:rPr>
                <a:t>public int nextInt(int n)</a:t>
              </a:r>
            </a:p>
          </p:txBody>
        </p:sp>
        <p:sp>
          <p:nvSpPr>
            <p:cNvPr id="63497" name="Text Box 9"/>
            <p:cNvSpPr txBox="1">
              <a:spLocks noChangeArrowheads="1"/>
            </p:cNvSpPr>
            <p:nvPr/>
          </p:nvSpPr>
          <p:spPr bwMode="auto">
            <a:xfrm>
              <a:off x="732" y="3326"/>
              <a:ext cx="4116" cy="179"/>
            </a:xfrm>
            <a:prstGeom prst="rect">
              <a:avLst/>
            </a:prstGeom>
            <a:noFill/>
            <a:ln w="9525">
              <a:noFill/>
              <a:miter lim="800000"/>
              <a:headEnd/>
              <a:tailEnd/>
            </a:ln>
          </p:spPr>
          <p:txBody>
            <a:bodyPr>
              <a:prstTxWarp prst="textNoShape">
                <a:avLst/>
              </a:prstTxWarp>
              <a:spAutoFit/>
            </a:bodyPr>
            <a:lstStyle/>
            <a:p>
              <a:pPr>
                <a:lnSpc>
                  <a:spcPct val="90000"/>
                </a:lnSpc>
              </a:pPr>
              <a:r>
                <a:rPr lang="en-US" i="0"/>
                <a:t>Returns the next random integer between 0 and </a:t>
              </a:r>
              <a:r>
                <a:rPr lang="en-US" sz="1200" b="1" i="0">
                  <a:latin typeface="Courier New" pitchFamily="1" charset="0"/>
                </a:rPr>
                <a:t>n</a:t>
              </a:r>
              <a:r>
                <a:rPr lang="en-US" i="0"/>
                <a:t>-1, inclusive. </a:t>
              </a:r>
            </a:p>
          </p:txBody>
        </p:sp>
        <p:sp>
          <p:nvSpPr>
            <p:cNvPr id="63498" name="Rectangle 10"/>
            <p:cNvSpPr>
              <a:spLocks noChangeArrowheads="1"/>
            </p:cNvSpPr>
            <p:nvPr/>
          </p:nvSpPr>
          <p:spPr bwMode="auto">
            <a:xfrm>
              <a:off x="732" y="3494"/>
              <a:ext cx="691" cy="179"/>
            </a:xfrm>
            <a:prstGeom prst="rect">
              <a:avLst/>
            </a:prstGeom>
            <a:noFill/>
            <a:ln w="9525">
              <a:noFill/>
              <a:miter lim="800000"/>
              <a:headEnd/>
              <a:tailEnd/>
            </a:ln>
          </p:spPr>
          <p:txBody>
            <a:bodyPr wrap="none">
              <a:prstTxWarp prst="textNoShape">
                <a:avLst/>
              </a:prstTxWarp>
              <a:spAutoFit/>
            </a:bodyPr>
            <a:lstStyle/>
            <a:p>
              <a:pPr>
                <a:lnSpc>
                  <a:spcPct val="90000"/>
                </a:lnSpc>
              </a:pPr>
              <a:r>
                <a:rPr lang="en-US" b="1" i="0"/>
                <a:t>Parameter:</a:t>
              </a:r>
              <a:r>
                <a:rPr lang="en-US" i="0"/>
                <a:t> </a:t>
              </a:r>
            </a:p>
          </p:txBody>
        </p:sp>
        <p:sp>
          <p:nvSpPr>
            <p:cNvPr id="63499" name="Rectangle 11"/>
            <p:cNvSpPr>
              <a:spLocks noChangeArrowheads="1"/>
            </p:cNvSpPr>
            <p:nvPr/>
          </p:nvSpPr>
          <p:spPr bwMode="auto">
            <a:xfrm>
              <a:off x="1426" y="3494"/>
              <a:ext cx="3518" cy="179"/>
            </a:xfrm>
            <a:prstGeom prst="rect">
              <a:avLst/>
            </a:prstGeom>
            <a:noFill/>
            <a:ln w="9525">
              <a:noFill/>
              <a:miter lim="800000"/>
              <a:headEnd/>
              <a:tailEnd/>
            </a:ln>
          </p:spPr>
          <p:txBody>
            <a:bodyPr>
              <a:prstTxWarp prst="textNoShape">
                <a:avLst/>
              </a:prstTxWarp>
              <a:spAutoFit/>
            </a:bodyPr>
            <a:lstStyle/>
            <a:p>
              <a:pPr>
                <a:lnSpc>
                  <a:spcPct val="90000"/>
                </a:lnSpc>
              </a:pPr>
              <a:r>
                <a:rPr lang="en-US" sz="1200" b="1" i="0">
                  <a:latin typeface="Courier New" pitchFamily="1" charset="0"/>
                </a:rPr>
                <a:t>n  </a:t>
              </a:r>
              <a:r>
                <a:rPr lang="en-US" i="0"/>
                <a:t>The number of integers in the range</a:t>
              </a:r>
              <a:endParaRPr lang="en-US" sz="1200" b="1" i="0">
                <a:latin typeface="Courier New" pitchFamily="1" charset="0"/>
              </a:endParaRPr>
            </a:p>
          </p:txBody>
        </p:sp>
        <p:sp>
          <p:nvSpPr>
            <p:cNvPr id="63500" name="Line 12"/>
            <p:cNvSpPr>
              <a:spLocks noChangeShapeType="1"/>
            </p:cNvSpPr>
            <p:nvPr/>
          </p:nvSpPr>
          <p:spPr bwMode="auto">
            <a:xfrm>
              <a:off x="576" y="3891"/>
              <a:ext cx="4608" cy="0"/>
            </a:xfrm>
            <a:prstGeom prst="line">
              <a:avLst/>
            </a:prstGeom>
            <a:noFill/>
            <a:ln w="19050">
              <a:solidFill>
                <a:srgbClr val="999999"/>
              </a:solidFill>
              <a:round/>
              <a:headEnd/>
              <a:tailEnd/>
            </a:ln>
          </p:spPr>
          <p:txBody>
            <a:bodyPr wrap="none" anchor="ctr">
              <a:prstTxWarp prst="textNoShape">
                <a:avLst/>
              </a:prstTxWarp>
            </a:bodyPr>
            <a:lstStyle/>
            <a:p>
              <a:endParaRPr lang="en-US"/>
            </a:p>
          </p:txBody>
        </p:sp>
        <p:sp>
          <p:nvSpPr>
            <p:cNvPr id="63501" name="Rectangle 13"/>
            <p:cNvSpPr>
              <a:spLocks noChangeArrowheads="1"/>
            </p:cNvSpPr>
            <p:nvPr/>
          </p:nvSpPr>
          <p:spPr bwMode="auto">
            <a:xfrm>
              <a:off x="732" y="3619"/>
              <a:ext cx="563" cy="179"/>
            </a:xfrm>
            <a:prstGeom prst="rect">
              <a:avLst/>
            </a:prstGeom>
            <a:noFill/>
            <a:ln w="9525">
              <a:noFill/>
              <a:miter lim="800000"/>
              <a:headEnd/>
              <a:tailEnd/>
            </a:ln>
          </p:spPr>
          <p:txBody>
            <a:bodyPr wrap="none">
              <a:prstTxWarp prst="textNoShape">
                <a:avLst/>
              </a:prstTxWarp>
              <a:spAutoFit/>
            </a:bodyPr>
            <a:lstStyle/>
            <a:p>
              <a:pPr>
                <a:lnSpc>
                  <a:spcPct val="90000"/>
                </a:lnSpc>
              </a:pPr>
              <a:r>
                <a:rPr lang="en-US" b="1" i="0"/>
                <a:t>Returns:</a:t>
              </a:r>
              <a:r>
                <a:rPr lang="en-US" sz="1200" i="0"/>
                <a:t> </a:t>
              </a:r>
            </a:p>
          </p:txBody>
        </p:sp>
        <p:sp>
          <p:nvSpPr>
            <p:cNvPr id="63502" name="Rectangle 14"/>
            <p:cNvSpPr>
              <a:spLocks noChangeArrowheads="1"/>
            </p:cNvSpPr>
            <p:nvPr/>
          </p:nvSpPr>
          <p:spPr bwMode="auto">
            <a:xfrm>
              <a:off x="1426" y="3619"/>
              <a:ext cx="3518" cy="179"/>
            </a:xfrm>
            <a:prstGeom prst="rect">
              <a:avLst/>
            </a:prstGeom>
            <a:noFill/>
            <a:ln w="9525">
              <a:noFill/>
              <a:miter lim="800000"/>
              <a:headEnd/>
              <a:tailEnd/>
            </a:ln>
          </p:spPr>
          <p:txBody>
            <a:bodyPr>
              <a:prstTxWarp prst="textNoShape">
                <a:avLst/>
              </a:prstTxWarp>
              <a:spAutoFit/>
            </a:bodyPr>
            <a:lstStyle/>
            <a:p>
              <a:pPr>
                <a:lnSpc>
                  <a:spcPct val="90000"/>
                </a:lnSpc>
              </a:pPr>
              <a:r>
                <a:rPr lang="en-US" i="0"/>
                <a:t>A random integer between 0 and </a:t>
              </a:r>
              <a:r>
                <a:rPr lang="en-US" sz="1200" b="1" i="0">
                  <a:latin typeface="Courier New" pitchFamily="1" charset="0"/>
                </a:rPr>
                <a:t>n</a:t>
              </a:r>
              <a:r>
                <a:rPr lang="en-US" i="0"/>
                <a:t>-1</a:t>
              </a:r>
            </a:p>
          </p:txBody>
        </p:sp>
        <p:sp>
          <p:nvSpPr>
            <p:cNvPr id="63503" name="Line 15"/>
            <p:cNvSpPr>
              <a:spLocks noChangeShapeType="1"/>
            </p:cNvSpPr>
            <p:nvPr/>
          </p:nvSpPr>
          <p:spPr bwMode="auto">
            <a:xfrm>
              <a:off x="576" y="3107"/>
              <a:ext cx="4608" cy="0"/>
            </a:xfrm>
            <a:prstGeom prst="line">
              <a:avLst/>
            </a:prstGeom>
            <a:noFill/>
            <a:ln w="19050">
              <a:solidFill>
                <a:srgbClr val="999999"/>
              </a:solidFill>
              <a:round/>
              <a:headEnd/>
              <a:tailEnd/>
            </a:ln>
          </p:spPr>
          <p:txBody>
            <a:bodyPr wrap="none" anchor="ctr">
              <a:prstTxWarp prst="textNoShape">
                <a:avLst/>
              </a:prstTxWarp>
            </a:bodyPr>
            <a:lstStyle/>
            <a:p>
              <a:endParaRPr lang="en-US"/>
            </a:p>
          </p:txBody>
        </p:sp>
      </p:grpSp>
      <p:sp>
        <p:nvSpPr>
          <p:cNvPr id="63493" name="Text Box 16"/>
          <p:cNvSpPr txBox="1">
            <a:spLocks noChangeArrowheads="1"/>
          </p:cNvSpPr>
          <p:nvPr/>
        </p:nvSpPr>
        <p:spPr bwMode="auto">
          <a:xfrm>
            <a:off x="596900" y="1143000"/>
            <a:ext cx="55626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sz="2400" i="0"/>
              <a:t>The </a:t>
            </a:r>
            <a:r>
              <a:rPr lang="en-US" sz="2000" b="1" i="0">
                <a:latin typeface="Helvetica" pitchFamily="1" charset="0"/>
              </a:rPr>
              <a:t>javadoc</a:t>
            </a:r>
            <a:r>
              <a:rPr lang="en-US" sz="2400" i="0"/>
              <a:t> comment</a:t>
            </a:r>
          </a:p>
        </p:txBody>
      </p:sp>
      <p:sp>
        <p:nvSpPr>
          <p:cNvPr id="63494" name="Text Box 17"/>
          <p:cNvSpPr txBox="1">
            <a:spLocks noChangeArrowheads="1"/>
          </p:cNvSpPr>
          <p:nvPr/>
        </p:nvSpPr>
        <p:spPr bwMode="auto">
          <a:xfrm>
            <a:off x="596900" y="3886200"/>
            <a:ext cx="79375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i="0"/>
              <a:t>produces the following entry in the “Method Detail” section of the web page.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Geometrical Approximation of Pi</a:t>
            </a:r>
            <a:endParaRPr lang="en-US">
              <a:solidFill>
                <a:schemeClr val="tx1"/>
              </a:solidFill>
            </a:endParaRPr>
          </a:p>
        </p:txBody>
      </p:sp>
      <p:pic>
        <p:nvPicPr>
          <p:cNvPr id="65539" name="Picture 3" descr="t1"/>
          <p:cNvPicPr>
            <a:picLocks noChangeAspect="1" noChangeArrowheads="1"/>
          </p:cNvPicPr>
          <p:nvPr/>
        </p:nvPicPr>
        <p:blipFill>
          <a:blip r:embed="rId3"/>
          <a:srcRect/>
          <a:stretch>
            <a:fillRect/>
          </a:stretch>
        </p:blipFill>
        <p:spPr bwMode="auto">
          <a:xfrm>
            <a:off x="5276850" y="1809750"/>
            <a:ext cx="3236913" cy="3236913"/>
          </a:xfrm>
          <a:prstGeom prst="rect">
            <a:avLst/>
          </a:prstGeom>
          <a:noFill/>
          <a:ln w="9525">
            <a:noFill/>
            <a:miter lim="800000"/>
            <a:headEnd/>
            <a:tailEnd/>
          </a:ln>
        </p:spPr>
      </p:pic>
      <p:sp>
        <p:nvSpPr>
          <p:cNvPr id="65540" name="Line 4"/>
          <p:cNvSpPr>
            <a:spLocks noChangeShapeType="1"/>
          </p:cNvSpPr>
          <p:nvPr/>
        </p:nvSpPr>
        <p:spPr bwMode="auto">
          <a:xfrm>
            <a:off x="6889750" y="1447800"/>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a:p>
        </p:txBody>
      </p:sp>
      <p:sp>
        <p:nvSpPr>
          <p:cNvPr id="65541" name="Line 5"/>
          <p:cNvSpPr>
            <a:spLocks noChangeShapeType="1"/>
          </p:cNvSpPr>
          <p:nvPr/>
        </p:nvSpPr>
        <p:spPr bwMode="auto">
          <a:xfrm rot="-5400000">
            <a:off x="6889750" y="1452563"/>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a:p>
        </p:txBody>
      </p:sp>
      <p:sp>
        <p:nvSpPr>
          <p:cNvPr id="65542" name="Text Box 6"/>
          <p:cNvSpPr txBox="1">
            <a:spLocks noChangeArrowheads="1"/>
          </p:cNvSpPr>
          <p:nvPr/>
        </p:nvSpPr>
        <p:spPr bwMode="auto">
          <a:xfrm>
            <a:off x="6829425" y="1562100"/>
            <a:ext cx="7620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(0, 1)</a:t>
            </a:r>
            <a:endParaRPr lang="en-US" sz="1200" b="1" i="0"/>
          </a:p>
        </p:txBody>
      </p:sp>
      <p:sp>
        <p:nvSpPr>
          <p:cNvPr id="65543" name="Text Box 7"/>
          <p:cNvSpPr txBox="1">
            <a:spLocks noChangeArrowheads="1"/>
          </p:cNvSpPr>
          <p:nvPr/>
        </p:nvSpPr>
        <p:spPr bwMode="auto">
          <a:xfrm>
            <a:off x="8456613" y="3179763"/>
            <a:ext cx="650875"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(1, 0)</a:t>
            </a:r>
            <a:endParaRPr lang="en-US" sz="1200" b="1" i="0"/>
          </a:p>
        </p:txBody>
      </p:sp>
      <p:sp>
        <p:nvSpPr>
          <p:cNvPr id="65544" name="Text Box 8"/>
          <p:cNvSpPr txBox="1">
            <a:spLocks noChangeArrowheads="1"/>
          </p:cNvSpPr>
          <p:nvPr/>
        </p:nvSpPr>
        <p:spPr bwMode="auto">
          <a:xfrm>
            <a:off x="533400" y="1319213"/>
            <a:ext cx="4191000" cy="890587"/>
          </a:xfrm>
          <a:prstGeom prst="rect">
            <a:avLst/>
          </a:prstGeom>
          <a:noFill/>
          <a:ln w="9525">
            <a:noFill/>
            <a:miter lim="800000"/>
            <a:headEnd/>
            <a:tailEnd/>
          </a:ln>
        </p:spPr>
        <p:txBody>
          <a:bodyPr>
            <a:prstTxWarp prst="textNoShape">
              <a:avLst/>
            </a:prstTxWarp>
          </a:bodyPr>
          <a:lstStyle/>
          <a:p>
            <a:pPr algn="just">
              <a:lnSpc>
                <a:spcPct val="85000"/>
              </a:lnSpc>
            </a:pPr>
            <a:r>
              <a:rPr lang="en-US" sz="2000" i="0"/>
              <a:t>Suppose you have a circular dartboard mounted on a square background that is two feet on each side.</a:t>
            </a:r>
          </a:p>
        </p:txBody>
      </p:sp>
      <p:sp>
        <p:nvSpPr>
          <p:cNvPr id="653321" name="Text Box 9"/>
          <p:cNvSpPr txBox="1">
            <a:spLocks noChangeArrowheads="1"/>
          </p:cNvSpPr>
          <p:nvPr/>
        </p:nvSpPr>
        <p:spPr bwMode="auto">
          <a:xfrm>
            <a:off x="533400" y="2241550"/>
            <a:ext cx="4191000" cy="1087438"/>
          </a:xfrm>
          <a:prstGeom prst="rect">
            <a:avLst/>
          </a:prstGeom>
          <a:noFill/>
          <a:ln w="9525">
            <a:noFill/>
            <a:miter lim="800000"/>
            <a:headEnd/>
            <a:tailEnd/>
          </a:ln>
        </p:spPr>
        <p:txBody>
          <a:bodyPr>
            <a:prstTxWarp prst="textNoShape">
              <a:avLst/>
            </a:prstTxWarp>
          </a:bodyPr>
          <a:lstStyle/>
          <a:p>
            <a:pPr algn="just">
              <a:lnSpc>
                <a:spcPct val="85000"/>
              </a:lnSpc>
            </a:pPr>
            <a:r>
              <a:rPr lang="en-US" sz="2000" i="0"/>
              <a:t>If you randomly throw a series of darts at the dartboard, some will land inside the yellow circle and some in the gray area outside it. </a:t>
            </a:r>
          </a:p>
        </p:txBody>
      </p:sp>
      <p:sp>
        <p:nvSpPr>
          <p:cNvPr id="653322" name="Text Box 10"/>
          <p:cNvSpPr txBox="1">
            <a:spLocks noChangeArrowheads="1"/>
          </p:cNvSpPr>
          <p:nvPr/>
        </p:nvSpPr>
        <p:spPr bwMode="auto">
          <a:xfrm>
            <a:off x="533400" y="3429000"/>
            <a:ext cx="4191000" cy="1676400"/>
          </a:xfrm>
          <a:prstGeom prst="rect">
            <a:avLst/>
          </a:prstGeom>
          <a:noFill/>
          <a:ln w="9525">
            <a:noFill/>
            <a:miter lim="800000"/>
            <a:headEnd/>
            <a:tailEnd/>
          </a:ln>
        </p:spPr>
        <p:txBody>
          <a:bodyPr>
            <a:prstTxWarp prst="textNoShape">
              <a:avLst/>
            </a:prstTxWarp>
          </a:bodyPr>
          <a:lstStyle/>
          <a:p>
            <a:pPr algn="just">
              <a:lnSpc>
                <a:spcPct val="85000"/>
              </a:lnSpc>
            </a:pPr>
            <a:r>
              <a:rPr lang="en-US" sz="2000" i="0"/>
              <a:t>If you count both the number of darts that fall inside the circle and the number that fall anywhere inside the square, the ratio of those numbers should be proportional to the relative area of the two figures.</a:t>
            </a:r>
          </a:p>
        </p:txBody>
      </p:sp>
      <p:grpSp>
        <p:nvGrpSpPr>
          <p:cNvPr id="2" name="Group 11"/>
          <p:cNvGrpSpPr>
            <a:grpSpLocks/>
          </p:cNvGrpSpPr>
          <p:nvPr/>
        </p:nvGrpSpPr>
        <p:grpSpPr bwMode="auto">
          <a:xfrm>
            <a:off x="533400" y="5121275"/>
            <a:ext cx="4191000" cy="1462088"/>
            <a:chOff x="336" y="3226"/>
            <a:chExt cx="2640" cy="921"/>
          </a:xfrm>
        </p:grpSpPr>
        <p:sp>
          <p:nvSpPr>
            <p:cNvPr id="65548" name="Text Box 12"/>
            <p:cNvSpPr txBox="1">
              <a:spLocks noChangeArrowheads="1"/>
            </p:cNvSpPr>
            <p:nvPr/>
          </p:nvSpPr>
          <p:spPr bwMode="auto">
            <a:xfrm>
              <a:off x="336" y="3226"/>
              <a:ext cx="2640" cy="584"/>
            </a:xfrm>
            <a:prstGeom prst="rect">
              <a:avLst/>
            </a:prstGeom>
            <a:noFill/>
            <a:ln w="9525">
              <a:noFill/>
              <a:miter lim="800000"/>
              <a:headEnd/>
              <a:tailEnd/>
            </a:ln>
          </p:spPr>
          <p:txBody>
            <a:bodyPr>
              <a:prstTxWarp prst="textNoShape">
                <a:avLst/>
              </a:prstTxWarp>
            </a:bodyPr>
            <a:lstStyle/>
            <a:p>
              <a:pPr algn="just">
                <a:lnSpc>
                  <a:spcPct val="85000"/>
                </a:lnSpc>
              </a:pPr>
              <a:r>
                <a:rPr lang="en-US" sz="2000" i="0"/>
                <a:t>Because the area of the circle is π and that of the square is 4, the fraction that falls inside the circle should approach</a:t>
              </a:r>
            </a:p>
          </p:txBody>
        </p:sp>
        <p:sp>
          <p:nvSpPr>
            <p:cNvPr id="65549" name="Text Box 13"/>
            <p:cNvSpPr txBox="1">
              <a:spLocks noChangeArrowheads="1"/>
            </p:cNvSpPr>
            <p:nvPr/>
          </p:nvSpPr>
          <p:spPr bwMode="auto">
            <a:xfrm>
              <a:off x="1488" y="3757"/>
              <a:ext cx="336" cy="195"/>
            </a:xfrm>
            <a:prstGeom prst="rect">
              <a:avLst/>
            </a:prstGeom>
            <a:noFill/>
            <a:ln w="9525">
              <a:noFill/>
              <a:miter lim="800000"/>
              <a:headEnd/>
              <a:tailEnd/>
            </a:ln>
          </p:spPr>
          <p:txBody>
            <a:bodyPr>
              <a:prstTxWarp prst="textNoShape">
                <a:avLst/>
              </a:prstTxWarp>
            </a:bodyPr>
            <a:lstStyle/>
            <a:p>
              <a:pPr algn="ctr">
                <a:lnSpc>
                  <a:spcPct val="85000"/>
                </a:lnSpc>
              </a:pPr>
              <a:r>
                <a:rPr lang="en-US" sz="2000" i="0"/>
                <a:t>π</a:t>
              </a:r>
            </a:p>
          </p:txBody>
        </p:sp>
        <p:sp>
          <p:nvSpPr>
            <p:cNvPr id="65550" name="Text Box 14"/>
            <p:cNvSpPr txBox="1">
              <a:spLocks noChangeArrowheads="1"/>
            </p:cNvSpPr>
            <p:nvPr/>
          </p:nvSpPr>
          <p:spPr bwMode="auto">
            <a:xfrm>
              <a:off x="1488" y="3952"/>
              <a:ext cx="336" cy="195"/>
            </a:xfrm>
            <a:prstGeom prst="rect">
              <a:avLst/>
            </a:prstGeom>
            <a:noFill/>
            <a:ln w="9525">
              <a:noFill/>
              <a:miter lim="800000"/>
              <a:headEnd/>
              <a:tailEnd/>
            </a:ln>
          </p:spPr>
          <p:txBody>
            <a:bodyPr>
              <a:prstTxWarp prst="textNoShape">
                <a:avLst/>
              </a:prstTxWarp>
            </a:bodyPr>
            <a:lstStyle/>
            <a:p>
              <a:pPr algn="ctr">
                <a:lnSpc>
                  <a:spcPct val="85000"/>
                </a:lnSpc>
              </a:pPr>
              <a:r>
                <a:rPr lang="en-US" sz="2000" i="0"/>
                <a:t>4</a:t>
              </a:r>
            </a:p>
          </p:txBody>
        </p:sp>
        <p:sp>
          <p:nvSpPr>
            <p:cNvPr id="65551" name="Line 15"/>
            <p:cNvSpPr>
              <a:spLocks noChangeShapeType="1"/>
            </p:cNvSpPr>
            <p:nvPr/>
          </p:nvSpPr>
          <p:spPr bwMode="auto">
            <a:xfrm flipV="1">
              <a:off x="1516" y="3955"/>
              <a:ext cx="279" cy="3"/>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33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332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21" grpId="0" build="p" autoUpdateAnimBg="0"/>
      <p:bldP spid="653322" grpId="0" build="p" autoUpdateAnimBg="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Running the Simulation</a:t>
            </a:r>
            <a:endParaRPr lang="en-US">
              <a:solidFill>
                <a:schemeClr val="tx1"/>
              </a:solidFill>
            </a:endParaRPr>
          </a:p>
        </p:txBody>
      </p:sp>
      <p:sp>
        <p:nvSpPr>
          <p:cNvPr id="67587" name="Text Box 6"/>
          <p:cNvSpPr txBox="1">
            <a:spLocks noChangeArrowheads="1"/>
          </p:cNvSpPr>
          <p:nvPr/>
        </p:nvSpPr>
        <p:spPr bwMode="auto">
          <a:xfrm>
            <a:off x="6829425" y="1562100"/>
            <a:ext cx="7620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(0, 1)</a:t>
            </a:r>
            <a:endParaRPr lang="en-US" sz="1200" b="1" i="0"/>
          </a:p>
        </p:txBody>
      </p:sp>
      <p:sp>
        <p:nvSpPr>
          <p:cNvPr id="67588" name="Text Box 7"/>
          <p:cNvSpPr txBox="1">
            <a:spLocks noChangeArrowheads="1"/>
          </p:cNvSpPr>
          <p:nvPr/>
        </p:nvSpPr>
        <p:spPr bwMode="auto">
          <a:xfrm>
            <a:off x="8456613" y="3179763"/>
            <a:ext cx="62865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i="0"/>
              <a:t>(1, 0)</a:t>
            </a:r>
            <a:endParaRPr lang="en-US" sz="1200" b="1" i="0"/>
          </a:p>
        </p:txBody>
      </p:sp>
      <p:sp>
        <p:nvSpPr>
          <p:cNvPr id="67589" name="Text Box 8"/>
          <p:cNvSpPr txBox="1">
            <a:spLocks noChangeArrowheads="1"/>
          </p:cNvSpPr>
          <p:nvPr/>
        </p:nvSpPr>
        <p:spPr bwMode="auto">
          <a:xfrm>
            <a:off x="533400" y="1570038"/>
            <a:ext cx="4191000" cy="890587"/>
          </a:xfrm>
          <a:prstGeom prst="rect">
            <a:avLst/>
          </a:prstGeom>
          <a:noFill/>
          <a:ln w="9525">
            <a:noFill/>
            <a:miter lim="800000"/>
            <a:headEnd/>
            <a:tailEnd/>
          </a:ln>
        </p:spPr>
        <p:txBody>
          <a:bodyPr>
            <a:prstTxWarp prst="textNoShape">
              <a:avLst/>
            </a:prstTxWarp>
          </a:bodyPr>
          <a:lstStyle/>
          <a:p>
            <a:pPr algn="just">
              <a:lnSpc>
                <a:spcPct val="85000"/>
              </a:lnSpc>
            </a:pPr>
            <a:r>
              <a:rPr lang="en-US" sz="2000" i="0"/>
              <a:t>Let’s give it a try.</a:t>
            </a:r>
          </a:p>
        </p:txBody>
      </p:sp>
      <p:sp>
        <p:nvSpPr>
          <p:cNvPr id="655369" name="Text Box 9"/>
          <p:cNvSpPr txBox="1">
            <a:spLocks noChangeArrowheads="1"/>
          </p:cNvSpPr>
          <p:nvPr/>
        </p:nvSpPr>
        <p:spPr bwMode="auto">
          <a:xfrm>
            <a:off x="533400" y="2003425"/>
            <a:ext cx="4191000" cy="685800"/>
          </a:xfrm>
          <a:prstGeom prst="rect">
            <a:avLst/>
          </a:prstGeom>
          <a:noFill/>
          <a:ln w="9525">
            <a:noFill/>
            <a:miter lim="800000"/>
            <a:headEnd/>
            <a:tailEnd/>
          </a:ln>
        </p:spPr>
        <p:txBody>
          <a:bodyPr>
            <a:prstTxWarp prst="textNoShape">
              <a:avLst/>
            </a:prstTxWarp>
          </a:bodyPr>
          <a:lstStyle/>
          <a:p>
            <a:pPr algn="just">
              <a:lnSpc>
                <a:spcPct val="85000"/>
              </a:lnSpc>
            </a:pPr>
            <a:r>
              <a:rPr lang="en-US" sz="2000" i="0"/>
              <a:t>The first dart lands inside the circle, so the first approximation is that π ≈</a:t>
            </a:r>
            <a:r>
              <a:rPr lang="en-US" altLang="ja-JP" sz="2000" i="0"/>
              <a:t> </a:t>
            </a:r>
            <a:r>
              <a:rPr lang="en-US" sz="2000" i="0"/>
              <a:t>4.</a:t>
            </a:r>
          </a:p>
        </p:txBody>
      </p:sp>
      <p:sp>
        <p:nvSpPr>
          <p:cNvPr id="655371" name="Text Box 11"/>
          <p:cNvSpPr txBox="1">
            <a:spLocks noChangeArrowheads="1"/>
          </p:cNvSpPr>
          <p:nvPr/>
        </p:nvSpPr>
        <p:spPr bwMode="auto">
          <a:xfrm>
            <a:off x="533400" y="2711450"/>
            <a:ext cx="4191000" cy="685800"/>
          </a:xfrm>
          <a:prstGeom prst="rect">
            <a:avLst/>
          </a:prstGeom>
          <a:noFill/>
          <a:ln w="9525">
            <a:noFill/>
            <a:miter lim="800000"/>
            <a:headEnd/>
            <a:tailEnd/>
          </a:ln>
        </p:spPr>
        <p:txBody>
          <a:bodyPr>
            <a:prstTxWarp prst="textNoShape">
              <a:avLst/>
            </a:prstTxWarp>
          </a:bodyPr>
          <a:lstStyle/>
          <a:p>
            <a:pPr algn="just">
              <a:lnSpc>
                <a:spcPct val="85000"/>
              </a:lnSpc>
            </a:pPr>
            <a:r>
              <a:rPr lang="en-US" sz="2000" i="0"/>
              <a:t>The second dart also lands inside, so the second approximation is still π ≈</a:t>
            </a:r>
            <a:r>
              <a:rPr lang="en-US" altLang="ja-JP" sz="2000" i="0"/>
              <a:t> </a:t>
            </a:r>
            <a:r>
              <a:rPr lang="en-US" sz="2000" i="0"/>
              <a:t>4.</a:t>
            </a:r>
          </a:p>
        </p:txBody>
      </p:sp>
      <p:sp>
        <p:nvSpPr>
          <p:cNvPr id="655372" name="Text Box 12"/>
          <p:cNvSpPr txBox="1">
            <a:spLocks noChangeArrowheads="1"/>
          </p:cNvSpPr>
          <p:nvPr/>
        </p:nvSpPr>
        <p:spPr bwMode="auto">
          <a:xfrm>
            <a:off x="533400" y="3421063"/>
            <a:ext cx="4191000" cy="685800"/>
          </a:xfrm>
          <a:prstGeom prst="rect">
            <a:avLst/>
          </a:prstGeom>
          <a:noFill/>
          <a:ln w="9525">
            <a:noFill/>
            <a:miter lim="800000"/>
            <a:headEnd/>
            <a:tailEnd/>
          </a:ln>
        </p:spPr>
        <p:txBody>
          <a:bodyPr>
            <a:prstTxWarp prst="textNoShape">
              <a:avLst/>
            </a:prstTxWarp>
          </a:bodyPr>
          <a:lstStyle/>
          <a:p>
            <a:pPr algn="just">
              <a:lnSpc>
                <a:spcPct val="85000"/>
              </a:lnSpc>
            </a:pPr>
            <a:r>
              <a:rPr lang="en-US" sz="2000" i="0"/>
              <a:t>The third dart is outside, which gives a new approximation of π ≈</a:t>
            </a:r>
            <a:r>
              <a:rPr lang="en-US" altLang="ja-JP" sz="2000" i="0"/>
              <a:t> </a:t>
            </a:r>
            <a:r>
              <a:rPr lang="en-US" sz="2000" i="0"/>
              <a:t>2.6667.</a:t>
            </a:r>
          </a:p>
        </p:txBody>
      </p:sp>
      <p:sp>
        <p:nvSpPr>
          <p:cNvPr id="655370" name="Text Box 10"/>
          <p:cNvSpPr txBox="1">
            <a:spLocks noChangeArrowheads="1"/>
          </p:cNvSpPr>
          <p:nvPr/>
        </p:nvSpPr>
        <p:spPr bwMode="auto">
          <a:xfrm>
            <a:off x="533400" y="4122738"/>
            <a:ext cx="4191000" cy="765175"/>
          </a:xfrm>
          <a:prstGeom prst="rect">
            <a:avLst/>
          </a:prstGeom>
          <a:noFill/>
          <a:ln w="9525">
            <a:noFill/>
            <a:miter lim="800000"/>
            <a:headEnd/>
            <a:tailEnd/>
          </a:ln>
        </p:spPr>
        <p:txBody>
          <a:bodyPr>
            <a:prstTxWarp prst="textNoShape">
              <a:avLst/>
            </a:prstTxWarp>
          </a:bodyPr>
          <a:lstStyle/>
          <a:p>
            <a:pPr algn="just">
              <a:lnSpc>
                <a:spcPct val="85000"/>
              </a:lnSpc>
            </a:pPr>
            <a:r>
              <a:rPr lang="en-US" sz="2000" i="0"/>
              <a:t>Throwing ten darts gives a better value of π ≈</a:t>
            </a:r>
            <a:r>
              <a:rPr lang="en-US" altLang="ja-JP" sz="2000" i="0"/>
              <a:t> </a:t>
            </a:r>
            <a:r>
              <a:rPr lang="en-US" sz="2000" i="0"/>
              <a:t>3.2.</a:t>
            </a:r>
          </a:p>
        </p:txBody>
      </p:sp>
      <p:sp>
        <p:nvSpPr>
          <p:cNvPr id="655373" name="Text Box 13"/>
          <p:cNvSpPr txBox="1">
            <a:spLocks noChangeArrowheads="1"/>
          </p:cNvSpPr>
          <p:nvPr/>
        </p:nvSpPr>
        <p:spPr bwMode="auto">
          <a:xfrm>
            <a:off x="533400" y="4819650"/>
            <a:ext cx="4191000" cy="384175"/>
          </a:xfrm>
          <a:prstGeom prst="rect">
            <a:avLst/>
          </a:prstGeom>
          <a:noFill/>
          <a:ln w="9525">
            <a:noFill/>
            <a:miter lim="800000"/>
            <a:headEnd/>
            <a:tailEnd/>
          </a:ln>
        </p:spPr>
        <p:txBody>
          <a:bodyPr>
            <a:prstTxWarp prst="textNoShape">
              <a:avLst/>
            </a:prstTxWarp>
          </a:bodyPr>
          <a:lstStyle/>
          <a:p>
            <a:pPr algn="just">
              <a:lnSpc>
                <a:spcPct val="85000"/>
              </a:lnSpc>
            </a:pPr>
            <a:r>
              <a:rPr lang="en-US" sz="2000" i="0"/>
              <a:t>Throwing 1000 darts gives π ≈</a:t>
            </a:r>
            <a:r>
              <a:rPr lang="en-US" altLang="ja-JP" sz="2000" i="0"/>
              <a:t> </a:t>
            </a:r>
            <a:r>
              <a:rPr lang="en-US" sz="2000" i="0"/>
              <a:t>3.18.</a:t>
            </a:r>
          </a:p>
        </p:txBody>
      </p:sp>
      <p:sp>
        <p:nvSpPr>
          <p:cNvPr id="655374" name="Text Box 14"/>
          <p:cNvSpPr txBox="1">
            <a:spLocks noChangeArrowheads="1"/>
          </p:cNvSpPr>
          <p:nvPr/>
        </p:nvSpPr>
        <p:spPr bwMode="auto">
          <a:xfrm>
            <a:off x="533400" y="5254625"/>
            <a:ext cx="4191000" cy="384175"/>
          </a:xfrm>
          <a:prstGeom prst="rect">
            <a:avLst/>
          </a:prstGeom>
          <a:noFill/>
          <a:ln w="9525">
            <a:noFill/>
            <a:miter lim="800000"/>
            <a:headEnd/>
            <a:tailEnd/>
          </a:ln>
        </p:spPr>
        <p:txBody>
          <a:bodyPr>
            <a:prstTxWarp prst="textNoShape">
              <a:avLst/>
            </a:prstTxWarp>
          </a:bodyPr>
          <a:lstStyle/>
          <a:p>
            <a:pPr algn="just">
              <a:lnSpc>
                <a:spcPct val="85000"/>
              </a:lnSpc>
            </a:pPr>
            <a:r>
              <a:rPr lang="en-US" sz="2000" i="0"/>
              <a:t>Throwing 2000 gives π ≈</a:t>
            </a:r>
            <a:r>
              <a:rPr lang="en-US" altLang="ja-JP" sz="2000" i="0"/>
              <a:t> </a:t>
            </a:r>
            <a:r>
              <a:rPr lang="en-US" sz="2000" i="0"/>
              <a:t>3.15.</a:t>
            </a:r>
          </a:p>
        </p:txBody>
      </p:sp>
      <p:grpSp>
        <p:nvGrpSpPr>
          <p:cNvPr id="67596" name="Group 15"/>
          <p:cNvGrpSpPr>
            <a:grpSpLocks/>
          </p:cNvGrpSpPr>
          <p:nvPr/>
        </p:nvGrpSpPr>
        <p:grpSpPr bwMode="auto">
          <a:xfrm>
            <a:off x="5502275" y="5441950"/>
            <a:ext cx="2651125" cy="336550"/>
            <a:chOff x="3466" y="3428"/>
            <a:chExt cx="1670" cy="212"/>
          </a:xfrm>
        </p:grpSpPr>
        <p:sp>
          <p:nvSpPr>
            <p:cNvPr id="67627" name="Text Box 16"/>
            <p:cNvSpPr txBox="1">
              <a:spLocks noChangeArrowheads="1"/>
            </p:cNvSpPr>
            <p:nvPr/>
          </p:nvSpPr>
          <p:spPr bwMode="auto">
            <a:xfrm>
              <a:off x="3466" y="3428"/>
              <a:ext cx="662"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b="1" i="0">
                  <a:latin typeface="Courier New" pitchFamily="1" charset="0"/>
                </a:rPr>
                <a:t>inside</a:t>
              </a:r>
              <a:endParaRPr lang="en-US" b="1" i="0">
                <a:latin typeface="Courier New" pitchFamily="1" charset="0"/>
              </a:endParaRPr>
            </a:p>
          </p:txBody>
        </p:sp>
        <p:sp>
          <p:nvSpPr>
            <p:cNvPr id="67628" name="Text Box 17"/>
            <p:cNvSpPr txBox="1">
              <a:spLocks noChangeArrowheads="1"/>
            </p:cNvSpPr>
            <p:nvPr/>
          </p:nvSpPr>
          <p:spPr bwMode="auto">
            <a:xfrm>
              <a:off x="4474" y="3428"/>
              <a:ext cx="662"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b="1" i="0">
                  <a:latin typeface="Courier New" pitchFamily="1" charset="0"/>
                </a:rPr>
                <a:t>total</a:t>
              </a:r>
              <a:endParaRPr lang="en-US" b="1" i="0">
                <a:latin typeface="Courier New" pitchFamily="1" charset="0"/>
              </a:endParaRPr>
            </a:p>
          </p:txBody>
        </p:sp>
      </p:grpSp>
      <p:pic>
        <p:nvPicPr>
          <p:cNvPr id="67597" name="Picture 21" descr="t1"/>
          <p:cNvPicPr>
            <a:picLocks noChangeAspect="1" noChangeArrowheads="1"/>
          </p:cNvPicPr>
          <p:nvPr/>
        </p:nvPicPr>
        <p:blipFill>
          <a:blip r:embed="rId3"/>
          <a:srcRect/>
          <a:stretch>
            <a:fillRect/>
          </a:stretch>
        </p:blipFill>
        <p:spPr bwMode="auto">
          <a:xfrm>
            <a:off x="5276850" y="1809750"/>
            <a:ext cx="3236913" cy="3236913"/>
          </a:xfrm>
          <a:prstGeom prst="rect">
            <a:avLst/>
          </a:prstGeom>
          <a:noFill/>
          <a:ln w="9525">
            <a:noFill/>
            <a:miter lim="800000"/>
            <a:headEnd/>
            <a:tailEnd/>
          </a:ln>
        </p:spPr>
      </p:pic>
      <p:pic>
        <p:nvPicPr>
          <p:cNvPr id="655382" name="Picture 22" descr="t2"/>
          <p:cNvPicPr>
            <a:picLocks noChangeAspect="1" noChangeArrowheads="1"/>
          </p:cNvPicPr>
          <p:nvPr/>
        </p:nvPicPr>
        <p:blipFill>
          <a:blip r:embed="rId4"/>
          <a:srcRect/>
          <a:stretch>
            <a:fillRect/>
          </a:stretch>
        </p:blipFill>
        <p:spPr bwMode="auto">
          <a:xfrm>
            <a:off x="5276850" y="1809750"/>
            <a:ext cx="3236913" cy="3236913"/>
          </a:xfrm>
          <a:prstGeom prst="rect">
            <a:avLst/>
          </a:prstGeom>
          <a:noFill/>
          <a:ln w="9525">
            <a:noFill/>
            <a:miter lim="800000"/>
            <a:headEnd/>
            <a:tailEnd/>
          </a:ln>
        </p:spPr>
      </p:pic>
      <p:pic>
        <p:nvPicPr>
          <p:cNvPr id="655383" name="Picture 23" descr="t3"/>
          <p:cNvPicPr>
            <a:picLocks noChangeAspect="1" noChangeArrowheads="1"/>
          </p:cNvPicPr>
          <p:nvPr/>
        </p:nvPicPr>
        <p:blipFill>
          <a:blip r:embed="rId5"/>
          <a:srcRect/>
          <a:stretch>
            <a:fillRect/>
          </a:stretch>
        </p:blipFill>
        <p:spPr bwMode="auto">
          <a:xfrm>
            <a:off x="5276850" y="1809750"/>
            <a:ext cx="3236913" cy="3236913"/>
          </a:xfrm>
          <a:prstGeom prst="rect">
            <a:avLst/>
          </a:prstGeom>
          <a:noFill/>
          <a:ln w="9525">
            <a:noFill/>
            <a:miter lim="800000"/>
            <a:headEnd/>
            <a:tailEnd/>
          </a:ln>
        </p:spPr>
      </p:pic>
      <p:pic>
        <p:nvPicPr>
          <p:cNvPr id="655384" name="Picture 24" descr="t4"/>
          <p:cNvPicPr>
            <a:picLocks noChangeAspect="1" noChangeArrowheads="1"/>
          </p:cNvPicPr>
          <p:nvPr/>
        </p:nvPicPr>
        <p:blipFill>
          <a:blip r:embed="rId6"/>
          <a:srcRect/>
          <a:stretch>
            <a:fillRect/>
          </a:stretch>
        </p:blipFill>
        <p:spPr bwMode="auto">
          <a:xfrm>
            <a:off x="5276850" y="1809750"/>
            <a:ext cx="3236913" cy="3236913"/>
          </a:xfrm>
          <a:prstGeom prst="rect">
            <a:avLst/>
          </a:prstGeom>
          <a:noFill/>
          <a:ln w="9525">
            <a:noFill/>
            <a:miter lim="800000"/>
            <a:headEnd/>
            <a:tailEnd/>
          </a:ln>
        </p:spPr>
      </p:pic>
      <p:pic>
        <p:nvPicPr>
          <p:cNvPr id="655385" name="Picture 25" descr="t5"/>
          <p:cNvPicPr>
            <a:picLocks noChangeAspect="1" noChangeArrowheads="1"/>
          </p:cNvPicPr>
          <p:nvPr/>
        </p:nvPicPr>
        <p:blipFill>
          <a:blip r:embed="rId7"/>
          <a:srcRect/>
          <a:stretch>
            <a:fillRect/>
          </a:stretch>
        </p:blipFill>
        <p:spPr bwMode="auto">
          <a:xfrm>
            <a:off x="5276850" y="1809750"/>
            <a:ext cx="3236913" cy="3236913"/>
          </a:xfrm>
          <a:prstGeom prst="rect">
            <a:avLst/>
          </a:prstGeom>
          <a:noFill/>
          <a:ln w="9525">
            <a:noFill/>
            <a:miter lim="800000"/>
            <a:headEnd/>
            <a:tailEnd/>
          </a:ln>
        </p:spPr>
      </p:pic>
      <p:pic>
        <p:nvPicPr>
          <p:cNvPr id="655386" name="Picture 26" descr="t7"/>
          <p:cNvPicPr>
            <a:picLocks noChangeAspect="1" noChangeArrowheads="1"/>
          </p:cNvPicPr>
          <p:nvPr/>
        </p:nvPicPr>
        <p:blipFill>
          <a:blip r:embed="rId8"/>
          <a:srcRect/>
          <a:stretch>
            <a:fillRect/>
          </a:stretch>
        </p:blipFill>
        <p:spPr bwMode="auto">
          <a:xfrm>
            <a:off x="5276850" y="1809750"/>
            <a:ext cx="3236913" cy="3236913"/>
          </a:xfrm>
          <a:prstGeom prst="rect">
            <a:avLst/>
          </a:prstGeom>
          <a:noFill/>
          <a:ln w="9525">
            <a:noFill/>
            <a:miter lim="800000"/>
            <a:headEnd/>
            <a:tailEnd/>
          </a:ln>
        </p:spPr>
      </p:pic>
      <p:pic>
        <p:nvPicPr>
          <p:cNvPr id="655388" name="Picture 28" descr="t8"/>
          <p:cNvPicPr>
            <a:picLocks noChangeAspect="1" noChangeArrowheads="1"/>
          </p:cNvPicPr>
          <p:nvPr/>
        </p:nvPicPr>
        <p:blipFill>
          <a:blip r:embed="rId9"/>
          <a:srcRect/>
          <a:stretch>
            <a:fillRect/>
          </a:stretch>
        </p:blipFill>
        <p:spPr bwMode="auto">
          <a:xfrm>
            <a:off x="5276850" y="1809750"/>
            <a:ext cx="3236913" cy="3236913"/>
          </a:xfrm>
          <a:prstGeom prst="rect">
            <a:avLst/>
          </a:prstGeom>
          <a:noFill/>
          <a:ln w="9525">
            <a:noFill/>
            <a:miter lim="800000"/>
            <a:headEnd/>
            <a:tailEnd/>
          </a:ln>
        </p:spPr>
      </p:pic>
      <p:sp>
        <p:nvSpPr>
          <p:cNvPr id="67604" name="Line 5"/>
          <p:cNvSpPr>
            <a:spLocks noChangeShapeType="1"/>
          </p:cNvSpPr>
          <p:nvPr/>
        </p:nvSpPr>
        <p:spPr bwMode="auto">
          <a:xfrm rot="-5400000">
            <a:off x="6889750" y="1452563"/>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a:p>
        </p:txBody>
      </p:sp>
      <p:sp>
        <p:nvSpPr>
          <p:cNvPr id="67605" name="Line 4"/>
          <p:cNvSpPr>
            <a:spLocks noChangeShapeType="1"/>
          </p:cNvSpPr>
          <p:nvPr/>
        </p:nvSpPr>
        <p:spPr bwMode="auto">
          <a:xfrm>
            <a:off x="6889750" y="1447800"/>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a:p>
        </p:txBody>
      </p:sp>
      <p:grpSp>
        <p:nvGrpSpPr>
          <p:cNvPr id="67606" name="Group 29"/>
          <p:cNvGrpSpPr>
            <a:grpSpLocks/>
          </p:cNvGrpSpPr>
          <p:nvPr/>
        </p:nvGrpSpPr>
        <p:grpSpPr bwMode="auto">
          <a:xfrm>
            <a:off x="5562600" y="5715000"/>
            <a:ext cx="2590800" cy="457200"/>
            <a:chOff x="3504" y="3600"/>
            <a:chExt cx="1632" cy="288"/>
          </a:xfrm>
        </p:grpSpPr>
        <p:sp>
          <p:nvSpPr>
            <p:cNvPr id="67625" name="Rectangle 30"/>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0</a:t>
              </a:r>
              <a:endParaRPr lang="en-US" b="1" i="0"/>
            </a:p>
          </p:txBody>
        </p:sp>
        <p:sp>
          <p:nvSpPr>
            <p:cNvPr id="67626" name="Rectangle 31"/>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0</a:t>
              </a:r>
              <a:endParaRPr lang="en-US" b="1" i="0"/>
            </a:p>
          </p:txBody>
        </p:sp>
      </p:grpSp>
      <p:grpSp>
        <p:nvGrpSpPr>
          <p:cNvPr id="4" name="Group 32"/>
          <p:cNvGrpSpPr>
            <a:grpSpLocks/>
          </p:cNvGrpSpPr>
          <p:nvPr/>
        </p:nvGrpSpPr>
        <p:grpSpPr bwMode="auto">
          <a:xfrm>
            <a:off x="5562600" y="5715000"/>
            <a:ext cx="2590800" cy="457200"/>
            <a:chOff x="3504" y="3600"/>
            <a:chExt cx="1632" cy="288"/>
          </a:xfrm>
        </p:grpSpPr>
        <p:sp>
          <p:nvSpPr>
            <p:cNvPr id="67623" name="Rectangle 33"/>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1</a:t>
              </a:r>
              <a:endParaRPr lang="en-US" b="1" i="0"/>
            </a:p>
          </p:txBody>
        </p:sp>
        <p:sp>
          <p:nvSpPr>
            <p:cNvPr id="67624" name="Rectangle 34"/>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1</a:t>
              </a:r>
              <a:endParaRPr lang="en-US" b="1" i="0"/>
            </a:p>
          </p:txBody>
        </p:sp>
      </p:grpSp>
      <p:grpSp>
        <p:nvGrpSpPr>
          <p:cNvPr id="5" name="Group 35"/>
          <p:cNvGrpSpPr>
            <a:grpSpLocks/>
          </p:cNvGrpSpPr>
          <p:nvPr/>
        </p:nvGrpSpPr>
        <p:grpSpPr bwMode="auto">
          <a:xfrm>
            <a:off x="5562600" y="5715000"/>
            <a:ext cx="2590800" cy="457200"/>
            <a:chOff x="3504" y="3600"/>
            <a:chExt cx="1632" cy="288"/>
          </a:xfrm>
        </p:grpSpPr>
        <p:sp>
          <p:nvSpPr>
            <p:cNvPr id="67621" name="Rectangle 36"/>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2</a:t>
              </a:r>
              <a:endParaRPr lang="en-US" b="1" i="0"/>
            </a:p>
          </p:txBody>
        </p:sp>
        <p:sp>
          <p:nvSpPr>
            <p:cNvPr id="67622" name="Rectangle 37"/>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2</a:t>
              </a:r>
              <a:endParaRPr lang="en-US" b="1" i="0"/>
            </a:p>
          </p:txBody>
        </p:sp>
      </p:grpSp>
      <p:grpSp>
        <p:nvGrpSpPr>
          <p:cNvPr id="6" name="Group 38"/>
          <p:cNvGrpSpPr>
            <a:grpSpLocks/>
          </p:cNvGrpSpPr>
          <p:nvPr/>
        </p:nvGrpSpPr>
        <p:grpSpPr bwMode="auto">
          <a:xfrm>
            <a:off x="5562600" y="5715000"/>
            <a:ext cx="2590800" cy="457200"/>
            <a:chOff x="3504" y="3600"/>
            <a:chExt cx="1632" cy="288"/>
          </a:xfrm>
        </p:grpSpPr>
        <p:sp>
          <p:nvSpPr>
            <p:cNvPr id="67619" name="Rectangle 39"/>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2</a:t>
              </a:r>
              <a:endParaRPr lang="en-US" b="1" i="0"/>
            </a:p>
          </p:txBody>
        </p:sp>
        <p:sp>
          <p:nvSpPr>
            <p:cNvPr id="67620" name="Rectangle 40"/>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3</a:t>
              </a:r>
              <a:endParaRPr lang="en-US" b="1" i="0"/>
            </a:p>
          </p:txBody>
        </p:sp>
      </p:grpSp>
      <p:grpSp>
        <p:nvGrpSpPr>
          <p:cNvPr id="7" name="Group 41"/>
          <p:cNvGrpSpPr>
            <a:grpSpLocks/>
          </p:cNvGrpSpPr>
          <p:nvPr/>
        </p:nvGrpSpPr>
        <p:grpSpPr bwMode="auto">
          <a:xfrm>
            <a:off x="5562600" y="5715000"/>
            <a:ext cx="2590800" cy="457200"/>
            <a:chOff x="3504" y="3600"/>
            <a:chExt cx="1632" cy="288"/>
          </a:xfrm>
        </p:grpSpPr>
        <p:sp>
          <p:nvSpPr>
            <p:cNvPr id="67617" name="Rectangle 42"/>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8</a:t>
              </a:r>
              <a:endParaRPr lang="en-US" b="1" i="0"/>
            </a:p>
          </p:txBody>
        </p:sp>
        <p:sp>
          <p:nvSpPr>
            <p:cNvPr id="67618" name="Rectangle 43"/>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10</a:t>
              </a:r>
              <a:endParaRPr lang="en-US" b="1" i="0"/>
            </a:p>
          </p:txBody>
        </p:sp>
      </p:grpSp>
      <p:grpSp>
        <p:nvGrpSpPr>
          <p:cNvPr id="8" name="Group 44"/>
          <p:cNvGrpSpPr>
            <a:grpSpLocks/>
          </p:cNvGrpSpPr>
          <p:nvPr/>
        </p:nvGrpSpPr>
        <p:grpSpPr bwMode="auto">
          <a:xfrm>
            <a:off x="5562600" y="5715000"/>
            <a:ext cx="2590800" cy="457200"/>
            <a:chOff x="3504" y="3600"/>
            <a:chExt cx="1632" cy="288"/>
          </a:xfrm>
        </p:grpSpPr>
        <p:sp>
          <p:nvSpPr>
            <p:cNvPr id="67615" name="Rectangle 45"/>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795</a:t>
              </a:r>
              <a:endParaRPr lang="en-US" b="1" i="0"/>
            </a:p>
          </p:txBody>
        </p:sp>
        <p:sp>
          <p:nvSpPr>
            <p:cNvPr id="67616" name="Rectangle 46"/>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1000</a:t>
              </a:r>
              <a:endParaRPr lang="en-US" b="1" i="0"/>
            </a:p>
          </p:txBody>
        </p:sp>
      </p:grpSp>
      <p:grpSp>
        <p:nvGrpSpPr>
          <p:cNvPr id="9" name="Group 47"/>
          <p:cNvGrpSpPr>
            <a:grpSpLocks/>
          </p:cNvGrpSpPr>
          <p:nvPr/>
        </p:nvGrpSpPr>
        <p:grpSpPr bwMode="auto">
          <a:xfrm>
            <a:off x="5562600" y="5715000"/>
            <a:ext cx="2590800" cy="457200"/>
            <a:chOff x="3504" y="3600"/>
            <a:chExt cx="1632" cy="288"/>
          </a:xfrm>
        </p:grpSpPr>
        <p:sp>
          <p:nvSpPr>
            <p:cNvPr id="67613" name="Rectangle 48"/>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1575</a:t>
              </a:r>
              <a:endParaRPr lang="en-US" b="1" i="0"/>
            </a:p>
          </p:txBody>
        </p:sp>
        <p:sp>
          <p:nvSpPr>
            <p:cNvPr id="67614" name="Rectangle 49"/>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i="0"/>
                <a:t>2000</a:t>
              </a:r>
              <a:endParaRPr lang="en-US" b="1" i="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6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53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71">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5538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72">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553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55370">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5538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55373">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5538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55374">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5538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9" grpId="0" build="p" autoUpdateAnimBg="0"/>
      <p:bldP spid="655371" grpId="0" build="p" autoUpdateAnimBg="0"/>
      <p:bldP spid="655372" grpId="0" build="p" autoUpdateAnimBg="0"/>
      <p:bldP spid="655370" grpId="0" build="p" autoUpdateAnimBg="0"/>
      <p:bldP spid="655373" grpId="0" build="p" autoUpdateAnimBg="0"/>
      <p:bldP spid="655374" grpId="0" build="p" autoUpdateAnimBg="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Write </a:t>
            </a:r>
            <a:r>
              <a:rPr lang="en-US" sz="3600" b="1">
                <a:solidFill>
                  <a:srgbClr val="FF0000"/>
                </a:solidFill>
                <a:latin typeface="Courier New" pitchFamily="1" charset="0"/>
              </a:rPr>
              <a:t>PiApproximation</a:t>
            </a:r>
            <a:r>
              <a:rPr lang="en-US" sz="4000">
                <a:solidFill>
                  <a:srgbClr val="FF0000"/>
                </a:solidFill>
              </a:rPr>
              <a:t> </a:t>
            </a:r>
            <a:endParaRPr lang="en-US">
              <a:solidFill>
                <a:srgbClr val="FF0000"/>
              </a:solidFill>
            </a:endParaRPr>
          </a:p>
        </p:txBody>
      </p:sp>
      <p:sp>
        <p:nvSpPr>
          <p:cNvPr id="69635" name="Text Box 3"/>
          <p:cNvSpPr txBox="1">
            <a:spLocks noChangeArrowheads="1"/>
          </p:cNvSpPr>
          <p:nvPr/>
        </p:nvSpPr>
        <p:spPr bwMode="auto">
          <a:xfrm>
            <a:off x="457200" y="1143000"/>
            <a:ext cx="8355013" cy="140652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i="0"/>
              <a:t>Write a console program that implements the simulation described in the preceding slides.  Your program should use a named constant to specify the number of darts thrown in the course of the simulation.</a:t>
            </a:r>
          </a:p>
        </p:txBody>
      </p:sp>
      <p:grpSp>
        <p:nvGrpSpPr>
          <p:cNvPr id="2" name="Group 4"/>
          <p:cNvGrpSpPr>
            <a:grpSpLocks/>
          </p:cNvGrpSpPr>
          <p:nvPr/>
        </p:nvGrpSpPr>
        <p:grpSpPr bwMode="auto">
          <a:xfrm>
            <a:off x="457200" y="2667000"/>
            <a:ext cx="8355013" cy="2397125"/>
            <a:chOff x="288" y="1680"/>
            <a:chExt cx="5263" cy="1510"/>
          </a:xfrm>
        </p:grpSpPr>
        <p:grpSp>
          <p:nvGrpSpPr>
            <p:cNvPr id="69639" name="Group 5"/>
            <p:cNvGrpSpPr>
              <a:grpSpLocks/>
            </p:cNvGrpSpPr>
            <p:nvPr/>
          </p:nvGrpSpPr>
          <p:grpSpPr bwMode="auto">
            <a:xfrm>
              <a:off x="1178" y="2160"/>
              <a:ext cx="3403" cy="1030"/>
              <a:chOff x="1178" y="3122"/>
              <a:chExt cx="3403" cy="1030"/>
            </a:xfrm>
          </p:grpSpPr>
          <p:pic>
            <p:nvPicPr>
              <p:cNvPr id="69641" name="Picture 6" descr="Console"/>
              <p:cNvPicPr>
                <a:picLocks noChangeAspect="1" noChangeArrowheads="1"/>
              </p:cNvPicPr>
              <p:nvPr/>
            </p:nvPicPr>
            <p:blipFill>
              <a:blip r:embed="rId3"/>
              <a:srcRect/>
              <a:stretch>
                <a:fillRect/>
              </a:stretch>
            </p:blipFill>
            <p:spPr bwMode="auto">
              <a:xfrm>
                <a:off x="1178" y="3133"/>
                <a:ext cx="3403" cy="1019"/>
              </a:xfrm>
              <a:prstGeom prst="rect">
                <a:avLst/>
              </a:prstGeom>
              <a:noFill/>
              <a:ln w="9525">
                <a:noFill/>
                <a:miter lim="800000"/>
                <a:headEnd/>
                <a:tailEnd/>
              </a:ln>
            </p:spPr>
          </p:pic>
          <p:sp>
            <p:nvSpPr>
              <p:cNvPr id="69642" name="Text Box 7"/>
              <p:cNvSpPr txBox="1">
                <a:spLocks noChangeArrowheads="1"/>
              </p:cNvSpPr>
              <p:nvPr/>
            </p:nvSpPr>
            <p:spPr bwMode="auto">
              <a:xfrm>
                <a:off x="1200" y="3122"/>
                <a:ext cx="3360" cy="143"/>
              </a:xfrm>
              <a:prstGeom prst="rect">
                <a:avLst/>
              </a:prstGeom>
              <a:noFill/>
              <a:ln w="9525">
                <a:noFill/>
                <a:miter lim="800000"/>
                <a:headEnd/>
                <a:tailEnd/>
              </a:ln>
            </p:spPr>
            <p:txBody>
              <a:bodyPr>
                <a:prstTxWarp prst="textNoShape">
                  <a:avLst/>
                </a:prstTxWarp>
                <a:spAutoFit/>
              </a:bodyPr>
              <a:lstStyle/>
              <a:p>
                <a:pPr algn="ctr">
                  <a:lnSpc>
                    <a:spcPct val="85000"/>
                  </a:lnSpc>
                </a:pPr>
                <a:r>
                  <a:rPr lang="en-US" sz="1000" b="1" i="0" dirty="0" err="1">
                    <a:solidFill>
                      <a:srgbClr val="333333"/>
                    </a:solidFill>
                    <a:latin typeface="Courier New" pitchFamily="1" charset="0"/>
                  </a:rPr>
                  <a:t>PiApproximation</a:t>
                </a:r>
                <a:endParaRPr lang="en-US" sz="1000" i="0" dirty="0">
                  <a:solidFill>
                    <a:srgbClr val="333333"/>
                  </a:solidFill>
                  <a:latin typeface="Courier New" pitchFamily="1" charset="0"/>
                </a:endParaRPr>
              </a:p>
            </p:txBody>
          </p:sp>
        </p:grpSp>
        <p:sp>
          <p:nvSpPr>
            <p:cNvPr id="69640" name="Text Box 8"/>
            <p:cNvSpPr txBox="1">
              <a:spLocks noChangeArrowheads="1"/>
            </p:cNvSpPr>
            <p:nvPr/>
          </p:nvSpPr>
          <p:spPr bwMode="auto">
            <a:xfrm>
              <a:off x="288" y="1680"/>
              <a:ext cx="5263"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i="0"/>
                <a:t>One possible sample run of your program might look like this:</a:t>
              </a:r>
            </a:p>
          </p:txBody>
        </p:sp>
      </p:grpSp>
      <p:sp>
        <p:nvSpPr>
          <p:cNvPr id="657417" name="Text Box 9"/>
          <p:cNvSpPr txBox="1">
            <a:spLocks noChangeArrowheads="1"/>
          </p:cNvSpPr>
          <p:nvPr/>
        </p:nvSpPr>
        <p:spPr bwMode="auto">
          <a:xfrm>
            <a:off x="1885950" y="3622675"/>
            <a:ext cx="5029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b="1" i="0">
                <a:latin typeface="Courier New" pitchFamily="1" charset="0"/>
              </a:rPr>
              <a:t>Pi is approximately 3.164</a:t>
            </a:r>
          </a:p>
        </p:txBody>
      </p:sp>
      <p:sp>
        <p:nvSpPr>
          <p:cNvPr id="657418" name="Text Box 10"/>
          <p:cNvSpPr txBox="1">
            <a:spLocks noChangeArrowheads="1"/>
          </p:cNvSpPr>
          <p:nvPr/>
        </p:nvSpPr>
        <p:spPr bwMode="auto">
          <a:xfrm>
            <a:off x="457200" y="5257800"/>
            <a:ext cx="8355013" cy="10779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i="0"/>
              <a:t>Simulations that use random trials to derive approximate answers to geometrical problems are called </a:t>
            </a:r>
            <a:r>
              <a:rPr lang="en-US" sz="2400" b="1"/>
              <a:t>Monte Carlo</a:t>
            </a:r>
            <a:r>
              <a:rPr lang="en-US" sz="2400" i="0"/>
              <a:t> techniques after the capital city of Monaco.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300"/>
                                  </p:stCondLst>
                                  <p:childTnLst>
                                    <p:set>
                                      <p:cBhvr>
                                        <p:cTn id="9" dur="1" fill="hold">
                                          <p:stCondLst>
                                            <p:cond delay="0"/>
                                          </p:stCondLst>
                                        </p:cTn>
                                        <p:tgtEl>
                                          <p:spTgt spid="65741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57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7" grpId="0"/>
      <p:bldP spid="657418" grpId="0"/>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13177</TotalTime>
  <Words>3716</Words>
  <Application>Microsoft Macintosh PowerPoint</Application>
  <PresentationFormat>On-screen Show (4:3)</PresentationFormat>
  <Paragraphs>358</Paragraphs>
  <Slides>29</Slides>
  <Notes>29</Notes>
  <HiddenSlides>0</HiddenSlides>
  <MMClips>0</MMClips>
  <ScaleCrop>false</ScaleCrop>
  <HeadingPairs>
    <vt:vector size="4" baseType="variant">
      <vt:variant>
        <vt:lpstr>Design Template</vt:lpstr>
      </vt:variant>
      <vt:variant>
        <vt:i4>1</vt:i4>
      </vt:variant>
      <vt:variant>
        <vt:lpstr>Slide Titles</vt:lpstr>
      </vt:variant>
      <vt:variant>
        <vt:i4>29</vt:i4>
      </vt:variant>
    </vt:vector>
  </HeadingPairs>
  <TitlesOfParts>
    <vt:vector size="30" baseType="lpstr">
      <vt:lpstr>Blank Presentation</vt:lpstr>
      <vt:lpstr>Random Numbers</vt:lpstr>
      <vt:lpstr>Once upon a time . . .</vt:lpstr>
      <vt:lpstr>Computational Randomness is Hard </vt:lpstr>
      <vt:lpstr>Celebrating Don’s 10000002th Birthday </vt:lpstr>
      <vt:lpstr>Simulating a Shuffling Machine </vt:lpstr>
      <vt:lpstr>Question: Is this a Good Machine? </vt:lpstr>
      <vt:lpstr>Random Numbers</vt:lpstr>
      <vt:lpstr>Using the RandomGenerator Class</vt:lpstr>
      <vt:lpstr>Creating a Random Generator</vt:lpstr>
      <vt:lpstr>Creating a Random Generator</vt:lpstr>
      <vt:lpstr>Methods to Generate Random Values</vt:lpstr>
      <vt:lpstr>Using the Random Methods</vt:lpstr>
      <vt:lpstr>Exercises: Generating Random Values </vt:lpstr>
      <vt:lpstr>Simulating the Game of Craps</vt:lpstr>
      <vt:lpstr>Simulating Randomness</vt:lpstr>
      <vt:lpstr>Pseudorandom Numbers</vt:lpstr>
      <vt:lpstr>The Random Number Seed</vt:lpstr>
      <vt:lpstr>Debugging and Random Behavior</vt:lpstr>
      <vt:lpstr>Exercise: Color Changing Square </vt:lpstr>
      <vt:lpstr>The javadoc Documentation System</vt:lpstr>
      <vt:lpstr>Sample javadoc Pages</vt:lpstr>
      <vt:lpstr>Sample javadoc Pages</vt:lpstr>
      <vt:lpstr>Sample javadoc Pages</vt:lpstr>
      <vt:lpstr>Writing javadoc Comments</vt:lpstr>
      <vt:lpstr>An Example of javadoc Comments</vt:lpstr>
      <vt:lpstr>Geometrical Approximation of Pi</vt:lpstr>
      <vt:lpstr>Running the Simulation</vt:lpstr>
      <vt:lpstr>Exercise: Write PiApproximation </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75</cp:revision>
  <dcterms:created xsi:type="dcterms:W3CDTF">2012-04-18T19:03:32Z</dcterms:created>
  <dcterms:modified xsi:type="dcterms:W3CDTF">2012-04-18T19:13:31Z</dcterms:modified>
</cp:coreProperties>
</file>