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Default Extension="jpeg" ContentType="image/jpeg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notesSlides/notesSlide28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9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notesSlides/notesSlide2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441" r:id="rId2"/>
    <p:sldId id="469" r:id="rId3"/>
    <p:sldId id="499" r:id="rId4"/>
    <p:sldId id="498" r:id="rId5"/>
    <p:sldId id="470" r:id="rId6"/>
    <p:sldId id="468" r:id="rId7"/>
    <p:sldId id="503" r:id="rId8"/>
    <p:sldId id="504" r:id="rId9"/>
    <p:sldId id="471" r:id="rId10"/>
    <p:sldId id="501" r:id="rId11"/>
    <p:sldId id="500" r:id="rId12"/>
    <p:sldId id="473" r:id="rId13"/>
    <p:sldId id="474" r:id="rId14"/>
    <p:sldId id="475" r:id="rId15"/>
    <p:sldId id="476" r:id="rId16"/>
    <p:sldId id="477" r:id="rId17"/>
    <p:sldId id="478" r:id="rId18"/>
    <p:sldId id="485" r:id="rId19"/>
    <p:sldId id="486" r:id="rId20"/>
    <p:sldId id="505" r:id="rId21"/>
    <p:sldId id="487" r:id="rId22"/>
    <p:sldId id="488" r:id="rId23"/>
    <p:sldId id="489" r:id="rId24"/>
    <p:sldId id="490" r:id="rId25"/>
    <p:sldId id="491" r:id="rId26"/>
    <p:sldId id="492" r:id="rId27"/>
    <p:sldId id="493" r:id="rId28"/>
    <p:sldId id="369" r:id="rId29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  <a:srgbClr val="CCFFFF"/>
    <a:srgbClr val="FF0000"/>
    <a:srgbClr val="999999"/>
    <a:srgbClr val="FFFFFF"/>
    <a:srgbClr val="CCCC33"/>
    <a:srgbClr val="337F7F"/>
    <a:srgbClr val="93BBBB"/>
    <a:srgbClr val="1919FF"/>
    <a:srgbClr val="19E6E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115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Times New Roman" charset="0"/>
              </a:defRPr>
            </a:lvl1pPr>
          </a:lstStyle>
          <a:p>
            <a:pPr>
              <a:defRPr/>
            </a:pPr>
            <a:fld id="{2A5F2087-660A-C44C-8461-1C58677CFC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11860-6566-E244-B9E1-27E269C9DD39}" type="slidenum">
              <a:rPr lang="en-US">
                <a:latin typeface="Times New Roman" pitchFamily="1" charset="0"/>
              </a:rPr>
              <a:pPr/>
              <a:t>1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E9B2F-9627-0D44-912E-EC7715D58B5F}" type="slidenum">
              <a:rPr lang="en-US">
                <a:latin typeface="Times New Roman" pitchFamily="1" charset="0"/>
              </a:rPr>
              <a:pPr/>
              <a:t>2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69B54-2E97-934D-815B-FD4D2D2187A5}" type="slidenum">
              <a:rPr lang="en-US">
                <a:latin typeface="Times New Roman" pitchFamily="1" charset="0"/>
              </a:rPr>
              <a:pPr/>
              <a:t>3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5AF4BA-62A9-494A-BEE2-1F67BB990146}" type="slidenum">
              <a:rPr lang="en-US">
                <a:latin typeface="Times New Roman" pitchFamily="1" charset="0"/>
              </a:rPr>
              <a:pPr/>
              <a:t>4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2A2A98-4803-9D44-9EE2-D46FC352640C}" type="slidenum">
              <a:rPr lang="en-US">
                <a:latin typeface="Times New Roman" pitchFamily="1" charset="0"/>
              </a:rPr>
              <a:pPr/>
              <a:t>5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3D2BCD-2CEC-494A-9ACC-6F2E407ECB09}" type="slidenum">
              <a:rPr lang="en-US">
                <a:latin typeface="Times New Roman" pitchFamily="1" charset="0"/>
              </a:rPr>
              <a:pPr/>
              <a:t>6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6001B6-A158-5D40-AC65-3BD7260052F9}" type="slidenum">
              <a:rPr lang="en-US">
                <a:latin typeface="Times New Roman" pitchFamily="1" charset="0"/>
              </a:rPr>
              <a:pPr/>
              <a:t>7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1A86CF-9982-5D4D-B060-031C224E88D1}" type="slidenum">
              <a:rPr lang="en-US">
                <a:latin typeface="Times New Roman" pitchFamily="1" charset="0"/>
              </a:rPr>
              <a:pPr/>
              <a:t>8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32C89A-DD27-EC4D-9AEF-E22A367535AB}" type="slidenum">
              <a:rPr lang="en-US">
                <a:latin typeface="Times New Roman" pitchFamily="1" charset="0"/>
              </a:rPr>
              <a:pPr/>
              <a:t>9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F0394B-8AE6-4C45-811B-2E2195D27302}" type="slidenum">
              <a:rPr lang="en-US">
                <a:latin typeface="Times New Roman" pitchFamily="1" charset="0"/>
              </a:rPr>
              <a:pPr/>
              <a:t>10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DCEAB3-C111-814D-8840-E995AA30AF99}" type="slidenum">
              <a:rPr lang="en-US">
                <a:latin typeface="Times New Roman" pitchFamily="1" charset="0"/>
              </a:rPr>
              <a:pPr/>
              <a:t>11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FA21AB-94E1-3A4B-BDD6-19A82F7D11A0}" type="slidenum">
              <a:rPr lang="en-US">
                <a:latin typeface="Times New Roman" pitchFamily="1" charset="0"/>
              </a:rPr>
              <a:pPr/>
              <a:t>12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9DD3B0-F45B-4340-99FD-94F6AAC00ECE}" type="slidenum">
              <a:rPr lang="en-US">
                <a:latin typeface="Times New Roman" pitchFamily="1" charset="0"/>
              </a:rPr>
              <a:pPr/>
              <a:t>13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3D9FD2-BC53-8C40-AAC2-934162B88EB9}" type="slidenum">
              <a:rPr lang="en-US">
                <a:latin typeface="Times New Roman" pitchFamily="1" charset="0"/>
              </a:rPr>
              <a:pPr/>
              <a:t>14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1EDFA6-8D38-3F4A-8567-462961CDBA55}" type="slidenum">
              <a:rPr lang="en-US">
                <a:latin typeface="Times New Roman" pitchFamily="1" charset="0"/>
              </a:rPr>
              <a:pPr/>
              <a:t>15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AB45A0-F477-3C40-8003-B682EFDD32D8}" type="slidenum">
              <a:rPr lang="en-US">
                <a:latin typeface="Times New Roman" pitchFamily="1" charset="0"/>
              </a:rPr>
              <a:pPr/>
              <a:t>16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C6C572-5FCE-0F4B-82F4-D39D6638DD4C}" type="slidenum">
              <a:rPr lang="en-US">
                <a:latin typeface="Times New Roman" pitchFamily="1" charset="0"/>
              </a:rPr>
              <a:pPr/>
              <a:t>17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A5300E-80A3-4048-9AC4-83E81D8FAD67}" type="slidenum">
              <a:rPr lang="en-US">
                <a:latin typeface="Times New Roman" pitchFamily="1" charset="0"/>
              </a:rPr>
              <a:pPr/>
              <a:t>18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34A265-4D1C-4E43-BCD8-D1C704B4ADDA}" type="slidenum">
              <a:rPr lang="en-US">
                <a:latin typeface="Times New Roman" pitchFamily="1" charset="0"/>
              </a:rPr>
              <a:pPr/>
              <a:t>19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1DFD48-D8E4-E247-B889-5A7A6F4750CF}" type="slidenum">
              <a:rPr lang="en-US">
                <a:latin typeface="Times New Roman" pitchFamily="1" charset="0"/>
              </a:rPr>
              <a:pPr/>
              <a:t>20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12504A-2149-B741-B5A7-EF929CA8312D}" type="slidenum">
              <a:rPr lang="en-US">
                <a:latin typeface="Times New Roman" pitchFamily="1" charset="0"/>
              </a:rPr>
              <a:pPr/>
              <a:t>21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EF17DB-822A-CE45-9EAC-46BCCF44C801}" type="slidenum">
              <a:rPr lang="en-US">
                <a:latin typeface="Times New Roman" pitchFamily="1" charset="0"/>
              </a:rPr>
              <a:pPr/>
              <a:t>22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17B4AB-16F1-A44C-A842-22F4F34EF8EF}" type="slidenum">
              <a:rPr lang="en-US">
                <a:latin typeface="Times New Roman" pitchFamily="1" charset="0"/>
              </a:rPr>
              <a:pPr/>
              <a:t>23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09C140-7638-6C42-A86A-A3C8D05AE9DD}" type="slidenum">
              <a:rPr lang="en-US">
                <a:latin typeface="Times New Roman" pitchFamily="1" charset="0"/>
              </a:rPr>
              <a:pPr/>
              <a:t>24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21225C-F707-4D49-9876-FBC81A2B32D3}" type="slidenum">
              <a:rPr lang="en-US">
                <a:latin typeface="Times New Roman" pitchFamily="1" charset="0"/>
              </a:rPr>
              <a:pPr/>
              <a:t>25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0311D2-00D9-4B4C-832C-A897D96DD21F}" type="slidenum">
              <a:rPr lang="en-US">
                <a:latin typeface="Times New Roman" pitchFamily="1" charset="0"/>
              </a:rPr>
              <a:pPr/>
              <a:t>26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C1FA7E-4A1C-E34B-8032-CF974A38AC32}" type="slidenum">
              <a:rPr lang="en-US">
                <a:latin typeface="Times New Roman" pitchFamily="1" charset="0"/>
              </a:rPr>
              <a:pPr/>
              <a:t>27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91C6CB-96C1-2246-B75C-79E8E2B5ADCF}" type="slidenum">
              <a:rPr lang="en-US">
                <a:latin typeface="Times New Roman" pitchFamily="1" charset="0"/>
              </a:rPr>
              <a:pPr/>
              <a:t>28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CF38A-6C63-6644-96EB-71666C935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526AB-96F5-B344-A0C8-F0BB107B34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FD85E0-B426-D442-A8FF-6F99AEF6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4B8DA-8C4C-3B40-85E0-BF84E11E9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2F8BD-9F9E-E14B-9C83-A2FEDAA03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8FEB6-1703-D944-B936-532367C8D0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C768E-DAFB-EC49-970D-BBD7B4C85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FC366-E831-F64E-B146-DF4C4CC3D6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F2A3A-1D18-A148-B24F-A0CA1B641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53E75-65AF-364D-A7B4-7BAF9E854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AE939-61F2-1847-9AB2-C8FBA6BEA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i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i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i="0">
                <a:latin typeface="Times New Roman" charset="0"/>
              </a:defRPr>
            </a:lvl1pPr>
          </a:lstStyle>
          <a:p>
            <a:pPr>
              <a:defRPr/>
            </a:pPr>
            <a:fld id="{660BB924-0A79-9C44-B421-55538CCE82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6.png"/><Relationship Id="rId1" Type="http://schemas.openxmlformats.org/officeDocument/2006/relationships/video" Target="file://localhost/Users/eroberts/Movies/AdeleGoldberg.mov" TargetMode="Externa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slide" Target="slide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slide" Target="slide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slide" Target="slide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slide" Target="slide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Objects and Classes</a:t>
            </a:r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i="0" dirty="0"/>
              <a:t>Eric Roberts</a:t>
            </a:r>
          </a:p>
          <a:p>
            <a:pPr algn="ctr">
              <a:lnSpc>
                <a:spcPct val="85000"/>
              </a:lnSpc>
            </a:pPr>
            <a:r>
              <a:rPr lang="en-US" sz="3200" i="0" dirty="0"/>
              <a:t>CS 106A</a:t>
            </a:r>
            <a:endParaRPr lang="en-US" sz="3200" i="0" dirty="0" smtClean="0"/>
          </a:p>
          <a:p>
            <a:pPr algn="ctr">
              <a:lnSpc>
                <a:spcPct val="85000"/>
              </a:lnSpc>
            </a:pPr>
            <a:r>
              <a:rPr lang="en-US" sz="3200" i="0" dirty="0" smtClean="0"/>
              <a:t>April 20, 2012</a:t>
            </a:r>
            <a:endParaRPr lang="en-US" sz="3200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146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chemeClr val="tx1"/>
                </a:solidFill>
                <a:latin typeface="Monotype Corsiva" pitchFamily="1" charset="0"/>
                <a:ea typeface="ＭＳ Ｐゴシック" pitchFamily="1" charset="-128"/>
                <a:cs typeface="ＭＳ Ｐゴシック" pitchFamily="1" charset="-128"/>
              </a:rPr>
              <a:t>Once upon a time . . .</a:t>
            </a:r>
            <a:endParaRPr lang="en-US" sz="6000">
              <a:solidFill>
                <a:srgbClr val="FF0000"/>
              </a:solidFill>
              <a:latin typeface="Monotype Corsiva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Smalltalk Language  </a:t>
            </a:r>
            <a:endParaRPr lang="en-US">
              <a:solidFill>
                <a:schemeClr val="tx1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362200" y="1190625"/>
            <a:ext cx="643255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85000"/>
              </a:lnSpc>
            </a:pPr>
            <a:r>
              <a:rPr lang="en-US" sz="2400" i="0"/>
              <a:t>In the history of programming languages I outlined earlier, the language most responsible for bringing object-oriented ideas into the United States was Smalltalk, which was developed by a team at Xerox PARC that included a computer scientist named Adele Goldberg, whose </a:t>
            </a:r>
            <a:r>
              <a:rPr lang="en-US" sz="2400"/>
              <a:t>Smalltalk-80</a:t>
            </a:r>
            <a:r>
              <a:rPr lang="en-US" sz="2400" i="0"/>
              <a:t> book became the major reference work on the language.</a:t>
            </a:r>
          </a:p>
        </p:txBody>
      </p:sp>
      <p:pic>
        <p:nvPicPr>
          <p:cNvPr id="18436" name="Picture 8" descr="ProgrammingLanguages"/>
          <p:cNvPicPr>
            <a:picLocks noChangeAspect="1" noChangeArrowheads="1"/>
          </p:cNvPicPr>
          <p:nvPr/>
        </p:nvPicPr>
        <p:blipFill>
          <a:blip r:embed="rId3"/>
          <a:srcRect l="59482" t="1358" r="17883" b="6113"/>
          <a:stretch>
            <a:fillRect/>
          </a:stretch>
        </p:blipFill>
        <p:spPr bwMode="auto">
          <a:xfrm>
            <a:off x="381000" y="1219200"/>
            <a:ext cx="1878013" cy="4398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37" name="Oval 9"/>
          <p:cNvSpPr>
            <a:spLocks noChangeArrowheads="1"/>
          </p:cNvSpPr>
          <p:nvPr/>
        </p:nvSpPr>
        <p:spPr bwMode="auto">
          <a:xfrm>
            <a:off x="1003300" y="3708400"/>
            <a:ext cx="990600" cy="4095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8" name="Picture 10" descr="AdeleGoldber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3733800"/>
            <a:ext cx="2895600" cy="2449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439" name="Picture 11" descr="Smalltalk8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1775" y="3733800"/>
            <a:ext cx="1876425" cy="2476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A Tale of Two Companies</a:t>
            </a:r>
            <a:endParaRPr lang="en-US">
              <a:solidFill>
                <a:schemeClr val="tx1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741379" name="Rectangle 3"/>
          <p:cNvSpPr>
            <a:spLocks noChangeArrowheads="1"/>
          </p:cNvSpPr>
          <p:nvPr/>
        </p:nvSpPr>
        <p:spPr bwMode="auto">
          <a:xfrm>
            <a:off x="304800" y="1143000"/>
            <a:ext cx="838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>
                <a:solidFill>
                  <a:srgbClr val="000000"/>
                </a:solidFill>
              </a:rPr>
              <a:t>The emergence of modern computing has a lot to do with the history of two companies in Silicon Valley: Xerox and Apple.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>
                <a:solidFill>
                  <a:srgbClr val="000000"/>
                </a:solidFill>
              </a:rPr>
              <a:t>In 1970, Xerox established the Palo Alto Research Center, which attracted many of the top computer scientists of the day.  That lab</a:t>
            </a:r>
            <a:r>
              <a:rPr lang="en-US" sz="2400" i="0">
                <a:solidFill>
                  <a:srgbClr val="000000"/>
                </a:solidFill>
                <a:ea typeface="ヒラギノ角ゴ Pro W3" pitchFamily="1" charset="-128"/>
                <a:cs typeface="ヒラギノ角ゴ Pro W3" pitchFamily="1" charset="-128"/>
              </a:rPr>
              <a:t> pioneered many of the</a:t>
            </a:r>
            <a:r>
              <a:rPr lang="en-US" sz="2400" i="0">
                <a:solidFill>
                  <a:srgbClr val="000000"/>
                </a:solidFill>
              </a:rPr>
              <a:t> fundamental technologies of modern computing such as graphical user interfaces and object-oriented programming long before they became commonplace.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>
                <a:solidFill>
                  <a:srgbClr val="000000"/>
                </a:solidFill>
              </a:rPr>
              <a:t>When those technologies did appear, it was not from Xerox. . . .</a:t>
            </a:r>
            <a:endParaRPr lang="en-US" sz="2400" i="0">
              <a:solidFill>
                <a:srgbClr val="000000"/>
              </a:solidFill>
              <a:latin typeface="Monaco" pitchFamily="1" charset="0"/>
            </a:endParaRPr>
          </a:p>
        </p:txBody>
      </p:sp>
      <p:pic>
        <p:nvPicPr>
          <p:cNvPr id="20484" name="Picture 4" descr="PAR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187825"/>
            <a:ext cx="3695700" cy="2473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5" name="Picture 5" descr="Appl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4189413"/>
            <a:ext cx="3692525" cy="2471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137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C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7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Smalltalk and Steve Jobs</a:t>
            </a:r>
            <a:endParaRPr lang="en-US">
              <a:solidFill>
                <a:schemeClr val="tx1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pic>
        <p:nvPicPr>
          <p:cNvPr id="22531" name="Picture 3" descr="/Users/ericroberts/Movies/AdeleGoldberg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524000" y="1371600"/>
            <a:ext cx="60975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13"/>
          <p:cNvSpPr>
            <a:spLocks noChangeArrowheads="1"/>
          </p:cNvSpPr>
          <p:nvPr/>
        </p:nvSpPr>
        <p:spPr bwMode="auto">
          <a:xfrm>
            <a:off x="1524000" y="1371600"/>
            <a:ext cx="6096000" cy="45720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68935" fill="hold"/>
                                        <p:tgtEl>
                                          <p:spTgt spid="225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5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25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1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531"/>
                </p:tgtEl>
              </p:cMediaNode>
            </p:video>
          </p:childTnLst>
        </p:cTn>
      </p:par>
    </p:tnLst>
    <p:bldLst>
      <p:bldP spid="5" grpId="0" animBg="1"/>
      <p:bldP spid="6717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162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Objects and Classes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Review: Objects and Classes</a:t>
            </a:r>
          </a:p>
        </p:txBody>
      </p:sp>
      <p:sp>
        <p:nvSpPr>
          <p:cNvPr id="751631" name="Rectangle 15"/>
          <p:cNvSpPr>
            <a:spLocks noChangeArrowheads="1"/>
          </p:cNvSpPr>
          <p:nvPr/>
        </p:nvSpPr>
        <p:spPr bwMode="auto">
          <a:xfrm>
            <a:off x="482600" y="1155700"/>
            <a:ext cx="81280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An </a:t>
            </a:r>
            <a:r>
              <a:rPr lang="en-US" sz="2400" b="1"/>
              <a:t>object</a:t>
            </a:r>
            <a:r>
              <a:rPr lang="en-US" sz="2400" b="1" i="0"/>
              <a:t> </a:t>
            </a:r>
            <a:r>
              <a:rPr lang="en-US" sz="2400" i="0"/>
              <a:t>is a conceptually integrated data collection that encapsulates </a:t>
            </a:r>
            <a:r>
              <a:rPr lang="en-US" sz="2400" b="1"/>
              <a:t>state</a:t>
            </a:r>
            <a:r>
              <a:rPr lang="en-US" sz="2400" i="0"/>
              <a:t> and </a:t>
            </a:r>
            <a:r>
              <a:rPr lang="en-US" sz="2400" b="1"/>
              <a:t>behavior</a:t>
            </a:r>
            <a:r>
              <a:rPr lang="en-US" sz="2400"/>
              <a:t>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A </a:t>
            </a:r>
            <a:r>
              <a:rPr lang="en-US" sz="2400" b="1"/>
              <a:t>class</a:t>
            </a:r>
            <a:r>
              <a:rPr lang="en-US" sz="2400" i="0"/>
              <a:t> is a template that defines the common structure for all objects of that class.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Each object is created as an </a:t>
            </a:r>
            <a:r>
              <a:rPr lang="en-US" sz="2400" b="1"/>
              <a:t>instance</a:t>
            </a:r>
            <a:r>
              <a:rPr lang="en-US" sz="2400" i="0"/>
              <a:t> of one particular class, but a class can serve as a template for many instances.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Classes form a hierarchy in which </a:t>
            </a:r>
            <a:r>
              <a:rPr lang="en-US" sz="2400" b="1"/>
              <a:t>subclasses</a:t>
            </a:r>
            <a:r>
              <a:rPr lang="en-US" sz="2400" i="0"/>
              <a:t> can inherit the behavior of their </a:t>
            </a:r>
            <a:r>
              <a:rPr lang="en-US" sz="2400" b="1"/>
              <a:t>superclasses</a:t>
            </a:r>
            <a:r>
              <a:rPr lang="en-US" sz="2400"/>
              <a:t>.</a:t>
            </a:r>
            <a:endParaRPr lang="en-US" sz="2400" i="0"/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A </a:t>
            </a:r>
            <a:r>
              <a:rPr lang="en-US" sz="2400" b="1"/>
              <a:t>constructor</a:t>
            </a:r>
            <a:r>
              <a:rPr lang="en-US" sz="2400" i="0"/>
              <a:t> is a specialized method that acts as a factory for making new instances of a particular class.  In Java, a constructor always has the same name as the class and is invoked by using the </a:t>
            </a:r>
            <a:r>
              <a:rPr lang="en-US" sz="2000" b="1" i="0">
                <a:latin typeface="Courier New" pitchFamily="1" charset="0"/>
              </a:rPr>
              <a:t>new</a:t>
            </a:r>
            <a:r>
              <a:rPr lang="en-US" sz="2400" i="0"/>
              <a:t> keyword.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endParaRPr lang="en-US" sz="2400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3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Thinking About Objects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pic>
        <p:nvPicPr>
          <p:cNvPr id="753668" name="Picture 4" descr="BrickW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3250" y="4318000"/>
            <a:ext cx="328613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3669" name="Picture 5" descr="Chink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3250" y="5118100"/>
            <a:ext cx="32861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3670" name="Line 6"/>
          <p:cNvSpPr>
            <a:spLocks noChangeShapeType="1"/>
          </p:cNvSpPr>
          <p:nvPr/>
        </p:nvSpPr>
        <p:spPr bwMode="auto">
          <a:xfrm flipV="1">
            <a:off x="2209800" y="5151438"/>
            <a:ext cx="4660900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</a:pPr>
            <a:endParaRPr lang="en-US"/>
          </a:p>
        </p:txBody>
      </p:sp>
      <p:pic>
        <p:nvPicPr>
          <p:cNvPr id="28678" name="Picture 7" descr="XKCDMal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4597400"/>
            <a:ext cx="14478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3672" name="Picture 8" descr="XKCDFemal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9000" y="4597400"/>
            <a:ext cx="14478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3673" name="AutoShape 9"/>
          <p:cNvSpPr>
            <a:spLocks noChangeArrowheads="1"/>
          </p:cNvSpPr>
          <p:nvPr/>
        </p:nvSpPr>
        <p:spPr bwMode="auto">
          <a:xfrm>
            <a:off x="304800" y="1143000"/>
            <a:ext cx="4953000" cy="2971800"/>
          </a:xfrm>
          <a:prstGeom prst="cloudCallout">
            <a:avLst>
              <a:gd name="adj1" fmla="val -37500"/>
              <a:gd name="adj2" fmla="val 66028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011238" y="1981200"/>
            <a:ext cx="3713162" cy="1130300"/>
            <a:chOff x="637" y="1248"/>
            <a:chExt cx="2339" cy="712"/>
          </a:xfrm>
        </p:grpSpPr>
        <p:sp>
          <p:nvSpPr>
            <p:cNvPr id="28711" name="Rectangle 11"/>
            <p:cNvSpPr>
              <a:spLocks noChangeArrowheads="1"/>
            </p:cNvSpPr>
            <p:nvPr/>
          </p:nvSpPr>
          <p:spPr bwMode="auto">
            <a:xfrm>
              <a:off x="2112" y="1624"/>
              <a:ext cx="864" cy="33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pic>
          <p:nvPicPr>
            <p:cNvPr id="28712" name="Picture 12" descr="BreakoutBricks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37" y="1248"/>
              <a:ext cx="2251" cy="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53677" name="Text Box 13"/>
          <p:cNvSpPr txBox="1">
            <a:spLocks noChangeArrowheads="1"/>
          </p:cNvSpPr>
          <p:nvPr/>
        </p:nvSpPr>
        <p:spPr bwMode="auto">
          <a:xfrm>
            <a:off x="2705100" y="6400800"/>
            <a:ext cx="3733800" cy="280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/>
              <a:t>with thanks to Randall Monroe at </a:t>
            </a:r>
            <a:r>
              <a:rPr lang="en-US" b="1" i="0">
                <a:latin typeface="Courier New" pitchFamily="1" charset="0"/>
              </a:rPr>
              <a:t>xkcd.com</a:t>
            </a:r>
            <a:endParaRPr lang="en-US"/>
          </a:p>
        </p:txBody>
      </p:sp>
      <p:sp>
        <p:nvSpPr>
          <p:cNvPr id="753678" name="Text Box 14"/>
          <p:cNvSpPr txBox="1">
            <a:spLocks noChangeArrowheads="1"/>
          </p:cNvSpPr>
          <p:nvPr/>
        </p:nvSpPr>
        <p:spPr bwMode="auto">
          <a:xfrm>
            <a:off x="457200" y="5930900"/>
            <a:ext cx="1371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600"/>
              <a:t>client</a:t>
            </a:r>
            <a:endParaRPr lang="en-US" sz="1800"/>
          </a:p>
        </p:txBody>
      </p:sp>
      <p:sp>
        <p:nvSpPr>
          <p:cNvPr id="753679" name="Text Box 15"/>
          <p:cNvSpPr txBox="1">
            <a:spLocks noChangeArrowheads="1"/>
          </p:cNvSpPr>
          <p:nvPr/>
        </p:nvSpPr>
        <p:spPr bwMode="auto">
          <a:xfrm>
            <a:off x="6934200" y="5930900"/>
            <a:ext cx="1828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600"/>
              <a:t>implementation</a:t>
            </a:r>
            <a:endParaRPr lang="en-US" sz="1800"/>
          </a:p>
        </p:txBody>
      </p:sp>
      <p:sp>
        <p:nvSpPr>
          <p:cNvPr id="753680" name="Text Box 16"/>
          <p:cNvSpPr txBox="1">
            <a:spLocks noChangeArrowheads="1"/>
          </p:cNvSpPr>
          <p:nvPr/>
        </p:nvSpPr>
        <p:spPr bwMode="auto">
          <a:xfrm>
            <a:off x="3340100" y="5943600"/>
            <a:ext cx="2463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600"/>
              <a:t>abstraction boundary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942975" y="1922463"/>
            <a:ext cx="3713163" cy="1138237"/>
            <a:chOff x="594" y="1211"/>
            <a:chExt cx="2339" cy="717"/>
          </a:xfrm>
        </p:grpSpPr>
        <p:sp>
          <p:nvSpPr>
            <p:cNvPr id="28709" name="Rectangle 18"/>
            <p:cNvSpPr>
              <a:spLocks noChangeArrowheads="1"/>
            </p:cNvSpPr>
            <p:nvPr/>
          </p:nvSpPr>
          <p:spPr bwMode="auto">
            <a:xfrm>
              <a:off x="594" y="1211"/>
              <a:ext cx="2339" cy="71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28710" name="Rectangle 19"/>
            <p:cNvSpPr>
              <a:spLocks noChangeArrowheads="1"/>
            </p:cNvSpPr>
            <p:nvPr/>
          </p:nvSpPr>
          <p:spPr bwMode="auto">
            <a:xfrm>
              <a:off x="840" y="1344"/>
              <a:ext cx="587" cy="16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</p:grpSp>
      <p:sp>
        <p:nvSpPr>
          <p:cNvPr id="753684" name="Text Box 20"/>
          <p:cNvSpPr txBox="1">
            <a:spLocks noChangeArrowheads="1"/>
          </p:cNvSpPr>
          <p:nvPr/>
        </p:nvSpPr>
        <p:spPr bwMode="auto">
          <a:xfrm>
            <a:off x="1231900" y="2438400"/>
            <a:ext cx="3352800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2000"/>
              <a:t>I need a bunch of </a:t>
            </a:r>
            <a:r>
              <a:rPr lang="en-US" sz="1800" b="1" i="0">
                <a:latin typeface="Courier New" pitchFamily="1" charset="0"/>
              </a:rPr>
              <a:t>GRect</a:t>
            </a:r>
            <a:r>
              <a:rPr lang="en-US" sz="1800"/>
              <a:t>s.</a:t>
            </a:r>
            <a:endParaRPr lang="en-US" sz="2000"/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7019925" y="4141788"/>
            <a:ext cx="1743075" cy="1738312"/>
            <a:chOff x="3366" y="1065"/>
            <a:chExt cx="1098" cy="1095"/>
          </a:xfrm>
        </p:grpSpPr>
        <p:sp>
          <p:nvSpPr>
            <p:cNvPr id="28703" name="Rectangle 22"/>
            <p:cNvSpPr>
              <a:spLocks noChangeArrowheads="1"/>
            </p:cNvSpPr>
            <p:nvPr/>
          </p:nvSpPr>
          <p:spPr bwMode="auto">
            <a:xfrm>
              <a:off x="3408" y="1248"/>
              <a:ext cx="960" cy="91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28704" name="Text Box 23"/>
            <p:cNvSpPr txBox="1">
              <a:spLocks noChangeArrowheads="1"/>
            </p:cNvSpPr>
            <p:nvPr/>
          </p:nvSpPr>
          <p:spPr bwMode="auto">
            <a:xfrm>
              <a:off x="3366" y="1065"/>
              <a:ext cx="109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b="1" i="0">
                  <a:latin typeface="Courier New" pitchFamily="1" charset="0"/>
                </a:rPr>
                <a:t>acm.graphics</a:t>
              </a:r>
            </a:p>
          </p:txBody>
        </p:sp>
        <p:sp>
          <p:nvSpPr>
            <p:cNvPr id="28705" name="Text Box 24"/>
            <p:cNvSpPr txBox="1">
              <a:spLocks noChangeArrowheads="1"/>
            </p:cNvSpPr>
            <p:nvPr/>
          </p:nvSpPr>
          <p:spPr bwMode="auto">
            <a:xfrm>
              <a:off x="3600" y="1257"/>
              <a:ext cx="768" cy="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b="1" i="0">
                  <a:latin typeface="Courier New" pitchFamily="1" charset="0"/>
                </a:rPr>
                <a:t>GRect</a:t>
              </a:r>
              <a:endParaRPr lang="en-US" sz="1800"/>
            </a:p>
            <a:p>
              <a:pPr>
                <a:lnSpc>
                  <a:spcPct val="85000"/>
                </a:lnSpc>
              </a:pPr>
              <a:r>
                <a:rPr lang="en-US" sz="1600" b="1" i="0">
                  <a:latin typeface="Courier New" pitchFamily="1" charset="0"/>
                </a:rPr>
                <a:t>GOval</a:t>
              </a:r>
              <a:endParaRPr lang="en-US" sz="1800"/>
            </a:p>
            <a:p>
              <a:pPr>
                <a:lnSpc>
                  <a:spcPct val="85000"/>
                </a:lnSpc>
              </a:pPr>
              <a:r>
                <a:rPr lang="en-US" sz="1600" b="1" i="0">
                  <a:latin typeface="Courier New" pitchFamily="1" charset="0"/>
                </a:rPr>
                <a:t>GLine</a:t>
              </a:r>
              <a:endParaRPr lang="en-US" sz="1800"/>
            </a:p>
            <a:p>
              <a:pPr>
                <a:lnSpc>
                  <a:spcPct val="85000"/>
                </a:lnSpc>
              </a:pPr>
              <a:r>
                <a:rPr lang="en-US" sz="1600" b="1" i="0">
                  <a:latin typeface="Courier New" pitchFamily="1" charset="0"/>
                </a:rPr>
                <a:t>GLabel</a:t>
              </a:r>
              <a:endParaRPr lang="en-US" sz="1800"/>
            </a:p>
            <a:p>
              <a:pPr>
                <a:lnSpc>
                  <a:spcPct val="85000"/>
                </a:lnSpc>
              </a:pPr>
              <a:endParaRPr lang="en-US" sz="1600" b="1" i="0">
                <a:latin typeface="Courier New" pitchFamily="1" charset="0"/>
              </a:endParaRPr>
            </a:p>
          </p:txBody>
        </p:sp>
        <p:sp>
          <p:nvSpPr>
            <p:cNvPr id="28706" name="Text Box 25"/>
            <p:cNvSpPr txBox="1">
              <a:spLocks noChangeArrowheads="1"/>
            </p:cNvSpPr>
            <p:nvPr/>
          </p:nvSpPr>
          <p:spPr bwMode="auto">
            <a:xfrm>
              <a:off x="3776" y="1808"/>
              <a:ext cx="192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/>
                <a:t>.</a:t>
              </a:r>
            </a:p>
          </p:txBody>
        </p:sp>
        <p:sp>
          <p:nvSpPr>
            <p:cNvPr id="28707" name="Text Box 26"/>
            <p:cNvSpPr txBox="1">
              <a:spLocks noChangeArrowheads="1"/>
            </p:cNvSpPr>
            <p:nvPr/>
          </p:nvSpPr>
          <p:spPr bwMode="auto">
            <a:xfrm>
              <a:off x="3776" y="1880"/>
              <a:ext cx="192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/>
                <a:t>.</a:t>
              </a:r>
            </a:p>
          </p:txBody>
        </p:sp>
        <p:sp>
          <p:nvSpPr>
            <p:cNvPr id="28708" name="Text Box 27"/>
            <p:cNvSpPr txBox="1">
              <a:spLocks noChangeArrowheads="1"/>
            </p:cNvSpPr>
            <p:nvPr/>
          </p:nvSpPr>
          <p:spPr bwMode="auto">
            <a:xfrm>
              <a:off x="3776" y="1952"/>
              <a:ext cx="192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/>
                <a:t>.</a:t>
              </a:r>
            </a:p>
          </p:txBody>
        </p:sp>
      </p:grpSp>
      <p:sp>
        <p:nvSpPr>
          <p:cNvPr id="753692" name="Line 28"/>
          <p:cNvSpPr>
            <a:spLocks noChangeShapeType="1"/>
          </p:cNvSpPr>
          <p:nvPr/>
        </p:nvSpPr>
        <p:spPr bwMode="auto">
          <a:xfrm flipH="1" flipV="1">
            <a:off x="2209800" y="5151438"/>
            <a:ext cx="4660900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</a:pPr>
            <a:endParaRPr lang="en-US"/>
          </a:p>
        </p:txBody>
      </p:sp>
      <p:sp>
        <p:nvSpPr>
          <p:cNvPr id="753667" name="AutoShape 3"/>
          <p:cNvSpPr>
            <a:spLocks noChangeArrowheads="1"/>
          </p:cNvSpPr>
          <p:nvPr/>
        </p:nvSpPr>
        <p:spPr bwMode="auto">
          <a:xfrm>
            <a:off x="5410200" y="1295400"/>
            <a:ext cx="3505200" cy="2743200"/>
          </a:xfrm>
          <a:prstGeom prst="cloudCallout">
            <a:avLst>
              <a:gd name="adj1" fmla="val -162681"/>
              <a:gd name="adj2" fmla="val 71181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/>
          </a:p>
        </p:txBody>
      </p: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6029325" y="1677988"/>
            <a:ext cx="1743075" cy="1751012"/>
            <a:chOff x="3798" y="1057"/>
            <a:chExt cx="1098" cy="1103"/>
          </a:xfrm>
        </p:grpSpPr>
        <p:sp>
          <p:nvSpPr>
            <p:cNvPr id="28700" name="Rectangle 30"/>
            <p:cNvSpPr>
              <a:spLocks noChangeArrowheads="1"/>
            </p:cNvSpPr>
            <p:nvPr/>
          </p:nvSpPr>
          <p:spPr bwMode="auto">
            <a:xfrm>
              <a:off x="3840" y="1248"/>
              <a:ext cx="960" cy="91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28701" name="Text Box 31"/>
            <p:cNvSpPr txBox="1">
              <a:spLocks noChangeArrowheads="1"/>
            </p:cNvSpPr>
            <p:nvPr/>
          </p:nvSpPr>
          <p:spPr bwMode="auto">
            <a:xfrm>
              <a:off x="3798" y="1057"/>
              <a:ext cx="109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b="1" i="0">
                  <a:latin typeface="Courier New" pitchFamily="1" charset="0"/>
                </a:rPr>
                <a:t>GRect</a:t>
              </a:r>
              <a:r>
                <a:rPr lang="en-US" sz="1800"/>
                <a:t> class</a:t>
              </a:r>
              <a:endParaRPr lang="en-US" sz="1600" b="1" i="0">
                <a:latin typeface="Courier New" pitchFamily="1" charset="0"/>
              </a:endParaRPr>
            </a:p>
          </p:txBody>
        </p:sp>
        <p:sp>
          <p:nvSpPr>
            <p:cNvPr id="28702" name="Text Box 36"/>
            <p:cNvSpPr txBox="1">
              <a:spLocks noChangeArrowheads="1"/>
            </p:cNvSpPr>
            <p:nvPr/>
          </p:nvSpPr>
          <p:spPr bwMode="auto">
            <a:xfrm>
              <a:off x="3832" y="1264"/>
              <a:ext cx="920" cy="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/>
                <a:t>location</a:t>
              </a:r>
            </a:p>
            <a:p>
              <a:pPr>
                <a:lnSpc>
                  <a:spcPct val="85000"/>
                </a:lnSpc>
              </a:pPr>
              <a:r>
                <a:rPr lang="en-US"/>
                <a:t>size</a:t>
              </a:r>
            </a:p>
            <a:p>
              <a:pPr>
                <a:lnSpc>
                  <a:spcPct val="85000"/>
                </a:lnSpc>
              </a:pPr>
              <a:r>
                <a:rPr lang="en-US"/>
                <a:t>color</a:t>
              </a:r>
            </a:p>
            <a:p>
              <a:pPr>
                <a:lnSpc>
                  <a:spcPct val="85000"/>
                </a:lnSpc>
              </a:pPr>
              <a:r>
                <a:rPr lang="en-US"/>
                <a:t>fill status</a:t>
              </a:r>
            </a:p>
            <a:p>
              <a:pPr>
                <a:lnSpc>
                  <a:spcPct val="85000"/>
                </a:lnSpc>
              </a:pPr>
              <a:r>
                <a:rPr lang="en-US"/>
                <a:t>fill color</a:t>
              </a:r>
            </a:p>
            <a:p>
              <a:pPr>
                <a:lnSpc>
                  <a:spcPct val="85000"/>
                </a:lnSpc>
              </a:pPr>
              <a:endParaRPr lang="en-US"/>
            </a:p>
          </p:txBody>
        </p:sp>
      </p:grpSp>
      <p:sp>
        <p:nvSpPr>
          <p:cNvPr id="753702" name="AutoShape 38"/>
          <p:cNvSpPr>
            <a:spLocks noChangeArrowheads="1"/>
          </p:cNvSpPr>
          <p:nvPr/>
        </p:nvSpPr>
        <p:spPr bwMode="auto">
          <a:xfrm>
            <a:off x="5410200" y="1295400"/>
            <a:ext cx="3505200" cy="2743200"/>
          </a:xfrm>
          <a:prstGeom prst="cloudCallout">
            <a:avLst>
              <a:gd name="adj1" fmla="val 26088"/>
              <a:gd name="adj2" fmla="val 68981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</a:pPr>
            <a:endParaRPr lang="en-US"/>
          </a:p>
        </p:txBody>
      </p:sp>
      <p:grpSp>
        <p:nvGrpSpPr>
          <p:cNvPr id="6" name="Group 39"/>
          <p:cNvGrpSpPr>
            <a:grpSpLocks/>
          </p:cNvGrpSpPr>
          <p:nvPr/>
        </p:nvGrpSpPr>
        <p:grpSpPr bwMode="auto">
          <a:xfrm>
            <a:off x="6248400" y="1690688"/>
            <a:ext cx="1743075" cy="1738312"/>
            <a:chOff x="3366" y="1065"/>
            <a:chExt cx="1098" cy="1095"/>
          </a:xfrm>
        </p:grpSpPr>
        <p:sp>
          <p:nvSpPr>
            <p:cNvPr id="28694" name="Rectangle 40"/>
            <p:cNvSpPr>
              <a:spLocks noChangeArrowheads="1"/>
            </p:cNvSpPr>
            <p:nvPr/>
          </p:nvSpPr>
          <p:spPr bwMode="auto">
            <a:xfrm>
              <a:off x="3408" y="1248"/>
              <a:ext cx="960" cy="91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28695" name="Text Box 41"/>
            <p:cNvSpPr txBox="1">
              <a:spLocks noChangeArrowheads="1"/>
            </p:cNvSpPr>
            <p:nvPr/>
          </p:nvSpPr>
          <p:spPr bwMode="auto">
            <a:xfrm>
              <a:off x="3366" y="1065"/>
              <a:ext cx="109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b="1" i="0">
                  <a:latin typeface="Courier New" pitchFamily="1" charset="0"/>
                </a:rPr>
                <a:t>acm.graphics</a:t>
              </a:r>
            </a:p>
          </p:txBody>
        </p:sp>
        <p:sp>
          <p:nvSpPr>
            <p:cNvPr id="28696" name="Text Box 42"/>
            <p:cNvSpPr txBox="1">
              <a:spLocks noChangeArrowheads="1"/>
            </p:cNvSpPr>
            <p:nvPr/>
          </p:nvSpPr>
          <p:spPr bwMode="auto">
            <a:xfrm>
              <a:off x="3600" y="1257"/>
              <a:ext cx="768" cy="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b="1" i="0">
                  <a:latin typeface="Courier New" pitchFamily="1" charset="0"/>
                </a:rPr>
                <a:t>GRect</a:t>
              </a:r>
              <a:endParaRPr lang="en-US" sz="1800"/>
            </a:p>
            <a:p>
              <a:pPr>
                <a:lnSpc>
                  <a:spcPct val="85000"/>
                </a:lnSpc>
              </a:pPr>
              <a:r>
                <a:rPr lang="en-US" sz="1600" b="1" i="0">
                  <a:latin typeface="Courier New" pitchFamily="1" charset="0"/>
                </a:rPr>
                <a:t>GOval</a:t>
              </a:r>
              <a:endParaRPr lang="en-US" sz="1800"/>
            </a:p>
            <a:p>
              <a:pPr>
                <a:lnSpc>
                  <a:spcPct val="85000"/>
                </a:lnSpc>
              </a:pPr>
              <a:r>
                <a:rPr lang="en-US" sz="1600" b="1" i="0">
                  <a:latin typeface="Courier New" pitchFamily="1" charset="0"/>
                </a:rPr>
                <a:t>GLine</a:t>
              </a:r>
              <a:endParaRPr lang="en-US" sz="1800"/>
            </a:p>
            <a:p>
              <a:pPr>
                <a:lnSpc>
                  <a:spcPct val="85000"/>
                </a:lnSpc>
              </a:pPr>
              <a:r>
                <a:rPr lang="en-US" sz="1600" b="1" i="0">
                  <a:latin typeface="Courier New" pitchFamily="1" charset="0"/>
                </a:rPr>
                <a:t>GLabel</a:t>
              </a:r>
              <a:endParaRPr lang="en-US" sz="1800"/>
            </a:p>
            <a:p>
              <a:pPr>
                <a:lnSpc>
                  <a:spcPct val="85000"/>
                </a:lnSpc>
              </a:pPr>
              <a:endParaRPr lang="en-US" sz="1600" b="1" i="0">
                <a:latin typeface="Courier New" pitchFamily="1" charset="0"/>
              </a:endParaRPr>
            </a:p>
          </p:txBody>
        </p:sp>
        <p:sp>
          <p:nvSpPr>
            <p:cNvPr id="28697" name="Text Box 43"/>
            <p:cNvSpPr txBox="1">
              <a:spLocks noChangeArrowheads="1"/>
            </p:cNvSpPr>
            <p:nvPr/>
          </p:nvSpPr>
          <p:spPr bwMode="auto">
            <a:xfrm>
              <a:off x="3776" y="1808"/>
              <a:ext cx="192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/>
                <a:t>.</a:t>
              </a:r>
            </a:p>
          </p:txBody>
        </p:sp>
        <p:sp>
          <p:nvSpPr>
            <p:cNvPr id="28698" name="Text Box 44"/>
            <p:cNvSpPr txBox="1">
              <a:spLocks noChangeArrowheads="1"/>
            </p:cNvSpPr>
            <p:nvPr/>
          </p:nvSpPr>
          <p:spPr bwMode="auto">
            <a:xfrm>
              <a:off x="3776" y="1880"/>
              <a:ext cx="192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/>
                <a:t>.</a:t>
              </a:r>
            </a:p>
          </p:txBody>
        </p:sp>
        <p:sp>
          <p:nvSpPr>
            <p:cNvPr id="28699" name="Text Box 45"/>
            <p:cNvSpPr txBox="1">
              <a:spLocks noChangeArrowheads="1"/>
            </p:cNvSpPr>
            <p:nvPr/>
          </p:nvSpPr>
          <p:spPr bwMode="auto">
            <a:xfrm>
              <a:off x="3776" y="1952"/>
              <a:ext cx="192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/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53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3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5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753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53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536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75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53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53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53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53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53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53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3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70" grpId="0" animBg="1"/>
      <p:bldP spid="753670" grpId="1" animBg="1"/>
      <p:bldP spid="753673" grpId="0" animBg="1"/>
      <p:bldP spid="753673" grpId="1" animBg="1"/>
      <p:bldP spid="753673" grpId="2" animBg="1"/>
      <p:bldP spid="753677" grpId="0" build="p" autoUpdateAnimBg="0"/>
      <p:bldP spid="753678" grpId="0"/>
      <p:bldP spid="753679" grpId="0"/>
      <p:bldP spid="753680" grpId="0"/>
      <p:bldP spid="753684" grpId="0"/>
      <p:bldP spid="753684" grpId="1"/>
      <p:bldP spid="753692" grpId="0" animBg="1"/>
      <p:bldP spid="753692" grpId="1" animBg="1"/>
      <p:bldP spid="753667" grpId="0" animBg="1" autoUpdateAnimBg="0"/>
      <p:bldP spid="753667" grpId="1" animBg="1"/>
      <p:bldP spid="7537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Exercise: Random Circles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0723" name="Text Box 9"/>
          <p:cNvSpPr txBox="1">
            <a:spLocks noChangeArrowheads="1"/>
          </p:cNvSpPr>
          <p:nvPr/>
        </p:nvSpPr>
        <p:spPr bwMode="auto">
          <a:xfrm>
            <a:off x="533400" y="1143000"/>
            <a:ext cx="807720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 sz="2400" i="0"/>
              <a:t>Write a </a:t>
            </a:r>
            <a:r>
              <a:rPr lang="en-US" sz="2000" b="1" i="0">
                <a:latin typeface="Courier New" pitchFamily="1" charset="0"/>
              </a:rPr>
              <a:t>GraphicsProgram</a:t>
            </a:r>
            <a:r>
              <a:rPr lang="en-US" sz="2400" i="0"/>
              <a:t> that draws a set of ten circles with randomly chosen sizes, positions, and colors, subject to the condition that the entire circle must fit inside the window.</a:t>
            </a:r>
          </a:p>
        </p:txBody>
      </p:sp>
      <p:pic>
        <p:nvPicPr>
          <p:cNvPr id="30724" name="Picture 10" descr="Graphics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7000" y="2362200"/>
            <a:ext cx="635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 Box 16"/>
          <p:cNvSpPr txBox="1">
            <a:spLocks noChangeArrowheads="1"/>
          </p:cNvSpPr>
          <p:nvPr/>
        </p:nvSpPr>
        <p:spPr bwMode="auto">
          <a:xfrm>
            <a:off x="1403350" y="2362200"/>
            <a:ext cx="6334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i="0">
                <a:solidFill>
                  <a:srgbClr val="333333"/>
                </a:solidFill>
                <a:latin typeface="Helvetica" pitchFamily="1" charset="0"/>
              </a:rPr>
              <a:t>RandomCircles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1790700" y="2660650"/>
            <a:ext cx="5465763" cy="3603625"/>
            <a:chOff x="1128" y="1676"/>
            <a:chExt cx="3443" cy="2270"/>
          </a:xfrm>
        </p:grpSpPr>
        <p:sp>
          <p:nvSpPr>
            <p:cNvPr id="30727" name="Oval 20"/>
            <p:cNvSpPr>
              <a:spLocks noChangeArrowheads="1"/>
            </p:cNvSpPr>
            <p:nvPr/>
          </p:nvSpPr>
          <p:spPr bwMode="auto">
            <a:xfrm>
              <a:off x="1128" y="1880"/>
              <a:ext cx="1056" cy="1056"/>
            </a:xfrm>
            <a:prstGeom prst="ellipse">
              <a:avLst/>
            </a:prstGeom>
            <a:solidFill>
              <a:srgbClr val="CC4CB3"/>
            </a:solidFill>
            <a:ln w="9525">
              <a:solidFill>
                <a:srgbClr val="CC4CB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8" name="Oval 21"/>
            <p:cNvSpPr>
              <a:spLocks noChangeArrowheads="1"/>
            </p:cNvSpPr>
            <p:nvPr/>
          </p:nvSpPr>
          <p:spPr bwMode="auto">
            <a:xfrm>
              <a:off x="1447" y="1676"/>
              <a:ext cx="465" cy="46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CC99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9" name="Oval 23"/>
            <p:cNvSpPr>
              <a:spLocks noChangeArrowheads="1"/>
            </p:cNvSpPr>
            <p:nvPr/>
          </p:nvSpPr>
          <p:spPr bwMode="auto">
            <a:xfrm>
              <a:off x="1760" y="1765"/>
              <a:ext cx="724" cy="724"/>
            </a:xfrm>
            <a:prstGeom prst="ellipse">
              <a:avLst/>
            </a:prstGeom>
            <a:solidFill>
              <a:srgbClr val="6D83C5"/>
            </a:solidFill>
            <a:ln w="9525">
              <a:solidFill>
                <a:srgbClr val="6D83C5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0" name="Oval 25"/>
            <p:cNvSpPr>
              <a:spLocks noChangeArrowheads="1"/>
            </p:cNvSpPr>
            <p:nvPr/>
          </p:nvSpPr>
          <p:spPr bwMode="auto">
            <a:xfrm>
              <a:off x="2606" y="1874"/>
              <a:ext cx="518" cy="518"/>
            </a:xfrm>
            <a:prstGeom prst="ellipse">
              <a:avLst/>
            </a:prstGeom>
            <a:solidFill>
              <a:srgbClr val="E61966"/>
            </a:solidFill>
            <a:ln w="9525">
              <a:solidFill>
                <a:srgbClr val="E6196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1" name="Oval 26"/>
            <p:cNvSpPr>
              <a:spLocks noChangeArrowheads="1"/>
            </p:cNvSpPr>
            <p:nvPr/>
          </p:nvSpPr>
          <p:spPr bwMode="auto">
            <a:xfrm>
              <a:off x="3936" y="2520"/>
              <a:ext cx="192" cy="192"/>
            </a:xfrm>
            <a:prstGeom prst="ellipse">
              <a:avLst/>
            </a:prstGeom>
            <a:solidFill>
              <a:srgbClr val="B37FE6"/>
            </a:solidFill>
            <a:ln w="9525">
              <a:solidFill>
                <a:srgbClr val="B37FE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2" name="Oval 27"/>
            <p:cNvSpPr>
              <a:spLocks noChangeArrowheads="1"/>
            </p:cNvSpPr>
            <p:nvPr/>
          </p:nvSpPr>
          <p:spPr bwMode="auto">
            <a:xfrm>
              <a:off x="2248" y="2606"/>
              <a:ext cx="487" cy="487"/>
            </a:xfrm>
            <a:prstGeom prst="ellipse">
              <a:avLst/>
            </a:prstGeom>
            <a:solidFill>
              <a:srgbClr val="4CE699"/>
            </a:solidFill>
            <a:ln w="9525">
              <a:solidFill>
                <a:srgbClr val="4CE699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3" name="Oval 28"/>
            <p:cNvSpPr>
              <a:spLocks noChangeArrowheads="1"/>
            </p:cNvSpPr>
            <p:nvPr/>
          </p:nvSpPr>
          <p:spPr bwMode="auto">
            <a:xfrm>
              <a:off x="2264" y="3390"/>
              <a:ext cx="389" cy="389"/>
            </a:xfrm>
            <a:prstGeom prst="ellipse">
              <a:avLst/>
            </a:prstGeom>
            <a:solidFill>
              <a:srgbClr val="19E6E6"/>
            </a:solidFill>
            <a:ln w="9525">
              <a:solidFill>
                <a:srgbClr val="19E6E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4" name="Oval 29"/>
            <p:cNvSpPr>
              <a:spLocks noChangeArrowheads="1"/>
            </p:cNvSpPr>
            <p:nvPr/>
          </p:nvSpPr>
          <p:spPr bwMode="auto">
            <a:xfrm>
              <a:off x="1688" y="3230"/>
              <a:ext cx="716" cy="716"/>
            </a:xfrm>
            <a:prstGeom prst="ellipse">
              <a:avLst/>
            </a:prstGeom>
            <a:solidFill>
              <a:srgbClr val="1919FF"/>
            </a:solidFill>
            <a:ln w="9525">
              <a:solidFill>
                <a:srgbClr val="1919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5" name="Oval 30"/>
            <p:cNvSpPr>
              <a:spLocks noChangeArrowheads="1"/>
            </p:cNvSpPr>
            <p:nvPr/>
          </p:nvSpPr>
          <p:spPr bwMode="auto">
            <a:xfrm>
              <a:off x="3848" y="3147"/>
              <a:ext cx="373" cy="373"/>
            </a:xfrm>
            <a:prstGeom prst="ellipse">
              <a:avLst/>
            </a:prstGeom>
            <a:solidFill>
              <a:srgbClr val="337F7F"/>
            </a:solidFill>
            <a:ln w="9525">
              <a:solidFill>
                <a:srgbClr val="337F7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6" name="Oval 31"/>
            <p:cNvSpPr>
              <a:spLocks noChangeArrowheads="1"/>
            </p:cNvSpPr>
            <p:nvPr/>
          </p:nvSpPr>
          <p:spPr bwMode="auto">
            <a:xfrm>
              <a:off x="4335" y="3264"/>
              <a:ext cx="236" cy="236"/>
            </a:xfrm>
            <a:prstGeom prst="ellipse">
              <a:avLst/>
            </a:prstGeom>
            <a:solidFill>
              <a:srgbClr val="CCCC33"/>
            </a:solidFill>
            <a:ln w="9525">
              <a:solidFill>
                <a:srgbClr val="CCCC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Section Problem: Animating Circles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533400" y="1143000"/>
            <a:ext cx="8077200" cy="10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 sz="2400" i="0" dirty="0" smtClean="0"/>
              <a:t>One of your </a:t>
            </a:r>
            <a:r>
              <a:rPr lang="en-US" sz="2400" i="0" smtClean="0"/>
              <a:t>problems for next </a:t>
            </a:r>
            <a:r>
              <a:rPr lang="en-US" sz="2400" i="0" dirty="0" smtClean="0"/>
              <a:t>week’s section is </a:t>
            </a:r>
            <a:r>
              <a:rPr lang="en-US" sz="2400" i="0" dirty="0"/>
              <a:t>to modify </a:t>
            </a:r>
            <a:r>
              <a:rPr lang="en-US" sz="2400" i="0" dirty="0" smtClean="0"/>
              <a:t>this </a:t>
            </a:r>
            <a:r>
              <a:rPr lang="en-US" sz="2400" i="0" dirty="0"/>
              <a:t>code</a:t>
            </a:r>
            <a:r>
              <a:rPr lang="en-US" sz="2400" i="0" dirty="0" smtClean="0"/>
              <a:t> so </a:t>
            </a:r>
            <a:r>
              <a:rPr lang="en-US" sz="2400" i="0" dirty="0"/>
              <a:t>that the circles expand gradually into their final positions, one at a time.</a:t>
            </a:r>
          </a:p>
        </p:txBody>
      </p:sp>
      <p:pic>
        <p:nvPicPr>
          <p:cNvPr id="32772" name="Picture 4" descr="Graphics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7000" y="2362200"/>
            <a:ext cx="635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403350" y="2362200"/>
            <a:ext cx="6334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i="0">
                <a:solidFill>
                  <a:srgbClr val="333333"/>
                </a:solidFill>
                <a:latin typeface="Helvetica" pitchFamily="1" charset="0"/>
              </a:rPr>
              <a:t>GrowingCircles</a:t>
            </a:r>
          </a:p>
        </p:txBody>
      </p:sp>
      <p:sp>
        <p:nvSpPr>
          <p:cNvPr id="747526" name="Oval 6"/>
          <p:cNvSpPr>
            <a:spLocks noChangeArrowheads="1"/>
          </p:cNvSpPr>
          <p:nvPr/>
        </p:nvSpPr>
        <p:spPr bwMode="auto">
          <a:xfrm>
            <a:off x="1790700" y="2984500"/>
            <a:ext cx="1676400" cy="1676400"/>
          </a:xfrm>
          <a:prstGeom prst="ellipse">
            <a:avLst/>
          </a:prstGeom>
          <a:solidFill>
            <a:srgbClr val="CC4CB3"/>
          </a:solidFill>
          <a:ln w="9525">
            <a:solidFill>
              <a:srgbClr val="CC4CB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31" name="Oval 11"/>
          <p:cNvSpPr>
            <a:spLocks noChangeArrowheads="1"/>
          </p:cNvSpPr>
          <p:nvPr/>
        </p:nvSpPr>
        <p:spPr bwMode="auto">
          <a:xfrm>
            <a:off x="3568700" y="4137025"/>
            <a:ext cx="773113" cy="773113"/>
          </a:xfrm>
          <a:prstGeom prst="ellipse">
            <a:avLst/>
          </a:prstGeom>
          <a:solidFill>
            <a:srgbClr val="4CE699"/>
          </a:solidFill>
          <a:ln w="9525">
            <a:solidFill>
              <a:srgbClr val="4CE699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34" name="Oval 14"/>
          <p:cNvSpPr>
            <a:spLocks noChangeArrowheads="1"/>
          </p:cNvSpPr>
          <p:nvPr/>
        </p:nvSpPr>
        <p:spPr bwMode="auto">
          <a:xfrm>
            <a:off x="6108700" y="4995863"/>
            <a:ext cx="592138" cy="592137"/>
          </a:xfrm>
          <a:prstGeom prst="ellipse">
            <a:avLst/>
          </a:prstGeom>
          <a:solidFill>
            <a:srgbClr val="337F7F"/>
          </a:solidFill>
          <a:ln w="9525">
            <a:solidFill>
              <a:srgbClr val="337F7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7" name="Oval 7"/>
          <p:cNvSpPr>
            <a:spLocks noChangeArrowheads="1"/>
          </p:cNvSpPr>
          <p:nvPr/>
        </p:nvSpPr>
        <p:spPr bwMode="auto">
          <a:xfrm>
            <a:off x="2297113" y="2660650"/>
            <a:ext cx="738187" cy="73818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CC99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30" name="Oval 10"/>
          <p:cNvSpPr>
            <a:spLocks noChangeArrowheads="1"/>
          </p:cNvSpPr>
          <p:nvPr/>
        </p:nvSpPr>
        <p:spPr bwMode="auto">
          <a:xfrm>
            <a:off x="6248400" y="4000500"/>
            <a:ext cx="304800" cy="304800"/>
          </a:xfrm>
          <a:prstGeom prst="ellipse">
            <a:avLst/>
          </a:prstGeom>
          <a:solidFill>
            <a:srgbClr val="B37FE6"/>
          </a:solidFill>
          <a:ln w="9525">
            <a:solidFill>
              <a:srgbClr val="B37FE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9" name="Oval 9"/>
          <p:cNvSpPr>
            <a:spLocks noChangeArrowheads="1"/>
          </p:cNvSpPr>
          <p:nvPr/>
        </p:nvSpPr>
        <p:spPr bwMode="auto">
          <a:xfrm>
            <a:off x="4137025" y="2974975"/>
            <a:ext cx="822325" cy="822325"/>
          </a:xfrm>
          <a:prstGeom prst="ellipse">
            <a:avLst/>
          </a:prstGeom>
          <a:solidFill>
            <a:srgbClr val="E61966"/>
          </a:solidFill>
          <a:ln w="9525">
            <a:solidFill>
              <a:srgbClr val="E619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35" name="Oval 15"/>
          <p:cNvSpPr>
            <a:spLocks noChangeArrowheads="1"/>
          </p:cNvSpPr>
          <p:nvPr/>
        </p:nvSpPr>
        <p:spPr bwMode="auto">
          <a:xfrm>
            <a:off x="6881813" y="5181600"/>
            <a:ext cx="374650" cy="374650"/>
          </a:xfrm>
          <a:prstGeom prst="ellipse">
            <a:avLst/>
          </a:prstGeom>
          <a:solidFill>
            <a:srgbClr val="CCCC33"/>
          </a:solidFill>
          <a:ln w="9525">
            <a:solidFill>
              <a:srgbClr val="CCCC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32" name="Oval 12"/>
          <p:cNvSpPr>
            <a:spLocks noChangeArrowheads="1"/>
          </p:cNvSpPr>
          <p:nvPr/>
        </p:nvSpPr>
        <p:spPr bwMode="auto">
          <a:xfrm>
            <a:off x="3594100" y="5381625"/>
            <a:ext cx="617538" cy="617538"/>
          </a:xfrm>
          <a:prstGeom prst="ellipse">
            <a:avLst/>
          </a:prstGeom>
          <a:solidFill>
            <a:srgbClr val="19E6E6"/>
          </a:solidFill>
          <a:ln w="9525">
            <a:solidFill>
              <a:srgbClr val="19E6E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28" name="Oval 8"/>
          <p:cNvSpPr>
            <a:spLocks noChangeArrowheads="1"/>
          </p:cNvSpPr>
          <p:nvPr/>
        </p:nvSpPr>
        <p:spPr bwMode="auto">
          <a:xfrm>
            <a:off x="2794000" y="2801938"/>
            <a:ext cx="1149350" cy="1149350"/>
          </a:xfrm>
          <a:prstGeom prst="ellipse">
            <a:avLst/>
          </a:prstGeom>
          <a:solidFill>
            <a:srgbClr val="6D83C5"/>
          </a:solidFill>
          <a:ln w="9525">
            <a:solidFill>
              <a:srgbClr val="6D83C5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33" name="Oval 13"/>
          <p:cNvSpPr>
            <a:spLocks noChangeArrowheads="1"/>
          </p:cNvSpPr>
          <p:nvPr/>
        </p:nvSpPr>
        <p:spPr bwMode="auto">
          <a:xfrm>
            <a:off x="2679700" y="5127625"/>
            <a:ext cx="1136650" cy="1136650"/>
          </a:xfrm>
          <a:prstGeom prst="ellipse">
            <a:avLst/>
          </a:prstGeom>
          <a:solidFill>
            <a:srgbClr val="1919FF"/>
          </a:solidFill>
          <a:ln w="9525">
            <a:solidFill>
              <a:srgbClr val="1919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47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7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7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7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7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7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7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7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747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47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7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7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747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747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747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747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747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747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747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747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26" grpId="0" animBg="1"/>
      <p:bldP spid="747531" grpId="0" animBg="1"/>
      <p:bldP spid="747534" grpId="0" animBg="1"/>
      <p:bldP spid="747527" grpId="0" animBg="1"/>
      <p:bldP spid="747530" grpId="0" animBg="1"/>
      <p:bldP spid="747529" grpId="0" animBg="1"/>
      <p:bldP spid="747535" grpId="0" animBg="1"/>
      <p:bldP spid="747532" grpId="0" animBg="1"/>
      <p:bldP spid="747528" grpId="0" animBg="1"/>
      <p:bldP spid="7475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Defining Your Own Classes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The standard form of a class definition in Java looks like this: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962025" y="1676400"/>
            <a:ext cx="7483475" cy="1250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012825" y="1758950"/>
            <a:ext cx="7569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i="0">
                <a:latin typeface="Courier New" pitchFamily="1" charset="0"/>
              </a:rPr>
              <a:t>public class </a:t>
            </a:r>
            <a:r>
              <a:rPr lang="en-US" sz="1600"/>
              <a:t>name</a:t>
            </a:r>
            <a:r>
              <a:rPr lang="en-US" sz="1600" b="1" i="0">
                <a:latin typeface="Courier New" pitchFamily="1" charset="0"/>
              </a:rPr>
              <a:t> extends </a:t>
            </a:r>
            <a:r>
              <a:rPr lang="en-US" sz="1600"/>
              <a:t>superclass</a:t>
            </a:r>
            <a:r>
              <a:rPr lang="en-US" sz="1600" b="1" i="0">
                <a:latin typeface="Courier New" pitchFamily="1" charset="0"/>
              </a:rPr>
              <a:t> {</a:t>
            </a:r>
          </a:p>
          <a:p>
            <a:endParaRPr lang="en-US" sz="800" b="1" i="0">
              <a:latin typeface="Courier New" pitchFamily="1" charset="0"/>
            </a:endParaRPr>
          </a:p>
          <a:p>
            <a:r>
              <a:rPr lang="en-US" sz="1600" b="1" i="0">
                <a:latin typeface="Courier New" pitchFamily="1" charset="0"/>
              </a:rPr>
              <a:t>    </a:t>
            </a:r>
            <a:r>
              <a:rPr lang="en-US" sz="1600"/>
              <a:t>class body</a:t>
            </a:r>
            <a:endParaRPr lang="en-US" sz="1000" b="1" i="0">
              <a:latin typeface="Courier New" pitchFamily="1" charset="0"/>
            </a:endParaRPr>
          </a:p>
          <a:p>
            <a:endParaRPr lang="en-US" sz="800" b="1" i="0">
              <a:latin typeface="Courier New" pitchFamily="1" charset="0"/>
            </a:endParaRPr>
          </a:p>
          <a:p>
            <a:r>
              <a:rPr lang="en-US" sz="1600" b="1" i="0">
                <a:latin typeface="Courier New" pitchFamily="1" charset="0"/>
              </a:rPr>
              <a:t>}</a:t>
            </a:r>
          </a:p>
        </p:txBody>
      </p:sp>
      <p:sp>
        <p:nvSpPr>
          <p:cNvPr id="745478" name="Rectangle 6"/>
          <p:cNvSpPr>
            <a:spLocks noChangeArrowheads="1"/>
          </p:cNvSpPr>
          <p:nvPr/>
        </p:nvSpPr>
        <p:spPr bwMode="auto">
          <a:xfrm>
            <a:off x="482600" y="3873500"/>
            <a:ext cx="81280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The </a:t>
            </a:r>
            <a:r>
              <a:rPr lang="en-US" sz="2000" b="1" i="0">
                <a:latin typeface="Courier New" pitchFamily="1" charset="0"/>
              </a:rPr>
              <a:t>extends</a:t>
            </a:r>
            <a:r>
              <a:rPr lang="en-US" sz="2400" i="0"/>
              <a:t> clause on the header line specifies the name of the superclass.  If the </a:t>
            </a:r>
            <a:r>
              <a:rPr lang="en-US" sz="2000" b="1" i="0">
                <a:latin typeface="Courier New" pitchFamily="1" charset="0"/>
              </a:rPr>
              <a:t>extends</a:t>
            </a:r>
            <a:r>
              <a:rPr lang="en-US" sz="2400" i="0"/>
              <a:t> clause is missing, the new class becomes a direct subclass of </a:t>
            </a:r>
            <a:r>
              <a:rPr lang="en-US" sz="2000" b="1" i="0">
                <a:latin typeface="Courier New" pitchFamily="1" charset="0"/>
              </a:rPr>
              <a:t>Object</a:t>
            </a:r>
            <a:r>
              <a:rPr lang="en-US" sz="2400" i="0"/>
              <a:t>, which is the root of Java’s class hierarchy.</a:t>
            </a:r>
          </a:p>
        </p:txBody>
      </p:sp>
      <p:sp>
        <p:nvSpPr>
          <p:cNvPr id="745479" name="Rectangle 7"/>
          <p:cNvSpPr>
            <a:spLocks noChangeArrowheads="1"/>
          </p:cNvSpPr>
          <p:nvPr/>
        </p:nvSpPr>
        <p:spPr bwMode="auto">
          <a:xfrm>
            <a:off x="482600" y="5384800"/>
            <a:ext cx="81280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The body of a class consists of a set of Java definitions that are generically called </a:t>
            </a:r>
            <a:r>
              <a:rPr lang="en-US" sz="2400" b="1"/>
              <a:t>entries</a:t>
            </a:r>
            <a:r>
              <a:rPr lang="en-US" sz="2400" i="0"/>
              <a:t>.  The most common entries are constructors, methods, instance variables, and constants.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833438" y="3048000"/>
            <a:ext cx="77771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 sz="2400" i="0"/>
              <a:t>Each public class must be stored in a separate file whose name is the name of the class followed by </a:t>
            </a:r>
            <a:r>
              <a:rPr lang="en-US" sz="2000" b="1" i="0">
                <a:latin typeface="Courier New" pitchFamily="1" charset="0"/>
              </a:rPr>
              <a:t>.java</a:t>
            </a:r>
            <a:r>
              <a:rPr lang="en-US" sz="2400" i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5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5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8" grpId="0" build="p" autoUpdateAnimBg="0"/>
      <p:bldP spid="74547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Representing Student Information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r>
              <a:rPr lang="en-US" sz="2400" i="0"/>
              <a:t>Understanding the structure of a class is easiest in the context of a specific example.  The next four slides walk through the definition of a class called </a:t>
            </a:r>
            <a:r>
              <a:rPr lang="en-US" sz="2000" b="1" i="0">
                <a:latin typeface="Courier New" pitchFamily="1" charset="0"/>
              </a:rPr>
              <a:t>Student</a:t>
            </a:r>
            <a:r>
              <a:rPr lang="en-US" sz="2400" i="0"/>
              <a:t>, which is used to keep track of the following information about a student: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000" i="0">
                <a:ea typeface="ＭＳ Ｐゴシック" pitchFamily="1" charset="-128"/>
                <a:cs typeface="ＭＳ Ｐゴシック" pitchFamily="1" charset="-128"/>
              </a:rPr>
              <a:t>The name </a:t>
            </a:r>
            <a:r>
              <a:rPr sz="2000" i="0" noProof="1">
                <a:ea typeface="ＭＳ Ｐゴシック" pitchFamily="1" charset="-128"/>
                <a:cs typeface="ＭＳ Ｐゴシック" pitchFamily="1" charset="-128"/>
              </a:rPr>
              <a:t>of the student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sz="2000" i="0" noProof="1">
                <a:ea typeface="ＭＳ Ｐゴシック" pitchFamily="1" charset="-128"/>
                <a:cs typeface="ＭＳ Ｐゴシック" pitchFamily="1" charset="-128"/>
              </a:rPr>
              <a:t>The student’s six-digit identification number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sz="2000" i="0" noProof="1">
                <a:ea typeface="ＭＳ Ｐゴシック" pitchFamily="1" charset="-128"/>
                <a:cs typeface="ＭＳ Ｐゴシック" pitchFamily="1" charset="-128"/>
              </a:rPr>
              <a:t>The number of units the student has earned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000" i="0">
                <a:ea typeface="ＭＳ Ｐゴシック" pitchFamily="1" charset="-128"/>
                <a:cs typeface="ＭＳ Ｐゴシック" pitchFamily="1" charset="-128"/>
              </a:rPr>
              <a:t>A flag indicating whether the student has paid all university fees</a:t>
            </a:r>
          </a:p>
        </p:txBody>
      </p:sp>
      <p:sp>
        <p:nvSpPr>
          <p:cNvPr id="690180" name="Rectangle 4"/>
          <p:cNvSpPr>
            <a:spLocks noChangeArrowheads="1"/>
          </p:cNvSpPr>
          <p:nvPr/>
        </p:nvSpPr>
        <p:spPr bwMode="auto">
          <a:xfrm>
            <a:off x="482600" y="3924300"/>
            <a:ext cx="8128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Each of these values is stored in an instance variable of the appropriate type.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In keeping with the modern object-oriented convention used throughout both the book and the ACM Java Libraries, these instance variables are declared as </a:t>
            </a:r>
            <a:r>
              <a:rPr lang="en-US" sz="2000" b="1" i="0">
                <a:latin typeface="Courier New" pitchFamily="1" charset="0"/>
              </a:rPr>
              <a:t>private</a:t>
            </a:r>
            <a:r>
              <a:rPr lang="en-US" sz="2400" i="0"/>
              <a:t>.  All access to these values is therefore mediated by methods exported by the </a:t>
            </a:r>
            <a:r>
              <a:rPr lang="en-US" sz="2000" b="1" i="0">
                <a:latin typeface="Courier New" pitchFamily="1" charset="0"/>
              </a:rPr>
              <a:t>Student</a:t>
            </a:r>
            <a:r>
              <a:rPr lang="en-US" sz="2400" i="0"/>
              <a:t>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80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98463" y="1295400"/>
            <a:ext cx="8351837" cy="516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sz="1600" b="1" i="0" noProof="1">
              <a:solidFill>
                <a:srgbClr val="0404FF"/>
              </a:solidFill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endParaRPr sz="1600" b="1" i="0" noProof="1">
              <a:solidFill>
                <a:srgbClr val="0404FF"/>
              </a:solidFill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The Student class keeps track of the following pieces of data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about a student: the student's name, ID number, the number of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units the student has earned toward graduation, and whether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the student is paid up with respect to university bills.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All of this information is entirely private to the class.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Clients can obtain this information only by using the various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methods defined by the class.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endParaRPr sz="1600" b="1" i="0" noProof="1">
              <a:solidFill>
                <a:srgbClr val="0404FF"/>
              </a:solidFill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public class Student {</a:t>
            </a:r>
          </a:p>
          <a:p>
            <a:pPr>
              <a:lnSpc>
                <a:spcPct val="90000"/>
              </a:lnSpc>
            </a:pPr>
            <a:endParaRPr sz="1600" b="1" i="0" noProof="1">
              <a:solidFill>
                <a:srgbClr val="0404FF"/>
              </a:solidFill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Creates a new Student object with the specified name and ID.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name The student's name as a String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id The student's ID number as an int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public Student(String name, int id)</a:t>
            </a:r>
            <a:r>
              <a:rPr sz="800" b="1" i="0" noProof="1">
                <a:latin typeface="Courier New" pitchFamily="1" charset="0"/>
              </a:rPr>
              <a:t> </a:t>
            </a:r>
            <a:r>
              <a:rPr sz="1600" b="1" i="0" noProof="1">
                <a:latin typeface="Courier New" pitchFamily="1" charset="0"/>
              </a:rPr>
              <a:t>{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   studentName = name;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   studentID = id;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}</a:t>
            </a:r>
            <a:endParaRPr lang="en-US" sz="1600" b="1" i="0">
              <a:latin typeface="Courier New" pitchFamily="1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31300" cy="1087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Student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31800" y="1219200"/>
            <a:ext cx="7994650" cy="2595563"/>
            <a:chOff x="272" y="768"/>
            <a:chExt cx="5036" cy="1635"/>
          </a:xfrm>
        </p:grpSpPr>
        <p:sp>
          <p:nvSpPr>
            <p:cNvPr id="38932" name="Rectangle 9"/>
            <p:cNvSpPr>
              <a:spLocks noChangeArrowheads="1"/>
            </p:cNvSpPr>
            <p:nvPr/>
          </p:nvSpPr>
          <p:spPr bwMode="auto">
            <a:xfrm>
              <a:off x="272" y="1096"/>
              <a:ext cx="5036" cy="130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33" name="AutoShape 10"/>
            <p:cNvSpPr>
              <a:spLocks noChangeArrowheads="1"/>
            </p:cNvSpPr>
            <p:nvPr/>
          </p:nvSpPr>
          <p:spPr bwMode="auto">
            <a:xfrm>
              <a:off x="2688" y="768"/>
              <a:ext cx="2249" cy="240"/>
            </a:xfrm>
            <a:prstGeom prst="wedgeRectCallout">
              <a:avLst>
                <a:gd name="adj1" fmla="val -44796"/>
                <a:gd name="adj2" fmla="val 80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This comment describes the class as a whole. 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31800" y="3940175"/>
            <a:ext cx="7994650" cy="354013"/>
            <a:chOff x="272" y="2482"/>
            <a:chExt cx="5036" cy="223"/>
          </a:xfrm>
        </p:grpSpPr>
        <p:sp>
          <p:nvSpPr>
            <p:cNvPr id="38930" name="Rectangle 12"/>
            <p:cNvSpPr>
              <a:spLocks noChangeArrowheads="1"/>
            </p:cNvSpPr>
            <p:nvPr/>
          </p:nvSpPr>
          <p:spPr bwMode="auto">
            <a:xfrm>
              <a:off x="272" y="2482"/>
              <a:ext cx="1770" cy="193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31" name="AutoShape 13"/>
            <p:cNvSpPr>
              <a:spLocks noChangeArrowheads="1"/>
            </p:cNvSpPr>
            <p:nvPr/>
          </p:nvSpPr>
          <p:spPr bwMode="auto">
            <a:xfrm>
              <a:off x="2160" y="2490"/>
              <a:ext cx="3148" cy="215"/>
            </a:xfrm>
            <a:prstGeom prst="wedgeRectCallout">
              <a:avLst>
                <a:gd name="adj1" fmla="val -53463"/>
                <a:gd name="adj2" fmla="val -1790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/>
                <a:t>The class header defines </a:t>
              </a:r>
              <a:r>
                <a:rPr lang="en-US" sz="1200" b="1" i="0">
                  <a:latin typeface="Courier New" pitchFamily="1" charset="0"/>
                </a:rPr>
                <a:t>Student</a:t>
              </a:r>
              <a:r>
                <a:rPr lang="en-US"/>
                <a:t> as a direct subclass of </a:t>
              </a:r>
              <a:r>
                <a:rPr lang="en-US" sz="1200" b="1" i="0">
                  <a:latin typeface="Courier New" pitchFamily="1" charset="0"/>
                </a:rPr>
                <a:t>Object</a:t>
              </a:r>
              <a:r>
                <a:rPr lang="en-US"/>
                <a:t>.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31800" y="4394200"/>
            <a:ext cx="8343900" cy="1577975"/>
            <a:chOff x="272" y="2768"/>
            <a:chExt cx="5256" cy="994"/>
          </a:xfrm>
        </p:grpSpPr>
        <p:sp>
          <p:nvSpPr>
            <p:cNvPr id="38928" name="Rectangle 15"/>
            <p:cNvSpPr>
              <a:spLocks noChangeArrowheads="1"/>
            </p:cNvSpPr>
            <p:nvPr/>
          </p:nvSpPr>
          <p:spPr bwMode="auto">
            <a:xfrm>
              <a:off x="272" y="2768"/>
              <a:ext cx="4925" cy="706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29" name="AutoShape 16"/>
            <p:cNvSpPr>
              <a:spLocks noChangeArrowheads="1"/>
            </p:cNvSpPr>
            <p:nvPr/>
          </p:nvSpPr>
          <p:spPr bwMode="auto">
            <a:xfrm>
              <a:off x="3570" y="3547"/>
              <a:ext cx="1958" cy="215"/>
            </a:xfrm>
            <a:prstGeom prst="wedgeRectCallout">
              <a:avLst>
                <a:gd name="adj1" fmla="val -35444"/>
                <a:gd name="adj2" fmla="val -78838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/>
                <a:t>This comment describes the constructor.</a:t>
              </a: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736600" y="5521325"/>
            <a:ext cx="8039100" cy="950913"/>
            <a:chOff x="464" y="3478"/>
            <a:chExt cx="5064" cy="599"/>
          </a:xfrm>
        </p:grpSpPr>
        <p:sp>
          <p:nvSpPr>
            <p:cNvPr id="38926" name="Rectangle 18"/>
            <p:cNvSpPr>
              <a:spLocks noChangeArrowheads="1"/>
            </p:cNvSpPr>
            <p:nvPr/>
          </p:nvSpPr>
          <p:spPr bwMode="auto">
            <a:xfrm>
              <a:off x="464" y="3478"/>
              <a:ext cx="2901" cy="599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27" name="AutoShape 19"/>
            <p:cNvSpPr>
              <a:spLocks noChangeArrowheads="1"/>
            </p:cNvSpPr>
            <p:nvPr/>
          </p:nvSpPr>
          <p:spPr bwMode="auto">
            <a:xfrm>
              <a:off x="3471" y="3840"/>
              <a:ext cx="2057" cy="215"/>
            </a:xfrm>
            <a:prstGeom prst="wedgeRectCallout">
              <a:avLst>
                <a:gd name="adj1" fmla="val -54667"/>
                <a:gd name="adj2" fmla="val -50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/>
                <a:t>The constructor sets the instance variables.</a:t>
              </a:r>
            </a:p>
          </p:txBody>
        </p:sp>
      </p:grpSp>
      <p:sp>
        <p:nvSpPr>
          <p:cNvPr id="38924" name="Text Box 2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267700" y="6553200"/>
            <a:ext cx="723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skip code</a:t>
            </a:r>
          </a:p>
        </p:txBody>
      </p:sp>
      <p:sp>
        <p:nvSpPr>
          <p:cNvPr id="38925" name="Text Box 21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page 1 of 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sp>
        <p:nvSpPr>
          <p:cNvPr id="694275" name="Text Box 3"/>
          <p:cNvSpPr txBox="1">
            <a:spLocks noChangeArrowheads="1"/>
          </p:cNvSpPr>
          <p:nvPr/>
        </p:nvSpPr>
        <p:spPr bwMode="auto">
          <a:xfrm>
            <a:off x="398463" y="1295400"/>
            <a:ext cx="8351837" cy="516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sz="1600" b="1" i="0" noProof="1">
              <a:solidFill>
                <a:srgbClr val="0404FF"/>
              </a:solidFill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endParaRPr sz="1600" b="1" i="0" noProof="1">
              <a:solidFill>
                <a:srgbClr val="0404FF"/>
              </a:solidFill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The Student class keeps track of the following pieces of data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about a student: the student's name, ID number, the number of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units the student has earned toward graduation, and whether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the student is paid up with respect to university bills.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All of this information is entirely private to the class.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Clients can obtain this information only by using the various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methods defined by the class.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endParaRPr sz="1600" b="1" i="0" noProof="1">
              <a:solidFill>
                <a:srgbClr val="0404FF"/>
              </a:solidFill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public class Student {</a:t>
            </a:r>
          </a:p>
          <a:p>
            <a:pPr>
              <a:lnSpc>
                <a:spcPct val="90000"/>
              </a:lnSpc>
            </a:pPr>
            <a:endParaRPr sz="1600" b="1" i="0" noProof="1"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Creates a new Student object with the specified name and ID.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name The student's name as a String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id The student's ID number as an int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public Student(String name, int id)</a:t>
            </a:r>
            <a:r>
              <a:rPr sz="800" b="1" i="0" noProof="1">
                <a:latin typeface="Courier New" pitchFamily="1" charset="0"/>
              </a:rPr>
              <a:t> </a:t>
            </a:r>
            <a:r>
              <a:rPr sz="1600" b="1" i="0" noProof="1">
                <a:latin typeface="Courier New" pitchFamily="1" charset="0"/>
              </a:rPr>
              <a:t>{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   studentName = name;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   studentID = id;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}</a:t>
            </a:r>
            <a:endParaRPr lang="en-US" sz="1600" b="1" i="0">
              <a:latin typeface="Courier New" pitchFamily="1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143000"/>
            <a:ext cx="8382000" cy="5257800"/>
            <a:chOff x="240" y="720"/>
            <a:chExt cx="5280" cy="3312"/>
          </a:xfrm>
        </p:grpSpPr>
        <p:sp>
          <p:nvSpPr>
            <p:cNvPr id="40979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80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/**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Gets the name of this student.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@return The name of this student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public String getName() {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   return studentName;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endParaRPr sz="1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/**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Gets the ID number of this student.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@return The ID number of this student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public int getID() {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   return studentID;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endParaRPr sz="1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/**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Sets the number of units earned.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@param units The new number of units earned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public void setUnits(int units) {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   unitsEarned = units;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}</a:t>
              </a:r>
            </a:p>
          </p:txBody>
        </p:sp>
      </p:grpSp>
      <p:sp>
        <p:nvSpPr>
          <p:cNvPr id="40965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Student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40968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31800" y="1143000"/>
            <a:ext cx="8178800" cy="3505200"/>
            <a:chOff x="272" y="720"/>
            <a:chExt cx="5152" cy="2208"/>
          </a:xfrm>
        </p:grpSpPr>
        <p:sp>
          <p:nvSpPr>
            <p:cNvPr id="40976" name="Rectangle 12"/>
            <p:cNvSpPr>
              <a:spLocks noChangeArrowheads="1"/>
            </p:cNvSpPr>
            <p:nvPr/>
          </p:nvSpPr>
          <p:spPr bwMode="auto">
            <a:xfrm>
              <a:off x="272" y="720"/>
              <a:ext cx="3164" cy="220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7" name="AutoShape 13"/>
            <p:cNvSpPr>
              <a:spLocks noChangeArrowheads="1"/>
            </p:cNvSpPr>
            <p:nvPr/>
          </p:nvSpPr>
          <p:spPr bwMode="auto">
            <a:xfrm>
              <a:off x="3696" y="1056"/>
              <a:ext cx="1728" cy="683"/>
            </a:xfrm>
            <a:prstGeom prst="wedgeRectCallout">
              <a:avLst>
                <a:gd name="adj1" fmla="val -64468"/>
                <a:gd name="adj2" fmla="val -4765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/>
              <a:endParaRPr lang="en-US"/>
            </a:p>
          </p:txBody>
        </p:sp>
        <p:sp>
          <p:nvSpPr>
            <p:cNvPr id="40978" name="Rectangle 14"/>
            <p:cNvSpPr>
              <a:spLocks noChangeArrowheads="1"/>
            </p:cNvSpPr>
            <p:nvPr/>
          </p:nvSpPr>
          <p:spPr bwMode="auto">
            <a:xfrm>
              <a:off x="3696" y="1088"/>
              <a:ext cx="1728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These methods retrieve the value of an instance variable and are called </a:t>
              </a:r>
              <a:r>
                <a:rPr lang="en-US" b="1"/>
                <a:t>getters</a:t>
              </a:r>
              <a:r>
                <a:rPr lang="en-US"/>
                <a:t>.  Because the student name and ID number are fixed, there are no corresponding setters.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39738" y="3676650"/>
            <a:ext cx="8170862" cy="2708275"/>
            <a:chOff x="277" y="2316"/>
            <a:chExt cx="5147" cy="1706"/>
          </a:xfrm>
        </p:grpSpPr>
        <p:sp>
          <p:nvSpPr>
            <p:cNvPr id="40973" name="Rectangle 16"/>
            <p:cNvSpPr>
              <a:spLocks noChangeArrowheads="1"/>
            </p:cNvSpPr>
            <p:nvPr/>
          </p:nvSpPr>
          <p:spPr bwMode="auto">
            <a:xfrm>
              <a:off x="277" y="2926"/>
              <a:ext cx="3964" cy="1096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4" name="AutoShape 17"/>
            <p:cNvSpPr>
              <a:spLocks noChangeArrowheads="1"/>
            </p:cNvSpPr>
            <p:nvPr/>
          </p:nvSpPr>
          <p:spPr bwMode="auto">
            <a:xfrm>
              <a:off x="3696" y="2316"/>
              <a:ext cx="1728" cy="431"/>
            </a:xfrm>
            <a:prstGeom prst="wedgeRectCallout">
              <a:avLst>
                <a:gd name="adj1" fmla="val -40565"/>
                <a:gd name="adj2" fmla="val 88514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/>
              <a:endParaRPr lang="en-US"/>
            </a:p>
          </p:txBody>
        </p:sp>
        <p:sp>
          <p:nvSpPr>
            <p:cNvPr id="40975" name="Rectangle 18"/>
            <p:cNvSpPr>
              <a:spLocks noChangeArrowheads="1"/>
            </p:cNvSpPr>
            <p:nvPr/>
          </p:nvSpPr>
          <p:spPr bwMode="auto">
            <a:xfrm>
              <a:off x="3696" y="2336"/>
              <a:ext cx="1728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This method changes the value of an instance variable and is called a </a:t>
              </a:r>
              <a:r>
                <a:rPr lang="en-US" b="1"/>
                <a:t>setter</a:t>
              </a:r>
              <a:r>
                <a:rPr lang="en-US"/>
                <a:t>.</a:t>
              </a:r>
            </a:p>
          </p:txBody>
        </p:sp>
      </p:grpSp>
      <p:sp>
        <p:nvSpPr>
          <p:cNvPr id="40971" name="Text Box 19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267700" y="6553200"/>
            <a:ext cx="723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skip code</a:t>
            </a:r>
          </a:p>
        </p:txBody>
      </p:sp>
      <p:sp>
        <p:nvSpPr>
          <p:cNvPr id="40972" name="Text Box 20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page 2 of 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69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9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sp>
        <p:nvSpPr>
          <p:cNvPr id="696323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351837" cy="516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/**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Gets the name of this student.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@return The name of this student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public String getName() {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   return studentName;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endParaRPr sz="1600" b="1" i="0" noProof="1"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/**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Gets the ID number of this student.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@return The ID number of this student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public int getID() {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   return studentID;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endParaRPr sz="1600" b="1" i="0" noProof="1"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/**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Sets the number of units earned.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@param units The new number of units earned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public void setUnits(int units) {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   unitsEarned = units;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143000"/>
            <a:ext cx="8382000" cy="5257800"/>
            <a:chOff x="240" y="720"/>
            <a:chExt cx="5280" cy="3312"/>
          </a:xfrm>
        </p:grpSpPr>
        <p:sp>
          <p:nvSpPr>
            <p:cNvPr id="43023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24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/**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Gets the number of units earned.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@return The number of units this student has earned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public int getUnits() {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   return unitsEarned;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endParaRPr sz="1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/**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Sets whether the student is paid up.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@param flag The value true or false indicating paid-up status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public void setPaidUp(boolean flag) {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   paidUp = flag;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endParaRPr sz="1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/**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Returns whether the student is paid up.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@return Whether the student is paid up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public boolean isPaidUp() {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   return paidUp;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}</a:t>
              </a:r>
            </a:p>
          </p:txBody>
        </p:sp>
      </p:grpSp>
      <p:sp>
        <p:nvSpPr>
          <p:cNvPr id="43013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4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5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Student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43016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39738" y="4421188"/>
            <a:ext cx="8170862" cy="1963737"/>
            <a:chOff x="277" y="2785"/>
            <a:chExt cx="5147" cy="1237"/>
          </a:xfrm>
        </p:grpSpPr>
        <p:sp>
          <p:nvSpPr>
            <p:cNvPr id="43020" name="Rectangle 12"/>
            <p:cNvSpPr>
              <a:spLocks noChangeArrowheads="1"/>
            </p:cNvSpPr>
            <p:nvPr/>
          </p:nvSpPr>
          <p:spPr bwMode="auto">
            <a:xfrm>
              <a:off x="277" y="2926"/>
              <a:ext cx="3293" cy="1096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21" name="AutoShape 13"/>
            <p:cNvSpPr>
              <a:spLocks noChangeArrowheads="1"/>
            </p:cNvSpPr>
            <p:nvPr/>
          </p:nvSpPr>
          <p:spPr bwMode="auto">
            <a:xfrm>
              <a:off x="3696" y="2785"/>
              <a:ext cx="1728" cy="671"/>
            </a:xfrm>
            <a:prstGeom prst="wedgeRectCallout">
              <a:avLst>
                <a:gd name="adj1" fmla="val -56481"/>
                <a:gd name="adj2" fmla="val -290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/>
              <a:endParaRPr lang="en-US"/>
            </a:p>
          </p:txBody>
        </p:sp>
        <p:sp>
          <p:nvSpPr>
            <p:cNvPr id="43022" name="Rectangle 14"/>
            <p:cNvSpPr>
              <a:spLocks noChangeArrowheads="1"/>
            </p:cNvSpPr>
            <p:nvPr/>
          </p:nvSpPr>
          <p:spPr bwMode="auto">
            <a:xfrm>
              <a:off x="3696" y="2805"/>
              <a:ext cx="1728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Names for getter methods usually begin with the prefix </a:t>
              </a:r>
              <a:r>
                <a:rPr lang="en-US" sz="1200" b="1" i="0">
                  <a:latin typeface="Courier New" pitchFamily="1" charset="0"/>
                </a:rPr>
                <a:t>get</a:t>
              </a:r>
              <a:r>
                <a:rPr lang="en-US"/>
                <a:t>.  The only exception is for getter methods that return a </a:t>
              </a:r>
              <a:r>
                <a:rPr lang="en-US" sz="1200" b="1" i="0">
                  <a:latin typeface="Courier New" pitchFamily="1" charset="0"/>
                </a:rPr>
                <a:t>boolean</a:t>
              </a:r>
              <a:r>
                <a:rPr lang="en-US"/>
                <a:t>, in which case the name typically begins with </a:t>
              </a:r>
              <a:r>
                <a:rPr lang="en-US" sz="1200" b="1" i="0">
                  <a:latin typeface="Courier New" pitchFamily="1" charset="0"/>
                </a:rPr>
                <a:t>is</a:t>
              </a:r>
              <a:r>
                <a:rPr lang="en-US"/>
                <a:t>.</a:t>
              </a:r>
            </a:p>
          </p:txBody>
        </p:sp>
      </p:grpSp>
      <p:sp>
        <p:nvSpPr>
          <p:cNvPr id="43018" name="Text Box 15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267700" y="6553200"/>
            <a:ext cx="723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skip code</a:t>
            </a:r>
          </a:p>
        </p:txBody>
      </p:sp>
      <p:sp>
        <p:nvSpPr>
          <p:cNvPr id="43019" name="Text Box 16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page 3 of 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sp>
        <p:nvSpPr>
          <p:cNvPr id="698371" name="Text Box 3"/>
          <p:cNvSpPr txBox="1">
            <a:spLocks noChangeArrowheads="1"/>
          </p:cNvSpPr>
          <p:nvPr/>
        </p:nvSpPr>
        <p:spPr bwMode="auto">
          <a:xfrm>
            <a:off x="398463" y="1168400"/>
            <a:ext cx="8351837" cy="516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/**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Gets the number of units earned.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@return The number of units this student has earned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public int getUnits() {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   return unitsEarned;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endParaRPr sz="1600" b="1" i="0" noProof="1"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/**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Sets whether the student is paid up.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@param flag The value true or false indicating paid-up status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public void setPaidUp(boolean flag) {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   paidUp = flag;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endParaRPr sz="1600" b="1" i="0" noProof="1"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/**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Returns whether the student is paid up.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 @return Whether the student is paid up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public boolean isPaidUp() {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   return paidUp;</a:t>
            </a:r>
          </a:p>
          <a:p>
            <a:pPr>
              <a:lnSpc>
                <a:spcPct val="90000"/>
              </a:lnSpc>
            </a:pPr>
            <a:r>
              <a:rPr sz="1600" b="1" i="0" noProof="1">
                <a:latin typeface="Courier New" pitchFamily="1" charset="0"/>
              </a:rPr>
              <a:t>   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143000"/>
            <a:ext cx="8418513" cy="5257800"/>
            <a:chOff x="240" y="720"/>
            <a:chExt cx="5303" cy="3312"/>
          </a:xfrm>
        </p:grpSpPr>
        <p:sp>
          <p:nvSpPr>
            <p:cNvPr id="45078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92" cy="2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/**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Creates a string identifying this student.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 @return The string used to display this student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public String toString() {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   return studentName</a:t>
              </a:r>
              <a:r>
                <a:rPr sz="1000" b="1" i="0" noProof="1">
                  <a:latin typeface="Courier New" pitchFamily="1" charset="0"/>
                </a:rPr>
                <a:t> </a:t>
              </a:r>
              <a:r>
                <a:rPr sz="1600" b="1" i="0" noProof="1">
                  <a:latin typeface="Courier New" pitchFamily="1" charset="0"/>
                </a:rPr>
                <a:t>+</a:t>
              </a:r>
              <a:r>
                <a:rPr sz="1000" b="1" i="0" noProof="1">
                  <a:latin typeface="Courier New" pitchFamily="1" charset="0"/>
                </a:rPr>
                <a:t> </a:t>
              </a:r>
              <a:r>
                <a:rPr sz="1600" b="1" i="0" noProof="1">
                  <a:latin typeface="Courier New" pitchFamily="1" charset="0"/>
                </a:rPr>
                <a:t>"</a:t>
              </a:r>
              <a:r>
                <a:rPr sz="1000" b="1" i="0" noProof="1">
                  <a:latin typeface="Courier New" pitchFamily="1" charset="0"/>
                </a:rPr>
                <a:t> </a:t>
              </a:r>
              <a:r>
                <a:rPr sz="1600" b="1" i="0" noProof="1">
                  <a:latin typeface="Courier New" pitchFamily="1" charset="0"/>
                </a:rPr>
                <a:t>(#"</a:t>
              </a:r>
              <a:r>
                <a:rPr sz="1000" b="1" i="0" noProof="1">
                  <a:latin typeface="Courier New" pitchFamily="1" charset="0"/>
                </a:rPr>
                <a:t> </a:t>
              </a:r>
              <a:r>
                <a:rPr sz="1600" b="1" i="0" noProof="1">
                  <a:latin typeface="Courier New" pitchFamily="1" charset="0"/>
                </a:rPr>
                <a:t>+</a:t>
              </a:r>
              <a:r>
                <a:rPr sz="1000" b="1" i="0" noProof="1">
                  <a:latin typeface="Courier New" pitchFamily="1" charset="0"/>
                </a:rPr>
                <a:t> </a:t>
              </a:r>
              <a:r>
                <a:rPr sz="1600" b="1" i="0" noProof="1">
                  <a:latin typeface="Courier New" pitchFamily="1" charset="0"/>
                </a:rPr>
                <a:t>studentID</a:t>
              </a:r>
              <a:r>
                <a:rPr sz="1000" b="1" i="0" noProof="1">
                  <a:latin typeface="Courier New" pitchFamily="1" charset="0"/>
                </a:rPr>
                <a:t> </a:t>
              </a:r>
              <a:r>
                <a:rPr sz="1600" b="1" i="0" noProof="1">
                  <a:latin typeface="Courier New" pitchFamily="1" charset="0"/>
                </a:rPr>
                <a:t>+</a:t>
              </a:r>
              <a:r>
                <a:rPr sz="1000" b="1" i="0" noProof="1">
                  <a:latin typeface="Courier New" pitchFamily="1" charset="0"/>
                </a:rPr>
                <a:t> </a:t>
              </a:r>
              <a:r>
                <a:rPr sz="1600" b="1" i="0" noProof="1">
                  <a:latin typeface="Courier New" pitchFamily="1" charset="0"/>
                </a:rPr>
                <a:t>")";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endParaRPr sz="1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endParaRPr sz="1000" b="1" i="0" noProof="1">
                <a:solidFill>
                  <a:srgbClr val="0000FF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 Public constants */</a:t>
              </a:r>
            </a:p>
            <a:p>
              <a:pPr>
                <a:lnSpc>
                  <a:spcPct val="90000"/>
                </a:lnSpc>
              </a:pPr>
              <a:endParaRPr sz="10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/** The number of units required for graduation */</a:t>
              </a: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public static final int UNITS_TO_GRADUATE = 180;</a:t>
              </a:r>
            </a:p>
            <a:p>
              <a:pPr>
                <a:lnSpc>
                  <a:spcPct val="90000"/>
                </a:lnSpc>
              </a:pPr>
              <a:endParaRPr sz="1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 Private instance variables */</a:t>
              </a:r>
            </a:p>
            <a:p>
              <a:pPr>
                <a:lnSpc>
                  <a:spcPct val="90000"/>
                </a:lnSpc>
              </a:pPr>
              <a:endParaRPr sz="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private String studentName;   </a:t>
              </a: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 The student's name          */</a:t>
              </a:r>
              <a:endParaRPr sz="1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private int studentID;        </a:t>
              </a: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 The student's ID number     */</a:t>
              </a:r>
              <a:endParaRPr sz="1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private int unitsEarned;      </a:t>
              </a: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 The number of units earned  */</a:t>
              </a:r>
              <a:endParaRPr sz="1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   private boolean paidUp;       </a:t>
              </a:r>
              <a:r>
                <a:rPr sz="1600" b="1" i="0" noProof="1">
                  <a:solidFill>
                    <a:srgbClr val="0000FF"/>
                  </a:solidFill>
                  <a:latin typeface="Courier New" pitchFamily="1" charset="0"/>
                </a:rPr>
                <a:t>/* Whether student is paid up  */</a:t>
              </a:r>
              <a:endParaRPr sz="1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endParaRPr sz="1600" b="1" i="0" noProof="1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sz="1600" b="1" i="0" noProof="1"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45061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Student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45064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06400" y="1155700"/>
            <a:ext cx="8407400" cy="1679575"/>
            <a:chOff x="256" y="728"/>
            <a:chExt cx="5296" cy="1058"/>
          </a:xfrm>
        </p:grpSpPr>
        <p:sp>
          <p:nvSpPr>
            <p:cNvPr id="45075" name="Rectangle 12"/>
            <p:cNvSpPr>
              <a:spLocks noChangeArrowheads="1"/>
            </p:cNvSpPr>
            <p:nvPr/>
          </p:nvSpPr>
          <p:spPr bwMode="auto">
            <a:xfrm>
              <a:off x="256" y="728"/>
              <a:ext cx="3968" cy="105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AutoShape 13"/>
            <p:cNvSpPr>
              <a:spLocks noChangeArrowheads="1"/>
            </p:cNvSpPr>
            <p:nvPr/>
          </p:nvSpPr>
          <p:spPr bwMode="auto">
            <a:xfrm>
              <a:off x="4320" y="892"/>
              <a:ext cx="1217" cy="671"/>
            </a:xfrm>
            <a:prstGeom prst="wedgeRectCallout">
              <a:avLst>
                <a:gd name="adj1" fmla="val -57560"/>
                <a:gd name="adj2" fmla="val 2556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/>
              <a:endParaRPr lang="en-US"/>
            </a:p>
          </p:txBody>
        </p:sp>
        <p:sp>
          <p:nvSpPr>
            <p:cNvPr id="45077" name="Rectangle 14"/>
            <p:cNvSpPr>
              <a:spLocks noChangeArrowheads="1"/>
            </p:cNvSpPr>
            <p:nvPr/>
          </p:nvSpPr>
          <p:spPr bwMode="auto">
            <a:xfrm>
              <a:off x="4320" y="912"/>
              <a:ext cx="1232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The </a:t>
              </a:r>
              <a:r>
                <a:rPr lang="en-US" sz="1200" b="1" i="0">
                  <a:latin typeface="Courier New" pitchFamily="1" charset="0"/>
                </a:rPr>
                <a:t>toString</a:t>
              </a:r>
              <a:r>
                <a:rPr lang="en-US"/>
                <a:t> method  tells Java how to display a value of this class.  All of your classes should override </a:t>
              </a:r>
              <a:r>
                <a:rPr lang="en-US" sz="1200" b="1" i="0">
                  <a:latin typeface="Courier New" pitchFamily="1" charset="0"/>
                </a:rPr>
                <a:t>toString</a:t>
              </a:r>
              <a:r>
                <a:rPr lang="en-US"/>
                <a:t>.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12750" y="2946400"/>
            <a:ext cx="8366125" cy="1036638"/>
            <a:chOff x="260" y="1856"/>
            <a:chExt cx="5270" cy="653"/>
          </a:xfrm>
        </p:grpSpPr>
        <p:sp>
          <p:nvSpPr>
            <p:cNvPr id="45073" name="Rectangle 16"/>
            <p:cNvSpPr>
              <a:spLocks noChangeArrowheads="1"/>
            </p:cNvSpPr>
            <p:nvPr/>
          </p:nvSpPr>
          <p:spPr bwMode="auto">
            <a:xfrm>
              <a:off x="260" y="2168"/>
              <a:ext cx="4509" cy="341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4" name="AutoShape 17"/>
            <p:cNvSpPr>
              <a:spLocks noChangeArrowheads="1"/>
            </p:cNvSpPr>
            <p:nvPr/>
          </p:nvSpPr>
          <p:spPr bwMode="auto">
            <a:xfrm>
              <a:off x="3642" y="1856"/>
              <a:ext cx="1888" cy="240"/>
            </a:xfrm>
            <a:prstGeom prst="wedgeRectCallout">
              <a:avLst>
                <a:gd name="adj1" fmla="val -40574"/>
                <a:gd name="adj2" fmla="val 7333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Classes often export named constants.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406400" y="4089400"/>
            <a:ext cx="8382000" cy="2359025"/>
            <a:chOff x="256" y="2576"/>
            <a:chExt cx="5280" cy="1486"/>
          </a:xfrm>
        </p:grpSpPr>
        <p:sp>
          <p:nvSpPr>
            <p:cNvPr id="45070" name="Rectangle 19"/>
            <p:cNvSpPr>
              <a:spLocks noChangeArrowheads="1"/>
            </p:cNvSpPr>
            <p:nvPr/>
          </p:nvSpPr>
          <p:spPr bwMode="auto">
            <a:xfrm>
              <a:off x="256" y="2576"/>
              <a:ext cx="5280" cy="84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1" name="AutoShape 20"/>
            <p:cNvSpPr>
              <a:spLocks noChangeArrowheads="1"/>
            </p:cNvSpPr>
            <p:nvPr/>
          </p:nvSpPr>
          <p:spPr bwMode="auto">
            <a:xfrm>
              <a:off x="3627" y="3554"/>
              <a:ext cx="1903" cy="496"/>
            </a:xfrm>
            <a:prstGeom prst="wedgeRectCallout">
              <a:avLst>
                <a:gd name="adj1" fmla="val -41065"/>
                <a:gd name="adj2" fmla="val -75204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/>
              <a:endParaRPr lang="en-US"/>
            </a:p>
          </p:txBody>
        </p:sp>
        <p:sp>
          <p:nvSpPr>
            <p:cNvPr id="45072" name="Rectangle 21"/>
            <p:cNvSpPr>
              <a:spLocks noChangeArrowheads="1"/>
            </p:cNvSpPr>
            <p:nvPr/>
          </p:nvSpPr>
          <p:spPr bwMode="auto">
            <a:xfrm>
              <a:off x="3608" y="3548"/>
              <a:ext cx="1928" cy="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These declarations define the instance variables that maintain the internal state of the class.  All instance variables used in the text are private.</a:t>
              </a:r>
            </a:p>
          </p:txBody>
        </p:sp>
      </p:grpSp>
      <p:sp>
        <p:nvSpPr>
          <p:cNvPr id="45068" name="Text Box 22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267700" y="6553200"/>
            <a:ext cx="723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skip code</a:t>
            </a:r>
          </a:p>
        </p:txBody>
      </p:sp>
      <p:sp>
        <p:nvSpPr>
          <p:cNvPr id="45069" name="Text Box 23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page 4 of 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69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9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837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Using 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Student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Once you have defined the </a:t>
            </a:r>
            <a:r>
              <a:rPr lang="en-US" sz="2000" b="1" i="0">
                <a:latin typeface="Courier New" pitchFamily="1" charset="0"/>
              </a:rPr>
              <a:t>Student</a:t>
            </a:r>
            <a:r>
              <a:rPr lang="en-US" sz="2400" i="0"/>
              <a:t> class, you can then use its constructor to create instances of that class.  For example, you could use the following code to create two </a:t>
            </a:r>
            <a:r>
              <a:rPr lang="en-US" sz="2000" b="1" i="0">
                <a:latin typeface="Courier New" pitchFamily="1" charset="0"/>
              </a:rPr>
              <a:t>Student</a:t>
            </a:r>
            <a:r>
              <a:rPr lang="en-US" sz="2400" i="0"/>
              <a:t> objects: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914400" y="2587625"/>
            <a:ext cx="7620000" cy="7445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1" i="0">
                <a:latin typeface="Courier New" pitchFamily="1" charset="0"/>
              </a:rPr>
              <a:t>Student chosenOne = new Student("Harry Potter", 123456);</a:t>
            </a:r>
          </a:p>
          <a:p>
            <a:r>
              <a:rPr lang="en-US" sz="1600" b="1" i="0">
                <a:latin typeface="Courier New" pitchFamily="1" charset="0"/>
              </a:rPr>
              <a:t>Student topStudent = new Student("Hermione Granger", 314159);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82600" y="3581400"/>
            <a:ext cx="8131175" cy="2930525"/>
            <a:chOff x="304" y="2256"/>
            <a:chExt cx="5122" cy="1846"/>
          </a:xfrm>
        </p:grpSpPr>
        <p:sp>
          <p:nvSpPr>
            <p:cNvPr id="47110" name="Rectangle 6"/>
            <p:cNvSpPr>
              <a:spLocks noChangeArrowheads="1"/>
            </p:cNvSpPr>
            <p:nvPr/>
          </p:nvSpPr>
          <p:spPr bwMode="auto">
            <a:xfrm>
              <a:off x="304" y="2256"/>
              <a:ext cx="5122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i="0"/>
                <a:t>You can then use the standard receiver syntax to call methods on these objects.  For example, you could set Hermione’s number-of-units field to 263 by writing</a:t>
              </a:r>
            </a:p>
          </p:txBody>
        </p:sp>
        <p:sp>
          <p:nvSpPr>
            <p:cNvPr id="47111" name="Rectangle 7"/>
            <p:cNvSpPr>
              <a:spLocks noChangeArrowheads="1"/>
            </p:cNvSpPr>
            <p:nvPr/>
          </p:nvSpPr>
          <p:spPr bwMode="auto">
            <a:xfrm>
              <a:off x="304" y="3379"/>
              <a:ext cx="5122" cy="7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 i="0"/>
                <a:t>	or get Harry’s full name by calling</a:t>
              </a:r>
            </a:p>
          </p:txBody>
        </p:sp>
        <p:sp>
          <p:nvSpPr>
            <p:cNvPr id="47112" name="Rectangle 8"/>
            <p:cNvSpPr>
              <a:spLocks noChangeArrowheads="1"/>
            </p:cNvSpPr>
            <p:nvPr/>
          </p:nvSpPr>
          <p:spPr bwMode="auto">
            <a:xfrm>
              <a:off x="576" y="2987"/>
              <a:ext cx="4800" cy="2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600" b="1" i="0">
                  <a:latin typeface="Courier New" pitchFamily="1" charset="0"/>
                </a:rPr>
                <a:t>topStudent.setUnits(263);</a:t>
              </a:r>
            </a:p>
          </p:txBody>
        </p:sp>
        <p:sp>
          <p:nvSpPr>
            <p:cNvPr id="47113" name="Rectangle 9"/>
            <p:cNvSpPr>
              <a:spLocks noChangeArrowheads="1"/>
            </p:cNvSpPr>
            <p:nvPr/>
          </p:nvSpPr>
          <p:spPr bwMode="auto">
            <a:xfrm>
              <a:off x="576" y="3755"/>
              <a:ext cx="4800" cy="2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1600" b="1" i="0">
                  <a:latin typeface="Courier New" pitchFamily="1" charset="0"/>
                </a:rPr>
                <a:t>chosenOne.getName();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Rational Numbers</a:t>
            </a:r>
            <a:endParaRPr lang="en-US">
              <a:solidFill>
                <a:schemeClr val="tx1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As a more elaborate example of class definition, section 6.4 defines a class called </a:t>
            </a:r>
            <a:r>
              <a:rPr lang="en-US" sz="2000" b="1" i="0">
                <a:latin typeface="Courier New" pitchFamily="1" charset="0"/>
              </a:rPr>
              <a:t>Rational</a:t>
            </a:r>
            <a:r>
              <a:rPr lang="en-US" sz="2400" i="0"/>
              <a:t> that represents </a:t>
            </a:r>
            <a:r>
              <a:rPr lang="en-US" sz="2400" b="1"/>
              <a:t>rational numbers</a:t>
            </a:r>
            <a:r>
              <a:rPr lang="en-US" sz="2400" i="0"/>
              <a:t>, which are simply the quotient of two integers.</a:t>
            </a:r>
          </a:p>
        </p:txBody>
      </p:sp>
      <p:sp>
        <p:nvSpPr>
          <p:cNvPr id="714756" name="Rectangle 4"/>
          <p:cNvSpPr>
            <a:spLocks noChangeArrowheads="1"/>
          </p:cNvSpPr>
          <p:nvPr/>
        </p:nvSpPr>
        <p:spPr bwMode="auto">
          <a:xfrm>
            <a:off x="482600" y="2273300"/>
            <a:ext cx="81311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Rational numbers can be useful in cases in which you need exact calculation with fractions.  Even if you use a </a:t>
            </a:r>
            <a:r>
              <a:rPr lang="en-US" sz="2000" b="1" i="0">
                <a:latin typeface="Courier New" pitchFamily="1" charset="0"/>
              </a:rPr>
              <a:t>double</a:t>
            </a:r>
            <a:r>
              <a:rPr lang="en-US" sz="2400" i="0"/>
              <a:t>, the floating-point number 0.1 is represented internally as an approximation.  The rational number 1 / 10 is exact.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82600" y="3708400"/>
            <a:ext cx="8131175" cy="2616200"/>
            <a:chOff x="304" y="2336"/>
            <a:chExt cx="5122" cy="1648"/>
          </a:xfrm>
        </p:grpSpPr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304" y="2336"/>
              <a:ext cx="5122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i="0"/>
                <a:t>Rational numbers support the standard arithmetic operations: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579" y="2633"/>
              <a:ext cx="4749" cy="13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 dirty="0"/>
            </a:p>
          </p:txBody>
        </p:sp>
        <p:sp>
          <p:nvSpPr>
            <p:cNvPr id="49160" name="Text Box 8"/>
            <p:cNvSpPr txBox="1">
              <a:spLocks noChangeArrowheads="1"/>
            </p:cNvSpPr>
            <p:nvPr/>
          </p:nvSpPr>
          <p:spPr bwMode="auto">
            <a:xfrm>
              <a:off x="960" y="2880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a</a:t>
              </a:r>
            </a:p>
          </p:txBody>
        </p:sp>
        <p:sp>
          <p:nvSpPr>
            <p:cNvPr id="49161" name="Text Box 9"/>
            <p:cNvSpPr txBox="1">
              <a:spLocks noChangeArrowheads="1"/>
            </p:cNvSpPr>
            <p:nvPr/>
          </p:nvSpPr>
          <p:spPr bwMode="auto">
            <a:xfrm>
              <a:off x="960" y="3028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b</a:t>
              </a:r>
            </a:p>
          </p:txBody>
        </p:sp>
        <p:sp>
          <p:nvSpPr>
            <p:cNvPr id="49162" name="Line 10"/>
            <p:cNvSpPr>
              <a:spLocks noChangeShapeType="1"/>
            </p:cNvSpPr>
            <p:nvPr/>
          </p:nvSpPr>
          <p:spPr bwMode="auto">
            <a:xfrm>
              <a:off x="979" y="3055"/>
              <a:ext cx="1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163" name="Text Box 11"/>
            <p:cNvSpPr txBox="1">
              <a:spLocks noChangeArrowheads="1"/>
            </p:cNvSpPr>
            <p:nvPr/>
          </p:nvSpPr>
          <p:spPr bwMode="auto">
            <a:xfrm>
              <a:off x="1144" y="2952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 i="0"/>
                <a:t>+</a:t>
              </a:r>
            </a:p>
          </p:txBody>
        </p:sp>
        <p:sp>
          <p:nvSpPr>
            <p:cNvPr id="49164" name="Text Box 12"/>
            <p:cNvSpPr txBox="1">
              <a:spLocks noChangeArrowheads="1"/>
            </p:cNvSpPr>
            <p:nvPr/>
          </p:nvSpPr>
          <p:spPr bwMode="auto">
            <a:xfrm>
              <a:off x="1320" y="2880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c</a:t>
              </a:r>
            </a:p>
          </p:txBody>
        </p:sp>
        <p:sp>
          <p:nvSpPr>
            <p:cNvPr id="49165" name="Text Box 13"/>
            <p:cNvSpPr txBox="1">
              <a:spLocks noChangeArrowheads="1"/>
            </p:cNvSpPr>
            <p:nvPr/>
          </p:nvSpPr>
          <p:spPr bwMode="auto">
            <a:xfrm>
              <a:off x="1320" y="3028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d</a:t>
              </a:r>
            </a:p>
          </p:txBody>
        </p:sp>
        <p:sp>
          <p:nvSpPr>
            <p:cNvPr id="49166" name="Line 14"/>
            <p:cNvSpPr>
              <a:spLocks noChangeShapeType="1"/>
            </p:cNvSpPr>
            <p:nvPr/>
          </p:nvSpPr>
          <p:spPr bwMode="auto">
            <a:xfrm>
              <a:off x="1339" y="3055"/>
              <a:ext cx="1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167" name="Text Box 15"/>
            <p:cNvSpPr txBox="1">
              <a:spLocks noChangeArrowheads="1"/>
            </p:cNvSpPr>
            <p:nvPr/>
          </p:nvSpPr>
          <p:spPr bwMode="auto">
            <a:xfrm>
              <a:off x="1512" y="2952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 i="0"/>
                <a:t>=</a:t>
              </a:r>
            </a:p>
          </p:txBody>
        </p:sp>
        <p:sp>
          <p:nvSpPr>
            <p:cNvPr id="49168" name="Text Box 16"/>
            <p:cNvSpPr txBox="1">
              <a:spLocks noChangeArrowheads="1"/>
            </p:cNvSpPr>
            <p:nvPr/>
          </p:nvSpPr>
          <p:spPr bwMode="auto">
            <a:xfrm>
              <a:off x="1704" y="2880"/>
              <a:ext cx="55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ad +</a:t>
              </a:r>
              <a:r>
                <a:rPr lang="en-US" sz="1200"/>
                <a:t> </a:t>
              </a:r>
              <a:r>
                <a:rPr lang="en-US" sz="1600"/>
                <a:t>bc</a:t>
              </a:r>
            </a:p>
          </p:txBody>
        </p:sp>
        <p:sp>
          <p:nvSpPr>
            <p:cNvPr id="49169" name="Line 17"/>
            <p:cNvSpPr>
              <a:spLocks noChangeShapeType="1"/>
            </p:cNvSpPr>
            <p:nvPr/>
          </p:nvSpPr>
          <p:spPr bwMode="auto">
            <a:xfrm>
              <a:off x="1728" y="3056"/>
              <a:ext cx="5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170" name="Text Box 18"/>
            <p:cNvSpPr txBox="1">
              <a:spLocks noChangeArrowheads="1"/>
            </p:cNvSpPr>
            <p:nvPr/>
          </p:nvSpPr>
          <p:spPr bwMode="auto">
            <a:xfrm>
              <a:off x="1704" y="3032"/>
              <a:ext cx="55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bd</a:t>
              </a:r>
            </a:p>
          </p:txBody>
        </p:sp>
        <p:sp>
          <p:nvSpPr>
            <p:cNvPr id="49171" name="Text Box 19"/>
            <p:cNvSpPr txBox="1">
              <a:spLocks noChangeArrowheads="1"/>
            </p:cNvSpPr>
            <p:nvPr/>
          </p:nvSpPr>
          <p:spPr bwMode="auto">
            <a:xfrm>
              <a:off x="960" y="3500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a</a:t>
              </a:r>
            </a:p>
          </p:txBody>
        </p:sp>
        <p:sp>
          <p:nvSpPr>
            <p:cNvPr id="49172" name="Text Box 20"/>
            <p:cNvSpPr txBox="1">
              <a:spLocks noChangeArrowheads="1"/>
            </p:cNvSpPr>
            <p:nvPr/>
          </p:nvSpPr>
          <p:spPr bwMode="auto">
            <a:xfrm>
              <a:off x="960" y="3648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b</a:t>
              </a:r>
            </a:p>
          </p:txBody>
        </p:sp>
        <p:sp>
          <p:nvSpPr>
            <p:cNvPr id="49173" name="Line 21"/>
            <p:cNvSpPr>
              <a:spLocks noChangeShapeType="1"/>
            </p:cNvSpPr>
            <p:nvPr/>
          </p:nvSpPr>
          <p:spPr bwMode="auto">
            <a:xfrm>
              <a:off x="979" y="3675"/>
              <a:ext cx="1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174" name="Text Box 22"/>
            <p:cNvSpPr txBox="1">
              <a:spLocks noChangeArrowheads="1"/>
            </p:cNvSpPr>
            <p:nvPr/>
          </p:nvSpPr>
          <p:spPr bwMode="auto">
            <a:xfrm>
              <a:off x="1144" y="3564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 i="0"/>
                <a:t>–</a:t>
              </a:r>
            </a:p>
          </p:txBody>
        </p:sp>
        <p:sp>
          <p:nvSpPr>
            <p:cNvPr id="49175" name="Text Box 23"/>
            <p:cNvSpPr txBox="1">
              <a:spLocks noChangeArrowheads="1"/>
            </p:cNvSpPr>
            <p:nvPr/>
          </p:nvSpPr>
          <p:spPr bwMode="auto">
            <a:xfrm>
              <a:off x="1320" y="3500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c</a:t>
              </a:r>
            </a:p>
          </p:txBody>
        </p:sp>
        <p:sp>
          <p:nvSpPr>
            <p:cNvPr id="49176" name="Text Box 24"/>
            <p:cNvSpPr txBox="1">
              <a:spLocks noChangeArrowheads="1"/>
            </p:cNvSpPr>
            <p:nvPr/>
          </p:nvSpPr>
          <p:spPr bwMode="auto">
            <a:xfrm>
              <a:off x="1320" y="3648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d</a:t>
              </a:r>
            </a:p>
          </p:txBody>
        </p:sp>
        <p:sp>
          <p:nvSpPr>
            <p:cNvPr id="49177" name="Line 25"/>
            <p:cNvSpPr>
              <a:spLocks noChangeShapeType="1"/>
            </p:cNvSpPr>
            <p:nvPr/>
          </p:nvSpPr>
          <p:spPr bwMode="auto">
            <a:xfrm>
              <a:off x="1339" y="3675"/>
              <a:ext cx="1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178" name="Text Box 26"/>
            <p:cNvSpPr txBox="1">
              <a:spLocks noChangeArrowheads="1"/>
            </p:cNvSpPr>
            <p:nvPr/>
          </p:nvSpPr>
          <p:spPr bwMode="auto">
            <a:xfrm>
              <a:off x="1512" y="3572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 i="0"/>
                <a:t>=</a:t>
              </a:r>
            </a:p>
          </p:txBody>
        </p:sp>
        <p:sp>
          <p:nvSpPr>
            <p:cNvPr id="49179" name="Text Box 27"/>
            <p:cNvSpPr txBox="1">
              <a:spLocks noChangeArrowheads="1"/>
            </p:cNvSpPr>
            <p:nvPr/>
          </p:nvSpPr>
          <p:spPr bwMode="auto">
            <a:xfrm>
              <a:off x="1704" y="3500"/>
              <a:ext cx="55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ad – bc</a:t>
              </a:r>
            </a:p>
          </p:txBody>
        </p:sp>
        <p:sp>
          <p:nvSpPr>
            <p:cNvPr id="49180" name="Line 28"/>
            <p:cNvSpPr>
              <a:spLocks noChangeShapeType="1"/>
            </p:cNvSpPr>
            <p:nvPr/>
          </p:nvSpPr>
          <p:spPr bwMode="auto">
            <a:xfrm>
              <a:off x="1728" y="3676"/>
              <a:ext cx="5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181" name="Text Box 29"/>
            <p:cNvSpPr txBox="1">
              <a:spLocks noChangeArrowheads="1"/>
            </p:cNvSpPr>
            <p:nvPr/>
          </p:nvSpPr>
          <p:spPr bwMode="auto">
            <a:xfrm>
              <a:off x="1704" y="3652"/>
              <a:ext cx="55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bd</a:t>
              </a:r>
            </a:p>
          </p:txBody>
        </p:sp>
        <p:sp>
          <p:nvSpPr>
            <p:cNvPr id="49182" name="Text Box 30"/>
            <p:cNvSpPr txBox="1">
              <a:spLocks noChangeArrowheads="1"/>
            </p:cNvSpPr>
            <p:nvPr/>
          </p:nvSpPr>
          <p:spPr bwMode="auto">
            <a:xfrm>
              <a:off x="3632" y="2880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a</a:t>
              </a:r>
            </a:p>
          </p:txBody>
        </p:sp>
        <p:sp>
          <p:nvSpPr>
            <p:cNvPr id="49183" name="Text Box 31"/>
            <p:cNvSpPr txBox="1">
              <a:spLocks noChangeArrowheads="1"/>
            </p:cNvSpPr>
            <p:nvPr/>
          </p:nvSpPr>
          <p:spPr bwMode="auto">
            <a:xfrm>
              <a:off x="3632" y="3028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b</a:t>
              </a:r>
            </a:p>
          </p:txBody>
        </p:sp>
        <p:sp>
          <p:nvSpPr>
            <p:cNvPr id="49184" name="Line 32"/>
            <p:cNvSpPr>
              <a:spLocks noChangeShapeType="1"/>
            </p:cNvSpPr>
            <p:nvPr/>
          </p:nvSpPr>
          <p:spPr bwMode="auto">
            <a:xfrm>
              <a:off x="3651" y="3055"/>
              <a:ext cx="1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185" name="Text Box 33"/>
            <p:cNvSpPr txBox="1">
              <a:spLocks noChangeArrowheads="1"/>
            </p:cNvSpPr>
            <p:nvPr/>
          </p:nvSpPr>
          <p:spPr bwMode="auto">
            <a:xfrm>
              <a:off x="3816" y="2960"/>
              <a:ext cx="192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i="0">
                  <a:latin typeface="Helvetica" pitchFamily="1" charset="0"/>
                </a:rPr>
                <a:t>x</a:t>
              </a:r>
              <a:endParaRPr lang="en-US" i="0">
                <a:latin typeface="Helvetica" pitchFamily="1" charset="0"/>
              </a:endParaRPr>
            </a:p>
          </p:txBody>
        </p:sp>
        <p:sp>
          <p:nvSpPr>
            <p:cNvPr id="49186" name="Text Box 34"/>
            <p:cNvSpPr txBox="1">
              <a:spLocks noChangeArrowheads="1"/>
            </p:cNvSpPr>
            <p:nvPr/>
          </p:nvSpPr>
          <p:spPr bwMode="auto">
            <a:xfrm>
              <a:off x="3992" y="2880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c</a:t>
              </a:r>
            </a:p>
          </p:txBody>
        </p:sp>
        <p:sp>
          <p:nvSpPr>
            <p:cNvPr id="49187" name="Text Box 35"/>
            <p:cNvSpPr txBox="1">
              <a:spLocks noChangeArrowheads="1"/>
            </p:cNvSpPr>
            <p:nvPr/>
          </p:nvSpPr>
          <p:spPr bwMode="auto">
            <a:xfrm>
              <a:off x="3992" y="3028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d</a:t>
              </a:r>
            </a:p>
          </p:txBody>
        </p:sp>
        <p:sp>
          <p:nvSpPr>
            <p:cNvPr id="49188" name="Line 36"/>
            <p:cNvSpPr>
              <a:spLocks noChangeShapeType="1"/>
            </p:cNvSpPr>
            <p:nvPr/>
          </p:nvSpPr>
          <p:spPr bwMode="auto">
            <a:xfrm>
              <a:off x="4011" y="3055"/>
              <a:ext cx="1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189" name="Text Box 37"/>
            <p:cNvSpPr txBox="1">
              <a:spLocks noChangeArrowheads="1"/>
            </p:cNvSpPr>
            <p:nvPr/>
          </p:nvSpPr>
          <p:spPr bwMode="auto">
            <a:xfrm>
              <a:off x="4184" y="2952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 i="0"/>
                <a:t>=</a:t>
              </a:r>
            </a:p>
          </p:txBody>
        </p:sp>
        <p:sp>
          <p:nvSpPr>
            <p:cNvPr id="49190" name="Text Box 38"/>
            <p:cNvSpPr txBox="1">
              <a:spLocks noChangeArrowheads="1"/>
            </p:cNvSpPr>
            <p:nvPr/>
          </p:nvSpPr>
          <p:spPr bwMode="auto">
            <a:xfrm>
              <a:off x="4376" y="2880"/>
              <a:ext cx="26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ac</a:t>
              </a:r>
            </a:p>
          </p:txBody>
        </p:sp>
        <p:sp>
          <p:nvSpPr>
            <p:cNvPr id="49191" name="Line 39"/>
            <p:cNvSpPr>
              <a:spLocks noChangeShapeType="1"/>
            </p:cNvSpPr>
            <p:nvPr/>
          </p:nvSpPr>
          <p:spPr bwMode="auto">
            <a:xfrm>
              <a:off x="4400" y="3056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192" name="Text Box 40"/>
            <p:cNvSpPr txBox="1">
              <a:spLocks noChangeArrowheads="1"/>
            </p:cNvSpPr>
            <p:nvPr/>
          </p:nvSpPr>
          <p:spPr bwMode="auto">
            <a:xfrm>
              <a:off x="3632" y="3500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a</a:t>
              </a:r>
            </a:p>
          </p:txBody>
        </p:sp>
        <p:sp>
          <p:nvSpPr>
            <p:cNvPr id="49193" name="Text Box 41"/>
            <p:cNvSpPr txBox="1">
              <a:spLocks noChangeArrowheads="1"/>
            </p:cNvSpPr>
            <p:nvPr/>
          </p:nvSpPr>
          <p:spPr bwMode="auto">
            <a:xfrm>
              <a:off x="3632" y="3648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b</a:t>
              </a:r>
            </a:p>
          </p:txBody>
        </p:sp>
        <p:sp>
          <p:nvSpPr>
            <p:cNvPr id="49194" name="Line 42"/>
            <p:cNvSpPr>
              <a:spLocks noChangeShapeType="1"/>
            </p:cNvSpPr>
            <p:nvPr/>
          </p:nvSpPr>
          <p:spPr bwMode="auto">
            <a:xfrm>
              <a:off x="3651" y="3675"/>
              <a:ext cx="1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195" name="Text Box 43"/>
            <p:cNvSpPr txBox="1">
              <a:spLocks noChangeArrowheads="1"/>
            </p:cNvSpPr>
            <p:nvPr/>
          </p:nvSpPr>
          <p:spPr bwMode="auto">
            <a:xfrm>
              <a:off x="3992" y="3500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c</a:t>
              </a:r>
            </a:p>
          </p:txBody>
        </p:sp>
        <p:sp>
          <p:nvSpPr>
            <p:cNvPr id="49196" name="Text Box 44"/>
            <p:cNvSpPr txBox="1">
              <a:spLocks noChangeArrowheads="1"/>
            </p:cNvSpPr>
            <p:nvPr/>
          </p:nvSpPr>
          <p:spPr bwMode="auto">
            <a:xfrm>
              <a:off x="3992" y="3648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d</a:t>
              </a:r>
            </a:p>
          </p:txBody>
        </p:sp>
        <p:sp>
          <p:nvSpPr>
            <p:cNvPr id="49197" name="Line 45"/>
            <p:cNvSpPr>
              <a:spLocks noChangeShapeType="1"/>
            </p:cNvSpPr>
            <p:nvPr/>
          </p:nvSpPr>
          <p:spPr bwMode="auto">
            <a:xfrm>
              <a:off x="4011" y="3675"/>
              <a:ext cx="1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198" name="Text Box 46"/>
            <p:cNvSpPr txBox="1">
              <a:spLocks noChangeArrowheads="1"/>
            </p:cNvSpPr>
            <p:nvPr/>
          </p:nvSpPr>
          <p:spPr bwMode="auto">
            <a:xfrm>
              <a:off x="4184" y="3572"/>
              <a:ext cx="1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 i="0"/>
                <a:t>=</a:t>
              </a:r>
            </a:p>
          </p:txBody>
        </p:sp>
        <p:grpSp>
          <p:nvGrpSpPr>
            <p:cNvPr id="49199" name="Group 47"/>
            <p:cNvGrpSpPr>
              <a:grpSpLocks/>
            </p:cNvGrpSpPr>
            <p:nvPr/>
          </p:nvGrpSpPr>
          <p:grpSpPr bwMode="auto">
            <a:xfrm>
              <a:off x="3816" y="3512"/>
              <a:ext cx="192" cy="242"/>
              <a:chOff x="3744" y="3908"/>
              <a:chExt cx="192" cy="242"/>
            </a:xfrm>
          </p:grpSpPr>
          <p:sp>
            <p:nvSpPr>
              <p:cNvPr id="49208" name="Text Box 48"/>
              <p:cNvSpPr txBox="1">
                <a:spLocks noChangeArrowheads="1"/>
              </p:cNvSpPr>
              <p:nvPr/>
            </p:nvSpPr>
            <p:spPr bwMode="auto">
              <a:xfrm>
                <a:off x="3744" y="3956"/>
                <a:ext cx="192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600" i="0"/>
                  <a:t>.</a:t>
                </a:r>
              </a:p>
            </p:txBody>
          </p:sp>
          <p:sp>
            <p:nvSpPr>
              <p:cNvPr id="49209" name="Line 49"/>
              <p:cNvSpPr>
                <a:spLocks noChangeShapeType="1"/>
              </p:cNvSpPr>
              <p:nvPr/>
            </p:nvSpPr>
            <p:spPr bwMode="auto">
              <a:xfrm>
                <a:off x="3802" y="4069"/>
                <a:ext cx="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85000"/>
                  </a:lnSpc>
                </a:pPr>
                <a:endParaRPr lang="en-US"/>
              </a:p>
            </p:txBody>
          </p:sp>
          <p:sp>
            <p:nvSpPr>
              <p:cNvPr id="49210" name="Text Box 50"/>
              <p:cNvSpPr txBox="1">
                <a:spLocks noChangeArrowheads="1"/>
              </p:cNvSpPr>
              <p:nvPr/>
            </p:nvSpPr>
            <p:spPr bwMode="auto">
              <a:xfrm>
                <a:off x="3744" y="3908"/>
                <a:ext cx="192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600" i="0"/>
                  <a:t>.</a:t>
                </a:r>
              </a:p>
            </p:txBody>
          </p:sp>
        </p:grpSp>
        <p:sp>
          <p:nvSpPr>
            <p:cNvPr id="49200" name="Text Box 51"/>
            <p:cNvSpPr txBox="1">
              <a:spLocks noChangeArrowheads="1"/>
            </p:cNvSpPr>
            <p:nvPr/>
          </p:nvSpPr>
          <p:spPr bwMode="auto">
            <a:xfrm>
              <a:off x="4376" y="3024"/>
              <a:ext cx="26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bd</a:t>
              </a:r>
            </a:p>
          </p:txBody>
        </p:sp>
        <p:sp>
          <p:nvSpPr>
            <p:cNvPr id="49201" name="Text Box 52"/>
            <p:cNvSpPr txBox="1">
              <a:spLocks noChangeArrowheads="1"/>
            </p:cNvSpPr>
            <p:nvPr/>
          </p:nvSpPr>
          <p:spPr bwMode="auto">
            <a:xfrm>
              <a:off x="4376" y="3500"/>
              <a:ext cx="26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ad</a:t>
              </a:r>
            </a:p>
          </p:txBody>
        </p:sp>
        <p:sp>
          <p:nvSpPr>
            <p:cNvPr id="49202" name="Line 53"/>
            <p:cNvSpPr>
              <a:spLocks noChangeShapeType="1"/>
            </p:cNvSpPr>
            <p:nvPr/>
          </p:nvSpPr>
          <p:spPr bwMode="auto">
            <a:xfrm>
              <a:off x="4400" y="3676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  <p:sp>
          <p:nvSpPr>
            <p:cNvPr id="49203" name="Text Box 54"/>
            <p:cNvSpPr txBox="1">
              <a:spLocks noChangeArrowheads="1"/>
            </p:cNvSpPr>
            <p:nvPr/>
          </p:nvSpPr>
          <p:spPr bwMode="auto">
            <a:xfrm>
              <a:off x="4376" y="3644"/>
              <a:ext cx="26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/>
                <a:t>bc</a:t>
              </a:r>
            </a:p>
          </p:txBody>
        </p:sp>
        <p:sp>
          <p:nvSpPr>
            <p:cNvPr id="49204" name="Text Box 55"/>
            <p:cNvSpPr txBox="1">
              <a:spLocks noChangeArrowheads="1"/>
            </p:cNvSpPr>
            <p:nvPr/>
          </p:nvSpPr>
          <p:spPr bwMode="auto">
            <a:xfrm>
              <a:off x="768" y="2720"/>
              <a:ext cx="110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 i="0">
                  <a:latin typeface="Helvetica" pitchFamily="1" charset="0"/>
                </a:rPr>
                <a:t>Addition:</a:t>
              </a:r>
            </a:p>
          </p:txBody>
        </p:sp>
        <p:sp>
          <p:nvSpPr>
            <p:cNvPr id="49205" name="Text Box 56"/>
            <p:cNvSpPr txBox="1">
              <a:spLocks noChangeArrowheads="1"/>
            </p:cNvSpPr>
            <p:nvPr/>
          </p:nvSpPr>
          <p:spPr bwMode="auto">
            <a:xfrm>
              <a:off x="768" y="3360"/>
              <a:ext cx="110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 i="0">
                  <a:latin typeface="Helvetica" pitchFamily="1" charset="0"/>
                </a:rPr>
                <a:t>Subtraction:</a:t>
              </a:r>
            </a:p>
          </p:txBody>
        </p:sp>
        <p:sp>
          <p:nvSpPr>
            <p:cNvPr id="49206" name="Text Box 57"/>
            <p:cNvSpPr txBox="1">
              <a:spLocks noChangeArrowheads="1"/>
            </p:cNvSpPr>
            <p:nvPr/>
          </p:nvSpPr>
          <p:spPr bwMode="auto">
            <a:xfrm>
              <a:off x="3440" y="2720"/>
              <a:ext cx="110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 i="0">
                  <a:latin typeface="Helvetica" pitchFamily="1" charset="0"/>
                </a:rPr>
                <a:t>Multiplication:</a:t>
              </a:r>
            </a:p>
          </p:txBody>
        </p:sp>
        <p:sp>
          <p:nvSpPr>
            <p:cNvPr id="49207" name="Text Box 58"/>
            <p:cNvSpPr txBox="1">
              <a:spLocks noChangeArrowheads="1"/>
            </p:cNvSpPr>
            <p:nvPr/>
          </p:nvSpPr>
          <p:spPr bwMode="auto">
            <a:xfrm>
              <a:off x="3440" y="3360"/>
              <a:ext cx="110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  <a:spcBef>
                  <a:spcPct val="50000"/>
                </a:spcBef>
              </a:pPr>
              <a:r>
                <a:rPr lang="en-US" sz="1600" i="0">
                  <a:latin typeface="Helvetica" pitchFamily="1" charset="0"/>
                </a:rPr>
                <a:t>Division: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4756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Implementing 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Rational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The next five slides show the code for the </a:t>
            </a:r>
            <a:r>
              <a:rPr lang="en-US" sz="2000" b="1" i="0">
                <a:latin typeface="Courier New" pitchFamily="1" charset="0"/>
              </a:rPr>
              <a:t>Rational</a:t>
            </a:r>
            <a:r>
              <a:rPr lang="en-US" sz="2400" i="0"/>
              <a:t> class along with some brief annotations.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2600" y="1968500"/>
            <a:ext cx="8131175" cy="1841500"/>
            <a:chOff x="304" y="1240"/>
            <a:chExt cx="5122" cy="1160"/>
          </a:xfrm>
        </p:grpSpPr>
        <p:sp>
          <p:nvSpPr>
            <p:cNvPr id="51209" name="Rectangle 5"/>
            <p:cNvSpPr>
              <a:spLocks noChangeArrowheads="1"/>
            </p:cNvSpPr>
            <p:nvPr/>
          </p:nvSpPr>
          <p:spPr bwMode="auto">
            <a:xfrm>
              <a:off x="304" y="1240"/>
              <a:ext cx="5122" cy="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20000"/>
                </a:spcAft>
                <a:buFontTx/>
                <a:buChar char="•"/>
              </a:pPr>
              <a:r>
                <a:rPr lang="en-US" sz="2400" i="0"/>
                <a:t>As you read through the code, the following features are worth special attention:</a:t>
              </a:r>
            </a:p>
          </p:txBody>
        </p:sp>
        <p:sp>
          <p:nvSpPr>
            <p:cNvPr id="51210" name="Rectangle 6"/>
            <p:cNvSpPr>
              <a:spLocks noChangeArrowheads="1"/>
            </p:cNvSpPr>
            <p:nvPr/>
          </p:nvSpPr>
          <p:spPr bwMode="auto">
            <a:xfrm>
              <a:off x="304" y="1680"/>
              <a:ext cx="512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742950" lvl="1" indent="-285750" algn="just">
                <a:lnSpc>
                  <a:spcPct val="85000"/>
                </a:lnSpc>
                <a:spcAft>
                  <a:spcPct val="20000"/>
                </a:spcAft>
                <a:buFontTx/>
                <a:buChar char="–"/>
              </a:pPr>
              <a:r>
                <a:rPr lang="en-US" sz="2200">
                  <a:ea typeface="ＭＳ Ｐゴシック" pitchFamily="1" charset="-128"/>
                  <a:cs typeface="ＭＳ Ｐゴシック" pitchFamily="1" charset="-128"/>
                </a:rPr>
                <a:t>The constructors for the class are overloaded.</a:t>
              </a:r>
              <a:r>
                <a:rPr lang="en-US" sz="2200" i="0">
                  <a:ea typeface="ＭＳ Ｐゴシック" pitchFamily="1" charset="-128"/>
                  <a:cs typeface="ＭＳ Ｐゴシック" pitchFamily="1" charset="-128"/>
                </a:rPr>
                <a:t>  Calling the constructor with no argument creates a </a:t>
              </a:r>
              <a:r>
                <a:rPr lang="en-US" sz="1800" b="1" i="0">
                  <a:latin typeface="Courier New" pitchFamily="1" charset="0"/>
                  <a:ea typeface="ＭＳ Ｐゴシック" pitchFamily="1" charset="-128"/>
                  <a:cs typeface="ＭＳ Ｐゴシック" pitchFamily="1" charset="-128"/>
                </a:rPr>
                <a:t>Rational</a:t>
              </a:r>
              <a:r>
                <a:rPr lang="en-US" sz="2200" i="0">
                  <a:ea typeface="ＭＳ Ｐゴシック" pitchFamily="1" charset="-128"/>
                  <a:cs typeface="ＭＳ Ｐゴシック" pitchFamily="1" charset="-128"/>
                </a:rPr>
                <a:t> initialized to 0, calling it with one argument creates a </a:t>
              </a:r>
              <a:r>
                <a:rPr lang="en-US" sz="1800" b="1" i="0">
                  <a:latin typeface="Courier New" pitchFamily="1" charset="0"/>
                  <a:ea typeface="ＭＳ Ｐゴシック" pitchFamily="1" charset="-128"/>
                  <a:cs typeface="ＭＳ Ｐゴシック" pitchFamily="1" charset="-128"/>
                </a:rPr>
                <a:t>Rational</a:t>
              </a:r>
              <a:r>
                <a:rPr lang="en-US" sz="2200" i="0">
                  <a:ea typeface="ＭＳ Ｐゴシック" pitchFamily="1" charset="-128"/>
                  <a:cs typeface="ＭＳ Ｐゴシック" pitchFamily="1" charset="-128"/>
                </a:rPr>
                <a:t> equal to that integer, and calling it with two arguments creates a fraction.</a:t>
              </a:r>
            </a:p>
          </p:txBody>
        </p:sp>
      </p:grpSp>
      <p:sp>
        <p:nvSpPr>
          <p:cNvPr id="716807" name="Rectangle 7"/>
          <p:cNvSpPr>
            <a:spLocks noChangeArrowheads="1"/>
          </p:cNvSpPr>
          <p:nvPr/>
        </p:nvSpPr>
        <p:spPr bwMode="auto">
          <a:xfrm>
            <a:off x="482600" y="3886200"/>
            <a:ext cx="813117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>
                <a:ea typeface="ＭＳ Ｐゴシック" pitchFamily="1" charset="-128"/>
                <a:cs typeface="ＭＳ Ｐゴシック" pitchFamily="1" charset="-128"/>
              </a:rPr>
              <a:t>The constructor makes sure that the number is reduced to lowest terms.</a:t>
            </a:r>
            <a:r>
              <a:rPr lang="en-US" sz="2200" i="0">
                <a:ea typeface="ＭＳ Ｐゴシック" pitchFamily="1" charset="-128"/>
                <a:cs typeface="ＭＳ Ｐゴシック" pitchFamily="1" charset="-128"/>
              </a:rPr>
              <a:t>  Moreover, since these values never change once a new </a:t>
            </a:r>
            <a:r>
              <a:rPr lang="en-US" sz="1800" b="1" i="0"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Rational</a:t>
            </a:r>
            <a:r>
              <a:rPr lang="en-US" sz="2200" i="0">
                <a:ea typeface="ＭＳ Ｐゴシック" pitchFamily="1" charset="-128"/>
                <a:cs typeface="ＭＳ Ｐゴシック" pitchFamily="1" charset="-128"/>
              </a:rPr>
              <a:t> is created, this property will remain in force.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82600" y="4864100"/>
            <a:ext cx="8131175" cy="1447800"/>
            <a:chOff x="304" y="3064"/>
            <a:chExt cx="5122" cy="912"/>
          </a:xfrm>
        </p:grpSpPr>
        <p:sp>
          <p:nvSpPr>
            <p:cNvPr id="51207" name="Rectangle 9"/>
            <p:cNvSpPr>
              <a:spLocks noChangeArrowheads="1"/>
            </p:cNvSpPr>
            <p:nvPr/>
          </p:nvSpPr>
          <p:spPr bwMode="auto">
            <a:xfrm>
              <a:off x="304" y="3064"/>
              <a:ext cx="5122" cy="7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742950" lvl="1" indent="-285750" algn="just">
                <a:lnSpc>
                  <a:spcPct val="85000"/>
                </a:lnSpc>
                <a:spcAft>
                  <a:spcPct val="20000"/>
                </a:spcAft>
                <a:buFontTx/>
                <a:buChar char="–"/>
              </a:pPr>
              <a:r>
                <a:rPr lang="en-US" sz="2200" i="0">
                  <a:ea typeface="ＭＳ Ｐゴシック" pitchFamily="1" charset="-128"/>
                  <a:cs typeface="ＭＳ Ｐゴシック" pitchFamily="1" charset="-128"/>
                </a:rPr>
                <a:t>O</a:t>
              </a:r>
              <a:r>
                <a:rPr lang="en-US" sz="2200">
                  <a:ea typeface="ＭＳ Ｐゴシック" pitchFamily="1" charset="-128"/>
                  <a:cs typeface="ＭＳ Ｐゴシック" pitchFamily="1" charset="-128"/>
                </a:rPr>
                <a:t>perations are specified using the receiver syntax.</a:t>
              </a:r>
              <a:r>
                <a:rPr lang="en-US" sz="2200" i="0">
                  <a:ea typeface="ＭＳ Ｐゴシック" pitchFamily="1" charset="-128"/>
                  <a:cs typeface="ＭＳ Ｐゴシック" pitchFamily="1" charset="-128"/>
                </a:rPr>
                <a:t>  When you apply an operator to two </a:t>
              </a:r>
              <a:r>
                <a:rPr lang="en-US" sz="1800" b="1" i="0">
                  <a:latin typeface="Courier New" pitchFamily="1" charset="0"/>
                  <a:ea typeface="ＭＳ Ｐゴシック" pitchFamily="1" charset="-128"/>
                  <a:cs typeface="ＭＳ Ｐゴシック" pitchFamily="1" charset="-128"/>
                </a:rPr>
                <a:t>Rational</a:t>
              </a:r>
              <a:r>
                <a:rPr lang="en-US" sz="2200" i="0">
                  <a:ea typeface="ＭＳ Ｐゴシック" pitchFamily="1" charset="-128"/>
                  <a:cs typeface="ＭＳ Ｐゴシック" pitchFamily="1" charset="-128"/>
                </a:rPr>
                <a:t> values, one of the operands is the receiver and the other is passed as an argument, as in</a:t>
              </a:r>
            </a:p>
          </p:txBody>
        </p:sp>
        <p:sp>
          <p:nvSpPr>
            <p:cNvPr id="51208" name="Rectangle 10"/>
            <p:cNvSpPr>
              <a:spLocks noChangeArrowheads="1"/>
            </p:cNvSpPr>
            <p:nvPr/>
          </p:nvSpPr>
          <p:spPr bwMode="auto">
            <a:xfrm>
              <a:off x="2388" y="3688"/>
              <a:ext cx="11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1" i="0">
                  <a:latin typeface="Courier New" pitchFamily="1" charset="0"/>
                </a:rPr>
                <a:t>r1.add(r2)</a:t>
              </a:r>
              <a:r>
                <a:rPr lang="en-US" sz="2400" i="0"/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0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this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Keyword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The implementation of the </a:t>
            </a:r>
            <a:r>
              <a:rPr lang="en-US" sz="2000" b="1" i="0">
                <a:latin typeface="Courier New" pitchFamily="1" charset="0"/>
              </a:rPr>
              <a:t>Rational</a:t>
            </a:r>
            <a:r>
              <a:rPr lang="en-US" sz="2400" i="0"/>
              <a:t> class makes use of the Java keyword </a:t>
            </a:r>
            <a:r>
              <a:rPr lang="en-US" sz="2000" b="1" i="0">
                <a:latin typeface="Courier New" pitchFamily="1" charset="0"/>
              </a:rPr>
              <a:t>this</a:t>
            </a:r>
            <a:r>
              <a:rPr lang="en-US" sz="2400" i="0"/>
              <a:t>, which always refers to the current object.  The code, however, uses it in two distinct ways: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endParaRPr lang="en-US" sz="2400" i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76300" y="2298700"/>
            <a:ext cx="7734300" cy="660400"/>
            <a:chOff x="552" y="1448"/>
            <a:chExt cx="4872" cy="416"/>
          </a:xfrm>
        </p:grpSpPr>
        <p:sp>
          <p:nvSpPr>
            <p:cNvPr id="53257" name="Text Box 5"/>
            <p:cNvSpPr txBox="1">
              <a:spLocks noChangeArrowheads="1"/>
            </p:cNvSpPr>
            <p:nvPr/>
          </p:nvSpPr>
          <p:spPr bwMode="auto">
            <a:xfrm>
              <a:off x="770" y="1448"/>
              <a:ext cx="4654" cy="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i="0"/>
                <a:t>In the first two versions of the constructor, the keyword </a:t>
              </a:r>
              <a:r>
                <a:rPr lang="en-US" sz="1800" b="1" i="0">
                  <a:latin typeface="Courier New" pitchFamily="1" charset="0"/>
                </a:rPr>
                <a:t>this</a:t>
              </a:r>
              <a:r>
                <a:rPr lang="en-US" sz="2200" i="0"/>
                <a:t> is used to invoke one of the other constructors for this class.</a:t>
              </a:r>
            </a:p>
          </p:txBody>
        </p:sp>
        <p:sp>
          <p:nvSpPr>
            <p:cNvPr id="53258" name="Text Box 6"/>
            <p:cNvSpPr txBox="1">
              <a:spLocks noChangeArrowheads="1"/>
            </p:cNvSpPr>
            <p:nvPr/>
          </p:nvSpPr>
          <p:spPr bwMode="auto">
            <a:xfrm>
              <a:off x="552" y="1448"/>
              <a:ext cx="288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i="0"/>
                <a:t>1.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876300" y="3111500"/>
            <a:ext cx="7734300" cy="963613"/>
            <a:chOff x="552" y="1448"/>
            <a:chExt cx="4872" cy="607"/>
          </a:xfrm>
        </p:grpSpPr>
        <p:sp>
          <p:nvSpPr>
            <p:cNvPr id="53255" name="Text Box 14"/>
            <p:cNvSpPr txBox="1">
              <a:spLocks noChangeArrowheads="1"/>
            </p:cNvSpPr>
            <p:nvPr/>
          </p:nvSpPr>
          <p:spPr bwMode="auto">
            <a:xfrm>
              <a:off x="770" y="1448"/>
              <a:ext cx="4654" cy="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i="0" dirty="0"/>
                <a:t>In the methods that implement the arithmetic operators, </a:t>
              </a:r>
              <a:r>
                <a:rPr lang="en-US" sz="1800" b="1" i="0" dirty="0">
                  <a:latin typeface="Courier New" pitchFamily="1" charset="0"/>
                </a:rPr>
                <a:t>this</a:t>
              </a:r>
              <a:r>
                <a:rPr lang="en-US" sz="2200" i="0" dirty="0"/>
                <a:t> is used to emphasize that a named field comes from this object rather than from one of the other values of that class.</a:t>
              </a:r>
            </a:p>
          </p:txBody>
        </p:sp>
        <p:sp>
          <p:nvSpPr>
            <p:cNvPr id="53256" name="Text Box 15"/>
            <p:cNvSpPr txBox="1">
              <a:spLocks noChangeArrowheads="1"/>
            </p:cNvSpPr>
            <p:nvPr/>
          </p:nvSpPr>
          <p:spPr bwMode="auto">
            <a:xfrm>
              <a:off x="552" y="1448"/>
              <a:ext cx="288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200" i="0"/>
                <a:t>2.</a:t>
              </a:r>
            </a:p>
          </p:txBody>
        </p:sp>
      </p:grpSp>
      <p:sp>
        <p:nvSpPr>
          <p:cNvPr id="755728" name="Rectangle 16"/>
          <p:cNvSpPr>
            <a:spLocks noChangeArrowheads="1"/>
          </p:cNvSpPr>
          <p:nvPr/>
        </p:nvSpPr>
        <p:spPr bwMode="auto">
          <a:xfrm>
            <a:off x="482600" y="4229100"/>
            <a:ext cx="81280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The keyword </a:t>
            </a:r>
            <a:r>
              <a:rPr lang="en-US" sz="2000" b="1" i="0">
                <a:latin typeface="Courier New" pitchFamily="1" charset="0"/>
              </a:rPr>
              <a:t>this</a:t>
            </a:r>
            <a:r>
              <a:rPr lang="en-US" sz="2400" i="0"/>
              <a:t> is also often used to distinguish between an instance variable and a local variable with the same name.  If you include </a:t>
            </a:r>
            <a:r>
              <a:rPr lang="en-US" sz="2000" b="1" i="0">
                <a:latin typeface="Courier New" pitchFamily="1" charset="0"/>
              </a:rPr>
              <a:t>this</a:t>
            </a:r>
            <a:r>
              <a:rPr lang="en-US" sz="2400" i="0"/>
              <a:t> before the variable name, you indicate to the compiler that you mean the instance variable.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endParaRPr lang="en-US" sz="2400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5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5728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398463" y="1295400"/>
            <a:ext cx="8351837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The Rational class is used to represent rational numbers, which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are defined to be the quotient of two integers.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r>
              <a:rPr sz="1600" b="1" i="0" noProof="1">
                <a:latin typeface="Courier New" pitchFamily="1" charset="0"/>
              </a:rPr>
              <a:t>public class Rational {</a:t>
            </a:r>
          </a:p>
          <a:p>
            <a:endParaRPr sz="1600" b="1" i="0" noProof="1">
              <a:latin typeface="Courier New" pitchFamily="1" charset="0"/>
            </a:endParaRP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 Creates a new Rational initialized to zero. */</a:t>
            </a:r>
          </a:p>
          <a:p>
            <a:r>
              <a:rPr sz="1600" b="1" i="0" noProof="1">
                <a:latin typeface="Courier New" pitchFamily="1" charset="0"/>
              </a:rPr>
              <a:t>   public Rational() {</a:t>
            </a:r>
          </a:p>
          <a:p>
            <a:r>
              <a:rPr sz="1600" b="1" i="0" noProof="1">
                <a:latin typeface="Courier New" pitchFamily="1" charset="0"/>
              </a:rPr>
              <a:t>      this(0);</a:t>
            </a:r>
          </a:p>
          <a:p>
            <a:r>
              <a:rPr sz="1600" b="1" i="0" noProof="1">
                <a:latin typeface="Courier New" pitchFamily="1" charset="0"/>
              </a:rPr>
              <a:t>   }</a:t>
            </a:r>
          </a:p>
          <a:p>
            <a:endParaRPr sz="1600" b="1" i="0" noProof="1">
              <a:latin typeface="Courier New" pitchFamily="1" charset="0"/>
            </a:endParaRP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Creates a new Rational from the integer argument.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n The initial value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r>
              <a:rPr sz="1600" b="1" i="0" noProof="1">
                <a:latin typeface="Courier New" pitchFamily="1" charset="0"/>
              </a:rPr>
              <a:t>   public Rational(int n) {</a:t>
            </a:r>
          </a:p>
          <a:p>
            <a:r>
              <a:rPr sz="1600" b="1" i="0" noProof="1">
                <a:latin typeface="Courier New" pitchFamily="1" charset="0"/>
              </a:rPr>
              <a:t>      this(n, 1);</a:t>
            </a:r>
          </a:p>
          <a:p>
            <a:r>
              <a:rPr sz="1600" b="1" i="0" noProof="1">
                <a:latin typeface="Courier New" pitchFamily="1" charset="0"/>
              </a:rPr>
              <a:t>   }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9131300" cy="1087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Rational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69888" y="2743200"/>
            <a:ext cx="8382000" cy="3733800"/>
            <a:chOff x="192" y="1728"/>
            <a:chExt cx="5280" cy="2352"/>
          </a:xfrm>
        </p:grpSpPr>
        <p:sp>
          <p:nvSpPr>
            <p:cNvPr id="55307" name="Rectangle 9"/>
            <p:cNvSpPr>
              <a:spLocks noChangeArrowheads="1"/>
            </p:cNvSpPr>
            <p:nvPr/>
          </p:nvSpPr>
          <p:spPr bwMode="auto">
            <a:xfrm>
              <a:off x="192" y="1728"/>
              <a:ext cx="5280" cy="192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8" name="AutoShape 10"/>
            <p:cNvSpPr>
              <a:spLocks noChangeArrowheads="1"/>
            </p:cNvSpPr>
            <p:nvPr/>
          </p:nvSpPr>
          <p:spPr bwMode="auto">
            <a:xfrm>
              <a:off x="1152" y="3792"/>
              <a:ext cx="4314" cy="288"/>
            </a:xfrm>
            <a:prstGeom prst="wedgeRectCallout">
              <a:avLst>
                <a:gd name="adj1" fmla="val -29556"/>
                <a:gd name="adj2" fmla="val -96528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/>
              <a:endParaRPr lang="en-US"/>
            </a:p>
          </p:txBody>
        </p:sp>
        <p:sp>
          <p:nvSpPr>
            <p:cNvPr id="55309" name="Rectangle 11"/>
            <p:cNvSpPr>
              <a:spLocks noChangeArrowheads="1"/>
            </p:cNvSpPr>
            <p:nvPr/>
          </p:nvSpPr>
          <p:spPr bwMode="auto">
            <a:xfrm>
              <a:off x="1152" y="3794"/>
              <a:ext cx="4320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These constructors are overloaded so that there is more than one way to create a </a:t>
              </a:r>
              <a:r>
                <a:rPr lang="en-US" sz="1200" b="1" i="0">
                  <a:latin typeface="Courier New" pitchFamily="1" charset="0"/>
                </a:rPr>
                <a:t>Rational</a:t>
              </a:r>
              <a:r>
                <a:rPr lang="en-US"/>
                <a:t> value.  These two versions invoke the primary constructor by using the keyword </a:t>
              </a:r>
              <a:r>
                <a:rPr lang="en-US" sz="1200" b="1" i="0">
                  <a:latin typeface="Courier New" pitchFamily="1" charset="0"/>
                </a:rPr>
                <a:t>this</a:t>
              </a:r>
              <a:r>
                <a:rPr lang="en-US"/>
                <a:t>.</a:t>
              </a:r>
            </a:p>
          </p:txBody>
        </p:sp>
      </p:grpSp>
      <p:sp>
        <p:nvSpPr>
          <p:cNvPr id="55305" name="Text Box 1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8267700" y="6553200"/>
            <a:ext cx="723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skip code</a:t>
            </a:r>
          </a:p>
        </p:txBody>
      </p:sp>
      <p:sp>
        <p:nvSpPr>
          <p:cNvPr id="55306" name="Text Box 13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page 1 of 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sp>
        <p:nvSpPr>
          <p:cNvPr id="720899" name="Text Box 3"/>
          <p:cNvSpPr txBox="1">
            <a:spLocks noChangeArrowheads="1"/>
          </p:cNvSpPr>
          <p:nvPr/>
        </p:nvSpPr>
        <p:spPr bwMode="auto">
          <a:xfrm>
            <a:off x="398463" y="1295400"/>
            <a:ext cx="8351837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The Rational class is used to represent rational numbers, which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are defined to be the quotient of two integers.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r>
              <a:rPr sz="1600" b="1" i="0" noProof="1">
                <a:latin typeface="Courier New" pitchFamily="1" charset="0"/>
              </a:rPr>
              <a:t>public class Rational {</a:t>
            </a:r>
          </a:p>
          <a:p>
            <a:endParaRPr sz="1600" b="1" i="0" noProof="1">
              <a:latin typeface="Courier New" pitchFamily="1" charset="0"/>
            </a:endParaRP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 Creates a new Rational initialized to zero. */</a:t>
            </a:r>
          </a:p>
          <a:p>
            <a:r>
              <a:rPr sz="1600" b="1" i="0" noProof="1">
                <a:latin typeface="Courier New" pitchFamily="1" charset="0"/>
              </a:rPr>
              <a:t>   public Rational() {</a:t>
            </a:r>
          </a:p>
          <a:p>
            <a:r>
              <a:rPr sz="1600" b="1" i="0" noProof="1">
                <a:latin typeface="Courier New" pitchFamily="1" charset="0"/>
              </a:rPr>
              <a:t>      this(0);</a:t>
            </a:r>
          </a:p>
          <a:p>
            <a:r>
              <a:rPr sz="1600" b="1" i="0" noProof="1">
                <a:latin typeface="Courier New" pitchFamily="1" charset="0"/>
              </a:rPr>
              <a:t>   }</a:t>
            </a:r>
          </a:p>
          <a:p>
            <a:endParaRPr sz="1600" b="1" i="0" noProof="1">
              <a:latin typeface="Courier New" pitchFamily="1" charset="0"/>
            </a:endParaRP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Creates a new Rational from the integer argument.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n The initial value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r>
              <a:rPr sz="1600" b="1" i="0" noProof="1">
                <a:latin typeface="Courier New" pitchFamily="1" charset="0"/>
              </a:rPr>
              <a:t>   public Rational(int n) {</a:t>
            </a:r>
          </a:p>
          <a:p>
            <a:r>
              <a:rPr sz="1600" b="1" i="0" noProof="1">
                <a:latin typeface="Courier New" pitchFamily="1" charset="0"/>
              </a:rPr>
              <a:t>      this(n, 1);</a:t>
            </a:r>
          </a:p>
          <a:p>
            <a:r>
              <a:rPr sz="1600" b="1" i="0" noProof="1">
                <a:latin typeface="Courier New" pitchFamily="1" charset="0"/>
              </a:rPr>
              <a:t>   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143000"/>
            <a:ext cx="8382000" cy="5276850"/>
            <a:chOff x="240" y="720"/>
            <a:chExt cx="5280" cy="3324"/>
          </a:xfrm>
        </p:grpSpPr>
        <p:sp>
          <p:nvSpPr>
            <p:cNvPr id="57363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64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3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/**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Creates a new Rational with the value x / y.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@param x The numerator of the rational number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@param y The denominator of the rational number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*/</a:t>
              </a:r>
            </a:p>
            <a:p>
              <a:r>
                <a:rPr sz="1600" b="1" i="0" noProof="1">
                  <a:latin typeface="Courier New" pitchFamily="1" charset="0"/>
                </a:rPr>
                <a:t>   public Rational(int x, int y) {</a:t>
              </a:r>
            </a:p>
            <a:p>
              <a:r>
                <a:rPr sz="1600" b="1" i="0" noProof="1">
                  <a:latin typeface="Courier New" pitchFamily="1" charset="0"/>
                </a:rPr>
                <a:t>      int g = gcd(Math.abs(x), Math.abs(y));</a:t>
              </a:r>
            </a:p>
            <a:p>
              <a:r>
                <a:rPr sz="1600" b="1" i="0" noProof="1">
                  <a:latin typeface="Courier New" pitchFamily="1" charset="0"/>
                </a:rPr>
                <a:t>      num = x / g;</a:t>
              </a:r>
            </a:p>
            <a:p>
              <a:r>
                <a:rPr sz="1600" b="1" i="0" noProof="1">
                  <a:latin typeface="Courier New" pitchFamily="1" charset="0"/>
                </a:rPr>
                <a:t>      den = Math.abs(y) / g;</a:t>
              </a:r>
            </a:p>
            <a:p>
              <a:r>
                <a:rPr sz="1600" b="1" i="0" noProof="1">
                  <a:latin typeface="Courier New" pitchFamily="1" charset="0"/>
                </a:rPr>
                <a:t>      if (y &lt; 0) num = -num;</a:t>
              </a:r>
            </a:p>
            <a:p>
              <a:r>
                <a:rPr sz="1600" b="1" i="0" noProof="1">
                  <a:latin typeface="Courier New" pitchFamily="1" charset="0"/>
                </a:rPr>
                <a:t>   }</a:t>
              </a:r>
            </a:p>
            <a:p>
              <a:endParaRPr sz="1600" b="1" i="0" noProof="1">
                <a:latin typeface="Courier New" pitchFamily="1" charset="0"/>
              </a:endParaRP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/**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Adds the rational number r to this one and returns the sum.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@param r The rational number to be added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@return The sum of the current number and r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*/</a:t>
              </a:r>
            </a:p>
            <a:p>
              <a:r>
                <a:rPr sz="1600" b="1" i="0" noProof="1">
                  <a:latin typeface="Courier New" pitchFamily="1" charset="0"/>
                </a:rPr>
                <a:t>   public Rational add(Rational r) {</a:t>
              </a:r>
            </a:p>
            <a:p>
              <a:r>
                <a:rPr sz="1600" b="1" i="0" noProof="1">
                  <a:latin typeface="Courier New" pitchFamily="1" charset="0"/>
                </a:rPr>
                <a:t>      return new Rational(this.num * r.den + r.num * this.den,</a:t>
              </a:r>
            </a:p>
            <a:p>
              <a:r>
                <a:rPr sz="1600" b="1" i="0" noProof="1">
                  <a:latin typeface="Courier New" pitchFamily="1" charset="0"/>
                </a:rPr>
                <a:t>                          this.den * r.den);</a:t>
              </a:r>
            </a:p>
            <a:p>
              <a:r>
                <a:rPr sz="1600" b="1" i="0" noProof="1">
                  <a:latin typeface="Courier New" pitchFamily="1" charset="0"/>
                </a:rPr>
                <a:t>   }</a:t>
              </a:r>
            </a:p>
          </p:txBody>
        </p:sp>
      </p:grpSp>
      <p:sp>
        <p:nvSpPr>
          <p:cNvPr id="57349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1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Rational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57352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06400" y="1143000"/>
            <a:ext cx="8407400" cy="2854325"/>
            <a:chOff x="256" y="720"/>
            <a:chExt cx="5296" cy="1798"/>
          </a:xfrm>
        </p:grpSpPr>
        <p:sp>
          <p:nvSpPr>
            <p:cNvPr id="57360" name="Rectangle 12"/>
            <p:cNvSpPr>
              <a:spLocks noChangeArrowheads="1"/>
            </p:cNvSpPr>
            <p:nvPr/>
          </p:nvSpPr>
          <p:spPr bwMode="auto">
            <a:xfrm>
              <a:off x="256" y="720"/>
              <a:ext cx="3965" cy="179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61" name="AutoShape 13"/>
            <p:cNvSpPr>
              <a:spLocks noChangeArrowheads="1"/>
            </p:cNvSpPr>
            <p:nvPr/>
          </p:nvSpPr>
          <p:spPr bwMode="auto">
            <a:xfrm>
              <a:off x="4320" y="768"/>
              <a:ext cx="1217" cy="900"/>
            </a:xfrm>
            <a:prstGeom prst="wedgeRectCallout">
              <a:avLst>
                <a:gd name="adj1" fmla="val -57560"/>
                <a:gd name="adj2" fmla="val 50444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/>
              <a:endParaRPr lang="en-US"/>
            </a:p>
          </p:txBody>
        </p:sp>
        <p:sp>
          <p:nvSpPr>
            <p:cNvPr id="57362" name="Rectangle 14"/>
            <p:cNvSpPr>
              <a:spLocks noChangeArrowheads="1"/>
            </p:cNvSpPr>
            <p:nvPr/>
          </p:nvSpPr>
          <p:spPr bwMode="auto">
            <a:xfrm>
              <a:off x="4320" y="788"/>
              <a:ext cx="1232" cy="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The primary constructor creates a new </a:t>
              </a:r>
              <a:r>
                <a:rPr lang="en-US" sz="1200" b="1" i="0">
                  <a:latin typeface="Courier New" pitchFamily="1" charset="0"/>
                </a:rPr>
                <a:t>Rational</a:t>
              </a:r>
              <a:r>
                <a:rPr lang="en-US"/>
                <a:t> from the numerator and denominator.  The call to </a:t>
              </a:r>
              <a:r>
                <a:rPr lang="en-US" sz="1200" b="1" i="0">
                  <a:latin typeface="Courier New" pitchFamily="1" charset="0"/>
                </a:rPr>
                <a:t>gcd</a:t>
              </a:r>
              <a:r>
                <a:rPr lang="en-US"/>
                <a:t> ensures that the fraction is reduced to lowest terms.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06400" y="2897188"/>
            <a:ext cx="8407400" cy="3543300"/>
            <a:chOff x="256" y="1825"/>
            <a:chExt cx="5296" cy="2232"/>
          </a:xfrm>
        </p:grpSpPr>
        <p:sp>
          <p:nvSpPr>
            <p:cNvPr id="57357" name="Rectangle 16"/>
            <p:cNvSpPr>
              <a:spLocks noChangeArrowheads="1"/>
            </p:cNvSpPr>
            <p:nvPr/>
          </p:nvSpPr>
          <p:spPr bwMode="auto">
            <a:xfrm>
              <a:off x="256" y="2602"/>
              <a:ext cx="4899" cy="145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58" name="AutoShape 17"/>
            <p:cNvSpPr>
              <a:spLocks noChangeArrowheads="1"/>
            </p:cNvSpPr>
            <p:nvPr/>
          </p:nvSpPr>
          <p:spPr bwMode="auto">
            <a:xfrm>
              <a:off x="4320" y="1825"/>
              <a:ext cx="1217" cy="677"/>
            </a:xfrm>
            <a:prstGeom prst="wedgeRectCallout">
              <a:avLst>
                <a:gd name="adj1" fmla="val -35704"/>
                <a:gd name="adj2" fmla="val 63292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/>
              <a:endParaRPr lang="en-US"/>
            </a:p>
          </p:txBody>
        </p:sp>
        <p:sp>
          <p:nvSpPr>
            <p:cNvPr id="57359" name="Rectangle 18"/>
            <p:cNvSpPr>
              <a:spLocks noChangeArrowheads="1"/>
            </p:cNvSpPr>
            <p:nvPr/>
          </p:nvSpPr>
          <p:spPr bwMode="auto">
            <a:xfrm>
              <a:off x="4320" y="1848"/>
              <a:ext cx="1232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The </a:t>
              </a:r>
              <a:r>
                <a:rPr lang="en-US" sz="1200" b="1" i="0">
                  <a:latin typeface="Courier New" pitchFamily="1" charset="0"/>
                </a:rPr>
                <a:t>add</a:t>
              </a:r>
              <a:r>
                <a:rPr lang="en-US"/>
                <a:t> method creates a new </a:t>
              </a:r>
              <a:r>
                <a:rPr lang="en-US" sz="1200" b="1" i="0">
                  <a:latin typeface="Courier New" pitchFamily="1" charset="0"/>
                </a:rPr>
                <a:t>Rational</a:t>
              </a:r>
              <a:r>
                <a:rPr lang="en-US"/>
                <a:t> object using the addition rule. The two rational values appear in </a:t>
              </a:r>
              <a:r>
                <a:rPr lang="en-US" sz="1200" b="1" i="0">
                  <a:latin typeface="Courier New" pitchFamily="1" charset="0"/>
                </a:rPr>
                <a:t>this</a:t>
              </a:r>
              <a:r>
                <a:rPr lang="en-US"/>
                <a:t> and </a:t>
              </a:r>
              <a:r>
                <a:rPr lang="en-US" sz="1200" b="1" i="0">
                  <a:latin typeface="Courier New" pitchFamily="1" charset="0"/>
                </a:rPr>
                <a:t>r</a:t>
              </a:r>
              <a:r>
                <a:rPr lang="en-US"/>
                <a:t>.</a:t>
              </a:r>
            </a:p>
          </p:txBody>
        </p:sp>
      </p:grpSp>
      <p:sp>
        <p:nvSpPr>
          <p:cNvPr id="57355" name="Text Box 1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8267700" y="6553200"/>
            <a:ext cx="723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skip code</a:t>
            </a:r>
          </a:p>
        </p:txBody>
      </p:sp>
      <p:sp>
        <p:nvSpPr>
          <p:cNvPr id="57356" name="Text Box 20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page 2 of 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720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20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89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sp>
        <p:nvSpPr>
          <p:cNvPr id="722947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351837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Creates a new Rational with the value x / y.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x The numerator of the rational number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y The denominator of the rational number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r>
              <a:rPr sz="1600" b="1" i="0" noProof="1">
                <a:latin typeface="Courier New" pitchFamily="1" charset="0"/>
              </a:rPr>
              <a:t>   public Rational(int x, int y) {</a:t>
            </a:r>
          </a:p>
          <a:p>
            <a:r>
              <a:rPr sz="1600" b="1" i="0" noProof="1">
                <a:latin typeface="Courier New" pitchFamily="1" charset="0"/>
              </a:rPr>
              <a:t>      int g = gcd(Math.abs(x), Math.abs(y));</a:t>
            </a:r>
          </a:p>
          <a:p>
            <a:r>
              <a:rPr sz="1600" b="1" i="0" noProof="1">
                <a:latin typeface="Courier New" pitchFamily="1" charset="0"/>
              </a:rPr>
              <a:t>      num = x / g;</a:t>
            </a:r>
          </a:p>
          <a:p>
            <a:r>
              <a:rPr sz="1600" b="1" i="0" noProof="1">
                <a:latin typeface="Courier New" pitchFamily="1" charset="0"/>
              </a:rPr>
              <a:t>      den = Math.abs(y) / g;</a:t>
            </a:r>
          </a:p>
          <a:p>
            <a:r>
              <a:rPr sz="1600" b="1" i="0" noProof="1">
                <a:latin typeface="Courier New" pitchFamily="1" charset="0"/>
              </a:rPr>
              <a:t>      if (y &lt; 0) num = -num;</a:t>
            </a:r>
          </a:p>
          <a:p>
            <a:r>
              <a:rPr sz="1600" b="1" i="0" noProof="1">
                <a:latin typeface="Courier New" pitchFamily="1" charset="0"/>
              </a:rPr>
              <a:t>   }</a:t>
            </a:r>
          </a:p>
          <a:p>
            <a:endParaRPr sz="1600" b="1" i="0" noProof="1">
              <a:latin typeface="Courier New" pitchFamily="1" charset="0"/>
            </a:endParaRP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Adds the rational number r to this one and returns the sum.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r The rational number to be added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@return The sum of the current number and r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r>
              <a:rPr sz="1600" b="1" i="0" noProof="1">
                <a:latin typeface="Courier New" pitchFamily="1" charset="0"/>
              </a:rPr>
              <a:t>   public Rational add(Rational r) {</a:t>
            </a:r>
          </a:p>
          <a:p>
            <a:r>
              <a:rPr sz="1600" b="1" i="0" noProof="1">
                <a:latin typeface="Courier New" pitchFamily="1" charset="0"/>
              </a:rPr>
              <a:t>      return new Rational(this.num * r.den + r.num * this.den,</a:t>
            </a:r>
          </a:p>
          <a:p>
            <a:r>
              <a:rPr sz="1600" b="1" i="0" noProof="1">
                <a:latin typeface="Courier New" pitchFamily="1" charset="0"/>
              </a:rPr>
              <a:t>                          this.den * r.den);</a:t>
            </a:r>
          </a:p>
          <a:p>
            <a:r>
              <a:rPr sz="1600" b="1" i="0" noProof="1">
                <a:latin typeface="Courier New" pitchFamily="1" charset="0"/>
              </a:rPr>
              <a:t>   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143000"/>
            <a:ext cx="8382000" cy="5257800"/>
            <a:chOff x="240" y="720"/>
            <a:chExt cx="5280" cy="3312"/>
          </a:xfrm>
        </p:grpSpPr>
        <p:sp>
          <p:nvSpPr>
            <p:cNvPr id="59407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8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2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/**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Subtracts the rational number r from this one.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@param r The rational number to be subtracted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@return The result of subtracting r from the current number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*/</a:t>
              </a:r>
            </a:p>
            <a:p>
              <a:r>
                <a:rPr sz="1600" b="1" i="0" noProof="1">
                  <a:latin typeface="Courier New" pitchFamily="1" charset="0"/>
                </a:rPr>
                <a:t>   public Rational subtract(Rational r) {</a:t>
              </a:r>
            </a:p>
            <a:p>
              <a:r>
                <a:rPr sz="1600" b="1" i="0" noProof="1">
                  <a:latin typeface="Courier New" pitchFamily="1" charset="0"/>
                </a:rPr>
                <a:t>      return new Rational(this.num * r.den - r.num * this.den,</a:t>
              </a:r>
            </a:p>
            <a:p>
              <a:r>
                <a:rPr sz="1600" b="1" i="0" noProof="1">
                  <a:latin typeface="Courier New" pitchFamily="1" charset="0"/>
                </a:rPr>
                <a:t>                          this.den * r.den);</a:t>
              </a:r>
            </a:p>
            <a:p>
              <a:r>
                <a:rPr sz="1600" b="1" i="0" noProof="1">
                  <a:latin typeface="Courier New" pitchFamily="1" charset="0"/>
                </a:rPr>
                <a:t>   }</a:t>
              </a:r>
            </a:p>
            <a:p>
              <a:endParaRPr sz="1600" b="1" i="0" noProof="1">
                <a:latin typeface="Courier New" pitchFamily="1" charset="0"/>
              </a:endParaRP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/**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Multiplies this number by the rational number r.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@param r The rational number used as a multiplier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@return The result of multiplying the current number by r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*/</a:t>
              </a:r>
            </a:p>
            <a:p>
              <a:r>
                <a:rPr sz="1600" b="1" i="0" noProof="1">
                  <a:latin typeface="Courier New" pitchFamily="1" charset="0"/>
                </a:rPr>
                <a:t>   public Rational multiply(Rational r) {</a:t>
              </a:r>
            </a:p>
            <a:p>
              <a:r>
                <a:rPr sz="1600" b="1" i="0" noProof="1">
                  <a:latin typeface="Courier New" pitchFamily="1" charset="0"/>
                </a:rPr>
                <a:t>      return new Rational(this.num * r.num, this.den * r.den);</a:t>
              </a:r>
            </a:p>
            <a:p>
              <a:r>
                <a:rPr sz="1600" b="1" i="0" noProof="1">
                  <a:latin typeface="Courier New" pitchFamily="1" charset="0"/>
                </a:rPr>
                <a:t>   }</a:t>
              </a:r>
            </a:p>
            <a:p>
              <a:endParaRPr sz="1600" b="1" i="0" noProof="1">
                <a:latin typeface="Courier New" pitchFamily="1" charset="0"/>
              </a:endParaRPr>
            </a:p>
          </p:txBody>
        </p:sp>
      </p:grpSp>
      <p:sp>
        <p:nvSpPr>
          <p:cNvPr id="59397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8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9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Rational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59400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06400" y="1192213"/>
            <a:ext cx="8382000" cy="5246687"/>
            <a:chOff x="256" y="751"/>
            <a:chExt cx="5280" cy="3305"/>
          </a:xfrm>
        </p:grpSpPr>
        <p:sp>
          <p:nvSpPr>
            <p:cNvPr id="59404" name="Rectangle 12"/>
            <p:cNvSpPr>
              <a:spLocks noChangeArrowheads="1"/>
            </p:cNvSpPr>
            <p:nvPr/>
          </p:nvSpPr>
          <p:spPr bwMode="auto">
            <a:xfrm>
              <a:off x="256" y="751"/>
              <a:ext cx="4899" cy="2879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5" name="AutoShape 13"/>
            <p:cNvSpPr>
              <a:spLocks noChangeArrowheads="1"/>
            </p:cNvSpPr>
            <p:nvPr/>
          </p:nvSpPr>
          <p:spPr bwMode="auto">
            <a:xfrm>
              <a:off x="1296" y="3768"/>
              <a:ext cx="4234" cy="288"/>
            </a:xfrm>
            <a:prstGeom prst="wedgeRectCallout">
              <a:avLst>
                <a:gd name="adj1" fmla="val -31060"/>
                <a:gd name="adj2" fmla="val -96528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/>
              <a:endParaRPr lang="en-US"/>
            </a:p>
          </p:txBody>
        </p:sp>
        <p:sp>
          <p:nvSpPr>
            <p:cNvPr id="59406" name="Rectangle 14"/>
            <p:cNvSpPr>
              <a:spLocks noChangeArrowheads="1"/>
            </p:cNvSpPr>
            <p:nvPr/>
          </p:nvSpPr>
          <p:spPr bwMode="auto">
            <a:xfrm>
              <a:off x="1289" y="3770"/>
              <a:ext cx="4247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These methods (along with </a:t>
              </a:r>
              <a:r>
                <a:rPr lang="en-US" sz="1200" b="1" i="0">
                  <a:latin typeface="Courier New" pitchFamily="1" charset="0"/>
                </a:rPr>
                <a:t>divide</a:t>
              </a:r>
              <a:r>
                <a:rPr lang="en-US"/>
                <a:t> on the next page) work just like the </a:t>
              </a:r>
              <a:r>
                <a:rPr lang="en-US" sz="1200" b="1" i="0">
                  <a:latin typeface="Courier New" pitchFamily="1" charset="0"/>
                </a:rPr>
                <a:t>add</a:t>
              </a:r>
              <a:r>
                <a:rPr lang="en-US"/>
                <a:t> method but use a different formula.  Note that these methods do have access to the components of </a:t>
              </a:r>
              <a:r>
                <a:rPr lang="en-US" sz="1200" b="1" i="0">
                  <a:latin typeface="Courier New" pitchFamily="1" charset="0"/>
                </a:rPr>
                <a:t>r</a:t>
              </a:r>
              <a:r>
                <a:rPr lang="en-US"/>
                <a:t>.</a:t>
              </a:r>
            </a:p>
          </p:txBody>
        </p:sp>
      </p:grpSp>
      <p:sp>
        <p:nvSpPr>
          <p:cNvPr id="59402" name="Text Box 15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8267700" y="6553200"/>
            <a:ext cx="723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skip code</a:t>
            </a:r>
          </a:p>
        </p:txBody>
      </p:sp>
      <p:sp>
        <p:nvSpPr>
          <p:cNvPr id="59403" name="Text Box 16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page 3 of 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722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22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294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sp>
        <p:nvSpPr>
          <p:cNvPr id="724995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351837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Subtracts the rational number r from this one.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r The rational number to be subtracted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@return The result of subtracting r from the current number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r>
              <a:rPr sz="1600" b="1" i="0" noProof="1">
                <a:latin typeface="Courier New" pitchFamily="1" charset="0"/>
              </a:rPr>
              <a:t>   public Rational subtract(Rational r) {</a:t>
            </a:r>
          </a:p>
          <a:p>
            <a:r>
              <a:rPr sz="1600" b="1" i="0" noProof="1">
                <a:latin typeface="Courier New" pitchFamily="1" charset="0"/>
              </a:rPr>
              <a:t>      return new Rational(this.num * r.den - r.num * this.den,</a:t>
            </a:r>
          </a:p>
          <a:p>
            <a:r>
              <a:rPr sz="1600" b="1" i="0" noProof="1">
                <a:latin typeface="Courier New" pitchFamily="1" charset="0"/>
              </a:rPr>
              <a:t>                          this.den * r.den);</a:t>
            </a:r>
          </a:p>
          <a:p>
            <a:r>
              <a:rPr sz="1600" b="1" i="0" noProof="1">
                <a:latin typeface="Courier New" pitchFamily="1" charset="0"/>
              </a:rPr>
              <a:t>   }</a:t>
            </a:r>
          </a:p>
          <a:p>
            <a:endParaRPr sz="1600" b="1" i="0" noProof="1">
              <a:latin typeface="Courier New" pitchFamily="1" charset="0"/>
            </a:endParaRP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Multiplies this number by the rational number r.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r The rational number used as a multiplier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@return The result of multiplying the current number by r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r>
              <a:rPr sz="1600" b="1" i="0" noProof="1">
                <a:latin typeface="Courier New" pitchFamily="1" charset="0"/>
              </a:rPr>
              <a:t>   public Rational multiply(Rational r) {</a:t>
            </a:r>
          </a:p>
          <a:p>
            <a:r>
              <a:rPr sz="1600" b="1" i="0" noProof="1">
                <a:latin typeface="Courier New" pitchFamily="1" charset="0"/>
              </a:rPr>
              <a:t>      return new Rational(this.num * r.num, this.den * r.den);</a:t>
            </a:r>
          </a:p>
          <a:p>
            <a:r>
              <a:rPr sz="1600" b="1" i="0" noProof="1">
                <a:latin typeface="Courier New" pitchFamily="1" charset="0"/>
              </a:rPr>
              <a:t>   }</a:t>
            </a:r>
          </a:p>
          <a:p>
            <a:endParaRPr sz="1600" b="1" i="0" noProof="1">
              <a:latin typeface="Courier New" pitchFamily="1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143000"/>
            <a:ext cx="8382000" cy="5257800"/>
            <a:chOff x="240" y="720"/>
            <a:chExt cx="5280" cy="3312"/>
          </a:xfrm>
        </p:grpSpPr>
        <p:sp>
          <p:nvSpPr>
            <p:cNvPr id="61455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6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3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/**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Divides this number by the rational number r.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@param r The rational number used as a divisor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@return The result of dividing the current number by r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*/</a:t>
              </a:r>
            </a:p>
            <a:p>
              <a:r>
                <a:rPr sz="1600" b="1" i="0" noProof="1">
                  <a:latin typeface="Courier New" pitchFamily="1" charset="0"/>
                </a:rPr>
                <a:t>   public Rational divide(Rational r) {</a:t>
              </a:r>
            </a:p>
            <a:p>
              <a:r>
                <a:rPr sz="1600" b="1" i="0" noProof="1">
                  <a:latin typeface="Courier New" pitchFamily="1" charset="0"/>
                </a:rPr>
                <a:t>      return new Rational(this.num * r.den, this.den * r.num);</a:t>
              </a:r>
            </a:p>
            <a:p>
              <a:r>
                <a:rPr sz="1600" b="1" i="0" noProof="1">
                  <a:latin typeface="Courier New" pitchFamily="1" charset="0"/>
                </a:rPr>
                <a:t>   }</a:t>
              </a:r>
            </a:p>
            <a:p>
              <a:endParaRPr sz="1600" b="1" i="0" noProof="1">
                <a:latin typeface="Courier New" pitchFamily="1" charset="0"/>
              </a:endParaRP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/**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Creates a string representation of this rational number.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@return The string representation of this rational number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*/</a:t>
              </a:r>
            </a:p>
            <a:p>
              <a:r>
                <a:rPr sz="1600" b="1" i="0" noProof="1">
                  <a:latin typeface="Courier New" pitchFamily="1" charset="0"/>
                </a:rPr>
                <a:t>   public String toString() {</a:t>
              </a:r>
            </a:p>
            <a:p>
              <a:r>
                <a:rPr sz="1600" b="1" i="0" noProof="1">
                  <a:latin typeface="Courier New" pitchFamily="1" charset="0"/>
                </a:rPr>
                <a:t>      if (den == 1) {</a:t>
              </a:r>
            </a:p>
            <a:p>
              <a:r>
                <a:rPr sz="1600" b="1" i="0" noProof="1">
                  <a:latin typeface="Courier New" pitchFamily="1" charset="0"/>
                </a:rPr>
                <a:t>         return "" + num;</a:t>
              </a:r>
            </a:p>
            <a:p>
              <a:r>
                <a:rPr sz="1600" b="1" i="0" noProof="1">
                  <a:latin typeface="Courier New" pitchFamily="1" charset="0"/>
                </a:rPr>
                <a:t>      } else {</a:t>
              </a:r>
            </a:p>
            <a:p>
              <a:r>
                <a:rPr sz="1600" b="1" i="0" noProof="1">
                  <a:latin typeface="Courier New" pitchFamily="1" charset="0"/>
                </a:rPr>
                <a:t>         return num + "/" + den;</a:t>
              </a:r>
            </a:p>
            <a:p>
              <a:r>
                <a:rPr sz="1600" b="1" i="0" noProof="1">
                  <a:latin typeface="Courier New" pitchFamily="1" charset="0"/>
                </a:rPr>
                <a:t>      }</a:t>
              </a:r>
            </a:p>
            <a:p>
              <a:r>
                <a:rPr sz="1600" b="1" i="0" noProof="1">
                  <a:latin typeface="Courier New" pitchFamily="1" charset="0"/>
                </a:rPr>
                <a:t>   }</a:t>
              </a:r>
            </a:p>
          </p:txBody>
        </p:sp>
      </p:grpSp>
      <p:sp>
        <p:nvSpPr>
          <p:cNvPr id="61445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46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4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Rational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61448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714375" y="4408488"/>
            <a:ext cx="7362825" cy="1801812"/>
            <a:chOff x="450" y="2777"/>
            <a:chExt cx="4638" cy="1135"/>
          </a:xfrm>
        </p:grpSpPr>
        <p:sp>
          <p:nvSpPr>
            <p:cNvPr id="61452" name="Rectangle 12"/>
            <p:cNvSpPr>
              <a:spLocks noChangeArrowheads="1"/>
            </p:cNvSpPr>
            <p:nvPr/>
          </p:nvSpPr>
          <p:spPr bwMode="auto">
            <a:xfrm>
              <a:off x="450" y="2777"/>
              <a:ext cx="2369" cy="113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3" name="AutoShape 13"/>
            <p:cNvSpPr>
              <a:spLocks noChangeArrowheads="1"/>
            </p:cNvSpPr>
            <p:nvPr/>
          </p:nvSpPr>
          <p:spPr bwMode="auto">
            <a:xfrm>
              <a:off x="3312" y="3120"/>
              <a:ext cx="1776" cy="570"/>
            </a:xfrm>
            <a:prstGeom prst="wedgeRectCallout">
              <a:avLst>
                <a:gd name="adj1" fmla="val -77366"/>
                <a:gd name="adj2" fmla="val -60528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/>
              <a:endParaRPr lang="en-US"/>
            </a:p>
          </p:txBody>
        </p:sp>
        <p:sp>
          <p:nvSpPr>
            <p:cNvPr id="61454" name="Rectangle 14"/>
            <p:cNvSpPr>
              <a:spLocks noChangeArrowheads="1"/>
            </p:cNvSpPr>
            <p:nvPr/>
          </p:nvSpPr>
          <p:spPr bwMode="auto">
            <a:xfrm>
              <a:off x="3312" y="3142"/>
              <a:ext cx="1728" cy="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This method converts the </a:t>
              </a:r>
              <a:r>
                <a:rPr lang="en-US" sz="1200" b="1" i="0">
                  <a:latin typeface="Courier New" pitchFamily="1" charset="0"/>
                </a:rPr>
                <a:t>Rational</a:t>
              </a:r>
              <a:r>
                <a:rPr lang="en-US"/>
                <a:t> number to its string form.  If the denominator is 1, the number is displayed as an integer.</a:t>
              </a:r>
            </a:p>
          </p:txBody>
        </p:sp>
      </p:grpSp>
      <p:sp>
        <p:nvSpPr>
          <p:cNvPr id="61450" name="Text Box 15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8267700" y="6553200"/>
            <a:ext cx="723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skip code</a:t>
            </a:r>
          </a:p>
        </p:txBody>
      </p:sp>
      <p:sp>
        <p:nvSpPr>
          <p:cNvPr id="61451" name="Text Box 16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page 4 of 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724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24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499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sp>
        <p:nvSpPr>
          <p:cNvPr id="727043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351837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Divides this number by the rational number r.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@param r The rational number used as a divisor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@return The result of dividing the current number by r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r>
              <a:rPr sz="1600" b="1" i="0" noProof="1">
                <a:latin typeface="Courier New" pitchFamily="1" charset="0"/>
              </a:rPr>
              <a:t>   public Rational divide(Rational r) {</a:t>
            </a:r>
          </a:p>
          <a:p>
            <a:r>
              <a:rPr sz="1600" b="1" i="0" noProof="1">
                <a:latin typeface="Courier New" pitchFamily="1" charset="0"/>
              </a:rPr>
              <a:t>      return new Rational(this.num * r.den, this.den * r.num);</a:t>
            </a:r>
          </a:p>
          <a:p>
            <a:r>
              <a:rPr sz="1600" b="1" i="0" noProof="1">
                <a:latin typeface="Courier New" pitchFamily="1" charset="0"/>
              </a:rPr>
              <a:t>   }</a:t>
            </a:r>
          </a:p>
          <a:p>
            <a:endParaRPr sz="1600" b="1" i="0" noProof="1">
              <a:latin typeface="Courier New" pitchFamily="1" charset="0"/>
            </a:endParaRP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/**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Creates a string representation of this rational number.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 @return The string representation of this rational number</a:t>
            </a:r>
          </a:p>
          <a:p>
            <a:r>
              <a:rPr sz="1600" b="1" i="0" noProof="1">
                <a:solidFill>
                  <a:srgbClr val="0404FF"/>
                </a:solidFill>
                <a:latin typeface="Courier New" pitchFamily="1" charset="0"/>
              </a:rPr>
              <a:t> */</a:t>
            </a:r>
          </a:p>
          <a:p>
            <a:r>
              <a:rPr sz="1600" b="1" i="0" noProof="1">
                <a:latin typeface="Courier New" pitchFamily="1" charset="0"/>
              </a:rPr>
              <a:t>   public String toString() {</a:t>
            </a:r>
          </a:p>
          <a:p>
            <a:r>
              <a:rPr sz="1600" b="1" i="0" noProof="1">
                <a:latin typeface="Courier New" pitchFamily="1" charset="0"/>
              </a:rPr>
              <a:t>      if (den == 1) {</a:t>
            </a:r>
          </a:p>
          <a:p>
            <a:r>
              <a:rPr sz="1600" b="1" i="0" noProof="1">
                <a:latin typeface="Courier New" pitchFamily="1" charset="0"/>
              </a:rPr>
              <a:t>         return "" + num;</a:t>
            </a:r>
          </a:p>
          <a:p>
            <a:r>
              <a:rPr sz="1600" b="1" i="0" noProof="1">
                <a:latin typeface="Courier New" pitchFamily="1" charset="0"/>
              </a:rPr>
              <a:t>      } else {</a:t>
            </a:r>
          </a:p>
          <a:p>
            <a:r>
              <a:rPr sz="1600" b="1" i="0" noProof="1">
                <a:latin typeface="Courier New" pitchFamily="1" charset="0"/>
              </a:rPr>
              <a:t>         return num + "/" + den;</a:t>
            </a:r>
          </a:p>
          <a:p>
            <a:r>
              <a:rPr sz="1600" b="1" i="0" noProof="1">
                <a:latin typeface="Courier New" pitchFamily="1" charset="0"/>
              </a:rPr>
              <a:t>      }</a:t>
            </a:r>
          </a:p>
          <a:p>
            <a:r>
              <a:rPr sz="1600" b="1" i="0" noProof="1">
                <a:latin typeface="Courier New" pitchFamily="1" charset="0"/>
              </a:rPr>
              <a:t>   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143000"/>
            <a:ext cx="8382000" cy="5257800"/>
            <a:chOff x="240" y="720"/>
            <a:chExt cx="5280" cy="3312"/>
          </a:xfrm>
        </p:grpSpPr>
        <p:sp>
          <p:nvSpPr>
            <p:cNvPr id="63506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07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3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/**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Calculates</a:t>
              </a:r>
              <a:r>
                <a:rPr b="1" i="0" noProof="1">
                  <a:solidFill>
                    <a:srgbClr val="0404FF"/>
                  </a:solidFill>
                  <a:latin typeface="Courier New" pitchFamily="1" charset="0"/>
                </a:rPr>
                <a:t> </a:t>
              </a:r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the</a:t>
              </a:r>
              <a:r>
                <a:rPr b="1" i="0" noProof="1">
                  <a:solidFill>
                    <a:srgbClr val="0404FF"/>
                  </a:solidFill>
                  <a:latin typeface="Courier New" pitchFamily="1" charset="0"/>
                </a:rPr>
                <a:t> </a:t>
              </a:r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greatest</a:t>
              </a:r>
              <a:r>
                <a:rPr b="1" i="0" noProof="1">
                  <a:solidFill>
                    <a:srgbClr val="0404FF"/>
                  </a:solidFill>
                  <a:latin typeface="Courier New" pitchFamily="1" charset="0"/>
                </a:rPr>
                <a:t> </a:t>
              </a:r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common</a:t>
              </a:r>
              <a:r>
                <a:rPr b="1" i="0" noProof="1">
                  <a:solidFill>
                    <a:srgbClr val="0404FF"/>
                  </a:solidFill>
                  <a:latin typeface="Courier New" pitchFamily="1" charset="0"/>
                </a:rPr>
                <a:t> </a:t>
              </a:r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divisor</a:t>
              </a:r>
              <a:r>
                <a:rPr b="1" i="0" noProof="1">
                  <a:solidFill>
                    <a:srgbClr val="0404FF"/>
                  </a:solidFill>
                  <a:latin typeface="Courier New" pitchFamily="1" charset="0"/>
                </a:rPr>
                <a:t> </a:t>
              </a:r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using</a:t>
              </a:r>
              <a:r>
                <a:rPr b="1" i="0" noProof="1">
                  <a:solidFill>
                    <a:srgbClr val="0404FF"/>
                  </a:solidFill>
                  <a:latin typeface="Courier New" pitchFamily="1" charset="0"/>
                </a:rPr>
                <a:t> </a:t>
              </a:r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Euclid's</a:t>
              </a:r>
              <a:r>
                <a:rPr b="1" i="0" noProof="1">
                  <a:solidFill>
                    <a:srgbClr val="0404FF"/>
                  </a:solidFill>
                  <a:latin typeface="Courier New" pitchFamily="1" charset="0"/>
                </a:rPr>
                <a:t> </a:t>
              </a:r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algorithm.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@param x First integer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@param y Second integer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 @return The greatest common divisor of x and y</a:t>
              </a: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 */</a:t>
              </a:r>
            </a:p>
            <a:p>
              <a:r>
                <a:rPr sz="1600" b="1" i="0" noProof="1">
                  <a:latin typeface="Courier New" pitchFamily="1" charset="0"/>
                </a:rPr>
                <a:t>   private int gcd(int x, int y) {</a:t>
              </a:r>
            </a:p>
            <a:p>
              <a:r>
                <a:rPr sz="1600" b="1" i="0" noProof="1">
                  <a:latin typeface="Courier New" pitchFamily="1" charset="0"/>
                </a:rPr>
                <a:t>      int r = x % y;</a:t>
              </a:r>
            </a:p>
            <a:p>
              <a:r>
                <a:rPr sz="1600" b="1" i="0" noProof="1">
                  <a:latin typeface="Courier New" pitchFamily="1" charset="0"/>
                </a:rPr>
                <a:t>      while (r != 0) {</a:t>
              </a:r>
            </a:p>
            <a:p>
              <a:r>
                <a:rPr sz="1600" b="1" i="0" noProof="1">
                  <a:latin typeface="Courier New" pitchFamily="1" charset="0"/>
                </a:rPr>
                <a:t>         x = y;</a:t>
              </a:r>
            </a:p>
            <a:p>
              <a:r>
                <a:rPr sz="1600" b="1" i="0" noProof="1">
                  <a:latin typeface="Courier New" pitchFamily="1" charset="0"/>
                </a:rPr>
                <a:t>         y = r;</a:t>
              </a:r>
            </a:p>
            <a:p>
              <a:r>
                <a:rPr sz="1600" b="1" i="0" noProof="1">
                  <a:latin typeface="Courier New" pitchFamily="1" charset="0"/>
                </a:rPr>
                <a:t>         r = x % y;</a:t>
              </a:r>
            </a:p>
            <a:p>
              <a:r>
                <a:rPr sz="1600" b="1" i="0" noProof="1">
                  <a:latin typeface="Courier New" pitchFamily="1" charset="0"/>
                </a:rPr>
                <a:t>      }</a:t>
              </a:r>
            </a:p>
            <a:p>
              <a:r>
                <a:rPr sz="1600" b="1" i="0" noProof="1">
                  <a:latin typeface="Courier New" pitchFamily="1" charset="0"/>
                </a:rPr>
                <a:t>      return y;</a:t>
              </a:r>
            </a:p>
            <a:p>
              <a:r>
                <a:rPr sz="1600" b="1" i="0" noProof="1">
                  <a:latin typeface="Courier New" pitchFamily="1" charset="0"/>
                </a:rPr>
                <a:t>   }</a:t>
              </a:r>
            </a:p>
            <a:p>
              <a:endParaRPr sz="1600" b="1" i="0" noProof="1">
                <a:latin typeface="Courier New" pitchFamily="1" charset="0"/>
              </a:endParaRPr>
            </a:p>
            <a:p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/* Private instance variables */</a:t>
              </a:r>
            </a:p>
            <a:p>
              <a:r>
                <a:rPr sz="1600" b="1" i="0" noProof="1">
                  <a:latin typeface="Courier New" pitchFamily="1" charset="0"/>
                </a:rPr>
                <a:t>   private int num;    </a:t>
              </a:r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/* The numerator of this Rational   */</a:t>
              </a:r>
              <a:endParaRPr sz="1600" b="1" i="0" noProof="1">
                <a:latin typeface="Courier New" pitchFamily="1" charset="0"/>
              </a:endParaRPr>
            </a:p>
            <a:p>
              <a:r>
                <a:rPr sz="1600" b="1" i="0" noProof="1">
                  <a:latin typeface="Courier New" pitchFamily="1" charset="0"/>
                </a:rPr>
                <a:t>   private int den;    </a:t>
              </a:r>
              <a:r>
                <a:rPr sz="1600" b="1" i="0" noProof="1">
                  <a:solidFill>
                    <a:srgbClr val="0404FF"/>
                  </a:solidFill>
                  <a:latin typeface="Courier New" pitchFamily="1" charset="0"/>
                </a:rPr>
                <a:t>/* The denominator of this Rational */</a:t>
              </a:r>
              <a:endParaRPr sz="1600" b="1" i="0" noProof="1">
                <a:latin typeface="Courier New" pitchFamily="1" charset="0"/>
              </a:endParaRPr>
            </a:p>
            <a:p>
              <a:endParaRPr sz="1000" b="1" i="0" noProof="1">
                <a:latin typeface="Courier New" pitchFamily="1" charset="0"/>
              </a:endParaRPr>
            </a:p>
            <a:p>
              <a:r>
                <a:rPr sz="1600" b="1" i="0" noProof="1"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63493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4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5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Rational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63496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i="0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762000" y="2705100"/>
            <a:ext cx="7315200" cy="2247900"/>
            <a:chOff x="480" y="1704"/>
            <a:chExt cx="4608" cy="1416"/>
          </a:xfrm>
        </p:grpSpPr>
        <p:sp>
          <p:nvSpPr>
            <p:cNvPr id="63503" name="Rectangle 12"/>
            <p:cNvSpPr>
              <a:spLocks noChangeArrowheads="1"/>
            </p:cNvSpPr>
            <p:nvPr/>
          </p:nvSpPr>
          <p:spPr bwMode="auto">
            <a:xfrm>
              <a:off x="480" y="1704"/>
              <a:ext cx="2531" cy="1416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04" name="AutoShape 13"/>
            <p:cNvSpPr>
              <a:spLocks noChangeArrowheads="1"/>
            </p:cNvSpPr>
            <p:nvPr/>
          </p:nvSpPr>
          <p:spPr bwMode="auto">
            <a:xfrm>
              <a:off x="3312" y="2047"/>
              <a:ext cx="1776" cy="555"/>
            </a:xfrm>
            <a:prstGeom prst="wedgeRectCallout">
              <a:avLst>
                <a:gd name="adj1" fmla="val -66667"/>
                <a:gd name="adj2" fmla="val -51259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/>
              <a:endParaRPr lang="en-US"/>
            </a:p>
          </p:txBody>
        </p:sp>
        <p:sp>
          <p:nvSpPr>
            <p:cNvPr id="63505" name="Rectangle 14"/>
            <p:cNvSpPr>
              <a:spLocks noChangeArrowheads="1"/>
            </p:cNvSpPr>
            <p:nvPr/>
          </p:nvSpPr>
          <p:spPr bwMode="auto">
            <a:xfrm>
              <a:off x="3312" y="2069"/>
              <a:ext cx="1759" cy="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Euclid’s </a:t>
              </a:r>
              <a:r>
                <a:rPr lang="en-US" sz="1200" b="1" i="0">
                  <a:latin typeface="Courier New" pitchFamily="1" charset="0"/>
                </a:rPr>
                <a:t>gcd</a:t>
              </a:r>
              <a:r>
                <a:rPr lang="en-US"/>
                <a:t> method is declared to be </a:t>
              </a:r>
              <a:r>
                <a:rPr lang="en-US" sz="1200" b="1" i="0">
                  <a:latin typeface="Courier New" pitchFamily="1" charset="0"/>
                </a:rPr>
                <a:t>private</a:t>
              </a:r>
              <a:r>
                <a:rPr lang="en-US"/>
                <a:t> because it is part of the implementation of this class and is never used outside of it.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06400" y="5105400"/>
            <a:ext cx="7670800" cy="1371600"/>
            <a:chOff x="256" y="3216"/>
            <a:chExt cx="4832" cy="864"/>
          </a:xfrm>
        </p:grpSpPr>
        <p:sp>
          <p:nvSpPr>
            <p:cNvPr id="63501" name="Rectangle 16"/>
            <p:cNvSpPr>
              <a:spLocks noChangeArrowheads="1"/>
            </p:cNvSpPr>
            <p:nvPr/>
          </p:nvSpPr>
          <p:spPr bwMode="auto">
            <a:xfrm>
              <a:off x="256" y="3216"/>
              <a:ext cx="4832" cy="52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02" name="AutoShape 17"/>
            <p:cNvSpPr>
              <a:spLocks noChangeArrowheads="1"/>
            </p:cNvSpPr>
            <p:nvPr/>
          </p:nvSpPr>
          <p:spPr bwMode="auto">
            <a:xfrm>
              <a:off x="1512" y="3888"/>
              <a:ext cx="2736" cy="192"/>
            </a:xfrm>
            <a:prstGeom prst="wedgeRectCallout">
              <a:avLst>
                <a:gd name="adj1" fmla="val -43347"/>
                <a:gd name="adj2" fmla="val -123958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just">
                <a:lnSpc>
                  <a:spcPct val="85000"/>
                </a:lnSpc>
              </a:pPr>
              <a:r>
                <a:rPr lang="en-US"/>
                <a:t>As always, the instance variables are private to this class.</a:t>
              </a:r>
            </a:p>
          </p:txBody>
        </p:sp>
      </p:grpSp>
      <p:sp>
        <p:nvSpPr>
          <p:cNvPr id="63499" name="Text Box 18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8267700" y="6553200"/>
            <a:ext cx="723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skip code</a:t>
            </a:r>
          </a:p>
        </p:txBody>
      </p:sp>
      <p:sp>
        <p:nvSpPr>
          <p:cNvPr id="63500" name="Text Box 19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page 5 of 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727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27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4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Simulating Rational Calculation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i="0"/>
              <a:t>The next slide works through all the steps in the calculation of a simple program that adds three rational numbers. </a:t>
            </a:r>
          </a:p>
        </p:txBody>
      </p:sp>
      <p:grpSp>
        <p:nvGrpSpPr>
          <p:cNvPr id="65540" name="Group 4"/>
          <p:cNvGrpSpPr>
            <a:grpSpLocks/>
          </p:cNvGrpSpPr>
          <p:nvPr/>
        </p:nvGrpSpPr>
        <p:grpSpPr bwMode="auto">
          <a:xfrm>
            <a:off x="3352800" y="1981200"/>
            <a:ext cx="485775" cy="828675"/>
            <a:chOff x="2112" y="1612"/>
            <a:chExt cx="306" cy="522"/>
          </a:xfrm>
        </p:grpSpPr>
        <p:sp>
          <p:nvSpPr>
            <p:cNvPr id="65557" name="Rectangle 5"/>
            <p:cNvSpPr>
              <a:spLocks noChangeArrowheads="1"/>
            </p:cNvSpPr>
            <p:nvPr/>
          </p:nvSpPr>
          <p:spPr bwMode="auto">
            <a:xfrm>
              <a:off x="2160" y="1612"/>
              <a:ext cx="213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i="0"/>
                <a:t>1</a:t>
              </a:r>
            </a:p>
          </p:txBody>
        </p:sp>
        <p:sp>
          <p:nvSpPr>
            <p:cNvPr id="65558" name="Rectangle 6"/>
            <p:cNvSpPr>
              <a:spLocks noChangeArrowheads="1"/>
            </p:cNvSpPr>
            <p:nvPr/>
          </p:nvSpPr>
          <p:spPr bwMode="auto">
            <a:xfrm>
              <a:off x="2160" y="1872"/>
              <a:ext cx="213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i="0"/>
                <a:t>2</a:t>
              </a:r>
            </a:p>
          </p:txBody>
        </p:sp>
        <p:sp>
          <p:nvSpPr>
            <p:cNvPr id="65559" name="Line 7"/>
            <p:cNvSpPr>
              <a:spLocks noChangeShapeType="1"/>
            </p:cNvSpPr>
            <p:nvPr/>
          </p:nvSpPr>
          <p:spPr bwMode="auto">
            <a:xfrm>
              <a:off x="2112" y="1872"/>
              <a:ext cx="3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</p:grpSp>
      <p:grpSp>
        <p:nvGrpSpPr>
          <p:cNvPr id="65541" name="Group 8"/>
          <p:cNvGrpSpPr>
            <a:grpSpLocks/>
          </p:cNvGrpSpPr>
          <p:nvPr/>
        </p:nvGrpSpPr>
        <p:grpSpPr bwMode="auto">
          <a:xfrm>
            <a:off x="4391025" y="1981200"/>
            <a:ext cx="485775" cy="828675"/>
            <a:chOff x="2766" y="1616"/>
            <a:chExt cx="306" cy="522"/>
          </a:xfrm>
        </p:grpSpPr>
        <p:sp>
          <p:nvSpPr>
            <p:cNvPr id="65554" name="Rectangle 9"/>
            <p:cNvSpPr>
              <a:spLocks noChangeArrowheads="1"/>
            </p:cNvSpPr>
            <p:nvPr/>
          </p:nvSpPr>
          <p:spPr bwMode="auto">
            <a:xfrm>
              <a:off x="2814" y="1616"/>
              <a:ext cx="213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i="0"/>
                <a:t>1</a:t>
              </a:r>
            </a:p>
          </p:txBody>
        </p:sp>
        <p:sp>
          <p:nvSpPr>
            <p:cNvPr id="65555" name="Rectangle 10"/>
            <p:cNvSpPr>
              <a:spLocks noChangeArrowheads="1"/>
            </p:cNvSpPr>
            <p:nvPr/>
          </p:nvSpPr>
          <p:spPr bwMode="auto">
            <a:xfrm>
              <a:off x="2814" y="1876"/>
              <a:ext cx="213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i="0"/>
                <a:t>3</a:t>
              </a:r>
            </a:p>
          </p:txBody>
        </p:sp>
        <p:sp>
          <p:nvSpPr>
            <p:cNvPr id="65556" name="Line 11"/>
            <p:cNvSpPr>
              <a:spLocks noChangeShapeType="1"/>
            </p:cNvSpPr>
            <p:nvPr/>
          </p:nvSpPr>
          <p:spPr bwMode="auto">
            <a:xfrm>
              <a:off x="2766" y="1876"/>
              <a:ext cx="3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</p:grpSp>
      <p:grpSp>
        <p:nvGrpSpPr>
          <p:cNvPr id="65542" name="Group 12"/>
          <p:cNvGrpSpPr>
            <a:grpSpLocks/>
          </p:cNvGrpSpPr>
          <p:nvPr/>
        </p:nvGrpSpPr>
        <p:grpSpPr bwMode="auto">
          <a:xfrm>
            <a:off x="5429250" y="1981200"/>
            <a:ext cx="485775" cy="828675"/>
            <a:chOff x="3420" y="1620"/>
            <a:chExt cx="306" cy="522"/>
          </a:xfrm>
        </p:grpSpPr>
        <p:sp>
          <p:nvSpPr>
            <p:cNvPr id="65551" name="Rectangle 13"/>
            <p:cNvSpPr>
              <a:spLocks noChangeArrowheads="1"/>
            </p:cNvSpPr>
            <p:nvPr/>
          </p:nvSpPr>
          <p:spPr bwMode="auto">
            <a:xfrm>
              <a:off x="3468" y="1620"/>
              <a:ext cx="213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i="0"/>
                <a:t>1</a:t>
              </a:r>
            </a:p>
          </p:txBody>
        </p:sp>
        <p:sp>
          <p:nvSpPr>
            <p:cNvPr id="65552" name="Rectangle 14"/>
            <p:cNvSpPr>
              <a:spLocks noChangeArrowheads="1"/>
            </p:cNvSpPr>
            <p:nvPr/>
          </p:nvSpPr>
          <p:spPr bwMode="auto">
            <a:xfrm>
              <a:off x="3468" y="1880"/>
              <a:ext cx="213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i="0"/>
                <a:t>6</a:t>
              </a:r>
            </a:p>
          </p:txBody>
        </p:sp>
        <p:sp>
          <p:nvSpPr>
            <p:cNvPr id="65553" name="Line 15"/>
            <p:cNvSpPr>
              <a:spLocks noChangeShapeType="1"/>
            </p:cNvSpPr>
            <p:nvPr/>
          </p:nvSpPr>
          <p:spPr bwMode="auto">
            <a:xfrm>
              <a:off x="3420" y="1880"/>
              <a:ext cx="3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US"/>
            </a:p>
          </p:txBody>
        </p:sp>
      </p:grpSp>
      <p:sp>
        <p:nvSpPr>
          <p:cNvPr id="65543" name="Rectangle 16"/>
          <p:cNvSpPr>
            <a:spLocks noChangeArrowheads="1"/>
          </p:cNvSpPr>
          <p:nvPr/>
        </p:nvSpPr>
        <p:spPr bwMode="auto">
          <a:xfrm>
            <a:off x="3949700" y="2178050"/>
            <a:ext cx="35824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i="0"/>
              <a:t>+</a:t>
            </a:r>
          </a:p>
        </p:txBody>
      </p:sp>
      <p:sp>
        <p:nvSpPr>
          <p:cNvPr id="65544" name="Rectangle 17"/>
          <p:cNvSpPr>
            <a:spLocks noChangeArrowheads="1"/>
          </p:cNvSpPr>
          <p:nvPr/>
        </p:nvSpPr>
        <p:spPr bwMode="auto">
          <a:xfrm>
            <a:off x="4978400" y="2178050"/>
            <a:ext cx="35824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i="0"/>
              <a:t>+</a:t>
            </a: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482600" y="2971800"/>
            <a:ext cx="8131175" cy="2709863"/>
            <a:chOff x="304" y="1872"/>
            <a:chExt cx="5122" cy="1707"/>
          </a:xfrm>
        </p:grpSpPr>
        <p:sp>
          <p:nvSpPr>
            <p:cNvPr id="65546" name="Rectangle 19"/>
            <p:cNvSpPr>
              <a:spLocks noChangeArrowheads="1"/>
            </p:cNvSpPr>
            <p:nvPr/>
          </p:nvSpPr>
          <p:spPr bwMode="auto">
            <a:xfrm>
              <a:off x="304" y="1872"/>
              <a:ext cx="5122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20000"/>
                </a:spcAft>
                <a:buFontTx/>
                <a:buChar char="•"/>
              </a:pPr>
              <a:r>
                <a:rPr lang="en-US" sz="2400" i="0"/>
                <a:t>With rational arithmetic, the computation is exact.  If you write this same program using variables of type </a:t>
              </a:r>
              <a:r>
                <a:rPr lang="en-US" sz="2000" b="1" i="0">
                  <a:latin typeface="Courier New" pitchFamily="1" charset="0"/>
                </a:rPr>
                <a:t>double</a:t>
              </a:r>
              <a:r>
                <a:rPr lang="en-US" sz="2400" i="0"/>
                <a:t>, the result looks like this:</a:t>
              </a:r>
            </a:p>
          </p:txBody>
        </p:sp>
        <p:grpSp>
          <p:nvGrpSpPr>
            <p:cNvPr id="65547" name="Group 20"/>
            <p:cNvGrpSpPr>
              <a:grpSpLocks/>
            </p:cNvGrpSpPr>
            <p:nvPr/>
          </p:nvGrpSpPr>
          <p:grpSpPr bwMode="auto">
            <a:xfrm>
              <a:off x="1178" y="2544"/>
              <a:ext cx="3403" cy="1035"/>
              <a:chOff x="1178" y="2960"/>
              <a:chExt cx="3403" cy="1035"/>
            </a:xfrm>
          </p:grpSpPr>
          <p:pic>
            <p:nvPicPr>
              <p:cNvPr id="65549" name="Picture 21" descr="Consol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78" y="2976"/>
                <a:ext cx="3403" cy="10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550" name="Text Box 22"/>
              <p:cNvSpPr txBox="1">
                <a:spLocks noChangeArrowheads="1"/>
              </p:cNvSpPr>
              <p:nvPr/>
            </p:nvSpPr>
            <p:spPr bwMode="auto">
              <a:xfrm>
                <a:off x="1200" y="2960"/>
                <a:ext cx="33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b="1" i="0">
                    <a:solidFill>
                      <a:srgbClr val="333333"/>
                    </a:solidFill>
                    <a:latin typeface="Helvetica" pitchFamily="1" charset="0"/>
                  </a:rPr>
                  <a:t>RoundoffExample</a:t>
                </a:r>
                <a:endParaRPr lang="en-US" sz="1000" i="0">
                  <a:solidFill>
                    <a:srgbClr val="333333"/>
                  </a:solidFill>
                  <a:latin typeface="Charcoal CY" pitchFamily="1" charset="-52"/>
                </a:endParaRPr>
              </a:p>
            </p:txBody>
          </p:sp>
        </p:grpSp>
        <p:sp>
          <p:nvSpPr>
            <p:cNvPr id="65548" name="Text Box 23"/>
            <p:cNvSpPr txBox="1">
              <a:spLocks noChangeArrowheads="1"/>
            </p:cNvSpPr>
            <p:nvPr/>
          </p:nvSpPr>
          <p:spPr bwMode="auto">
            <a:xfrm>
              <a:off x="1188" y="2680"/>
              <a:ext cx="332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1.0/2.0 + 1.0/3.0 + 1.0/6.0 = 0.999999999999999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Adding Three Rational Values</a:t>
            </a:r>
            <a:endParaRPr lang="en-US" i="1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533400" y="1104900"/>
            <a:ext cx="8001000" cy="284321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7588" name="Group 4"/>
          <p:cNvGrpSpPr>
            <a:grpSpLocks/>
          </p:cNvGrpSpPr>
          <p:nvPr/>
        </p:nvGrpSpPr>
        <p:grpSpPr bwMode="auto">
          <a:xfrm>
            <a:off x="3784600" y="2908300"/>
            <a:ext cx="4597400" cy="915988"/>
            <a:chOff x="2384" y="1832"/>
            <a:chExt cx="2896" cy="577"/>
          </a:xfrm>
        </p:grpSpPr>
        <p:sp>
          <p:nvSpPr>
            <p:cNvPr id="67851" name="Rectangle 5"/>
            <p:cNvSpPr>
              <a:spLocks noChangeArrowheads="1"/>
            </p:cNvSpPr>
            <p:nvPr/>
          </p:nvSpPr>
          <p:spPr bwMode="auto">
            <a:xfrm>
              <a:off x="3912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52" name="Text Box 6"/>
            <p:cNvSpPr txBox="1">
              <a:spLocks noChangeArrowheads="1"/>
            </p:cNvSpPr>
            <p:nvPr/>
          </p:nvSpPr>
          <p:spPr bwMode="auto">
            <a:xfrm>
              <a:off x="3888" y="1832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c</a:t>
              </a:r>
            </a:p>
          </p:txBody>
        </p:sp>
        <p:sp>
          <p:nvSpPr>
            <p:cNvPr id="67853" name="Rectangle 7"/>
            <p:cNvSpPr>
              <a:spLocks noChangeArrowheads="1"/>
            </p:cNvSpPr>
            <p:nvPr/>
          </p:nvSpPr>
          <p:spPr bwMode="auto">
            <a:xfrm>
              <a:off x="4656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54" name="Text Box 8"/>
            <p:cNvSpPr txBox="1">
              <a:spLocks noChangeArrowheads="1"/>
            </p:cNvSpPr>
            <p:nvPr/>
          </p:nvSpPr>
          <p:spPr bwMode="auto">
            <a:xfrm>
              <a:off x="4632" y="1832"/>
              <a:ext cx="6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sum</a:t>
              </a:r>
            </a:p>
          </p:txBody>
        </p:sp>
        <p:sp>
          <p:nvSpPr>
            <p:cNvPr id="67855" name="Rectangle 9"/>
            <p:cNvSpPr>
              <a:spLocks noChangeArrowheads="1"/>
            </p:cNvSpPr>
            <p:nvPr/>
          </p:nvSpPr>
          <p:spPr bwMode="auto">
            <a:xfrm>
              <a:off x="3160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56" name="Text Box 10"/>
            <p:cNvSpPr txBox="1">
              <a:spLocks noChangeArrowheads="1"/>
            </p:cNvSpPr>
            <p:nvPr/>
          </p:nvSpPr>
          <p:spPr bwMode="auto">
            <a:xfrm>
              <a:off x="3136" y="1832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b</a:t>
              </a:r>
            </a:p>
          </p:txBody>
        </p:sp>
        <p:sp>
          <p:nvSpPr>
            <p:cNvPr id="67857" name="Text Box 11"/>
            <p:cNvSpPr txBox="1">
              <a:spLocks noChangeArrowheads="1"/>
            </p:cNvSpPr>
            <p:nvPr/>
          </p:nvSpPr>
          <p:spPr bwMode="auto">
            <a:xfrm>
              <a:off x="2384" y="1832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a</a:t>
              </a:r>
            </a:p>
          </p:txBody>
        </p:sp>
        <p:sp>
          <p:nvSpPr>
            <p:cNvPr id="67858" name="Rectangle 12"/>
            <p:cNvSpPr>
              <a:spLocks noChangeArrowheads="1"/>
            </p:cNvSpPr>
            <p:nvPr/>
          </p:nvSpPr>
          <p:spPr bwMode="auto">
            <a:xfrm>
              <a:off x="2408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7589" name="Text Box 13"/>
          <p:cNvSpPr txBox="1">
            <a:spLocks noChangeArrowheads="1"/>
          </p:cNvSpPr>
          <p:nvPr/>
        </p:nvSpPr>
        <p:spPr bwMode="auto">
          <a:xfrm>
            <a:off x="647700" y="1168400"/>
            <a:ext cx="79629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sz="1600" b="1" i="0" noProof="1">
                <a:latin typeface="Courier New" pitchFamily="1" charset="0"/>
              </a:rPr>
              <a:t>public void run()</a:t>
            </a:r>
            <a:r>
              <a:rPr sz="800" b="1" i="0" noProof="1">
                <a:latin typeface="Courier New" pitchFamily="1" charset="0"/>
              </a:rPr>
              <a:t> </a:t>
            </a:r>
            <a:r>
              <a:rPr sz="1600" b="1" i="0" noProof="1">
                <a:latin typeface="Courier New" pitchFamily="1" charset="0"/>
              </a:rPr>
              <a:t>{</a:t>
            </a:r>
          </a:p>
          <a:p>
            <a:r>
              <a:rPr lang="en-US" sz="1600" b="1" i="0">
                <a:latin typeface="Courier New" pitchFamily="1" charset="0"/>
              </a:rPr>
              <a:t>   Rational a = new Rational(1, 2);</a:t>
            </a:r>
          </a:p>
          <a:p>
            <a:r>
              <a:rPr lang="en-US" sz="1600" b="1" i="0">
                <a:latin typeface="Courier New" pitchFamily="1" charset="0"/>
              </a:rPr>
              <a:t>   Rational b = new Rational(1, 3);</a:t>
            </a:r>
          </a:p>
          <a:p>
            <a:r>
              <a:rPr lang="en-US" sz="1600" b="1" i="0">
                <a:latin typeface="Courier New" pitchFamily="1" charset="0"/>
              </a:rPr>
              <a:t>   Rational c = new Rational(1, 6);</a:t>
            </a:r>
          </a:p>
          <a:p>
            <a:r>
              <a:rPr lang="en-US" sz="1600" b="1" i="0">
                <a:latin typeface="Courier New" pitchFamily="1" charset="0"/>
              </a:rPr>
              <a:t>   Rational sum = a.add(b).add(c);</a:t>
            </a:r>
          </a:p>
          <a:p>
            <a:r>
              <a:rPr lang="en-US" sz="1600" b="1" i="0">
                <a:latin typeface="Courier New" pitchFamily="1" charset="0"/>
              </a:rPr>
              <a:t>   println(a + " + " + b + " + " + c + " = " + sum);</a:t>
            </a:r>
          </a:p>
          <a:p>
            <a:r>
              <a:rPr sz="1600" b="1" i="0" noProof="1">
                <a:latin typeface="Courier New" pitchFamily="1" charset="0"/>
              </a:rPr>
              <a:t>}</a:t>
            </a:r>
          </a:p>
        </p:txBody>
      </p:sp>
      <p:grpSp>
        <p:nvGrpSpPr>
          <p:cNvPr id="67590" name="Group 14"/>
          <p:cNvGrpSpPr>
            <a:grpSpLocks/>
          </p:cNvGrpSpPr>
          <p:nvPr/>
        </p:nvGrpSpPr>
        <p:grpSpPr bwMode="auto">
          <a:xfrm>
            <a:off x="1870075" y="4902200"/>
            <a:ext cx="5402263" cy="1643063"/>
            <a:chOff x="1178" y="2960"/>
            <a:chExt cx="3403" cy="1035"/>
          </a:xfrm>
        </p:grpSpPr>
        <p:pic>
          <p:nvPicPr>
            <p:cNvPr id="67849" name="Picture 15" descr="Consol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78" y="2976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850" name="Text Box 16"/>
            <p:cNvSpPr txBox="1">
              <a:spLocks noChangeArrowheads="1"/>
            </p:cNvSpPr>
            <p:nvPr/>
          </p:nvSpPr>
          <p:spPr bwMode="auto">
            <a:xfrm>
              <a:off x="1200" y="2960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 i="0">
                  <a:solidFill>
                    <a:srgbClr val="333333"/>
                  </a:solidFill>
                  <a:latin typeface="Helvetica" pitchFamily="1" charset="0"/>
                </a:rPr>
                <a:t>TestRational</a:t>
              </a:r>
              <a:endParaRPr lang="en-US" sz="1000" i="0">
                <a:solidFill>
                  <a:srgbClr val="333333"/>
                </a:solidFill>
                <a:latin typeface="Charcoal CY" pitchFamily="1" charset="-52"/>
              </a:endParaRPr>
            </a:p>
          </p:txBody>
        </p:sp>
      </p:grpSp>
      <p:sp>
        <p:nvSpPr>
          <p:cNvPr id="731153" name="Rectangle 17"/>
          <p:cNvSpPr>
            <a:spLocks noChangeArrowheads="1"/>
          </p:cNvSpPr>
          <p:nvPr/>
        </p:nvSpPr>
        <p:spPr bwMode="auto">
          <a:xfrm>
            <a:off x="1041400" y="1476004"/>
            <a:ext cx="40306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154" name="Rectangle 18"/>
          <p:cNvSpPr>
            <a:spLocks noChangeArrowheads="1"/>
          </p:cNvSpPr>
          <p:nvPr/>
        </p:nvSpPr>
        <p:spPr bwMode="auto">
          <a:xfrm>
            <a:off x="1041400" y="1729633"/>
            <a:ext cx="40306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155" name="Rectangle 19"/>
          <p:cNvSpPr>
            <a:spLocks noChangeArrowheads="1"/>
          </p:cNvSpPr>
          <p:nvPr/>
        </p:nvSpPr>
        <p:spPr bwMode="auto">
          <a:xfrm>
            <a:off x="1041400" y="1971304"/>
            <a:ext cx="40306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156" name="Rectangle 20"/>
          <p:cNvSpPr>
            <a:spLocks noChangeArrowheads="1"/>
          </p:cNvSpPr>
          <p:nvPr/>
        </p:nvSpPr>
        <p:spPr bwMode="auto">
          <a:xfrm>
            <a:off x="1041400" y="2224933"/>
            <a:ext cx="40306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157" name="Rectangle 21"/>
          <p:cNvSpPr>
            <a:spLocks noChangeArrowheads="1"/>
          </p:cNvSpPr>
          <p:nvPr/>
        </p:nvSpPr>
        <p:spPr bwMode="auto">
          <a:xfrm>
            <a:off x="2878138" y="2231283"/>
            <a:ext cx="1031875" cy="23018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158" name="Rectangle 22"/>
          <p:cNvSpPr>
            <a:spLocks noChangeArrowheads="1"/>
          </p:cNvSpPr>
          <p:nvPr/>
        </p:nvSpPr>
        <p:spPr bwMode="auto">
          <a:xfrm>
            <a:off x="2879725" y="2215408"/>
            <a:ext cx="1887538" cy="2571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159" name="Rectangle 23"/>
          <p:cNvSpPr>
            <a:spLocks noChangeArrowheads="1"/>
          </p:cNvSpPr>
          <p:nvPr/>
        </p:nvSpPr>
        <p:spPr bwMode="auto">
          <a:xfrm>
            <a:off x="1041400" y="2442792"/>
            <a:ext cx="6099175" cy="27781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2925763" y="3200400"/>
            <a:ext cx="401637" cy="615950"/>
            <a:chOff x="736" y="2871"/>
            <a:chExt cx="253" cy="388"/>
          </a:xfrm>
        </p:grpSpPr>
        <p:sp>
          <p:nvSpPr>
            <p:cNvPr id="67844" name="Rectangle 25"/>
            <p:cNvSpPr>
              <a:spLocks noChangeArrowheads="1"/>
            </p:cNvSpPr>
            <p:nvPr/>
          </p:nvSpPr>
          <p:spPr bwMode="auto">
            <a:xfrm>
              <a:off x="736" y="2903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45" name="Rectangle 26"/>
            <p:cNvSpPr>
              <a:spLocks noChangeArrowheads="1"/>
            </p:cNvSpPr>
            <p:nvPr/>
          </p:nvSpPr>
          <p:spPr bwMode="auto">
            <a:xfrm>
              <a:off x="736" y="3083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46" name="Line 27"/>
            <p:cNvSpPr>
              <a:spLocks noChangeShapeType="1"/>
            </p:cNvSpPr>
            <p:nvPr/>
          </p:nvSpPr>
          <p:spPr bwMode="auto">
            <a:xfrm>
              <a:off x="736" y="3062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47" name="Text Box 28"/>
            <p:cNvSpPr txBox="1">
              <a:spLocks noChangeArrowheads="1"/>
            </p:cNvSpPr>
            <p:nvPr/>
          </p:nvSpPr>
          <p:spPr bwMode="auto">
            <a:xfrm>
              <a:off x="736" y="2871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5</a:t>
              </a:r>
            </a:p>
          </p:txBody>
        </p:sp>
        <p:sp>
          <p:nvSpPr>
            <p:cNvPr id="67848" name="Text Box 29"/>
            <p:cNvSpPr txBox="1">
              <a:spLocks noChangeArrowheads="1"/>
            </p:cNvSpPr>
            <p:nvPr/>
          </p:nvSpPr>
          <p:spPr bwMode="auto">
            <a:xfrm>
              <a:off x="736" y="3047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6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4119563" y="3200400"/>
            <a:ext cx="401637" cy="615950"/>
            <a:chOff x="736" y="2871"/>
            <a:chExt cx="253" cy="388"/>
          </a:xfrm>
        </p:grpSpPr>
        <p:sp>
          <p:nvSpPr>
            <p:cNvPr id="67839" name="Rectangle 31"/>
            <p:cNvSpPr>
              <a:spLocks noChangeArrowheads="1"/>
            </p:cNvSpPr>
            <p:nvPr/>
          </p:nvSpPr>
          <p:spPr bwMode="auto">
            <a:xfrm>
              <a:off x="736" y="2903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40" name="Rectangle 32"/>
            <p:cNvSpPr>
              <a:spLocks noChangeArrowheads="1"/>
            </p:cNvSpPr>
            <p:nvPr/>
          </p:nvSpPr>
          <p:spPr bwMode="auto">
            <a:xfrm>
              <a:off x="736" y="3083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41" name="Line 33"/>
            <p:cNvSpPr>
              <a:spLocks noChangeShapeType="1"/>
            </p:cNvSpPr>
            <p:nvPr/>
          </p:nvSpPr>
          <p:spPr bwMode="auto">
            <a:xfrm>
              <a:off x="736" y="3062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42" name="Text Box 34"/>
            <p:cNvSpPr txBox="1">
              <a:spLocks noChangeArrowheads="1"/>
            </p:cNvSpPr>
            <p:nvPr/>
          </p:nvSpPr>
          <p:spPr bwMode="auto">
            <a:xfrm>
              <a:off x="736" y="2871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1</a:t>
              </a:r>
            </a:p>
          </p:txBody>
        </p:sp>
        <p:sp>
          <p:nvSpPr>
            <p:cNvPr id="67843" name="Text Box 35"/>
            <p:cNvSpPr txBox="1">
              <a:spLocks noChangeArrowheads="1"/>
            </p:cNvSpPr>
            <p:nvPr/>
          </p:nvSpPr>
          <p:spPr bwMode="auto">
            <a:xfrm>
              <a:off x="736" y="3047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2</a:t>
              </a:r>
            </a:p>
          </p:txBody>
        </p:sp>
      </p:grp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5313363" y="3200400"/>
            <a:ext cx="401637" cy="615950"/>
            <a:chOff x="736" y="2871"/>
            <a:chExt cx="253" cy="388"/>
          </a:xfrm>
        </p:grpSpPr>
        <p:sp>
          <p:nvSpPr>
            <p:cNvPr id="67834" name="Rectangle 37"/>
            <p:cNvSpPr>
              <a:spLocks noChangeArrowheads="1"/>
            </p:cNvSpPr>
            <p:nvPr/>
          </p:nvSpPr>
          <p:spPr bwMode="auto">
            <a:xfrm>
              <a:off x="736" y="2903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35" name="Rectangle 38"/>
            <p:cNvSpPr>
              <a:spLocks noChangeArrowheads="1"/>
            </p:cNvSpPr>
            <p:nvPr/>
          </p:nvSpPr>
          <p:spPr bwMode="auto">
            <a:xfrm>
              <a:off x="736" y="3083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36" name="Line 39"/>
            <p:cNvSpPr>
              <a:spLocks noChangeShapeType="1"/>
            </p:cNvSpPr>
            <p:nvPr/>
          </p:nvSpPr>
          <p:spPr bwMode="auto">
            <a:xfrm>
              <a:off x="736" y="3062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37" name="Text Box 40"/>
            <p:cNvSpPr txBox="1">
              <a:spLocks noChangeArrowheads="1"/>
            </p:cNvSpPr>
            <p:nvPr/>
          </p:nvSpPr>
          <p:spPr bwMode="auto">
            <a:xfrm>
              <a:off x="736" y="2871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1</a:t>
              </a:r>
            </a:p>
          </p:txBody>
        </p:sp>
        <p:sp>
          <p:nvSpPr>
            <p:cNvPr id="67838" name="Text Box 41"/>
            <p:cNvSpPr txBox="1">
              <a:spLocks noChangeArrowheads="1"/>
            </p:cNvSpPr>
            <p:nvPr/>
          </p:nvSpPr>
          <p:spPr bwMode="auto">
            <a:xfrm>
              <a:off x="736" y="3047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3</a:t>
              </a:r>
            </a:p>
          </p:txBody>
        </p:sp>
      </p:grpSp>
      <p:grpSp>
        <p:nvGrpSpPr>
          <p:cNvPr id="7" name="Group 42"/>
          <p:cNvGrpSpPr>
            <a:grpSpLocks/>
          </p:cNvGrpSpPr>
          <p:nvPr/>
        </p:nvGrpSpPr>
        <p:grpSpPr bwMode="auto">
          <a:xfrm>
            <a:off x="6507163" y="3200400"/>
            <a:ext cx="401637" cy="615950"/>
            <a:chOff x="736" y="2871"/>
            <a:chExt cx="253" cy="388"/>
          </a:xfrm>
        </p:grpSpPr>
        <p:sp>
          <p:nvSpPr>
            <p:cNvPr id="67829" name="Rectangle 43"/>
            <p:cNvSpPr>
              <a:spLocks noChangeArrowheads="1"/>
            </p:cNvSpPr>
            <p:nvPr/>
          </p:nvSpPr>
          <p:spPr bwMode="auto">
            <a:xfrm>
              <a:off x="736" y="2903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30" name="Rectangle 44"/>
            <p:cNvSpPr>
              <a:spLocks noChangeArrowheads="1"/>
            </p:cNvSpPr>
            <p:nvPr/>
          </p:nvSpPr>
          <p:spPr bwMode="auto">
            <a:xfrm>
              <a:off x="736" y="3083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31" name="Line 45"/>
            <p:cNvSpPr>
              <a:spLocks noChangeShapeType="1"/>
            </p:cNvSpPr>
            <p:nvPr/>
          </p:nvSpPr>
          <p:spPr bwMode="auto">
            <a:xfrm>
              <a:off x="736" y="3062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32" name="Text Box 46"/>
            <p:cNvSpPr txBox="1">
              <a:spLocks noChangeArrowheads="1"/>
            </p:cNvSpPr>
            <p:nvPr/>
          </p:nvSpPr>
          <p:spPr bwMode="auto">
            <a:xfrm>
              <a:off x="736" y="2871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1</a:t>
              </a:r>
            </a:p>
          </p:txBody>
        </p:sp>
        <p:sp>
          <p:nvSpPr>
            <p:cNvPr id="67833" name="Text Box 47"/>
            <p:cNvSpPr txBox="1">
              <a:spLocks noChangeArrowheads="1"/>
            </p:cNvSpPr>
            <p:nvPr/>
          </p:nvSpPr>
          <p:spPr bwMode="auto">
            <a:xfrm>
              <a:off x="736" y="3047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6</a:t>
              </a:r>
            </a:p>
          </p:txBody>
        </p:sp>
      </p:grpSp>
      <p:grpSp>
        <p:nvGrpSpPr>
          <p:cNvPr id="8" name="Group 48"/>
          <p:cNvGrpSpPr>
            <a:grpSpLocks/>
          </p:cNvGrpSpPr>
          <p:nvPr/>
        </p:nvGrpSpPr>
        <p:grpSpPr bwMode="auto">
          <a:xfrm>
            <a:off x="7700963" y="3200400"/>
            <a:ext cx="401637" cy="615950"/>
            <a:chOff x="736" y="2871"/>
            <a:chExt cx="253" cy="388"/>
          </a:xfrm>
        </p:grpSpPr>
        <p:sp>
          <p:nvSpPr>
            <p:cNvPr id="67824" name="Rectangle 49"/>
            <p:cNvSpPr>
              <a:spLocks noChangeArrowheads="1"/>
            </p:cNvSpPr>
            <p:nvPr/>
          </p:nvSpPr>
          <p:spPr bwMode="auto">
            <a:xfrm>
              <a:off x="736" y="2903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25" name="Rectangle 50"/>
            <p:cNvSpPr>
              <a:spLocks noChangeArrowheads="1"/>
            </p:cNvSpPr>
            <p:nvPr/>
          </p:nvSpPr>
          <p:spPr bwMode="auto">
            <a:xfrm>
              <a:off x="736" y="3083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26" name="Line 51"/>
            <p:cNvSpPr>
              <a:spLocks noChangeShapeType="1"/>
            </p:cNvSpPr>
            <p:nvPr/>
          </p:nvSpPr>
          <p:spPr bwMode="auto">
            <a:xfrm>
              <a:off x="736" y="3062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27" name="Text Box 52"/>
            <p:cNvSpPr txBox="1">
              <a:spLocks noChangeArrowheads="1"/>
            </p:cNvSpPr>
            <p:nvPr/>
          </p:nvSpPr>
          <p:spPr bwMode="auto">
            <a:xfrm>
              <a:off x="736" y="2871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1</a:t>
              </a:r>
            </a:p>
          </p:txBody>
        </p:sp>
        <p:sp>
          <p:nvSpPr>
            <p:cNvPr id="67828" name="Text Box 53"/>
            <p:cNvSpPr txBox="1">
              <a:spLocks noChangeArrowheads="1"/>
            </p:cNvSpPr>
            <p:nvPr/>
          </p:nvSpPr>
          <p:spPr bwMode="auto">
            <a:xfrm>
              <a:off x="736" y="3047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1</a:t>
              </a:r>
            </a:p>
          </p:txBody>
        </p:sp>
      </p:grpSp>
      <p:grpSp>
        <p:nvGrpSpPr>
          <p:cNvPr id="9" name="Group 54"/>
          <p:cNvGrpSpPr>
            <a:grpSpLocks/>
          </p:cNvGrpSpPr>
          <p:nvPr/>
        </p:nvGrpSpPr>
        <p:grpSpPr bwMode="auto">
          <a:xfrm>
            <a:off x="2590800" y="2781300"/>
            <a:ext cx="1066800" cy="1042988"/>
            <a:chOff x="1632" y="1752"/>
            <a:chExt cx="672" cy="657"/>
          </a:xfrm>
        </p:grpSpPr>
        <p:sp>
          <p:nvSpPr>
            <p:cNvPr id="67822" name="Text Box 55"/>
            <p:cNvSpPr txBox="1">
              <a:spLocks noChangeArrowheads="1"/>
            </p:cNvSpPr>
            <p:nvPr/>
          </p:nvSpPr>
          <p:spPr bwMode="auto">
            <a:xfrm>
              <a:off x="1632" y="1752"/>
              <a:ext cx="672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/>
                <a:t>temporary</a:t>
              </a:r>
            </a:p>
            <a:p>
              <a:pPr algn="ctr">
                <a:lnSpc>
                  <a:spcPct val="85000"/>
                </a:lnSpc>
              </a:pPr>
              <a:r>
                <a:rPr lang="en-US"/>
                <a:t>result</a:t>
              </a:r>
              <a:endParaRPr lang="en-US" sz="1600" b="1" i="0">
                <a:latin typeface="Courier New" pitchFamily="1" charset="0"/>
              </a:endParaRPr>
            </a:p>
          </p:txBody>
        </p:sp>
        <p:sp>
          <p:nvSpPr>
            <p:cNvPr id="67823" name="Rectangle 56"/>
            <p:cNvSpPr>
              <a:spLocks noChangeArrowheads="1"/>
            </p:cNvSpPr>
            <p:nvPr/>
          </p:nvSpPr>
          <p:spPr bwMode="auto">
            <a:xfrm>
              <a:off x="1656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31193" name="Text Box 57"/>
          <p:cNvSpPr txBox="1">
            <a:spLocks noChangeArrowheads="1"/>
          </p:cNvSpPr>
          <p:nvPr/>
        </p:nvSpPr>
        <p:spPr bwMode="auto">
          <a:xfrm>
            <a:off x="1885950" y="5118100"/>
            <a:ext cx="502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0">
                <a:latin typeface="Courier New" pitchFamily="1" charset="0"/>
              </a:rPr>
              <a:t>1/2 + 1/3 + 1/6 = 1</a:t>
            </a:r>
          </a:p>
        </p:txBody>
      </p:sp>
      <p:sp>
        <p:nvSpPr>
          <p:cNvPr id="67605" name="Text Box 58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7848600" y="6400800"/>
            <a:ext cx="1143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skip simulation</a:t>
            </a:r>
          </a:p>
        </p:txBody>
      </p:sp>
      <p:grpSp>
        <p:nvGrpSpPr>
          <p:cNvPr id="10" name="Group 59"/>
          <p:cNvGrpSpPr>
            <a:grpSpLocks/>
          </p:cNvGrpSpPr>
          <p:nvPr/>
        </p:nvGrpSpPr>
        <p:grpSpPr bwMode="auto">
          <a:xfrm>
            <a:off x="673100" y="1473200"/>
            <a:ext cx="8077200" cy="2843213"/>
            <a:chOff x="336" y="696"/>
            <a:chExt cx="5088" cy="1791"/>
          </a:xfrm>
        </p:grpSpPr>
        <p:sp>
          <p:nvSpPr>
            <p:cNvPr id="67805" name="Rectangle 60"/>
            <p:cNvSpPr>
              <a:spLocks noChangeArrowheads="1"/>
            </p:cNvSpPr>
            <p:nvPr/>
          </p:nvSpPr>
          <p:spPr bwMode="auto">
            <a:xfrm>
              <a:off x="336" y="696"/>
              <a:ext cx="5040" cy="17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06" name="Text Box 61"/>
            <p:cNvSpPr txBox="1">
              <a:spLocks noChangeArrowheads="1"/>
            </p:cNvSpPr>
            <p:nvPr/>
          </p:nvSpPr>
          <p:spPr bwMode="auto">
            <a:xfrm>
              <a:off x="408" y="736"/>
              <a:ext cx="5016" cy="1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public Rational(int x, int y) {</a:t>
              </a:r>
            </a:p>
            <a:p>
              <a:r>
                <a:rPr lang="en-US" sz="1600" b="1" i="0">
                  <a:latin typeface="Courier New" pitchFamily="1" charset="0"/>
                </a:rPr>
                <a:t>   int g = gcd(Math.abs(x), Math.abs(y));</a:t>
              </a:r>
            </a:p>
            <a:p>
              <a:r>
                <a:rPr lang="en-US" sz="1600" b="1" i="0">
                  <a:latin typeface="Courier New" pitchFamily="1" charset="0"/>
                </a:rPr>
                <a:t>   num = x / g;</a:t>
              </a:r>
            </a:p>
            <a:p>
              <a:r>
                <a:rPr lang="en-US" sz="1600" b="1" i="0">
                  <a:latin typeface="Courier New" pitchFamily="1" charset="0"/>
                </a:rPr>
                <a:t>   den = Math.abs(y) / g;</a:t>
              </a:r>
            </a:p>
            <a:p>
              <a:r>
                <a:rPr lang="en-US" sz="1600" b="1" i="0">
                  <a:latin typeface="Courier New" pitchFamily="1" charset="0"/>
                </a:rPr>
                <a:t>   if (y &lt; 0) num = -num;</a:t>
              </a:r>
            </a:p>
            <a:p>
              <a:r>
                <a:rPr lang="en-US" sz="1600" b="1" i="0">
                  <a:latin typeface="Courier New" pitchFamily="1" charset="0"/>
                </a:rPr>
                <a:t>}</a:t>
              </a:r>
            </a:p>
            <a:p>
              <a:endParaRPr sz="1600" b="1" i="0" noProof="1">
                <a:latin typeface="Courier New" pitchFamily="1" charset="0"/>
              </a:endParaRPr>
            </a:p>
          </p:txBody>
        </p:sp>
        <p:sp>
          <p:nvSpPr>
            <p:cNvPr id="67807" name="Rectangle 62"/>
            <p:cNvSpPr>
              <a:spLocks noChangeArrowheads="1"/>
            </p:cNvSpPr>
            <p:nvPr/>
          </p:nvSpPr>
          <p:spPr bwMode="auto">
            <a:xfrm>
              <a:off x="3912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08" name="Text Box 63"/>
            <p:cNvSpPr txBox="1">
              <a:spLocks noChangeArrowheads="1"/>
            </p:cNvSpPr>
            <p:nvPr/>
          </p:nvSpPr>
          <p:spPr bwMode="auto">
            <a:xfrm>
              <a:off x="3888" y="1984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y</a:t>
              </a:r>
            </a:p>
          </p:txBody>
        </p:sp>
        <p:sp>
          <p:nvSpPr>
            <p:cNvPr id="67809" name="Rectangle 64"/>
            <p:cNvSpPr>
              <a:spLocks noChangeArrowheads="1"/>
            </p:cNvSpPr>
            <p:nvPr/>
          </p:nvSpPr>
          <p:spPr bwMode="auto">
            <a:xfrm>
              <a:off x="4656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10" name="Text Box 65"/>
            <p:cNvSpPr txBox="1">
              <a:spLocks noChangeArrowheads="1"/>
            </p:cNvSpPr>
            <p:nvPr/>
          </p:nvSpPr>
          <p:spPr bwMode="auto">
            <a:xfrm>
              <a:off x="4632" y="1984"/>
              <a:ext cx="6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g</a:t>
              </a:r>
            </a:p>
          </p:txBody>
        </p:sp>
        <p:sp>
          <p:nvSpPr>
            <p:cNvPr id="67811" name="Rectangle 66"/>
            <p:cNvSpPr>
              <a:spLocks noChangeArrowheads="1"/>
            </p:cNvSpPr>
            <p:nvPr/>
          </p:nvSpPr>
          <p:spPr bwMode="auto">
            <a:xfrm>
              <a:off x="3168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12" name="Text Box 67"/>
            <p:cNvSpPr txBox="1">
              <a:spLocks noChangeArrowheads="1"/>
            </p:cNvSpPr>
            <p:nvPr/>
          </p:nvSpPr>
          <p:spPr bwMode="auto">
            <a:xfrm>
              <a:off x="3144" y="1984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x</a:t>
              </a:r>
            </a:p>
          </p:txBody>
        </p:sp>
        <p:sp>
          <p:nvSpPr>
            <p:cNvPr id="67813" name="Text Box 68"/>
            <p:cNvSpPr txBox="1">
              <a:spLocks noChangeArrowheads="1"/>
            </p:cNvSpPr>
            <p:nvPr/>
          </p:nvSpPr>
          <p:spPr bwMode="auto">
            <a:xfrm>
              <a:off x="400" y="1832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this</a:t>
              </a:r>
            </a:p>
          </p:txBody>
        </p:sp>
        <p:sp>
          <p:nvSpPr>
            <p:cNvPr id="67814" name="Rectangle 69"/>
            <p:cNvSpPr>
              <a:spLocks noChangeArrowheads="1"/>
            </p:cNvSpPr>
            <p:nvPr/>
          </p:nvSpPr>
          <p:spPr bwMode="auto">
            <a:xfrm>
              <a:off x="424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15" name="Rectangle 70"/>
            <p:cNvSpPr>
              <a:spLocks noChangeArrowheads="1"/>
            </p:cNvSpPr>
            <p:nvPr/>
          </p:nvSpPr>
          <p:spPr bwMode="auto">
            <a:xfrm>
              <a:off x="736" y="204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16" name="Rectangle 71"/>
            <p:cNvSpPr>
              <a:spLocks noChangeArrowheads="1"/>
            </p:cNvSpPr>
            <p:nvPr/>
          </p:nvSpPr>
          <p:spPr bwMode="auto">
            <a:xfrm>
              <a:off x="736" y="222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17" name="Line 72"/>
            <p:cNvSpPr>
              <a:spLocks noChangeShapeType="1"/>
            </p:cNvSpPr>
            <p:nvPr/>
          </p:nvSpPr>
          <p:spPr bwMode="auto">
            <a:xfrm>
              <a:off x="736" y="2207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18" name="Text Box 73"/>
            <p:cNvSpPr txBox="1">
              <a:spLocks noChangeArrowheads="1"/>
            </p:cNvSpPr>
            <p:nvPr/>
          </p:nvSpPr>
          <p:spPr bwMode="auto">
            <a:xfrm>
              <a:off x="432" y="201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num</a:t>
              </a:r>
            </a:p>
          </p:txBody>
        </p:sp>
        <p:sp>
          <p:nvSpPr>
            <p:cNvPr id="67819" name="Text Box 74"/>
            <p:cNvSpPr txBox="1">
              <a:spLocks noChangeArrowheads="1"/>
            </p:cNvSpPr>
            <p:nvPr/>
          </p:nvSpPr>
          <p:spPr bwMode="auto">
            <a:xfrm>
              <a:off x="432" y="219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den</a:t>
              </a:r>
            </a:p>
          </p:txBody>
        </p:sp>
        <p:sp>
          <p:nvSpPr>
            <p:cNvPr id="67820" name="Text Box 75"/>
            <p:cNvSpPr txBox="1">
              <a:spLocks noChangeArrowheads="1"/>
            </p:cNvSpPr>
            <p:nvPr/>
          </p:nvSpPr>
          <p:spPr bwMode="auto">
            <a:xfrm>
              <a:off x="3168" y="2184"/>
              <a:ext cx="6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1</a:t>
              </a:r>
            </a:p>
          </p:txBody>
        </p:sp>
        <p:sp>
          <p:nvSpPr>
            <p:cNvPr id="67821" name="Text Box 76"/>
            <p:cNvSpPr txBox="1">
              <a:spLocks noChangeArrowheads="1"/>
            </p:cNvSpPr>
            <p:nvPr/>
          </p:nvSpPr>
          <p:spPr bwMode="auto">
            <a:xfrm>
              <a:off x="3912" y="2184"/>
              <a:ext cx="6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2</a:t>
              </a:r>
            </a:p>
          </p:txBody>
        </p:sp>
      </p:grpSp>
      <p:sp>
        <p:nvSpPr>
          <p:cNvPr id="731213" name="Rectangle 77"/>
          <p:cNvSpPr>
            <a:spLocks noChangeArrowheads="1"/>
          </p:cNvSpPr>
          <p:nvPr/>
        </p:nvSpPr>
        <p:spPr bwMode="auto">
          <a:xfrm>
            <a:off x="1181100" y="1856633"/>
            <a:ext cx="47799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14" name="Rectangle 78"/>
          <p:cNvSpPr>
            <a:spLocks noChangeArrowheads="1"/>
          </p:cNvSpPr>
          <p:nvPr/>
        </p:nvSpPr>
        <p:spPr bwMode="auto">
          <a:xfrm>
            <a:off x="1181100" y="2085975"/>
            <a:ext cx="1563688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15" name="Rectangle 79"/>
          <p:cNvSpPr>
            <a:spLocks noChangeArrowheads="1"/>
          </p:cNvSpPr>
          <p:nvPr/>
        </p:nvSpPr>
        <p:spPr bwMode="auto">
          <a:xfrm>
            <a:off x="1181100" y="2351933"/>
            <a:ext cx="27606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16" name="Rectangle 80"/>
          <p:cNvSpPr>
            <a:spLocks noChangeArrowheads="1"/>
          </p:cNvSpPr>
          <p:nvPr/>
        </p:nvSpPr>
        <p:spPr bwMode="auto">
          <a:xfrm>
            <a:off x="1181100" y="2593233"/>
            <a:ext cx="2784475" cy="25241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17" name="Text Box 81"/>
          <p:cNvSpPr txBox="1">
            <a:spLocks noChangeArrowheads="1"/>
          </p:cNvSpPr>
          <p:nvPr/>
        </p:nvSpPr>
        <p:spPr bwMode="auto">
          <a:xfrm>
            <a:off x="7531100" y="3835400"/>
            <a:ext cx="979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1</a:t>
            </a:r>
          </a:p>
        </p:txBody>
      </p:sp>
      <p:sp>
        <p:nvSpPr>
          <p:cNvPr id="731218" name="Text Box 82"/>
          <p:cNvSpPr txBox="1">
            <a:spLocks noChangeArrowheads="1"/>
          </p:cNvSpPr>
          <p:nvPr/>
        </p:nvSpPr>
        <p:spPr bwMode="auto">
          <a:xfrm>
            <a:off x="1308100" y="3568700"/>
            <a:ext cx="396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1</a:t>
            </a:r>
          </a:p>
        </p:txBody>
      </p:sp>
      <p:sp>
        <p:nvSpPr>
          <p:cNvPr id="731219" name="Text Box 83"/>
          <p:cNvSpPr txBox="1">
            <a:spLocks noChangeArrowheads="1"/>
          </p:cNvSpPr>
          <p:nvPr/>
        </p:nvSpPr>
        <p:spPr bwMode="auto">
          <a:xfrm>
            <a:off x="1308100" y="3848100"/>
            <a:ext cx="396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2</a:t>
            </a:r>
          </a:p>
        </p:txBody>
      </p:sp>
      <p:grpSp>
        <p:nvGrpSpPr>
          <p:cNvPr id="11" name="Group 84"/>
          <p:cNvGrpSpPr>
            <a:grpSpLocks/>
          </p:cNvGrpSpPr>
          <p:nvPr/>
        </p:nvGrpSpPr>
        <p:grpSpPr bwMode="auto">
          <a:xfrm>
            <a:off x="673100" y="1474788"/>
            <a:ext cx="8077200" cy="2843212"/>
            <a:chOff x="336" y="696"/>
            <a:chExt cx="5088" cy="1791"/>
          </a:xfrm>
        </p:grpSpPr>
        <p:sp>
          <p:nvSpPr>
            <p:cNvPr id="67788" name="Rectangle 85"/>
            <p:cNvSpPr>
              <a:spLocks noChangeArrowheads="1"/>
            </p:cNvSpPr>
            <p:nvPr/>
          </p:nvSpPr>
          <p:spPr bwMode="auto">
            <a:xfrm>
              <a:off x="336" y="696"/>
              <a:ext cx="5040" cy="17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89" name="Text Box 86"/>
            <p:cNvSpPr txBox="1">
              <a:spLocks noChangeArrowheads="1"/>
            </p:cNvSpPr>
            <p:nvPr/>
          </p:nvSpPr>
          <p:spPr bwMode="auto">
            <a:xfrm>
              <a:off x="408" y="736"/>
              <a:ext cx="5016" cy="1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public Rational(int x, int y) {</a:t>
              </a:r>
            </a:p>
            <a:p>
              <a:r>
                <a:rPr lang="en-US" sz="1600" b="1" i="0">
                  <a:latin typeface="Courier New" pitchFamily="1" charset="0"/>
                </a:rPr>
                <a:t>   int g = gcd(Math.abs(x), Math.abs(y));</a:t>
              </a:r>
            </a:p>
            <a:p>
              <a:r>
                <a:rPr lang="en-US" sz="1600" b="1" i="0">
                  <a:latin typeface="Courier New" pitchFamily="1" charset="0"/>
                </a:rPr>
                <a:t>   num = x / g;</a:t>
              </a:r>
            </a:p>
            <a:p>
              <a:r>
                <a:rPr lang="en-US" sz="1600" b="1" i="0">
                  <a:latin typeface="Courier New" pitchFamily="1" charset="0"/>
                </a:rPr>
                <a:t>   den = Math.abs(y) / g;</a:t>
              </a:r>
            </a:p>
            <a:p>
              <a:r>
                <a:rPr lang="en-US" sz="1600" b="1" i="0">
                  <a:latin typeface="Courier New" pitchFamily="1" charset="0"/>
                </a:rPr>
                <a:t>   if (y &lt; 0) num = -num;</a:t>
              </a:r>
            </a:p>
            <a:p>
              <a:r>
                <a:rPr lang="en-US" sz="1600" b="1" i="0">
                  <a:latin typeface="Courier New" pitchFamily="1" charset="0"/>
                </a:rPr>
                <a:t>}</a:t>
              </a:r>
            </a:p>
            <a:p>
              <a:endParaRPr sz="1600" b="1" i="0" noProof="1">
                <a:latin typeface="Courier New" pitchFamily="1" charset="0"/>
              </a:endParaRPr>
            </a:p>
          </p:txBody>
        </p:sp>
        <p:sp>
          <p:nvSpPr>
            <p:cNvPr id="67790" name="Rectangle 87"/>
            <p:cNvSpPr>
              <a:spLocks noChangeArrowheads="1"/>
            </p:cNvSpPr>
            <p:nvPr/>
          </p:nvSpPr>
          <p:spPr bwMode="auto">
            <a:xfrm>
              <a:off x="3912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91" name="Text Box 88"/>
            <p:cNvSpPr txBox="1">
              <a:spLocks noChangeArrowheads="1"/>
            </p:cNvSpPr>
            <p:nvPr/>
          </p:nvSpPr>
          <p:spPr bwMode="auto">
            <a:xfrm>
              <a:off x="3888" y="1984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y</a:t>
              </a:r>
            </a:p>
          </p:txBody>
        </p:sp>
        <p:sp>
          <p:nvSpPr>
            <p:cNvPr id="67792" name="Rectangle 89"/>
            <p:cNvSpPr>
              <a:spLocks noChangeArrowheads="1"/>
            </p:cNvSpPr>
            <p:nvPr/>
          </p:nvSpPr>
          <p:spPr bwMode="auto">
            <a:xfrm>
              <a:off x="4656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93" name="Text Box 90"/>
            <p:cNvSpPr txBox="1">
              <a:spLocks noChangeArrowheads="1"/>
            </p:cNvSpPr>
            <p:nvPr/>
          </p:nvSpPr>
          <p:spPr bwMode="auto">
            <a:xfrm>
              <a:off x="4632" y="1984"/>
              <a:ext cx="6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g</a:t>
              </a:r>
            </a:p>
          </p:txBody>
        </p:sp>
        <p:sp>
          <p:nvSpPr>
            <p:cNvPr id="67794" name="Rectangle 91"/>
            <p:cNvSpPr>
              <a:spLocks noChangeArrowheads="1"/>
            </p:cNvSpPr>
            <p:nvPr/>
          </p:nvSpPr>
          <p:spPr bwMode="auto">
            <a:xfrm>
              <a:off x="3168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95" name="Text Box 92"/>
            <p:cNvSpPr txBox="1">
              <a:spLocks noChangeArrowheads="1"/>
            </p:cNvSpPr>
            <p:nvPr/>
          </p:nvSpPr>
          <p:spPr bwMode="auto">
            <a:xfrm>
              <a:off x="3144" y="1984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x</a:t>
              </a:r>
            </a:p>
          </p:txBody>
        </p:sp>
        <p:sp>
          <p:nvSpPr>
            <p:cNvPr id="67796" name="Text Box 93"/>
            <p:cNvSpPr txBox="1">
              <a:spLocks noChangeArrowheads="1"/>
            </p:cNvSpPr>
            <p:nvPr/>
          </p:nvSpPr>
          <p:spPr bwMode="auto">
            <a:xfrm>
              <a:off x="400" y="1832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this</a:t>
              </a:r>
            </a:p>
          </p:txBody>
        </p:sp>
        <p:sp>
          <p:nvSpPr>
            <p:cNvPr id="67797" name="Rectangle 94"/>
            <p:cNvSpPr>
              <a:spLocks noChangeArrowheads="1"/>
            </p:cNvSpPr>
            <p:nvPr/>
          </p:nvSpPr>
          <p:spPr bwMode="auto">
            <a:xfrm>
              <a:off x="424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98" name="Rectangle 95"/>
            <p:cNvSpPr>
              <a:spLocks noChangeArrowheads="1"/>
            </p:cNvSpPr>
            <p:nvPr/>
          </p:nvSpPr>
          <p:spPr bwMode="auto">
            <a:xfrm>
              <a:off x="736" y="204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99" name="Rectangle 96"/>
            <p:cNvSpPr>
              <a:spLocks noChangeArrowheads="1"/>
            </p:cNvSpPr>
            <p:nvPr/>
          </p:nvSpPr>
          <p:spPr bwMode="auto">
            <a:xfrm>
              <a:off x="736" y="222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800" name="Line 97"/>
            <p:cNvSpPr>
              <a:spLocks noChangeShapeType="1"/>
            </p:cNvSpPr>
            <p:nvPr/>
          </p:nvSpPr>
          <p:spPr bwMode="auto">
            <a:xfrm>
              <a:off x="736" y="2207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01" name="Text Box 98"/>
            <p:cNvSpPr txBox="1">
              <a:spLocks noChangeArrowheads="1"/>
            </p:cNvSpPr>
            <p:nvPr/>
          </p:nvSpPr>
          <p:spPr bwMode="auto">
            <a:xfrm>
              <a:off x="432" y="201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num</a:t>
              </a:r>
            </a:p>
          </p:txBody>
        </p:sp>
        <p:sp>
          <p:nvSpPr>
            <p:cNvPr id="67802" name="Text Box 99"/>
            <p:cNvSpPr txBox="1">
              <a:spLocks noChangeArrowheads="1"/>
            </p:cNvSpPr>
            <p:nvPr/>
          </p:nvSpPr>
          <p:spPr bwMode="auto">
            <a:xfrm>
              <a:off x="432" y="219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den</a:t>
              </a:r>
            </a:p>
          </p:txBody>
        </p:sp>
        <p:sp>
          <p:nvSpPr>
            <p:cNvPr id="67803" name="Text Box 100"/>
            <p:cNvSpPr txBox="1">
              <a:spLocks noChangeArrowheads="1"/>
            </p:cNvSpPr>
            <p:nvPr/>
          </p:nvSpPr>
          <p:spPr bwMode="auto">
            <a:xfrm>
              <a:off x="3168" y="2184"/>
              <a:ext cx="6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1</a:t>
              </a:r>
            </a:p>
          </p:txBody>
        </p:sp>
        <p:sp>
          <p:nvSpPr>
            <p:cNvPr id="67804" name="Text Box 101"/>
            <p:cNvSpPr txBox="1">
              <a:spLocks noChangeArrowheads="1"/>
            </p:cNvSpPr>
            <p:nvPr/>
          </p:nvSpPr>
          <p:spPr bwMode="auto">
            <a:xfrm>
              <a:off x="3912" y="2184"/>
              <a:ext cx="6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3</a:t>
              </a:r>
            </a:p>
          </p:txBody>
        </p:sp>
      </p:grpSp>
      <p:sp>
        <p:nvSpPr>
          <p:cNvPr id="731238" name="Rectangle 102"/>
          <p:cNvSpPr>
            <a:spLocks noChangeArrowheads="1"/>
          </p:cNvSpPr>
          <p:nvPr/>
        </p:nvSpPr>
        <p:spPr bwMode="auto">
          <a:xfrm>
            <a:off x="1181100" y="1858221"/>
            <a:ext cx="47799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39" name="Rectangle 103"/>
          <p:cNvSpPr>
            <a:spLocks noChangeArrowheads="1"/>
          </p:cNvSpPr>
          <p:nvPr/>
        </p:nvSpPr>
        <p:spPr bwMode="auto">
          <a:xfrm>
            <a:off x="1181100" y="2099892"/>
            <a:ext cx="1563688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40" name="Rectangle 104"/>
          <p:cNvSpPr>
            <a:spLocks noChangeArrowheads="1"/>
          </p:cNvSpPr>
          <p:nvPr/>
        </p:nvSpPr>
        <p:spPr bwMode="auto">
          <a:xfrm>
            <a:off x="1181100" y="2353521"/>
            <a:ext cx="27606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41" name="Rectangle 105"/>
          <p:cNvSpPr>
            <a:spLocks noChangeArrowheads="1"/>
          </p:cNvSpPr>
          <p:nvPr/>
        </p:nvSpPr>
        <p:spPr bwMode="auto">
          <a:xfrm>
            <a:off x="1181100" y="2594821"/>
            <a:ext cx="2784475" cy="25241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42" name="Text Box 106"/>
          <p:cNvSpPr txBox="1">
            <a:spLocks noChangeArrowheads="1"/>
          </p:cNvSpPr>
          <p:nvPr/>
        </p:nvSpPr>
        <p:spPr bwMode="auto">
          <a:xfrm>
            <a:off x="7531100" y="3836988"/>
            <a:ext cx="979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1</a:t>
            </a:r>
          </a:p>
        </p:txBody>
      </p:sp>
      <p:sp>
        <p:nvSpPr>
          <p:cNvPr id="731243" name="Text Box 107"/>
          <p:cNvSpPr txBox="1">
            <a:spLocks noChangeArrowheads="1"/>
          </p:cNvSpPr>
          <p:nvPr/>
        </p:nvSpPr>
        <p:spPr bwMode="auto">
          <a:xfrm>
            <a:off x="1308100" y="3570288"/>
            <a:ext cx="396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1</a:t>
            </a:r>
          </a:p>
        </p:txBody>
      </p:sp>
      <p:sp>
        <p:nvSpPr>
          <p:cNvPr id="731244" name="Text Box 108"/>
          <p:cNvSpPr txBox="1">
            <a:spLocks noChangeArrowheads="1"/>
          </p:cNvSpPr>
          <p:nvPr/>
        </p:nvSpPr>
        <p:spPr bwMode="auto">
          <a:xfrm>
            <a:off x="1308100" y="3849688"/>
            <a:ext cx="396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3</a:t>
            </a:r>
          </a:p>
        </p:txBody>
      </p:sp>
      <p:grpSp>
        <p:nvGrpSpPr>
          <p:cNvPr id="12" name="Group 109"/>
          <p:cNvGrpSpPr>
            <a:grpSpLocks/>
          </p:cNvGrpSpPr>
          <p:nvPr/>
        </p:nvGrpSpPr>
        <p:grpSpPr bwMode="auto">
          <a:xfrm>
            <a:off x="673100" y="1474788"/>
            <a:ext cx="8077200" cy="2843212"/>
            <a:chOff x="336" y="696"/>
            <a:chExt cx="5088" cy="1791"/>
          </a:xfrm>
        </p:grpSpPr>
        <p:sp>
          <p:nvSpPr>
            <p:cNvPr id="67771" name="Rectangle 110"/>
            <p:cNvSpPr>
              <a:spLocks noChangeArrowheads="1"/>
            </p:cNvSpPr>
            <p:nvPr/>
          </p:nvSpPr>
          <p:spPr bwMode="auto">
            <a:xfrm>
              <a:off x="336" y="696"/>
              <a:ext cx="5040" cy="17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72" name="Text Box 111"/>
            <p:cNvSpPr txBox="1">
              <a:spLocks noChangeArrowheads="1"/>
            </p:cNvSpPr>
            <p:nvPr/>
          </p:nvSpPr>
          <p:spPr bwMode="auto">
            <a:xfrm>
              <a:off x="408" y="736"/>
              <a:ext cx="5016" cy="1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public Rational(int x, int y) {</a:t>
              </a:r>
            </a:p>
            <a:p>
              <a:r>
                <a:rPr lang="en-US" sz="1600" b="1" i="0">
                  <a:latin typeface="Courier New" pitchFamily="1" charset="0"/>
                </a:rPr>
                <a:t>   int g = gcd(Math.abs(x), Math.abs(y));</a:t>
              </a:r>
            </a:p>
            <a:p>
              <a:r>
                <a:rPr lang="en-US" sz="1600" b="1" i="0">
                  <a:latin typeface="Courier New" pitchFamily="1" charset="0"/>
                </a:rPr>
                <a:t>   num = x / g;</a:t>
              </a:r>
            </a:p>
            <a:p>
              <a:r>
                <a:rPr lang="en-US" sz="1600" b="1" i="0">
                  <a:latin typeface="Courier New" pitchFamily="1" charset="0"/>
                </a:rPr>
                <a:t>   den = Math.abs(y) / g;</a:t>
              </a:r>
            </a:p>
            <a:p>
              <a:r>
                <a:rPr lang="en-US" sz="1600" b="1" i="0">
                  <a:latin typeface="Courier New" pitchFamily="1" charset="0"/>
                </a:rPr>
                <a:t>   if (y &lt; 0) num = -num;</a:t>
              </a:r>
            </a:p>
            <a:p>
              <a:r>
                <a:rPr lang="en-US" sz="1600" b="1" i="0">
                  <a:latin typeface="Courier New" pitchFamily="1" charset="0"/>
                </a:rPr>
                <a:t>}</a:t>
              </a:r>
            </a:p>
            <a:p>
              <a:endParaRPr sz="1600" b="1" i="0" noProof="1">
                <a:latin typeface="Courier New" pitchFamily="1" charset="0"/>
              </a:endParaRPr>
            </a:p>
          </p:txBody>
        </p:sp>
        <p:sp>
          <p:nvSpPr>
            <p:cNvPr id="67773" name="Rectangle 112"/>
            <p:cNvSpPr>
              <a:spLocks noChangeArrowheads="1"/>
            </p:cNvSpPr>
            <p:nvPr/>
          </p:nvSpPr>
          <p:spPr bwMode="auto">
            <a:xfrm>
              <a:off x="3912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74" name="Text Box 113"/>
            <p:cNvSpPr txBox="1">
              <a:spLocks noChangeArrowheads="1"/>
            </p:cNvSpPr>
            <p:nvPr/>
          </p:nvSpPr>
          <p:spPr bwMode="auto">
            <a:xfrm>
              <a:off x="3888" y="1984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y</a:t>
              </a:r>
            </a:p>
          </p:txBody>
        </p:sp>
        <p:sp>
          <p:nvSpPr>
            <p:cNvPr id="67775" name="Rectangle 114"/>
            <p:cNvSpPr>
              <a:spLocks noChangeArrowheads="1"/>
            </p:cNvSpPr>
            <p:nvPr/>
          </p:nvSpPr>
          <p:spPr bwMode="auto">
            <a:xfrm>
              <a:off x="4656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76" name="Text Box 115"/>
            <p:cNvSpPr txBox="1">
              <a:spLocks noChangeArrowheads="1"/>
            </p:cNvSpPr>
            <p:nvPr/>
          </p:nvSpPr>
          <p:spPr bwMode="auto">
            <a:xfrm>
              <a:off x="4632" y="1984"/>
              <a:ext cx="6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g</a:t>
              </a:r>
            </a:p>
          </p:txBody>
        </p:sp>
        <p:sp>
          <p:nvSpPr>
            <p:cNvPr id="67777" name="Rectangle 116"/>
            <p:cNvSpPr>
              <a:spLocks noChangeArrowheads="1"/>
            </p:cNvSpPr>
            <p:nvPr/>
          </p:nvSpPr>
          <p:spPr bwMode="auto">
            <a:xfrm>
              <a:off x="3168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78" name="Text Box 117"/>
            <p:cNvSpPr txBox="1">
              <a:spLocks noChangeArrowheads="1"/>
            </p:cNvSpPr>
            <p:nvPr/>
          </p:nvSpPr>
          <p:spPr bwMode="auto">
            <a:xfrm>
              <a:off x="3144" y="1984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x</a:t>
              </a:r>
            </a:p>
          </p:txBody>
        </p:sp>
        <p:sp>
          <p:nvSpPr>
            <p:cNvPr id="67779" name="Text Box 118"/>
            <p:cNvSpPr txBox="1">
              <a:spLocks noChangeArrowheads="1"/>
            </p:cNvSpPr>
            <p:nvPr/>
          </p:nvSpPr>
          <p:spPr bwMode="auto">
            <a:xfrm>
              <a:off x="400" y="1832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this</a:t>
              </a:r>
            </a:p>
          </p:txBody>
        </p:sp>
        <p:sp>
          <p:nvSpPr>
            <p:cNvPr id="67780" name="Rectangle 119"/>
            <p:cNvSpPr>
              <a:spLocks noChangeArrowheads="1"/>
            </p:cNvSpPr>
            <p:nvPr/>
          </p:nvSpPr>
          <p:spPr bwMode="auto">
            <a:xfrm>
              <a:off x="424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81" name="Rectangle 120"/>
            <p:cNvSpPr>
              <a:spLocks noChangeArrowheads="1"/>
            </p:cNvSpPr>
            <p:nvPr/>
          </p:nvSpPr>
          <p:spPr bwMode="auto">
            <a:xfrm>
              <a:off x="736" y="204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82" name="Rectangle 121"/>
            <p:cNvSpPr>
              <a:spLocks noChangeArrowheads="1"/>
            </p:cNvSpPr>
            <p:nvPr/>
          </p:nvSpPr>
          <p:spPr bwMode="auto">
            <a:xfrm>
              <a:off x="736" y="222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83" name="Line 122"/>
            <p:cNvSpPr>
              <a:spLocks noChangeShapeType="1"/>
            </p:cNvSpPr>
            <p:nvPr/>
          </p:nvSpPr>
          <p:spPr bwMode="auto">
            <a:xfrm>
              <a:off x="736" y="2207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84" name="Text Box 123"/>
            <p:cNvSpPr txBox="1">
              <a:spLocks noChangeArrowheads="1"/>
            </p:cNvSpPr>
            <p:nvPr/>
          </p:nvSpPr>
          <p:spPr bwMode="auto">
            <a:xfrm>
              <a:off x="432" y="201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num</a:t>
              </a:r>
            </a:p>
          </p:txBody>
        </p:sp>
        <p:sp>
          <p:nvSpPr>
            <p:cNvPr id="67785" name="Text Box 124"/>
            <p:cNvSpPr txBox="1">
              <a:spLocks noChangeArrowheads="1"/>
            </p:cNvSpPr>
            <p:nvPr/>
          </p:nvSpPr>
          <p:spPr bwMode="auto">
            <a:xfrm>
              <a:off x="432" y="219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den</a:t>
              </a:r>
            </a:p>
          </p:txBody>
        </p:sp>
        <p:sp>
          <p:nvSpPr>
            <p:cNvPr id="67786" name="Text Box 125"/>
            <p:cNvSpPr txBox="1">
              <a:spLocks noChangeArrowheads="1"/>
            </p:cNvSpPr>
            <p:nvPr/>
          </p:nvSpPr>
          <p:spPr bwMode="auto">
            <a:xfrm>
              <a:off x="3168" y="2184"/>
              <a:ext cx="6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1</a:t>
              </a:r>
            </a:p>
          </p:txBody>
        </p:sp>
        <p:sp>
          <p:nvSpPr>
            <p:cNvPr id="67787" name="Text Box 126"/>
            <p:cNvSpPr txBox="1">
              <a:spLocks noChangeArrowheads="1"/>
            </p:cNvSpPr>
            <p:nvPr/>
          </p:nvSpPr>
          <p:spPr bwMode="auto">
            <a:xfrm>
              <a:off x="3912" y="2184"/>
              <a:ext cx="6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6</a:t>
              </a:r>
            </a:p>
          </p:txBody>
        </p:sp>
      </p:grpSp>
      <p:sp>
        <p:nvSpPr>
          <p:cNvPr id="731263" name="Rectangle 127"/>
          <p:cNvSpPr>
            <a:spLocks noChangeArrowheads="1"/>
          </p:cNvSpPr>
          <p:nvPr/>
        </p:nvSpPr>
        <p:spPr bwMode="auto">
          <a:xfrm>
            <a:off x="1181100" y="1858221"/>
            <a:ext cx="47799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64" name="Rectangle 128"/>
          <p:cNvSpPr>
            <a:spLocks noChangeArrowheads="1"/>
          </p:cNvSpPr>
          <p:nvPr/>
        </p:nvSpPr>
        <p:spPr bwMode="auto">
          <a:xfrm>
            <a:off x="1181100" y="2099892"/>
            <a:ext cx="1563688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65" name="Rectangle 129"/>
          <p:cNvSpPr>
            <a:spLocks noChangeArrowheads="1"/>
          </p:cNvSpPr>
          <p:nvPr/>
        </p:nvSpPr>
        <p:spPr bwMode="auto">
          <a:xfrm>
            <a:off x="1181100" y="2353521"/>
            <a:ext cx="27606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66" name="Rectangle 130"/>
          <p:cNvSpPr>
            <a:spLocks noChangeArrowheads="1"/>
          </p:cNvSpPr>
          <p:nvPr/>
        </p:nvSpPr>
        <p:spPr bwMode="auto">
          <a:xfrm>
            <a:off x="1181100" y="2594821"/>
            <a:ext cx="2784475" cy="25241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67" name="Text Box 131"/>
          <p:cNvSpPr txBox="1">
            <a:spLocks noChangeArrowheads="1"/>
          </p:cNvSpPr>
          <p:nvPr/>
        </p:nvSpPr>
        <p:spPr bwMode="auto">
          <a:xfrm>
            <a:off x="7531100" y="3836988"/>
            <a:ext cx="979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1</a:t>
            </a:r>
          </a:p>
        </p:txBody>
      </p:sp>
      <p:sp>
        <p:nvSpPr>
          <p:cNvPr id="731268" name="Text Box 132"/>
          <p:cNvSpPr txBox="1">
            <a:spLocks noChangeArrowheads="1"/>
          </p:cNvSpPr>
          <p:nvPr/>
        </p:nvSpPr>
        <p:spPr bwMode="auto">
          <a:xfrm>
            <a:off x="1308100" y="3570288"/>
            <a:ext cx="396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1</a:t>
            </a:r>
          </a:p>
        </p:txBody>
      </p:sp>
      <p:sp>
        <p:nvSpPr>
          <p:cNvPr id="731269" name="Text Box 133"/>
          <p:cNvSpPr txBox="1">
            <a:spLocks noChangeArrowheads="1"/>
          </p:cNvSpPr>
          <p:nvPr/>
        </p:nvSpPr>
        <p:spPr bwMode="auto">
          <a:xfrm>
            <a:off x="1308100" y="3849688"/>
            <a:ext cx="396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6</a:t>
            </a:r>
          </a:p>
        </p:txBody>
      </p:sp>
      <p:grpSp>
        <p:nvGrpSpPr>
          <p:cNvPr id="13" name="Group 134"/>
          <p:cNvGrpSpPr>
            <a:grpSpLocks/>
          </p:cNvGrpSpPr>
          <p:nvPr/>
        </p:nvGrpSpPr>
        <p:grpSpPr bwMode="auto">
          <a:xfrm>
            <a:off x="673100" y="1473200"/>
            <a:ext cx="8077200" cy="2843213"/>
            <a:chOff x="336" y="696"/>
            <a:chExt cx="5088" cy="1791"/>
          </a:xfrm>
        </p:grpSpPr>
        <p:sp>
          <p:nvSpPr>
            <p:cNvPr id="67751" name="Rectangle 135"/>
            <p:cNvSpPr>
              <a:spLocks noChangeArrowheads="1"/>
            </p:cNvSpPr>
            <p:nvPr/>
          </p:nvSpPr>
          <p:spPr bwMode="auto">
            <a:xfrm>
              <a:off x="336" y="696"/>
              <a:ext cx="5040" cy="17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52" name="Text Box 136"/>
            <p:cNvSpPr txBox="1">
              <a:spLocks noChangeArrowheads="1"/>
            </p:cNvSpPr>
            <p:nvPr/>
          </p:nvSpPr>
          <p:spPr bwMode="auto">
            <a:xfrm>
              <a:off x="408" y="736"/>
              <a:ext cx="5016" cy="10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public Rational add(Rational r) {</a:t>
              </a:r>
            </a:p>
            <a:p>
              <a:endParaRPr lang="en-US" sz="1600" b="1" i="0">
                <a:latin typeface="Courier New" pitchFamily="1" charset="0"/>
              </a:endParaRPr>
            </a:p>
            <a:p>
              <a:r>
                <a:rPr lang="en-US" sz="1600" b="1" i="0">
                  <a:latin typeface="Courier New" pitchFamily="1" charset="0"/>
                </a:rPr>
                <a:t>   return new Rational( this.num * r.den + r.num * this.den ,</a:t>
              </a:r>
            </a:p>
            <a:p>
              <a:r>
                <a:rPr lang="en-US" sz="1600" b="1" i="0">
                  <a:latin typeface="Courier New" pitchFamily="1" charset="0"/>
                </a:rPr>
                <a:t>                        this.den * r.den );</a:t>
              </a:r>
            </a:p>
            <a:p>
              <a:endParaRPr lang="en-US" sz="800" b="1" i="0">
                <a:latin typeface="Courier New" pitchFamily="1" charset="0"/>
              </a:endParaRPr>
            </a:p>
            <a:p>
              <a:r>
                <a:rPr lang="en-US" sz="1600" b="1" i="0">
                  <a:latin typeface="Courier New" pitchFamily="1" charset="0"/>
                </a:rPr>
                <a:t>}</a:t>
              </a:r>
            </a:p>
            <a:p>
              <a:endParaRPr sz="1600" b="1" i="0" noProof="1">
                <a:latin typeface="Courier New" pitchFamily="1" charset="0"/>
              </a:endParaRPr>
            </a:p>
          </p:txBody>
        </p:sp>
        <p:sp>
          <p:nvSpPr>
            <p:cNvPr id="67753" name="Text Box 137"/>
            <p:cNvSpPr txBox="1">
              <a:spLocks noChangeArrowheads="1"/>
            </p:cNvSpPr>
            <p:nvPr/>
          </p:nvSpPr>
          <p:spPr bwMode="auto">
            <a:xfrm>
              <a:off x="400" y="1832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this</a:t>
              </a:r>
            </a:p>
          </p:txBody>
        </p:sp>
        <p:sp>
          <p:nvSpPr>
            <p:cNvPr id="67754" name="Rectangle 138"/>
            <p:cNvSpPr>
              <a:spLocks noChangeArrowheads="1"/>
            </p:cNvSpPr>
            <p:nvPr/>
          </p:nvSpPr>
          <p:spPr bwMode="auto">
            <a:xfrm>
              <a:off x="424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55" name="Rectangle 139"/>
            <p:cNvSpPr>
              <a:spLocks noChangeArrowheads="1"/>
            </p:cNvSpPr>
            <p:nvPr/>
          </p:nvSpPr>
          <p:spPr bwMode="auto">
            <a:xfrm>
              <a:off x="736" y="204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56" name="Rectangle 140"/>
            <p:cNvSpPr>
              <a:spLocks noChangeArrowheads="1"/>
            </p:cNvSpPr>
            <p:nvPr/>
          </p:nvSpPr>
          <p:spPr bwMode="auto">
            <a:xfrm>
              <a:off x="736" y="222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57" name="Line 141"/>
            <p:cNvSpPr>
              <a:spLocks noChangeShapeType="1"/>
            </p:cNvSpPr>
            <p:nvPr/>
          </p:nvSpPr>
          <p:spPr bwMode="auto">
            <a:xfrm>
              <a:off x="736" y="2207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58" name="Text Box 142"/>
            <p:cNvSpPr txBox="1">
              <a:spLocks noChangeArrowheads="1"/>
            </p:cNvSpPr>
            <p:nvPr/>
          </p:nvSpPr>
          <p:spPr bwMode="auto">
            <a:xfrm>
              <a:off x="432" y="201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num</a:t>
              </a:r>
            </a:p>
          </p:txBody>
        </p:sp>
        <p:sp>
          <p:nvSpPr>
            <p:cNvPr id="67759" name="Text Box 143"/>
            <p:cNvSpPr txBox="1">
              <a:spLocks noChangeArrowheads="1"/>
            </p:cNvSpPr>
            <p:nvPr/>
          </p:nvSpPr>
          <p:spPr bwMode="auto">
            <a:xfrm>
              <a:off x="432" y="219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den</a:t>
              </a:r>
            </a:p>
          </p:txBody>
        </p:sp>
        <p:sp>
          <p:nvSpPr>
            <p:cNvPr id="67760" name="Text Box 144"/>
            <p:cNvSpPr txBox="1">
              <a:spLocks noChangeArrowheads="1"/>
            </p:cNvSpPr>
            <p:nvPr/>
          </p:nvSpPr>
          <p:spPr bwMode="auto">
            <a:xfrm>
              <a:off x="736" y="2016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1</a:t>
              </a:r>
            </a:p>
          </p:txBody>
        </p:sp>
        <p:sp>
          <p:nvSpPr>
            <p:cNvPr id="67761" name="Text Box 145"/>
            <p:cNvSpPr txBox="1">
              <a:spLocks noChangeArrowheads="1"/>
            </p:cNvSpPr>
            <p:nvPr/>
          </p:nvSpPr>
          <p:spPr bwMode="auto">
            <a:xfrm>
              <a:off x="736" y="2192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2</a:t>
              </a:r>
            </a:p>
          </p:txBody>
        </p:sp>
        <p:sp>
          <p:nvSpPr>
            <p:cNvPr id="67762" name="Text Box 146"/>
            <p:cNvSpPr txBox="1">
              <a:spLocks noChangeArrowheads="1"/>
            </p:cNvSpPr>
            <p:nvPr/>
          </p:nvSpPr>
          <p:spPr bwMode="auto">
            <a:xfrm>
              <a:off x="4624" y="1836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r</a:t>
              </a:r>
            </a:p>
          </p:txBody>
        </p:sp>
        <p:sp>
          <p:nvSpPr>
            <p:cNvPr id="67763" name="Rectangle 147"/>
            <p:cNvSpPr>
              <a:spLocks noChangeArrowheads="1"/>
            </p:cNvSpPr>
            <p:nvPr/>
          </p:nvSpPr>
          <p:spPr bwMode="auto">
            <a:xfrm>
              <a:off x="4648" y="2020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64" name="Rectangle 148"/>
            <p:cNvSpPr>
              <a:spLocks noChangeArrowheads="1"/>
            </p:cNvSpPr>
            <p:nvPr/>
          </p:nvSpPr>
          <p:spPr bwMode="auto">
            <a:xfrm>
              <a:off x="4960" y="2052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65" name="Rectangle 149"/>
            <p:cNvSpPr>
              <a:spLocks noChangeArrowheads="1"/>
            </p:cNvSpPr>
            <p:nvPr/>
          </p:nvSpPr>
          <p:spPr bwMode="auto">
            <a:xfrm>
              <a:off x="4960" y="2232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66" name="Line 150"/>
            <p:cNvSpPr>
              <a:spLocks noChangeShapeType="1"/>
            </p:cNvSpPr>
            <p:nvPr/>
          </p:nvSpPr>
          <p:spPr bwMode="auto">
            <a:xfrm>
              <a:off x="4960" y="2211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67" name="Text Box 151"/>
            <p:cNvSpPr txBox="1">
              <a:spLocks noChangeArrowheads="1"/>
            </p:cNvSpPr>
            <p:nvPr/>
          </p:nvSpPr>
          <p:spPr bwMode="auto">
            <a:xfrm>
              <a:off x="4656" y="2019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num</a:t>
              </a:r>
            </a:p>
          </p:txBody>
        </p:sp>
        <p:sp>
          <p:nvSpPr>
            <p:cNvPr id="67768" name="Text Box 152"/>
            <p:cNvSpPr txBox="1">
              <a:spLocks noChangeArrowheads="1"/>
            </p:cNvSpPr>
            <p:nvPr/>
          </p:nvSpPr>
          <p:spPr bwMode="auto">
            <a:xfrm>
              <a:off x="4656" y="2199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den</a:t>
              </a:r>
            </a:p>
          </p:txBody>
        </p:sp>
        <p:sp>
          <p:nvSpPr>
            <p:cNvPr id="67769" name="Text Box 153"/>
            <p:cNvSpPr txBox="1">
              <a:spLocks noChangeArrowheads="1"/>
            </p:cNvSpPr>
            <p:nvPr/>
          </p:nvSpPr>
          <p:spPr bwMode="auto">
            <a:xfrm>
              <a:off x="4960" y="2020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1</a:t>
              </a:r>
            </a:p>
          </p:txBody>
        </p:sp>
        <p:sp>
          <p:nvSpPr>
            <p:cNvPr id="67770" name="Text Box 154"/>
            <p:cNvSpPr txBox="1">
              <a:spLocks noChangeArrowheads="1"/>
            </p:cNvSpPr>
            <p:nvPr/>
          </p:nvSpPr>
          <p:spPr bwMode="auto">
            <a:xfrm>
              <a:off x="4960" y="2196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3</a:t>
              </a:r>
            </a:p>
          </p:txBody>
        </p:sp>
      </p:grpSp>
      <p:sp>
        <p:nvSpPr>
          <p:cNvPr id="731291" name="Rectangle 155"/>
          <p:cNvSpPr>
            <a:spLocks noChangeArrowheads="1"/>
          </p:cNvSpPr>
          <p:nvPr/>
        </p:nvSpPr>
        <p:spPr bwMode="auto">
          <a:xfrm>
            <a:off x="1181100" y="2093542"/>
            <a:ext cx="7188200" cy="54451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92" name="Rectangle 156"/>
          <p:cNvSpPr>
            <a:spLocks noChangeArrowheads="1"/>
          </p:cNvSpPr>
          <p:nvPr/>
        </p:nvSpPr>
        <p:spPr bwMode="auto">
          <a:xfrm>
            <a:off x="3757613" y="2080842"/>
            <a:ext cx="4381500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93" name="Rectangle 157"/>
          <p:cNvSpPr>
            <a:spLocks noChangeArrowheads="1"/>
          </p:cNvSpPr>
          <p:nvPr/>
        </p:nvSpPr>
        <p:spPr bwMode="auto">
          <a:xfrm>
            <a:off x="3757613" y="2080842"/>
            <a:ext cx="4381500" cy="254000"/>
          </a:xfrm>
          <a:prstGeom prst="rect">
            <a:avLst/>
          </a:prstGeom>
          <a:noFill/>
          <a:ln w="19050">
            <a:solidFill>
              <a:srgbClr val="999999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94" name="Rectangle 158"/>
          <p:cNvSpPr>
            <a:spLocks noChangeArrowheads="1"/>
          </p:cNvSpPr>
          <p:nvPr/>
        </p:nvSpPr>
        <p:spPr bwMode="auto">
          <a:xfrm>
            <a:off x="3757613" y="2334842"/>
            <a:ext cx="2084387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295" name="AutoShape 159"/>
          <p:cNvSpPr>
            <a:spLocks noChangeArrowheads="1"/>
          </p:cNvSpPr>
          <p:nvPr/>
        </p:nvSpPr>
        <p:spPr bwMode="auto">
          <a:xfrm>
            <a:off x="4559300" y="2728913"/>
            <a:ext cx="679450" cy="312737"/>
          </a:xfrm>
          <a:prstGeom prst="wedgeEllipseCallout">
            <a:avLst>
              <a:gd name="adj1" fmla="val 0"/>
              <a:gd name="adj2" fmla="val -96194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 i="0"/>
              <a:t>6</a:t>
            </a:r>
          </a:p>
        </p:txBody>
      </p:sp>
      <p:sp>
        <p:nvSpPr>
          <p:cNvPr id="731296" name="AutoShape 160"/>
          <p:cNvSpPr>
            <a:spLocks noChangeArrowheads="1"/>
          </p:cNvSpPr>
          <p:nvPr/>
        </p:nvSpPr>
        <p:spPr bwMode="auto">
          <a:xfrm>
            <a:off x="5594350" y="1590675"/>
            <a:ext cx="679450" cy="312738"/>
          </a:xfrm>
          <a:prstGeom prst="wedgeEllipseCallout">
            <a:avLst>
              <a:gd name="adj1" fmla="val 0"/>
              <a:gd name="adj2" fmla="val 10075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 i="0"/>
              <a:t>5</a:t>
            </a:r>
          </a:p>
        </p:txBody>
      </p:sp>
      <p:grpSp>
        <p:nvGrpSpPr>
          <p:cNvPr id="14" name="Group 161"/>
          <p:cNvGrpSpPr>
            <a:grpSpLocks/>
          </p:cNvGrpSpPr>
          <p:nvPr/>
        </p:nvGrpSpPr>
        <p:grpSpPr bwMode="auto">
          <a:xfrm>
            <a:off x="812800" y="1881188"/>
            <a:ext cx="8077200" cy="2843212"/>
            <a:chOff x="336" y="696"/>
            <a:chExt cx="5088" cy="1791"/>
          </a:xfrm>
        </p:grpSpPr>
        <p:sp>
          <p:nvSpPr>
            <p:cNvPr id="67734" name="Rectangle 162"/>
            <p:cNvSpPr>
              <a:spLocks noChangeArrowheads="1"/>
            </p:cNvSpPr>
            <p:nvPr/>
          </p:nvSpPr>
          <p:spPr bwMode="auto">
            <a:xfrm>
              <a:off x="336" y="696"/>
              <a:ext cx="5040" cy="17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35" name="Text Box 163"/>
            <p:cNvSpPr txBox="1">
              <a:spLocks noChangeArrowheads="1"/>
            </p:cNvSpPr>
            <p:nvPr/>
          </p:nvSpPr>
          <p:spPr bwMode="auto">
            <a:xfrm>
              <a:off x="408" y="736"/>
              <a:ext cx="5016" cy="1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public Rational(int x, int y) {</a:t>
              </a:r>
            </a:p>
            <a:p>
              <a:r>
                <a:rPr lang="en-US" sz="1600" b="1" i="0">
                  <a:latin typeface="Courier New" pitchFamily="1" charset="0"/>
                </a:rPr>
                <a:t>   int g = gcd(Math.abs(x), Math.abs(y));</a:t>
              </a:r>
            </a:p>
            <a:p>
              <a:r>
                <a:rPr lang="en-US" sz="1600" b="1" i="0">
                  <a:latin typeface="Courier New" pitchFamily="1" charset="0"/>
                </a:rPr>
                <a:t>   num = x / g;</a:t>
              </a:r>
            </a:p>
            <a:p>
              <a:r>
                <a:rPr lang="en-US" sz="1600" b="1" i="0">
                  <a:latin typeface="Courier New" pitchFamily="1" charset="0"/>
                </a:rPr>
                <a:t>   den = Math.abs(y) / g;</a:t>
              </a:r>
            </a:p>
            <a:p>
              <a:r>
                <a:rPr lang="en-US" sz="1600" b="1" i="0">
                  <a:latin typeface="Courier New" pitchFamily="1" charset="0"/>
                </a:rPr>
                <a:t>   if (y &lt; 0) num = -num;</a:t>
              </a:r>
            </a:p>
            <a:p>
              <a:r>
                <a:rPr lang="en-US" sz="1600" b="1" i="0">
                  <a:latin typeface="Courier New" pitchFamily="1" charset="0"/>
                </a:rPr>
                <a:t>}</a:t>
              </a:r>
            </a:p>
            <a:p>
              <a:endParaRPr sz="1600" b="1" i="0" noProof="1">
                <a:latin typeface="Courier New" pitchFamily="1" charset="0"/>
              </a:endParaRPr>
            </a:p>
          </p:txBody>
        </p:sp>
        <p:sp>
          <p:nvSpPr>
            <p:cNvPr id="67736" name="Rectangle 164"/>
            <p:cNvSpPr>
              <a:spLocks noChangeArrowheads="1"/>
            </p:cNvSpPr>
            <p:nvPr/>
          </p:nvSpPr>
          <p:spPr bwMode="auto">
            <a:xfrm>
              <a:off x="3912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37" name="Text Box 165"/>
            <p:cNvSpPr txBox="1">
              <a:spLocks noChangeArrowheads="1"/>
            </p:cNvSpPr>
            <p:nvPr/>
          </p:nvSpPr>
          <p:spPr bwMode="auto">
            <a:xfrm>
              <a:off x="3888" y="1984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y</a:t>
              </a:r>
            </a:p>
          </p:txBody>
        </p:sp>
        <p:sp>
          <p:nvSpPr>
            <p:cNvPr id="67738" name="Rectangle 166"/>
            <p:cNvSpPr>
              <a:spLocks noChangeArrowheads="1"/>
            </p:cNvSpPr>
            <p:nvPr/>
          </p:nvSpPr>
          <p:spPr bwMode="auto">
            <a:xfrm>
              <a:off x="4656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39" name="Text Box 167"/>
            <p:cNvSpPr txBox="1">
              <a:spLocks noChangeArrowheads="1"/>
            </p:cNvSpPr>
            <p:nvPr/>
          </p:nvSpPr>
          <p:spPr bwMode="auto">
            <a:xfrm>
              <a:off x="4632" y="1984"/>
              <a:ext cx="6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g</a:t>
              </a:r>
            </a:p>
          </p:txBody>
        </p:sp>
        <p:sp>
          <p:nvSpPr>
            <p:cNvPr id="67740" name="Rectangle 168"/>
            <p:cNvSpPr>
              <a:spLocks noChangeArrowheads="1"/>
            </p:cNvSpPr>
            <p:nvPr/>
          </p:nvSpPr>
          <p:spPr bwMode="auto">
            <a:xfrm>
              <a:off x="3168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41" name="Text Box 169"/>
            <p:cNvSpPr txBox="1">
              <a:spLocks noChangeArrowheads="1"/>
            </p:cNvSpPr>
            <p:nvPr/>
          </p:nvSpPr>
          <p:spPr bwMode="auto">
            <a:xfrm>
              <a:off x="3144" y="1984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x</a:t>
              </a:r>
            </a:p>
          </p:txBody>
        </p:sp>
        <p:sp>
          <p:nvSpPr>
            <p:cNvPr id="67742" name="Text Box 170"/>
            <p:cNvSpPr txBox="1">
              <a:spLocks noChangeArrowheads="1"/>
            </p:cNvSpPr>
            <p:nvPr/>
          </p:nvSpPr>
          <p:spPr bwMode="auto">
            <a:xfrm>
              <a:off x="400" y="1832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this</a:t>
              </a:r>
            </a:p>
          </p:txBody>
        </p:sp>
        <p:sp>
          <p:nvSpPr>
            <p:cNvPr id="67743" name="Rectangle 171"/>
            <p:cNvSpPr>
              <a:spLocks noChangeArrowheads="1"/>
            </p:cNvSpPr>
            <p:nvPr/>
          </p:nvSpPr>
          <p:spPr bwMode="auto">
            <a:xfrm>
              <a:off x="424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44" name="Rectangle 172"/>
            <p:cNvSpPr>
              <a:spLocks noChangeArrowheads="1"/>
            </p:cNvSpPr>
            <p:nvPr/>
          </p:nvSpPr>
          <p:spPr bwMode="auto">
            <a:xfrm>
              <a:off x="736" y="204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45" name="Rectangle 173"/>
            <p:cNvSpPr>
              <a:spLocks noChangeArrowheads="1"/>
            </p:cNvSpPr>
            <p:nvPr/>
          </p:nvSpPr>
          <p:spPr bwMode="auto">
            <a:xfrm>
              <a:off x="736" y="222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46" name="Line 174"/>
            <p:cNvSpPr>
              <a:spLocks noChangeShapeType="1"/>
            </p:cNvSpPr>
            <p:nvPr/>
          </p:nvSpPr>
          <p:spPr bwMode="auto">
            <a:xfrm>
              <a:off x="736" y="2207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47" name="Text Box 175"/>
            <p:cNvSpPr txBox="1">
              <a:spLocks noChangeArrowheads="1"/>
            </p:cNvSpPr>
            <p:nvPr/>
          </p:nvSpPr>
          <p:spPr bwMode="auto">
            <a:xfrm>
              <a:off x="432" y="201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num</a:t>
              </a:r>
            </a:p>
          </p:txBody>
        </p:sp>
        <p:sp>
          <p:nvSpPr>
            <p:cNvPr id="67748" name="Text Box 176"/>
            <p:cNvSpPr txBox="1">
              <a:spLocks noChangeArrowheads="1"/>
            </p:cNvSpPr>
            <p:nvPr/>
          </p:nvSpPr>
          <p:spPr bwMode="auto">
            <a:xfrm>
              <a:off x="432" y="219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den</a:t>
              </a:r>
            </a:p>
          </p:txBody>
        </p:sp>
        <p:sp>
          <p:nvSpPr>
            <p:cNvPr id="67749" name="Text Box 177"/>
            <p:cNvSpPr txBox="1">
              <a:spLocks noChangeArrowheads="1"/>
            </p:cNvSpPr>
            <p:nvPr/>
          </p:nvSpPr>
          <p:spPr bwMode="auto">
            <a:xfrm>
              <a:off x="3168" y="2184"/>
              <a:ext cx="6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5</a:t>
              </a:r>
            </a:p>
          </p:txBody>
        </p:sp>
        <p:sp>
          <p:nvSpPr>
            <p:cNvPr id="67750" name="Text Box 178"/>
            <p:cNvSpPr txBox="1">
              <a:spLocks noChangeArrowheads="1"/>
            </p:cNvSpPr>
            <p:nvPr/>
          </p:nvSpPr>
          <p:spPr bwMode="auto">
            <a:xfrm>
              <a:off x="3912" y="2184"/>
              <a:ext cx="6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6</a:t>
              </a:r>
            </a:p>
          </p:txBody>
        </p:sp>
      </p:grpSp>
      <p:sp>
        <p:nvSpPr>
          <p:cNvPr id="731315" name="Rectangle 179"/>
          <p:cNvSpPr>
            <a:spLocks noChangeArrowheads="1"/>
          </p:cNvSpPr>
          <p:nvPr/>
        </p:nvSpPr>
        <p:spPr bwMode="auto">
          <a:xfrm>
            <a:off x="1320800" y="2264621"/>
            <a:ext cx="47799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16" name="Rectangle 180"/>
          <p:cNvSpPr>
            <a:spLocks noChangeArrowheads="1"/>
          </p:cNvSpPr>
          <p:nvPr/>
        </p:nvSpPr>
        <p:spPr bwMode="auto">
          <a:xfrm>
            <a:off x="1320800" y="2506292"/>
            <a:ext cx="1563688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17" name="Rectangle 181"/>
          <p:cNvSpPr>
            <a:spLocks noChangeArrowheads="1"/>
          </p:cNvSpPr>
          <p:nvPr/>
        </p:nvSpPr>
        <p:spPr bwMode="auto">
          <a:xfrm>
            <a:off x="1320800" y="2759921"/>
            <a:ext cx="27606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18" name="Rectangle 182"/>
          <p:cNvSpPr>
            <a:spLocks noChangeArrowheads="1"/>
          </p:cNvSpPr>
          <p:nvPr/>
        </p:nvSpPr>
        <p:spPr bwMode="auto">
          <a:xfrm>
            <a:off x="1320800" y="2990108"/>
            <a:ext cx="2784475" cy="25241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19" name="Text Box 183"/>
          <p:cNvSpPr txBox="1">
            <a:spLocks noChangeArrowheads="1"/>
          </p:cNvSpPr>
          <p:nvPr/>
        </p:nvSpPr>
        <p:spPr bwMode="auto">
          <a:xfrm>
            <a:off x="7670800" y="4243388"/>
            <a:ext cx="979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1</a:t>
            </a:r>
          </a:p>
        </p:txBody>
      </p:sp>
      <p:sp>
        <p:nvSpPr>
          <p:cNvPr id="731320" name="Text Box 184"/>
          <p:cNvSpPr txBox="1">
            <a:spLocks noChangeArrowheads="1"/>
          </p:cNvSpPr>
          <p:nvPr/>
        </p:nvSpPr>
        <p:spPr bwMode="auto">
          <a:xfrm>
            <a:off x="1447800" y="3976688"/>
            <a:ext cx="396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5</a:t>
            </a:r>
          </a:p>
        </p:txBody>
      </p:sp>
      <p:sp>
        <p:nvSpPr>
          <p:cNvPr id="731321" name="Text Box 185"/>
          <p:cNvSpPr txBox="1">
            <a:spLocks noChangeArrowheads="1"/>
          </p:cNvSpPr>
          <p:nvPr/>
        </p:nvSpPr>
        <p:spPr bwMode="auto">
          <a:xfrm>
            <a:off x="1447800" y="4256088"/>
            <a:ext cx="396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6</a:t>
            </a:r>
          </a:p>
        </p:txBody>
      </p:sp>
      <p:grpSp>
        <p:nvGrpSpPr>
          <p:cNvPr id="15" name="Group 186"/>
          <p:cNvGrpSpPr>
            <a:grpSpLocks/>
          </p:cNvGrpSpPr>
          <p:nvPr/>
        </p:nvGrpSpPr>
        <p:grpSpPr bwMode="auto">
          <a:xfrm>
            <a:off x="673100" y="1473200"/>
            <a:ext cx="8077200" cy="2843213"/>
            <a:chOff x="336" y="696"/>
            <a:chExt cx="5088" cy="1791"/>
          </a:xfrm>
        </p:grpSpPr>
        <p:sp>
          <p:nvSpPr>
            <p:cNvPr id="67714" name="Rectangle 187"/>
            <p:cNvSpPr>
              <a:spLocks noChangeArrowheads="1"/>
            </p:cNvSpPr>
            <p:nvPr/>
          </p:nvSpPr>
          <p:spPr bwMode="auto">
            <a:xfrm>
              <a:off x="336" y="696"/>
              <a:ext cx="5040" cy="17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15" name="Text Box 188"/>
            <p:cNvSpPr txBox="1">
              <a:spLocks noChangeArrowheads="1"/>
            </p:cNvSpPr>
            <p:nvPr/>
          </p:nvSpPr>
          <p:spPr bwMode="auto">
            <a:xfrm>
              <a:off x="408" y="736"/>
              <a:ext cx="5016" cy="10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public Rational add(Rational r) {</a:t>
              </a:r>
            </a:p>
            <a:p>
              <a:endParaRPr lang="en-US" sz="1600" b="1" i="0">
                <a:latin typeface="Courier New" pitchFamily="1" charset="0"/>
              </a:endParaRPr>
            </a:p>
            <a:p>
              <a:r>
                <a:rPr lang="en-US" sz="1600" b="1" i="0">
                  <a:latin typeface="Courier New" pitchFamily="1" charset="0"/>
                </a:rPr>
                <a:t>   return new Rational( this.num * r.den + r.num * this.den ,</a:t>
              </a:r>
            </a:p>
            <a:p>
              <a:r>
                <a:rPr lang="en-US" sz="1600" b="1" i="0">
                  <a:latin typeface="Courier New" pitchFamily="1" charset="0"/>
                </a:rPr>
                <a:t>                        this.den * r.den );</a:t>
              </a:r>
            </a:p>
            <a:p>
              <a:endParaRPr lang="en-US" sz="800" b="1" i="0">
                <a:latin typeface="Courier New" pitchFamily="1" charset="0"/>
              </a:endParaRPr>
            </a:p>
            <a:p>
              <a:r>
                <a:rPr lang="en-US" sz="1600" b="1" i="0">
                  <a:latin typeface="Courier New" pitchFamily="1" charset="0"/>
                </a:rPr>
                <a:t>}</a:t>
              </a:r>
            </a:p>
            <a:p>
              <a:endParaRPr sz="1600" b="1" i="0" noProof="1">
                <a:latin typeface="Courier New" pitchFamily="1" charset="0"/>
              </a:endParaRPr>
            </a:p>
          </p:txBody>
        </p:sp>
        <p:sp>
          <p:nvSpPr>
            <p:cNvPr id="67716" name="Text Box 189"/>
            <p:cNvSpPr txBox="1">
              <a:spLocks noChangeArrowheads="1"/>
            </p:cNvSpPr>
            <p:nvPr/>
          </p:nvSpPr>
          <p:spPr bwMode="auto">
            <a:xfrm>
              <a:off x="400" y="1832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this</a:t>
              </a:r>
            </a:p>
          </p:txBody>
        </p:sp>
        <p:sp>
          <p:nvSpPr>
            <p:cNvPr id="67717" name="Rectangle 190"/>
            <p:cNvSpPr>
              <a:spLocks noChangeArrowheads="1"/>
            </p:cNvSpPr>
            <p:nvPr/>
          </p:nvSpPr>
          <p:spPr bwMode="auto">
            <a:xfrm>
              <a:off x="424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18" name="Rectangle 191"/>
            <p:cNvSpPr>
              <a:spLocks noChangeArrowheads="1"/>
            </p:cNvSpPr>
            <p:nvPr/>
          </p:nvSpPr>
          <p:spPr bwMode="auto">
            <a:xfrm>
              <a:off x="736" y="204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19" name="Rectangle 192"/>
            <p:cNvSpPr>
              <a:spLocks noChangeArrowheads="1"/>
            </p:cNvSpPr>
            <p:nvPr/>
          </p:nvSpPr>
          <p:spPr bwMode="auto">
            <a:xfrm>
              <a:off x="736" y="222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20" name="Line 193"/>
            <p:cNvSpPr>
              <a:spLocks noChangeShapeType="1"/>
            </p:cNvSpPr>
            <p:nvPr/>
          </p:nvSpPr>
          <p:spPr bwMode="auto">
            <a:xfrm>
              <a:off x="736" y="2207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21" name="Text Box 194"/>
            <p:cNvSpPr txBox="1">
              <a:spLocks noChangeArrowheads="1"/>
            </p:cNvSpPr>
            <p:nvPr/>
          </p:nvSpPr>
          <p:spPr bwMode="auto">
            <a:xfrm>
              <a:off x="432" y="201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num</a:t>
              </a:r>
            </a:p>
          </p:txBody>
        </p:sp>
        <p:sp>
          <p:nvSpPr>
            <p:cNvPr id="67722" name="Text Box 195"/>
            <p:cNvSpPr txBox="1">
              <a:spLocks noChangeArrowheads="1"/>
            </p:cNvSpPr>
            <p:nvPr/>
          </p:nvSpPr>
          <p:spPr bwMode="auto">
            <a:xfrm>
              <a:off x="432" y="219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den</a:t>
              </a:r>
            </a:p>
          </p:txBody>
        </p:sp>
        <p:sp>
          <p:nvSpPr>
            <p:cNvPr id="67723" name="Text Box 196"/>
            <p:cNvSpPr txBox="1">
              <a:spLocks noChangeArrowheads="1"/>
            </p:cNvSpPr>
            <p:nvPr/>
          </p:nvSpPr>
          <p:spPr bwMode="auto">
            <a:xfrm>
              <a:off x="736" y="2016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5</a:t>
              </a:r>
            </a:p>
          </p:txBody>
        </p:sp>
        <p:sp>
          <p:nvSpPr>
            <p:cNvPr id="67724" name="Text Box 197"/>
            <p:cNvSpPr txBox="1">
              <a:spLocks noChangeArrowheads="1"/>
            </p:cNvSpPr>
            <p:nvPr/>
          </p:nvSpPr>
          <p:spPr bwMode="auto">
            <a:xfrm>
              <a:off x="736" y="2192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6</a:t>
              </a:r>
            </a:p>
          </p:txBody>
        </p:sp>
        <p:sp>
          <p:nvSpPr>
            <p:cNvPr id="67725" name="Text Box 198"/>
            <p:cNvSpPr txBox="1">
              <a:spLocks noChangeArrowheads="1"/>
            </p:cNvSpPr>
            <p:nvPr/>
          </p:nvSpPr>
          <p:spPr bwMode="auto">
            <a:xfrm>
              <a:off x="4624" y="1836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r</a:t>
              </a:r>
            </a:p>
          </p:txBody>
        </p:sp>
        <p:sp>
          <p:nvSpPr>
            <p:cNvPr id="67726" name="Rectangle 199"/>
            <p:cNvSpPr>
              <a:spLocks noChangeArrowheads="1"/>
            </p:cNvSpPr>
            <p:nvPr/>
          </p:nvSpPr>
          <p:spPr bwMode="auto">
            <a:xfrm>
              <a:off x="4648" y="2020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27" name="Rectangle 200"/>
            <p:cNvSpPr>
              <a:spLocks noChangeArrowheads="1"/>
            </p:cNvSpPr>
            <p:nvPr/>
          </p:nvSpPr>
          <p:spPr bwMode="auto">
            <a:xfrm>
              <a:off x="4960" y="2052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28" name="Rectangle 201"/>
            <p:cNvSpPr>
              <a:spLocks noChangeArrowheads="1"/>
            </p:cNvSpPr>
            <p:nvPr/>
          </p:nvSpPr>
          <p:spPr bwMode="auto">
            <a:xfrm>
              <a:off x="4960" y="2232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29" name="Line 202"/>
            <p:cNvSpPr>
              <a:spLocks noChangeShapeType="1"/>
            </p:cNvSpPr>
            <p:nvPr/>
          </p:nvSpPr>
          <p:spPr bwMode="auto">
            <a:xfrm>
              <a:off x="4960" y="2211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30" name="Text Box 203"/>
            <p:cNvSpPr txBox="1">
              <a:spLocks noChangeArrowheads="1"/>
            </p:cNvSpPr>
            <p:nvPr/>
          </p:nvSpPr>
          <p:spPr bwMode="auto">
            <a:xfrm>
              <a:off x="4656" y="2019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num</a:t>
              </a:r>
            </a:p>
          </p:txBody>
        </p:sp>
        <p:sp>
          <p:nvSpPr>
            <p:cNvPr id="67731" name="Text Box 204"/>
            <p:cNvSpPr txBox="1">
              <a:spLocks noChangeArrowheads="1"/>
            </p:cNvSpPr>
            <p:nvPr/>
          </p:nvSpPr>
          <p:spPr bwMode="auto">
            <a:xfrm>
              <a:off x="4656" y="2199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den</a:t>
              </a:r>
            </a:p>
          </p:txBody>
        </p:sp>
        <p:sp>
          <p:nvSpPr>
            <p:cNvPr id="67732" name="Text Box 205"/>
            <p:cNvSpPr txBox="1">
              <a:spLocks noChangeArrowheads="1"/>
            </p:cNvSpPr>
            <p:nvPr/>
          </p:nvSpPr>
          <p:spPr bwMode="auto">
            <a:xfrm>
              <a:off x="4960" y="2020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1</a:t>
              </a:r>
            </a:p>
          </p:txBody>
        </p:sp>
        <p:sp>
          <p:nvSpPr>
            <p:cNvPr id="67733" name="Text Box 206"/>
            <p:cNvSpPr txBox="1">
              <a:spLocks noChangeArrowheads="1"/>
            </p:cNvSpPr>
            <p:nvPr/>
          </p:nvSpPr>
          <p:spPr bwMode="auto">
            <a:xfrm>
              <a:off x="4960" y="2196"/>
              <a:ext cx="2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6</a:t>
              </a:r>
            </a:p>
          </p:txBody>
        </p:sp>
      </p:grpSp>
      <p:sp>
        <p:nvSpPr>
          <p:cNvPr id="731343" name="Rectangle 207"/>
          <p:cNvSpPr>
            <a:spLocks noChangeArrowheads="1"/>
          </p:cNvSpPr>
          <p:nvPr/>
        </p:nvSpPr>
        <p:spPr bwMode="auto">
          <a:xfrm>
            <a:off x="1181100" y="2093542"/>
            <a:ext cx="7188200" cy="54451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44" name="Rectangle 208"/>
          <p:cNvSpPr>
            <a:spLocks noChangeArrowheads="1"/>
          </p:cNvSpPr>
          <p:nvPr/>
        </p:nvSpPr>
        <p:spPr bwMode="auto">
          <a:xfrm>
            <a:off x="3757613" y="2080842"/>
            <a:ext cx="4381500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45" name="Rectangle 209"/>
          <p:cNvSpPr>
            <a:spLocks noChangeArrowheads="1"/>
          </p:cNvSpPr>
          <p:nvPr/>
        </p:nvSpPr>
        <p:spPr bwMode="auto">
          <a:xfrm>
            <a:off x="3757613" y="2080842"/>
            <a:ext cx="4381500" cy="254000"/>
          </a:xfrm>
          <a:prstGeom prst="rect">
            <a:avLst/>
          </a:prstGeom>
          <a:noFill/>
          <a:ln w="19050">
            <a:solidFill>
              <a:srgbClr val="999999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46" name="Rectangle 210"/>
          <p:cNvSpPr>
            <a:spLocks noChangeArrowheads="1"/>
          </p:cNvSpPr>
          <p:nvPr/>
        </p:nvSpPr>
        <p:spPr bwMode="auto">
          <a:xfrm>
            <a:off x="3757613" y="2334842"/>
            <a:ext cx="2084387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47" name="AutoShape 211"/>
          <p:cNvSpPr>
            <a:spLocks noChangeArrowheads="1"/>
          </p:cNvSpPr>
          <p:nvPr/>
        </p:nvSpPr>
        <p:spPr bwMode="auto">
          <a:xfrm>
            <a:off x="4559300" y="2728913"/>
            <a:ext cx="679450" cy="312737"/>
          </a:xfrm>
          <a:prstGeom prst="wedgeEllipseCallout">
            <a:avLst>
              <a:gd name="adj1" fmla="val 0"/>
              <a:gd name="adj2" fmla="val -96194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 i="0"/>
              <a:t>36</a:t>
            </a:r>
          </a:p>
        </p:txBody>
      </p:sp>
      <p:sp>
        <p:nvSpPr>
          <p:cNvPr id="731348" name="AutoShape 212"/>
          <p:cNvSpPr>
            <a:spLocks noChangeArrowheads="1"/>
          </p:cNvSpPr>
          <p:nvPr/>
        </p:nvSpPr>
        <p:spPr bwMode="auto">
          <a:xfrm>
            <a:off x="5594350" y="1590675"/>
            <a:ext cx="679450" cy="312738"/>
          </a:xfrm>
          <a:prstGeom prst="wedgeEllipseCallout">
            <a:avLst>
              <a:gd name="adj1" fmla="val 0"/>
              <a:gd name="adj2" fmla="val 10075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 i="0"/>
              <a:t>36</a:t>
            </a:r>
          </a:p>
        </p:txBody>
      </p:sp>
      <p:grpSp>
        <p:nvGrpSpPr>
          <p:cNvPr id="16" name="Group 213"/>
          <p:cNvGrpSpPr>
            <a:grpSpLocks/>
          </p:cNvGrpSpPr>
          <p:nvPr/>
        </p:nvGrpSpPr>
        <p:grpSpPr bwMode="auto">
          <a:xfrm>
            <a:off x="812800" y="1881188"/>
            <a:ext cx="8077200" cy="2843212"/>
            <a:chOff x="336" y="696"/>
            <a:chExt cx="5088" cy="1791"/>
          </a:xfrm>
        </p:grpSpPr>
        <p:sp>
          <p:nvSpPr>
            <p:cNvPr id="67697" name="Rectangle 214"/>
            <p:cNvSpPr>
              <a:spLocks noChangeArrowheads="1"/>
            </p:cNvSpPr>
            <p:nvPr/>
          </p:nvSpPr>
          <p:spPr bwMode="auto">
            <a:xfrm>
              <a:off x="336" y="696"/>
              <a:ext cx="5040" cy="17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698" name="Text Box 215"/>
            <p:cNvSpPr txBox="1">
              <a:spLocks noChangeArrowheads="1"/>
            </p:cNvSpPr>
            <p:nvPr/>
          </p:nvSpPr>
          <p:spPr bwMode="auto">
            <a:xfrm>
              <a:off x="408" y="736"/>
              <a:ext cx="5016" cy="1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public Rational(int x, int y) {</a:t>
              </a:r>
            </a:p>
            <a:p>
              <a:r>
                <a:rPr lang="en-US" sz="1600" b="1" i="0">
                  <a:latin typeface="Courier New" pitchFamily="1" charset="0"/>
                </a:rPr>
                <a:t>   int g = gcd(Math.abs(x), Math.abs(y));</a:t>
              </a:r>
            </a:p>
            <a:p>
              <a:r>
                <a:rPr lang="en-US" sz="1600" b="1" i="0">
                  <a:latin typeface="Courier New" pitchFamily="1" charset="0"/>
                </a:rPr>
                <a:t>   num = x / g;</a:t>
              </a:r>
            </a:p>
            <a:p>
              <a:r>
                <a:rPr lang="en-US" sz="1600" b="1" i="0">
                  <a:latin typeface="Courier New" pitchFamily="1" charset="0"/>
                </a:rPr>
                <a:t>   den = Math.abs(y) / g;</a:t>
              </a:r>
            </a:p>
            <a:p>
              <a:r>
                <a:rPr lang="en-US" sz="1600" b="1" i="0">
                  <a:latin typeface="Courier New" pitchFamily="1" charset="0"/>
                </a:rPr>
                <a:t>   if (y &lt; 0) num = -num;</a:t>
              </a:r>
            </a:p>
            <a:p>
              <a:r>
                <a:rPr lang="en-US" sz="1600" b="1" i="0">
                  <a:latin typeface="Courier New" pitchFamily="1" charset="0"/>
                </a:rPr>
                <a:t>}</a:t>
              </a:r>
            </a:p>
            <a:p>
              <a:endParaRPr sz="1600" b="1" i="0" noProof="1">
                <a:latin typeface="Courier New" pitchFamily="1" charset="0"/>
              </a:endParaRPr>
            </a:p>
          </p:txBody>
        </p:sp>
        <p:sp>
          <p:nvSpPr>
            <p:cNvPr id="67699" name="Rectangle 216"/>
            <p:cNvSpPr>
              <a:spLocks noChangeArrowheads="1"/>
            </p:cNvSpPr>
            <p:nvPr/>
          </p:nvSpPr>
          <p:spPr bwMode="auto">
            <a:xfrm>
              <a:off x="3912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00" name="Text Box 217"/>
            <p:cNvSpPr txBox="1">
              <a:spLocks noChangeArrowheads="1"/>
            </p:cNvSpPr>
            <p:nvPr/>
          </p:nvSpPr>
          <p:spPr bwMode="auto">
            <a:xfrm>
              <a:off x="3888" y="1984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y</a:t>
              </a:r>
            </a:p>
          </p:txBody>
        </p:sp>
        <p:sp>
          <p:nvSpPr>
            <p:cNvPr id="67701" name="Rectangle 218"/>
            <p:cNvSpPr>
              <a:spLocks noChangeArrowheads="1"/>
            </p:cNvSpPr>
            <p:nvPr/>
          </p:nvSpPr>
          <p:spPr bwMode="auto">
            <a:xfrm>
              <a:off x="4656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02" name="Text Box 219"/>
            <p:cNvSpPr txBox="1">
              <a:spLocks noChangeArrowheads="1"/>
            </p:cNvSpPr>
            <p:nvPr/>
          </p:nvSpPr>
          <p:spPr bwMode="auto">
            <a:xfrm>
              <a:off x="4632" y="1984"/>
              <a:ext cx="6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g</a:t>
              </a:r>
            </a:p>
          </p:txBody>
        </p:sp>
        <p:sp>
          <p:nvSpPr>
            <p:cNvPr id="67703" name="Rectangle 220"/>
            <p:cNvSpPr>
              <a:spLocks noChangeArrowheads="1"/>
            </p:cNvSpPr>
            <p:nvPr/>
          </p:nvSpPr>
          <p:spPr bwMode="auto">
            <a:xfrm>
              <a:off x="3168" y="2168"/>
              <a:ext cx="624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04" name="Text Box 221"/>
            <p:cNvSpPr txBox="1">
              <a:spLocks noChangeArrowheads="1"/>
            </p:cNvSpPr>
            <p:nvPr/>
          </p:nvSpPr>
          <p:spPr bwMode="auto">
            <a:xfrm>
              <a:off x="3144" y="1984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x</a:t>
              </a:r>
            </a:p>
          </p:txBody>
        </p:sp>
        <p:sp>
          <p:nvSpPr>
            <p:cNvPr id="67705" name="Text Box 222"/>
            <p:cNvSpPr txBox="1">
              <a:spLocks noChangeArrowheads="1"/>
            </p:cNvSpPr>
            <p:nvPr/>
          </p:nvSpPr>
          <p:spPr bwMode="auto">
            <a:xfrm>
              <a:off x="400" y="1832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b="1" i="0">
                  <a:latin typeface="Courier New" pitchFamily="1" charset="0"/>
                </a:rPr>
                <a:t>this</a:t>
              </a:r>
            </a:p>
          </p:txBody>
        </p:sp>
        <p:sp>
          <p:nvSpPr>
            <p:cNvPr id="67706" name="Rectangle 223"/>
            <p:cNvSpPr>
              <a:spLocks noChangeArrowheads="1"/>
            </p:cNvSpPr>
            <p:nvPr/>
          </p:nvSpPr>
          <p:spPr bwMode="auto">
            <a:xfrm>
              <a:off x="424" y="2016"/>
              <a:ext cx="624" cy="3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07" name="Rectangle 224"/>
            <p:cNvSpPr>
              <a:spLocks noChangeArrowheads="1"/>
            </p:cNvSpPr>
            <p:nvPr/>
          </p:nvSpPr>
          <p:spPr bwMode="auto">
            <a:xfrm>
              <a:off x="736" y="204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08" name="Rectangle 225"/>
            <p:cNvSpPr>
              <a:spLocks noChangeArrowheads="1"/>
            </p:cNvSpPr>
            <p:nvPr/>
          </p:nvSpPr>
          <p:spPr bwMode="auto">
            <a:xfrm>
              <a:off x="736" y="2228"/>
              <a:ext cx="251" cy="141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 i="0"/>
            </a:p>
          </p:txBody>
        </p:sp>
        <p:sp>
          <p:nvSpPr>
            <p:cNvPr id="67709" name="Line 226"/>
            <p:cNvSpPr>
              <a:spLocks noChangeShapeType="1"/>
            </p:cNvSpPr>
            <p:nvPr/>
          </p:nvSpPr>
          <p:spPr bwMode="auto">
            <a:xfrm>
              <a:off x="736" y="2207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10" name="Text Box 227"/>
            <p:cNvSpPr txBox="1">
              <a:spLocks noChangeArrowheads="1"/>
            </p:cNvSpPr>
            <p:nvPr/>
          </p:nvSpPr>
          <p:spPr bwMode="auto">
            <a:xfrm>
              <a:off x="432" y="201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num</a:t>
              </a:r>
            </a:p>
          </p:txBody>
        </p:sp>
        <p:sp>
          <p:nvSpPr>
            <p:cNvPr id="67711" name="Text Box 228"/>
            <p:cNvSpPr txBox="1">
              <a:spLocks noChangeArrowheads="1"/>
            </p:cNvSpPr>
            <p:nvPr/>
          </p:nvSpPr>
          <p:spPr bwMode="auto">
            <a:xfrm>
              <a:off x="432" y="2195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i="0">
                  <a:latin typeface="Courier New" pitchFamily="1" charset="0"/>
                </a:rPr>
                <a:t>den</a:t>
              </a:r>
            </a:p>
          </p:txBody>
        </p:sp>
        <p:sp>
          <p:nvSpPr>
            <p:cNvPr id="67712" name="Text Box 229"/>
            <p:cNvSpPr txBox="1">
              <a:spLocks noChangeArrowheads="1"/>
            </p:cNvSpPr>
            <p:nvPr/>
          </p:nvSpPr>
          <p:spPr bwMode="auto">
            <a:xfrm>
              <a:off x="3168" y="2184"/>
              <a:ext cx="6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36</a:t>
              </a:r>
            </a:p>
          </p:txBody>
        </p:sp>
        <p:sp>
          <p:nvSpPr>
            <p:cNvPr id="67713" name="Text Box 230"/>
            <p:cNvSpPr txBox="1">
              <a:spLocks noChangeArrowheads="1"/>
            </p:cNvSpPr>
            <p:nvPr/>
          </p:nvSpPr>
          <p:spPr bwMode="auto">
            <a:xfrm>
              <a:off x="3912" y="2184"/>
              <a:ext cx="6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36</a:t>
              </a:r>
            </a:p>
          </p:txBody>
        </p:sp>
      </p:grpSp>
      <p:sp>
        <p:nvSpPr>
          <p:cNvPr id="731367" name="Rectangle 231"/>
          <p:cNvSpPr>
            <a:spLocks noChangeArrowheads="1"/>
          </p:cNvSpPr>
          <p:nvPr/>
        </p:nvSpPr>
        <p:spPr bwMode="auto">
          <a:xfrm>
            <a:off x="1320800" y="2252292"/>
            <a:ext cx="47799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68" name="Rectangle 232"/>
          <p:cNvSpPr>
            <a:spLocks noChangeArrowheads="1"/>
          </p:cNvSpPr>
          <p:nvPr/>
        </p:nvSpPr>
        <p:spPr bwMode="auto">
          <a:xfrm>
            <a:off x="1320800" y="2506292"/>
            <a:ext cx="1563688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69" name="Rectangle 233"/>
          <p:cNvSpPr>
            <a:spLocks noChangeArrowheads="1"/>
          </p:cNvSpPr>
          <p:nvPr/>
        </p:nvSpPr>
        <p:spPr bwMode="auto">
          <a:xfrm>
            <a:off x="1320800" y="2759921"/>
            <a:ext cx="2760663" cy="254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70" name="Rectangle 234"/>
          <p:cNvSpPr>
            <a:spLocks noChangeArrowheads="1"/>
          </p:cNvSpPr>
          <p:nvPr/>
        </p:nvSpPr>
        <p:spPr bwMode="auto">
          <a:xfrm>
            <a:off x="1320800" y="2990108"/>
            <a:ext cx="2784475" cy="25241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371" name="Text Box 235"/>
          <p:cNvSpPr txBox="1">
            <a:spLocks noChangeArrowheads="1"/>
          </p:cNvSpPr>
          <p:nvPr/>
        </p:nvSpPr>
        <p:spPr bwMode="auto">
          <a:xfrm>
            <a:off x="7670800" y="4243388"/>
            <a:ext cx="979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36</a:t>
            </a:r>
          </a:p>
        </p:txBody>
      </p:sp>
      <p:sp>
        <p:nvSpPr>
          <p:cNvPr id="731372" name="Text Box 236"/>
          <p:cNvSpPr txBox="1">
            <a:spLocks noChangeArrowheads="1"/>
          </p:cNvSpPr>
          <p:nvPr/>
        </p:nvSpPr>
        <p:spPr bwMode="auto">
          <a:xfrm>
            <a:off x="1447800" y="3976688"/>
            <a:ext cx="396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1</a:t>
            </a:r>
          </a:p>
        </p:txBody>
      </p:sp>
      <p:sp>
        <p:nvSpPr>
          <p:cNvPr id="731373" name="Text Box 237"/>
          <p:cNvSpPr txBox="1">
            <a:spLocks noChangeArrowheads="1"/>
          </p:cNvSpPr>
          <p:nvPr/>
        </p:nvSpPr>
        <p:spPr bwMode="auto">
          <a:xfrm>
            <a:off x="1447800" y="4256088"/>
            <a:ext cx="396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0"/>
              <a:t>1</a:t>
            </a:r>
          </a:p>
        </p:txBody>
      </p:sp>
      <p:grpSp>
        <p:nvGrpSpPr>
          <p:cNvPr id="17" name="Group 238"/>
          <p:cNvGrpSpPr>
            <a:grpSpLocks/>
          </p:cNvGrpSpPr>
          <p:nvPr/>
        </p:nvGrpSpPr>
        <p:grpSpPr bwMode="auto">
          <a:xfrm>
            <a:off x="533400" y="1104900"/>
            <a:ext cx="8394700" cy="3771900"/>
            <a:chOff x="424" y="792"/>
            <a:chExt cx="5288" cy="2376"/>
          </a:xfrm>
        </p:grpSpPr>
        <p:sp>
          <p:nvSpPr>
            <p:cNvPr id="67661" name="Rectangle 239"/>
            <p:cNvSpPr>
              <a:spLocks noChangeArrowheads="1"/>
            </p:cNvSpPr>
            <p:nvPr/>
          </p:nvSpPr>
          <p:spPr bwMode="auto">
            <a:xfrm>
              <a:off x="432" y="792"/>
              <a:ext cx="5280" cy="2376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662" name="Rectangle 240"/>
            <p:cNvSpPr>
              <a:spLocks noChangeArrowheads="1"/>
            </p:cNvSpPr>
            <p:nvPr/>
          </p:nvSpPr>
          <p:spPr bwMode="auto">
            <a:xfrm>
              <a:off x="424" y="792"/>
              <a:ext cx="5040" cy="17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7663" name="Group 241"/>
            <p:cNvGrpSpPr>
              <a:grpSpLocks/>
            </p:cNvGrpSpPr>
            <p:nvPr/>
          </p:nvGrpSpPr>
          <p:grpSpPr bwMode="auto">
            <a:xfrm>
              <a:off x="2472" y="1928"/>
              <a:ext cx="2896" cy="577"/>
              <a:chOff x="2384" y="1832"/>
              <a:chExt cx="2896" cy="577"/>
            </a:xfrm>
          </p:grpSpPr>
          <p:sp>
            <p:nvSpPr>
              <p:cNvPr id="67689" name="Rectangle 242"/>
              <p:cNvSpPr>
                <a:spLocks noChangeArrowheads="1"/>
              </p:cNvSpPr>
              <p:nvPr/>
            </p:nvSpPr>
            <p:spPr bwMode="auto">
              <a:xfrm>
                <a:off x="3912" y="2016"/>
                <a:ext cx="624" cy="39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0" name="Text Box 243"/>
              <p:cNvSpPr txBox="1">
                <a:spLocks noChangeArrowheads="1"/>
              </p:cNvSpPr>
              <p:nvPr/>
            </p:nvSpPr>
            <p:spPr bwMode="auto">
              <a:xfrm>
                <a:off x="3888" y="1832"/>
                <a:ext cx="67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 b="1" i="0">
                    <a:latin typeface="Courier New" pitchFamily="1" charset="0"/>
                  </a:rPr>
                  <a:t>c</a:t>
                </a:r>
              </a:p>
            </p:txBody>
          </p:sp>
          <p:sp>
            <p:nvSpPr>
              <p:cNvPr id="67691" name="Rectangle 244"/>
              <p:cNvSpPr>
                <a:spLocks noChangeArrowheads="1"/>
              </p:cNvSpPr>
              <p:nvPr/>
            </p:nvSpPr>
            <p:spPr bwMode="auto">
              <a:xfrm>
                <a:off x="4656" y="2016"/>
                <a:ext cx="624" cy="39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2" name="Text Box 245"/>
              <p:cNvSpPr txBox="1">
                <a:spLocks noChangeArrowheads="1"/>
              </p:cNvSpPr>
              <p:nvPr/>
            </p:nvSpPr>
            <p:spPr bwMode="auto">
              <a:xfrm>
                <a:off x="4632" y="1832"/>
                <a:ext cx="64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 b="1" i="0">
                    <a:latin typeface="Courier New" pitchFamily="1" charset="0"/>
                  </a:rPr>
                  <a:t>sum</a:t>
                </a:r>
              </a:p>
            </p:txBody>
          </p:sp>
          <p:sp>
            <p:nvSpPr>
              <p:cNvPr id="67693" name="Rectangle 246"/>
              <p:cNvSpPr>
                <a:spLocks noChangeArrowheads="1"/>
              </p:cNvSpPr>
              <p:nvPr/>
            </p:nvSpPr>
            <p:spPr bwMode="auto">
              <a:xfrm>
                <a:off x="3160" y="2016"/>
                <a:ext cx="624" cy="39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4" name="Text Box 247"/>
              <p:cNvSpPr txBox="1">
                <a:spLocks noChangeArrowheads="1"/>
              </p:cNvSpPr>
              <p:nvPr/>
            </p:nvSpPr>
            <p:spPr bwMode="auto">
              <a:xfrm>
                <a:off x="3136" y="1832"/>
                <a:ext cx="67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 b="1" i="0">
                    <a:latin typeface="Courier New" pitchFamily="1" charset="0"/>
                  </a:rPr>
                  <a:t>b</a:t>
                </a:r>
              </a:p>
            </p:txBody>
          </p:sp>
          <p:sp>
            <p:nvSpPr>
              <p:cNvPr id="67695" name="Text Box 248"/>
              <p:cNvSpPr txBox="1">
                <a:spLocks noChangeArrowheads="1"/>
              </p:cNvSpPr>
              <p:nvPr/>
            </p:nvSpPr>
            <p:spPr bwMode="auto">
              <a:xfrm>
                <a:off x="2384" y="1832"/>
                <a:ext cx="67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 b="1" i="0">
                    <a:latin typeface="Courier New" pitchFamily="1" charset="0"/>
                  </a:rPr>
                  <a:t>a</a:t>
                </a:r>
              </a:p>
            </p:txBody>
          </p:sp>
          <p:sp>
            <p:nvSpPr>
              <p:cNvPr id="67696" name="Rectangle 249"/>
              <p:cNvSpPr>
                <a:spLocks noChangeArrowheads="1"/>
              </p:cNvSpPr>
              <p:nvPr/>
            </p:nvSpPr>
            <p:spPr bwMode="auto">
              <a:xfrm>
                <a:off x="2408" y="2016"/>
                <a:ext cx="624" cy="39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7664" name="Text Box 250"/>
            <p:cNvSpPr txBox="1">
              <a:spLocks noChangeArrowheads="1"/>
            </p:cNvSpPr>
            <p:nvPr/>
          </p:nvSpPr>
          <p:spPr bwMode="auto">
            <a:xfrm>
              <a:off x="496" y="832"/>
              <a:ext cx="5016" cy="1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sz="1600" b="1" i="0" noProof="1">
                  <a:latin typeface="Courier New" pitchFamily="1" charset="0"/>
                </a:rPr>
                <a:t>public void run()</a:t>
              </a:r>
              <a:r>
                <a:rPr sz="800" b="1" i="0" noProof="1">
                  <a:latin typeface="Courier New" pitchFamily="1" charset="0"/>
                </a:rPr>
                <a:t> </a:t>
              </a:r>
              <a:r>
                <a:rPr sz="1600" b="1" i="0" noProof="1">
                  <a:latin typeface="Courier New" pitchFamily="1" charset="0"/>
                </a:rPr>
                <a:t>{</a:t>
              </a:r>
            </a:p>
            <a:p>
              <a:r>
                <a:rPr lang="en-US" sz="1600" b="1" i="0">
                  <a:latin typeface="Courier New" pitchFamily="1" charset="0"/>
                </a:rPr>
                <a:t>   Rational a = new Rational(1, 2);</a:t>
              </a:r>
            </a:p>
            <a:p>
              <a:r>
                <a:rPr lang="en-US" sz="1600" b="1" i="0">
                  <a:latin typeface="Courier New" pitchFamily="1" charset="0"/>
                </a:rPr>
                <a:t>   Rational b = new Rational(1, 3);</a:t>
              </a:r>
            </a:p>
            <a:p>
              <a:r>
                <a:rPr lang="en-US" sz="1600" b="1" i="0">
                  <a:latin typeface="Courier New" pitchFamily="1" charset="0"/>
                </a:rPr>
                <a:t>   Rational c = new Rational(1, 6);</a:t>
              </a:r>
            </a:p>
            <a:p>
              <a:r>
                <a:rPr lang="en-US" sz="1600" b="1" i="0">
                  <a:latin typeface="Courier New" pitchFamily="1" charset="0"/>
                </a:rPr>
                <a:t>   Rational sum = a.add(b).add(c);</a:t>
              </a:r>
            </a:p>
            <a:p>
              <a:r>
                <a:rPr lang="en-US" sz="1600" b="1" i="0">
                  <a:latin typeface="Courier New" pitchFamily="1" charset="0"/>
                </a:rPr>
                <a:t>   println(a + " + " + b + " + " + c + " = " + sum);</a:t>
              </a:r>
            </a:p>
            <a:p>
              <a:r>
                <a:rPr sz="1600" b="1" i="0" noProof="1">
                  <a:latin typeface="Courier New" pitchFamily="1" charset="0"/>
                </a:rPr>
                <a:t>}</a:t>
              </a:r>
            </a:p>
          </p:txBody>
        </p:sp>
        <p:grpSp>
          <p:nvGrpSpPr>
            <p:cNvPr id="67665" name="Group 251"/>
            <p:cNvGrpSpPr>
              <a:grpSpLocks/>
            </p:cNvGrpSpPr>
            <p:nvPr/>
          </p:nvGrpSpPr>
          <p:grpSpPr bwMode="auto">
            <a:xfrm>
              <a:off x="2683" y="2112"/>
              <a:ext cx="253" cy="388"/>
              <a:chOff x="736" y="2871"/>
              <a:chExt cx="253" cy="388"/>
            </a:xfrm>
          </p:grpSpPr>
          <p:sp>
            <p:nvSpPr>
              <p:cNvPr id="67684" name="Rectangle 252"/>
              <p:cNvSpPr>
                <a:spLocks noChangeArrowheads="1"/>
              </p:cNvSpPr>
              <p:nvPr/>
            </p:nvSpPr>
            <p:spPr bwMode="auto">
              <a:xfrm>
                <a:off x="736" y="2903"/>
                <a:ext cx="251" cy="141"/>
              </a:xfrm>
              <a:prstGeom prst="rect">
                <a:avLst/>
              </a:prstGeom>
              <a:solidFill>
                <a:schemeClr val="bg1"/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600" i="0"/>
              </a:p>
            </p:txBody>
          </p:sp>
          <p:sp>
            <p:nvSpPr>
              <p:cNvPr id="67685" name="Rectangle 253"/>
              <p:cNvSpPr>
                <a:spLocks noChangeArrowheads="1"/>
              </p:cNvSpPr>
              <p:nvPr/>
            </p:nvSpPr>
            <p:spPr bwMode="auto">
              <a:xfrm>
                <a:off x="736" y="3083"/>
                <a:ext cx="251" cy="141"/>
              </a:xfrm>
              <a:prstGeom prst="rect">
                <a:avLst/>
              </a:prstGeom>
              <a:solidFill>
                <a:schemeClr val="bg1"/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600" i="0"/>
              </a:p>
            </p:txBody>
          </p:sp>
          <p:sp>
            <p:nvSpPr>
              <p:cNvPr id="67686" name="Line 254"/>
              <p:cNvSpPr>
                <a:spLocks noChangeShapeType="1"/>
              </p:cNvSpPr>
              <p:nvPr/>
            </p:nvSpPr>
            <p:spPr bwMode="auto">
              <a:xfrm>
                <a:off x="736" y="3062"/>
                <a:ext cx="25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7" name="Text Box 255"/>
              <p:cNvSpPr txBox="1">
                <a:spLocks noChangeArrowheads="1"/>
              </p:cNvSpPr>
              <p:nvPr/>
            </p:nvSpPr>
            <p:spPr bwMode="auto">
              <a:xfrm>
                <a:off x="736" y="2871"/>
                <a:ext cx="25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0"/>
                  <a:t>1</a:t>
                </a:r>
              </a:p>
            </p:txBody>
          </p:sp>
          <p:sp>
            <p:nvSpPr>
              <p:cNvPr id="67688" name="Text Box 256"/>
              <p:cNvSpPr txBox="1">
                <a:spLocks noChangeArrowheads="1"/>
              </p:cNvSpPr>
              <p:nvPr/>
            </p:nvSpPr>
            <p:spPr bwMode="auto">
              <a:xfrm>
                <a:off x="736" y="3047"/>
                <a:ext cx="25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0"/>
                  <a:t>2</a:t>
                </a:r>
              </a:p>
            </p:txBody>
          </p:sp>
        </p:grpSp>
        <p:grpSp>
          <p:nvGrpSpPr>
            <p:cNvPr id="67666" name="Group 257"/>
            <p:cNvGrpSpPr>
              <a:grpSpLocks/>
            </p:cNvGrpSpPr>
            <p:nvPr/>
          </p:nvGrpSpPr>
          <p:grpSpPr bwMode="auto">
            <a:xfrm>
              <a:off x="3435" y="2112"/>
              <a:ext cx="253" cy="388"/>
              <a:chOff x="736" y="2871"/>
              <a:chExt cx="253" cy="388"/>
            </a:xfrm>
          </p:grpSpPr>
          <p:sp>
            <p:nvSpPr>
              <p:cNvPr id="67679" name="Rectangle 258"/>
              <p:cNvSpPr>
                <a:spLocks noChangeArrowheads="1"/>
              </p:cNvSpPr>
              <p:nvPr/>
            </p:nvSpPr>
            <p:spPr bwMode="auto">
              <a:xfrm>
                <a:off x="736" y="2903"/>
                <a:ext cx="251" cy="141"/>
              </a:xfrm>
              <a:prstGeom prst="rect">
                <a:avLst/>
              </a:prstGeom>
              <a:solidFill>
                <a:schemeClr val="bg1"/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600" i="0"/>
              </a:p>
            </p:txBody>
          </p:sp>
          <p:sp>
            <p:nvSpPr>
              <p:cNvPr id="67680" name="Rectangle 259"/>
              <p:cNvSpPr>
                <a:spLocks noChangeArrowheads="1"/>
              </p:cNvSpPr>
              <p:nvPr/>
            </p:nvSpPr>
            <p:spPr bwMode="auto">
              <a:xfrm>
                <a:off x="736" y="3083"/>
                <a:ext cx="251" cy="141"/>
              </a:xfrm>
              <a:prstGeom prst="rect">
                <a:avLst/>
              </a:prstGeom>
              <a:solidFill>
                <a:schemeClr val="bg1"/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600" i="0"/>
              </a:p>
            </p:txBody>
          </p:sp>
          <p:sp>
            <p:nvSpPr>
              <p:cNvPr id="67681" name="Line 260"/>
              <p:cNvSpPr>
                <a:spLocks noChangeShapeType="1"/>
              </p:cNvSpPr>
              <p:nvPr/>
            </p:nvSpPr>
            <p:spPr bwMode="auto">
              <a:xfrm>
                <a:off x="736" y="3062"/>
                <a:ext cx="25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2" name="Text Box 261"/>
              <p:cNvSpPr txBox="1">
                <a:spLocks noChangeArrowheads="1"/>
              </p:cNvSpPr>
              <p:nvPr/>
            </p:nvSpPr>
            <p:spPr bwMode="auto">
              <a:xfrm>
                <a:off x="736" y="2871"/>
                <a:ext cx="25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0"/>
                  <a:t>1</a:t>
                </a:r>
              </a:p>
            </p:txBody>
          </p:sp>
          <p:sp>
            <p:nvSpPr>
              <p:cNvPr id="67683" name="Text Box 262"/>
              <p:cNvSpPr txBox="1">
                <a:spLocks noChangeArrowheads="1"/>
              </p:cNvSpPr>
              <p:nvPr/>
            </p:nvSpPr>
            <p:spPr bwMode="auto">
              <a:xfrm>
                <a:off x="736" y="3047"/>
                <a:ext cx="25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0"/>
                  <a:t>3</a:t>
                </a:r>
              </a:p>
            </p:txBody>
          </p:sp>
        </p:grpSp>
        <p:grpSp>
          <p:nvGrpSpPr>
            <p:cNvPr id="67667" name="Group 263"/>
            <p:cNvGrpSpPr>
              <a:grpSpLocks/>
            </p:cNvGrpSpPr>
            <p:nvPr/>
          </p:nvGrpSpPr>
          <p:grpSpPr bwMode="auto">
            <a:xfrm>
              <a:off x="4187" y="2112"/>
              <a:ext cx="253" cy="388"/>
              <a:chOff x="736" y="2871"/>
              <a:chExt cx="253" cy="388"/>
            </a:xfrm>
          </p:grpSpPr>
          <p:sp>
            <p:nvSpPr>
              <p:cNvPr id="67674" name="Rectangle 264"/>
              <p:cNvSpPr>
                <a:spLocks noChangeArrowheads="1"/>
              </p:cNvSpPr>
              <p:nvPr/>
            </p:nvSpPr>
            <p:spPr bwMode="auto">
              <a:xfrm>
                <a:off x="736" y="2903"/>
                <a:ext cx="251" cy="141"/>
              </a:xfrm>
              <a:prstGeom prst="rect">
                <a:avLst/>
              </a:prstGeom>
              <a:solidFill>
                <a:schemeClr val="bg1"/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600" i="0"/>
              </a:p>
            </p:txBody>
          </p:sp>
          <p:sp>
            <p:nvSpPr>
              <p:cNvPr id="67675" name="Rectangle 265"/>
              <p:cNvSpPr>
                <a:spLocks noChangeArrowheads="1"/>
              </p:cNvSpPr>
              <p:nvPr/>
            </p:nvSpPr>
            <p:spPr bwMode="auto">
              <a:xfrm>
                <a:off x="736" y="3083"/>
                <a:ext cx="251" cy="141"/>
              </a:xfrm>
              <a:prstGeom prst="rect">
                <a:avLst/>
              </a:prstGeom>
              <a:solidFill>
                <a:schemeClr val="bg1"/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600" i="0"/>
              </a:p>
            </p:txBody>
          </p:sp>
          <p:sp>
            <p:nvSpPr>
              <p:cNvPr id="67676" name="Line 266"/>
              <p:cNvSpPr>
                <a:spLocks noChangeShapeType="1"/>
              </p:cNvSpPr>
              <p:nvPr/>
            </p:nvSpPr>
            <p:spPr bwMode="auto">
              <a:xfrm>
                <a:off x="736" y="3062"/>
                <a:ext cx="25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7" name="Text Box 267"/>
              <p:cNvSpPr txBox="1">
                <a:spLocks noChangeArrowheads="1"/>
              </p:cNvSpPr>
              <p:nvPr/>
            </p:nvSpPr>
            <p:spPr bwMode="auto">
              <a:xfrm>
                <a:off x="736" y="2871"/>
                <a:ext cx="25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0"/>
                  <a:t>1</a:t>
                </a:r>
              </a:p>
            </p:txBody>
          </p:sp>
          <p:sp>
            <p:nvSpPr>
              <p:cNvPr id="67678" name="Text Box 268"/>
              <p:cNvSpPr txBox="1">
                <a:spLocks noChangeArrowheads="1"/>
              </p:cNvSpPr>
              <p:nvPr/>
            </p:nvSpPr>
            <p:spPr bwMode="auto">
              <a:xfrm>
                <a:off x="736" y="3047"/>
                <a:ext cx="25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0"/>
                  <a:t>6</a:t>
                </a:r>
              </a:p>
            </p:txBody>
          </p:sp>
        </p:grpSp>
        <p:grpSp>
          <p:nvGrpSpPr>
            <p:cNvPr id="67668" name="Group 269"/>
            <p:cNvGrpSpPr>
              <a:grpSpLocks/>
            </p:cNvGrpSpPr>
            <p:nvPr/>
          </p:nvGrpSpPr>
          <p:grpSpPr bwMode="auto">
            <a:xfrm>
              <a:off x="4939" y="2112"/>
              <a:ext cx="253" cy="388"/>
              <a:chOff x="736" y="2871"/>
              <a:chExt cx="253" cy="388"/>
            </a:xfrm>
          </p:grpSpPr>
          <p:sp>
            <p:nvSpPr>
              <p:cNvPr id="67669" name="Rectangle 270"/>
              <p:cNvSpPr>
                <a:spLocks noChangeArrowheads="1"/>
              </p:cNvSpPr>
              <p:nvPr/>
            </p:nvSpPr>
            <p:spPr bwMode="auto">
              <a:xfrm>
                <a:off x="736" y="2903"/>
                <a:ext cx="251" cy="141"/>
              </a:xfrm>
              <a:prstGeom prst="rect">
                <a:avLst/>
              </a:prstGeom>
              <a:solidFill>
                <a:schemeClr val="bg1"/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600" i="0"/>
              </a:p>
            </p:txBody>
          </p:sp>
          <p:sp>
            <p:nvSpPr>
              <p:cNvPr id="67670" name="Rectangle 271"/>
              <p:cNvSpPr>
                <a:spLocks noChangeArrowheads="1"/>
              </p:cNvSpPr>
              <p:nvPr/>
            </p:nvSpPr>
            <p:spPr bwMode="auto">
              <a:xfrm>
                <a:off x="736" y="3083"/>
                <a:ext cx="251" cy="141"/>
              </a:xfrm>
              <a:prstGeom prst="rect">
                <a:avLst/>
              </a:prstGeom>
              <a:solidFill>
                <a:schemeClr val="bg1"/>
              </a:solidFill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600" i="0"/>
              </a:p>
            </p:txBody>
          </p:sp>
          <p:sp>
            <p:nvSpPr>
              <p:cNvPr id="67671" name="Line 272"/>
              <p:cNvSpPr>
                <a:spLocks noChangeShapeType="1"/>
              </p:cNvSpPr>
              <p:nvPr/>
            </p:nvSpPr>
            <p:spPr bwMode="auto">
              <a:xfrm>
                <a:off x="736" y="3062"/>
                <a:ext cx="25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2" name="Text Box 273"/>
              <p:cNvSpPr txBox="1">
                <a:spLocks noChangeArrowheads="1"/>
              </p:cNvSpPr>
              <p:nvPr/>
            </p:nvSpPr>
            <p:spPr bwMode="auto">
              <a:xfrm>
                <a:off x="736" y="2871"/>
                <a:ext cx="25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0"/>
                  <a:t>1</a:t>
                </a:r>
              </a:p>
            </p:txBody>
          </p:sp>
          <p:sp>
            <p:nvSpPr>
              <p:cNvPr id="67673" name="Text Box 274"/>
              <p:cNvSpPr txBox="1">
                <a:spLocks noChangeArrowheads="1"/>
              </p:cNvSpPr>
              <p:nvPr/>
            </p:nvSpPr>
            <p:spPr bwMode="auto">
              <a:xfrm>
                <a:off x="736" y="3047"/>
                <a:ext cx="25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0"/>
                  <a:t>1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500"/>
                            </p:stCondLst>
                            <p:childTnLst>
                              <p:par>
                                <p:cTn id="21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500"/>
                            </p:stCondLst>
                            <p:childTnLst>
                              <p:par>
                                <p:cTn id="2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500"/>
                            </p:stCondLst>
                            <p:childTnLst>
                              <p:par>
                                <p:cTn id="2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500"/>
                            </p:stCondLst>
                            <p:childTnLst>
                              <p:par>
                                <p:cTn id="29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1153" grpId="0" animBg="1"/>
      <p:bldP spid="731154" grpId="0" animBg="1"/>
      <p:bldP spid="731155" grpId="0" animBg="1"/>
      <p:bldP spid="731156" grpId="0" animBg="1"/>
      <p:bldP spid="731157" grpId="0" animBg="1"/>
      <p:bldP spid="731158" grpId="0" animBg="1"/>
      <p:bldP spid="731159" grpId="0" animBg="1"/>
      <p:bldP spid="731193" grpId="0"/>
      <p:bldP spid="731213" grpId="0" animBg="1"/>
      <p:bldP spid="731214" grpId="0" animBg="1"/>
      <p:bldP spid="731215" grpId="0" animBg="1"/>
      <p:bldP spid="731216" grpId="0" animBg="1"/>
      <p:bldP spid="731217" grpId="0"/>
      <p:bldP spid="731217" grpId="1"/>
      <p:bldP spid="731218" grpId="0"/>
      <p:bldP spid="731218" grpId="1"/>
      <p:bldP spid="731219" grpId="0"/>
      <p:bldP spid="731219" grpId="1"/>
      <p:bldP spid="731238" grpId="0" animBg="1"/>
      <p:bldP spid="731239" grpId="0" animBg="1"/>
      <p:bldP spid="731240" grpId="0" animBg="1"/>
      <p:bldP spid="731241" grpId="0" animBg="1"/>
      <p:bldP spid="731242" grpId="0"/>
      <p:bldP spid="731242" grpId="1"/>
      <p:bldP spid="731243" grpId="0"/>
      <p:bldP spid="731243" grpId="1"/>
      <p:bldP spid="731244" grpId="0"/>
      <p:bldP spid="731244" grpId="1"/>
      <p:bldP spid="731263" grpId="0" animBg="1"/>
      <p:bldP spid="731264" grpId="0" animBg="1"/>
      <p:bldP spid="731265" grpId="0" animBg="1"/>
      <p:bldP spid="731266" grpId="0" animBg="1"/>
      <p:bldP spid="731267" grpId="0"/>
      <p:bldP spid="731267" grpId="1"/>
      <p:bldP spid="731268" grpId="0"/>
      <p:bldP spid="731268" grpId="1"/>
      <p:bldP spid="731269" grpId="0"/>
      <p:bldP spid="731269" grpId="1"/>
      <p:bldP spid="731291" grpId="0" animBg="1"/>
      <p:bldP spid="731292" grpId="0" animBg="1"/>
      <p:bldP spid="731293" grpId="0" animBg="1"/>
      <p:bldP spid="731293" grpId="1" animBg="1"/>
      <p:bldP spid="731294" grpId="0" animBg="1"/>
      <p:bldP spid="731295" grpId="0" animBg="1"/>
      <p:bldP spid="731295" grpId="1" animBg="1"/>
      <p:bldP spid="731296" grpId="0" animBg="1"/>
      <p:bldP spid="731296" grpId="1" animBg="1"/>
      <p:bldP spid="731315" grpId="0" animBg="1"/>
      <p:bldP spid="731316" grpId="0" animBg="1"/>
      <p:bldP spid="731317" grpId="0" animBg="1"/>
      <p:bldP spid="731318" grpId="0" animBg="1"/>
      <p:bldP spid="731319" grpId="0"/>
      <p:bldP spid="731319" grpId="1"/>
      <p:bldP spid="731320" grpId="0"/>
      <p:bldP spid="731320" grpId="1"/>
      <p:bldP spid="731321" grpId="0"/>
      <p:bldP spid="731321" grpId="1"/>
      <p:bldP spid="731343" grpId="0" animBg="1"/>
      <p:bldP spid="731344" grpId="0" animBg="1"/>
      <p:bldP spid="731345" grpId="0" animBg="1"/>
      <p:bldP spid="731345" grpId="1" animBg="1"/>
      <p:bldP spid="731346" grpId="0" animBg="1"/>
      <p:bldP spid="731347" grpId="0" animBg="1"/>
      <p:bldP spid="731347" grpId="1" animBg="1"/>
      <p:bldP spid="731348" grpId="0" animBg="1"/>
      <p:bldP spid="731348" grpId="1" animBg="1"/>
      <p:bldP spid="731367" grpId="0" animBg="1"/>
      <p:bldP spid="731368" grpId="0" animBg="1"/>
      <p:bldP spid="731369" grpId="0" animBg="1"/>
      <p:bldP spid="731370" grpId="0" animBg="1"/>
      <p:bldP spid="731371" grpId="0"/>
      <p:bldP spid="731371" grpId="1"/>
      <p:bldP spid="731372" grpId="0"/>
      <p:bldP spid="731372" grpId="1"/>
      <p:bldP spid="731373" grpId="0"/>
      <p:bldP spid="731373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14998</TotalTime>
  <Words>4574</Words>
  <Application>Microsoft Macintosh PowerPoint</Application>
  <PresentationFormat>On-screen Show (4:3)</PresentationFormat>
  <Paragraphs>722</Paragraphs>
  <Slides>28</Slides>
  <Notes>28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Blank Presentation</vt:lpstr>
      <vt:lpstr>Objects and Classes</vt:lpstr>
      <vt:lpstr>Once upon a time . . .</vt:lpstr>
      <vt:lpstr>The Smalltalk Language  </vt:lpstr>
      <vt:lpstr>A Tale of Two Companies</vt:lpstr>
      <vt:lpstr>Smalltalk and Steve Jobs</vt:lpstr>
      <vt:lpstr>Objects and Classes</vt:lpstr>
      <vt:lpstr>Review: Objects and Classes</vt:lpstr>
      <vt:lpstr>Thinking About Objects</vt:lpstr>
      <vt:lpstr>Exercise: Random Circles</vt:lpstr>
      <vt:lpstr>Section Problem: Animating Circles</vt:lpstr>
      <vt:lpstr>Defining Your Own Classes</vt:lpstr>
      <vt:lpstr>Representing Student Information</vt:lpstr>
      <vt:lpstr>The Student Class</vt:lpstr>
      <vt:lpstr>The Student Class</vt:lpstr>
      <vt:lpstr>The Student Class</vt:lpstr>
      <vt:lpstr>The Student Class</vt:lpstr>
      <vt:lpstr>Using the Student Class</vt:lpstr>
      <vt:lpstr>Rational Numbers</vt:lpstr>
      <vt:lpstr>Implementing the Rational Class</vt:lpstr>
      <vt:lpstr>The this Keyword</vt:lpstr>
      <vt:lpstr>The Rational Class</vt:lpstr>
      <vt:lpstr>The Rational Class</vt:lpstr>
      <vt:lpstr>The Rational Class</vt:lpstr>
      <vt:lpstr>The Rational Class</vt:lpstr>
      <vt:lpstr>The Rational Class</vt:lpstr>
      <vt:lpstr>Simulating Rational Calculation</vt:lpstr>
      <vt:lpstr>Adding Three Rational Values</vt:lpstr>
      <vt:lpstr>The End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Eric Roberts</cp:lastModifiedBy>
  <cp:revision>87</cp:revision>
  <dcterms:created xsi:type="dcterms:W3CDTF">2012-04-20T19:32:42Z</dcterms:created>
  <dcterms:modified xsi:type="dcterms:W3CDTF">2012-04-20T19:37:35Z</dcterms:modified>
</cp:coreProperties>
</file>