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24.xml" ContentType="application/vnd.openxmlformats-officedocument.presentationml.notesSlide+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35"/>
  </p:notesMasterIdLst>
  <p:sldIdLst>
    <p:sldId id="441" r:id="rId2"/>
    <p:sldId id="476" r:id="rId3"/>
    <p:sldId id="477" r:id="rId4"/>
    <p:sldId id="478" r:id="rId5"/>
    <p:sldId id="445" r:id="rId6"/>
    <p:sldId id="475" r:id="rId7"/>
    <p:sldId id="447" r:id="rId8"/>
    <p:sldId id="448" r:id="rId9"/>
    <p:sldId id="449" r:id="rId10"/>
    <p:sldId id="450" r:id="rId11"/>
    <p:sldId id="451" r:id="rId12"/>
    <p:sldId id="452" r:id="rId13"/>
    <p:sldId id="453" r:id="rId14"/>
    <p:sldId id="454" r:id="rId15"/>
    <p:sldId id="481" r:id="rId16"/>
    <p:sldId id="482" r:id="rId17"/>
    <p:sldId id="483" r:id="rId18"/>
    <p:sldId id="484" r:id="rId19"/>
    <p:sldId id="485" r:id="rId20"/>
    <p:sldId id="461" r:id="rId21"/>
    <p:sldId id="462" r:id="rId22"/>
    <p:sldId id="469" r:id="rId23"/>
    <p:sldId id="470" r:id="rId24"/>
    <p:sldId id="471" r:id="rId25"/>
    <p:sldId id="473" r:id="rId26"/>
    <p:sldId id="474" r:id="rId27"/>
    <p:sldId id="463" r:id="rId28"/>
    <p:sldId id="464" r:id="rId29"/>
    <p:sldId id="479" r:id="rId30"/>
    <p:sldId id="466" r:id="rId31"/>
    <p:sldId id="467" r:id="rId32"/>
    <p:sldId id="468" r:id="rId33"/>
    <p:sldId id="369" r:id="rId34"/>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FFFF00"/>
    <a:srgbClr val="666666"/>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p:scale>
          <a:sx n="105" d="100"/>
          <a:sy n="105" d="100"/>
        </p:scale>
        <p:origin x="-968"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8"/>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E3858AEF-E487-8145-9FA8-874B0805ABA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59663F91-4E6E-E645-8D64-D3B6A8DD33D6}"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968BBC36-A87E-6740-B533-749860124F5D}"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6CE2957-FF7A-D847-B7CC-2744A069266C}" type="slidenum">
              <a:rPr lang="en-US">
                <a:latin typeface="Times New Roman" pitchFamily="1" charset="0"/>
              </a:rPr>
              <a:pPr/>
              <a:t>3</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185318D-A3AA-5640-B9B7-69E71C1C90DB}"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A03F227-EBF3-1144-8F45-E8855A832C6B}" type="slidenum">
              <a:rPr lang="en-US">
                <a:latin typeface="Times New Roman" pitchFamily="1" charset="0"/>
              </a:rPr>
              <a:pPr/>
              <a:t>5</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CA78B034-B0D1-BB49-9278-95C4599ADB49}" type="slidenum">
              <a:rPr lang="en-US">
                <a:latin typeface="Times New Roman" pitchFamily="1" charset="0"/>
              </a:rPr>
              <a:pPr/>
              <a:t>6</a:t>
            </a:fld>
            <a:endParaRPr lang="en-US">
              <a:latin typeface="Times New Roman"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74B77EE-5F08-CA48-B404-755510442F62}" type="slidenum">
              <a:rPr lang="en-US">
                <a:latin typeface="Times New Roman" pitchFamily="1" charset="0"/>
              </a:rPr>
              <a:pPr/>
              <a:t>7</a:t>
            </a:fld>
            <a:endParaRPr lang="en-US">
              <a:latin typeface="Times New Roman" pitchFamily="1"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325CCAB-D6E6-8F4A-9211-36B1D403C51D}" type="slidenum">
              <a:rPr lang="en-US">
                <a:latin typeface="Times New Roman" pitchFamily="1" charset="0"/>
              </a:rPr>
              <a:pPr/>
              <a:t>8</a:t>
            </a:fld>
            <a:endParaRPr lang="en-US">
              <a:latin typeface="Times New Roman"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451F4DB-B362-8243-99A9-D1E6EAEFFAF4}" type="slidenum">
              <a:rPr lang="en-US">
                <a:latin typeface="Times New Roman" pitchFamily="1" charset="0"/>
              </a:rPr>
              <a:pPr/>
              <a:t>9</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07894D9-B29A-1941-BFB2-A7068B8AB7DC}" type="slidenum">
              <a:rPr lang="en-US">
                <a:latin typeface="Times New Roman" pitchFamily="1" charset="0"/>
              </a:rPr>
              <a:pPr/>
              <a:t>10</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D6B0C0C-543C-4345-A82B-962A7A127EBA}" type="slidenum">
              <a:rPr lang="en-US">
                <a:latin typeface="Times New Roman" pitchFamily="1" charset="0"/>
              </a:rPr>
              <a:pPr/>
              <a:t>11</a:t>
            </a:fld>
            <a:endParaRPr lang="en-US">
              <a:latin typeface="Times New Roman"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5B45E4F-454A-5741-8243-E6FC474DA7D8}" type="slidenum">
              <a:rPr lang="en-US">
                <a:latin typeface="Times New Roman" pitchFamily="1" charset="0"/>
              </a:rPr>
              <a:pPr/>
              <a:t>12</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13</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861243CB-C6F1-664C-90A2-7A61CC37E496}" type="slidenum">
              <a:rPr lang="en-US">
                <a:latin typeface="Times New Roman" pitchFamily="1" charset="0"/>
              </a:rPr>
              <a:pPr/>
              <a:t>14</a:t>
            </a:fld>
            <a:endParaRPr lang="en-US">
              <a:latin typeface="Times New Roman"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8380364-BC95-0342-83FE-8FAFD7DBE6FC}" type="slidenum">
              <a:rPr lang="en-US">
                <a:latin typeface="Times New Roman" pitchFamily="1" charset="0"/>
              </a:rPr>
              <a:pPr/>
              <a:t>15</a:t>
            </a:fld>
            <a:endParaRPr lang="en-US">
              <a:latin typeface="Times New Roman" pitchFamily="1" charset="0"/>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DE1B594-7DE1-2045-A5E2-7C33DC3CB295}" type="slidenum">
              <a:rPr lang="en-US">
                <a:latin typeface="Times New Roman" pitchFamily="1" charset="0"/>
              </a:rPr>
              <a:pPr/>
              <a:t>16</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E444950E-E2B2-DA4F-9DB6-E43E912C184B}" type="slidenum">
              <a:rPr lang="en-US">
                <a:latin typeface="Times New Roman" pitchFamily="1" charset="0"/>
              </a:rPr>
              <a:pPr/>
              <a:t>17</a:t>
            </a:fld>
            <a:endParaRPr lang="en-US">
              <a:latin typeface="Times New Roman"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39316B1-C69D-D641-B490-49C591D05D4D}" type="slidenum">
              <a:rPr lang="en-US">
                <a:latin typeface="Times New Roman" pitchFamily="1" charset="0"/>
              </a:rPr>
              <a:pPr/>
              <a:t>18</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4AFE15A-5B40-0E4A-BC39-2F4BFB316575}" type="slidenum">
              <a:rPr lang="en-US">
                <a:latin typeface="Times New Roman" pitchFamily="1" charset="0"/>
              </a:rPr>
              <a:pPr/>
              <a:t>19</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AF4B0B2-DC6A-C94B-BDF4-53B2C5D5F8F6}" type="slidenum">
              <a:rPr lang="en-US">
                <a:latin typeface="Times New Roman" pitchFamily="1" charset="0"/>
              </a:rPr>
              <a:pPr/>
              <a:t>20</a:t>
            </a:fld>
            <a:endParaRPr lang="en-US">
              <a:latin typeface="Times New Roman"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7939DC3-2758-364C-9C0E-6000D544CFB5}" type="slidenum">
              <a:rPr lang="en-US">
                <a:latin typeface="Times New Roman" pitchFamily="1" charset="0"/>
              </a:rPr>
              <a:pPr/>
              <a:t>21</a:t>
            </a:fld>
            <a:endParaRPr lang="en-US">
              <a:latin typeface="Times New Roman"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8F5EBF2-ED8F-AB4C-AE00-2ADDA330C85D}" type="slidenum">
              <a:rPr lang="en-US">
                <a:latin typeface="Times New Roman" pitchFamily="1" charset="0"/>
              </a:rPr>
              <a:pPr/>
              <a:t>22</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23</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24</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1A0484A-5937-8145-B916-DBE50410FE58}" type="slidenum">
              <a:rPr lang="en-US">
                <a:latin typeface="Times New Roman" pitchFamily="1" charset="0"/>
              </a:rPr>
              <a:pPr/>
              <a:t>25</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51804E6-8502-6A42-A120-53D92D39347F}" type="slidenum">
              <a:rPr lang="en-US">
                <a:latin typeface="Times New Roman" pitchFamily="1" charset="0"/>
              </a:rPr>
              <a:pPr/>
              <a:t>26</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30B2802-6CE3-1341-824E-906D948397D6}" type="slidenum">
              <a:rPr lang="en-US">
                <a:latin typeface="Times New Roman" pitchFamily="1" charset="0"/>
              </a:rPr>
              <a:pPr/>
              <a:t>27</a:t>
            </a:fld>
            <a:endParaRPr lang="en-US">
              <a:latin typeface="Times New Roman" pitchFamily="1"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28</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6FE94B8-0A06-5346-8823-F22F3602D30A}" type="slidenum">
              <a:rPr lang="en-US">
                <a:latin typeface="Times New Roman" pitchFamily="1" charset="0"/>
              </a:rPr>
              <a:pPr/>
              <a:t>29</a:t>
            </a:fld>
            <a:endParaRPr lang="en-US">
              <a:latin typeface="Times New Roman" pitchFamily="1" charset="0"/>
            </a:endParaRPr>
          </a:p>
        </p:txBody>
      </p:sp>
      <p:sp>
        <p:nvSpPr>
          <p:cNvPr id="72707" name="Rectangle 2"/>
          <p:cNvSpPr>
            <a:spLocks noGrp="1" noRot="1" noChangeAspect="1" noChangeArrowheads="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C2E6D53-31BE-7E45-AE5E-5549CD4C012E}" type="slidenum">
              <a:rPr lang="en-US">
                <a:latin typeface="Times New Roman" pitchFamily="1" charset="0"/>
              </a:rPr>
              <a:pPr/>
              <a:t>30</a:t>
            </a:fld>
            <a:endParaRPr lang="en-US">
              <a:latin typeface="Times New Roman" pitchFamily="1" charset="0"/>
            </a:endParaRPr>
          </a:p>
        </p:txBody>
      </p:sp>
      <p:sp>
        <p:nvSpPr>
          <p:cNvPr id="74755" name="Rectangle 2"/>
          <p:cNvSpPr>
            <a:spLocks noGrp="1" noRot="1" noChangeAspect="1" noChangeArrowheads="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5FF53BD6-1F1B-C348-A8F3-ABF3C0320E55}" type="slidenum">
              <a:rPr lang="en-US">
                <a:latin typeface="Times New Roman" pitchFamily="1" charset="0"/>
              </a:rPr>
              <a:pPr/>
              <a:t>31</a:t>
            </a:fld>
            <a:endParaRPr lang="en-US">
              <a:latin typeface="Times New Roman" pitchFamily="1" charset="0"/>
            </a:endParaRPr>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A729978-E1EF-EB4B-8250-F6252AB4630F}" type="slidenum">
              <a:rPr lang="en-US">
                <a:latin typeface="Times New Roman" pitchFamily="1" charset="0"/>
              </a:rPr>
              <a:pPr/>
              <a:t>32</a:t>
            </a:fld>
            <a:endParaRPr lang="en-US">
              <a:latin typeface="Times New Roman" pitchFamily="1"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E1CD36D-7F00-2942-A105-B3C117A00A8F}" type="slidenum">
              <a:rPr lang="en-US">
                <a:latin typeface="Times New Roman" pitchFamily="1" charset="0"/>
              </a:rPr>
              <a:pPr/>
              <a:t>33</a:t>
            </a:fld>
            <a:endParaRPr lang="en-US">
              <a:latin typeface="Times New Roman" pitchFamily="1"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0F940F-37DB-B440-87B1-4364C8AC8B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EC7657-F59F-BB4E-90A2-0B6FFD1731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F9A874-2FC8-194D-B369-9CF3610E03A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C26E4C-592B-FF45-9E1C-45800FCAD6C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C4C16A5-FFAD-CF40-9E3A-197F4DEB63B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54171C-88AD-A049-9B54-F2443E3D034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392D4A-84F0-2A40-9AA3-CE73A8717C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2E7D0C-1485-2C4A-9768-5764EC8B21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5A7FC6-196A-0340-B9EA-E6FCEFA71D0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F453D1-C9F8-E548-8060-1426F82BC22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EC9763-1610-0348-B4F3-24A85BA7BF0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FD03D2E8-4BFF-CC48-BB99-1F589BE1395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slide" Target="slide22.xml"/><Relationship Id="rId12" Type="http://schemas.openxmlformats.org/officeDocument/2006/relationships/slide" Target="slide25.xml"/><Relationship Id="rId13" Type="http://schemas.openxmlformats.org/officeDocument/2006/relationships/slide" Target="slide28.xml"/><Relationship Id="rId14" Type="http://schemas.openxmlformats.org/officeDocument/2006/relationships/slide" Target="slide18.xml"/><Relationship Id="rId15" Type="http://schemas.openxmlformats.org/officeDocument/2006/relationships/slide" Target="slide12.xml"/><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slide5.xml"/><Relationship Id="rId4" Type="http://schemas.openxmlformats.org/officeDocument/2006/relationships/slide" Target="slide8.xml"/><Relationship Id="rId5" Type="http://schemas.openxmlformats.org/officeDocument/2006/relationships/slide" Target="slide10.xml"/><Relationship Id="rId6" Type="http://schemas.openxmlformats.org/officeDocument/2006/relationships/slide" Target="slide9.xml"/><Relationship Id="rId7" Type="http://schemas.openxmlformats.org/officeDocument/2006/relationships/slide" Target="slide14.xml"/><Relationship Id="rId8" Type="http://schemas.openxmlformats.org/officeDocument/2006/relationships/slide" Target="slide17.xml"/><Relationship Id="rId9" Type="http://schemas.openxmlformats.org/officeDocument/2006/relationships/slide" Target="slide19.xml"/><Relationship Id="rId10" Type="http://schemas.openxmlformats.org/officeDocument/2006/relationships/slide" Target="slide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 Target="slide18.xml"/><Relationship Id="rId4" Type="http://schemas.openxmlformats.org/officeDocument/2006/relationships/slide" Target="slide14.xml"/><Relationship Id="rId5" Type="http://schemas.openxmlformats.org/officeDocument/2006/relationships/slide" Target="slide17.xml"/><Relationship Id="rId6" Type="http://schemas.openxmlformats.org/officeDocument/2006/relationships/slide" Target="slide19.xml"/><Relationship Id="rId7" Type="http://schemas.openxmlformats.org/officeDocument/2006/relationships/slide" Target="slide20.xml"/><Relationship Id="rId8" Type="http://schemas.openxmlformats.org/officeDocument/2006/relationships/slide" Target="slide22.xml"/><Relationship Id="rId9" Type="http://schemas.openxmlformats.org/officeDocument/2006/relationships/slide" Target="slide25.xml"/><Relationship Id="rId10" Type="http://schemas.openxmlformats.org/officeDocument/2006/relationships/slide" Target="slide28.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Interactive Graphics</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23,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9144000" cy="1143000"/>
          </a:xfrm>
          <a:noFill/>
        </p:spPr>
        <p:txBody>
          <a:bodyPr/>
          <a:lstStyle/>
          <a:p>
            <a:r>
              <a:rPr lang="en-US">
                <a:solidFill>
                  <a:srgbClr val="FF0000"/>
                </a:solidFill>
              </a:rPr>
              <a:t>Karel Contest Results</a:t>
            </a:r>
            <a:endParaRPr lang="en-US">
              <a:solidFill>
                <a:schemeClr val="tx1"/>
              </a:solidFill>
            </a:endParaRPr>
          </a:p>
        </p:txBody>
      </p:sp>
      <p:pic>
        <p:nvPicPr>
          <p:cNvPr id="16387" name="Picture 3" descr="certificate"/>
          <p:cNvPicPr>
            <a:picLocks noChangeAspect="1" noChangeArrowheads="1"/>
          </p:cNvPicPr>
          <p:nvPr/>
        </p:nvPicPr>
        <p:blipFill>
          <a:blip r:embed="rId3"/>
          <a:srcRect/>
          <a:stretch>
            <a:fillRect/>
          </a:stretch>
        </p:blipFill>
        <p:spPr bwMode="auto">
          <a:xfrm>
            <a:off x="622300" y="1089025"/>
            <a:ext cx="7899400" cy="5387975"/>
          </a:xfrm>
          <a:prstGeom prst="rect">
            <a:avLst/>
          </a:prstGeom>
          <a:noFill/>
          <a:ln w="9525">
            <a:noFill/>
            <a:miter lim="800000"/>
            <a:headEnd/>
            <a:tailEnd/>
          </a:ln>
        </p:spPr>
      </p:pic>
      <p:sp>
        <p:nvSpPr>
          <p:cNvPr id="16388" name="Rectangle 4"/>
          <p:cNvSpPr>
            <a:spLocks noChangeArrowheads="1"/>
          </p:cNvSpPr>
          <p:nvPr/>
        </p:nvSpPr>
        <p:spPr bwMode="auto">
          <a:xfrm>
            <a:off x="4343400" y="1752600"/>
            <a:ext cx="3429000" cy="1828800"/>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16389" name="Text Box 5"/>
          <p:cNvSpPr txBox="1">
            <a:spLocks noChangeArrowheads="1"/>
          </p:cNvSpPr>
          <p:nvPr/>
        </p:nvSpPr>
        <p:spPr bwMode="auto">
          <a:xfrm>
            <a:off x="4394200" y="2108200"/>
            <a:ext cx="3429000" cy="1317284"/>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b="0" dirty="0">
                <a:latin typeface="Helvetica Neue" pitchFamily="1" charset="0"/>
              </a:rPr>
              <a:t>The CS106A</a:t>
            </a:r>
          </a:p>
          <a:p>
            <a:pPr algn="ctr">
              <a:lnSpc>
                <a:spcPct val="90000"/>
              </a:lnSpc>
            </a:pPr>
            <a:r>
              <a:rPr lang="en-US" sz="4000" b="0" dirty="0" err="1">
                <a:latin typeface="Helvetica Neue" pitchFamily="1" charset="0"/>
              </a:rPr>
              <a:t>Karel</a:t>
            </a:r>
            <a:r>
              <a:rPr lang="en-US" sz="4000" b="0" dirty="0">
                <a:latin typeface="Helvetica Neue" pitchFamily="1" charset="0"/>
              </a:rPr>
              <a:t> Contest</a:t>
            </a:r>
            <a:endParaRPr lang="en-US" sz="4000" b="0" dirty="0" smtClean="0">
              <a:latin typeface="Helvetica Neue" pitchFamily="1" charset="0"/>
            </a:endParaRPr>
          </a:p>
          <a:p>
            <a:pPr algn="ctr">
              <a:lnSpc>
                <a:spcPct val="90000"/>
              </a:lnSpc>
            </a:pPr>
            <a:r>
              <a:rPr lang="en-US" sz="2400" b="0" dirty="0" smtClean="0">
                <a:latin typeface="Helvetica Neue" pitchFamily="1" charset="0"/>
              </a:rPr>
              <a:t>April 2012</a:t>
            </a:r>
            <a:endParaRPr lang="en-US" sz="2400" dirty="0">
              <a:latin typeface="Helvetica Neue" pitchFamily="1" charset="0"/>
            </a:endParaRPr>
          </a:p>
        </p:txBody>
      </p:sp>
      <p:sp>
        <p:nvSpPr>
          <p:cNvPr id="6" name="TextBox 5"/>
          <p:cNvSpPr txBox="1"/>
          <p:nvPr/>
        </p:nvSpPr>
        <p:spPr>
          <a:xfrm>
            <a:off x="1748970" y="4859870"/>
            <a:ext cx="5638800" cy="769441"/>
          </a:xfrm>
          <a:prstGeom prst="rect">
            <a:avLst/>
          </a:prstGeom>
          <a:noFill/>
        </p:spPr>
        <p:txBody>
          <a:bodyPr wrap="square" rtlCol="0">
            <a:spAutoFit/>
          </a:bodyPr>
          <a:lstStyle/>
          <a:p>
            <a:pPr algn="ctr"/>
            <a:r>
              <a:rPr lang="en-US" sz="4400" b="0" dirty="0" smtClean="0"/>
              <a:t>Your Name Here</a:t>
            </a:r>
            <a:endParaRPr lang="en-US" sz="4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4000" fill="hold" grpId="1" nodeType="afterEffect">
                                  <p:stCondLst>
                                    <p:cond delay="0"/>
                                  </p:stCondLst>
                                  <p:childTnLst>
                                    <p:anim calcmode="discrete" valueType="str">
                                      <p:cBhvr>
                                        <p:cTn id="9"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a:solidFill>
                  <a:srgbClr val="FF0000"/>
                </a:solidFill>
              </a:rPr>
              <a:t>Karel Contest Results</a:t>
            </a:r>
            <a:endParaRPr lang="en-US">
              <a:solidFill>
                <a:schemeClr val="tx1"/>
              </a:solidFill>
            </a:endParaRPr>
          </a:p>
        </p:txBody>
      </p:sp>
      <p:grpSp>
        <p:nvGrpSpPr>
          <p:cNvPr id="38" name="Group 37"/>
          <p:cNvGrpSpPr/>
          <p:nvPr/>
        </p:nvGrpSpPr>
        <p:grpSpPr>
          <a:xfrm>
            <a:off x="838200" y="1407885"/>
            <a:ext cx="7848600" cy="374461"/>
            <a:chOff x="838200" y="1219200"/>
            <a:chExt cx="7848600" cy="374461"/>
          </a:xfrm>
        </p:grpSpPr>
        <p:sp>
          <p:nvSpPr>
            <p:cNvPr id="18435" name="Text Box 3"/>
            <p:cNvSpPr txBox="1">
              <a:spLocks noChangeArrowheads="1"/>
            </p:cNvSpPr>
            <p:nvPr/>
          </p:nvSpPr>
          <p:spPr bwMode="auto">
            <a:xfrm>
              <a:off x="838200" y="1219200"/>
              <a:ext cx="2895600" cy="366713"/>
            </a:xfrm>
            <a:prstGeom prst="rect">
              <a:avLst/>
            </a:prstGeom>
            <a:noFill/>
            <a:ln w="9525">
              <a:noFill/>
              <a:miter lim="800000"/>
              <a:headEnd/>
              <a:tailEnd/>
            </a:ln>
          </p:spPr>
          <p:txBody>
            <a:bodyPr>
              <a:prstTxWarp prst="textNoShape">
                <a:avLst/>
              </a:prstTxWarp>
              <a:spAutoFit/>
            </a:bodyPr>
            <a:lstStyle/>
            <a:p>
              <a:pPr>
                <a:lnSpc>
                  <a:spcPct val="90000"/>
                </a:lnSpc>
              </a:pPr>
              <a:r>
                <a:rPr lang="en-US" sz="2000" b="0"/>
                <a:t>First place (algorithmic):</a:t>
              </a:r>
              <a:endParaRPr lang="en-US" sz="2000" b="0" i="1"/>
            </a:p>
          </p:txBody>
        </p:sp>
        <p:sp>
          <p:nvSpPr>
            <p:cNvPr id="18436" name="Text Box 4"/>
            <p:cNvSpPr txBox="1">
              <a:spLocks noChangeArrowheads="1"/>
            </p:cNvSpPr>
            <p:nvPr/>
          </p:nvSpPr>
          <p:spPr bwMode="auto">
            <a:xfrm>
              <a:off x="3886200" y="1219200"/>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Tyler Shultz, </a:t>
              </a:r>
              <a:r>
                <a:rPr lang="en-US" sz="2000" b="0" i="1" dirty="0" err="1" smtClean="0"/>
                <a:t>WeatherKarel</a:t>
              </a:r>
              <a:endParaRPr lang="en-US" sz="2000" b="0" i="1" dirty="0"/>
            </a:p>
          </p:txBody>
        </p:sp>
      </p:grpSp>
      <p:grpSp>
        <p:nvGrpSpPr>
          <p:cNvPr id="40" name="Group 39"/>
          <p:cNvGrpSpPr/>
          <p:nvPr/>
        </p:nvGrpSpPr>
        <p:grpSpPr>
          <a:xfrm>
            <a:off x="838200" y="2100224"/>
            <a:ext cx="7848600" cy="374461"/>
            <a:chOff x="838200" y="1485900"/>
            <a:chExt cx="7848600" cy="374461"/>
          </a:xfrm>
        </p:grpSpPr>
        <p:sp>
          <p:nvSpPr>
            <p:cNvPr id="18437" name="Text Box 5"/>
            <p:cNvSpPr txBox="1">
              <a:spLocks noChangeArrowheads="1"/>
            </p:cNvSpPr>
            <p:nvPr/>
          </p:nvSpPr>
          <p:spPr bwMode="auto">
            <a:xfrm>
              <a:off x="838200" y="1485900"/>
              <a:ext cx="2895600" cy="366713"/>
            </a:xfrm>
            <a:prstGeom prst="rect">
              <a:avLst/>
            </a:prstGeom>
            <a:noFill/>
            <a:ln w="9525">
              <a:noFill/>
              <a:miter lim="800000"/>
              <a:headEnd/>
              <a:tailEnd/>
            </a:ln>
          </p:spPr>
          <p:txBody>
            <a:bodyPr>
              <a:prstTxWarp prst="textNoShape">
                <a:avLst/>
              </a:prstTxWarp>
              <a:spAutoFit/>
            </a:bodyPr>
            <a:lstStyle/>
            <a:p>
              <a:pPr>
                <a:lnSpc>
                  <a:spcPct val="90000"/>
                </a:lnSpc>
              </a:pPr>
              <a:r>
                <a:rPr lang="en-US" sz="2000" b="0"/>
                <a:t>Runner-up (algorithmic):</a:t>
              </a:r>
              <a:endParaRPr lang="en-US" sz="2000" b="0" i="1"/>
            </a:p>
          </p:txBody>
        </p:sp>
        <p:sp>
          <p:nvSpPr>
            <p:cNvPr id="18438" name="Text Box 6"/>
            <p:cNvSpPr txBox="1">
              <a:spLocks noChangeArrowheads="1"/>
            </p:cNvSpPr>
            <p:nvPr/>
          </p:nvSpPr>
          <p:spPr bwMode="auto">
            <a:xfrm>
              <a:off x="3886200" y="1485900"/>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Corbin </a:t>
              </a:r>
              <a:r>
                <a:rPr lang="en-US" sz="2000" b="0" dirty="0" err="1" smtClean="0"/>
                <a:t>Foucart</a:t>
              </a:r>
              <a:r>
                <a:rPr lang="en-US" sz="2000" b="0" dirty="0" smtClean="0"/>
                <a:t>, </a:t>
              </a:r>
              <a:r>
                <a:rPr lang="en-US" sz="2000" b="0" i="1" dirty="0" err="1" smtClean="0"/>
                <a:t>MazeMasterKarel</a:t>
              </a:r>
              <a:endParaRPr lang="en-US" sz="2000" b="0" i="1" dirty="0"/>
            </a:p>
          </p:txBody>
        </p:sp>
      </p:grpSp>
      <p:grpSp>
        <p:nvGrpSpPr>
          <p:cNvPr id="39" name="Group 38"/>
          <p:cNvGrpSpPr/>
          <p:nvPr/>
        </p:nvGrpSpPr>
        <p:grpSpPr>
          <a:xfrm>
            <a:off x="838200" y="1754054"/>
            <a:ext cx="7848600" cy="374461"/>
            <a:chOff x="838200" y="1752600"/>
            <a:chExt cx="7848600" cy="374461"/>
          </a:xfrm>
        </p:grpSpPr>
        <p:sp>
          <p:nvSpPr>
            <p:cNvPr id="18439" name="Text Box 7"/>
            <p:cNvSpPr txBox="1">
              <a:spLocks noChangeArrowheads="1"/>
            </p:cNvSpPr>
            <p:nvPr/>
          </p:nvSpPr>
          <p:spPr bwMode="auto">
            <a:xfrm>
              <a:off x="838200" y="1752600"/>
              <a:ext cx="2895600" cy="366713"/>
            </a:xfrm>
            <a:prstGeom prst="rect">
              <a:avLst/>
            </a:prstGeom>
            <a:noFill/>
            <a:ln w="9525">
              <a:noFill/>
              <a:miter lim="800000"/>
              <a:headEnd/>
              <a:tailEnd/>
            </a:ln>
          </p:spPr>
          <p:txBody>
            <a:bodyPr>
              <a:prstTxWarp prst="textNoShape">
                <a:avLst/>
              </a:prstTxWarp>
              <a:spAutoFit/>
            </a:bodyPr>
            <a:lstStyle/>
            <a:p>
              <a:pPr>
                <a:lnSpc>
                  <a:spcPct val="90000"/>
                </a:lnSpc>
              </a:pPr>
              <a:r>
                <a:rPr lang="en-US" sz="2000" b="0"/>
                <a:t>Runner-up (algorithmic):</a:t>
              </a:r>
              <a:endParaRPr lang="en-US" sz="2000" b="0" i="1"/>
            </a:p>
          </p:txBody>
        </p:sp>
        <p:sp>
          <p:nvSpPr>
            <p:cNvPr id="18440" name="Text Box 8"/>
            <p:cNvSpPr txBox="1">
              <a:spLocks noChangeArrowheads="1"/>
            </p:cNvSpPr>
            <p:nvPr/>
          </p:nvSpPr>
          <p:spPr bwMode="auto">
            <a:xfrm>
              <a:off x="3886200" y="1752600"/>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Josh </a:t>
              </a:r>
              <a:r>
                <a:rPr lang="en-US" sz="2000" b="0" dirty="0" err="1" smtClean="0"/>
                <a:t>Feler</a:t>
              </a:r>
              <a:r>
                <a:rPr lang="en-US" sz="2000" b="0" dirty="0" smtClean="0"/>
                <a:t>, </a:t>
              </a:r>
              <a:r>
                <a:rPr lang="en-US" sz="2000" b="0" i="1" dirty="0" err="1" smtClean="0"/>
                <a:t>TowerOfHanoiKarel</a:t>
              </a:r>
              <a:endParaRPr lang="en-US" sz="2000" b="0" i="1" dirty="0"/>
            </a:p>
          </p:txBody>
        </p:sp>
      </p:grpSp>
      <p:grpSp>
        <p:nvGrpSpPr>
          <p:cNvPr id="36" name="Group 35"/>
          <p:cNvGrpSpPr/>
          <p:nvPr/>
        </p:nvGrpSpPr>
        <p:grpSpPr>
          <a:xfrm>
            <a:off x="838200" y="2704873"/>
            <a:ext cx="7848600" cy="374461"/>
            <a:chOff x="838200" y="2516188"/>
            <a:chExt cx="7848600" cy="374461"/>
          </a:xfrm>
        </p:grpSpPr>
        <p:sp>
          <p:nvSpPr>
            <p:cNvPr id="18441" name="Text Box 9"/>
            <p:cNvSpPr txBox="1">
              <a:spLocks noChangeArrowheads="1"/>
            </p:cNvSpPr>
            <p:nvPr/>
          </p:nvSpPr>
          <p:spPr bwMode="auto">
            <a:xfrm>
              <a:off x="838200" y="25161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a:t>First place (aesthetic):</a:t>
              </a:r>
              <a:endParaRPr lang="en-US" sz="2000" b="0" i="1"/>
            </a:p>
          </p:txBody>
        </p:sp>
        <p:sp>
          <p:nvSpPr>
            <p:cNvPr id="18442" name="Text Box 10"/>
            <p:cNvSpPr txBox="1">
              <a:spLocks noChangeArrowheads="1"/>
            </p:cNvSpPr>
            <p:nvPr/>
          </p:nvSpPr>
          <p:spPr bwMode="auto">
            <a:xfrm>
              <a:off x="3886200" y="25161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Kyle Craft, </a:t>
              </a:r>
              <a:r>
                <a:rPr lang="en-US" sz="2000" b="0" i="1" dirty="0" err="1" smtClean="0"/>
                <a:t>SuperMarioKarel</a:t>
              </a:r>
              <a:endParaRPr lang="en-US" sz="2000" b="0" i="1" dirty="0"/>
            </a:p>
          </p:txBody>
        </p:sp>
      </p:grpSp>
      <p:grpSp>
        <p:nvGrpSpPr>
          <p:cNvPr id="35" name="Group 34"/>
          <p:cNvGrpSpPr/>
          <p:nvPr/>
        </p:nvGrpSpPr>
        <p:grpSpPr>
          <a:xfrm>
            <a:off x="838200" y="3359339"/>
            <a:ext cx="7848600" cy="374461"/>
            <a:chOff x="838200" y="2782888"/>
            <a:chExt cx="7848600" cy="374461"/>
          </a:xfrm>
        </p:grpSpPr>
        <p:sp>
          <p:nvSpPr>
            <p:cNvPr id="18443" name="Text Box 11"/>
            <p:cNvSpPr txBox="1">
              <a:spLocks noChangeArrowheads="1"/>
            </p:cNvSpPr>
            <p:nvPr/>
          </p:nvSpPr>
          <p:spPr bwMode="auto">
            <a:xfrm>
              <a:off x="838200" y="27828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a:t>Runner-up (aesthetic):</a:t>
              </a:r>
            </a:p>
          </p:txBody>
        </p:sp>
        <p:sp>
          <p:nvSpPr>
            <p:cNvPr id="18444" name="Text Box 12"/>
            <p:cNvSpPr txBox="1">
              <a:spLocks noChangeArrowheads="1"/>
            </p:cNvSpPr>
            <p:nvPr/>
          </p:nvSpPr>
          <p:spPr bwMode="auto">
            <a:xfrm>
              <a:off x="3886200" y="27828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err="1" smtClean="0"/>
                <a:t>Darcey</a:t>
              </a:r>
              <a:r>
                <a:rPr lang="en-US" sz="2000" b="0" dirty="0" smtClean="0"/>
                <a:t> </a:t>
              </a:r>
              <a:r>
                <a:rPr lang="en-US" sz="2000" b="0" dirty="0" err="1" smtClean="0"/>
                <a:t>Pancoast</a:t>
              </a:r>
              <a:r>
                <a:rPr lang="en-US" sz="2000" b="0" dirty="0" smtClean="0"/>
                <a:t>, </a:t>
              </a:r>
              <a:r>
                <a:rPr lang="en-US" sz="2000" b="0" i="1" dirty="0" err="1" smtClean="0"/>
                <a:t>MarioKarel</a:t>
              </a:r>
              <a:endParaRPr lang="en-US" sz="2000" b="0" i="1" dirty="0"/>
            </a:p>
          </p:txBody>
        </p:sp>
      </p:grpSp>
      <p:grpSp>
        <p:nvGrpSpPr>
          <p:cNvPr id="37" name="Group 36"/>
          <p:cNvGrpSpPr/>
          <p:nvPr/>
        </p:nvGrpSpPr>
        <p:grpSpPr>
          <a:xfrm>
            <a:off x="838200" y="3032106"/>
            <a:ext cx="7848600" cy="374461"/>
            <a:chOff x="838200" y="3049588"/>
            <a:chExt cx="7848600" cy="374461"/>
          </a:xfrm>
        </p:grpSpPr>
        <p:sp>
          <p:nvSpPr>
            <p:cNvPr id="18445" name="Text Box 13"/>
            <p:cNvSpPr txBox="1">
              <a:spLocks noChangeArrowheads="1"/>
            </p:cNvSpPr>
            <p:nvPr/>
          </p:nvSpPr>
          <p:spPr bwMode="auto">
            <a:xfrm>
              <a:off x="838200" y="30495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a:t>Runner-up (aesthetic):</a:t>
              </a:r>
            </a:p>
          </p:txBody>
        </p:sp>
        <p:sp>
          <p:nvSpPr>
            <p:cNvPr id="18446" name="Text Box 14"/>
            <p:cNvSpPr txBox="1">
              <a:spLocks noChangeArrowheads="1"/>
            </p:cNvSpPr>
            <p:nvPr/>
          </p:nvSpPr>
          <p:spPr bwMode="auto">
            <a:xfrm>
              <a:off x="3886200" y="30495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Suzanne Bartram, </a:t>
              </a:r>
              <a:r>
                <a:rPr lang="en-US" sz="2000" b="0" i="1" dirty="0" err="1" smtClean="0"/>
                <a:t>ColorWheelKarel</a:t>
              </a:r>
              <a:endParaRPr lang="en-US" sz="2000" b="0" i="1" dirty="0"/>
            </a:p>
          </p:txBody>
        </p:sp>
      </p:grpSp>
      <p:grpSp>
        <p:nvGrpSpPr>
          <p:cNvPr id="31" name="Group 30"/>
          <p:cNvGrpSpPr/>
          <p:nvPr/>
        </p:nvGrpSpPr>
        <p:grpSpPr>
          <a:xfrm>
            <a:off x="838200" y="4984098"/>
            <a:ext cx="7848600" cy="374461"/>
            <a:chOff x="838200" y="3860800"/>
            <a:chExt cx="7848600" cy="374461"/>
          </a:xfrm>
        </p:grpSpPr>
        <p:sp>
          <p:nvSpPr>
            <p:cNvPr id="18449" name="Text Box 19"/>
            <p:cNvSpPr txBox="1">
              <a:spLocks noChangeArrowheads="1"/>
            </p:cNvSpPr>
            <p:nvPr/>
          </p:nvSpPr>
          <p:spPr bwMode="auto">
            <a:xfrm>
              <a:off x="838200" y="3860800"/>
              <a:ext cx="2895600" cy="366713"/>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a:t>Honorable mention:</a:t>
              </a:r>
            </a:p>
          </p:txBody>
        </p:sp>
        <p:sp>
          <p:nvSpPr>
            <p:cNvPr id="18450" name="Text Box 20"/>
            <p:cNvSpPr txBox="1">
              <a:spLocks noChangeArrowheads="1"/>
            </p:cNvSpPr>
            <p:nvPr/>
          </p:nvSpPr>
          <p:spPr bwMode="auto">
            <a:xfrm>
              <a:off x="3886200" y="3860800"/>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Ding Ma, </a:t>
              </a:r>
              <a:r>
                <a:rPr lang="en-US" sz="2000" b="0" i="1" dirty="0" err="1" smtClean="0"/>
                <a:t>KarelLottery</a:t>
              </a:r>
              <a:endParaRPr lang="en-US" sz="2000" b="0" i="1" dirty="0"/>
            </a:p>
          </p:txBody>
        </p:sp>
      </p:grpSp>
      <p:grpSp>
        <p:nvGrpSpPr>
          <p:cNvPr id="33" name="Group 32"/>
          <p:cNvGrpSpPr/>
          <p:nvPr/>
        </p:nvGrpSpPr>
        <p:grpSpPr>
          <a:xfrm>
            <a:off x="838200" y="4353766"/>
            <a:ext cx="7848600" cy="374461"/>
            <a:chOff x="838200" y="4383088"/>
            <a:chExt cx="7848600" cy="374461"/>
          </a:xfrm>
        </p:grpSpPr>
        <p:sp>
          <p:nvSpPr>
            <p:cNvPr id="18451" name="Text Box 21"/>
            <p:cNvSpPr txBox="1">
              <a:spLocks noChangeArrowheads="1"/>
            </p:cNvSpPr>
            <p:nvPr/>
          </p:nvSpPr>
          <p:spPr bwMode="auto">
            <a:xfrm>
              <a:off x="838200" y="43830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a:t>Honorable mention:</a:t>
              </a:r>
            </a:p>
          </p:txBody>
        </p:sp>
        <p:sp>
          <p:nvSpPr>
            <p:cNvPr id="18452" name="Text Box 22"/>
            <p:cNvSpPr txBox="1">
              <a:spLocks noChangeArrowheads="1"/>
            </p:cNvSpPr>
            <p:nvPr/>
          </p:nvSpPr>
          <p:spPr bwMode="auto">
            <a:xfrm>
              <a:off x="3886200" y="43830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Matt </a:t>
              </a:r>
              <a:r>
                <a:rPr lang="en-US" sz="2000" b="0" dirty="0" err="1" smtClean="0"/>
                <a:t>Ikeler</a:t>
              </a:r>
              <a:r>
                <a:rPr lang="en-US" sz="2000" b="0" dirty="0" smtClean="0"/>
                <a:t>, </a:t>
              </a:r>
              <a:r>
                <a:rPr lang="en-US" sz="2000" b="0" i="1" dirty="0" err="1" smtClean="0"/>
                <a:t>FrankensteinKarel</a:t>
              </a:r>
              <a:endParaRPr lang="en-US" sz="2000" b="0" i="1" dirty="0"/>
            </a:p>
          </p:txBody>
        </p:sp>
      </p:grpSp>
      <p:grpSp>
        <p:nvGrpSpPr>
          <p:cNvPr id="30" name="Group 29"/>
          <p:cNvGrpSpPr/>
          <p:nvPr/>
        </p:nvGrpSpPr>
        <p:grpSpPr>
          <a:xfrm>
            <a:off x="838200" y="5299263"/>
            <a:ext cx="7848600" cy="374461"/>
            <a:chOff x="838200" y="4649788"/>
            <a:chExt cx="7848600" cy="374461"/>
          </a:xfrm>
        </p:grpSpPr>
        <p:sp>
          <p:nvSpPr>
            <p:cNvPr id="18453" name="Text Box 23"/>
            <p:cNvSpPr txBox="1">
              <a:spLocks noChangeArrowheads="1"/>
            </p:cNvSpPr>
            <p:nvPr/>
          </p:nvSpPr>
          <p:spPr bwMode="auto">
            <a:xfrm>
              <a:off x="838200" y="46497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a:t>Honorable mention:</a:t>
              </a:r>
            </a:p>
          </p:txBody>
        </p:sp>
        <p:sp>
          <p:nvSpPr>
            <p:cNvPr id="18454" name="Text Box 24"/>
            <p:cNvSpPr txBox="1">
              <a:spLocks noChangeArrowheads="1"/>
            </p:cNvSpPr>
            <p:nvPr/>
          </p:nvSpPr>
          <p:spPr bwMode="auto">
            <a:xfrm>
              <a:off x="3886200" y="46497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Nicholas </a:t>
              </a:r>
              <a:r>
                <a:rPr lang="en-US" sz="2000" b="0" dirty="0" err="1" smtClean="0"/>
                <a:t>Maggiulli</a:t>
              </a:r>
              <a:r>
                <a:rPr lang="en-US" sz="2000" b="0" dirty="0" smtClean="0"/>
                <a:t>, </a:t>
              </a:r>
              <a:r>
                <a:rPr lang="en-US" sz="2000" b="0" i="1" dirty="0" err="1" smtClean="0"/>
                <a:t>CellularAutomataKarel</a:t>
              </a:r>
              <a:endParaRPr lang="en-US" sz="2000" b="0" i="1" dirty="0"/>
            </a:p>
          </p:txBody>
        </p:sp>
      </p:grpSp>
      <p:grpSp>
        <p:nvGrpSpPr>
          <p:cNvPr id="34" name="Group 33"/>
          <p:cNvGrpSpPr/>
          <p:nvPr/>
        </p:nvGrpSpPr>
        <p:grpSpPr>
          <a:xfrm>
            <a:off x="838200" y="4668932"/>
            <a:ext cx="7848600" cy="374461"/>
            <a:chOff x="838200" y="4916488"/>
            <a:chExt cx="7848600" cy="374461"/>
          </a:xfrm>
        </p:grpSpPr>
        <p:sp>
          <p:nvSpPr>
            <p:cNvPr id="18455" name="Text Box 25"/>
            <p:cNvSpPr txBox="1">
              <a:spLocks noChangeArrowheads="1"/>
            </p:cNvSpPr>
            <p:nvPr/>
          </p:nvSpPr>
          <p:spPr bwMode="auto">
            <a:xfrm>
              <a:off x="838200" y="49164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a:t>Honorable mention:</a:t>
              </a:r>
            </a:p>
          </p:txBody>
        </p:sp>
        <p:sp>
          <p:nvSpPr>
            <p:cNvPr id="18456" name="Text Box 26"/>
            <p:cNvSpPr txBox="1">
              <a:spLocks noChangeArrowheads="1"/>
            </p:cNvSpPr>
            <p:nvPr/>
          </p:nvSpPr>
          <p:spPr bwMode="auto">
            <a:xfrm>
              <a:off x="3886200" y="49164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Franklin </a:t>
              </a:r>
              <a:r>
                <a:rPr lang="en-US" sz="2000" b="0" dirty="0" err="1" smtClean="0"/>
                <a:t>Liou</a:t>
              </a:r>
              <a:r>
                <a:rPr lang="en-US" sz="2000" b="0" dirty="0" smtClean="0"/>
                <a:t>, </a:t>
              </a:r>
              <a:r>
                <a:rPr lang="en-US" sz="2000" b="0" i="1" dirty="0" err="1" smtClean="0"/>
                <a:t>BattleshipKarel</a:t>
              </a:r>
              <a:endParaRPr lang="en-US" sz="2000" b="0" i="1" dirty="0"/>
            </a:p>
          </p:txBody>
        </p:sp>
      </p:grpSp>
      <p:grpSp>
        <p:nvGrpSpPr>
          <p:cNvPr id="32" name="Group 31"/>
          <p:cNvGrpSpPr/>
          <p:nvPr/>
        </p:nvGrpSpPr>
        <p:grpSpPr>
          <a:xfrm>
            <a:off x="838200" y="4038600"/>
            <a:ext cx="7848600" cy="374461"/>
            <a:chOff x="838200" y="4116388"/>
            <a:chExt cx="7848600" cy="374461"/>
          </a:xfrm>
        </p:grpSpPr>
        <p:sp>
          <p:nvSpPr>
            <p:cNvPr id="18457" name="Text Box 37"/>
            <p:cNvSpPr txBox="1">
              <a:spLocks noChangeArrowheads="1"/>
            </p:cNvSpPr>
            <p:nvPr/>
          </p:nvSpPr>
          <p:spPr bwMode="auto">
            <a:xfrm>
              <a:off x="838200" y="4116388"/>
              <a:ext cx="2895600" cy="366712"/>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a:t>Honorable mention:</a:t>
              </a:r>
            </a:p>
          </p:txBody>
        </p:sp>
        <p:sp>
          <p:nvSpPr>
            <p:cNvPr id="18458" name="Text Box 38"/>
            <p:cNvSpPr txBox="1">
              <a:spLocks noChangeArrowheads="1"/>
            </p:cNvSpPr>
            <p:nvPr/>
          </p:nvSpPr>
          <p:spPr bwMode="auto">
            <a:xfrm>
              <a:off x="3886200" y="4116388"/>
              <a:ext cx="4800600" cy="374461"/>
            </a:xfrm>
            <a:prstGeom prst="rect">
              <a:avLst/>
            </a:prstGeom>
            <a:noFill/>
            <a:ln w="9525">
              <a:noFill/>
              <a:miter lim="800000"/>
              <a:headEnd/>
              <a:tailEnd/>
            </a:ln>
          </p:spPr>
          <p:txBody>
            <a:bodyPr>
              <a:prstTxWarp prst="textNoShape">
                <a:avLst/>
              </a:prstTxWarp>
              <a:spAutoFit/>
            </a:bodyPr>
            <a:lstStyle/>
            <a:p>
              <a:pPr>
                <a:lnSpc>
                  <a:spcPct val="90000"/>
                </a:lnSpc>
              </a:pPr>
              <a:r>
                <a:rPr lang="en-US" sz="2000" b="0" dirty="0" smtClean="0"/>
                <a:t>Alex </a:t>
              </a:r>
              <a:r>
                <a:rPr lang="en-US" sz="2000" b="0" dirty="0" err="1" smtClean="0"/>
                <a:t>Brinas</a:t>
              </a:r>
              <a:r>
                <a:rPr lang="en-US" sz="2000" b="0" dirty="0" smtClean="0"/>
                <a:t>, </a:t>
              </a:r>
              <a:r>
                <a:rPr lang="en-US" sz="2000" b="0" i="1" dirty="0" err="1" smtClean="0"/>
                <a:t>ShavingKarel</a:t>
              </a:r>
              <a:endParaRPr lang="en-US" sz="2000" b="0" i="1"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Class Standings</a:t>
            </a:r>
            <a:endParaRPr lang="en-US">
              <a:solidFill>
                <a:schemeClr val="tx1"/>
              </a:solidFill>
            </a:endParaRPr>
          </a:p>
        </p:txBody>
      </p:sp>
      <p:sp>
        <p:nvSpPr>
          <p:cNvPr id="743427" name="Rectangle 3"/>
          <p:cNvSpPr>
            <a:spLocks noChangeArrowheads="1"/>
          </p:cNvSpPr>
          <p:nvPr/>
        </p:nvSpPr>
        <p:spPr bwMode="auto">
          <a:xfrm>
            <a:off x="1193800" y="2663952"/>
            <a:ext cx="1219200" cy="3584448"/>
          </a:xfrm>
          <a:prstGeom prst="rect">
            <a:avLst/>
          </a:prstGeom>
          <a:solidFill>
            <a:srgbClr val="3333FF"/>
          </a:solidFill>
          <a:ln w="9525">
            <a:solidFill>
              <a:schemeClr val="tx1"/>
            </a:solidFill>
            <a:miter lim="800000"/>
            <a:headEnd/>
            <a:tailEnd/>
          </a:ln>
        </p:spPr>
        <p:txBody>
          <a:bodyPr wrap="none" anchor="ctr">
            <a:prstTxWarp prst="textNoShape">
              <a:avLst/>
            </a:prstTxWarp>
          </a:bodyPr>
          <a:lstStyle/>
          <a:p>
            <a:pPr algn="ctr"/>
            <a:r>
              <a:rPr lang="en-US" sz="1800" dirty="0" smtClean="0"/>
              <a:t>11/53</a:t>
            </a:r>
          </a:p>
          <a:p>
            <a:pPr algn="ctr"/>
            <a:r>
              <a:rPr lang="en-US" sz="1800" dirty="0" smtClean="0"/>
              <a:t>0.21</a:t>
            </a:r>
            <a:endParaRPr lang="en-US" dirty="0"/>
          </a:p>
        </p:txBody>
      </p:sp>
      <p:sp>
        <p:nvSpPr>
          <p:cNvPr id="743428" name="Rectangle 4"/>
          <p:cNvSpPr>
            <a:spLocks noChangeArrowheads="1"/>
          </p:cNvSpPr>
          <p:nvPr/>
        </p:nvSpPr>
        <p:spPr bwMode="auto">
          <a:xfrm>
            <a:off x="3022600" y="3825240"/>
            <a:ext cx="1219200" cy="2423160"/>
          </a:xfrm>
          <a:prstGeom prst="rect">
            <a:avLst/>
          </a:prstGeom>
          <a:solidFill>
            <a:srgbClr val="FFFF00"/>
          </a:solidFill>
          <a:ln w="9525">
            <a:solidFill>
              <a:schemeClr val="tx1"/>
            </a:solidFill>
            <a:miter lim="800000"/>
            <a:headEnd/>
            <a:tailEnd/>
          </a:ln>
        </p:spPr>
        <p:txBody>
          <a:bodyPr wrap="none" anchor="ctr">
            <a:prstTxWarp prst="textNoShape">
              <a:avLst/>
            </a:prstTxWarp>
          </a:bodyPr>
          <a:lstStyle/>
          <a:p>
            <a:pPr algn="ctr"/>
            <a:r>
              <a:rPr lang="en-US" sz="1800" dirty="0" smtClean="0"/>
              <a:t>14/100</a:t>
            </a:r>
          </a:p>
          <a:p>
            <a:pPr algn="ctr"/>
            <a:r>
              <a:rPr lang="en-US" sz="1800" dirty="0" smtClean="0"/>
              <a:t>0.14</a:t>
            </a:r>
            <a:endParaRPr lang="en-US" sz="1800" dirty="0"/>
          </a:p>
        </p:txBody>
      </p:sp>
      <p:sp>
        <p:nvSpPr>
          <p:cNvPr id="743429" name="Rectangle 5"/>
          <p:cNvSpPr>
            <a:spLocks noChangeArrowheads="1"/>
          </p:cNvSpPr>
          <p:nvPr/>
        </p:nvSpPr>
        <p:spPr bwMode="auto">
          <a:xfrm>
            <a:off x="4851400" y="2286000"/>
            <a:ext cx="1219200" cy="39624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gn="ctr"/>
            <a:r>
              <a:rPr lang="en-US" sz="1800" dirty="0" smtClean="0"/>
              <a:t>11/48</a:t>
            </a:r>
          </a:p>
          <a:p>
            <a:pPr algn="ctr"/>
            <a:r>
              <a:rPr lang="en-US" sz="1800" dirty="0" smtClean="0"/>
              <a:t>0.23</a:t>
            </a:r>
            <a:endParaRPr lang="en-US" sz="1800" dirty="0"/>
          </a:p>
        </p:txBody>
      </p:sp>
      <p:sp>
        <p:nvSpPr>
          <p:cNvPr id="743430" name="Rectangle 6"/>
          <p:cNvSpPr>
            <a:spLocks noChangeArrowheads="1"/>
          </p:cNvSpPr>
          <p:nvPr/>
        </p:nvSpPr>
        <p:spPr bwMode="auto">
          <a:xfrm>
            <a:off x="6680200" y="5855208"/>
            <a:ext cx="1219200" cy="393192"/>
          </a:xfrm>
          <a:prstGeom prst="rect">
            <a:avLst/>
          </a:prstGeom>
          <a:solidFill>
            <a:srgbClr val="00FF00"/>
          </a:solidFill>
          <a:ln w="9525">
            <a:solidFill>
              <a:schemeClr val="tx1"/>
            </a:solidFill>
            <a:miter lim="800000"/>
            <a:headEnd/>
            <a:tailEnd/>
          </a:ln>
        </p:spPr>
        <p:txBody>
          <a:bodyPr wrap="none" anchor="ctr">
            <a:prstTxWarp prst="textNoShape">
              <a:avLst/>
            </a:prstTxWarp>
          </a:bodyPr>
          <a:lstStyle/>
          <a:p>
            <a:pPr algn="ctr"/>
            <a:r>
              <a:rPr lang="en-US" sz="1800" dirty="0" smtClean="0"/>
              <a:t>2/87=0.02</a:t>
            </a:r>
            <a:endParaRPr lang="en-US" sz="1800" dirty="0"/>
          </a:p>
        </p:txBody>
      </p:sp>
      <p:pic>
        <p:nvPicPr>
          <p:cNvPr id="743431" name="Picture 7" descr="gryffindor"/>
          <p:cNvPicPr>
            <a:picLocks noChangeAspect="1" noChangeArrowheads="1"/>
          </p:cNvPicPr>
          <p:nvPr/>
        </p:nvPicPr>
        <p:blipFill>
          <a:blip r:embed="rId3"/>
          <a:srcRect/>
          <a:stretch>
            <a:fillRect/>
          </a:stretch>
        </p:blipFill>
        <p:spPr bwMode="auto">
          <a:xfrm>
            <a:off x="4991100" y="1206500"/>
            <a:ext cx="860425" cy="1047750"/>
          </a:xfrm>
          <a:prstGeom prst="rect">
            <a:avLst/>
          </a:prstGeom>
          <a:noFill/>
          <a:ln w="9525">
            <a:noFill/>
            <a:miter lim="800000"/>
            <a:headEnd/>
            <a:tailEnd/>
          </a:ln>
        </p:spPr>
      </p:pic>
      <p:pic>
        <p:nvPicPr>
          <p:cNvPr id="743433" name="Picture 9" descr="hufflepuff"/>
          <p:cNvPicPr>
            <a:picLocks noChangeAspect="1" noChangeArrowheads="1"/>
          </p:cNvPicPr>
          <p:nvPr/>
        </p:nvPicPr>
        <p:blipFill>
          <a:blip r:embed="rId4"/>
          <a:srcRect/>
          <a:stretch>
            <a:fillRect/>
          </a:stretch>
        </p:blipFill>
        <p:spPr bwMode="auto">
          <a:xfrm>
            <a:off x="3182938" y="2693988"/>
            <a:ext cx="887412" cy="1039812"/>
          </a:xfrm>
          <a:prstGeom prst="rect">
            <a:avLst/>
          </a:prstGeom>
          <a:noFill/>
          <a:ln w="9525">
            <a:noFill/>
            <a:miter lim="800000"/>
            <a:headEnd/>
            <a:tailEnd/>
          </a:ln>
        </p:spPr>
      </p:pic>
      <p:pic>
        <p:nvPicPr>
          <p:cNvPr id="743434" name="Picture 10" descr="slytherin"/>
          <p:cNvPicPr>
            <a:picLocks noChangeAspect="1" noChangeArrowheads="1"/>
          </p:cNvPicPr>
          <p:nvPr/>
        </p:nvPicPr>
        <p:blipFill>
          <a:blip r:embed="rId5"/>
          <a:srcRect/>
          <a:stretch>
            <a:fillRect/>
          </a:stretch>
        </p:blipFill>
        <p:spPr bwMode="auto">
          <a:xfrm>
            <a:off x="6858000" y="4733925"/>
            <a:ext cx="841375" cy="1057275"/>
          </a:xfrm>
          <a:prstGeom prst="rect">
            <a:avLst/>
          </a:prstGeom>
          <a:noFill/>
          <a:ln w="9525">
            <a:noFill/>
            <a:miter lim="800000"/>
            <a:headEnd/>
            <a:tailEnd/>
          </a:ln>
        </p:spPr>
      </p:pic>
      <p:sp>
        <p:nvSpPr>
          <p:cNvPr id="743435" name="Text Box 11"/>
          <p:cNvSpPr txBox="1">
            <a:spLocks noChangeArrowheads="1"/>
          </p:cNvSpPr>
          <p:nvPr/>
        </p:nvSpPr>
        <p:spPr bwMode="auto">
          <a:xfrm>
            <a:off x="11938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Freshman</a:t>
            </a:r>
          </a:p>
        </p:txBody>
      </p:sp>
      <p:sp>
        <p:nvSpPr>
          <p:cNvPr id="743436" name="Text Box 12"/>
          <p:cNvSpPr txBox="1">
            <a:spLocks noChangeArrowheads="1"/>
          </p:cNvSpPr>
          <p:nvPr/>
        </p:nvSpPr>
        <p:spPr bwMode="auto">
          <a:xfrm>
            <a:off x="2971800" y="6210300"/>
            <a:ext cx="132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Sophomore</a:t>
            </a:r>
          </a:p>
        </p:txBody>
      </p:sp>
      <p:sp>
        <p:nvSpPr>
          <p:cNvPr id="743437" name="Text Box 13"/>
          <p:cNvSpPr txBox="1">
            <a:spLocks noChangeArrowheads="1"/>
          </p:cNvSpPr>
          <p:nvPr/>
        </p:nvSpPr>
        <p:spPr bwMode="auto">
          <a:xfrm>
            <a:off x="48514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t>Junior</a:t>
            </a:r>
          </a:p>
        </p:txBody>
      </p:sp>
      <p:sp>
        <p:nvSpPr>
          <p:cNvPr id="743438" name="Text Box 14"/>
          <p:cNvSpPr txBox="1">
            <a:spLocks noChangeArrowheads="1"/>
          </p:cNvSpPr>
          <p:nvPr/>
        </p:nvSpPr>
        <p:spPr bwMode="auto">
          <a:xfrm>
            <a:off x="66802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smtClean="0"/>
              <a:t>Senior+</a:t>
            </a:r>
            <a:endParaRPr lang="en-US" sz="1800" dirty="0"/>
          </a:p>
        </p:txBody>
      </p:sp>
      <p:pic>
        <p:nvPicPr>
          <p:cNvPr id="743440" name="Picture 16" descr="ravenclaw"/>
          <p:cNvPicPr>
            <a:picLocks noChangeAspect="1" noChangeArrowheads="1"/>
          </p:cNvPicPr>
          <p:nvPr/>
        </p:nvPicPr>
        <p:blipFill>
          <a:blip r:embed="rId6"/>
          <a:srcRect/>
          <a:stretch>
            <a:fillRect/>
          </a:stretch>
        </p:blipFill>
        <p:spPr bwMode="auto">
          <a:xfrm>
            <a:off x="1371600" y="1524000"/>
            <a:ext cx="806450" cy="1057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3438"/>
                                        </p:tgtEl>
                                        <p:attrNameLst>
                                          <p:attrName>style.visibility</p:attrName>
                                        </p:attrNameLst>
                                      </p:cBhvr>
                                      <p:to>
                                        <p:strVal val="visible"/>
                                      </p:to>
                                    </p:set>
                                  </p:childTnLst>
                                </p:cTn>
                              </p:par>
                            </p:childTnLst>
                          </p:cTn>
                        </p:par>
                        <p:par>
                          <p:cTn id="7" fill="hold">
                            <p:stCondLst>
                              <p:cond delay="0"/>
                            </p:stCondLst>
                            <p:childTnLst>
                              <p:par>
                                <p:cTn id="8" presetID="17" presetClass="entr" presetSubtype="4" fill="hold" grpId="0" nodeType="afterEffect">
                                  <p:stCondLst>
                                    <p:cond delay="0"/>
                                  </p:stCondLst>
                                  <p:childTnLst>
                                    <p:set>
                                      <p:cBhvr>
                                        <p:cTn id="9" dur="1" fill="hold">
                                          <p:stCondLst>
                                            <p:cond delay="0"/>
                                          </p:stCondLst>
                                        </p:cTn>
                                        <p:tgtEl>
                                          <p:spTgt spid="743430"/>
                                        </p:tgtEl>
                                        <p:attrNameLst>
                                          <p:attrName>style.visibility</p:attrName>
                                        </p:attrNameLst>
                                      </p:cBhvr>
                                      <p:to>
                                        <p:strVal val="visible"/>
                                      </p:to>
                                    </p:set>
                                    <p:anim calcmode="lin" valueType="num">
                                      <p:cBhvr>
                                        <p:cTn id="10" dur="500" fill="hold"/>
                                        <p:tgtEl>
                                          <p:spTgt spid="743430"/>
                                        </p:tgtEl>
                                        <p:attrNameLst>
                                          <p:attrName>ppt_x</p:attrName>
                                        </p:attrNameLst>
                                      </p:cBhvr>
                                      <p:tavLst>
                                        <p:tav tm="0">
                                          <p:val>
                                            <p:strVal val="#ppt_x"/>
                                          </p:val>
                                        </p:tav>
                                        <p:tav tm="100000">
                                          <p:val>
                                            <p:strVal val="#ppt_x"/>
                                          </p:val>
                                        </p:tav>
                                      </p:tavLst>
                                    </p:anim>
                                    <p:anim calcmode="lin" valueType="num">
                                      <p:cBhvr>
                                        <p:cTn id="11" dur="500" fill="hold"/>
                                        <p:tgtEl>
                                          <p:spTgt spid="743430"/>
                                        </p:tgtEl>
                                        <p:attrNameLst>
                                          <p:attrName>ppt_y</p:attrName>
                                        </p:attrNameLst>
                                      </p:cBhvr>
                                      <p:tavLst>
                                        <p:tav tm="0">
                                          <p:val>
                                            <p:strVal val="#ppt_y+#ppt_h/2"/>
                                          </p:val>
                                        </p:tav>
                                        <p:tav tm="100000">
                                          <p:val>
                                            <p:strVal val="#ppt_y"/>
                                          </p:val>
                                        </p:tav>
                                      </p:tavLst>
                                    </p:anim>
                                    <p:anim calcmode="lin" valueType="num">
                                      <p:cBhvr>
                                        <p:cTn id="12" dur="500" fill="hold"/>
                                        <p:tgtEl>
                                          <p:spTgt spid="743430"/>
                                        </p:tgtEl>
                                        <p:attrNameLst>
                                          <p:attrName>ppt_w</p:attrName>
                                        </p:attrNameLst>
                                      </p:cBhvr>
                                      <p:tavLst>
                                        <p:tav tm="0">
                                          <p:val>
                                            <p:strVal val="#ppt_w"/>
                                          </p:val>
                                        </p:tav>
                                        <p:tav tm="100000">
                                          <p:val>
                                            <p:strVal val="#ppt_w"/>
                                          </p:val>
                                        </p:tav>
                                      </p:tavLst>
                                    </p:anim>
                                    <p:anim calcmode="lin" valueType="num">
                                      <p:cBhvr>
                                        <p:cTn id="13" dur="500" fill="hold"/>
                                        <p:tgtEl>
                                          <p:spTgt spid="743430"/>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499"/>
                                          </p:stCondLst>
                                        </p:cTn>
                                        <p:tgtEl>
                                          <p:spTgt spid="7434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43436"/>
                                        </p:tgtEl>
                                        <p:attrNameLst>
                                          <p:attrName>style.visibility</p:attrName>
                                        </p:attrNameLst>
                                      </p:cBhvr>
                                      <p:to>
                                        <p:strVal val="visible"/>
                                      </p:to>
                                    </p:set>
                                  </p:childTnLst>
                                </p:cTn>
                              </p:par>
                            </p:childTnLst>
                          </p:cTn>
                        </p:par>
                        <p:par>
                          <p:cTn id="21" fill="hold">
                            <p:stCondLst>
                              <p:cond delay="0"/>
                            </p:stCondLst>
                            <p:childTnLst>
                              <p:par>
                                <p:cTn id="22" presetID="17" presetClass="entr" presetSubtype="4" fill="hold" grpId="0" nodeType="afterEffect">
                                  <p:stCondLst>
                                    <p:cond delay="0"/>
                                  </p:stCondLst>
                                  <p:childTnLst>
                                    <p:set>
                                      <p:cBhvr>
                                        <p:cTn id="23" dur="1" fill="hold">
                                          <p:stCondLst>
                                            <p:cond delay="0"/>
                                          </p:stCondLst>
                                        </p:cTn>
                                        <p:tgtEl>
                                          <p:spTgt spid="743428"/>
                                        </p:tgtEl>
                                        <p:attrNameLst>
                                          <p:attrName>style.visibility</p:attrName>
                                        </p:attrNameLst>
                                      </p:cBhvr>
                                      <p:to>
                                        <p:strVal val="visible"/>
                                      </p:to>
                                    </p:set>
                                    <p:anim calcmode="lin" valueType="num">
                                      <p:cBhvr>
                                        <p:cTn id="24" dur="1000" fill="hold"/>
                                        <p:tgtEl>
                                          <p:spTgt spid="743428"/>
                                        </p:tgtEl>
                                        <p:attrNameLst>
                                          <p:attrName>ppt_x</p:attrName>
                                        </p:attrNameLst>
                                      </p:cBhvr>
                                      <p:tavLst>
                                        <p:tav tm="0">
                                          <p:val>
                                            <p:strVal val="#ppt_x"/>
                                          </p:val>
                                        </p:tav>
                                        <p:tav tm="100000">
                                          <p:val>
                                            <p:strVal val="#ppt_x"/>
                                          </p:val>
                                        </p:tav>
                                      </p:tavLst>
                                    </p:anim>
                                    <p:anim calcmode="lin" valueType="num">
                                      <p:cBhvr>
                                        <p:cTn id="25" dur="1000" fill="hold"/>
                                        <p:tgtEl>
                                          <p:spTgt spid="743428"/>
                                        </p:tgtEl>
                                        <p:attrNameLst>
                                          <p:attrName>ppt_y</p:attrName>
                                        </p:attrNameLst>
                                      </p:cBhvr>
                                      <p:tavLst>
                                        <p:tav tm="0">
                                          <p:val>
                                            <p:strVal val="#ppt_y+#ppt_h/2"/>
                                          </p:val>
                                        </p:tav>
                                        <p:tav tm="100000">
                                          <p:val>
                                            <p:strVal val="#ppt_y"/>
                                          </p:val>
                                        </p:tav>
                                      </p:tavLst>
                                    </p:anim>
                                    <p:anim calcmode="lin" valueType="num">
                                      <p:cBhvr>
                                        <p:cTn id="26" dur="1000" fill="hold"/>
                                        <p:tgtEl>
                                          <p:spTgt spid="743428"/>
                                        </p:tgtEl>
                                        <p:attrNameLst>
                                          <p:attrName>ppt_w</p:attrName>
                                        </p:attrNameLst>
                                      </p:cBhvr>
                                      <p:tavLst>
                                        <p:tav tm="0">
                                          <p:val>
                                            <p:strVal val="#ppt_w"/>
                                          </p:val>
                                        </p:tav>
                                        <p:tav tm="100000">
                                          <p:val>
                                            <p:strVal val="#ppt_w"/>
                                          </p:val>
                                        </p:tav>
                                      </p:tavLst>
                                    </p:anim>
                                    <p:anim calcmode="lin" valueType="num">
                                      <p:cBhvr>
                                        <p:cTn id="27" dur="1000" fill="hold"/>
                                        <p:tgtEl>
                                          <p:spTgt spid="743428"/>
                                        </p:tgtEl>
                                        <p:attrNameLst>
                                          <p:attrName>ppt_h</p:attrName>
                                        </p:attrNameLst>
                                      </p:cBhvr>
                                      <p:tavLst>
                                        <p:tav tm="0">
                                          <p:val>
                                            <p:fltVal val="0"/>
                                          </p:val>
                                        </p:tav>
                                        <p:tav tm="100000">
                                          <p:val>
                                            <p:strVal val="#ppt_h"/>
                                          </p:val>
                                        </p:tav>
                                      </p:tavLst>
                                    </p:anim>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7434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43435"/>
                                        </p:tgtEl>
                                        <p:attrNameLst>
                                          <p:attrName>style.visibility</p:attrName>
                                        </p:attrNameLst>
                                      </p:cBhvr>
                                      <p:to>
                                        <p:strVal val="visible"/>
                                      </p:to>
                                    </p:set>
                                  </p:childTnLst>
                                </p:cTn>
                              </p:par>
                            </p:childTnLst>
                          </p:cTn>
                        </p:par>
                        <p:par>
                          <p:cTn id="35" fill="hold">
                            <p:stCondLst>
                              <p:cond delay="0"/>
                            </p:stCondLst>
                            <p:childTnLst>
                              <p:par>
                                <p:cTn id="36" presetID="17" presetClass="entr" presetSubtype="4" fill="hold" grpId="0" nodeType="afterEffect">
                                  <p:stCondLst>
                                    <p:cond delay="0"/>
                                  </p:stCondLst>
                                  <p:childTnLst>
                                    <p:set>
                                      <p:cBhvr>
                                        <p:cTn id="37" dur="1" fill="hold">
                                          <p:stCondLst>
                                            <p:cond delay="0"/>
                                          </p:stCondLst>
                                        </p:cTn>
                                        <p:tgtEl>
                                          <p:spTgt spid="743427"/>
                                        </p:tgtEl>
                                        <p:attrNameLst>
                                          <p:attrName>style.visibility</p:attrName>
                                        </p:attrNameLst>
                                      </p:cBhvr>
                                      <p:to>
                                        <p:strVal val="visible"/>
                                      </p:to>
                                    </p:set>
                                    <p:anim calcmode="lin" valueType="num">
                                      <p:cBhvr>
                                        <p:cTn id="38" dur="1000" fill="hold"/>
                                        <p:tgtEl>
                                          <p:spTgt spid="743427"/>
                                        </p:tgtEl>
                                        <p:attrNameLst>
                                          <p:attrName>ppt_x</p:attrName>
                                        </p:attrNameLst>
                                      </p:cBhvr>
                                      <p:tavLst>
                                        <p:tav tm="0">
                                          <p:val>
                                            <p:strVal val="#ppt_x"/>
                                          </p:val>
                                        </p:tav>
                                        <p:tav tm="100000">
                                          <p:val>
                                            <p:strVal val="#ppt_x"/>
                                          </p:val>
                                        </p:tav>
                                      </p:tavLst>
                                    </p:anim>
                                    <p:anim calcmode="lin" valueType="num">
                                      <p:cBhvr>
                                        <p:cTn id="39" dur="1000" fill="hold"/>
                                        <p:tgtEl>
                                          <p:spTgt spid="743427"/>
                                        </p:tgtEl>
                                        <p:attrNameLst>
                                          <p:attrName>ppt_y</p:attrName>
                                        </p:attrNameLst>
                                      </p:cBhvr>
                                      <p:tavLst>
                                        <p:tav tm="0">
                                          <p:val>
                                            <p:strVal val="#ppt_y+#ppt_h/2"/>
                                          </p:val>
                                        </p:tav>
                                        <p:tav tm="100000">
                                          <p:val>
                                            <p:strVal val="#ppt_y"/>
                                          </p:val>
                                        </p:tav>
                                      </p:tavLst>
                                    </p:anim>
                                    <p:anim calcmode="lin" valueType="num">
                                      <p:cBhvr>
                                        <p:cTn id="40" dur="1000" fill="hold"/>
                                        <p:tgtEl>
                                          <p:spTgt spid="743427"/>
                                        </p:tgtEl>
                                        <p:attrNameLst>
                                          <p:attrName>ppt_w</p:attrName>
                                        </p:attrNameLst>
                                      </p:cBhvr>
                                      <p:tavLst>
                                        <p:tav tm="0">
                                          <p:val>
                                            <p:strVal val="#ppt_w"/>
                                          </p:val>
                                        </p:tav>
                                        <p:tav tm="100000">
                                          <p:val>
                                            <p:strVal val="#ppt_w"/>
                                          </p:val>
                                        </p:tav>
                                      </p:tavLst>
                                    </p:anim>
                                    <p:anim calcmode="lin" valueType="num">
                                      <p:cBhvr>
                                        <p:cTn id="41" dur="1000" fill="hold"/>
                                        <p:tgtEl>
                                          <p:spTgt spid="743427"/>
                                        </p:tgtEl>
                                        <p:attrNameLst>
                                          <p:attrName>ppt_h</p:attrName>
                                        </p:attrNameLst>
                                      </p:cBhvr>
                                      <p:tavLst>
                                        <p:tav tm="0">
                                          <p:val>
                                            <p:fltVal val="0"/>
                                          </p:val>
                                        </p:tav>
                                        <p:tav tm="100000">
                                          <p:val>
                                            <p:strVal val="#ppt_h"/>
                                          </p:val>
                                        </p:tav>
                                      </p:tavLst>
                                    </p:anim>
                                  </p:childTnLst>
                                </p:cTn>
                              </p:par>
                            </p:childTnLst>
                          </p:cTn>
                        </p:par>
                        <p:par>
                          <p:cTn id="42" fill="hold">
                            <p:stCondLst>
                              <p:cond delay="1000"/>
                            </p:stCondLst>
                            <p:childTnLst>
                              <p:par>
                                <p:cTn id="43" presetID="1" presetClass="entr" presetSubtype="0" fill="hold" nodeType="afterEffect">
                                  <p:stCondLst>
                                    <p:cond delay="0"/>
                                  </p:stCondLst>
                                  <p:childTnLst>
                                    <p:set>
                                      <p:cBhvr>
                                        <p:cTn id="44" dur="1" fill="hold">
                                          <p:stCondLst>
                                            <p:cond delay="0"/>
                                          </p:stCondLst>
                                        </p:cTn>
                                        <p:tgtEl>
                                          <p:spTgt spid="7434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43437"/>
                                        </p:tgtEl>
                                        <p:attrNameLst>
                                          <p:attrName>style.visibility</p:attrName>
                                        </p:attrNameLst>
                                      </p:cBhvr>
                                      <p:to>
                                        <p:strVal val="visible"/>
                                      </p:to>
                                    </p:set>
                                  </p:childTnLst>
                                </p:cTn>
                              </p:par>
                            </p:childTnLst>
                          </p:cTn>
                        </p:par>
                        <p:par>
                          <p:cTn id="49" fill="hold">
                            <p:stCondLst>
                              <p:cond delay="0"/>
                            </p:stCondLst>
                            <p:childTnLst>
                              <p:par>
                                <p:cTn id="50" presetID="17" presetClass="entr" presetSubtype="4" fill="hold" grpId="0" nodeType="afterEffect">
                                  <p:stCondLst>
                                    <p:cond delay="0"/>
                                  </p:stCondLst>
                                  <p:childTnLst>
                                    <p:set>
                                      <p:cBhvr>
                                        <p:cTn id="51" dur="1" fill="hold">
                                          <p:stCondLst>
                                            <p:cond delay="0"/>
                                          </p:stCondLst>
                                        </p:cTn>
                                        <p:tgtEl>
                                          <p:spTgt spid="743429"/>
                                        </p:tgtEl>
                                        <p:attrNameLst>
                                          <p:attrName>style.visibility</p:attrName>
                                        </p:attrNameLst>
                                      </p:cBhvr>
                                      <p:to>
                                        <p:strVal val="visible"/>
                                      </p:to>
                                    </p:set>
                                    <p:anim calcmode="lin" valueType="num">
                                      <p:cBhvr>
                                        <p:cTn id="52" dur="1000" fill="hold"/>
                                        <p:tgtEl>
                                          <p:spTgt spid="743429"/>
                                        </p:tgtEl>
                                        <p:attrNameLst>
                                          <p:attrName>ppt_x</p:attrName>
                                        </p:attrNameLst>
                                      </p:cBhvr>
                                      <p:tavLst>
                                        <p:tav tm="0">
                                          <p:val>
                                            <p:strVal val="#ppt_x"/>
                                          </p:val>
                                        </p:tav>
                                        <p:tav tm="100000">
                                          <p:val>
                                            <p:strVal val="#ppt_x"/>
                                          </p:val>
                                        </p:tav>
                                      </p:tavLst>
                                    </p:anim>
                                    <p:anim calcmode="lin" valueType="num">
                                      <p:cBhvr>
                                        <p:cTn id="53" dur="1000" fill="hold"/>
                                        <p:tgtEl>
                                          <p:spTgt spid="743429"/>
                                        </p:tgtEl>
                                        <p:attrNameLst>
                                          <p:attrName>ppt_y</p:attrName>
                                        </p:attrNameLst>
                                      </p:cBhvr>
                                      <p:tavLst>
                                        <p:tav tm="0">
                                          <p:val>
                                            <p:strVal val="#ppt_y+#ppt_h/2"/>
                                          </p:val>
                                        </p:tav>
                                        <p:tav tm="100000">
                                          <p:val>
                                            <p:strVal val="#ppt_y"/>
                                          </p:val>
                                        </p:tav>
                                      </p:tavLst>
                                    </p:anim>
                                    <p:anim calcmode="lin" valueType="num">
                                      <p:cBhvr>
                                        <p:cTn id="54" dur="1000" fill="hold"/>
                                        <p:tgtEl>
                                          <p:spTgt spid="743429"/>
                                        </p:tgtEl>
                                        <p:attrNameLst>
                                          <p:attrName>ppt_w</p:attrName>
                                        </p:attrNameLst>
                                      </p:cBhvr>
                                      <p:tavLst>
                                        <p:tav tm="0">
                                          <p:val>
                                            <p:strVal val="#ppt_w"/>
                                          </p:val>
                                        </p:tav>
                                        <p:tav tm="100000">
                                          <p:val>
                                            <p:strVal val="#ppt_w"/>
                                          </p:val>
                                        </p:tav>
                                      </p:tavLst>
                                    </p:anim>
                                    <p:anim calcmode="lin" valueType="num">
                                      <p:cBhvr>
                                        <p:cTn id="55" dur="1000" fill="hold"/>
                                        <p:tgtEl>
                                          <p:spTgt spid="743429"/>
                                        </p:tgtEl>
                                        <p:attrNameLst>
                                          <p:attrName>ppt_h</p:attrName>
                                        </p:attrNameLst>
                                      </p:cBhvr>
                                      <p:tavLst>
                                        <p:tav tm="0">
                                          <p:val>
                                            <p:fltVal val="0"/>
                                          </p:val>
                                        </p:tav>
                                        <p:tav tm="100000">
                                          <p:val>
                                            <p:strVal val="#ppt_h"/>
                                          </p:val>
                                        </p:tav>
                                      </p:tavLst>
                                    </p:anim>
                                  </p:childTnLst>
                                </p:cTn>
                              </p:par>
                            </p:childTnLst>
                          </p:cTn>
                        </p:par>
                        <p:par>
                          <p:cTn id="56" fill="hold">
                            <p:stCondLst>
                              <p:cond delay="1000"/>
                            </p:stCondLst>
                            <p:childTnLst>
                              <p:par>
                                <p:cTn id="57" presetID="1" presetClass="entr" presetSubtype="0" fill="hold" nodeType="afterEffect">
                                  <p:stCondLst>
                                    <p:cond delay="0"/>
                                  </p:stCondLst>
                                  <p:childTnLst>
                                    <p:set>
                                      <p:cBhvr>
                                        <p:cTn id="58" dur="1" fill="hold">
                                          <p:stCondLst>
                                            <p:cond delay="0"/>
                                          </p:stCondLst>
                                        </p:cTn>
                                        <p:tgtEl>
                                          <p:spTgt spid="7434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7" grpId="0" animBg="1"/>
      <p:bldP spid="743428" grpId="0" animBg="1"/>
      <p:bldP spid="743429" grpId="0" animBg="1"/>
      <p:bldP spid="743430" grpId="0" animBg="1"/>
      <p:bldP spid="743435" grpId="0"/>
      <p:bldP spid="743436" grpId="0"/>
      <p:bldP spid="743437" grpId="0"/>
      <p:bldP spid="743438"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0" y="2616200"/>
            <a:ext cx="9144000" cy="1143000"/>
          </a:xfrm>
        </p:spPr>
        <p:txBody>
          <a:bodyPr/>
          <a:lstStyle/>
          <a:p>
            <a:r>
              <a:rPr lang="en-US" sz="6000">
                <a:solidFill>
                  <a:srgbClr val="FF0000"/>
                </a:solidFill>
              </a:rPr>
              <a:t>Interactive Graphics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The Collage Model</a:t>
            </a:r>
            <a:endParaRPr lang="en-US" dirty="0">
              <a:solidFill>
                <a:schemeClr val="tx1"/>
              </a:solidFill>
            </a:endParaRPr>
          </a:p>
        </p:txBody>
      </p:sp>
      <p:sp>
        <p:nvSpPr>
          <p:cNvPr id="24579"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acm.graphics</a:t>
            </a:r>
            <a:r>
              <a:rPr lang="en-US" sz="2400" b="0"/>
              <a:t> package uses a </a:t>
            </a:r>
            <a:r>
              <a:rPr lang="en-US" sz="2400" i="1"/>
              <a:t>collage</a:t>
            </a:r>
            <a:r>
              <a:rPr lang="en-US" sz="2400" b="0"/>
              <a:t> model in which you create an image by adding various objects to a canvas.</a:t>
            </a:r>
          </a:p>
        </p:txBody>
      </p:sp>
      <p:grpSp>
        <p:nvGrpSpPr>
          <p:cNvPr id="2" name="Group 4"/>
          <p:cNvGrpSpPr>
            <a:grpSpLocks/>
          </p:cNvGrpSpPr>
          <p:nvPr/>
        </p:nvGrpSpPr>
        <p:grpSpPr bwMode="auto">
          <a:xfrm>
            <a:off x="482600" y="1955800"/>
            <a:ext cx="8128000" cy="3835400"/>
            <a:chOff x="304" y="1440"/>
            <a:chExt cx="5120" cy="2416"/>
          </a:xfrm>
        </p:grpSpPr>
        <p:sp>
          <p:nvSpPr>
            <p:cNvPr id="24584" name="Rectangle 5"/>
            <p:cNvSpPr>
              <a:spLocks noChangeArrowheads="1"/>
            </p:cNvSpPr>
            <p:nvPr/>
          </p:nvSpPr>
          <p:spPr bwMode="auto">
            <a:xfrm>
              <a:off x="304" y="1440"/>
              <a:ext cx="5120" cy="86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t>The collage model is reminiscent of a </a:t>
              </a:r>
              <a:r>
                <a:rPr lang="en-US" sz="2400" b="0" dirty="0"/>
                <a:t>child’s felt board</a:t>
              </a:r>
              <a:r>
                <a:rPr lang="en-US" sz="2400" b="0" dirty="0" smtClean="0"/>
                <a:t> on which colored </a:t>
              </a:r>
              <a:r>
                <a:rPr lang="en-US" sz="2400" b="0" dirty="0"/>
                <a:t>shapes</a:t>
              </a:r>
              <a:r>
                <a:rPr lang="en-US" sz="2400" b="0" dirty="0" smtClean="0"/>
                <a:t> stick </a:t>
              </a:r>
              <a:r>
                <a:rPr lang="en-US" sz="2400" b="0" dirty="0"/>
                <a:t>to the felt surface.  As an example, the following diagram illustrates the process of adding a red rectangle and a green oval to a felt board:</a:t>
              </a:r>
            </a:p>
          </p:txBody>
        </p:sp>
        <p:pic>
          <p:nvPicPr>
            <p:cNvPr id="24585" name="Picture 6" descr="EmptyFeltBoard"/>
            <p:cNvPicPr>
              <a:picLocks noChangeAspect="1" noChangeArrowheads="1"/>
            </p:cNvPicPr>
            <p:nvPr/>
          </p:nvPicPr>
          <p:blipFill>
            <a:blip r:embed="rId3"/>
            <a:srcRect/>
            <a:stretch>
              <a:fillRect/>
            </a:stretch>
          </p:blipFill>
          <p:spPr bwMode="auto">
            <a:xfrm>
              <a:off x="1732" y="2380"/>
              <a:ext cx="2407" cy="1476"/>
            </a:xfrm>
            <a:prstGeom prst="rect">
              <a:avLst/>
            </a:prstGeom>
            <a:noFill/>
            <a:ln w="9525">
              <a:noFill/>
              <a:miter lim="800000"/>
              <a:headEnd/>
              <a:tailEnd/>
            </a:ln>
          </p:spPr>
        </p:pic>
      </p:grpSp>
      <p:pic>
        <p:nvPicPr>
          <p:cNvPr id="731143" name="Picture 7" descr="FeltBoardWithRect"/>
          <p:cNvPicPr>
            <a:picLocks noChangeAspect="1" noChangeArrowheads="1"/>
          </p:cNvPicPr>
          <p:nvPr/>
        </p:nvPicPr>
        <p:blipFill>
          <a:blip r:embed="rId4"/>
          <a:srcRect/>
          <a:stretch>
            <a:fillRect/>
          </a:stretch>
        </p:blipFill>
        <p:spPr bwMode="auto">
          <a:xfrm>
            <a:off x="2749550" y="3448050"/>
            <a:ext cx="3821113" cy="2343150"/>
          </a:xfrm>
          <a:prstGeom prst="rect">
            <a:avLst/>
          </a:prstGeom>
          <a:noFill/>
          <a:ln w="9525">
            <a:noFill/>
            <a:miter lim="800000"/>
            <a:headEnd/>
            <a:tailEnd/>
          </a:ln>
        </p:spPr>
      </p:pic>
      <p:pic>
        <p:nvPicPr>
          <p:cNvPr id="731144" name="Picture 8" descr="FeltBoardWithRectAndOval"/>
          <p:cNvPicPr>
            <a:picLocks noChangeAspect="1" noChangeArrowheads="1"/>
          </p:cNvPicPr>
          <p:nvPr/>
        </p:nvPicPr>
        <p:blipFill>
          <a:blip r:embed="rId5"/>
          <a:srcRect/>
          <a:stretch>
            <a:fillRect/>
          </a:stretch>
        </p:blipFill>
        <p:spPr bwMode="auto">
          <a:xfrm>
            <a:off x="2749550" y="3448050"/>
            <a:ext cx="3821113" cy="2343150"/>
          </a:xfrm>
          <a:prstGeom prst="rect">
            <a:avLst/>
          </a:prstGeom>
          <a:noFill/>
          <a:ln w="9525">
            <a:noFill/>
            <a:miter lim="800000"/>
            <a:headEnd/>
            <a:tailEnd/>
          </a:ln>
        </p:spPr>
      </p:pic>
      <p:sp>
        <p:nvSpPr>
          <p:cNvPr id="731145" name="Rectangle 9"/>
          <p:cNvSpPr>
            <a:spLocks noChangeArrowheads="1"/>
          </p:cNvSpPr>
          <p:nvPr/>
        </p:nvSpPr>
        <p:spPr bwMode="auto">
          <a:xfrm>
            <a:off x="482600" y="58801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Note that newer objects can obscure those added earlier.  This layering arrangement is called the </a:t>
            </a:r>
            <a:r>
              <a:rPr lang="en-US" sz="2400" i="1"/>
              <a:t>stacking order</a:t>
            </a:r>
            <a:r>
              <a:rPr lang="en-US" sz="2400" b="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311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311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11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5"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Structure of the</a:t>
            </a:r>
            <a:r>
              <a:rPr lang="en-US" sz="3800">
                <a:solidFill>
                  <a:srgbClr val="FF0000"/>
                </a:solidFill>
              </a:rPr>
              <a:t> </a:t>
            </a:r>
            <a:r>
              <a:rPr lang="en-US" sz="3600" b="1">
                <a:solidFill>
                  <a:srgbClr val="FF0000"/>
                </a:solidFill>
                <a:latin typeface="Courier New" pitchFamily="1" charset="0"/>
              </a:rPr>
              <a:t>acm.graphics</a:t>
            </a:r>
            <a:r>
              <a:rPr lang="en-US" sz="3800">
                <a:solidFill>
                  <a:srgbClr val="FF0000"/>
                </a:solidFill>
              </a:rPr>
              <a:t> </a:t>
            </a:r>
            <a:r>
              <a:rPr lang="en-US" sz="4000">
                <a:solidFill>
                  <a:srgbClr val="FF0000"/>
                </a:solidFill>
              </a:rPr>
              <a:t>Package</a:t>
            </a:r>
            <a:endParaRPr lang="en-US">
              <a:solidFill>
                <a:srgbClr val="FF0000"/>
              </a:solidFill>
            </a:endParaRPr>
          </a:p>
        </p:txBody>
      </p:sp>
      <p:sp>
        <p:nvSpPr>
          <p:cNvPr id="671747" name="Text Box 3"/>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The </a:t>
            </a:r>
            <a:r>
              <a:rPr lang="en-US" sz="2200">
                <a:latin typeface="Courier New" pitchFamily="1" charset="0"/>
              </a:rPr>
              <a:t>GObject</a:t>
            </a:r>
            <a:r>
              <a:rPr lang="en-US" sz="2400" b="0"/>
              <a:t> class forms the root of the hierarchy of graphical objects.  Anything you add to the canvas must be a </a:t>
            </a:r>
            <a:r>
              <a:rPr lang="en-US" sz="2200">
                <a:latin typeface="Courier New" pitchFamily="1" charset="0"/>
              </a:rPr>
              <a:t>GObject</a:t>
            </a:r>
            <a:r>
              <a:rPr lang="en-US" sz="2400" b="0"/>
              <a:t>.</a:t>
            </a:r>
          </a:p>
        </p:txBody>
      </p:sp>
      <p:sp>
        <p:nvSpPr>
          <p:cNvPr id="671748" name="Text Box 4"/>
          <p:cNvSpPr txBox="1">
            <a:spLocks noChangeArrowheads="1"/>
          </p:cNvSpPr>
          <p:nvPr/>
        </p:nvSpPr>
        <p:spPr bwMode="auto">
          <a:xfrm>
            <a:off x="457200" y="1143000"/>
            <a:ext cx="8229600" cy="72943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t>The classes at the bottom of the figure are the </a:t>
            </a:r>
            <a:r>
              <a:rPr lang="en-US" sz="2400" i="1" dirty="0"/>
              <a:t>shape classes</a:t>
            </a:r>
            <a:r>
              <a:rPr lang="en-US" sz="2400" b="0" dirty="0"/>
              <a:t> and indicate specific types of graphical objects that you can draw.</a:t>
            </a:r>
          </a:p>
        </p:txBody>
      </p:sp>
      <p:sp>
        <p:nvSpPr>
          <p:cNvPr id="671750" name="Text Box 6"/>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The remaining classes and interfaces are discussed in subsequent slides, either today or on Friday.</a:t>
            </a:r>
          </a:p>
        </p:txBody>
      </p:sp>
      <p:grpSp>
        <p:nvGrpSpPr>
          <p:cNvPr id="2" name="Group 7"/>
          <p:cNvGrpSpPr>
            <a:grpSpLocks/>
          </p:cNvGrpSpPr>
          <p:nvPr/>
        </p:nvGrpSpPr>
        <p:grpSpPr bwMode="auto">
          <a:xfrm>
            <a:off x="381000" y="1066800"/>
            <a:ext cx="8305800" cy="838200"/>
            <a:chOff x="240" y="672"/>
            <a:chExt cx="5232" cy="528"/>
          </a:xfrm>
        </p:grpSpPr>
        <p:sp>
          <p:nvSpPr>
            <p:cNvPr id="26676" name="Rectangle 8"/>
            <p:cNvSpPr>
              <a:spLocks noChangeArrowheads="1"/>
            </p:cNvSpPr>
            <p:nvPr/>
          </p:nvSpPr>
          <p:spPr bwMode="auto">
            <a:xfrm>
              <a:off x="240" y="672"/>
              <a:ext cx="5232" cy="52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6677" name="Text Box 9"/>
            <p:cNvSpPr txBox="1">
              <a:spLocks noChangeArrowheads="1"/>
            </p:cNvSpPr>
            <p:nvPr/>
          </p:nvSpPr>
          <p:spPr bwMode="auto">
            <a:xfrm>
              <a:off x="288" y="720"/>
              <a:ext cx="5184" cy="45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The following diagram shows the classes in the </a:t>
              </a:r>
              <a:r>
                <a:rPr lang="en-US" sz="2200">
                  <a:latin typeface="Courier New" pitchFamily="1" charset="0"/>
                </a:rPr>
                <a:t>acm.graphics</a:t>
              </a:r>
              <a:r>
                <a:rPr lang="en-US" sz="2400" b="0"/>
                <a:t> package and their relationship in the Java class hierarchy:</a:t>
              </a:r>
            </a:p>
          </p:txBody>
        </p:sp>
      </p:grpSp>
      <p:sp>
        <p:nvSpPr>
          <p:cNvPr id="26631" name="Rectangle 10"/>
          <p:cNvSpPr>
            <a:spLocks noChangeArrowheads="1"/>
          </p:cNvSpPr>
          <p:nvPr/>
        </p:nvSpPr>
        <p:spPr bwMode="auto">
          <a:xfrm>
            <a:off x="457200" y="2057400"/>
            <a:ext cx="8229600" cy="4406900"/>
          </a:xfrm>
          <a:prstGeom prst="rect">
            <a:avLst/>
          </a:prstGeom>
          <a:solidFill>
            <a:srgbClr val="E5E5E5"/>
          </a:solidFill>
          <a:ln w="9525">
            <a:solidFill>
              <a:schemeClr val="tx1"/>
            </a:solidFill>
            <a:miter lim="800000"/>
            <a:headEnd/>
            <a:tailEnd/>
          </a:ln>
        </p:spPr>
        <p:txBody>
          <a:bodyPr wrap="none" anchor="ctr">
            <a:prstTxWarp prst="textNoShape">
              <a:avLst/>
            </a:prstTxWarp>
          </a:bodyPr>
          <a:lstStyle/>
          <a:p>
            <a:endParaRPr lang="en-US"/>
          </a:p>
        </p:txBody>
      </p:sp>
      <p:sp>
        <p:nvSpPr>
          <p:cNvPr id="26632" name="Rectangle 11">
            <a:hlinkClick r:id="rId3" action="ppaction://hlinksldjump"/>
          </p:cNvPr>
          <p:cNvSpPr>
            <a:spLocks noChangeArrowheads="1"/>
          </p:cNvSpPr>
          <p:nvPr/>
        </p:nvSpPr>
        <p:spPr bwMode="auto">
          <a:xfrm>
            <a:off x="990600" y="2214563"/>
            <a:ext cx="9826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GCanvas</a:t>
            </a:r>
            <a:endParaRPr lang="en-US" sz="2400" b="0">
              <a:latin typeface="Helvetica" pitchFamily="1" charset="0"/>
            </a:endParaRPr>
          </a:p>
        </p:txBody>
      </p:sp>
      <p:sp>
        <p:nvSpPr>
          <p:cNvPr id="26633" name="Rectangle 12">
            <a:hlinkClick r:id="rId4" action="ppaction://hlinksldjump"/>
          </p:cNvPr>
          <p:cNvSpPr>
            <a:spLocks noChangeArrowheads="1"/>
          </p:cNvSpPr>
          <p:nvPr/>
        </p:nvSpPr>
        <p:spPr bwMode="auto">
          <a:xfrm>
            <a:off x="2438400" y="2214563"/>
            <a:ext cx="1360488"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GPoint</a:t>
            </a:r>
            <a:endParaRPr lang="en-US" sz="2400" b="0">
              <a:latin typeface="Helvetica" pitchFamily="1" charset="0"/>
            </a:endParaRPr>
          </a:p>
        </p:txBody>
      </p:sp>
      <p:sp>
        <p:nvSpPr>
          <p:cNvPr id="26634" name="Rectangle 13">
            <a:hlinkClick r:id="rId4" action="ppaction://hlinksldjump"/>
          </p:cNvPr>
          <p:cNvSpPr>
            <a:spLocks noChangeArrowheads="1"/>
          </p:cNvSpPr>
          <p:nvPr/>
        </p:nvSpPr>
        <p:spPr bwMode="auto">
          <a:xfrm>
            <a:off x="3878263" y="2214563"/>
            <a:ext cx="1360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GDimension</a:t>
            </a:r>
            <a:endParaRPr lang="en-US" sz="2400" b="0">
              <a:latin typeface="Helvetica" pitchFamily="1" charset="0"/>
            </a:endParaRPr>
          </a:p>
        </p:txBody>
      </p:sp>
      <p:sp>
        <p:nvSpPr>
          <p:cNvPr id="26635" name="Rectangle 14">
            <a:hlinkClick r:id="rId4" action="ppaction://hlinksldjump"/>
          </p:cNvPr>
          <p:cNvSpPr>
            <a:spLocks noChangeArrowheads="1"/>
          </p:cNvSpPr>
          <p:nvPr/>
        </p:nvSpPr>
        <p:spPr bwMode="auto">
          <a:xfrm>
            <a:off x="5283200" y="2214563"/>
            <a:ext cx="1360488"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GRectangle</a:t>
            </a:r>
            <a:endParaRPr lang="en-US" sz="2400" b="0">
              <a:latin typeface="Helvetica" pitchFamily="1" charset="0"/>
            </a:endParaRPr>
          </a:p>
        </p:txBody>
      </p:sp>
      <p:sp>
        <p:nvSpPr>
          <p:cNvPr id="671759" name="Rectangle 15">
            <a:hlinkClick r:id="rId5" action="ppaction://hlinksldjump"/>
          </p:cNvPr>
          <p:cNvSpPr>
            <a:spLocks noChangeArrowheads="1"/>
          </p:cNvSpPr>
          <p:nvPr/>
        </p:nvSpPr>
        <p:spPr bwMode="auto">
          <a:xfrm>
            <a:off x="3865563" y="3262313"/>
            <a:ext cx="1360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i="1">
                <a:latin typeface="Courier New" pitchFamily="1" charset="0"/>
              </a:rPr>
              <a:t>GObject</a:t>
            </a:r>
            <a:endParaRPr lang="en-US" sz="2400" b="0">
              <a:latin typeface="Helvetica" pitchFamily="1" charset="0"/>
            </a:endParaRPr>
          </a:p>
        </p:txBody>
      </p:sp>
      <p:sp>
        <p:nvSpPr>
          <p:cNvPr id="26637" name="Rectangle 16">
            <a:hlinkClick r:id="" action="ppaction://noaction"/>
          </p:cNvPr>
          <p:cNvSpPr>
            <a:spLocks noChangeArrowheads="1"/>
          </p:cNvSpPr>
          <p:nvPr/>
        </p:nvSpPr>
        <p:spPr bwMode="auto">
          <a:xfrm>
            <a:off x="922338" y="3262313"/>
            <a:ext cx="1203325"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GCompound</a:t>
            </a:r>
            <a:endParaRPr lang="en-US" sz="2400" b="0">
              <a:latin typeface="Helvetica" pitchFamily="1" charset="0"/>
            </a:endParaRPr>
          </a:p>
        </p:txBody>
      </p:sp>
      <p:sp>
        <p:nvSpPr>
          <p:cNvPr id="26638" name="Rectangle 17">
            <a:hlinkClick r:id="rId6" action="ppaction://hlinksldjump"/>
          </p:cNvPr>
          <p:cNvSpPr>
            <a:spLocks noChangeArrowheads="1"/>
          </p:cNvSpPr>
          <p:nvPr/>
        </p:nvSpPr>
        <p:spPr bwMode="auto">
          <a:xfrm>
            <a:off x="7132638" y="221456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GMath</a:t>
            </a:r>
            <a:endParaRPr lang="en-US" sz="2400" b="0">
              <a:latin typeface="Helvetica" pitchFamily="1" charset="0"/>
            </a:endParaRPr>
          </a:p>
        </p:txBody>
      </p:sp>
      <p:sp>
        <p:nvSpPr>
          <p:cNvPr id="671762" name="Rectangle 18"/>
          <p:cNvSpPr>
            <a:spLocks noChangeArrowheads="1"/>
          </p:cNvSpPr>
          <p:nvPr/>
        </p:nvSpPr>
        <p:spPr bwMode="auto">
          <a:xfrm>
            <a:off x="7132638" y="300196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GTurtle</a:t>
            </a:r>
            <a:endParaRPr lang="en-US" sz="2400" b="0">
              <a:latin typeface="Helvetica" pitchFamily="1" charset="0"/>
            </a:endParaRPr>
          </a:p>
        </p:txBody>
      </p:sp>
      <p:sp>
        <p:nvSpPr>
          <p:cNvPr id="671763" name="Rectangle 19"/>
          <p:cNvSpPr>
            <a:spLocks noChangeArrowheads="1"/>
          </p:cNvSpPr>
          <p:nvPr/>
        </p:nvSpPr>
        <p:spPr bwMode="auto">
          <a:xfrm>
            <a:off x="7132638" y="354806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GPen</a:t>
            </a:r>
            <a:endParaRPr lang="en-US" sz="2400" b="0">
              <a:latin typeface="Helvetica" pitchFamily="1" charset="0"/>
            </a:endParaRPr>
          </a:p>
        </p:txBody>
      </p:sp>
      <p:sp>
        <p:nvSpPr>
          <p:cNvPr id="671764" name="Rectangle 20">
            <a:hlinkClick r:id="rId7" action="ppaction://hlinksldjump"/>
          </p:cNvPr>
          <p:cNvSpPr>
            <a:spLocks noChangeArrowheads="1"/>
          </p:cNvSpPr>
          <p:nvPr/>
        </p:nvSpPr>
        <p:spPr bwMode="auto">
          <a:xfrm>
            <a:off x="622300" y="4938713"/>
            <a:ext cx="9953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GLabel</a:t>
            </a:r>
            <a:endParaRPr lang="en-US" sz="2400" b="0">
              <a:latin typeface="Helvetica" pitchFamily="1" charset="0"/>
            </a:endParaRPr>
          </a:p>
        </p:txBody>
      </p:sp>
      <p:sp>
        <p:nvSpPr>
          <p:cNvPr id="671765" name="Rectangle 21">
            <a:hlinkClick r:id="rId8" action="ppaction://hlinksldjump"/>
          </p:cNvPr>
          <p:cNvSpPr>
            <a:spLocks noChangeArrowheads="1"/>
          </p:cNvSpPr>
          <p:nvPr/>
        </p:nvSpPr>
        <p:spPr bwMode="auto">
          <a:xfrm>
            <a:off x="1760538" y="493871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GRect</a:t>
            </a:r>
            <a:endParaRPr lang="en-US" sz="2400" b="0">
              <a:latin typeface="Helvetica" pitchFamily="1" charset="0"/>
            </a:endParaRPr>
          </a:p>
        </p:txBody>
      </p:sp>
      <p:sp>
        <p:nvSpPr>
          <p:cNvPr id="671766" name="Rectangle 22">
            <a:hlinkClick r:id="rId9" action="ppaction://hlinksldjump"/>
          </p:cNvPr>
          <p:cNvSpPr>
            <a:spLocks noChangeArrowheads="1"/>
          </p:cNvSpPr>
          <p:nvPr/>
        </p:nvSpPr>
        <p:spPr bwMode="auto">
          <a:xfrm>
            <a:off x="2911475" y="4938713"/>
            <a:ext cx="9953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GOval</a:t>
            </a:r>
            <a:endParaRPr lang="en-US" sz="2400" b="0">
              <a:latin typeface="Helvetica" pitchFamily="1" charset="0"/>
            </a:endParaRPr>
          </a:p>
        </p:txBody>
      </p:sp>
      <p:sp>
        <p:nvSpPr>
          <p:cNvPr id="671767" name="Rectangle 23">
            <a:hlinkClick r:id="rId10" action="ppaction://hlinksldjump"/>
          </p:cNvPr>
          <p:cNvSpPr>
            <a:spLocks noChangeArrowheads="1"/>
          </p:cNvSpPr>
          <p:nvPr/>
        </p:nvSpPr>
        <p:spPr bwMode="auto">
          <a:xfrm>
            <a:off x="4049713" y="493871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GLine</a:t>
            </a:r>
            <a:endParaRPr lang="en-US" sz="2400" b="0">
              <a:latin typeface="Helvetica" pitchFamily="1" charset="0"/>
            </a:endParaRPr>
          </a:p>
        </p:txBody>
      </p:sp>
      <p:sp>
        <p:nvSpPr>
          <p:cNvPr id="671768" name="Rectangle 24">
            <a:hlinkClick r:id="rId11" action="ppaction://hlinksldjump"/>
          </p:cNvPr>
          <p:cNvSpPr>
            <a:spLocks noChangeArrowheads="1"/>
          </p:cNvSpPr>
          <p:nvPr/>
        </p:nvSpPr>
        <p:spPr bwMode="auto">
          <a:xfrm>
            <a:off x="5200650" y="4938713"/>
            <a:ext cx="9953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GArc</a:t>
            </a:r>
            <a:endParaRPr lang="en-US" sz="2400" b="0">
              <a:latin typeface="Helvetica" pitchFamily="1" charset="0"/>
            </a:endParaRPr>
          </a:p>
        </p:txBody>
      </p:sp>
      <p:sp>
        <p:nvSpPr>
          <p:cNvPr id="671769" name="Rectangle 25">
            <a:hlinkClick r:id="rId12" action="ppaction://hlinksldjump"/>
          </p:cNvPr>
          <p:cNvSpPr>
            <a:spLocks noChangeArrowheads="1"/>
          </p:cNvSpPr>
          <p:nvPr/>
        </p:nvSpPr>
        <p:spPr bwMode="auto">
          <a:xfrm>
            <a:off x="6338888" y="493871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GImage</a:t>
            </a:r>
            <a:endParaRPr lang="en-US" sz="2400" b="0">
              <a:latin typeface="Helvetica" pitchFamily="1" charset="0"/>
            </a:endParaRPr>
          </a:p>
        </p:txBody>
      </p:sp>
      <p:sp>
        <p:nvSpPr>
          <p:cNvPr id="671770" name="Rectangle 26">
            <a:hlinkClick r:id="rId13" action="ppaction://hlinksldjump"/>
          </p:cNvPr>
          <p:cNvSpPr>
            <a:spLocks noChangeArrowheads="1"/>
          </p:cNvSpPr>
          <p:nvPr/>
        </p:nvSpPr>
        <p:spPr bwMode="auto">
          <a:xfrm>
            <a:off x="7477125" y="4938713"/>
            <a:ext cx="9953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GPolygon</a:t>
            </a:r>
            <a:endParaRPr lang="en-US" sz="2400" b="0">
              <a:latin typeface="Helvetica" pitchFamily="1" charset="0"/>
            </a:endParaRPr>
          </a:p>
        </p:txBody>
      </p:sp>
      <p:sp>
        <p:nvSpPr>
          <p:cNvPr id="671771" name="Rectangle 27">
            <a:hlinkClick r:id="rId14" action="ppaction://hlinksldjump"/>
          </p:cNvPr>
          <p:cNvSpPr>
            <a:spLocks noChangeArrowheads="1"/>
          </p:cNvSpPr>
          <p:nvPr/>
        </p:nvSpPr>
        <p:spPr bwMode="auto">
          <a:xfrm>
            <a:off x="977900" y="5948363"/>
            <a:ext cx="1203325"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GRoundRect</a:t>
            </a:r>
            <a:endParaRPr lang="en-US" sz="2400" b="0">
              <a:latin typeface="Helvetica" pitchFamily="1" charset="0"/>
            </a:endParaRPr>
          </a:p>
        </p:txBody>
      </p:sp>
      <p:sp>
        <p:nvSpPr>
          <p:cNvPr id="671772" name="Rectangle 28">
            <a:hlinkClick r:id="rId14" action="ppaction://hlinksldjump"/>
          </p:cNvPr>
          <p:cNvSpPr>
            <a:spLocks noChangeArrowheads="1"/>
          </p:cNvSpPr>
          <p:nvPr/>
        </p:nvSpPr>
        <p:spPr bwMode="auto">
          <a:xfrm>
            <a:off x="2433638" y="5948363"/>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G3DRect</a:t>
            </a:r>
            <a:endParaRPr lang="en-US" sz="2400" b="0">
              <a:latin typeface="Helvetica" pitchFamily="1" charset="0"/>
            </a:endParaRPr>
          </a:p>
        </p:txBody>
      </p:sp>
      <p:sp>
        <p:nvSpPr>
          <p:cNvPr id="26650" name="AutoShape 29"/>
          <p:cNvSpPr>
            <a:spLocks noChangeArrowheads="1"/>
          </p:cNvSpPr>
          <p:nvPr/>
        </p:nvSpPr>
        <p:spPr bwMode="auto">
          <a:xfrm rot="5400000">
            <a:off x="3646487" y="3362326"/>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26651" name="AutoShape 30"/>
          <p:cNvCxnSpPr>
            <a:cxnSpLocks noChangeShapeType="1"/>
            <a:stCxn id="26637" idx="3"/>
            <a:endCxn id="26650" idx="3"/>
          </p:cNvCxnSpPr>
          <p:nvPr/>
        </p:nvCxnSpPr>
        <p:spPr bwMode="auto">
          <a:xfrm flipV="1">
            <a:off x="2125663" y="3443288"/>
            <a:ext cx="1543050" cy="6350"/>
          </a:xfrm>
          <a:prstGeom prst="straightConnector1">
            <a:avLst/>
          </a:prstGeom>
          <a:noFill/>
          <a:ln w="9525">
            <a:solidFill>
              <a:schemeClr val="tx1"/>
            </a:solidFill>
            <a:round/>
            <a:headEnd/>
            <a:tailEnd/>
          </a:ln>
        </p:spPr>
      </p:cxnSp>
      <p:sp>
        <p:nvSpPr>
          <p:cNvPr id="26652" name="AutoShape 31"/>
          <p:cNvSpPr>
            <a:spLocks noChangeArrowheads="1"/>
          </p:cNvSpPr>
          <p:nvPr/>
        </p:nvSpPr>
        <p:spPr bwMode="auto">
          <a:xfrm rot="3444337">
            <a:off x="3684587" y="3578226"/>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3" name="AutoShape 32"/>
          <p:cNvSpPr>
            <a:spLocks noChangeArrowheads="1"/>
          </p:cNvSpPr>
          <p:nvPr/>
        </p:nvSpPr>
        <p:spPr bwMode="auto">
          <a:xfrm rot="3088397">
            <a:off x="3913187" y="3619501"/>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4" name="AutoShape 33"/>
          <p:cNvSpPr>
            <a:spLocks noChangeArrowheads="1"/>
          </p:cNvSpPr>
          <p:nvPr/>
        </p:nvSpPr>
        <p:spPr bwMode="auto">
          <a:xfrm rot="2049535">
            <a:off x="4154488" y="3622675"/>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5" name="AutoShape 34"/>
          <p:cNvSpPr>
            <a:spLocks noChangeArrowheads="1"/>
          </p:cNvSpPr>
          <p:nvPr/>
        </p:nvSpPr>
        <p:spPr bwMode="auto">
          <a:xfrm rot="-1915349">
            <a:off x="4714875" y="36433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6" name="AutoShape 35"/>
          <p:cNvSpPr>
            <a:spLocks noChangeArrowheads="1"/>
          </p:cNvSpPr>
          <p:nvPr/>
        </p:nvSpPr>
        <p:spPr bwMode="auto">
          <a:xfrm>
            <a:off x="4427538" y="36560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7" name="AutoShape 36"/>
          <p:cNvSpPr>
            <a:spLocks noChangeArrowheads="1"/>
          </p:cNvSpPr>
          <p:nvPr/>
        </p:nvSpPr>
        <p:spPr bwMode="auto">
          <a:xfrm rot="-2721072">
            <a:off x="4956175" y="3629026"/>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8" name="AutoShape 37"/>
          <p:cNvSpPr>
            <a:spLocks noChangeArrowheads="1"/>
          </p:cNvSpPr>
          <p:nvPr/>
        </p:nvSpPr>
        <p:spPr bwMode="auto">
          <a:xfrm rot="-3634171">
            <a:off x="5184775" y="3590926"/>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59" name="AutoShape 38"/>
          <p:cNvSpPr>
            <a:spLocks noChangeArrowheads="1"/>
          </p:cNvSpPr>
          <p:nvPr/>
        </p:nvSpPr>
        <p:spPr bwMode="auto">
          <a:xfrm rot="-4915953">
            <a:off x="5221287" y="3413126"/>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60" name="AutoShape 39"/>
          <p:cNvSpPr>
            <a:spLocks noChangeArrowheads="1"/>
          </p:cNvSpPr>
          <p:nvPr/>
        </p:nvSpPr>
        <p:spPr bwMode="auto">
          <a:xfrm rot="4915953" flipV="1">
            <a:off x="5219700" y="3235326"/>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61" name="AutoShape 40"/>
          <p:cNvSpPr>
            <a:spLocks noChangeArrowheads="1"/>
          </p:cNvSpPr>
          <p:nvPr/>
        </p:nvSpPr>
        <p:spPr bwMode="auto">
          <a:xfrm rot="2278604">
            <a:off x="1993900" y="53070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62" name="AutoShape 41"/>
          <p:cNvSpPr>
            <a:spLocks noChangeArrowheads="1"/>
          </p:cNvSpPr>
          <p:nvPr/>
        </p:nvSpPr>
        <p:spPr bwMode="auto">
          <a:xfrm rot="19321396" flipH="1">
            <a:off x="2273300" y="53070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26663" name="AutoShape 42"/>
          <p:cNvCxnSpPr>
            <a:cxnSpLocks noChangeShapeType="1"/>
            <a:stCxn id="26660" idx="3"/>
            <a:endCxn id="671762" idx="1"/>
          </p:cNvCxnSpPr>
          <p:nvPr/>
        </p:nvCxnSpPr>
        <p:spPr bwMode="auto">
          <a:xfrm flipV="1">
            <a:off x="5407025" y="3189288"/>
            <a:ext cx="1725613" cy="115887"/>
          </a:xfrm>
          <a:prstGeom prst="straightConnector1">
            <a:avLst/>
          </a:prstGeom>
          <a:noFill/>
          <a:ln w="9525">
            <a:solidFill>
              <a:schemeClr val="tx1"/>
            </a:solidFill>
            <a:round/>
            <a:headEnd/>
            <a:tailEnd/>
          </a:ln>
        </p:spPr>
      </p:cxnSp>
      <p:cxnSp>
        <p:nvCxnSpPr>
          <p:cNvPr id="26664" name="AutoShape 43"/>
          <p:cNvCxnSpPr>
            <a:cxnSpLocks noChangeShapeType="1"/>
            <a:stCxn id="26659" idx="3"/>
            <a:endCxn id="671763" idx="1"/>
          </p:cNvCxnSpPr>
          <p:nvPr/>
        </p:nvCxnSpPr>
        <p:spPr bwMode="auto">
          <a:xfrm>
            <a:off x="5408613" y="3506788"/>
            <a:ext cx="1724025" cy="228600"/>
          </a:xfrm>
          <a:prstGeom prst="straightConnector1">
            <a:avLst/>
          </a:prstGeom>
          <a:noFill/>
          <a:ln w="9525">
            <a:solidFill>
              <a:schemeClr val="tx1"/>
            </a:solidFill>
            <a:round/>
            <a:headEnd/>
            <a:tailEnd/>
          </a:ln>
        </p:spPr>
      </p:cxnSp>
      <p:cxnSp>
        <p:nvCxnSpPr>
          <p:cNvPr id="26665" name="AutoShape 44"/>
          <p:cNvCxnSpPr>
            <a:cxnSpLocks noChangeShapeType="1"/>
            <a:stCxn id="26658" idx="3"/>
          </p:cNvCxnSpPr>
          <p:nvPr/>
        </p:nvCxnSpPr>
        <p:spPr bwMode="auto">
          <a:xfrm>
            <a:off x="5362575" y="3713163"/>
            <a:ext cx="2613025" cy="1225550"/>
          </a:xfrm>
          <a:prstGeom prst="straightConnector1">
            <a:avLst/>
          </a:prstGeom>
          <a:noFill/>
          <a:ln w="9525">
            <a:solidFill>
              <a:schemeClr val="tx1"/>
            </a:solidFill>
            <a:round/>
            <a:headEnd/>
            <a:tailEnd/>
          </a:ln>
        </p:spPr>
      </p:cxnSp>
      <p:cxnSp>
        <p:nvCxnSpPr>
          <p:cNvPr id="26666" name="AutoShape 45"/>
          <p:cNvCxnSpPr>
            <a:cxnSpLocks noChangeShapeType="1"/>
            <a:stCxn id="26657" idx="3"/>
          </p:cNvCxnSpPr>
          <p:nvPr/>
        </p:nvCxnSpPr>
        <p:spPr bwMode="auto">
          <a:xfrm>
            <a:off x="5119688" y="3768725"/>
            <a:ext cx="1717675" cy="1169988"/>
          </a:xfrm>
          <a:prstGeom prst="straightConnector1">
            <a:avLst/>
          </a:prstGeom>
          <a:noFill/>
          <a:ln w="9525">
            <a:solidFill>
              <a:schemeClr val="tx1"/>
            </a:solidFill>
            <a:round/>
            <a:headEnd/>
            <a:tailEnd/>
          </a:ln>
        </p:spPr>
      </p:cxnSp>
      <p:cxnSp>
        <p:nvCxnSpPr>
          <p:cNvPr id="26667" name="AutoShape 46"/>
          <p:cNvCxnSpPr>
            <a:cxnSpLocks noChangeShapeType="1"/>
            <a:stCxn id="26655" idx="3"/>
          </p:cNvCxnSpPr>
          <p:nvPr/>
        </p:nvCxnSpPr>
        <p:spPr bwMode="auto">
          <a:xfrm>
            <a:off x="4864100" y="3795713"/>
            <a:ext cx="835025" cy="1143000"/>
          </a:xfrm>
          <a:prstGeom prst="straightConnector1">
            <a:avLst/>
          </a:prstGeom>
          <a:noFill/>
          <a:ln w="9525">
            <a:solidFill>
              <a:schemeClr val="tx1"/>
            </a:solidFill>
            <a:round/>
            <a:headEnd/>
            <a:tailEnd/>
          </a:ln>
        </p:spPr>
      </p:cxnSp>
      <p:cxnSp>
        <p:nvCxnSpPr>
          <p:cNvPr id="26668" name="AutoShape 47"/>
          <p:cNvCxnSpPr>
            <a:cxnSpLocks noChangeShapeType="1"/>
            <a:stCxn id="26656" idx="3"/>
          </p:cNvCxnSpPr>
          <p:nvPr/>
        </p:nvCxnSpPr>
        <p:spPr bwMode="auto">
          <a:xfrm>
            <a:off x="4533900" y="3821113"/>
            <a:ext cx="14288" cy="1117600"/>
          </a:xfrm>
          <a:prstGeom prst="straightConnector1">
            <a:avLst/>
          </a:prstGeom>
          <a:noFill/>
          <a:ln w="9525">
            <a:solidFill>
              <a:schemeClr val="tx1"/>
            </a:solidFill>
            <a:round/>
            <a:headEnd/>
            <a:tailEnd/>
          </a:ln>
        </p:spPr>
      </p:cxnSp>
      <p:cxnSp>
        <p:nvCxnSpPr>
          <p:cNvPr id="26669" name="AutoShape 48"/>
          <p:cNvCxnSpPr>
            <a:cxnSpLocks noChangeShapeType="1"/>
            <a:endCxn id="26654" idx="3"/>
          </p:cNvCxnSpPr>
          <p:nvPr/>
        </p:nvCxnSpPr>
        <p:spPr bwMode="auto">
          <a:xfrm flipV="1">
            <a:off x="3409950" y="3773488"/>
            <a:ext cx="803275" cy="1165225"/>
          </a:xfrm>
          <a:prstGeom prst="straightConnector1">
            <a:avLst/>
          </a:prstGeom>
          <a:noFill/>
          <a:ln w="9525">
            <a:solidFill>
              <a:schemeClr val="tx1"/>
            </a:solidFill>
            <a:round/>
            <a:headEnd/>
            <a:tailEnd/>
          </a:ln>
        </p:spPr>
      </p:cxnSp>
      <p:cxnSp>
        <p:nvCxnSpPr>
          <p:cNvPr id="26670" name="AutoShape 49"/>
          <p:cNvCxnSpPr>
            <a:cxnSpLocks noChangeShapeType="1"/>
            <a:endCxn id="26653" idx="3"/>
          </p:cNvCxnSpPr>
          <p:nvPr/>
        </p:nvCxnSpPr>
        <p:spPr bwMode="auto">
          <a:xfrm flipV="1">
            <a:off x="2259013" y="3752850"/>
            <a:ext cx="1695450" cy="1185863"/>
          </a:xfrm>
          <a:prstGeom prst="straightConnector1">
            <a:avLst/>
          </a:prstGeom>
          <a:noFill/>
          <a:ln w="9525">
            <a:solidFill>
              <a:schemeClr val="tx1"/>
            </a:solidFill>
            <a:round/>
            <a:headEnd/>
            <a:tailEnd/>
          </a:ln>
        </p:spPr>
      </p:cxnSp>
      <p:cxnSp>
        <p:nvCxnSpPr>
          <p:cNvPr id="26671" name="AutoShape 50"/>
          <p:cNvCxnSpPr>
            <a:cxnSpLocks noChangeShapeType="1"/>
            <a:endCxn id="26652" idx="3"/>
          </p:cNvCxnSpPr>
          <p:nvPr/>
        </p:nvCxnSpPr>
        <p:spPr bwMode="auto">
          <a:xfrm flipV="1">
            <a:off x="1120775" y="3705225"/>
            <a:ext cx="2600325" cy="1233488"/>
          </a:xfrm>
          <a:prstGeom prst="straightConnector1">
            <a:avLst/>
          </a:prstGeom>
          <a:noFill/>
          <a:ln w="9525">
            <a:solidFill>
              <a:schemeClr val="tx1"/>
            </a:solidFill>
            <a:round/>
            <a:headEnd/>
            <a:tailEnd/>
          </a:ln>
        </p:spPr>
      </p:cxnSp>
      <p:cxnSp>
        <p:nvCxnSpPr>
          <p:cNvPr id="26672" name="AutoShape 51"/>
          <p:cNvCxnSpPr>
            <a:cxnSpLocks noChangeShapeType="1"/>
            <a:endCxn id="26661" idx="3"/>
          </p:cNvCxnSpPr>
          <p:nvPr/>
        </p:nvCxnSpPr>
        <p:spPr bwMode="auto">
          <a:xfrm flipV="1">
            <a:off x="1579563" y="5453063"/>
            <a:ext cx="469900" cy="495300"/>
          </a:xfrm>
          <a:prstGeom prst="straightConnector1">
            <a:avLst/>
          </a:prstGeom>
          <a:noFill/>
          <a:ln w="9525">
            <a:solidFill>
              <a:schemeClr val="tx1"/>
            </a:solidFill>
            <a:round/>
            <a:headEnd/>
            <a:tailEnd/>
          </a:ln>
        </p:spPr>
      </p:cxnSp>
      <p:cxnSp>
        <p:nvCxnSpPr>
          <p:cNvPr id="26673" name="AutoShape 52"/>
          <p:cNvCxnSpPr>
            <a:cxnSpLocks noChangeShapeType="1"/>
            <a:endCxn id="26662" idx="3"/>
          </p:cNvCxnSpPr>
          <p:nvPr/>
        </p:nvCxnSpPr>
        <p:spPr bwMode="auto">
          <a:xfrm flipH="1" flipV="1">
            <a:off x="2428875" y="5453063"/>
            <a:ext cx="503238" cy="495300"/>
          </a:xfrm>
          <a:prstGeom prst="straightConnector1">
            <a:avLst/>
          </a:prstGeom>
          <a:noFill/>
          <a:ln w="9525">
            <a:solidFill>
              <a:schemeClr val="tx1"/>
            </a:solidFill>
            <a:round/>
            <a:headEnd/>
            <a:tailEnd/>
          </a:ln>
        </p:spPr>
      </p:cxnSp>
      <p:sp>
        <p:nvSpPr>
          <p:cNvPr id="26674" name="Text Box 53"/>
          <p:cNvSpPr txBox="1">
            <a:spLocks noChangeArrowheads="1"/>
          </p:cNvSpPr>
          <p:nvPr/>
        </p:nvSpPr>
        <p:spPr bwMode="auto">
          <a:xfrm>
            <a:off x="6400800" y="5345113"/>
            <a:ext cx="1346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Interfaces:</a:t>
            </a:r>
            <a:endParaRPr lang="en-US">
              <a:latin typeface="Courier New" pitchFamily="1" charset="0"/>
            </a:endParaRPr>
          </a:p>
        </p:txBody>
      </p:sp>
      <p:sp>
        <p:nvSpPr>
          <p:cNvPr id="26675" name="Rectangle 54">
            <a:hlinkClick r:id="rId15" action="ppaction://hlinksldjump"/>
          </p:cNvPr>
          <p:cNvSpPr>
            <a:spLocks noChangeArrowheads="1"/>
          </p:cNvSpPr>
          <p:nvPr/>
        </p:nvSpPr>
        <p:spPr bwMode="auto">
          <a:xfrm>
            <a:off x="6502400" y="5638800"/>
            <a:ext cx="1346200" cy="762000"/>
          </a:xfrm>
          <a:prstGeom prst="rect">
            <a:avLst/>
          </a:prstGeom>
          <a:solidFill>
            <a:srgbClr val="E5E5E5"/>
          </a:solidFill>
          <a:ln w="9525">
            <a:noFill/>
            <a:miter lim="800000"/>
            <a:headEnd/>
            <a:tailEnd/>
          </a:ln>
        </p:spPr>
        <p:txBody>
          <a:bodyPr wrap="none" anchor="ctr">
            <a:prstTxWarp prst="textNoShape">
              <a:avLst/>
            </a:prstTxWarp>
          </a:bodyPr>
          <a:lstStyle/>
          <a:p>
            <a:pPr>
              <a:lnSpc>
                <a:spcPct val="85000"/>
              </a:lnSpc>
            </a:pPr>
            <a:r>
              <a:rPr lang="en-US">
                <a:latin typeface="Courier New" pitchFamily="1" charset="0"/>
              </a:rPr>
              <a:t>GFillable</a:t>
            </a:r>
          </a:p>
          <a:p>
            <a:pPr>
              <a:lnSpc>
                <a:spcPct val="85000"/>
              </a:lnSpc>
            </a:pPr>
            <a:r>
              <a:rPr lang="en-US">
                <a:latin typeface="Courier New" pitchFamily="1" charset="0"/>
              </a:rPr>
              <a:t>GResizable</a:t>
            </a:r>
          </a:p>
          <a:p>
            <a:pPr>
              <a:lnSpc>
                <a:spcPct val="85000"/>
              </a:lnSpc>
            </a:pPr>
            <a:r>
              <a:rPr lang="en-US">
                <a:latin typeface="Courier New" pitchFamily="1" charset="0"/>
              </a:rPr>
              <a:t>GScalable</a:t>
            </a:r>
          </a:p>
          <a:p>
            <a:pPr>
              <a:lnSpc>
                <a:spcPct val="85000"/>
              </a:lnSpc>
            </a:pPr>
            <a:r>
              <a:rPr lang="en-US">
                <a:latin typeface="Courier New" pitchFamily="1" charset="0"/>
              </a:rPr>
              <a:t>GContainer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71747"/>
                                        </p:tgtEl>
                                        <p:attrNameLst>
                                          <p:attrName>style.visibility</p:attrName>
                                        </p:attrNameLst>
                                      </p:cBhvr>
                                      <p:to>
                                        <p:strVal val="visible"/>
                                      </p:to>
                                    </p:set>
                                  </p:childTnLst>
                                </p:cTn>
                              </p:par>
                            </p:childTnLst>
                          </p:cTn>
                        </p:par>
                        <p:par>
                          <p:cTn id="9" fill="hold">
                            <p:stCondLst>
                              <p:cond delay="0"/>
                            </p:stCondLst>
                            <p:childTnLst>
                              <p:par>
                                <p:cTn id="10" presetID="1" presetClass="emph" presetSubtype="2" fill="hold" nodeType="afterEffect">
                                  <p:stCondLst>
                                    <p:cond delay="0"/>
                                  </p:stCondLst>
                                  <p:childTnLst>
                                    <p:animClr clrSpc="rgb" dir="cw">
                                      <p:cBhvr>
                                        <p:cTn id="11" dur="100" fill="hold"/>
                                        <p:tgtEl>
                                          <p:spTgt spid="671759"/>
                                        </p:tgtEl>
                                        <p:attrNameLst>
                                          <p:attrName>fillcolor</p:attrName>
                                        </p:attrNameLst>
                                      </p:cBhvr>
                                      <p:to>
                                        <a:srgbClr val="FF9999"/>
                                      </p:to>
                                    </p:animClr>
                                    <p:set>
                                      <p:cBhvr>
                                        <p:cTn id="12" dur="100" fill="hold"/>
                                        <p:tgtEl>
                                          <p:spTgt spid="671759"/>
                                        </p:tgtEl>
                                        <p:attrNameLst>
                                          <p:attrName>fill.type</p:attrName>
                                        </p:attrNameLst>
                                      </p:cBhvr>
                                      <p:to>
                                        <p:strVal val="solid"/>
                                      </p:to>
                                    </p:set>
                                    <p:set>
                                      <p:cBhvr>
                                        <p:cTn id="13" dur="100" fill="hold"/>
                                        <p:tgtEl>
                                          <p:spTgt spid="67175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671747"/>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671748"/>
                                        </p:tgtEl>
                                        <p:attrNameLst>
                                          <p:attrName>style.visibility</p:attrName>
                                        </p:attrNameLst>
                                      </p:cBhvr>
                                      <p:to>
                                        <p:strVal val="visible"/>
                                      </p:to>
                                    </p:set>
                                  </p:childTnLst>
                                </p:cTn>
                              </p:par>
                              <p:par>
                                <p:cTn id="20" presetID="1" presetClass="emph" presetSubtype="2" fill="hold" nodeType="withEffect">
                                  <p:stCondLst>
                                    <p:cond delay="0"/>
                                  </p:stCondLst>
                                  <p:childTnLst>
                                    <p:animClr clrSpc="rgb" dir="cw">
                                      <p:cBhvr>
                                        <p:cTn id="21" dur="100" fill="hold"/>
                                        <p:tgtEl>
                                          <p:spTgt spid="671764"/>
                                        </p:tgtEl>
                                        <p:attrNameLst>
                                          <p:attrName>fillcolor</p:attrName>
                                        </p:attrNameLst>
                                      </p:cBhvr>
                                      <p:to>
                                        <a:srgbClr val="FFFF66"/>
                                      </p:to>
                                    </p:animClr>
                                    <p:set>
                                      <p:cBhvr>
                                        <p:cTn id="22" dur="100" fill="hold"/>
                                        <p:tgtEl>
                                          <p:spTgt spid="671764"/>
                                        </p:tgtEl>
                                        <p:attrNameLst>
                                          <p:attrName>fill.type</p:attrName>
                                        </p:attrNameLst>
                                      </p:cBhvr>
                                      <p:to>
                                        <p:strVal val="solid"/>
                                      </p:to>
                                    </p:set>
                                    <p:set>
                                      <p:cBhvr>
                                        <p:cTn id="23" dur="100" fill="hold"/>
                                        <p:tgtEl>
                                          <p:spTgt spid="671764"/>
                                        </p:tgtEl>
                                        <p:attrNameLst>
                                          <p:attrName>fill.on</p:attrName>
                                        </p:attrNameLst>
                                      </p:cBhvr>
                                      <p:to>
                                        <p:strVal val="true"/>
                                      </p:to>
                                    </p:set>
                                  </p:childTnLst>
                                </p:cTn>
                              </p:par>
                              <p:par>
                                <p:cTn id="24" presetID="1" presetClass="emph" presetSubtype="2" fill="hold" nodeType="withEffect">
                                  <p:stCondLst>
                                    <p:cond delay="0"/>
                                  </p:stCondLst>
                                  <p:childTnLst>
                                    <p:animClr clrSpc="rgb" dir="cw">
                                      <p:cBhvr>
                                        <p:cTn id="25" dur="100" fill="hold"/>
                                        <p:tgtEl>
                                          <p:spTgt spid="671771"/>
                                        </p:tgtEl>
                                        <p:attrNameLst>
                                          <p:attrName>fillcolor</p:attrName>
                                        </p:attrNameLst>
                                      </p:cBhvr>
                                      <p:to>
                                        <a:srgbClr val="FFFF66"/>
                                      </p:to>
                                    </p:animClr>
                                    <p:set>
                                      <p:cBhvr>
                                        <p:cTn id="26" dur="100" fill="hold"/>
                                        <p:tgtEl>
                                          <p:spTgt spid="671771"/>
                                        </p:tgtEl>
                                        <p:attrNameLst>
                                          <p:attrName>fill.type</p:attrName>
                                        </p:attrNameLst>
                                      </p:cBhvr>
                                      <p:to>
                                        <p:strVal val="solid"/>
                                      </p:to>
                                    </p:set>
                                    <p:set>
                                      <p:cBhvr>
                                        <p:cTn id="27" dur="100" fill="hold"/>
                                        <p:tgtEl>
                                          <p:spTgt spid="671771"/>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100" fill="hold"/>
                                        <p:tgtEl>
                                          <p:spTgt spid="671765"/>
                                        </p:tgtEl>
                                        <p:attrNameLst>
                                          <p:attrName>fillcolor</p:attrName>
                                        </p:attrNameLst>
                                      </p:cBhvr>
                                      <p:to>
                                        <a:srgbClr val="FFFF66"/>
                                      </p:to>
                                    </p:animClr>
                                    <p:set>
                                      <p:cBhvr>
                                        <p:cTn id="30" dur="100" fill="hold"/>
                                        <p:tgtEl>
                                          <p:spTgt spid="671765"/>
                                        </p:tgtEl>
                                        <p:attrNameLst>
                                          <p:attrName>fill.type</p:attrName>
                                        </p:attrNameLst>
                                      </p:cBhvr>
                                      <p:to>
                                        <p:strVal val="solid"/>
                                      </p:to>
                                    </p:set>
                                    <p:set>
                                      <p:cBhvr>
                                        <p:cTn id="31" dur="100" fill="hold"/>
                                        <p:tgtEl>
                                          <p:spTgt spid="671765"/>
                                        </p:tgtEl>
                                        <p:attrNameLst>
                                          <p:attrName>fill.on</p:attrName>
                                        </p:attrNameLst>
                                      </p:cBhvr>
                                      <p:to>
                                        <p:strVal val="true"/>
                                      </p:to>
                                    </p:set>
                                  </p:childTnLst>
                                </p:cTn>
                              </p:par>
                              <p:par>
                                <p:cTn id="32" presetID="1" presetClass="emph" presetSubtype="2" fill="hold" nodeType="withEffect">
                                  <p:stCondLst>
                                    <p:cond delay="0"/>
                                  </p:stCondLst>
                                  <p:childTnLst>
                                    <p:animClr clrSpc="rgb" dir="cw">
                                      <p:cBhvr>
                                        <p:cTn id="33" dur="100" fill="hold"/>
                                        <p:tgtEl>
                                          <p:spTgt spid="671766"/>
                                        </p:tgtEl>
                                        <p:attrNameLst>
                                          <p:attrName>fillcolor</p:attrName>
                                        </p:attrNameLst>
                                      </p:cBhvr>
                                      <p:to>
                                        <a:srgbClr val="FFFF66"/>
                                      </p:to>
                                    </p:animClr>
                                    <p:set>
                                      <p:cBhvr>
                                        <p:cTn id="34" dur="100" fill="hold"/>
                                        <p:tgtEl>
                                          <p:spTgt spid="671766"/>
                                        </p:tgtEl>
                                        <p:attrNameLst>
                                          <p:attrName>fill.type</p:attrName>
                                        </p:attrNameLst>
                                      </p:cBhvr>
                                      <p:to>
                                        <p:strVal val="solid"/>
                                      </p:to>
                                    </p:set>
                                    <p:set>
                                      <p:cBhvr>
                                        <p:cTn id="35" dur="100" fill="hold"/>
                                        <p:tgtEl>
                                          <p:spTgt spid="671766"/>
                                        </p:tgtEl>
                                        <p:attrNameLst>
                                          <p:attrName>fill.on</p:attrName>
                                        </p:attrNameLst>
                                      </p:cBhvr>
                                      <p:to>
                                        <p:strVal val="true"/>
                                      </p:to>
                                    </p:set>
                                  </p:childTnLst>
                                </p:cTn>
                              </p:par>
                              <p:par>
                                <p:cTn id="36" presetID="1" presetClass="emph" presetSubtype="2" fill="hold" nodeType="withEffect">
                                  <p:stCondLst>
                                    <p:cond delay="0"/>
                                  </p:stCondLst>
                                  <p:childTnLst>
                                    <p:animClr clrSpc="rgb" dir="cw">
                                      <p:cBhvr>
                                        <p:cTn id="37" dur="100" fill="hold"/>
                                        <p:tgtEl>
                                          <p:spTgt spid="671767"/>
                                        </p:tgtEl>
                                        <p:attrNameLst>
                                          <p:attrName>fillcolor</p:attrName>
                                        </p:attrNameLst>
                                      </p:cBhvr>
                                      <p:to>
                                        <a:srgbClr val="FFFF66"/>
                                      </p:to>
                                    </p:animClr>
                                    <p:set>
                                      <p:cBhvr>
                                        <p:cTn id="38" dur="100" fill="hold"/>
                                        <p:tgtEl>
                                          <p:spTgt spid="671767"/>
                                        </p:tgtEl>
                                        <p:attrNameLst>
                                          <p:attrName>fill.type</p:attrName>
                                        </p:attrNameLst>
                                      </p:cBhvr>
                                      <p:to>
                                        <p:strVal val="solid"/>
                                      </p:to>
                                    </p:set>
                                    <p:set>
                                      <p:cBhvr>
                                        <p:cTn id="39" dur="100" fill="hold"/>
                                        <p:tgtEl>
                                          <p:spTgt spid="671767"/>
                                        </p:tgtEl>
                                        <p:attrNameLst>
                                          <p:attrName>fill.on</p:attrName>
                                        </p:attrNameLst>
                                      </p:cBhvr>
                                      <p:to>
                                        <p:strVal val="true"/>
                                      </p:to>
                                    </p:set>
                                  </p:childTnLst>
                                </p:cTn>
                              </p:par>
                              <p:par>
                                <p:cTn id="40" presetID="1" presetClass="emph" presetSubtype="2" fill="hold" nodeType="withEffect">
                                  <p:stCondLst>
                                    <p:cond delay="0"/>
                                  </p:stCondLst>
                                  <p:childTnLst>
                                    <p:animClr clrSpc="rgb" dir="cw">
                                      <p:cBhvr>
                                        <p:cTn id="41" dur="100" fill="hold"/>
                                        <p:tgtEl>
                                          <p:spTgt spid="671768"/>
                                        </p:tgtEl>
                                        <p:attrNameLst>
                                          <p:attrName>fillcolor</p:attrName>
                                        </p:attrNameLst>
                                      </p:cBhvr>
                                      <p:to>
                                        <a:srgbClr val="FFFF66"/>
                                      </p:to>
                                    </p:animClr>
                                    <p:set>
                                      <p:cBhvr>
                                        <p:cTn id="42" dur="100" fill="hold"/>
                                        <p:tgtEl>
                                          <p:spTgt spid="671768"/>
                                        </p:tgtEl>
                                        <p:attrNameLst>
                                          <p:attrName>fill.type</p:attrName>
                                        </p:attrNameLst>
                                      </p:cBhvr>
                                      <p:to>
                                        <p:strVal val="solid"/>
                                      </p:to>
                                    </p:set>
                                    <p:set>
                                      <p:cBhvr>
                                        <p:cTn id="43" dur="100" fill="hold"/>
                                        <p:tgtEl>
                                          <p:spTgt spid="671768"/>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100" fill="hold"/>
                                        <p:tgtEl>
                                          <p:spTgt spid="671769"/>
                                        </p:tgtEl>
                                        <p:attrNameLst>
                                          <p:attrName>fillcolor</p:attrName>
                                        </p:attrNameLst>
                                      </p:cBhvr>
                                      <p:to>
                                        <a:srgbClr val="FFFF66"/>
                                      </p:to>
                                    </p:animClr>
                                    <p:set>
                                      <p:cBhvr>
                                        <p:cTn id="46" dur="100" fill="hold"/>
                                        <p:tgtEl>
                                          <p:spTgt spid="671769"/>
                                        </p:tgtEl>
                                        <p:attrNameLst>
                                          <p:attrName>fill.type</p:attrName>
                                        </p:attrNameLst>
                                      </p:cBhvr>
                                      <p:to>
                                        <p:strVal val="solid"/>
                                      </p:to>
                                    </p:set>
                                    <p:set>
                                      <p:cBhvr>
                                        <p:cTn id="47" dur="100" fill="hold"/>
                                        <p:tgtEl>
                                          <p:spTgt spid="671769"/>
                                        </p:tgtEl>
                                        <p:attrNameLst>
                                          <p:attrName>fill.on</p:attrName>
                                        </p:attrNameLst>
                                      </p:cBhvr>
                                      <p:to>
                                        <p:strVal val="true"/>
                                      </p:to>
                                    </p:set>
                                  </p:childTnLst>
                                </p:cTn>
                              </p:par>
                              <p:par>
                                <p:cTn id="48" presetID="1" presetClass="emph" presetSubtype="2" fill="hold" nodeType="withEffect">
                                  <p:stCondLst>
                                    <p:cond delay="0"/>
                                  </p:stCondLst>
                                  <p:childTnLst>
                                    <p:animClr clrSpc="rgb" dir="cw">
                                      <p:cBhvr>
                                        <p:cTn id="49" dur="100" fill="hold"/>
                                        <p:tgtEl>
                                          <p:spTgt spid="671770"/>
                                        </p:tgtEl>
                                        <p:attrNameLst>
                                          <p:attrName>fillcolor</p:attrName>
                                        </p:attrNameLst>
                                      </p:cBhvr>
                                      <p:to>
                                        <a:srgbClr val="FFFF66"/>
                                      </p:to>
                                    </p:animClr>
                                    <p:set>
                                      <p:cBhvr>
                                        <p:cTn id="50" dur="100" fill="hold"/>
                                        <p:tgtEl>
                                          <p:spTgt spid="671770"/>
                                        </p:tgtEl>
                                        <p:attrNameLst>
                                          <p:attrName>fill.type</p:attrName>
                                        </p:attrNameLst>
                                      </p:cBhvr>
                                      <p:to>
                                        <p:strVal val="solid"/>
                                      </p:to>
                                    </p:set>
                                    <p:set>
                                      <p:cBhvr>
                                        <p:cTn id="51" dur="100" fill="hold"/>
                                        <p:tgtEl>
                                          <p:spTgt spid="671770"/>
                                        </p:tgtEl>
                                        <p:attrNameLst>
                                          <p:attrName>fill.on</p:attrName>
                                        </p:attrNameLst>
                                      </p:cBhvr>
                                      <p:to>
                                        <p:strVal val="true"/>
                                      </p:to>
                                    </p:set>
                                  </p:childTnLst>
                                </p:cTn>
                              </p:par>
                              <p:par>
                                <p:cTn id="52" presetID="1" presetClass="emph" presetSubtype="2" fill="hold" nodeType="withEffect">
                                  <p:stCondLst>
                                    <p:cond delay="0"/>
                                  </p:stCondLst>
                                  <p:childTnLst>
                                    <p:animClr clrSpc="rgb" dir="cw">
                                      <p:cBhvr>
                                        <p:cTn id="53" dur="100" fill="hold"/>
                                        <p:tgtEl>
                                          <p:spTgt spid="671772"/>
                                        </p:tgtEl>
                                        <p:attrNameLst>
                                          <p:attrName>fillcolor</p:attrName>
                                        </p:attrNameLst>
                                      </p:cBhvr>
                                      <p:to>
                                        <a:srgbClr val="FFFF66"/>
                                      </p:to>
                                    </p:animClr>
                                    <p:set>
                                      <p:cBhvr>
                                        <p:cTn id="54" dur="100" fill="hold"/>
                                        <p:tgtEl>
                                          <p:spTgt spid="671772"/>
                                        </p:tgtEl>
                                        <p:attrNameLst>
                                          <p:attrName>fill.type</p:attrName>
                                        </p:attrNameLst>
                                      </p:cBhvr>
                                      <p:to>
                                        <p:strVal val="solid"/>
                                      </p:to>
                                    </p:set>
                                    <p:set>
                                      <p:cBhvr>
                                        <p:cTn id="55" dur="100" fill="hold"/>
                                        <p:tgtEl>
                                          <p:spTgt spid="671772"/>
                                        </p:tgtEl>
                                        <p:attrNameLst>
                                          <p:attrName>fill.on</p:attrName>
                                        </p:attrNameLst>
                                      </p:cBhvr>
                                      <p:to>
                                        <p:strVal val="tru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671748"/>
                                        </p:tgtEl>
                                        <p:attrNameLst>
                                          <p:attrName>style.visibility</p:attrName>
                                        </p:attrNameLst>
                                      </p:cBhvr>
                                      <p:to>
                                        <p:strVal val="hidden"/>
                                      </p:to>
                                    </p:set>
                                  </p:childTnLst>
                                </p:cTn>
                              </p:par>
                              <p:par>
                                <p:cTn id="60" presetID="1" presetClass="emph" presetSubtype="2" fill="hold" nodeType="withEffect">
                                  <p:stCondLst>
                                    <p:cond delay="0"/>
                                  </p:stCondLst>
                                  <p:childTnLst>
                                    <p:animClr clrSpc="rgb" dir="cw">
                                      <p:cBhvr>
                                        <p:cTn id="61" dur="100" fill="hold"/>
                                        <p:tgtEl>
                                          <p:spTgt spid="671762"/>
                                        </p:tgtEl>
                                        <p:attrNameLst>
                                          <p:attrName>fillcolor</p:attrName>
                                        </p:attrNameLst>
                                      </p:cBhvr>
                                      <p:to>
                                        <a:srgbClr val="CC9900"/>
                                      </p:to>
                                    </p:animClr>
                                    <p:set>
                                      <p:cBhvr>
                                        <p:cTn id="62" dur="100" fill="hold"/>
                                        <p:tgtEl>
                                          <p:spTgt spid="671762"/>
                                        </p:tgtEl>
                                        <p:attrNameLst>
                                          <p:attrName>fill.type</p:attrName>
                                        </p:attrNameLst>
                                      </p:cBhvr>
                                      <p:to>
                                        <p:strVal val="solid"/>
                                      </p:to>
                                    </p:set>
                                    <p:set>
                                      <p:cBhvr>
                                        <p:cTn id="63" dur="100" fill="hold"/>
                                        <p:tgtEl>
                                          <p:spTgt spid="671762"/>
                                        </p:tgtEl>
                                        <p:attrNameLst>
                                          <p:attrName>fill.on</p:attrName>
                                        </p:attrNameLst>
                                      </p:cBhvr>
                                      <p:to>
                                        <p:strVal val="true"/>
                                      </p:to>
                                    </p:set>
                                  </p:childTnLst>
                                </p:cTn>
                              </p:par>
                              <p:par>
                                <p:cTn id="64" presetID="1" presetClass="emph" presetSubtype="2" fill="hold" nodeType="withEffect">
                                  <p:stCondLst>
                                    <p:cond delay="0"/>
                                  </p:stCondLst>
                                  <p:childTnLst>
                                    <p:animClr clrSpc="rgb" dir="cw">
                                      <p:cBhvr>
                                        <p:cTn id="65" dur="100" fill="hold"/>
                                        <p:tgtEl>
                                          <p:spTgt spid="671763"/>
                                        </p:tgtEl>
                                        <p:attrNameLst>
                                          <p:attrName>fillcolor</p:attrName>
                                        </p:attrNameLst>
                                      </p:cBhvr>
                                      <p:to>
                                        <a:srgbClr val="CC9900"/>
                                      </p:to>
                                    </p:animClr>
                                    <p:set>
                                      <p:cBhvr>
                                        <p:cTn id="66" dur="100" fill="hold"/>
                                        <p:tgtEl>
                                          <p:spTgt spid="671763"/>
                                        </p:tgtEl>
                                        <p:attrNameLst>
                                          <p:attrName>fill.type</p:attrName>
                                        </p:attrNameLst>
                                      </p:cBhvr>
                                      <p:to>
                                        <p:strVal val="solid"/>
                                      </p:to>
                                    </p:set>
                                    <p:set>
                                      <p:cBhvr>
                                        <p:cTn id="67" dur="100" fill="hold"/>
                                        <p:tgtEl>
                                          <p:spTgt spid="671763"/>
                                        </p:tgtEl>
                                        <p:attrNameLst>
                                          <p:attrName>fill.on</p:attrName>
                                        </p:attrNameLst>
                                      </p:cBhvr>
                                      <p:to>
                                        <p:strVal val="true"/>
                                      </p:to>
                                    </p:set>
                                  </p:childTnLst>
                                </p:cTn>
                              </p:par>
                              <p:par>
                                <p:cTn id="68" presetID="1" presetClass="entr" presetSubtype="0" fill="hold" grpId="0" nodeType="withEffect">
                                  <p:stCondLst>
                                    <p:cond delay="0"/>
                                  </p:stCondLst>
                                  <p:childTnLst>
                                    <p:set>
                                      <p:cBhvr>
                                        <p:cTn id="69" dur="1" fill="hold">
                                          <p:stCondLst>
                                            <p:cond delay="0"/>
                                          </p:stCondLst>
                                        </p:cTn>
                                        <p:tgtEl>
                                          <p:spTgt spid="6717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47" grpId="0"/>
      <p:bldP spid="671747" grpId="1"/>
      <p:bldP spid="671748" grpId="0"/>
      <p:bldP spid="671748" grpId="1"/>
      <p:bldP spid="671750"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GCanvas</a:t>
            </a:r>
            <a:r>
              <a:rPr lang="en-US" sz="4000">
                <a:solidFill>
                  <a:srgbClr val="FF0000"/>
                </a:solidFill>
              </a:rPr>
              <a:t> Class</a:t>
            </a:r>
            <a:endParaRPr lang="en-US">
              <a:solidFill>
                <a:schemeClr val="tx1"/>
              </a:solidFill>
            </a:endParaRPr>
          </a:p>
        </p:txBody>
      </p:sp>
      <p:sp>
        <p:nvSpPr>
          <p:cNvPr id="28675" name="Rectangle 3"/>
          <p:cNvSpPr>
            <a:spLocks noChangeArrowheads="1"/>
          </p:cNvSpPr>
          <p:nvPr/>
        </p:nvSpPr>
        <p:spPr bwMode="auto">
          <a:xfrm>
            <a:off x="482600" y="1155700"/>
            <a:ext cx="8128000" cy="141605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GCanvas</a:t>
            </a:r>
            <a:r>
              <a:rPr lang="en-US" sz="2400" b="0"/>
              <a:t> class is used to represent the background canvas for the collage model and therefore serves as a virtual felt board.  When you use the </a:t>
            </a:r>
            <a:r>
              <a:rPr lang="en-US" sz="2000">
                <a:latin typeface="Courier New" pitchFamily="1" charset="0"/>
              </a:rPr>
              <a:t>acm.graphics</a:t>
            </a:r>
            <a:r>
              <a:rPr lang="en-US" sz="2400" b="0"/>
              <a:t> package, you create pictures by adding various </a:t>
            </a:r>
            <a:r>
              <a:rPr lang="en-US" sz="2000">
                <a:latin typeface="Courier New" pitchFamily="1" charset="0"/>
              </a:rPr>
              <a:t>GObject</a:t>
            </a:r>
            <a:r>
              <a:rPr lang="en-US" sz="2000" b="0"/>
              <a:t>s</a:t>
            </a:r>
            <a:r>
              <a:rPr lang="en-US" sz="2400" b="0"/>
              <a:t> to a </a:t>
            </a:r>
            <a:r>
              <a:rPr lang="en-US" sz="2000">
                <a:latin typeface="Courier New" pitchFamily="1" charset="0"/>
              </a:rPr>
              <a:t>GCanvas</a:t>
            </a:r>
            <a:r>
              <a:rPr lang="en-US" sz="2400" b="0"/>
              <a:t>.</a:t>
            </a:r>
          </a:p>
        </p:txBody>
      </p:sp>
      <p:sp>
        <p:nvSpPr>
          <p:cNvPr id="673796" name="Rectangle 4"/>
          <p:cNvSpPr>
            <a:spLocks noChangeArrowheads="1"/>
          </p:cNvSpPr>
          <p:nvPr/>
        </p:nvSpPr>
        <p:spPr bwMode="auto">
          <a:xfrm>
            <a:off x="482600" y="2578100"/>
            <a:ext cx="8128000" cy="1765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For simple applications, you won’t actually need to work with an explicit </a:t>
            </a:r>
            <a:r>
              <a:rPr lang="en-US" sz="2000">
                <a:latin typeface="Courier New" pitchFamily="1" charset="0"/>
              </a:rPr>
              <a:t>GCanvas</a:t>
            </a:r>
            <a:r>
              <a:rPr lang="en-US" sz="2400" b="0"/>
              <a:t> object.  Whenever you run a program that extends </a:t>
            </a:r>
            <a:r>
              <a:rPr lang="en-US" sz="2000">
                <a:latin typeface="Courier New" pitchFamily="1" charset="0"/>
              </a:rPr>
              <a:t>GraphicsProgram</a:t>
            </a:r>
            <a:r>
              <a:rPr lang="en-US" sz="2400" b="0"/>
              <a:t>, the initialization process for the program automatically creates a </a:t>
            </a:r>
            <a:r>
              <a:rPr lang="en-US" sz="2000">
                <a:latin typeface="Courier New" pitchFamily="1" charset="0"/>
              </a:rPr>
              <a:t>GCanvas</a:t>
            </a:r>
            <a:r>
              <a:rPr lang="en-US" sz="2400" b="0"/>
              <a:t> and resizes it so that it fills the program window.</a:t>
            </a:r>
          </a:p>
        </p:txBody>
      </p:sp>
      <p:sp>
        <p:nvSpPr>
          <p:cNvPr id="673797" name="Rectangle 5"/>
          <p:cNvSpPr>
            <a:spLocks noChangeArrowheads="1"/>
          </p:cNvSpPr>
          <p:nvPr/>
        </p:nvSpPr>
        <p:spPr bwMode="auto">
          <a:xfrm>
            <a:off x="482600" y="4318000"/>
            <a:ext cx="8128000" cy="1930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Most of the methods defined for the </a:t>
            </a:r>
            <a:r>
              <a:rPr lang="en-US" sz="2000">
                <a:latin typeface="Courier New" pitchFamily="1" charset="0"/>
              </a:rPr>
              <a:t>GCanvas</a:t>
            </a:r>
            <a:r>
              <a:rPr lang="en-US" sz="2400" b="0"/>
              <a:t> class are also available in a </a:t>
            </a:r>
            <a:r>
              <a:rPr lang="en-US" sz="2000">
                <a:latin typeface="Courier New" pitchFamily="1" charset="0"/>
              </a:rPr>
              <a:t>GraphicsProgram</a:t>
            </a:r>
            <a:r>
              <a:rPr lang="en-US" sz="2400" b="0"/>
              <a:t>, thanks to an important strategy called </a:t>
            </a:r>
            <a:r>
              <a:rPr lang="en-US" sz="2400" i="1"/>
              <a:t>forwarding</a:t>
            </a:r>
            <a:r>
              <a:rPr lang="en-US" sz="2400" b="0"/>
              <a:t>.  If, for example, you call the </a:t>
            </a:r>
            <a:r>
              <a:rPr lang="en-US" sz="2000">
                <a:latin typeface="Courier New" pitchFamily="1" charset="0"/>
              </a:rPr>
              <a:t>add</a:t>
            </a:r>
            <a:r>
              <a:rPr lang="en-US" sz="2400" b="0"/>
              <a:t> method in a </a:t>
            </a:r>
            <a:r>
              <a:rPr lang="en-US" sz="2000">
                <a:latin typeface="Courier New" pitchFamily="1" charset="0"/>
              </a:rPr>
              <a:t>GraphicsProgram</a:t>
            </a:r>
            <a:r>
              <a:rPr lang="en-US" sz="2400" b="0"/>
              <a:t>, the program passes that message along to the underlying </a:t>
            </a:r>
            <a:r>
              <a:rPr lang="en-US" sz="2000">
                <a:latin typeface="Courier New" pitchFamily="1" charset="0"/>
              </a:rPr>
              <a:t>GCanvas</a:t>
            </a:r>
            <a:r>
              <a:rPr lang="en-US" sz="2400" b="0"/>
              <a:t> object by calling its </a:t>
            </a:r>
            <a:r>
              <a:rPr lang="en-US" sz="2000">
                <a:latin typeface="Courier New" pitchFamily="1" charset="0"/>
              </a:rPr>
              <a:t>add</a:t>
            </a:r>
            <a:r>
              <a:rPr lang="en-US" sz="2400" b="0"/>
              <a:t> method with the same arguments.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737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379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6" grpId="0" build="p" autoUpdateAnimBg="0"/>
      <p:bldP spid="673797"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rPr>
              <a:t>Methods in the </a:t>
            </a:r>
            <a:r>
              <a:rPr lang="en-US" sz="3600" b="1">
                <a:solidFill>
                  <a:srgbClr val="FF0000"/>
                </a:solidFill>
                <a:latin typeface="Courier New" pitchFamily="1" charset="0"/>
              </a:rPr>
              <a:t>GCanvas</a:t>
            </a:r>
            <a:r>
              <a:rPr lang="en-US" sz="4000">
                <a:solidFill>
                  <a:srgbClr val="FF0000"/>
                </a:solidFill>
              </a:rPr>
              <a:t> Class</a:t>
            </a:r>
            <a:endParaRPr lang="en-US">
              <a:solidFill>
                <a:srgbClr val="FF0000"/>
              </a:solidFill>
            </a:endParaRPr>
          </a:p>
        </p:txBody>
      </p:sp>
      <p:sp>
        <p:nvSpPr>
          <p:cNvPr id="30723" name="Text Box 3"/>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The following methods are available in both the </a:t>
            </a:r>
            <a:r>
              <a:rPr lang="en-US" sz="2000">
                <a:latin typeface="Courier New" pitchFamily="1" charset="0"/>
              </a:rPr>
              <a:t>GCanvas</a:t>
            </a:r>
            <a:r>
              <a:rPr lang="en-US" sz="2400" b="0"/>
              <a:t> and </a:t>
            </a:r>
            <a:r>
              <a:rPr lang="en-US" sz="2000">
                <a:latin typeface="Courier New" pitchFamily="1" charset="0"/>
              </a:rPr>
              <a:t>GraphicsProgram</a:t>
            </a:r>
            <a:r>
              <a:rPr lang="en-US" sz="2400" b="0"/>
              <a:t> classes:</a:t>
            </a:r>
          </a:p>
        </p:txBody>
      </p:sp>
      <p:grpSp>
        <p:nvGrpSpPr>
          <p:cNvPr id="30724" name="Group 4"/>
          <p:cNvGrpSpPr>
            <a:grpSpLocks/>
          </p:cNvGrpSpPr>
          <p:nvPr/>
        </p:nvGrpSpPr>
        <p:grpSpPr bwMode="auto">
          <a:xfrm>
            <a:off x="457200" y="2057400"/>
            <a:ext cx="8229600" cy="2589213"/>
            <a:chOff x="288" y="1296"/>
            <a:chExt cx="5184" cy="1631"/>
          </a:xfrm>
        </p:grpSpPr>
        <p:sp>
          <p:nvSpPr>
            <p:cNvPr id="30732" name="Rectangle 5"/>
            <p:cNvSpPr>
              <a:spLocks noChangeArrowheads="1"/>
            </p:cNvSpPr>
            <p:nvPr/>
          </p:nvSpPr>
          <p:spPr bwMode="auto">
            <a:xfrm>
              <a:off x="1872" y="1296"/>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Adds the object to the canvas at the front of the stack </a:t>
              </a:r>
            </a:p>
          </p:txBody>
        </p:sp>
        <p:sp>
          <p:nvSpPr>
            <p:cNvPr id="30733" name="Rectangle 6"/>
            <p:cNvSpPr>
              <a:spLocks noChangeArrowheads="1"/>
            </p:cNvSpPr>
            <p:nvPr/>
          </p:nvSpPr>
          <p:spPr bwMode="auto">
            <a:xfrm>
              <a:off x="1872" y="1503"/>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to (</a:t>
              </a:r>
              <a:r>
                <a:rPr lang="en-US" sz="1800" b="0" i="1"/>
                <a:t>x</a:t>
              </a:r>
              <a:r>
                <a:rPr lang="en-US" sz="1800" b="0"/>
                <a:t>, </a:t>
              </a:r>
              <a:r>
                <a:rPr lang="en-US" sz="1800" b="0" i="1"/>
                <a:t>y</a:t>
              </a:r>
              <a:r>
                <a:rPr lang="en-US" sz="1800" b="0"/>
                <a:t>) and then adds it to the canvas</a:t>
              </a:r>
              <a:endParaRPr lang="en-US" sz="1800" b="0" i="1"/>
            </a:p>
          </p:txBody>
        </p:sp>
        <p:sp>
          <p:nvSpPr>
            <p:cNvPr id="30734" name="Rectangle 7"/>
            <p:cNvSpPr>
              <a:spLocks noChangeArrowheads="1"/>
            </p:cNvSpPr>
            <p:nvPr/>
          </p:nvSpPr>
          <p:spPr bwMode="auto">
            <a:xfrm>
              <a:off x="1872" y="1709"/>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Removes the object from the canvas</a:t>
              </a:r>
              <a:endParaRPr lang="en-US" sz="1800" b="0" i="1"/>
            </a:p>
          </p:txBody>
        </p:sp>
        <p:sp>
          <p:nvSpPr>
            <p:cNvPr id="30735" name="Rectangle 8"/>
            <p:cNvSpPr>
              <a:spLocks noChangeArrowheads="1"/>
            </p:cNvSpPr>
            <p:nvPr/>
          </p:nvSpPr>
          <p:spPr bwMode="auto">
            <a:xfrm>
              <a:off x="1872" y="19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Removes all objects from the canvas</a:t>
              </a:r>
            </a:p>
          </p:txBody>
        </p:sp>
        <p:sp>
          <p:nvSpPr>
            <p:cNvPr id="30736" name="Rectangle 9"/>
            <p:cNvSpPr>
              <a:spLocks noChangeArrowheads="1"/>
            </p:cNvSpPr>
            <p:nvPr/>
          </p:nvSpPr>
          <p:spPr bwMode="auto">
            <a:xfrm>
              <a:off x="1872" y="21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frontmost object at (</a:t>
              </a:r>
              <a:r>
                <a:rPr lang="en-US" sz="1800" b="0" i="1"/>
                <a:t>x</a:t>
              </a:r>
              <a:r>
                <a:rPr lang="en-US" sz="1800" b="0"/>
                <a:t>, </a:t>
              </a:r>
              <a:r>
                <a:rPr lang="en-US" sz="1800" b="0" i="1"/>
                <a:t>y</a:t>
              </a:r>
              <a:r>
                <a:rPr lang="en-US" sz="1800" b="0"/>
                <a:t>), or </a:t>
              </a:r>
              <a:r>
                <a:rPr lang="en-US" sz="1600">
                  <a:latin typeface="Courier New" pitchFamily="1" charset="0"/>
                </a:rPr>
                <a:t>null</a:t>
              </a:r>
              <a:r>
                <a:rPr lang="en-US" sz="1800" b="0"/>
                <a:t> if none </a:t>
              </a:r>
            </a:p>
          </p:txBody>
        </p:sp>
        <p:sp>
          <p:nvSpPr>
            <p:cNvPr id="30737" name="Rectangle 10"/>
            <p:cNvSpPr>
              <a:spLocks noChangeArrowheads="1"/>
            </p:cNvSpPr>
            <p:nvPr/>
          </p:nvSpPr>
          <p:spPr bwMode="auto">
            <a:xfrm>
              <a:off x="1872" y="23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width in pixels of the entire canvas</a:t>
              </a:r>
            </a:p>
          </p:txBody>
        </p:sp>
        <p:sp>
          <p:nvSpPr>
            <p:cNvPr id="30738" name="Rectangle 11"/>
            <p:cNvSpPr>
              <a:spLocks noChangeArrowheads="1"/>
            </p:cNvSpPr>
            <p:nvPr/>
          </p:nvSpPr>
          <p:spPr bwMode="auto">
            <a:xfrm>
              <a:off x="1872" y="25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height in pixels of the entire canvas</a:t>
              </a:r>
            </a:p>
          </p:txBody>
        </p:sp>
        <p:sp>
          <p:nvSpPr>
            <p:cNvPr id="30739" name="Rectangle 12"/>
            <p:cNvSpPr>
              <a:spLocks noChangeArrowheads="1"/>
            </p:cNvSpPr>
            <p:nvPr/>
          </p:nvSpPr>
          <p:spPr bwMode="auto">
            <a:xfrm>
              <a:off x="1872" y="27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background color of the canvas to </a:t>
              </a:r>
              <a:r>
                <a:rPr lang="en-US" sz="1800" b="0" i="1"/>
                <a:t>c.</a:t>
              </a:r>
              <a:endParaRPr lang="en-US" sz="1800" b="0"/>
            </a:p>
          </p:txBody>
        </p:sp>
        <p:sp>
          <p:nvSpPr>
            <p:cNvPr id="30740" name="Rectangle 13"/>
            <p:cNvSpPr>
              <a:spLocks noChangeArrowheads="1"/>
            </p:cNvSpPr>
            <p:nvPr/>
          </p:nvSpPr>
          <p:spPr bwMode="auto">
            <a:xfrm>
              <a:off x="288" y="1296"/>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add(</a:t>
              </a:r>
              <a:r>
                <a:rPr lang="en-US" sz="1800" b="0" i="1"/>
                <a:t>object</a:t>
              </a:r>
              <a:r>
                <a:rPr lang="en-US" sz="1800">
                  <a:latin typeface="Courier New" pitchFamily="1" charset="0"/>
                </a:rPr>
                <a:t>)</a:t>
              </a:r>
            </a:p>
          </p:txBody>
        </p:sp>
        <p:sp>
          <p:nvSpPr>
            <p:cNvPr id="30741" name="Rectangle 14"/>
            <p:cNvSpPr>
              <a:spLocks noChangeArrowheads="1"/>
            </p:cNvSpPr>
            <p:nvPr/>
          </p:nvSpPr>
          <p:spPr bwMode="auto">
            <a:xfrm>
              <a:off x="288" y="1503"/>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add(</a:t>
              </a:r>
              <a:r>
                <a:rPr lang="en-US" sz="1800" b="0" i="1"/>
                <a:t>object</a:t>
              </a:r>
              <a:r>
                <a:rPr lang="en-US" sz="1800">
                  <a:latin typeface="Courier New" pitchFamily="1" charset="0"/>
                </a:rPr>
                <a:t>,</a:t>
              </a:r>
              <a:r>
                <a:rPr lang="en-US" sz="1800" b="0" i="1"/>
                <a:t> x</a:t>
              </a:r>
              <a:r>
                <a:rPr lang="en-US" sz="1800">
                  <a:latin typeface="Courier New" pitchFamily="1" charset="0"/>
                </a:rPr>
                <a:t>,</a:t>
              </a:r>
              <a:r>
                <a:rPr lang="en-US" sz="1800" b="0" i="1"/>
                <a:t> y</a:t>
              </a:r>
              <a:r>
                <a:rPr lang="en-US" sz="1800">
                  <a:latin typeface="Courier New" pitchFamily="1" charset="0"/>
                </a:rPr>
                <a:t>)</a:t>
              </a:r>
            </a:p>
          </p:txBody>
        </p:sp>
        <p:sp>
          <p:nvSpPr>
            <p:cNvPr id="30742" name="Rectangle 15"/>
            <p:cNvSpPr>
              <a:spLocks noChangeArrowheads="1"/>
            </p:cNvSpPr>
            <p:nvPr/>
          </p:nvSpPr>
          <p:spPr bwMode="auto">
            <a:xfrm>
              <a:off x="288" y="1709"/>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remove(</a:t>
              </a:r>
              <a:r>
                <a:rPr lang="en-US" sz="1800" b="0" i="1"/>
                <a:t>object</a:t>
              </a:r>
              <a:r>
                <a:rPr lang="en-US" sz="1800">
                  <a:latin typeface="Courier New" pitchFamily="1" charset="0"/>
                </a:rPr>
                <a:t>)</a:t>
              </a:r>
            </a:p>
          </p:txBody>
        </p:sp>
        <p:sp>
          <p:nvSpPr>
            <p:cNvPr id="30743" name="Rectangle 16"/>
            <p:cNvSpPr>
              <a:spLocks noChangeArrowheads="1"/>
            </p:cNvSpPr>
            <p:nvPr/>
          </p:nvSpPr>
          <p:spPr bwMode="auto">
            <a:xfrm>
              <a:off x="288" y="19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removeAll()</a:t>
              </a:r>
            </a:p>
          </p:txBody>
        </p:sp>
        <p:sp>
          <p:nvSpPr>
            <p:cNvPr id="30744" name="Rectangle 17"/>
            <p:cNvSpPr>
              <a:spLocks noChangeArrowheads="1"/>
            </p:cNvSpPr>
            <p:nvPr/>
          </p:nvSpPr>
          <p:spPr bwMode="auto">
            <a:xfrm>
              <a:off x="288" y="21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getElementAt(</a:t>
              </a:r>
              <a:r>
                <a:rPr lang="en-US" sz="1800" b="0" i="1"/>
                <a:t>x</a:t>
              </a:r>
              <a:r>
                <a:rPr lang="en-US" sz="1800">
                  <a:latin typeface="Courier New" pitchFamily="1" charset="0"/>
                </a:rPr>
                <a:t>,</a:t>
              </a:r>
              <a:r>
                <a:rPr lang="en-US" sz="1800" b="0" i="1"/>
                <a:t> y</a:t>
              </a:r>
              <a:r>
                <a:rPr lang="en-US" sz="1800">
                  <a:latin typeface="Courier New" pitchFamily="1" charset="0"/>
                </a:rPr>
                <a:t>)</a:t>
              </a:r>
            </a:p>
          </p:txBody>
        </p:sp>
        <p:sp>
          <p:nvSpPr>
            <p:cNvPr id="30745" name="Rectangle 18"/>
            <p:cNvSpPr>
              <a:spLocks noChangeArrowheads="1"/>
            </p:cNvSpPr>
            <p:nvPr/>
          </p:nvSpPr>
          <p:spPr bwMode="auto">
            <a:xfrm>
              <a:off x="288" y="23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getWidth()</a:t>
              </a:r>
            </a:p>
          </p:txBody>
        </p:sp>
        <p:sp>
          <p:nvSpPr>
            <p:cNvPr id="30746" name="Rectangle 19"/>
            <p:cNvSpPr>
              <a:spLocks noChangeArrowheads="1"/>
            </p:cNvSpPr>
            <p:nvPr/>
          </p:nvSpPr>
          <p:spPr bwMode="auto">
            <a:xfrm>
              <a:off x="288" y="25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getHeight()</a:t>
              </a:r>
            </a:p>
          </p:txBody>
        </p:sp>
        <p:sp>
          <p:nvSpPr>
            <p:cNvPr id="30747" name="Rectangle 20"/>
            <p:cNvSpPr>
              <a:spLocks noChangeArrowheads="1"/>
            </p:cNvSpPr>
            <p:nvPr/>
          </p:nvSpPr>
          <p:spPr bwMode="auto">
            <a:xfrm>
              <a:off x="288" y="27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setBackground(</a:t>
              </a:r>
              <a:r>
                <a:rPr lang="en-US" sz="1800" b="0" i="1"/>
                <a:t>c</a:t>
              </a:r>
              <a:r>
                <a:rPr lang="en-US" sz="1800">
                  <a:latin typeface="Courier New" pitchFamily="1" charset="0"/>
                </a:rPr>
                <a:t>)</a:t>
              </a:r>
            </a:p>
          </p:txBody>
        </p:sp>
      </p:grpSp>
      <p:grpSp>
        <p:nvGrpSpPr>
          <p:cNvPr id="3" name="Group 21"/>
          <p:cNvGrpSpPr>
            <a:grpSpLocks/>
          </p:cNvGrpSpPr>
          <p:nvPr/>
        </p:nvGrpSpPr>
        <p:grpSpPr bwMode="auto">
          <a:xfrm>
            <a:off x="457200" y="4875213"/>
            <a:ext cx="8305800" cy="1144587"/>
            <a:chOff x="288" y="3071"/>
            <a:chExt cx="5232" cy="721"/>
          </a:xfrm>
        </p:grpSpPr>
        <p:grpSp>
          <p:nvGrpSpPr>
            <p:cNvPr id="30726" name="Group 22"/>
            <p:cNvGrpSpPr>
              <a:grpSpLocks/>
            </p:cNvGrpSpPr>
            <p:nvPr/>
          </p:nvGrpSpPr>
          <p:grpSpPr bwMode="auto">
            <a:xfrm>
              <a:off x="288" y="3380"/>
              <a:ext cx="5184" cy="412"/>
              <a:chOff x="288" y="3380"/>
              <a:chExt cx="5184" cy="412"/>
            </a:xfrm>
          </p:grpSpPr>
          <p:sp>
            <p:nvSpPr>
              <p:cNvPr id="30728" name="Rectangle 23"/>
              <p:cNvSpPr>
                <a:spLocks noChangeArrowheads="1"/>
              </p:cNvSpPr>
              <p:nvPr/>
            </p:nvSpPr>
            <p:spPr bwMode="auto">
              <a:xfrm>
                <a:off x="1872" y="3380"/>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Pauses the program for the specified time in milliseconds</a:t>
                </a:r>
              </a:p>
            </p:txBody>
          </p:sp>
          <p:sp>
            <p:nvSpPr>
              <p:cNvPr id="30729" name="Rectangle 24"/>
              <p:cNvSpPr>
                <a:spLocks noChangeArrowheads="1"/>
              </p:cNvSpPr>
              <p:nvPr/>
            </p:nvSpPr>
            <p:spPr bwMode="auto">
              <a:xfrm>
                <a:off x="1872" y="3580"/>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Suspends the program until the user clicks the mouse</a:t>
                </a:r>
              </a:p>
            </p:txBody>
          </p:sp>
          <p:sp>
            <p:nvSpPr>
              <p:cNvPr id="30730" name="Rectangle 25"/>
              <p:cNvSpPr>
                <a:spLocks noChangeArrowheads="1"/>
              </p:cNvSpPr>
              <p:nvPr/>
            </p:nvSpPr>
            <p:spPr bwMode="auto">
              <a:xfrm>
                <a:off x="288" y="3380"/>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pause(</a:t>
                </a:r>
                <a:r>
                  <a:rPr lang="en-US" sz="1800" b="0" i="1"/>
                  <a:t>milliseconds</a:t>
                </a:r>
                <a:r>
                  <a:rPr lang="en-US" sz="1800">
                    <a:latin typeface="Courier New" pitchFamily="1" charset="0"/>
                  </a:rPr>
                  <a:t>)</a:t>
                </a:r>
              </a:p>
            </p:txBody>
          </p:sp>
          <p:sp>
            <p:nvSpPr>
              <p:cNvPr id="30731" name="Rectangle 26"/>
              <p:cNvSpPr>
                <a:spLocks noChangeArrowheads="1"/>
              </p:cNvSpPr>
              <p:nvPr/>
            </p:nvSpPr>
            <p:spPr bwMode="auto">
              <a:xfrm>
                <a:off x="288" y="3580"/>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waitForClick()</a:t>
                </a:r>
              </a:p>
            </p:txBody>
          </p:sp>
        </p:grpSp>
        <p:sp>
          <p:nvSpPr>
            <p:cNvPr id="30727" name="Text Box 27"/>
            <p:cNvSpPr txBox="1">
              <a:spLocks noChangeArrowheads="1"/>
            </p:cNvSpPr>
            <p:nvPr/>
          </p:nvSpPr>
          <p:spPr bwMode="auto">
            <a:xfrm>
              <a:off x="288" y="3071"/>
              <a:ext cx="5232"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The following methods are available in </a:t>
              </a:r>
              <a:r>
                <a:rPr lang="en-US" sz="2000">
                  <a:latin typeface="Courier New" pitchFamily="1" charset="0"/>
                </a:rPr>
                <a:t>GraphicsProgram</a:t>
              </a:r>
              <a:r>
                <a:rPr lang="en-US" sz="2400" b="0"/>
                <a:t> only: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Two Forms of the </a:t>
            </a:r>
            <a:r>
              <a:rPr lang="en-US" sz="3600" b="1">
                <a:solidFill>
                  <a:srgbClr val="FF0000"/>
                </a:solidFill>
                <a:latin typeface="Courier New" pitchFamily="1" charset="0"/>
              </a:rPr>
              <a:t>add</a:t>
            </a:r>
            <a:r>
              <a:rPr lang="en-US" sz="4000">
                <a:solidFill>
                  <a:srgbClr val="FF0000"/>
                </a:solidFill>
              </a:rPr>
              <a:t> Method</a:t>
            </a:r>
            <a:endParaRPr lang="en-US">
              <a:solidFill>
                <a:srgbClr val="FF0000"/>
              </a:solidFill>
            </a:endParaRPr>
          </a:p>
        </p:txBody>
      </p:sp>
      <p:sp>
        <p:nvSpPr>
          <p:cNvPr id="32771" name="Rectangle 3"/>
          <p:cNvSpPr>
            <a:spLocks noChangeArrowheads="1"/>
          </p:cNvSpPr>
          <p:nvPr/>
        </p:nvSpPr>
        <p:spPr bwMode="auto">
          <a:xfrm>
            <a:off x="482600" y="1143000"/>
            <a:ext cx="8128000" cy="622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add</a:t>
            </a:r>
            <a:r>
              <a:rPr lang="en-US" sz="2400" b="0"/>
              <a:t> method comes in two forms.  The first is simply </a:t>
            </a:r>
          </a:p>
        </p:txBody>
      </p:sp>
      <p:sp>
        <p:nvSpPr>
          <p:cNvPr id="32772" name="Rectangle 4"/>
          <p:cNvSpPr>
            <a:spLocks noChangeArrowheads="1"/>
          </p:cNvSpPr>
          <p:nvPr/>
        </p:nvSpPr>
        <p:spPr bwMode="auto">
          <a:xfrm>
            <a:off x="2057400" y="1689100"/>
            <a:ext cx="52578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dirty="0" err="1">
                <a:latin typeface="Courier New" pitchFamily="1" charset="0"/>
              </a:rPr>
              <a:t>add(</a:t>
            </a:r>
            <a:r>
              <a:rPr lang="en-US" sz="2000" b="0" i="1" dirty="0" err="1"/>
              <a:t>object</a:t>
            </a:r>
            <a:r>
              <a:rPr lang="en-US" sz="2000" dirty="0">
                <a:latin typeface="Courier New" pitchFamily="1" charset="0"/>
              </a:rPr>
              <a:t>);</a:t>
            </a:r>
          </a:p>
        </p:txBody>
      </p:sp>
      <p:sp>
        <p:nvSpPr>
          <p:cNvPr id="32773" name="Rectangle 5"/>
          <p:cNvSpPr>
            <a:spLocks noChangeArrowheads="1"/>
          </p:cNvSpPr>
          <p:nvPr/>
        </p:nvSpPr>
        <p:spPr bwMode="auto">
          <a:xfrm>
            <a:off x="482600" y="2286000"/>
            <a:ext cx="8128000" cy="137160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which </a:t>
            </a:r>
            <a:r>
              <a:rPr lang="en-US" sz="2400" b="0" dirty="0"/>
              <a:t>adds the object at the location currently stored in its internal structure.  You use this form when you have already set the coordinates of the object, which usually happens at the time you create it.</a:t>
            </a:r>
          </a:p>
        </p:txBody>
      </p:sp>
      <p:grpSp>
        <p:nvGrpSpPr>
          <p:cNvPr id="2" name="Group 6"/>
          <p:cNvGrpSpPr>
            <a:grpSpLocks/>
          </p:cNvGrpSpPr>
          <p:nvPr/>
        </p:nvGrpSpPr>
        <p:grpSpPr bwMode="auto">
          <a:xfrm>
            <a:off x="482600" y="3721100"/>
            <a:ext cx="8128000" cy="2908300"/>
            <a:chOff x="304" y="2344"/>
            <a:chExt cx="5120" cy="1832"/>
          </a:xfrm>
        </p:grpSpPr>
        <p:sp>
          <p:nvSpPr>
            <p:cNvPr id="32775" name="Rectangle 7"/>
            <p:cNvSpPr>
              <a:spLocks noChangeArrowheads="1"/>
            </p:cNvSpPr>
            <p:nvPr/>
          </p:nvSpPr>
          <p:spPr bwMode="auto">
            <a:xfrm>
              <a:off x="304" y="2344"/>
              <a:ext cx="5120" cy="39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second form is </a:t>
              </a:r>
            </a:p>
          </p:txBody>
        </p:sp>
        <p:sp>
          <p:nvSpPr>
            <p:cNvPr id="32776" name="Rectangle 8"/>
            <p:cNvSpPr>
              <a:spLocks noChangeArrowheads="1"/>
            </p:cNvSpPr>
            <p:nvPr/>
          </p:nvSpPr>
          <p:spPr bwMode="auto">
            <a:xfrm>
              <a:off x="1288" y="2688"/>
              <a:ext cx="3312"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dirty="0" err="1">
                  <a:latin typeface="Courier New" pitchFamily="1" charset="0"/>
                </a:rPr>
                <a:t>add(</a:t>
              </a:r>
              <a:r>
                <a:rPr lang="en-US" sz="2000" b="0" i="1" dirty="0" err="1"/>
                <a:t>object</a:t>
              </a:r>
              <a:r>
                <a:rPr lang="en-US" sz="2000" dirty="0">
                  <a:latin typeface="Courier New" pitchFamily="1" charset="0"/>
                </a:rPr>
                <a:t>,</a:t>
              </a:r>
              <a:r>
                <a:rPr lang="en-US" sz="2000" b="0" i="1" dirty="0"/>
                <a:t> </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p>
          </p:txBody>
        </p:sp>
        <p:sp>
          <p:nvSpPr>
            <p:cNvPr id="32777" name="Rectangle 9"/>
            <p:cNvSpPr>
              <a:spLocks noChangeArrowheads="1"/>
            </p:cNvSpPr>
            <p:nvPr/>
          </p:nvSpPr>
          <p:spPr bwMode="auto">
            <a:xfrm>
              <a:off x="304" y="3064"/>
              <a:ext cx="5120" cy="1112"/>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which </a:t>
              </a:r>
              <a:r>
                <a:rPr lang="en-US" sz="2400" b="0" dirty="0"/>
                <a:t>first moves the object to the point (</a:t>
              </a:r>
              <a:r>
                <a:rPr lang="en-US" sz="2400" b="0" i="1" dirty="0" err="1"/>
                <a:t>x</a:t>
              </a:r>
              <a:r>
                <a:rPr lang="en-US" sz="2400" b="0" i="1" dirty="0"/>
                <a:t>,</a:t>
              </a:r>
              <a:r>
                <a:rPr lang="en-US" sz="2400" b="0" dirty="0"/>
                <a:t> </a:t>
              </a:r>
              <a:r>
                <a:rPr lang="en-US" sz="2400" b="0" i="1" dirty="0" err="1"/>
                <a:t>y</a:t>
              </a:r>
              <a:r>
                <a:rPr lang="en-US" sz="2400" b="0" dirty="0"/>
                <a:t>) and then adds it there.  This form is useful when you need to determine some property of the object before you know where to put it.  If, for example, you want to center a </a:t>
              </a:r>
              <a:r>
                <a:rPr lang="en-US" sz="2000" dirty="0" err="1">
                  <a:latin typeface="Courier New" pitchFamily="1" charset="0"/>
                </a:rPr>
                <a:t>GLabel</a:t>
              </a:r>
              <a:r>
                <a:rPr lang="en-US" sz="2400" b="0" dirty="0"/>
                <a:t>, you must first create it and then use its size to determine its location.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Methods Common to All </a:t>
            </a:r>
            <a:r>
              <a:rPr lang="en-US" sz="3600" b="1">
                <a:solidFill>
                  <a:srgbClr val="FF0000"/>
                </a:solidFill>
                <a:latin typeface="Courier New" pitchFamily="1" charset="0"/>
              </a:rPr>
              <a:t>GObject</a:t>
            </a:r>
            <a:r>
              <a:rPr lang="en-US" sz="3600">
                <a:solidFill>
                  <a:srgbClr val="FF0000"/>
                </a:solidFill>
              </a:rPr>
              <a:t>s</a:t>
            </a:r>
            <a:endParaRPr lang="en-US" sz="4000">
              <a:solidFill>
                <a:srgbClr val="FF0000"/>
              </a:solidFill>
            </a:endParaRPr>
          </a:p>
        </p:txBody>
      </p:sp>
      <p:grpSp>
        <p:nvGrpSpPr>
          <p:cNvPr id="34819" name="Group 3"/>
          <p:cNvGrpSpPr>
            <a:grpSpLocks/>
          </p:cNvGrpSpPr>
          <p:nvPr/>
        </p:nvGrpSpPr>
        <p:grpSpPr bwMode="auto">
          <a:xfrm>
            <a:off x="457200" y="1295400"/>
            <a:ext cx="2438400" cy="5248275"/>
            <a:chOff x="288" y="816"/>
            <a:chExt cx="1536" cy="3306"/>
          </a:xfrm>
        </p:grpSpPr>
        <p:sp>
          <p:nvSpPr>
            <p:cNvPr id="34837" name="Rectangle 4"/>
            <p:cNvSpPr>
              <a:spLocks noChangeArrowheads="1"/>
            </p:cNvSpPr>
            <p:nvPr/>
          </p:nvSpPr>
          <p:spPr bwMode="auto">
            <a:xfrm>
              <a:off x="288" y="81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setLocation(</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p>
          </p:txBody>
        </p:sp>
        <p:sp>
          <p:nvSpPr>
            <p:cNvPr id="34838" name="Rectangle 5"/>
            <p:cNvSpPr>
              <a:spLocks noChangeArrowheads="1"/>
            </p:cNvSpPr>
            <p:nvPr/>
          </p:nvSpPr>
          <p:spPr bwMode="auto">
            <a:xfrm>
              <a:off x="288" y="1023"/>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move(</a:t>
              </a:r>
              <a:r>
                <a:rPr lang="en-US" sz="1800" b="0" i="1"/>
                <a:t>dx</a:t>
              </a:r>
              <a:r>
                <a:rPr lang="en-US" sz="1800">
                  <a:latin typeface="Courier New" pitchFamily="1" charset="0"/>
                </a:rPr>
                <a:t>,</a:t>
              </a:r>
              <a:r>
                <a:rPr lang="en-US" sz="1000" b="0" i="1"/>
                <a:t> </a:t>
              </a:r>
              <a:r>
                <a:rPr lang="en-US" sz="1800" b="0" i="1"/>
                <a:t>dy</a:t>
              </a:r>
              <a:r>
                <a:rPr lang="en-US" sz="1800">
                  <a:latin typeface="Courier New" pitchFamily="1" charset="0"/>
                </a:rPr>
                <a:t>)</a:t>
              </a:r>
            </a:p>
          </p:txBody>
        </p:sp>
        <p:sp>
          <p:nvSpPr>
            <p:cNvPr id="34839" name="Rectangle 6"/>
            <p:cNvSpPr>
              <a:spLocks noChangeArrowheads="1"/>
            </p:cNvSpPr>
            <p:nvPr/>
          </p:nvSpPr>
          <p:spPr bwMode="auto">
            <a:xfrm>
              <a:off x="288" y="123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movePolar(</a:t>
              </a:r>
              <a:r>
                <a:rPr lang="en-US" sz="1800" b="0" i="1"/>
                <a:t>r</a:t>
              </a:r>
              <a:r>
                <a:rPr lang="en-US" sz="1800">
                  <a:latin typeface="Courier New" pitchFamily="1" charset="0"/>
                </a:rPr>
                <a:t>,</a:t>
              </a:r>
              <a:r>
                <a:rPr lang="en-US" sz="1000" b="0" i="1"/>
                <a:t> </a:t>
              </a:r>
              <a:r>
                <a:rPr lang="en-US" sz="1800" b="0" i="1"/>
                <a:t>theta</a:t>
              </a:r>
              <a:r>
                <a:rPr lang="en-US" sz="1800">
                  <a:latin typeface="Courier New" pitchFamily="1" charset="0"/>
                </a:rPr>
                <a:t>)</a:t>
              </a:r>
            </a:p>
          </p:txBody>
        </p:sp>
        <p:sp>
          <p:nvSpPr>
            <p:cNvPr id="34840" name="Rectangle 7"/>
            <p:cNvSpPr>
              <a:spLocks noChangeArrowheads="1"/>
            </p:cNvSpPr>
            <p:nvPr/>
          </p:nvSpPr>
          <p:spPr bwMode="auto">
            <a:xfrm>
              <a:off x="288" y="143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getX()</a:t>
              </a:r>
            </a:p>
          </p:txBody>
        </p:sp>
        <p:sp>
          <p:nvSpPr>
            <p:cNvPr id="34841" name="Rectangle 8"/>
            <p:cNvSpPr>
              <a:spLocks noChangeArrowheads="1"/>
            </p:cNvSpPr>
            <p:nvPr/>
          </p:nvSpPr>
          <p:spPr bwMode="auto">
            <a:xfrm>
              <a:off x="288" y="164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getY()</a:t>
              </a:r>
            </a:p>
          </p:txBody>
        </p:sp>
        <p:sp>
          <p:nvSpPr>
            <p:cNvPr id="34842" name="Rectangle 9"/>
            <p:cNvSpPr>
              <a:spLocks noChangeArrowheads="1"/>
            </p:cNvSpPr>
            <p:nvPr/>
          </p:nvSpPr>
          <p:spPr bwMode="auto">
            <a:xfrm>
              <a:off x="288" y="1848"/>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getWidth()</a:t>
              </a:r>
            </a:p>
          </p:txBody>
        </p:sp>
        <p:sp>
          <p:nvSpPr>
            <p:cNvPr id="34843" name="Rectangle 10"/>
            <p:cNvSpPr>
              <a:spLocks noChangeArrowheads="1"/>
            </p:cNvSpPr>
            <p:nvPr/>
          </p:nvSpPr>
          <p:spPr bwMode="auto">
            <a:xfrm>
              <a:off x="288" y="2054"/>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getHeight()</a:t>
              </a:r>
            </a:p>
          </p:txBody>
        </p:sp>
        <p:sp>
          <p:nvSpPr>
            <p:cNvPr id="34844" name="Rectangle 11"/>
            <p:cNvSpPr>
              <a:spLocks noChangeArrowheads="1"/>
            </p:cNvSpPr>
            <p:nvPr/>
          </p:nvSpPr>
          <p:spPr bwMode="auto">
            <a:xfrm>
              <a:off x="288" y="226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contains(</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p>
          </p:txBody>
        </p:sp>
        <p:sp>
          <p:nvSpPr>
            <p:cNvPr id="34845" name="Rectangle 12"/>
            <p:cNvSpPr>
              <a:spLocks noChangeArrowheads="1"/>
            </p:cNvSpPr>
            <p:nvPr/>
          </p:nvSpPr>
          <p:spPr bwMode="auto">
            <a:xfrm>
              <a:off x="288" y="246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setColor(</a:t>
              </a:r>
              <a:r>
                <a:rPr lang="en-US" sz="1800" b="0" i="1"/>
                <a:t>c</a:t>
              </a:r>
              <a:r>
                <a:rPr lang="en-US" sz="1800">
                  <a:latin typeface="Courier New" pitchFamily="1" charset="0"/>
                </a:rPr>
                <a:t>)</a:t>
              </a:r>
            </a:p>
          </p:txBody>
        </p:sp>
        <p:sp>
          <p:nvSpPr>
            <p:cNvPr id="34846" name="Rectangle 13"/>
            <p:cNvSpPr>
              <a:spLocks noChangeArrowheads="1"/>
            </p:cNvSpPr>
            <p:nvPr/>
          </p:nvSpPr>
          <p:spPr bwMode="auto">
            <a:xfrm>
              <a:off x="288" y="267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getColor()</a:t>
              </a:r>
            </a:p>
          </p:txBody>
        </p:sp>
        <p:sp>
          <p:nvSpPr>
            <p:cNvPr id="34847" name="Rectangle 14"/>
            <p:cNvSpPr>
              <a:spLocks noChangeArrowheads="1"/>
            </p:cNvSpPr>
            <p:nvPr/>
          </p:nvSpPr>
          <p:spPr bwMode="auto">
            <a:xfrm>
              <a:off x="288" y="2878"/>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setVisible(</a:t>
              </a:r>
              <a:r>
                <a:rPr lang="en-US" sz="400" b="0" i="1"/>
                <a:t> </a:t>
              </a:r>
              <a:r>
                <a:rPr lang="en-US" sz="1800" b="0" i="1"/>
                <a:t>flag</a:t>
              </a:r>
              <a:r>
                <a:rPr lang="en-US" sz="1800">
                  <a:latin typeface="Courier New" pitchFamily="1" charset="0"/>
                </a:rPr>
                <a:t>)</a:t>
              </a:r>
            </a:p>
          </p:txBody>
        </p:sp>
        <p:sp>
          <p:nvSpPr>
            <p:cNvPr id="34848" name="Rectangle 15"/>
            <p:cNvSpPr>
              <a:spLocks noChangeArrowheads="1"/>
            </p:cNvSpPr>
            <p:nvPr/>
          </p:nvSpPr>
          <p:spPr bwMode="auto">
            <a:xfrm>
              <a:off x="288" y="3084"/>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isVisible()</a:t>
              </a:r>
            </a:p>
          </p:txBody>
        </p:sp>
        <p:sp>
          <p:nvSpPr>
            <p:cNvPr id="34849" name="Rectangle 16"/>
            <p:cNvSpPr>
              <a:spLocks noChangeArrowheads="1"/>
            </p:cNvSpPr>
            <p:nvPr/>
          </p:nvSpPr>
          <p:spPr bwMode="auto">
            <a:xfrm>
              <a:off x="288" y="329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sendToFront()</a:t>
              </a:r>
            </a:p>
          </p:txBody>
        </p:sp>
        <p:sp>
          <p:nvSpPr>
            <p:cNvPr id="34850" name="Rectangle 17"/>
            <p:cNvSpPr>
              <a:spLocks noChangeArrowheads="1"/>
            </p:cNvSpPr>
            <p:nvPr/>
          </p:nvSpPr>
          <p:spPr bwMode="auto">
            <a:xfrm>
              <a:off x="288" y="349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sendToBack()</a:t>
              </a:r>
            </a:p>
          </p:txBody>
        </p:sp>
        <p:sp>
          <p:nvSpPr>
            <p:cNvPr id="34851" name="Rectangle 18"/>
            <p:cNvSpPr>
              <a:spLocks noChangeArrowheads="1"/>
            </p:cNvSpPr>
            <p:nvPr/>
          </p:nvSpPr>
          <p:spPr bwMode="auto">
            <a:xfrm>
              <a:off x="288" y="370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sendForward()</a:t>
              </a:r>
            </a:p>
          </p:txBody>
        </p:sp>
        <p:sp>
          <p:nvSpPr>
            <p:cNvPr id="34852" name="Rectangle 19"/>
            <p:cNvSpPr>
              <a:spLocks noChangeArrowheads="1"/>
            </p:cNvSpPr>
            <p:nvPr/>
          </p:nvSpPr>
          <p:spPr bwMode="auto">
            <a:xfrm>
              <a:off x="288" y="391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sendBackward()</a:t>
              </a:r>
            </a:p>
          </p:txBody>
        </p:sp>
      </p:grpSp>
      <p:grpSp>
        <p:nvGrpSpPr>
          <p:cNvPr id="34820" name="Group 20"/>
          <p:cNvGrpSpPr>
            <a:grpSpLocks/>
          </p:cNvGrpSpPr>
          <p:nvPr/>
        </p:nvGrpSpPr>
        <p:grpSpPr bwMode="auto">
          <a:xfrm>
            <a:off x="2894013" y="1295400"/>
            <a:ext cx="5792787" cy="5248275"/>
            <a:chOff x="1823" y="816"/>
            <a:chExt cx="3649" cy="3306"/>
          </a:xfrm>
        </p:grpSpPr>
        <p:sp>
          <p:nvSpPr>
            <p:cNvPr id="34821" name="Rectangle 21"/>
            <p:cNvSpPr>
              <a:spLocks noChangeArrowheads="1"/>
            </p:cNvSpPr>
            <p:nvPr/>
          </p:nvSpPr>
          <p:spPr bwMode="auto">
            <a:xfrm>
              <a:off x="1823" y="81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Resets the location of the object to the specified point</a:t>
              </a:r>
            </a:p>
          </p:txBody>
        </p:sp>
        <p:sp>
          <p:nvSpPr>
            <p:cNvPr id="34822" name="Rectangle 22"/>
            <p:cNvSpPr>
              <a:spLocks noChangeArrowheads="1"/>
            </p:cNvSpPr>
            <p:nvPr/>
          </p:nvSpPr>
          <p:spPr bwMode="auto">
            <a:xfrm>
              <a:off x="1823" y="1023"/>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a:t>
              </a:r>
              <a:r>
                <a:rPr lang="en-US" sz="1800" b="0" i="1"/>
                <a:t>dx</a:t>
              </a:r>
              <a:r>
                <a:rPr lang="en-US" sz="1800" b="0"/>
                <a:t> and </a:t>
              </a:r>
              <a:r>
                <a:rPr lang="en-US" sz="1800" b="0" i="1"/>
                <a:t>dy</a:t>
              </a:r>
              <a:r>
                <a:rPr lang="en-US" sz="1800" b="0"/>
                <a:t> pixels from its current position </a:t>
              </a:r>
            </a:p>
          </p:txBody>
        </p:sp>
        <p:sp>
          <p:nvSpPr>
            <p:cNvPr id="34823" name="Rectangle 23"/>
            <p:cNvSpPr>
              <a:spLocks noChangeArrowheads="1"/>
            </p:cNvSpPr>
            <p:nvPr/>
          </p:nvSpPr>
          <p:spPr bwMode="auto">
            <a:xfrm>
              <a:off x="1823" y="123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a:t>
              </a:r>
              <a:r>
                <a:rPr lang="en-US" sz="1800" b="0" i="1"/>
                <a:t>r</a:t>
              </a:r>
              <a:r>
                <a:rPr lang="en-US" sz="1800" b="0"/>
                <a:t> pixel units in direction </a:t>
              </a:r>
              <a:r>
                <a:rPr lang="en-US" sz="1800" b="0" i="1"/>
                <a:t>theta</a:t>
              </a:r>
            </a:p>
          </p:txBody>
        </p:sp>
        <p:sp>
          <p:nvSpPr>
            <p:cNvPr id="34824" name="Rectangle 24"/>
            <p:cNvSpPr>
              <a:spLocks noChangeArrowheads="1"/>
            </p:cNvSpPr>
            <p:nvPr/>
          </p:nvSpPr>
          <p:spPr bwMode="auto">
            <a:xfrm>
              <a:off x="1823" y="143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a:t>
              </a:r>
              <a:r>
                <a:rPr lang="en-US" sz="1800" b="0" i="1"/>
                <a:t>x</a:t>
              </a:r>
              <a:r>
                <a:rPr lang="en-US" sz="1800" b="0"/>
                <a:t> coordinate of the object</a:t>
              </a:r>
              <a:endParaRPr lang="en-US" sz="1800" b="0" i="1"/>
            </a:p>
          </p:txBody>
        </p:sp>
        <p:sp>
          <p:nvSpPr>
            <p:cNvPr id="34825" name="Rectangle 25"/>
            <p:cNvSpPr>
              <a:spLocks noChangeArrowheads="1"/>
            </p:cNvSpPr>
            <p:nvPr/>
          </p:nvSpPr>
          <p:spPr bwMode="auto">
            <a:xfrm>
              <a:off x="1823" y="164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a:t>
              </a:r>
              <a:r>
                <a:rPr lang="en-US" sz="1800" b="0" i="1"/>
                <a:t>y</a:t>
              </a:r>
              <a:r>
                <a:rPr lang="en-US" sz="1800" b="0"/>
                <a:t> coordinate of the object</a:t>
              </a:r>
            </a:p>
          </p:txBody>
        </p:sp>
        <p:sp>
          <p:nvSpPr>
            <p:cNvPr id="34826" name="Rectangle 26"/>
            <p:cNvSpPr>
              <a:spLocks noChangeArrowheads="1"/>
            </p:cNvSpPr>
            <p:nvPr/>
          </p:nvSpPr>
          <p:spPr bwMode="auto">
            <a:xfrm>
              <a:off x="1823" y="1848"/>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horizontal width of the object in pixels</a:t>
              </a:r>
              <a:endParaRPr lang="en-US" sz="1800" b="0" i="1"/>
            </a:p>
          </p:txBody>
        </p:sp>
        <p:sp>
          <p:nvSpPr>
            <p:cNvPr id="34827" name="Rectangle 27"/>
            <p:cNvSpPr>
              <a:spLocks noChangeArrowheads="1"/>
            </p:cNvSpPr>
            <p:nvPr/>
          </p:nvSpPr>
          <p:spPr bwMode="auto">
            <a:xfrm>
              <a:off x="1823" y="2054"/>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vertical height of the object in pixels</a:t>
              </a:r>
              <a:endParaRPr lang="en-US" sz="1800" b="0" i="1"/>
            </a:p>
          </p:txBody>
        </p:sp>
        <p:sp>
          <p:nvSpPr>
            <p:cNvPr id="34828" name="Rectangle 28"/>
            <p:cNvSpPr>
              <a:spLocks noChangeArrowheads="1"/>
            </p:cNvSpPr>
            <p:nvPr/>
          </p:nvSpPr>
          <p:spPr bwMode="auto">
            <a:xfrm>
              <a:off x="1823" y="226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a:t>
              </a:r>
              <a:r>
                <a:rPr lang="en-US" sz="1600">
                  <a:latin typeface="Courier New" pitchFamily="1" charset="0"/>
                </a:rPr>
                <a:t>true</a:t>
              </a:r>
              <a:r>
                <a:rPr lang="en-US" sz="1800" b="0"/>
                <a:t> if the object contains the specified point</a:t>
              </a:r>
              <a:endParaRPr lang="en-US" sz="1800" b="0" i="1"/>
            </a:p>
          </p:txBody>
        </p:sp>
        <p:sp>
          <p:nvSpPr>
            <p:cNvPr id="34829" name="Rectangle 29"/>
            <p:cNvSpPr>
              <a:spLocks noChangeArrowheads="1"/>
            </p:cNvSpPr>
            <p:nvPr/>
          </p:nvSpPr>
          <p:spPr bwMode="auto">
            <a:xfrm>
              <a:off x="1823" y="246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color of the object to the </a:t>
              </a:r>
              <a:r>
                <a:rPr lang="en-US" sz="1600">
                  <a:latin typeface="Courier New" pitchFamily="1" charset="0"/>
                </a:rPr>
                <a:t>Color</a:t>
              </a:r>
              <a:r>
                <a:rPr lang="en-US" sz="1800" b="0"/>
                <a:t> </a:t>
              </a:r>
              <a:r>
                <a:rPr lang="en-US" sz="1800" b="0" i="1"/>
                <a:t>c</a:t>
              </a:r>
              <a:r>
                <a:rPr lang="en-US" sz="1800" b="0"/>
                <a:t> </a:t>
              </a:r>
            </a:p>
          </p:txBody>
        </p:sp>
        <p:sp>
          <p:nvSpPr>
            <p:cNvPr id="34830" name="Rectangle 30"/>
            <p:cNvSpPr>
              <a:spLocks noChangeArrowheads="1"/>
            </p:cNvSpPr>
            <p:nvPr/>
          </p:nvSpPr>
          <p:spPr bwMode="auto">
            <a:xfrm>
              <a:off x="1823" y="267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color currently assigned to the object</a:t>
              </a:r>
            </a:p>
          </p:txBody>
        </p:sp>
        <p:sp>
          <p:nvSpPr>
            <p:cNvPr id="34831" name="Rectangle 31"/>
            <p:cNvSpPr>
              <a:spLocks noChangeArrowheads="1"/>
            </p:cNvSpPr>
            <p:nvPr/>
          </p:nvSpPr>
          <p:spPr bwMode="auto">
            <a:xfrm>
              <a:off x="1823" y="2878"/>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visibility flag (</a:t>
              </a:r>
              <a:r>
                <a:rPr lang="en-US" sz="1600">
                  <a:latin typeface="Courier New" pitchFamily="1" charset="0"/>
                </a:rPr>
                <a:t>false</a:t>
              </a:r>
              <a:r>
                <a:rPr lang="en-US" sz="700" b="0" i="1"/>
                <a:t> </a:t>
              </a:r>
              <a:r>
                <a:rPr lang="en-US" sz="1800" b="0"/>
                <a:t>=</a:t>
              </a:r>
              <a:r>
                <a:rPr lang="en-US" sz="700" b="0" i="1"/>
                <a:t> </a:t>
              </a:r>
              <a:r>
                <a:rPr lang="en-US" sz="1800" b="0"/>
                <a:t>invisible, </a:t>
              </a:r>
              <a:r>
                <a:rPr lang="en-US" sz="1600">
                  <a:latin typeface="Courier New" pitchFamily="1" charset="0"/>
                </a:rPr>
                <a:t>true</a:t>
              </a:r>
              <a:r>
                <a:rPr lang="en-US" sz="700" b="0" i="1"/>
                <a:t> </a:t>
              </a:r>
              <a:r>
                <a:rPr lang="en-US" sz="1800" b="0"/>
                <a:t>=</a:t>
              </a:r>
              <a:r>
                <a:rPr lang="en-US" sz="700" b="0" i="1"/>
                <a:t> </a:t>
              </a:r>
              <a:r>
                <a:rPr lang="en-US" sz="1800" b="0"/>
                <a:t>visible) </a:t>
              </a:r>
            </a:p>
          </p:txBody>
        </p:sp>
        <p:sp>
          <p:nvSpPr>
            <p:cNvPr id="34832" name="Rectangle 32"/>
            <p:cNvSpPr>
              <a:spLocks noChangeArrowheads="1"/>
            </p:cNvSpPr>
            <p:nvPr/>
          </p:nvSpPr>
          <p:spPr bwMode="auto">
            <a:xfrm>
              <a:off x="1823" y="3084"/>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a:t>
              </a:r>
              <a:r>
                <a:rPr lang="en-US" sz="1600">
                  <a:latin typeface="Courier New" pitchFamily="1" charset="0"/>
                </a:rPr>
                <a:t>true</a:t>
              </a:r>
              <a:r>
                <a:rPr lang="en-US" sz="1800" b="0"/>
                <a:t> if the object is visible</a:t>
              </a:r>
            </a:p>
          </p:txBody>
        </p:sp>
        <p:sp>
          <p:nvSpPr>
            <p:cNvPr id="34833" name="Rectangle 33"/>
            <p:cNvSpPr>
              <a:spLocks noChangeArrowheads="1"/>
            </p:cNvSpPr>
            <p:nvPr/>
          </p:nvSpPr>
          <p:spPr bwMode="auto">
            <a:xfrm>
              <a:off x="1823" y="329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to the front of the stacking order</a:t>
              </a:r>
              <a:endParaRPr lang="en-US" sz="1800" b="0" i="1"/>
            </a:p>
          </p:txBody>
        </p:sp>
        <p:sp>
          <p:nvSpPr>
            <p:cNvPr id="34834" name="Rectangle 34"/>
            <p:cNvSpPr>
              <a:spLocks noChangeArrowheads="1"/>
            </p:cNvSpPr>
            <p:nvPr/>
          </p:nvSpPr>
          <p:spPr bwMode="auto">
            <a:xfrm>
              <a:off x="1823" y="349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to the back of the stacking order</a:t>
              </a:r>
            </a:p>
          </p:txBody>
        </p:sp>
        <p:sp>
          <p:nvSpPr>
            <p:cNvPr id="34835" name="Rectangle 35"/>
            <p:cNvSpPr>
              <a:spLocks noChangeArrowheads="1"/>
            </p:cNvSpPr>
            <p:nvPr/>
          </p:nvSpPr>
          <p:spPr bwMode="auto">
            <a:xfrm>
              <a:off x="1823" y="370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forward one position in the stacking order</a:t>
              </a:r>
            </a:p>
          </p:txBody>
        </p:sp>
        <p:sp>
          <p:nvSpPr>
            <p:cNvPr id="34836" name="Rectangle 36"/>
            <p:cNvSpPr>
              <a:spLocks noChangeArrowheads="1"/>
            </p:cNvSpPr>
            <p:nvPr/>
          </p:nvSpPr>
          <p:spPr bwMode="auto">
            <a:xfrm>
              <a:off x="1823" y="391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backward one position in the stacking order</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rPr>
              <a:t>Sharing Behavior through Interfaces</a:t>
            </a:r>
            <a:endParaRPr lang="en-US">
              <a:solidFill>
                <a:schemeClr val="tx1"/>
              </a:solidFill>
            </a:endParaRPr>
          </a:p>
        </p:txBody>
      </p:sp>
      <p:sp>
        <p:nvSpPr>
          <p:cNvPr id="36867" name="Rectangle 3"/>
          <p:cNvSpPr>
            <a:spLocks noChangeArrowheads="1"/>
          </p:cNvSpPr>
          <p:nvPr/>
        </p:nvSpPr>
        <p:spPr bwMode="auto">
          <a:xfrm>
            <a:off x="482600" y="1155700"/>
            <a:ext cx="8128000" cy="2120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addition to the methods defined for all </a:t>
            </a:r>
            <a:r>
              <a:rPr lang="en-US" sz="2000">
                <a:latin typeface="Courier New" pitchFamily="1" charset="0"/>
              </a:rPr>
              <a:t>GObject</a:t>
            </a:r>
            <a:r>
              <a:rPr lang="en-US" sz="2000" b="0"/>
              <a:t>s</a:t>
            </a:r>
            <a:r>
              <a:rPr lang="en-US" sz="2400" b="0"/>
              <a:t> shown on the preceding slide, there are a few methods that apply to some </a:t>
            </a:r>
            <a:r>
              <a:rPr lang="en-US" sz="2000">
                <a:latin typeface="Courier New" pitchFamily="1" charset="0"/>
              </a:rPr>
              <a:t>GObject</a:t>
            </a:r>
            <a:r>
              <a:rPr lang="en-US" sz="2400" b="0"/>
              <a:t> subclasses but not others.  You already know, for example, that you can call </a:t>
            </a:r>
            <a:r>
              <a:rPr lang="en-US" sz="2000">
                <a:latin typeface="Courier New" pitchFamily="1" charset="0"/>
              </a:rPr>
              <a:t>setFilled</a:t>
            </a:r>
            <a:r>
              <a:rPr lang="en-US" sz="2400" b="0"/>
              <a:t> on either a </a:t>
            </a:r>
            <a:r>
              <a:rPr lang="en-US" sz="2000">
                <a:latin typeface="Courier New" pitchFamily="1" charset="0"/>
              </a:rPr>
              <a:t>GOval</a:t>
            </a:r>
            <a:r>
              <a:rPr lang="en-US" sz="2400" b="0"/>
              <a:t> or a </a:t>
            </a:r>
            <a:r>
              <a:rPr lang="en-US" sz="2000">
                <a:latin typeface="Courier New" pitchFamily="1" charset="0"/>
              </a:rPr>
              <a:t>GRect</a:t>
            </a:r>
            <a:r>
              <a:rPr lang="en-US" sz="2400" b="0"/>
              <a:t>.  At the same time, it doesn’t make sense to call </a:t>
            </a:r>
            <a:r>
              <a:rPr lang="en-US" sz="2000">
                <a:latin typeface="Courier New" pitchFamily="1" charset="0"/>
              </a:rPr>
              <a:t>setFilled</a:t>
            </a:r>
            <a:r>
              <a:rPr lang="en-US" sz="2400" b="0"/>
              <a:t> on a </a:t>
            </a:r>
            <a:r>
              <a:rPr lang="en-US" sz="2000">
                <a:latin typeface="Courier New" pitchFamily="1" charset="0"/>
              </a:rPr>
              <a:t>GLine</a:t>
            </a:r>
            <a:r>
              <a:rPr lang="en-US" sz="2400" b="0"/>
              <a:t> because there is no interior to fill.</a:t>
            </a:r>
          </a:p>
        </p:txBody>
      </p:sp>
      <p:sp>
        <p:nvSpPr>
          <p:cNvPr id="681988" name="Rectangle 4"/>
          <p:cNvSpPr>
            <a:spLocks noChangeArrowheads="1"/>
          </p:cNvSpPr>
          <p:nvPr/>
        </p:nvSpPr>
        <p:spPr bwMode="auto">
          <a:xfrm>
            <a:off x="482600" y="32131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Java, the best strategy when you have methods that apply to some subclasses but not others is to define an </a:t>
            </a:r>
            <a:r>
              <a:rPr lang="en-US" sz="2400" i="1"/>
              <a:t>interface</a:t>
            </a:r>
            <a:r>
              <a:rPr lang="en-US" sz="2400" b="0"/>
              <a:t> that specifies the shared methods.  An interface definition is similar to a class definition except that the interface omits the implementation of each method, retaining only the header line that shows the types of each argument. </a:t>
            </a:r>
          </a:p>
        </p:txBody>
      </p:sp>
      <p:sp>
        <p:nvSpPr>
          <p:cNvPr id="681989" name="Rectangle 5"/>
          <p:cNvSpPr>
            <a:spLocks noChangeArrowheads="1"/>
          </p:cNvSpPr>
          <p:nvPr/>
        </p:nvSpPr>
        <p:spPr bwMode="auto">
          <a:xfrm>
            <a:off x="482600" y="52705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the </a:t>
            </a:r>
            <a:r>
              <a:rPr lang="en-US" sz="2000">
                <a:latin typeface="Courier New" pitchFamily="1" charset="0"/>
              </a:rPr>
              <a:t>acm.graphics</a:t>
            </a:r>
            <a:r>
              <a:rPr lang="en-US" sz="2400" b="0"/>
              <a:t> package, there are three interfaces that define methods for certain </a:t>
            </a:r>
            <a:r>
              <a:rPr lang="en-US" sz="2000">
                <a:latin typeface="Courier New" pitchFamily="1" charset="0"/>
              </a:rPr>
              <a:t>GObject</a:t>
            </a:r>
            <a:r>
              <a:rPr lang="en-US" sz="2400" b="0"/>
              <a:t> subclasses: </a:t>
            </a:r>
            <a:r>
              <a:rPr lang="en-US" sz="2000">
                <a:latin typeface="Courier New" pitchFamily="1" charset="0"/>
              </a:rPr>
              <a:t>GFillable</a:t>
            </a:r>
            <a:r>
              <a:rPr lang="en-US" sz="2400" b="0"/>
              <a:t>, </a:t>
            </a:r>
            <a:r>
              <a:rPr lang="en-US" sz="2000">
                <a:latin typeface="Courier New" pitchFamily="1" charset="0"/>
              </a:rPr>
              <a:t>GResizable</a:t>
            </a:r>
            <a:r>
              <a:rPr lang="en-US" sz="2400" b="0"/>
              <a:t>, and </a:t>
            </a:r>
            <a:r>
              <a:rPr lang="en-US" sz="2000">
                <a:latin typeface="Courier New" pitchFamily="1" charset="0"/>
              </a:rPr>
              <a:t>GScalable</a:t>
            </a:r>
            <a:r>
              <a:rPr lang="en-US" sz="2400" b="0"/>
              <a:t>.</a:t>
            </a:r>
            <a:r>
              <a:rPr lang="en-US" b="0"/>
              <a:t>  </a:t>
            </a:r>
            <a:r>
              <a:rPr lang="en-US" sz="2400" b="0"/>
              <a:t>The methods in these interfaces appear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1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198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8" grpId="0" build="p" autoUpdateAnimBg="0"/>
      <p:bldP spid="681989"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rPr>
              <a:t>Methods Defined by Interfaces</a:t>
            </a:r>
            <a:endParaRPr lang="en-US">
              <a:solidFill>
                <a:srgbClr val="FF0000"/>
              </a:solidFill>
            </a:endParaRPr>
          </a:p>
        </p:txBody>
      </p:sp>
      <p:grpSp>
        <p:nvGrpSpPr>
          <p:cNvPr id="38915" name="Group 3"/>
          <p:cNvGrpSpPr>
            <a:grpSpLocks/>
          </p:cNvGrpSpPr>
          <p:nvPr/>
        </p:nvGrpSpPr>
        <p:grpSpPr bwMode="auto">
          <a:xfrm>
            <a:off x="457200" y="1270000"/>
            <a:ext cx="8229600" cy="1673225"/>
            <a:chOff x="288" y="800"/>
            <a:chExt cx="5184" cy="1054"/>
          </a:xfrm>
        </p:grpSpPr>
        <p:sp>
          <p:nvSpPr>
            <p:cNvPr id="38928" name="Rectangle 4"/>
            <p:cNvSpPr>
              <a:spLocks noChangeArrowheads="1"/>
            </p:cNvSpPr>
            <p:nvPr/>
          </p:nvSpPr>
          <p:spPr bwMode="auto">
            <a:xfrm>
              <a:off x="288" y="1023"/>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setFilled(</a:t>
              </a:r>
              <a:r>
                <a:rPr lang="en-US" sz="400" b="0" i="1"/>
                <a:t> </a:t>
              </a:r>
              <a:r>
                <a:rPr lang="en-US" sz="1800" b="0" i="1"/>
                <a:t>flag</a:t>
              </a:r>
              <a:r>
                <a:rPr lang="en-US" sz="1800">
                  <a:latin typeface="Courier New" pitchFamily="1" charset="0"/>
                </a:rPr>
                <a:t>)</a:t>
              </a:r>
            </a:p>
          </p:txBody>
        </p:sp>
        <p:sp>
          <p:nvSpPr>
            <p:cNvPr id="38929" name="Rectangle 5"/>
            <p:cNvSpPr>
              <a:spLocks noChangeArrowheads="1"/>
            </p:cNvSpPr>
            <p:nvPr/>
          </p:nvSpPr>
          <p:spPr bwMode="auto">
            <a:xfrm>
              <a:off x="288" y="1230"/>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isFilled()</a:t>
              </a:r>
            </a:p>
          </p:txBody>
        </p:sp>
        <p:sp>
          <p:nvSpPr>
            <p:cNvPr id="38930" name="Rectangle 6"/>
            <p:cNvSpPr>
              <a:spLocks noChangeArrowheads="1"/>
            </p:cNvSpPr>
            <p:nvPr/>
          </p:nvSpPr>
          <p:spPr bwMode="auto">
            <a:xfrm>
              <a:off x="288" y="1436"/>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setFillColor(</a:t>
              </a:r>
              <a:r>
                <a:rPr lang="en-US" sz="1800" b="0" i="1"/>
                <a:t>c</a:t>
              </a:r>
              <a:r>
                <a:rPr lang="en-US" sz="1800">
                  <a:latin typeface="Courier New" pitchFamily="1" charset="0"/>
                </a:rPr>
                <a:t>)</a:t>
              </a:r>
            </a:p>
          </p:txBody>
        </p:sp>
        <p:sp>
          <p:nvSpPr>
            <p:cNvPr id="38931" name="Rectangle 7"/>
            <p:cNvSpPr>
              <a:spLocks noChangeArrowheads="1"/>
            </p:cNvSpPr>
            <p:nvPr/>
          </p:nvSpPr>
          <p:spPr bwMode="auto">
            <a:xfrm>
              <a:off x="288" y="1642"/>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getFillColor()</a:t>
              </a:r>
            </a:p>
          </p:txBody>
        </p:sp>
        <p:sp>
          <p:nvSpPr>
            <p:cNvPr id="38932" name="Rectangle 8"/>
            <p:cNvSpPr>
              <a:spLocks noChangeArrowheads="1"/>
            </p:cNvSpPr>
            <p:nvPr/>
          </p:nvSpPr>
          <p:spPr bwMode="auto">
            <a:xfrm>
              <a:off x="1680" y="1023"/>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fill state for the object (</a:t>
              </a:r>
              <a:r>
                <a:rPr lang="en-US" sz="1600">
                  <a:latin typeface="Courier New" pitchFamily="1" charset="0"/>
                </a:rPr>
                <a:t>false</a:t>
              </a:r>
              <a:r>
                <a:rPr lang="en-US" sz="700" b="0" i="1"/>
                <a:t> </a:t>
              </a:r>
              <a:r>
                <a:rPr lang="en-US" sz="1800" b="0"/>
                <a:t>=</a:t>
              </a:r>
              <a:r>
                <a:rPr lang="en-US" sz="700" b="0" i="1"/>
                <a:t> </a:t>
              </a:r>
              <a:r>
                <a:rPr lang="en-US" sz="1800" b="0"/>
                <a:t>outlined, </a:t>
              </a:r>
              <a:r>
                <a:rPr lang="en-US" sz="1600">
                  <a:latin typeface="Courier New" pitchFamily="1" charset="0"/>
                </a:rPr>
                <a:t>true</a:t>
              </a:r>
              <a:r>
                <a:rPr lang="en-US" sz="700" b="0" i="1"/>
                <a:t> </a:t>
              </a:r>
              <a:r>
                <a:rPr lang="en-US" sz="1800" b="0"/>
                <a:t>=</a:t>
              </a:r>
              <a:r>
                <a:rPr lang="en-US" sz="700" b="0" i="1"/>
                <a:t> </a:t>
              </a:r>
              <a:r>
                <a:rPr lang="en-US" sz="1800" b="0"/>
                <a:t>filled) </a:t>
              </a:r>
            </a:p>
          </p:txBody>
        </p:sp>
        <p:sp>
          <p:nvSpPr>
            <p:cNvPr id="38933" name="Rectangle 9"/>
            <p:cNvSpPr>
              <a:spLocks noChangeArrowheads="1"/>
            </p:cNvSpPr>
            <p:nvPr/>
          </p:nvSpPr>
          <p:spPr bwMode="auto">
            <a:xfrm>
              <a:off x="1680" y="1230"/>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fill state for the object</a:t>
              </a:r>
              <a:endParaRPr lang="en-US" sz="1800" b="0" i="1"/>
            </a:p>
          </p:txBody>
        </p:sp>
        <p:sp>
          <p:nvSpPr>
            <p:cNvPr id="38934" name="Rectangle 10"/>
            <p:cNvSpPr>
              <a:spLocks noChangeArrowheads="1"/>
            </p:cNvSpPr>
            <p:nvPr/>
          </p:nvSpPr>
          <p:spPr bwMode="auto">
            <a:xfrm>
              <a:off x="1680" y="1436"/>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color used to fill the interior of the object to </a:t>
              </a:r>
              <a:r>
                <a:rPr lang="en-US" sz="1800" b="0" i="1"/>
                <a:t>c</a:t>
              </a:r>
            </a:p>
          </p:txBody>
        </p:sp>
        <p:sp>
          <p:nvSpPr>
            <p:cNvPr id="38935" name="Rectangle 11"/>
            <p:cNvSpPr>
              <a:spLocks noChangeArrowheads="1"/>
            </p:cNvSpPr>
            <p:nvPr/>
          </p:nvSpPr>
          <p:spPr bwMode="auto">
            <a:xfrm>
              <a:off x="1680" y="1642"/>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fill color</a:t>
              </a:r>
            </a:p>
          </p:txBody>
        </p:sp>
        <p:sp>
          <p:nvSpPr>
            <p:cNvPr id="38936" name="Rectangle 12"/>
            <p:cNvSpPr>
              <a:spLocks noChangeArrowheads="1"/>
            </p:cNvSpPr>
            <p:nvPr/>
          </p:nvSpPr>
          <p:spPr bwMode="auto">
            <a:xfrm>
              <a:off x="288" y="800"/>
              <a:ext cx="5184"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GFillable</a:t>
              </a:r>
              <a:r>
                <a:rPr lang="en-US" sz="1800" b="0"/>
                <a:t> (</a:t>
              </a:r>
              <a:r>
                <a:rPr lang="en-US" sz="1600">
                  <a:latin typeface="Courier New" pitchFamily="1" charset="0"/>
                </a:rPr>
                <a:t>GArc</a:t>
              </a:r>
              <a:r>
                <a:rPr lang="en-US" sz="1800" b="0"/>
                <a:t>, </a:t>
              </a:r>
              <a:r>
                <a:rPr lang="en-US" sz="1600">
                  <a:latin typeface="Courier New" pitchFamily="1" charset="0"/>
                </a:rPr>
                <a:t>GOval</a:t>
              </a:r>
              <a:r>
                <a:rPr lang="en-US" sz="1800" b="0"/>
                <a:t>, </a:t>
              </a:r>
              <a:r>
                <a:rPr lang="en-US" sz="1600">
                  <a:latin typeface="Courier New" pitchFamily="1" charset="0"/>
                </a:rPr>
                <a:t>GPolygon</a:t>
              </a:r>
              <a:r>
                <a:rPr lang="en-US" sz="1800" b="0"/>
                <a:t>, </a:t>
              </a:r>
              <a:r>
                <a:rPr lang="en-US" sz="1600">
                  <a:latin typeface="Courier New" pitchFamily="1" charset="0"/>
                </a:rPr>
                <a:t>GRect</a:t>
              </a:r>
              <a:r>
                <a:rPr lang="en-US" sz="1800" b="0"/>
                <a:t>)</a:t>
              </a:r>
            </a:p>
          </p:txBody>
        </p:sp>
      </p:grpSp>
      <p:grpSp>
        <p:nvGrpSpPr>
          <p:cNvPr id="3" name="Group 13"/>
          <p:cNvGrpSpPr>
            <a:grpSpLocks/>
          </p:cNvGrpSpPr>
          <p:nvPr/>
        </p:nvGrpSpPr>
        <p:grpSpPr bwMode="auto">
          <a:xfrm>
            <a:off x="457200" y="3408363"/>
            <a:ext cx="8229600" cy="1011237"/>
            <a:chOff x="288" y="2147"/>
            <a:chExt cx="5184" cy="637"/>
          </a:xfrm>
        </p:grpSpPr>
        <p:sp>
          <p:nvSpPr>
            <p:cNvPr id="38923" name="Rectangle 14"/>
            <p:cNvSpPr>
              <a:spLocks noChangeArrowheads="1"/>
            </p:cNvSpPr>
            <p:nvPr/>
          </p:nvSpPr>
          <p:spPr bwMode="auto">
            <a:xfrm>
              <a:off x="288" y="2366"/>
              <a:ext cx="225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setSize(</a:t>
              </a:r>
              <a:r>
                <a:rPr lang="en-US" sz="1800" b="0" i="1"/>
                <a:t>width</a:t>
              </a:r>
              <a:r>
                <a:rPr lang="en-US" sz="1800">
                  <a:latin typeface="Courier New" pitchFamily="1" charset="0"/>
                </a:rPr>
                <a:t>,</a:t>
              </a:r>
              <a:r>
                <a:rPr lang="en-US" sz="1000" b="0" i="1"/>
                <a:t> </a:t>
              </a:r>
              <a:r>
                <a:rPr lang="en-US" sz="1800" b="0" i="1"/>
                <a:t>height</a:t>
              </a:r>
              <a:r>
                <a:rPr lang="en-US" sz="1800">
                  <a:latin typeface="Courier New" pitchFamily="1" charset="0"/>
                </a:rPr>
                <a:t>)</a:t>
              </a:r>
            </a:p>
          </p:txBody>
        </p:sp>
        <p:sp>
          <p:nvSpPr>
            <p:cNvPr id="38924" name="Rectangle 15"/>
            <p:cNvSpPr>
              <a:spLocks noChangeArrowheads="1"/>
            </p:cNvSpPr>
            <p:nvPr/>
          </p:nvSpPr>
          <p:spPr bwMode="auto">
            <a:xfrm>
              <a:off x="288" y="2572"/>
              <a:ext cx="225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setBounds(</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r>
                <a:rPr lang="en-US" sz="1000" b="0" i="1"/>
                <a:t> </a:t>
              </a:r>
              <a:r>
                <a:rPr lang="en-US" sz="1800" b="0" i="1"/>
                <a:t>width</a:t>
              </a:r>
              <a:r>
                <a:rPr lang="en-US" sz="1800">
                  <a:latin typeface="Courier New" pitchFamily="1" charset="0"/>
                </a:rPr>
                <a:t>,</a:t>
              </a:r>
              <a:r>
                <a:rPr lang="en-US" sz="1000" b="0" i="1"/>
                <a:t> </a:t>
              </a:r>
              <a:r>
                <a:rPr lang="en-US" sz="1800" b="0" i="1"/>
                <a:t>height</a:t>
              </a:r>
              <a:r>
                <a:rPr lang="en-US" sz="1800">
                  <a:latin typeface="Courier New" pitchFamily="1" charset="0"/>
                </a:rPr>
                <a:t>)</a:t>
              </a:r>
            </a:p>
          </p:txBody>
        </p:sp>
        <p:sp>
          <p:nvSpPr>
            <p:cNvPr id="38925" name="Rectangle 16"/>
            <p:cNvSpPr>
              <a:spLocks noChangeArrowheads="1"/>
            </p:cNvSpPr>
            <p:nvPr/>
          </p:nvSpPr>
          <p:spPr bwMode="auto">
            <a:xfrm>
              <a:off x="2544" y="2366"/>
              <a:ext cx="2928"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dimensions of the object as specified</a:t>
              </a:r>
              <a:endParaRPr lang="en-US" sz="1800" b="0" i="1"/>
            </a:p>
          </p:txBody>
        </p:sp>
        <p:sp>
          <p:nvSpPr>
            <p:cNvPr id="38926" name="Rectangle 17"/>
            <p:cNvSpPr>
              <a:spLocks noChangeArrowheads="1"/>
            </p:cNvSpPr>
            <p:nvPr/>
          </p:nvSpPr>
          <p:spPr bwMode="auto">
            <a:xfrm>
              <a:off x="2544" y="2572"/>
              <a:ext cx="2928"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location and dimensions together</a:t>
              </a:r>
              <a:endParaRPr lang="en-US" sz="1800" b="0" i="1"/>
            </a:p>
          </p:txBody>
        </p:sp>
        <p:sp>
          <p:nvSpPr>
            <p:cNvPr id="38927" name="Rectangle 18"/>
            <p:cNvSpPr>
              <a:spLocks noChangeArrowheads="1"/>
            </p:cNvSpPr>
            <p:nvPr/>
          </p:nvSpPr>
          <p:spPr bwMode="auto">
            <a:xfrm>
              <a:off x="288" y="2147"/>
              <a:ext cx="5184"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GResizable</a:t>
              </a:r>
              <a:r>
                <a:rPr lang="en-US" sz="1800" b="0"/>
                <a:t> (</a:t>
              </a:r>
              <a:r>
                <a:rPr lang="en-US" sz="1600">
                  <a:latin typeface="Courier New" pitchFamily="1" charset="0"/>
                </a:rPr>
                <a:t>GImage</a:t>
              </a:r>
              <a:r>
                <a:rPr lang="en-US" sz="1800" b="0"/>
                <a:t>, </a:t>
              </a:r>
              <a:r>
                <a:rPr lang="en-US" sz="1600">
                  <a:latin typeface="Courier New" pitchFamily="1" charset="0"/>
                </a:rPr>
                <a:t>GOval</a:t>
              </a:r>
              <a:r>
                <a:rPr lang="en-US" sz="1800" b="0"/>
                <a:t>, </a:t>
              </a:r>
              <a:r>
                <a:rPr lang="en-US" sz="1600">
                  <a:latin typeface="Courier New" pitchFamily="1" charset="0"/>
                </a:rPr>
                <a:t>GRect</a:t>
              </a:r>
              <a:r>
                <a:rPr lang="en-US" sz="1800" b="0"/>
                <a:t>)</a:t>
              </a:r>
            </a:p>
          </p:txBody>
        </p:sp>
      </p:grpSp>
      <p:grpSp>
        <p:nvGrpSpPr>
          <p:cNvPr id="4" name="Group 19"/>
          <p:cNvGrpSpPr>
            <a:grpSpLocks/>
          </p:cNvGrpSpPr>
          <p:nvPr/>
        </p:nvGrpSpPr>
        <p:grpSpPr bwMode="auto">
          <a:xfrm>
            <a:off x="457200" y="4894263"/>
            <a:ext cx="8229600" cy="1023937"/>
            <a:chOff x="288" y="3083"/>
            <a:chExt cx="5184" cy="645"/>
          </a:xfrm>
        </p:grpSpPr>
        <p:sp>
          <p:nvSpPr>
            <p:cNvPr id="38918" name="Rectangle 20"/>
            <p:cNvSpPr>
              <a:spLocks noChangeArrowheads="1"/>
            </p:cNvSpPr>
            <p:nvPr/>
          </p:nvSpPr>
          <p:spPr bwMode="auto">
            <a:xfrm>
              <a:off x="288" y="3310"/>
              <a:ext cx="110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scale(</a:t>
              </a:r>
              <a:r>
                <a:rPr lang="en-US" sz="1800" b="0" i="1"/>
                <a:t>sf</a:t>
              </a:r>
              <a:r>
                <a:rPr lang="en-US" sz="400" b="0" i="1"/>
                <a:t> </a:t>
              </a:r>
              <a:r>
                <a:rPr lang="en-US" sz="1800">
                  <a:latin typeface="Courier New" pitchFamily="1" charset="0"/>
                </a:rPr>
                <a:t>)</a:t>
              </a:r>
            </a:p>
          </p:txBody>
        </p:sp>
        <p:sp>
          <p:nvSpPr>
            <p:cNvPr id="38919" name="Rectangle 21"/>
            <p:cNvSpPr>
              <a:spLocks noChangeArrowheads="1"/>
            </p:cNvSpPr>
            <p:nvPr/>
          </p:nvSpPr>
          <p:spPr bwMode="auto">
            <a:xfrm>
              <a:off x="288" y="3516"/>
              <a:ext cx="110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scale(</a:t>
              </a:r>
              <a:r>
                <a:rPr lang="en-US" sz="1800" b="0" i="1"/>
                <a:t>sx</a:t>
              </a:r>
              <a:r>
                <a:rPr lang="en-US" sz="1800">
                  <a:latin typeface="Courier New" pitchFamily="1" charset="0"/>
                </a:rPr>
                <a:t>,</a:t>
              </a:r>
              <a:r>
                <a:rPr lang="en-US" sz="1000" b="0" i="1"/>
                <a:t> </a:t>
              </a:r>
              <a:r>
                <a:rPr lang="en-US" sz="1800" b="0" i="1"/>
                <a:t>sy</a:t>
              </a:r>
              <a:r>
                <a:rPr lang="en-US" sz="1800">
                  <a:latin typeface="Courier New" pitchFamily="1" charset="0"/>
                </a:rPr>
                <a:t>)</a:t>
              </a:r>
            </a:p>
          </p:txBody>
        </p:sp>
        <p:sp>
          <p:nvSpPr>
            <p:cNvPr id="38920" name="Rectangle 22"/>
            <p:cNvSpPr>
              <a:spLocks noChangeArrowheads="1"/>
            </p:cNvSpPr>
            <p:nvPr/>
          </p:nvSpPr>
          <p:spPr bwMode="auto">
            <a:xfrm>
              <a:off x="1392" y="3310"/>
              <a:ext cx="408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Scales both dimensions of the object by </a:t>
              </a:r>
              <a:r>
                <a:rPr lang="en-US" sz="1800" b="0" i="1"/>
                <a:t>sf</a:t>
              </a:r>
              <a:endParaRPr lang="en-US" sz="1800" b="0"/>
            </a:p>
          </p:txBody>
        </p:sp>
        <p:sp>
          <p:nvSpPr>
            <p:cNvPr id="38921" name="Rectangle 23"/>
            <p:cNvSpPr>
              <a:spLocks noChangeArrowheads="1"/>
            </p:cNvSpPr>
            <p:nvPr/>
          </p:nvSpPr>
          <p:spPr bwMode="auto">
            <a:xfrm>
              <a:off x="1392" y="3516"/>
              <a:ext cx="408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Scales the object by </a:t>
              </a:r>
              <a:r>
                <a:rPr lang="en-US" sz="1800" b="0" i="1"/>
                <a:t>sx</a:t>
              </a:r>
              <a:r>
                <a:rPr lang="en-US" sz="1800" b="0"/>
                <a:t> horizontally and </a:t>
              </a:r>
              <a:r>
                <a:rPr lang="en-US" sz="1800" b="0" i="1"/>
                <a:t>sy</a:t>
              </a:r>
              <a:r>
                <a:rPr lang="en-US" sz="1800" b="0"/>
                <a:t> vertically</a:t>
              </a:r>
              <a:endParaRPr lang="en-US" sz="1800" b="0" i="1"/>
            </a:p>
          </p:txBody>
        </p:sp>
        <p:sp>
          <p:nvSpPr>
            <p:cNvPr id="38922" name="Rectangle 24"/>
            <p:cNvSpPr>
              <a:spLocks noChangeArrowheads="1"/>
            </p:cNvSpPr>
            <p:nvPr/>
          </p:nvSpPr>
          <p:spPr bwMode="auto">
            <a:xfrm>
              <a:off x="288" y="3083"/>
              <a:ext cx="5184"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GScalable</a:t>
              </a:r>
              <a:r>
                <a:rPr lang="en-US" sz="1800" b="0"/>
                <a:t> (</a:t>
              </a:r>
              <a:r>
                <a:rPr lang="en-US" sz="1600">
                  <a:latin typeface="Courier New" pitchFamily="1" charset="0"/>
                </a:rPr>
                <a:t>GArc</a:t>
              </a:r>
              <a:r>
                <a:rPr lang="en-US" sz="1800" b="0"/>
                <a:t>, </a:t>
              </a:r>
              <a:r>
                <a:rPr lang="en-US" sz="1600">
                  <a:latin typeface="Courier New" pitchFamily="1" charset="0"/>
                </a:rPr>
                <a:t>GCompound</a:t>
              </a:r>
              <a:r>
                <a:rPr lang="en-US" sz="1800" b="0"/>
                <a:t>, </a:t>
              </a:r>
              <a:r>
                <a:rPr lang="en-US" sz="1600">
                  <a:latin typeface="Courier New" pitchFamily="1" charset="0"/>
                </a:rPr>
                <a:t>GLine</a:t>
              </a:r>
              <a:r>
                <a:rPr lang="en-US" sz="1800" b="0"/>
                <a:t>, </a:t>
              </a:r>
              <a:r>
                <a:rPr lang="en-US" sz="1600">
                  <a:latin typeface="Courier New" pitchFamily="1" charset="0"/>
                </a:rPr>
                <a:t>GImage</a:t>
              </a:r>
              <a:r>
                <a:rPr lang="en-US" sz="1800" b="0"/>
                <a:t>, </a:t>
              </a:r>
              <a:r>
                <a:rPr lang="en-US" sz="1600">
                  <a:latin typeface="Courier New" pitchFamily="1" charset="0"/>
                </a:rPr>
                <a:t>GOval</a:t>
              </a:r>
              <a:r>
                <a:rPr lang="en-US" sz="1800" b="0"/>
                <a:t>, </a:t>
              </a:r>
              <a:r>
                <a:rPr lang="en-US" sz="1600">
                  <a:latin typeface="Courier New" pitchFamily="1" charset="0"/>
                </a:rPr>
                <a:t>GPolygon</a:t>
              </a:r>
              <a:r>
                <a:rPr lang="en-US" sz="1800" b="0"/>
                <a:t>, </a:t>
              </a:r>
              <a:r>
                <a:rPr lang="en-US" sz="1600">
                  <a:latin typeface="Courier New" pitchFamily="1" charset="0"/>
                </a:rPr>
                <a:t>GRect</a:t>
              </a:r>
              <a:r>
                <a:rPr lang="en-US" sz="1800" b="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the Shape Classes</a:t>
            </a:r>
            <a:endParaRPr lang="en-US">
              <a:solidFill>
                <a:srgbClr val="FF0000"/>
              </a:solidFill>
            </a:endParaRPr>
          </a:p>
        </p:txBody>
      </p:sp>
      <p:sp>
        <p:nvSpPr>
          <p:cNvPr id="40963" name="Rectangle 3"/>
          <p:cNvSpPr>
            <a:spLocks noChangeArrowheads="1"/>
          </p:cNvSpPr>
          <p:nvPr/>
        </p:nvSpPr>
        <p:spPr bwMode="auto">
          <a:xfrm>
            <a:off x="482600" y="1155700"/>
            <a:ext cx="8128000" cy="749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shape classes are the </a:t>
            </a:r>
            <a:r>
              <a:rPr lang="en-US" sz="2000">
                <a:latin typeface="Courier New" pitchFamily="1" charset="0"/>
              </a:rPr>
              <a:t>GObject</a:t>
            </a:r>
            <a:r>
              <a:rPr lang="en-US" sz="2400" b="0"/>
              <a:t> subclasses that appear in yellow at the bottom of the hierarchy diagram.</a:t>
            </a:r>
          </a:p>
        </p:txBody>
      </p:sp>
      <p:sp>
        <p:nvSpPr>
          <p:cNvPr id="40964" name="Rectangle 4"/>
          <p:cNvSpPr>
            <a:spLocks noChangeArrowheads="1"/>
          </p:cNvSpPr>
          <p:nvPr/>
        </p:nvSpPr>
        <p:spPr bwMode="auto">
          <a:xfrm>
            <a:off x="3927475" y="1981200"/>
            <a:ext cx="1360488"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i="1">
                <a:latin typeface="Courier New" pitchFamily="1" charset="0"/>
              </a:rPr>
              <a:t>GObject</a:t>
            </a:r>
            <a:endParaRPr lang="en-US" sz="2400" b="0">
              <a:latin typeface="Helvetica" pitchFamily="1" charset="0"/>
            </a:endParaRPr>
          </a:p>
        </p:txBody>
      </p:sp>
      <p:sp>
        <p:nvSpPr>
          <p:cNvPr id="40965" name="Rectangle 5">
            <a:hlinkClick r:id="rId3" action="ppaction://hlinksldjump"/>
          </p:cNvPr>
          <p:cNvSpPr>
            <a:spLocks noChangeArrowheads="1"/>
          </p:cNvSpPr>
          <p:nvPr/>
        </p:nvSpPr>
        <p:spPr bwMode="auto">
          <a:xfrm>
            <a:off x="1039813" y="4292600"/>
            <a:ext cx="1203325"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GRoundRect</a:t>
            </a:r>
            <a:endParaRPr lang="en-US" sz="2400" b="0">
              <a:latin typeface="Helvetica" pitchFamily="1" charset="0"/>
            </a:endParaRPr>
          </a:p>
        </p:txBody>
      </p:sp>
      <p:sp>
        <p:nvSpPr>
          <p:cNvPr id="40966" name="Rectangle 6">
            <a:hlinkClick r:id="rId3" action="ppaction://hlinksldjump"/>
          </p:cNvPr>
          <p:cNvSpPr>
            <a:spLocks noChangeArrowheads="1"/>
          </p:cNvSpPr>
          <p:nvPr/>
        </p:nvSpPr>
        <p:spPr bwMode="auto">
          <a:xfrm>
            <a:off x="2495550" y="4292600"/>
            <a:ext cx="995363"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G3DRect</a:t>
            </a:r>
            <a:endParaRPr lang="en-US" sz="2400" b="0">
              <a:latin typeface="Helvetica" pitchFamily="1" charset="0"/>
            </a:endParaRPr>
          </a:p>
        </p:txBody>
      </p:sp>
      <p:sp>
        <p:nvSpPr>
          <p:cNvPr id="40967" name="AutoShape 7"/>
          <p:cNvSpPr>
            <a:spLocks noChangeArrowheads="1"/>
          </p:cNvSpPr>
          <p:nvPr/>
        </p:nvSpPr>
        <p:spPr bwMode="auto">
          <a:xfrm rot="4336259">
            <a:off x="3733800" y="22844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8" name="AutoShape 8"/>
          <p:cNvSpPr>
            <a:spLocks noChangeArrowheads="1"/>
          </p:cNvSpPr>
          <p:nvPr/>
        </p:nvSpPr>
        <p:spPr bwMode="auto">
          <a:xfrm rot="3112282">
            <a:off x="4000500" y="23352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9" name="AutoShape 9"/>
          <p:cNvSpPr>
            <a:spLocks noChangeArrowheads="1"/>
          </p:cNvSpPr>
          <p:nvPr/>
        </p:nvSpPr>
        <p:spPr bwMode="auto">
          <a:xfrm rot="2418886">
            <a:off x="4216400" y="235426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70" name="AutoShape 10"/>
          <p:cNvSpPr>
            <a:spLocks noChangeArrowheads="1"/>
          </p:cNvSpPr>
          <p:nvPr/>
        </p:nvSpPr>
        <p:spPr bwMode="auto">
          <a:xfrm rot="-2547876">
            <a:off x="4764088" y="23495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71" name="AutoShape 11"/>
          <p:cNvSpPr>
            <a:spLocks noChangeArrowheads="1"/>
          </p:cNvSpPr>
          <p:nvPr/>
        </p:nvSpPr>
        <p:spPr bwMode="auto">
          <a:xfrm>
            <a:off x="4489450" y="23749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72" name="AutoShape 12"/>
          <p:cNvSpPr>
            <a:spLocks noChangeArrowheads="1"/>
          </p:cNvSpPr>
          <p:nvPr/>
        </p:nvSpPr>
        <p:spPr bwMode="auto">
          <a:xfrm rot="-3265477">
            <a:off x="5018087" y="23352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73" name="AutoShape 13"/>
          <p:cNvSpPr>
            <a:spLocks noChangeArrowheads="1"/>
          </p:cNvSpPr>
          <p:nvPr/>
        </p:nvSpPr>
        <p:spPr bwMode="auto">
          <a:xfrm rot="-4309211">
            <a:off x="5272087" y="22971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74" name="AutoShape 14"/>
          <p:cNvSpPr>
            <a:spLocks noChangeArrowheads="1"/>
          </p:cNvSpPr>
          <p:nvPr/>
        </p:nvSpPr>
        <p:spPr bwMode="auto">
          <a:xfrm rot="19004889" flipH="1">
            <a:off x="2386013" y="37211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40975" name="AutoShape 15"/>
          <p:cNvCxnSpPr>
            <a:cxnSpLocks noChangeShapeType="1"/>
            <a:stCxn id="40973" idx="3"/>
          </p:cNvCxnSpPr>
          <p:nvPr/>
        </p:nvCxnSpPr>
        <p:spPr bwMode="auto">
          <a:xfrm>
            <a:off x="5456238" y="2405063"/>
            <a:ext cx="2581275" cy="960437"/>
          </a:xfrm>
          <a:prstGeom prst="straightConnector1">
            <a:avLst/>
          </a:prstGeom>
          <a:noFill/>
          <a:ln w="9525">
            <a:solidFill>
              <a:schemeClr val="tx1"/>
            </a:solidFill>
            <a:round/>
            <a:headEnd/>
            <a:tailEnd/>
          </a:ln>
        </p:spPr>
      </p:cxnSp>
      <p:cxnSp>
        <p:nvCxnSpPr>
          <p:cNvPr id="40976" name="AutoShape 16"/>
          <p:cNvCxnSpPr>
            <a:cxnSpLocks noChangeShapeType="1"/>
            <a:stCxn id="40972" idx="3"/>
          </p:cNvCxnSpPr>
          <p:nvPr/>
        </p:nvCxnSpPr>
        <p:spPr bwMode="auto">
          <a:xfrm>
            <a:off x="5191125" y="2465388"/>
            <a:ext cx="1708150" cy="900112"/>
          </a:xfrm>
          <a:prstGeom prst="straightConnector1">
            <a:avLst/>
          </a:prstGeom>
          <a:noFill/>
          <a:ln w="9525">
            <a:solidFill>
              <a:schemeClr val="tx1"/>
            </a:solidFill>
            <a:round/>
            <a:headEnd/>
            <a:tailEnd/>
          </a:ln>
        </p:spPr>
      </p:cxnSp>
      <p:cxnSp>
        <p:nvCxnSpPr>
          <p:cNvPr id="40977" name="AutoShape 17"/>
          <p:cNvCxnSpPr>
            <a:cxnSpLocks noChangeShapeType="1"/>
            <a:stCxn id="40970" idx="3"/>
          </p:cNvCxnSpPr>
          <p:nvPr/>
        </p:nvCxnSpPr>
        <p:spPr bwMode="auto">
          <a:xfrm>
            <a:off x="4926013" y="2492375"/>
            <a:ext cx="835025" cy="873125"/>
          </a:xfrm>
          <a:prstGeom prst="straightConnector1">
            <a:avLst/>
          </a:prstGeom>
          <a:noFill/>
          <a:ln w="9525">
            <a:solidFill>
              <a:schemeClr val="tx1"/>
            </a:solidFill>
            <a:round/>
            <a:headEnd/>
            <a:tailEnd/>
          </a:ln>
        </p:spPr>
      </p:cxnSp>
      <p:cxnSp>
        <p:nvCxnSpPr>
          <p:cNvPr id="40978" name="AutoShape 18"/>
          <p:cNvCxnSpPr>
            <a:cxnSpLocks noChangeShapeType="1"/>
            <a:stCxn id="40971" idx="3"/>
          </p:cNvCxnSpPr>
          <p:nvPr/>
        </p:nvCxnSpPr>
        <p:spPr bwMode="auto">
          <a:xfrm>
            <a:off x="4595813" y="2540000"/>
            <a:ext cx="14287" cy="825500"/>
          </a:xfrm>
          <a:prstGeom prst="straightConnector1">
            <a:avLst/>
          </a:prstGeom>
          <a:noFill/>
          <a:ln w="9525">
            <a:solidFill>
              <a:schemeClr val="tx1"/>
            </a:solidFill>
            <a:round/>
            <a:headEnd/>
            <a:tailEnd/>
          </a:ln>
        </p:spPr>
      </p:cxnSp>
      <p:cxnSp>
        <p:nvCxnSpPr>
          <p:cNvPr id="40979" name="AutoShape 19"/>
          <p:cNvCxnSpPr>
            <a:cxnSpLocks noChangeShapeType="1"/>
            <a:endCxn id="40969" idx="3"/>
          </p:cNvCxnSpPr>
          <p:nvPr/>
        </p:nvCxnSpPr>
        <p:spPr bwMode="auto">
          <a:xfrm flipV="1">
            <a:off x="3471863" y="2498725"/>
            <a:ext cx="796925" cy="866775"/>
          </a:xfrm>
          <a:prstGeom prst="straightConnector1">
            <a:avLst/>
          </a:prstGeom>
          <a:noFill/>
          <a:ln w="9525">
            <a:solidFill>
              <a:schemeClr val="tx1"/>
            </a:solidFill>
            <a:round/>
            <a:headEnd/>
            <a:tailEnd/>
          </a:ln>
        </p:spPr>
      </p:cxnSp>
      <p:cxnSp>
        <p:nvCxnSpPr>
          <p:cNvPr id="40980" name="AutoShape 20"/>
          <p:cNvCxnSpPr>
            <a:cxnSpLocks noChangeShapeType="1"/>
            <a:endCxn id="40968" idx="3"/>
          </p:cNvCxnSpPr>
          <p:nvPr/>
        </p:nvCxnSpPr>
        <p:spPr bwMode="auto">
          <a:xfrm flipV="1">
            <a:off x="2320925" y="2468563"/>
            <a:ext cx="1720850" cy="896937"/>
          </a:xfrm>
          <a:prstGeom prst="straightConnector1">
            <a:avLst/>
          </a:prstGeom>
          <a:noFill/>
          <a:ln w="9525">
            <a:solidFill>
              <a:schemeClr val="tx1"/>
            </a:solidFill>
            <a:round/>
            <a:headEnd/>
            <a:tailEnd/>
          </a:ln>
        </p:spPr>
      </p:cxnSp>
      <p:cxnSp>
        <p:nvCxnSpPr>
          <p:cNvPr id="40981" name="AutoShape 21"/>
          <p:cNvCxnSpPr>
            <a:cxnSpLocks noChangeShapeType="1"/>
            <a:endCxn id="40967" idx="3"/>
          </p:cNvCxnSpPr>
          <p:nvPr/>
        </p:nvCxnSpPr>
        <p:spPr bwMode="auto">
          <a:xfrm flipV="1">
            <a:off x="1182688" y="2390775"/>
            <a:ext cx="2578100" cy="974725"/>
          </a:xfrm>
          <a:prstGeom prst="straightConnector1">
            <a:avLst/>
          </a:prstGeom>
          <a:noFill/>
          <a:ln w="9525">
            <a:solidFill>
              <a:schemeClr val="tx1"/>
            </a:solidFill>
            <a:round/>
            <a:headEnd/>
            <a:tailEnd/>
          </a:ln>
        </p:spPr>
      </p:cxnSp>
      <p:cxnSp>
        <p:nvCxnSpPr>
          <p:cNvPr id="40982" name="AutoShape 22"/>
          <p:cNvCxnSpPr>
            <a:cxnSpLocks noChangeShapeType="1"/>
            <a:stCxn id="40966" idx="0"/>
            <a:endCxn id="40974" idx="3"/>
          </p:cNvCxnSpPr>
          <p:nvPr/>
        </p:nvCxnSpPr>
        <p:spPr bwMode="auto">
          <a:xfrm flipH="1" flipV="1">
            <a:off x="2547938" y="3862388"/>
            <a:ext cx="446087" cy="430212"/>
          </a:xfrm>
          <a:prstGeom prst="straightConnector1">
            <a:avLst/>
          </a:prstGeom>
          <a:noFill/>
          <a:ln w="9525">
            <a:solidFill>
              <a:schemeClr val="tx1"/>
            </a:solidFill>
            <a:round/>
            <a:headEnd/>
            <a:tailEnd/>
          </a:ln>
        </p:spPr>
      </p:cxnSp>
      <p:sp>
        <p:nvSpPr>
          <p:cNvPr id="40983" name="AutoShape 23"/>
          <p:cNvSpPr>
            <a:spLocks noChangeArrowheads="1"/>
          </p:cNvSpPr>
          <p:nvPr/>
        </p:nvSpPr>
        <p:spPr bwMode="auto">
          <a:xfrm rot="2595111">
            <a:off x="2046288" y="37211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40984" name="AutoShape 24"/>
          <p:cNvCxnSpPr>
            <a:cxnSpLocks noChangeShapeType="1"/>
            <a:stCxn id="40965" idx="0"/>
            <a:endCxn id="40983" idx="3"/>
          </p:cNvCxnSpPr>
          <p:nvPr/>
        </p:nvCxnSpPr>
        <p:spPr bwMode="auto">
          <a:xfrm flipV="1">
            <a:off x="1641475" y="3862388"/>
            <a:ext cx="454025" cy="430212"/>
          </a:xfrm>
          <a:prstGeom prst="straightConnector1">
            <a:avLst/>
          </a:prstGeom>
          <a:noFill/>
          <a:ln w="9525">
            <a:solidFill>
              <a:schemeClr val="tx1"/>
            </a:solidFill>
            <a:round/>
            <a:headEnd/>
            <a:tailEnd/>
          </a:ln>
        </p:spPr>
      </p:cxnSp>
      <p:sp>
        <p:nvSpPr>
          <p:cNvPr id="686105" name="Rectangle 25"/>
          <p:cNvSpPr>
            <a:spLocks noChangeArrowheads="1"/>
          </p:cNvSpPr>
          <p:nvPr/>
        </p:nvSpPr>
        <p:spPr bwMode="auto">
          <a:xfrm>
            <a:off x="482600" y="4914900"/>
            <a:ext cx="8128000" cy="1485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Each of the shape classes corresponds precisely to a method in the </a:t>
            </a:r>
            <a:r>
              <a:rPr lang="en-US" sz="2000">
                <a:latin typeface="Courier New" pitchFamily="1" charset="0"/>
              </a:rPr>
              <a:t>Graphics</a:t>
            </a:r>
            <a:r>
              <a:rPr lang="en-US" sz="2400" b="0"/>
              <a:t> class in the </a:t>
            </a:r>
            <a:r>
              <a:rPr lang="en-US" sz="2000">
                <a:latin typeface="Courier New" pitchFamily="1" charset="0"/>
              </a:rPr>
              <a:t>java.awt</a:t>
            </a:r>
            <a:r>
              <a:rPr lang="en-US" sz="2400" b="0"/>
              <a:t> package.  Once you have learned to use the shape classes, you will easily be able to transfer that knowledge to Java’s standard graphics tools.</a:t>
            </a:r>
          </a:p>
        </p:txBody>
      </p:sp>
      <p:sp>
        <p:nvSpPr>
          <p:cNvPr id="686106" name="Rectangle 26">
            <a:hlinkClick r:id="rId4" action="ppaction://hlinksldjump"/>
          </p:cNvPr>
          <p:cNvSpPr>
            <a:spLocks noChangeArrowheads="1"/>
          </p:cNvSpPr>
          <p:nvPr/>
        </p:nvSpPr>
        <p:spPr bwMode="auto">
          <a:xfrm>
            <a:off x="684213" y="3365500"/>
            <a:ext cx="995362"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GLabel</a:t>
            </a:r>
            <a:endParaRPr lang="en-US" sz="2400" b="0">
              <a:latin typeface="Helvetica" pitchFamily="1" charset="0"/>
            </a:endParaRPr>
          </a:p>
        </p:txBody>
      </p:sp>
      <p:sp>
        <p:nvSpPr>
          <p:cNvPr id="686107" name="Rectangle 27">
            <a:hlinkClick r:id="rId5" action="ppaction://hlinksldjump"/>
          </p:cNvPr>
          <p:cNvSpPr>
            <a:spLocks noChangeArrowheads="1"/>
          </p:cNvSpPr>
          <p:nvPr/>
        </p:nvSpPr>
        <p:spPr bwMode="auto">
          <a:xfrm>
            <a:off x="1822450" y="3365500"/>
            <a:ext cx="995363"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GRect</a:t>
            </a:r>
            <a:endParaRPr lang="en-US" sz="2400" b="0">
              <a:latin typeface="Helvetica" pitchFamily="1" charset="0"/>
            </a:endParaRPr>
          </a:p>
        </p:txBody>
      </p:sp>
      <p:sp>
        <p:nvSpPr>
          <p:cNvPr id="686108" name="Rectangle 28">
            <a:hlinkClick r:id="rId6" action="ppaction://hlinksldjump"/>
          </p:cNvPr>
          <p:cNvSpPr>
            <a:spLocks noChangeArrowheads="1"/>
          </p:cNvSpPr>
          <p:nvPr/>
        </p:nvSpPr>
        <p:spPr bwMode="auto">
          <a:xfrm>
            <a:off x="2973388" y="3365500"/>
            <a:ext cx="995362"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GOval</a:t>
            </a:r>
            <a:endParaRPr lang="en-US" sz="2400" b="0">
              <a:latin typeface="Helvetica" pitchFamily="1" charset="0"/>
            </a:endParaRPr>
          </a:p>
        </p:txBody>
      </p:sp>
      <p:sp>
        <p:nvSpPr>
          <p:cNvPr id="686109" name="Rectangle 29">
            <a:hlinkClick r:id="rId7" action="ppaction://hlinksldjump"/>
          </p:cNvPr>
          <p:cNvSpPr>
            <a:spLocks noChangeArrowheads="1"/>
          </p:cNvSpPr>
          <p:nvPr/>
        </p:nvSpPr>
        <p:spPr bwMode="auto">
          <a:xfrm>
            <a:off x="4111625" y="3365500"/>
            <a:ext cx="995363"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GLine</a:t>
            </a:r>
            <a:endParaRPr lang="en-US" sz="2400" b="0">
              <a:latin typeface="Helvetica" pitchFamily="1" charset="0"/>
            </a:endParaRPr>
          </a:p>
        </p:txBody>
      </p:sp>
      <p:sp>
        <p:nvSpPr>
          <p:cNvPr id="686110" name="Rectangle 30">
            <a:hlinkClick r:id="rId8" action="ppaction://hlinksldjump"/>
          </p:cNvPr>
          <p:cNvSpPr>
            <a:spLocks noChangeArrowheads="1"/>
          </p:cNvSpPr>
          <p:nvPr/>
        </p:nvSpPr>
        <p:spPr bwMode="auto">
          <a:xfrm>
            <a:off x="5262563" y="3365500"/>
            <a:ext cx="995362"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GArc</a:t>
            </a:r>
            <a:endParaRPr lang="en-US" sz="2400" b="0">
              <a:latin typeface="Helvetica" pitchFamily="1" charset="0"/>
            </a:endParaRPr>
          </a:p>
        </p:txBody>
      </p:sp>
      <p:sp>
        <p:nvSpPr>
          <p:cNvPr id="686111" name="Rectangle 31">
            <a:hlinkClick r:id="rId9" action="ppaction://hlinksldjump"/>
          </p:cNvPr>
          <p:cNvSpPr>
            <a:spLocks noChangeArrowheads="1"/>
          </p:cNvSpPr>
          <p:nvPr/>
        </p:nvSpPr>
        <p:spPr bwMode="auto">
          <a:xfrm>
            <a:off x="6400800" y="3365500"/>
            <a:ext cx="995363"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GImage</a:t>
            </a:r>
            <a:endParaRPr lang="en-US" sz="2400" b="0">
              <a:latin typeface="Helvetica" pitchFamily="1" charset="0"/>
            </a:endParaRPr>
          </a:p>
        </p:txBody>
      </p:sp>
      <p:sp>
        <p:nvSpPr>
          <p:cNvPr id="686112" name="Rectangle 32">
            <a:hlinkClick r:id="rId10" action="ppaction://hlinksldjump"/>
          </p:cNvPr>
          <p:cNvSpPr>
            <a:spLocks noChangeArrowheads="1"/>
          </p:cNvSpPr>
          <p:nvPr/>
        </p:nvSpPr>
        <p:spPr bwMode="auto">
          <a:xfrm>
            <a:off x="7539038" y="3365500"/>
            <a:ext cx="995362" cy="374650"/>
          </a:xfrm>
          <a:prstGeom prst="rect">
            <a:avLst/>
          </a:prstGeom>
          <a:solidFill>
            <a:srgbClr val="FFFF66"/>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GPolygon</a:t>
            </a:r>
            <a:endParaRPr lang="en-US" sz="2400" b="0">
              <a:latin typeface="Helvetica" pitchFamily="1" charset="0"/>
            </a:endParaRPr>
          </a:p>
        </p:txBody>
      </p:sp>
      <p:sp>
        <p:nvSpPr>
          <p:cNvPr id="40993" name="Text Box 33">
            <a:hlinkClick r:id="rId8" action="ppaction://hlinksldjump"/>
          </p:cNvPr>
          <p:cNvSpPr txBox="1">
            <a:spLocks noChangeArrowheads="1"/>
          </p:cNvSpPr>
          <p:nvPr/>
        </p:nvSpPr>
        <p:spPr bwMode="auto">
          <a:xfrm>
            <a:off x="6477000" y="6400800"/>
            <a:ext cx="20574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b="0" i="1"/>
              <a:t>skip ahead to animation</a:t>
            </a:r>
          </a:p>
        </p:txBody>
      </p:sp>
      <p:sp>
        <p:nvSpPr>
          <p:cNvPr id="40994" name="AutoShape 34">
            <a:hlinkClick r:id="rId8" action="ppaction://hlinksldjump"/>
          </p:cNvPr>
          <p:cNvSpPr>
            <a:spLocks noChangeArrowheads="1"/>
          </p:cNvSpPr>
          <p:nvPr/>
        </p:nvSpPr>
        <p:spPr bwMode="auto">
          <a:xfrm>
            <a:off x="8382000" y="6445250"/>
            <a:ext cx="285750" cy="228600"/>
          </a:xfrm>
          <a:prstGeom prst="rightArrow">
            <a:avLst>
              <a:gd name="adj1" fmla="val 30556"/>
              <a:gd name="adj2" fmla="val 3125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105">
                                            <p:txEl>
                                              <p:pRg st="0" end="0"/>
                                            </p:txEl>
                                          </p:spTgt>
                                        </p:tgtEl>
                                        <p:attrNameLst>
                                          <p:attrName>style.visibility</p:attrName>
                                        </p:attrNameLst>
                                      </p:cBhvr>
                                      <p:to>
                                        <p:strVal val="visible"/>
                                      </p:to>
                                    </p:set>
                                  </p:childTnLst>
                                </p:cTn>
                              </p:par>
                              <p:par>
                                <p:cTn id="7" presetID="1" presetClass="emph" presetSubtype="2" fill="hold" nodeType="withEffect">
                                  <p:stCondLst>
                                    <p:cond delay="0"/>
                                  </p:stCondLst>
                                  <p:childTnLst>
                                    <p:animClr clrSpc="rgb" dir="cw">
                                      <p:cBhvr>
                                        <p:cTn id="8" dur="100" fill="hold"/>
                                        <p:tgtEl>
                                          <p:spTgt spid="686106"/>
                                        </p:tgtEl>
                                        <p:attrNameLst>
                                          <p:attrName>fillcolor</p:attrName>
                                        </p:attrNameLst>
                                      </p:cBhvr>
                                      <p:to>
                                        <a:srgbClr val="FFFF66"/>
                                      </p:to>
                                    </p:animClr>
                                    <p:set>
                                      <p:cBhvr>
                                        <p:cTn id="9" dur="100" fill="hold"/>
                                        <p:tgtEl>
                                          <p:spTgt spid="686106"/>
                                        </p:tgtEl>
                                        <p:attrNameLst>
                                          <p:attrName>fill.type</p:attrName>
                                        </p:attrNameLst>
                                      </p:cBhvr>
                                      <p:to>
                                        <p:strVal val="solid"/>
                                      </p:to>
                                    </p:set>
                                    <p:set>
                                      <p:cBhvr>
                                        <p:cTn id="10" dur="100" fill="hold"/>
                                        <p:tgtEl>
                                          <p:spTgt spid="686106"/>
                                        </p:tgtEl>
                                        <p:attrNameLst>
                                          <p:attrName>fill.on</p:attrName>
                                        </p:attrNameLst>
                                      </p:cBhvr>
                                      <p:to>
                                        <p:strVal val="true"/>
                                      </p:to>
                                    </p:set>
                                  </p:childTnLst>
                                </p:cTn>
                              </p:par>
                              <p:par>
                                <p:cTn id="11" presetID="1" presetClass="emph" presetSubtype="2" fill="hold" nodeType="withEffect">
                                  <p:stCondLst>
                                    <p:cond delay="0"/>
                                  </p:stCondLst>
                                  <p:childTnLst>
                                    <p:animClr clrSpc="rgb" dir="cw">
                                      <p:cBhvr>
                                        <p:cTn id="12" dur="100" fill="hold"/>
                                        <p:tgtEl>
                                          <p:spTgt spid="686107"/>
                                        </p:tgtEl>
                                        <p:attrNameLst>
                                          <p:attrName>fillcolor</p:attrName>
                                        </p:attrNameLst>
                                      </p:cBhvr>
                                      <p:to>
                                        <a:srgbClr val="FFFF66"/>
                                      </p:to>
                                    </p:animClr>
                                    <p:set>
                                      <p:cBhvr>
                                        <p:cTn id="13" dur="100" fill="hold"/>
                                        <p:tgtEl>
                                          <p:spTgt spid="686107"/>
                                        </p:tgtEl>
                                        <p:attrNameLst>
                                          <p:attrName>fill.type</p:attrName>
                                        </p:attrNameLst>
                                      </p:cBhvr>
                                      <p:to>
                                        <p:strVal val="solid"/>
                                      </p:to>
                                    </p:set>
                                    <p:set>
                                      <p:cBhvr>
                                        <p:cTn id="14" dur="100" fill="hold"/>
                                        <p:tgtEl>
                                          <p:spTgt spid="686107"/>
                                        </p:tgtEl>
                                        <p:attrNameLst>
                                          <p:attrName>fill.on</p:attrName>
                                        </p:attrNameLst>
                                      </p:cBhvr>
                                      <p:to>
                                        <p:strVal val="true"/>
                                      </p:to>
                                    </p:set>
                                  </p:childTnLst>
                                </p:cTn>
                              </p:par>
                              <p:par>
                                <p:cTn id="15" presetID="1" presetClass="emph" presetSubtype="2" fill="hold" nodeType="withEffect">
                                  <p:stCondLst>
                                    <p:cond delay="0"/>
                                  </p:stCondLst>
                                  <p:childTnLst>
                                    <p:animClr clrSpc="rgb" dir="cw">
                                      <p:cBhvr>
                                        <p:cTn id="16" dur="100" fill="hold"/>
                                        <p:tgtEl>
                                          <p:spTgt spid="686108"/>
                                        </p:tgtEl>
                                        <p:attrNameLst>
                                          <p:attrName>fillcolor</p:attrName>
                                        </p:attrNameLst>
                                      </p:cBhvr>
                                      <p:to>
                                        <a:srgbClr val="FFFF66"/>
                                      </p:to>
                                    </p:animClr>
                                    <p:set>
                                      <p:cBhvr>
                                        <p:cTn id="17" dur="100" fill="hold"/>
                                        <p:tgtEl>
                                          <p:spTgt spid="686108"/>
                                        </p:tgtEl>
                                        <p:attrNameLst>
                                          <p:attrName>fill.type</p:attrName>
                                        </p:attrNameLst>
                                      </p:cBhvr>
                                      <p:to>
                                        <p:strVal val="solid"/>
                                      </p:to>
                                    </p:set>
                                    <p:set>
                                      <p:cBhvr>
                                        <p:cTn id="18" dur="100" fill="hold"/>
                                        <p:tgtEl>
                                          <p:spTgt spid="686108"/>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100" fill="hold"/>
                                        <p:tgtEl>
                                          <p:spTgt spid="686109"/>
                                        </p:tgtEl>
                                        <p:attrNameLst>
                                          <p:attrName>fillcolor</p:attrName>
                                        </p:attrNameLst>
                                      </p:cBhvr>
                                      <p:to>
                                        <a:srgbClr val="FFFF66"/>
                                      </p:to>
                                    </p:animClr>
                                    <p:set>
                                      <p:cBhvr>
                                        <p:cTn id="21" dur="100" fill="hold"/>
                                        <p:tgtEl>
                                          <p:spTgt spid="686109"/>
                                        </p:tgtEl>
                                        <p:attrNameLst>
                                          <p:attrName>fill.type</p:attrName>
                                        </p:attrNameLst>
                                      </p:cBhvr>
                                      <p:to>
                                        <p:strVal val="solid"/>
                                      </p:to>
                                    </p:set>
                                    <p:set>
                                      <p:cBhvr>
                                        <p:cTn id="22" dur="100" fill="hold"/>
                                        <p:tgtEl>
                                          <p:spTgt spid="686109"/>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100" fill="hold"/>
                                        <p:tgtEl>
                                          <p:spTgt spid="686110"/>
                                        </p:tgtEl>
                                        <p:attrNameLst>
                                          <p:attrName>fillcolor</p:attrName>
                                        </p:attrNameLst>
                                      </p:cBhvr>
                                      <p:to>
                                        <a:srgbClr val="FFFF66"/>
                                      </p:to>
                                    </p:animClr>
                                    <p:set>
                                      <p:cBhvr>
                                        <p:cTn id="25" dur="100" fill="hold"/>
                                        <p:tgtEl>
                                          <p:spTgt spid="686110"/>
                                        </p:tgtEl>
                                        <p:attrNameLst>
                                          <p:attrName>fill.type</p:attrName>
                                        </p:attrNameLst>
                                      </p:cBhvr>
                                      <p:to>
                                        <p:strVal val="solid"/>
                                      </p:to>
                                    </p:set>
                                    <p:set>
                                      <p:cBhvr>
                                        <p:cTn id="26" dur="100" fill="hold"/>
                                        <p:tgtEl>
                                          <p:spTgt spid="686110"/>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100" fill="hold"/>
                                        <p:tgtEl>
                                          <p:spTgt spid="686111"/>
                                        </p:tgtEl>
                                        <p:attrNameLst>
                                          <p:attrName>fillcolor</p:attrName>
                                        </p:attrNameLst>
                                      </p:cBhvr>
                                      <p:to>
                                        <a:srgbClr val="FFFF66"/>
                                      </p:to>
                                    </p:animClr>
                                    <p:set>
                                      <p:cBhvr>
                                        <p:cTn id="29" dur="100" fill="hold"/>
                                        <p:tgtEl>
                                          <p:spTgt spid="686111"/>
                                        </p:tgtEl>
                                        <p:attrNameLst>
                                          <p:attrName>fill.type</p:attrName>
                                        </p:attrNameLst>
                                      </p:cBhvr>
                                      <p:to>
                                        <p:strVal val="solid"/>
                                      </p:to>
                                    </p:set>
                                    <p:set>
                                      <p:cBhvr>
                                        <p:cTn id="30" dur="100" fill="hold"/>
                                        <p:tgtEl>
                                          <p:spTgt spid="6861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100" fill="hold"/>
                                        <p:tgtEl>
                                          <p:spTgt spid="686112"/>
                                        </p:tgtEl>
                                        <p:attrNameLst>
                                          <p:attrName>fillcolor</p:attrName>
                                        </p:attrNameLst>
                                      </p:cBhvr>
                                      <p:to>
                                        <a:srgbClr val="FFFF66"/>
                                      </p:to>
                                    </p:animClr>
                                    <p:set>
                                      <p:cBhvr>
                                        <p:cTn id="33" dur="100" fill="hold"/>
                                        <p:tgtEl>
                                          <p:spTgt spid="686112"/>
                                        </p:tgtEl>
                                        <p:attrNameLst>
                                          <p:attrName>fill.type</p:attrName>
                                        </p:attrNameLst>
                                      </p:cBhvr>
                                      <p:to>
                                        <p:strVal val="solid"/>
                                      </p:to>
                                    </p:set>
                                    <p:set>
                                      <p:cBhvr>
                                        <p:cTn id="34" dur="100" fill="hold"/>
                                        <p:tgtEl>
                                          <p:spTgt spid="6861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5"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GLabel</a:t>
            </a:r>
            <a:r>
              <a:rPr lang="en-US" sz="4000">
                <a:solidFill>
                  <a:srgbClr val="FF0000"/>
                </a:solidFill>
              </a:rPr>
              <a:t> Class</a:t>
            </a:r>
            <a:endParaRPr lang="en-US">
              <a:solidFill>
                <a:schemeClr val="tx1"/>
              </a:solidFill>
            </a:endParaRPr>
          </a:p>
        </p:txBody>
      </p:sp>
      <p:sp>
        <p:nvSpPr>
          <p:cNvPr id="43011" name="Text Box 3"/>
          <p:cNvSpPr txBox="1">
            <a:spLocks noChangeArrowheads="1"/>
          </p:cNvSpPr>
          <p:nvPr/>
        </p:nvSpPr>
        <p:spPr bwMode="auto">
          <a:xfrm>
            <a:off x="457200" y="1143000"/>
            <a:ext cx="8229600" cy="12080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You’ve been using the </a:t>
            </a:r>
            <a:r>
              <a:rPr lang="en-US" sz="2000">
                <a:latin typeface="Courier New" pitchFamily="1" charset="0"/>
              </a:rPr>
              <a:t>GLabel</a:t>
            </a:r>
            <a:r>
              <a:rPr lang="en-US" sz="2400" b="0"/>
              <a:t> class ever since Chapter 2 and already know how to change the font and color, as shown in the most recent version of the “Hello World” program:</a:t>
            </a:r>
          </a:p>
        </p:txBody>
      </p:sp>
      <p:grpSp>
        <p:nvGrpSpPr>
          <p:cNvPr id="43012" name="Group 4"/>
          <p:cNvGrpSpPr>
            <a:grpSpLocks/>
          </p:cNvGrpSpPr>
          <p:nvPr/>
        </p:nvGrpSpPr>
        <p:grpSpPr bwMode="auto">
          <a:xfrm>
            <a:off x="2311400" y="4997450"/>
            <a:ext cx="4521200" cy="1606550"/>
            <a:chOff x="1424" y="3072"/>
            <a:chExt cx="2848" cy="1012"/>
          </a:xfrm>
        </p:grpSpPr>
        <p:pic>
          <p:nvPicPr>
            <p:cNvPr id="43016" name="Picture 5"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a:ln w="9525">
              <a:noFill/>
              <a:miter lim="800000"/>
              <a:headEnd/>
              <a:tailEnd/>
            </a:ln>
          </p:spPr>
        </p:pic>
        <p:sp>
          <p:nvSpPr>
            <p:cNvPr id="43017" name="Text Box 6"/>
            <p:cNvSpPr txBox="1">
              <a:spLocks noChangeArrowheads="1"/>
            </p:cNvSpPr>
            <p:nvPr/>
          </p:nvSpPr>
          <p:spPr bwMode="auto">
            <a:xfrm>
              <a:off x="1471" y="3072"/>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HelloProgram</a:t>
              </a:r>
            </a:p>
          </p:txBody>
        </p:sp>
      </p:grpSp>
      <p:sp>
        <p:nvSpPr>
          <p:cNvPr id="43013" name="Text Box 7"/>
          <p:cNvSpPr txBox="1">
            <a:spLocks noChangeArrowheads="1"/>
          </p:cNvSpPr>
          <p:nvPr/>
        </p:nvSpPr>
        <p:spPr bwMode="auto">
          <a:xfrm>
            <a:off x="2971800" y="5384800"/>
            <a:ext cx="2438400" cy="579438"/>
          </a:xfrm>
          <a:prstGeom prst="rect">
            <a:avLst/>
          </a:prstGeom>
          <a:noFill/>
          <a:ln w="9525">
            <a:noFill/>
            <a:miter lim="800000"/>
            <a:headEnd/>
            <a:tailEnd/>
          </a:ln>
        </p:spPr>
        <p:txBody>
          <a:bodyPr>
            <a:prstTxWarp prst="textNoShape">
              <a:avLst/>
            </a:prstTxWarp>
            <a:spAutoFit/>
          </a:bodyPr>
          <a:lstStyle/>
          <a:p>
            <a:r>
              <a:rPr lang="en-US" sz="3200" b="0">
                <a:solidFill>
                  <a:srgbClr val="FF0000"/>
                </a:solidFill>
                <a:latin typeface="Helvetica" pitchFamily="1" charset="0"/>
              </a:rPr>
              <a:t>hello, world</a:t>
            </a:r>
            <a:endParaRPr lang="en-US" sz="3200" b="0">
              <a:solidFill>
                <a:srgbClr val="FF0000"/>
              </a:solidFill>
              <a:latin typeface="Charcoal CY" pitchFamily="1" charset="-52"/>
            </a:endParaRPr>
          </a:p>
        </p:txBody>
      </p:sp>
      <p:sp>
        <p:nvSpPr>
          <p:cNvPr id="43014" name="Rectangle 8"/>
          <p:cNvSpPr>
            <a:spLocks noChangeArrowheads="1"/>
          </p:cNvSpPr>
          <p:nvPr/>
        </p:nvSpPr>
        <p:spPr bwMode="auto">
          <a:xfrm>
            <a:off x="457200" y="2373313"/>
            <a:ext cx="8229600" cy="23876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3015" name="Text Box 9"/>
          <p:cNvSpPr txBox="1">
            <a:spLocks noChangeArrowheads="1"/>
          </p:cNvSpPr>
          <p:nvPr/>
        </p:nvSpPr>
        <p:spPr bwMode="auto">
          <a:xfrm>
            <a:off x="533400" y="2386013"/>
            <a:ext cx="8077200" cy="2344737"/>
          </a:xfrm>
          <a:prstGeom prst="rect">
            <a:avLst/>
          </a:prstGeom>
          <a:noFill/>
          <a:ln w="9525">
            <a:noFill/>
            <a:miter lim="800000"/>
            <a:headEnd/>
            <a:tailEnd/>
          </a:ln>
        </p:spPr>
        <p:txBody>
          <a:bodyPr>
            <a:prstTxWarp prst="textNoShape">
              <a:avLst/>
            </a:prstTxWarp>
            <a:spAutoFit/>
          </a:bodyPr>
          <a:lstStyle/>
          <a:p>
            <a:pPr>
              <a:lnSpc>
                <a:spcPct val="120000"/>
              </a:lnSpc>
            </a:pPr>
            <a:r>
              <a:rPr lang="en-US" sz="1800">
                <a:latin typeface="Courier New" pitchFamily="1" charset="0"/>
              </a:rPr>
              <a:t>public class HelloProgram extends GraphicsProgram {</a:t>
            </a:r>
          </a:p>
          <a:p>
            <a:r>
              <a:rPr lang="en-US" sz="1800">
                <a:latin typeface="Courier New" pitchFamily="1" charset="0"/>
              </a:rPr>
              <a:t>   public void run()</a:t>
            </a:r>
            <a:r>
              <a:rPr lang="en-US" sz="1200">
                <a:latin typeface="Courier New" pitchFamily="1" charset="0"/>
              </a:rPr>
              <a:t> </a:t>
            </a:r>
            <a:r>
              <a:rPr lang="en-US" sz="1800">
                <a:latin typeface="Courier New" pitchFamily="1" charset="0"/>
              </a:rPr>
              <a:t>{</a:t>
            </a:r>
          </a:p>
          <a:p>
            <a:r>
              <a:rPr lang="en-US" sz="1800">
                <a:latin typeface="Courier New" pitchFamily="1" charset="0"/>
              </a:rPr>
              <a:t>      GLabel label = new GLabel("hello,</a:t>
            </a:r>
            <a:r>
              <a:rPr lang="en-US">
                <a:latin typeface="Courier New" pitchFamily="1" charset="0"/>
              </a:rPr>
              <a:t> </a:t>
            </a:r>
            <a:r>
              <a:rPr lang="en-US" sz="1800">
                <a:latin typeface="Courier New" pitchFamily="1" charset="0"/>
              </a:rPr>
              <a:t>world", 100, 75);</a:t>
            </a:r>
          </a:p>
          <a:p>
            <a:r>
              <a:rPr lang="en-US" sz="1800">
                <a:latin typeface="Courier New" pitchFamily="1" charset="0"/>
              </a:rPr>
              <a:t>      label.setFont("SansSerif-36");</a:t>
            </a:r>
          </a:p>
          <a:p>
            <a:r>
              <a:rPr lang="en-US" sz="1800">
                <a:latin typeface="Courier New" pitchFamily="1" charset="0"/>
              </a:rPr>
              <a:t>      label.setColor(Color.RED);</a:t>
            </a:r>
          </a:p>
          <a:p>
            <a:r>
              <a:rPr lang="en-US" sz="1800">
                <a:latin typeface="Courier New" pitchFamily="1" charset="0"/>
              </a:rPr>
              <a:t>      add(label);</a:t>
            </a:r>
          </a:p>
          <a:p>
            <a:r>
              <a:rPr lang="en-US" sz="1800">
                <a:latin typeface="Courier New" pitchFamily="1" charset="0"/>
              </a:rPr>
              <a:t>   }</a:t>
            </a:r>
          </a:p>
          <a:p>
            <a:r>
              <a:rPr lang="en-US" sz="1800">
                <a:latin typeface="Courier New" pitchFamily="1"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Geometry of the </a:t>
            </a:r>
            <a:r>
              <a:rPr lang="en-US" sz="3600" b="1">
                <a:solidFill>
                  <a:srgbClr val="FF0000"/>
                </a:solidFill>
                <a:latin typeface="Courier New" pitchFamily="1" charset="0"/>
              </a:rPr>
              <a:t>GLabel</a:t>
            </a:r>
            <a:r>
              <a:rPr lang="en-US" sz="4000">
                <a:solidFill>
                  <a:srgbClr val="FF0000"/>
                </a:solidFill>
              </a:rPr>
              <a:t> Class</a:t>
            </a:r>
            <a:endParaRPr lang="en-US">
              <a:solidFill>
                <a:srgbClr val="FF0000"/>
              </a:solidFill>
            </a:endParaRPr>
          </a:p>
        </p:txBody>
      </p:sp>
      <p:sp>
        <p:nvSpPr>
          <p:cNvPr id="751619" name="Rectangle 3"/>
          <p:cNvSpPr>
            <a:spLocks noChangeArrowheads="1"/>
          </p:cNvSpPr>
          <p:nvPr/>
        </p:nvSpPr>
        <p:spPr bwMode="auto">
          <a:xfrm>
            <a:off x="482600" y="1155700"/>
            <a:ext cx="8128000" cy="2501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The </a:t>
            </a:r>
            <a:r>
              <a:rPr lang="en-US" sz="2000">
                <a:latin typeface="Courier New" pitchFamily="1" charset="0"/>
              </a:rPr>
              <a:t>GLabel</a:t>
            </a:r>
            <a:r>
              <a:rPr lang="en-US" sz="2400" b="0"/>
              <a:t> class relies on a set of geometrical concepts that are derived from classical typesetting:</a:t>
            </a:r>
          </a:p>
          <a:p>
            <a:pPr marL="742950" lvl="1" indent="-285750">
              <a:lnSpc>
                <a:spcPct val="85000"/>
              </a:lnSpc>
              <a:spcAft>
                <a:spcPct val="20000"/>
              </a:spcAft>
              <a:buFontTx/>
              <a:buChar char="–"/>
            </a:pPr>
            <a:r>
              <a:rPr lang="en-US" sz="2000" b="0">
                <a:ea typeface="ＭＳ Ｐゴシック" pitchFamily="1" charset="-128"/>
                <a:cs typeface="ＭＳ Ｐゴシック" pitchFamily="1" charset="-128"/>
              </a:rPr>
              <a:t>The </a:t>
            </a:r>
            <a:r>
              <a:rPr lang="en-US" sz="2000" i="1">
                <a:ea typeface="ＭＳ Ｐゴシック" pitchFamily="1" charset="-128"/>
                <a:cs typeface="ＭＳ Ｐゴシック" pitchFamily="1" charset="-128"/>
              </a:rPr>
              <a:t>baseline</a:t>
            </a:r>
            <a:r>
              <a:rPr lang="en-US" sz="2000" b="0">
                <a:ea typeface="ＭＳ Ｐゴシック" pitchFamily="1" charset="-128"/>
                <a:cs typeface="ＭＳ Ｐゴシック" pitchFamily="1" charset="-128"/>
              </a:rPr>
              <a:t> is the imaginary line on which the characters rest.</a:t>
            </a:r>
          </a:p>
          <a:p>
            <a:pPr marL="742950" lvl="1" indent="-285750">
              <a:lnSpc>
                <a:spcPct val="85000"/>
              </a:lnSpc>
              <a:spcAft>
                <a:spcPct val="20000"/>
              </a:spcAft>
              <a:buFontTx/>
              <a:buChar char="–"/>
            </a:pPr>
            <a:r>
              <a:rPr lang="en-US" sz="2000" b="0">
                <a:ea typeface="ＭＳ Ｐゴシック" pitchFamily="1" charset="-128"/>
                <a:cs typeface="ＭＳ Ｐゴシック" pitchFamily="1" charset="-128"/>
              </a:rPr>
              <a:t>The </a:t>
            </a:r>
            <a:r>
              <a:rPr lang="en-US" sz="2000" i="1">
                <a:ea typeface="ＭＳ Ｐゴシック" pitchFamily="1" charset="-128"/>
                <a:cs typeface="ＭＳ Ｐゴシック" pitchFamily="1" charset="-128"/>
              </a:rPr>
              <a:t>origin</a:t>
            </a:r>
            <a:r>
              <a:rPr lang="en-US" sz="2000" b="0">
                <a:ea typeface="ＭＳ Ｐゴシック" pitchFamily="1" charset="-128"/>
                <a:cs typeface="ＭＳ Ｐゴシック" pitchFamily="1" charset="-128"/>
              </a:rPr>
              <a:t> is the point on the baseline at which the label begins.</a:t>
            </a:r>
          </a:p>
          <a:p>
            <a:pPr marL="742950" lvl="1" indent="-285750">
              <a:lnSpc>
                <a:spcPct val="85000"/>
              </a:lnSpc>
              <a:spcAft>
                <a:spcPct val="20000"/>
              </a:spcAft>
              <a:buFontTx/>
              <a:buChar char="–"/>
            </a:pPr>
            <a:r>
              <a:rPr lang="en-US" sz="2000" b="0">
                <a:ea typeface="ＭＳ Ｐゴシック" pitchFamily="1" charset="-128"/>
                <a:cs typeface="ＭＳ Ｐゴシック" pitchFamily="1" charset="-128"/>
              </a:rPr>
              <a:t>The </a:t>
            </a:r>
            <a:r>
              <a:rPr lang="en-US" sz="2000" i="1">
                <a:ea typeface="ＭＳ Ｐゴシック" pitchFamily="1" charset="-128"/>
                <a:cs typeface="ＭＳ Ｐゴシック" pitchFamily="1" charset="-128"/>
              </a:rPr>
              <a:t>height</a:t>
            </a:r>
            <a:r>
              <a:rPr lang="en-US" sz="2000" b="0">
                <a:ea typeface="ＭＳ Ｐゴシック" pitchFamily="1" charset="-128"/>
                <a:cs typeface="ＭＳ Ｐゴシック" pitchFamily="1" charset="-128"/>
              </a:rPr>
              <a:t> of the font is the distance between successive baselines.</a:t>
            </a:r>
          </a:p>
          <a:p>
            <a:pPr marL="742950" lvl="1" indent="-285750">
              <a:lnSpc>
                <a:spcPct val="85000"/>
              </a:lnSpc>
              <a:spcAft>
                <a:spcPct val="20000"/>
              </a:spcAft>
              <a:buFontTx/>
              <a:buChar char="–"/>
            </a:pPr>
            <a:r>
              <a:rPr lang="en-US" sz="2000" b="0">
                <a:ea typeface="ＭＳ Ｐゴシック" pitchFamily="1" charset="-128"/>
                <a:cs typeface="ＭＳ Ｐゴシック" pitchFamily="1" charset="-128"/>
              </a:rPr>
              <a:t>The </a:t>
            </a:r>
            <a:r>
              <a:rPr lang="en-US" sz="2000" i="1">
                <a:ea typeface="ＭＳ Ｐゴシック" pitchFamily="1" charset="-128"/>
                <a:cs typeface="ＭＳ Ｐゴシック" pitchFamily="1" charset="-128"/>
              </a:rPr>
              <a:t>ascent</a:t>
            </a:r>
            <a:r>
              <a:rPr lang="en-US" sz="2000" b="0">
                <a:ea typeface="ＭＳ Ｐゴシック" pitchFamily="1" charset="-128"/>
                <a:cs typeface="ＭＳ Ｐゴシック" pitchFamily="1" charset="-128"/>
              </a:rPr>
              <a:t> is the distance characters rise above the baseline.</a:t>
            </a:r>
          </a:p>
          <a:p>
            <a:pPr marL="742950" lvl="1" indent="-285750">
              <a:lnSpc>
                <a:spcPct val="85000"/>
              </a:lnSpc>
              <a:spcAft>
                <a:spcPct val="20000"/>
              </a:spcAft>
              <a:buFontTx/>
              <a:buChar char="–"/>
            </a:pPr>
            <a:r>
              <a:rPr lang="en-US" sz="2000" b="0">
                <a:ea typeface="ＭＳ Ｐゴシック" pitchFamily="1" charset="-128"/>
                <a:cs typeface="ＭＳ Ｐゴシック" pitchFamily="1" charset="-128"/>
              </a:rPr>
              <a:t>The </a:t>
            </a:r>
            <a:r>
              <a:rPr lang="en-US" sz="2000" i="1">
                <a:ea typeface="ＭＳ Ｐゴシック" pitchFamily="1" charset="-128"/>
                <a:cs typeface="ＭＳ Ｐゴシック" pitchFamily="1" charset="-128"/>
              </a:rPr>
              <a:t>descent</a:t>
            </a:r>
            <a:r>
              <a:rPr lang="en-US" sz="2000" b="0">
                <a:ea typeface="ＭＳ Ｐゴシック" pitchFamily="1" charset="-128"/>
                <a:cs typeface="ＭＳ Ｐゴシック" pitchFamily="1" charset="-128"/>
              </a:rPr>
              <a:t> is the distance characters drop below the baseline.</a:t>
            </a:r>
          </a:p>
          <a:p>
            <a:pPr marL="342900" indent="-342900" algn="just">
              <a:lnSpc>
                <a:spcPct val="85000"/>
              </a:lnSpc>
              <a:spcAft>
                <a:spcPct val="50000"/>
              </a:spcAft>
              <a:buFontTx/>
              <a:buChar char="•"/>
            </a:pPr>
            <a:endParaRPr lang="en-US" sz="2400" b="0"/>
          </a:p>
        </p:txBody>
      </p:sp>
      <p:sp>
        <p:nvSpPr>
          <p:cNvPr id="751620" name="Rectangle 4"/>
          <p:cNvSpPr>
            <a:spLocks noChangeArrowheads="1"/>
          </p:cNvSpPr>
          <p:nvPr/>
        </p:nvSpPr>
        <p:spPr bwMode="auto">
          <a:xfrm>
            <a:off x="482600" y="35687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You can use the </a:t>
            </a:r>
            <a:r>
              <a:rPr lang="en-US" sz="2000">
                <a:latin typeface="Courier New" pitchFamily="1" charset="0"/>
              </a:rPr>
              <a:t>getHeight</a:t>
            </a:r>
            <a:r>
              <a:rPr lang="en-US" sz="2400" b="0"/>
              <a:t>, </a:t>
            </a:r>
            <a:r>
              <a:rPr lang="en-US" sz="2000">
                <a:latin typeface="Courier New" pitchFamily="1" charset="0"/>
              </a:rPr>
              <a:t>getAscent</a:t>
            </a:r>
            <a:r>
              <a:rPr lang="en-US" sz="2400" b="0"/>
              <a:t>, and </a:t>
            </a:r>
            <a:r>
              <a:rPr lang="en-US" sz="2000">
                <a:latin typeface="Courier New" pitchFamily="1" charset="0"/>
              </a:rPr>
              <a:t>getDescent</a:t>
            </a:r>
            <a:r>
              <a:rPr lang="en-US" sz="2400" b="0"/>
              <a:t> methods to determine the corresponding property of the font.  You can use the </a:t>
            </a:r>
            <a:r>
              <a:rPr lang="en-US" sz="2000">
                <a:latin typeface="Courier New" pitchFamily="1" charset="0"/>
              </a:rPr>
              <a:t>getWidth</a:t>
            </a:r>
            <a:r>
              <a:rPr lang="en-US" sz="2400" b="0"/>
              <a:t> method to determine the width of the entire label, which depends on both the font and the text.</a:t>
            </a:r>
          </a:p>
        </p:txBody>
      </p:sp>
      <p:pic>
        <p:nvPicPr>
          <p:cNvPr id="45061" name="Picture 5" descr="Graphics (9"/>
          <p:cNvPicPr>
            <a:picLocks noChangeAspect="1" noChangeArrowheads="1"/>
          </p:cNvPicPr>
          <p:nvPr/>
        </p:nvPicPr>
        <p:blipFill>
          <a:blip r:embed="rId3"/>
          <a:srcRect/>
          <a:stretch>
            <a:fillRect/>
          </a:stretch>
        </p:blipFill>
        <p:spPr bwMode="auto">
          <a:xfrm>
            <a:off x="1651000" y="5003800"/>
            <a:ext cx="5840413" cy="1619250"/>
          </a:xfrm>
          <a:prstGeom prst="rect">
            <a:avLst/>
          </a:prstGeom>
          <a:noFill/>
          <a:ln w="9525">
            <a:noFill/>
            <a:miter lim="800000"/>
            <a:headEnd/>
            <a:tailEnd/>
          </a:ln>
        </p:spPr>
      </p:pic>
      <p:sp>
        <p:nvSpPr>
          <p:cNvPr id="45062" name="Text Box 6"/>
          <p:cNvSpPr txBox="1">
            <a:spLocks noChangeArrowheads="1"/>
          </p:cNvSpPr>
          <p:nvPr/>
        </p:nvSpPr>
        <p:spPr bwMode="auto">
          <a:xfrm>
            <a:off x="1676400" y="4978400"/>
            <a:ext cx="57927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QuickBrownFox</a:t>
            </a:r>
          </a:p>
        </p:txBody>
      </p:sp>
      <p:sp>
        <p:nvSpPr>
          <p:cNvPr id="45063" name="Line 7"/>
          <p:cNvSpPr>
            <a:spLocks noChangeShapeType="1"/>
          </p:cNvSpPr>
          <p:nvPr/>
        </p:nvSpPr>
        <p:spPr bwMode="auto">
          <a:xfrm flipH="1" flipV="1">
            <a:off x="7289800" y="5781675"/>
            <a:ext cx="406400" cy="187325"/>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45064" name="Line 8"/>
          <p:cNvSpPr>
            <a:spLocks noChangeShapeType="1"/>
          </p:cNvSpPr>
          <p:nvPr/>
        </p:nvSpPr>
        <p:spPr bwMode="auto">
          <a:xfrm>
            <a:off x="1828800" y="5778500"/>
            <a:ext cx="5486400"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65" name="Text Box 9"/>
          <p:cNvSpPr txBox="1">
            <a:spLocks noChangeArrowheads="1"/>
          </p:cNvSpPr>
          <p:nvPr/>
        </p:nvSpPr>
        <p:spPr bwMode="auto">
          <a:xfrm>
            <a:off x="1752600" y="5299075"/>
            <a:ext cx="5638800" cy="1144929"/>
          </a:xfrm>
          <a:prstGeom prst="rect">
            <a:avLst/>
          </a:prstGeom>
          <a:noFill/>
          <a:ln w="9525">
            <a:noFill/>
            <a:miter lim="800000"/>
            <a:headEnd/>
            <a:tailEnd/>
          </a:ln>
        </p:spPr>
        <p:txBody>
          <a:bodyPr>
            <a:prstTxWarp prst="textNoShape">
              <a:avLst/>
            </a:prstTxWarp>
            <a:spAutoFit/>
          </a:bodyPr>
          <a:lstStyle/>
          <a:p>
            <a:pPr>
              <a:lnSpc>
                <a:spcPct val="90000"/>
              </a:lnSpc>
            </a:pPr>
            <a:r>
              <a:rPr lang="en-US" sz="3600" b="0" dirty="0">
                <a:solidFill>
                  <a:srgbClr val="FF0000"/>
                </a:solidFill>
                <a:latin typeface="Helvetica" pitchFamily="1" charset="0"/>
              </a:rPr>
              <a:t>The quick brown fox jumps</a:t>
            </a:r>
          </a:p>
          <a:p>
            <a:r>
              <a:rPr lang="en-US" sz="3600" b="0" dirty="0">
                <a:solidFill>
                  <a:srgbClr val="FF0000"/>
                </a:solidFill>
                <a:latin typeface="Helvetica" pitchFamily="1" charset="0"/>
              </a:rPr>
              <a:t>over the lazy dog.</a:t>
            </a:r>
          </a:p>
        </p:txBody>
      </p:sp>
      <p:sp>
        <p:nvSpPr>
          <p:cNvPr id="45066" name="Text Box 10"/>
          <p:cNvSpPr txBox="1">
            <a:spLocks noChangeArrowheads="1"/>
          </p:cNvSpPr>
          <p:nvPr/>
        </p:nvSpPr>
        <p:spPr bwMode="auto">
          <a:xfrm>
            <a:off x="7632700" y="5861050"/>
            <a:ext cx="9906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baseline</a:t>
            </a:r>
          </a:p>
        </p:txBody>
      </p:sp>
      <p:grpSp>
        <p:nvGrpSpPr>
          <p:cNvPr id="2" name="Group 11"/>
          <p:cNvGrpSpPr>
            <a:grpSpLocks/>
          </p:cNvGrpSpPr>
          <p:nvPr/>
        </p:nvGrpSpPr>
        <p:grpSpPr bwMode="auto">
          <a:xfrm>
            <a:off x="342900" y="5257800"/>
            <a:ext cx="1582738" cy="566738"/>
            <a:chOff x="216" y="3312"/>
            <a:chExt cx="997" cy="357"/>
          </a:xfrm>
        </p:grpSpPr>
        <p:sp>
          <p:nvSpPr>
            <p:cNvPr id="45080" name="Oval 12"/>
            <p:cNvSpPr>
              <a:spLocks noChangeArrowheads="1"/>
            </p:cNvSpPr>
            <p:nvPr/>
          </p:nvSpPr>
          <p:spPr bwMode="auto">
            <a:xfrm>
              <a:off x="1160" y="3616"/>
              <a:ext cx="53" cy="5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45081" name="Text Box 13"/>
            <p:cNvSpPr txBox="1">
              <a:spLocks noChangeArrowheads="1"/>
            </p:cNvSpPr>
            <p:nvPr/>
          </p:nvSpPr>
          <p:spPr bwMode="auto">
            <a:xfrm>
              <a:off x="216" y="3312"/>
              <a:ext cx="624" cy="212"/>
            </a:xfrm>
            <a:prstGeom prst="rect">
              <a:avLst/>
            </a:prstGeom>
            <a:noFill/>
            <a:ln w="9525">
              <a:noFill/>
              <a:miter lim="800000"/>
              <a:headEnd/>
              <a:tailEnd/>
            </a:ln>
          </p:spPr>
          <p:txBody>
            <a:bodyPr>
              <a:prstTxWarp prst="textNoShape">
                <a:avLst/>
              </a:prstTxWarp>
              <a:spAutoFit/>
            </a:bodyPr>
            <a:lstStyle/>
            <a:p>
              <a:pPr algn="r">
                <a:spcBef>
                  <a:spcPct val="50000"/>
                </a:spcBef>
              </a:pPr>
              <a:r>
                <a:rPr lang="en-US" sz="1600" b="0" i="1"/>
                <a:t>origin</a:t>
              </a:r>
            </a:p>
          </p:txBody>
        </p:sp>
        <p:sp>
          <p:nvSpPr>
            <p:cNvPr id="45082" name="Line 14"/>
            <p:cNvSpPr>
              <a:spLocks noChangeShapeType="1"/>
            </p:cNvSpPr>
            <p:nvPr/>
          </p:nvSpPr>
          <p:spPr bwMode="auto">
            <a:xfrm>
              <a:off x="800" y="3460"/>
              <a:ext cx="357" cy="148"/>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grpSp>
      <p:grpSp>
        <p:nvGrpSpPr>
          <p:cNvPr id="3" name="Group 15"/>
          <p:cNvGrpSpPr>
            <a:grpSpLocks/>
          </p:cNvGrpSpPr>
          <p:nvPr/>
        </p:nvGrpSpPr>
        <p:grpSpPr bwMode="auto">
          <a:xfrm>
            <a:off x="520700" y="5776913"/>
            <a:ext cx="6794500" cy="547687"/>
            <a:chOff x="328" y="3639"/>
            <a:chExt cx="4280" cy="345"/>
          </a:xfrm>
        </p:grpSpPr>
        <p:sp>
          <p:nvSpPr>
            <p:cNvPr id="45077" name="Line 16"/>
            <p:cNvSpPr>
              <a:spLocks noChangeShapeType="1"/>
            </p:cNvSpPr>
            <p:nvPr/>
          </p:nvSpPr>
          <p:spPr bwMode="auto">
            <a:xfrm>
              <a:off x="1152" y="3984"/>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8" name="AutoShape 17"/>
            <p:cNvSpPr>
              <a:spLocks/>
            </p:cNvSpPr>
            <p:nvPr/>
          </p:nvSpPr>
          <p:spPr bwMode="auto">
            <a:xfrm>
              <a:off x="934" y="3639"/>
              <a:ext cx="103" cy="338"/>
            </a:xfrm>
            <a:prstGeom prst="leftBrace">
              <a:avLst>
                <a:gd name="adj1" fmla="val 27346"/>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9" name="Text Box 18"/>
            <p:cNvSpPr txBox="1">
              <a:spLocks noChangeArrowheads="1"/>
            </p:cNvSpPr>
            <p:nvPr/>
          </p:nvSpPr>
          <p:spPr bwMode="auto">
            <a:xfrm>
              <a:off x="328" y="3704"/>
              <a:ext cx="624" cy="212"/>
            </a:xfrm>
            <a:prstGeom prst="rect">
              <a:avLst/>
            </a:prstGeom>
            <a:noFill/>
            <a:ln w="9525">
              <a:noFill/>
              <a:miter lim="800000"/>
              <a:headEnd/>
              <a:tailEnd/>
            </a:ln>
          </p:spPr>
          <p:txBody>
            <a:bodyPr>
              <a:prstTxWarp prst="textNoShape">
                <a:avLst/>
              </a:prstTxWarp>
              <a:spAutoFit/>
            </a:bodyPr>
            <a:lstStyle/>
            <a:p>
              <a:pPr algn="r">
                <a:spcBef>
                  <a:spcPct val="50000"/>
                </a:spcBef>
              </a:pPr>
              <a:r>
                <a:rPr lang="en-US" sz="1600" b="0" i="1"/>
                <a:t>height</a:t>
              </a:r>
            </a:p>
          </p:txBody>
        </p:sp>
      </p:grpSp>
      <p:grpSp>
        <p:nvGrpSpPr>
          <p:cNvPr id="4" name="Group 19"/>
          <p:cNvGrpSpPr>
            <a:grpSpLocks/>
          </p:cNvGrpSpPr>
          <p:nvPr/>
        </p:nvGrpSpPr>
        <p:grpSpPr bwMode="auto">
          <a:xfrm>
            <a:off x="1828800" y="5386388"/>
            <a:ext cx="6794500" cy="404812"/>
            <a:chOff x="1152" y="3393"/>
            <a:chExt cx="4280" cy="255"/>
          </a:xfrm>
        </p:grpSpPr>
        <p:sp>
          <p:nvSpPr>
            <p:cNvPr id="45074" name="Line 20"/>
            <p:cNvSpPr>
              <a:spLocks noChangeShapeType="1"/>
            </p:cNvSpPr>
            <p:nvPr/>
          </p:nvSpPr>
          <p:spPr bwMode="auto">
            <a:xfrm>
              <a:off x="1152" y="3416"/>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5" name="AutoShape 21"/>
            <p:cNvSpPr>
              <a:spLocks/>
            </p:cNvSpPr>
            <p:nvPr/>
          </p:nvSpPr>
          <p:spPr bwMode="auto">
            <a:xfrm flipH="1">
              <a:off x="4728" y="3393"/>
              <a:ext cx="96" cy="255"/>
            </a:xfrm>
            <a:prstGeom prst="leftBrace">
              <a:avLst>
                <a:gd name="adj1" fmla="val 22135"/>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6" name="Text Box 22"/>
            <p:cNvSpPr txBox="1">
              <a:spLocks noChangeArrowheads="1"/>
            </p:cNvSpPr>
            <p:nvPr/>
          </p:nvSpPr>
          <p:spPr bwMode="auto">
            <a:xfrm>
              <a:off x="4808" y="3400"/>
              <a:ext cx="624"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ascent</a:t>
              </a:r>
            </a:p>
          </p:txBody>
        </p:sp>
      </p:grpSp>
      <p:grpSp>
        <p:nvGrpSpPr>
          <p:cNvPr id="5" name="Group 23"/>
          <p:cNvGrpSpPr>
            <a:grpSpLocks/>
          </p:cNvGrpSpPr>
          <p:nvPr/>
        </p:nvGrpSpPr>
        <p:grpSpPr bwMode="auto">
          <a:xfrm>
            <a:off x="1828800" y="6210300"/>
            <a:ext cx="6794500" cy="336550"/>
            <a:chOff x="1152" y="3912"/>
            <a:chExt cx="4280" cy="212"/>
          </a:xfrm>
        </p:grpSpPr>
        <p:sp>
          <p:nvSpPr>
            <p:cNvPr id="45071" name="Line 24"/>
            <p:cNvSpPr>
              <a:spLocks noChangeShapeType="1"/>
            </p:cNvSpPr>
            <p:nvPr/>
          </p:nvSpPr>
          <p:spPr bwMode="auto">
            <a:xfrm>
              <a:off x="1152" y="4048"/>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2" name="AutoShape 25"/>
            <p:cNvSpPr>
              <a:spLocks/>
            </p:cNvSpPr>
            <p:nvPr/>
          </p:nvSpPr>
          <p:spPr bwMode="auto">
            <a:xfrm flipH="1">
              <a:off x="4736" y="3985"/>
              <a:ext cx="47" cy="84"/>
            </a:xfrm>
            <a:prstGeom prst="leftBrace">
              <a:avLst>
                <a:gd name="adj1" fmla="val 14894"/>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3" name="Text Box 26"/>
            <p:cNvSpPr txBox="1">
              <a:spLocks noChangeArrowheads="1"/>
            </p:cNvSpPr>
            <p:nvPr/>
          </p:nvSpPr>
          <p:spPr bwMode="auto">
            <a:xfrm>
              <a:off x="4808" y="3912"/>
              <a:ext cx="624"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descent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161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5161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161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51619">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516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9" grpId="0" build="p" bldLvl="2"/>
      <p:bldP spid="751620" grpId="0" build="p"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GRect</a:t>
            </a:r>
            <a:r>
              <a:rPr lang="en-US" sz="4000">
                <a:solidFill>
                  <a:srgbClr val="FF0000"/>
                </a:solidFill>
              </a:rPr>
              <a:t> Class</a:t>
            </a:r>
            <a:endParaRPr lang="en-US">
              <a:solidFill>
                <a:srgbClr val="FF0000"/>
              </a:solidFill>
            </a:endParaRPr>
          </a:p>
        </p:txBody>
      </p:sp>
      <p:sp>
        <p:nvSpPr>
          <p:cNvPr id="47107" name="Rectangle 3"/>
          <p:cNvSpPr>
            <a:spLocks noChangeArrowheads="1"/>
          </p:cNvSpPr>
          <p:nvPr/>
        </p:nvSpPr>
        <p:spPr bwMode="auto">
          <a:xfrm>
            <a:off x="482600" y="1155700"/>
            <a:ext cx="8128000" cy="1206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GRect</a:t>
            </a:r>
            <a:r>
              <a:rPr lang="en-US" sz="2400" b="0"/>
              <a:t> class implements the </a:t>
            </a:r>
            <a:r>
              <a:rPr lang="en-US" sz="2000">
                <a:latin typeface="Courier New" pitchFamily="1" charset="0"/>
              </a:rPr>
              <a:t>GFillable</a:t>
            </a:r>
            <a:r>
              <a:rPr lang="en-US" sz="2400" b="0"/>
              <a:t>, </a:t>
            </a:r>
            <a:r>
              <a:rPr lang="en-US" sz="2000">
                <a:latin typeface="Courier New" pitchFamily="1" charset="0"/>
              </a:rPr>
              <a:t>GResizable</a:t>
            </a:r>
            <a:r>
              <a:rPr lang="en-US" sz="2400" b="0"/>
              <a:t>, and </a:t>
            </a:r>
            <a:r>
              <a:rPr lang="en-US" sz="2000">
                <a:latin typeface="Courier New" pitchFamily="1" charset="0"/>
              </a:rPr>
              <a:t>GScalable</a:t>
            </a:r>
            <a:r>
              <a:rPr lang="en-US" sz="2400" b="0"/>
              <a:t> interfaces but does not otherwise extend the facilities of </a:t>
            </a:r>
            <a:r>
              <a:rPr lang="en-US" sz="2000">
                <a:latin typeface="Courier New" pitchFamily="1" charset="0"/>
              </a:rPr>
              <a:t>GObject</a:t>
            </a:r>
            <a:r>
              <a:rPr lang="en-US" sz="2400" b="0"/>
              <a:t>.</a:t>
            </a:r>
          </a:p>
        </p:txBody>
      </p:sp>
      <p:grpSp>
        <p:nvGrpSpPr>
          <p:cNvPr id="2" name="Group 4"/>
          <p:cNvGrpSpPr>
            <a:grpSpLocks/>
          </p:cNvGrpSpPr>
          <p:nvPr/>
        </p:nvGrpSpPr>
        <p:grpSpPr bwMode="auto">
          <a:xfrm>
            <a:off x="482600" y="2273300"/>
            <a:ext cx="8128000" cy="2286000"/>
            <a:chOff x="304" y="1432"/>
            <a:chExt cx="5120" cy="1440"/>
          </a:xfrm>
        </p:grpSpPr>
        <p:sp>
          <p:nvSpPr>
            <p:cNvPr id="47113" name="Rectangle 5"/>
            <p:cNvSpPr>
              <a:spLocks noChangeArrowheads="1"/>
            </p:cNvSpPr>
            <p:nvPr/>
          </p:nvSpPr>
          <p:spPr bwMode="auto">
            <a:xfrm>
              <a:off x="304" y="1432"/>
              <a:ext cx="5120" cy="34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Like every other shape class, the </a:t>
              </a:r>
              <a:r>
                <a:rPr lang="en-US" sz="2000">
                  <a:latin typeface="Courier New" pitchFamily="1" charset="0"/>
                </a:rPr>
                <a:t>GRect</a:t>
              </a:r>
              <a:r>
                <a:rPr lang="en-US" sz="2400" b="0"/>
                <a:t> constructor comes in two forms.  The first includes both the location and the size: </a:t>
              </a:r>
            </a:p>
          </p:txBody>
        </p:sp>
        <p:sp>
          <p:nvSpPr>
            <p:cNvPr id="47114" name="Rectangle 6"/>
            <p:cNvSpPr>
              <a:spLocks noChangeArrowheads="1"/>
            </p:cNvSpPr>
            <p:nvPr/>
          </p:nvSpPr>
          <p:spPr bwMode="auto">
            <a:xfrm>
              <a:off x="1296" y="1960"/>
              <a:ext cx="3312"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new GRect(</a:t>
              </a:r>
              <a:r>
                <a:rPr lang="en-US" sz="2000" b="0" i="1"/>
                <a:t>x</a:t>
              </a:r>
              <a:r>
                <a:rPr lang="en-US" sz="2000">
                  <a:latin typeface="Courier New" pitchFamily="1" charset="0"/>
                </a:rPr>
                <a:t>,</a:t>
              </a:r>
              <a:r>
                <a:rPr lang="en-US" sz="2000" b="0" i="1"/>
                <a:t> y</a:t>
              </a:r>
              <a:r>
                <a:rPr lang="en-US" sz="2000">
                  <a:latin typeface="Courier New" pitchFamily="1" charset="0"/>
                </a:rPr>
                <a:t>,</a:t>
              </a:r>
              <a:r>
                <a:rPr lang="en-US" sz="2000" b="0" i="1"/>
                <a:t> width</a:t>
              </a:r>
              <a:r>
                <a:rPr lang="en-US" sz="2000">
                  <a:latin typeface="Courier New" pitchFamily="1" charset="0"/>
                </a:rPr>
                <a:t>,</a:t>
              </a:r>
              <a:r>
                <a:rPr lang="en-US" sz="2000" b="0" i="1"/>
                <a:t> height</a:t>
              </a:r>
              <a:r>
                <a:rPr lang="en-US" sz="2000">
                  <a:latin typeface="Courier New" pitchFamily="1" charset="0"/>
                </a:rPr>
                <a:t>)</a:t>
              </a:r>
            </a:p>
          </p:txBody>
        </p:sp>
        <p:sp>
          <p:nvSpPr>
            <p:cNvPr id="47115" name="Rectangle 7"/>
            <p:cNvSpPr>
              <a:spLocks noChangeArrowheads="1"/>
            </p:cNvSpPr>
            <p:nvPr/>
          </p:nvSpPr>
          <p:spPr bwMode="auto">
            <a:xfrm>
              <a:off x="304" y="2352"/>
              <a:ext cx="5120" cy="52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This </a:t>
              </a:r>
              <a:r>
                <a:rPr lang="en-US" sz="2400" b="0" dirty="0"/>
                <a:t>form makes sense when you know in advance where the rectangle belongs. </a:t>
              </a:r>
            </a:p>
          </p:txBody>
        </p:sp>
      </p:grpSp>
      <p:grpSp>
        <p:nvGrpSpPr>
          <p:cNvPr id="3" name="Group 8"/>
          <p:cNvGrpSpPr>
            <a:grpSpLocks/>
          </p:cNvGrpSpPr>
          <p:nvPr/>
        </p:nvGrpSpPr>
        <p:grpSpPr bwMode="auto">
          <a:xfrm>
            <a:off x="482600" y="4546600"/>
            <a:ext cx="8128000" cy="1993900"/>
            <a:chOff x="304" y="1432"/>
            <a:chExt cx="5120" cy="1256"/>
          </a:xfrm>
        </p:grpSpPr>
        <p:sp>
          <p:nvSpPr>
            <p:cNvPr id="47110" name="Rectangle 9"/>
            <p:cNvSpPr>
              <a:spLocks noChangeArrowheads="1"/>
            </p:cNvSpPr>
            <p:nvPr/>
          </p:nvSpPr>
          <p:spPr bwMode="auto">
            <a:xfrm>
              <a:off x="304" y="1432"/>
              <a:ext cx="5120" cy="344"/>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a:t>The second constructor defers setting the location: </a:t>
              </a:r>
            </a:p>
          </p:txBody>
        </p:sp>
        <p:sp>
          <p:nvSpPr>
            <p:cNvPr id="47111" name="Rectangle 10"/>
            <p:cNvSpPr>
              <a:spLocks noChangeArrowheads="1"/>
            </p:cNvSpPr>
            <p:nvPr/>
          </p:nvSpPr>
          <p:spPr bwMode="auto">
            <a:xfrm>
              <a:off x="1296" y="1776"/>
              <a:ext cx="3312"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new GRect(</a:t>
              </a:r>
              <a:r>
                <a:rPr lang="en-US" sz="2000" b="0" i="1"/>
                <a:t>width</a:t>
              </a:r>
              <a:r>
                <a:rPr lang="en-US" sz="2000">
                  <a:latin typeface="Courier New" pitchFamily="1" charset="0"/>
                </a:rPr>
                <a:t>,</a:t>
              </a:r>
              <a:r>
                <a:rPr lang="en-US" sz="2000" b="0" i="1"/>
                <a:t> height</a:t>
              </a:r>
              <a:r>
                <a:rPr lang="en-US" sz="2000">
                  <a:latin typeface="Courier New" pitchFamily="1" charset="0"/>
                </a:rPr>
                <a:t>)</a:t>
              </a:r>
            </a:p>
          </p:txBody>
        </p:sp>
        <p:sp>
          <p:nvSpPr>
            <p:cNvPr id="47112" name="Rectangle 11"/>
            <p:cNvSpPr>
              <a:spLocks noChangeArrowheads="1"/>
            </p:cNvSpPr>
            <p:nvPr/>
          </p:nvSpPr>
          <p:spPr bwMode="auto">
            <a:xfrm>
              <a:off x="304" y="2168"/>
              <a:ext cx="5120" cy="52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This </a:t>
              </a:r>
              <a:r>
                <a:rPr lang="en-US" sz="2400" b="0" dirty="0"/>
                <a:t>form is more convenient when you want to create a rectangle and then decide where to put it later.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3600" b="1">
                <a:solidFill>
                  <a:srgbClr val="FF0000"/>
                </a:solidFill>
                <a:latin typeface="Courier New" pitchFamily="1" charset="0"/>
              </a:rPr>
              <a:t>GRoundRect</a:t>
            </a:r>
            <a:r>
              <a:rPr lang="en-US" sz="4000">
                <a:solidFill>
                  <a:srgbClr val="FF0000"/>
                </a:solidFill>
              </a:rPr>
              <a:t> and </a:t>
            </a:r>
            <a:r>
              <a:rPr lang="en-US" sz="3600" b="1">
                <a:solidFill>
                  <a:srgbClr val="FF0000"/>
                </a:solidFill>
                <a:latin typeface="Courier New" pitchFamily="1" charset="0"/>
              </a:rPr>
              <a:t>G3DRect</a:t>
            </a:r>
            <a:endParaRPr lang="en-US">
              <a:solidFill>
                <a:srgbClr val="FF0000"/>
              </a:solidFill>
            </a:endParaRPr>
          </a:p>
        </p:txBody>
      </p:sp>
      <p:sp>
        <p:nvSpPr>
          <p:cNvPr id="49155" name="Rectangle 3"/>
          <p:cNvSpPr>
            <a:spLocks noChangeArrowheads="1"/>
          </p:cNvSpPr>
          <p:nvPr/>
        </p:nvSpPr>
        <p:spPr bwMode="auto">
          <a:xfrm>
            <a:off x="482600" y="1155700"/>
            <a:ext cx="5670550" cy="1206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As the class hierarchy diagram indicates, the </a:t>
            </a:r>
            <a:r>
              <a:rPr lang="en-US" sz="2000">
                <a:latin typeface="Courier New" pitchFamily="1" charset="0"/>
              </a:rPr>
              <a:t>GRect</a:t>
            </a:r>
            <a:r>
              <a:rPr lang="en-US" sz="2400" b="0"/>
              <a:t> class has two subclasses.  In keeping with the rules of inheritance, any instance of </a:t>
            </a:r>
            <a:r>
              <a:rPr lang="en-US" sz="2000">
                <a:latin typeface="Courier New" pitchFamily="1" charset="0"/>
              </a:rPr>
              <a:t>GRoundRect</a:t>
            </a:r>
            <a:r>
              <a:rPr lang="en-US" sz="2400" b="0"/>
              <a:t> or </a:t>
            </a:r>
            <a:r>
              <a:rPr lang="en-US" sz="2000">
                <a:latin typeface="Courier New" pitchFamily="1" charset="0"/>
              </a:rPr>
              <a:t>G3DRect</a:t>
            </a:r>
            <a:r>
              <a:rPr lang="en-US" sz="2400" b="0"/>
              <a:t> is also a </a:t>
            </a:r>
            <a:r>
              <a:rPr lang="en-US" sz="2000">
                <a:latin typeface="Courier New" pitchFamily="1" charset="0"/>
              </a:rPr>
              <a:t>GRect</a:t>
            </a:r>
            <a:r>
              <a:rPr lang="en-US" sz="2400" b="0"/>
              <a:t> and inherits its behavior.</a:t>
            </a:r>
          </a:p>
        </p:txBody>
      </p:sp>
      <p:grpSp>
        <p:nvGrpSpPr>
          <p:cNvPr id="49156" name="Group 4"/>
          <p:cNvGrpSpPr>
            <a:grpSpLocks/>
          </p:cNvGrpSpPr>
          <p:nvPr/>
        </p:nvGrpSpPr>
        <p:grpSpPr bwMode="auto">
          <a:xfrm>
            <a:off x="6329363" y="1282700"/>
            <a:ext cx="2451100" cy="1301750"/>
            <a:chOff x="3987" y="768"/>
            <a:chExt cx="1544" cy="820"/>
          </a:xfrm>
        </p:grpSpPr>
        <p:sp>
          <p:nvSpPr>
            <p:cNvPr id="49165" name="Rectangle 5"/>
            <p:cNvSpPr>
              <a:spLocks noChangeArrowheads="1"/>
            </p:cNvSpPr>
            <p:nvPr/>
          </p:nvSpPr>
          <p:spPr bwMode="auto">
            <a:xfrm>
              <a:off x="4480" y="768"/>
              <a:ext cx="62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GRect</a:t>
              </a:r>
              <a:endParaRPr lang="en-US" sz="2400" b="0">
                <a:latin typeface="Helvetica" pitchFamily="1" charset="0"/>
              </a:endParaRPr>
            </a:p>
          </p:txBody>
        </p:sp>
        <p:sp>
          <p:nvSpPr>
            <p:cNvPr id="49166" name="Rectangle 6"/>
            <p:cNvSpPr>
              <a:spLocks noChangeArrowheads="1"/>
            </p:cNvSpPr>
            <p:nvPr/>
          </p:nvSpPr>
          <p:spPr bwMode="auto">
            <a:xfrm>
              <a:off x="3987" y="1352"/>
              <a:ext cx="758"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GRoundRect</a:t>
              </a:r>
              <a:endParaRPr lang="en-US" sz="2400" b="0">
                <a:latin typeface="Helvetica" pitchFamily="1" charset="0"/>
              </a:endParaRPr>
            </a:p>
          </p:txBody>
        </p:sp>
        <p:sp>
          <p:nvSpPr>
            <p:cNvPr id="49167" name="Rectangle 7"/>
            <p:cNvSpPr>
              <a:spLocks noChangeArrowheads="1"/>
            </p:cNvSpPr>
            <p:nvPr/>
          </p:nvSpPr>
          <p:spPr bwMode="auto">
            <a:xfrm>
              <a:off x="4904" y="1352"/>
              <a:ext cx="627" cy="2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a:latin typeface="Courier New" pitchFamily="1" charset="0"/>
                </a:rPr>
                <a:t>G3DRect</a:t>
              </a:r>
              <a:endParaRPr lang="en-US" sz="2400" b="0">
                <a:latin typeface="Helvetica" pitchFamily="1" charset="0"/>
              </a:endParaRPr>
            </a:p>
          </p:txBody>
        </p:sp>
        <p:sp>
          <p:nvSpPr>
            <p:cNvPr id="49168" name="AutoShape 8"/>
            <p:cNvSpPr>
              <a:spLocks noChangeArrowheads="1"/>
            </p:cNvSpPr>
            <p:nvPr/>
          </p:nvSpPr>
          <p:spPr bwMode="auto">
            <a:xfrm rot="19004889" flipH="1">
              <a:off x="4835" y="992"/>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49169" name="AutoShape 9"/>
            <p:cNvCxnSpPr>
              <a:cxnSpLocks noChangeShapeType="1"/>
              <a:stCxn id="49167" idx="0"/>
              <a:endCxn id="49168" idx="3"/>
            </p:cNvCxnSpPr>
            <p:nvPr/>
          </p:nvCxnSpPr>
          <p:spPr bwMode="auto">
            <a:xfrm flipH="1" flipV="1">
              <a:off x="4937" y="1081"/>
              <a:ext cx="281" cy="271"/>
            </a:xfrm>
            <a:prstGeom prst="straightConnector1">
              <a:avLst/>
            </a:prstGeom>
            <a:noFill/>
            <a:ln w="9525">
              <a:solidFill>
                <a:schemeClr val="tx1"/>
              </a:solidFill>
              <a:round/>
              <a:headEnd/>
              <a:tailEnd/>
            </a:ln>
          </p:spPr>
        </p:cxnSp>
        <p:sp>
          <p:nvSpPr>
            <p:cNvPr id="49170" name="AutoShape 10"/>
            <p:cNvSpPr>
              <a:spLocks noChangeArrowheads="1"/>
            </p:cNvSpPr>
            <p:nvPr/>
          </p:nvSpPr>
          <p:spPr bwMode="auto">
            <a:xfrm rot="2595111">
              <a:off x="4621" y="992"/>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49171" name="AutoShape 11"/>
            <p:cNvCxnSpPr>
              <a:cxnSpLocks noChangeShapeType="1"/>
              <a:stCxn id="49166" idx="0"/>
              <a:endCxn id="49170" idx="3"/>
            </p:cNvCxnSpPr>
            <p:nvPr/>
          </p:nvCxnSpPr>
          <p:spPr bwMode="auto">
            <a:xfrm flipV="1">
              <a:off x="4366" y="1081"/>
              <a:ext cx="286" cy="271"/>
            </a:xfrm>
            <a:prstGeom prst="straightConnector1">
              <a:avLst/>
            </a:prstGeom>
            <a:noFill/>
            <a:ln w="9525">
              <a:solidFill>
                <a:schemeClr val="tx1"/>
              </a:solidFill>
              <a:round/>
              <a:headEnd/>
              <a:tailEnd/>
            </a:ln>
          </p:spPr>
        </p:cxnSp>
      </p:grpSp>
      <p:grpSp>
        <p:nvGrpSpPr>
          <p:cNvPr id="3" name="Group 12"/>
          <p:cNvGrpSpPr>
            <a:grpSpLocks/>
          </p:cNvGrpSpPr>
          <p:nvPr/>
        </p:nvGrpSpPr>
        <p:grpSpPr bwMode="auto">
          <a:xfrm>
            <a:off x="482600" y="2908300"/>
            <a:ext cx="8128000" cy="3711575"/>
            <a:chOff x="304" y="1832"/>
            <a:chExt cx="5120" cy="2338"/>
          </a:xfrm>
        </p:grpSpPr>
        <p:sp>
          <p:nvSpPr>
            <p:cNvPr id="49158" name="Rectangle 13"/>
            <p:cNvSpPr>
              <a:spLocks noChangeArrowheads="1"/>
            </p:cNvSpPr>
            <p:nvPr/>
          </p:nvSpPr>
          <p:spPr bwMode="auto">
            <a:xfrm>
              <a:off x="304" y="1832"/>
              <a:ext cx="5120" cy="34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sample run at the bottom of the screen shows what happens if you execute the following calls:  </a:t>
              </a:r>
            </a:p>
          </p:txBody>
        </p:sp>
        <p:sp>
          <p:nvSpPr>
            <p:cNvPr id="49159" name="Rectangle 14"/>
            <p:cNvSpPr>
              <a:spLocks noChangeArrowheads="1"/>
            </p:cNvSpPr>
            <p:nvPr/>
          </p:nvSpPr>
          <p:spPr bwMode="auto">
            <a:xfrm>
              <a:off x="864" y="2360"/>
              <a:ext cx="4272"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a:latin typeface="Courier New" pitchFamily="1" charset="0"/>
                </a:rPr>
                <a:t>add(new GRoundRect(100,</a:t>
              </a:r>
              <a:r>
                <a:rPr lang="en-US" sz="1200">
                  <a:latin typeface="Courier New" pitchFamily="1" charset="0"/>
                </a:rPr>
                <a:t> </a:t>
              </a:r>
              <a:r>
                <a:rPr lang="en-US" sz="2000">
                  <a:latin typeface="Courier New" pitchFamily="1" charset="0"/>
                </a:rPr>
                <a:t>60,</a:t>
              </a:r>
              <a:r>
                <a:rPr lang="en-US" sz="1200">
                  <a:latin typeface="Courier New" pitchFamily="1" charset="0"/>
                </a:rPr>
                <a:t> </a:t>
              </a:r>
              <a:r>
                <a:rPr lang="en-US" sz="2000">
                  <a:latin typeface="Courier New" pitchFamily="1" charset="0"/>
                </a:rPr>
                <a:t>75,</a:t>
              </a:r>
              <a:r>
                <a:rPr lang="en-US" sz="1200">
                  <a:latin typeface="Courier New" pitchFamily="1" charset="0"/>
                </a:rPr>
                <a:t> </a:t>
              </a:r>
              <a:r>
                <a:rPr lang="en-US" sz="2000">
                  <a:latin typeface="Courier New" pitchFamily="1" charset="0"/>
                </a:rPr>
                <a:t>50));</a:t>
              </a:r>
            </a:p>
            <a:p>
              <a:r>
                <a:rPr lang="en-US" sz="2000">
                  <a:latin typeface="Courier New" pitchFamily="1" charset="0"/>
                </a:rPr>
                <a:t>add(new G3DRect(300,</a:t>
              </a:r>
              <a:r>
                <a:rPr lang="en-US" sz="1200">
                  <a:latin typeface="Courier New" pitchFamily="1" charset="0"/>
                </a:rPr>
                <a:t> </a:t>
              </a:r>
              <a:r>
                <a:rPr lang="en-US" sz="2000">
                  <a:latin typeface="Courier New" pitchFamily="1" charset="0"/>
                </a:rPr>
                <a:t>60,</a:t>
              </a:r>
              <a:r>
                <a:rPr lang="en-US" sz="1200">
                  <a:latin typeface="Courier New" pitchFamily="1" charset="0"/>
                </a:rPr>
                <a:t> </a:t>
              </a:r>
              <a:r>
                <a:rPr lang="en-US" sz="2000">
                  <a:latin typeface="Courier New" pitchFamily="1" charset="0"/>
                </a:rPr>
                <a:t>75,</a:t>
              </a:r>
              <a:r>
                <a:rPr lang="en-US" sz="1200">
                  <a:latin typeface="Courier New" pitchFamily="1" charset="0"/>
                </a:rPr>
                <a:t> </a:t>
              </a:r>
              <a:r>
                <a:rPr lang="en-US" sz="2000">
                  <a:latin typeface="Courier New" pitchFamily="1" charset="0"/>
                </a:rPr>
                <a:t>50));</a:t>
              </a:r>
            </a:p>
          </p:txBody>
        </p:sp>
        <p:pic>
          <p:nvPicPr>
            <p:cNvPr id="49160" name="Picture 15" descr="Graphics (3"/>
            <p:cNvPicPr>
              <a:picLocks noChangeAspect="1" noChangeArrowheads="1"/>
            </p:cNvPicPr>
            <p:nvPr/>
          </p:nvPicPr>
          <p:blipFill>
            <a:blip r:embed="rId3"/>
            <a:srcRect/>
            <a:stretch>
              <a:fillRect/>
            </a:stretch>
          </p:blipFill>
          <p:spPr bwMode="auto">
            <a:xfrm>
              <a:off x="1457" y="2944"/>
              <a:ext cx="2845" cy="1226"/>
            </a:xfrm>
            <a:prstGeom prst="rect">
              <a:avLst/>
            </a:prstGeom>
            <a:noFill/>
            <a:ln w="9525">
              <a:noFill/>
              <a:miter lim="800000"/>
              <a:headEnd/>
              <a:tailEnd/>
            </a:ln>
          </p:spPr>
        </p:pic>
        <p:sp>
          <p:nvSpPr>
            <p:cNvPr id="49161" name="Text Box 16"/>
            <p:cNvSpPr txBox="1">
              <a:spLocks noChangeArrowheads="1"/>
            </p:cNvSpPr>
            <p:nvPr/>
          </p:nvSpPr>
          <p:spPr bwMode="auto">
            <a:xfrm>
              <a:off x="1503" y="2928"/>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RoundAnd3DRect</a:t>
              </a:r>
            </a:p>
          </p:txBody>
        </p:sp>
        <p:sp>
          <p:nvSpPr>
            <p:cNvPr id="49162" name="AutoShape 17"/>
            <p:cNvSpPr>
              <a:spLocks noChangeArrowheads="1"/>
            </p:cNvSpPr>
            <p:nvPr/>
          </p:nvSpPr>
          <p:spPr bwMode="auto">
            <a:xfrm>
              <a:off x="2040" y="3418"/>
              <a:ext cx="432" cy="288"/>
            </a:xfrm>
            <a:prstGeom prst="roundRect">
              <a:avLst>
                <a:gd name="adj" fmla="val 16667"/>
              </a:avLst>
            </a:prstGeom>
            <a:noFill/>
            <a:ln w="9525">
              <a:solidFill>
                <a:schemeClr val="tx1"/>
              </a:solidFill>
              <a:round/>
              <a:headEnd/>
              <a:tailEnd/>
            </a:ln>
          </p:spPr>
          <p:txBody>
            <a:bodyPr wrap="none" anchor="ctr">
              <a:prstTxWarp prst="textNoShape">
                <a:avLst/>
              </a:prstTxWarp>
            </a:bodyPr>
            <a:lstStyle/>
            <a:p>
              <a:endParaRPr lang="en-US"/>
            </a:p>
          </p:txBody>
        </p:sp>
        <p:sp>
          <p:nvSpPr>
            <p:cNvPr id="49163" name="Rectangle 18"/>
            <p:cNvSpPr>
              <a:spLocks noChangeArrowheads="1"/>
            </p:cNvSpPr>
            <p:nvPr/>
          </p:nvSpPr>
          <p:spPr bwMode="auto">
            <a:xfrm>
              <a:off x="3195" y="3422"/>
              <a:ext cx="425" cy="281"/>
            </a:xfrm>
            <a:prstGeom prst="rect">
              <a:avLst/>
            </a:prstGeom>
            <a:solidFill>
              <a:schemeClr val="bg1"/>
            </a:solidFill>
            <a:ln w="15875">
              <a:solidFill>
                <a:srgbClr val="666666"/>
              </a:solidFill>
              <a:miter lim="800000"/>
              <a:headEnd/>
              <a:tailEnd/>
            </a:ln>
          </p:spPr>
          <p:txBody>
            <a:bodyPr wrap="none" anchor="ctr">
              <a:prstTxWarp prst="textNoShape">
                <a:avLst/>
              </a:prstTxWarp>
            </a:bodyPr>
            <a:lstStyle/>
            <a:p>
              <a:endParaRPr lang="en-US"/>
            </a:p>
          </p:txBody>
        </p:sp>
        <p:sp>
          <p:nvSpPr>
            <p:cNvPr id="49164" name="Rectangle 19"/>
            <p:cNvSpPr>
              <a:spLocks noChangeArrowheads="1"/>
            </p:cNvSpPr>
            <p:nvPr/>
          </p:nvSpPr>
          <p:spPr bwMode="auto">
            <a:xfrm>
              <a:off x="3192" y="3414"/>
              <a:ext cx="425" cy="28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t>
            </a:r>
            <a:r>
              <a:rPr lang="en-US" sz="3600" b="1" dirty="0" err="1">
                <a:solidFill>
                  <a:srgbClr val="FF0000"/>
                </a:solidFill>
                <a:latin typeface="Courier New" pitchFamily="1" charset="0"/>
              </a:rPr>
              <a:t>GOval</a:t>
            </a:r>
            <a:r>
              <a:rPr lang="en-US" sz="4000" dirty="0">
                <a:solidFill>
                  <a:srgbClr val="FF0000"/>
                </a:solidFill>
              </a:rPr>
              <a:t> </a:t>
            </a:r>
            <a:r>
              <a:rPr lang="en-US" sz="4000" dirty="0" smtClean="0">
                <a:solidFill>
                  <a:srgbClr val="FF0000"/>
                </a:solidFill>
              </a:rPr>
              <a:t>Class</a:t>
            </a:r>
            <a:endParaRPr lang="en-US" dirty="0">
              <a:solidFill>
                <a:srgbClr val="FF0000"/>
              </a:solidFill>
            </a:endParaRPr>
          </a:p>
        </p:txBody>
      </p:sp>
      <p:sp>
        <p:nvSpPr>
          <p:cNvPr id="51203" name="Rectangle 3"/>
          <p:cNvSpPr>
            <a:spLocks noChangeArrowheads="1"/>
          </p:cNvSpPr>
          <p:nvPr/>
        </p:nvSpPr>
        <p:spPr bwMode="auto">
          <a:xfrm>
            <a:off x="482600" y="1155700"/>
            <a:ext cx="8128000" cy="1206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GOval</a:t>
            </a:r>
            <a:r>
              <a:rPr lang="en-US" sz="2400" b="0"/>
              <a:t> class represents an elliptical shape defined by the boundaries of its enclosing rectangle.</a:t>
            </a:r>
          </a:p>
        </p:txBody>
      </p:sp>
      <p:grpSp>
        <p:nvGrpSpPr>
          <p:cNvPr id="2" name="Group 4"/>
          <p:cNvGrpSpPr>
            <a:grpSpLocks/>
          </p:cNvGrpSpPr>
          <p:nvPr/>
        </p:nvGrpSpPr>
        <p:grpSpPr bwMode="auto">
          <a:xfrm>
            <a:off x="482600" y="1955800"/>
            <a:ext cx="8128000" cy="4521200"/>
            <a:chOff x="304" y="1232"/>
            <a:chExt cx="5120" cy="2848"/>
          </a:xfrm>
        </p:grpSpPr>
        <p:sp>
          <p:nvSpPr>
            <p:cNvPr id="51205" name="Rectangle 5"/>
            <p:cNvSpPr>
              <a:spLocks noChangeArrowheads="1"/>
            </p:cNvSpPr>
            <p:nvPr/>
          </p:nvSpPr>
          <p:spPr bwMode="auto">
            <a:xfrm>
              <a:off x="304" y="1232"/>
              <a:ext cx="5120" cy="34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As an example, the following </a:t>
              </a:r>
              <a:r>
                <a:rPr lang="en-US" sz="2000">
                  <a:latin typeface="Courier New" pitchFamily="1" charset="0"/>
                </a:rPr>
                <a:t>run</a:t>
              </a:r>
              <a:r>
                <a:rPr lang="en-US" sz="2400" b="0"/>
                <a:t> method creates the largest oval that fits within the canvas:  </a:t>
              </a:r>
            </a:p>
          </p:txBody>
        </p:sp>
        <p:sp>
          <p:nvSpPr>
            <p:cNvPr id="51206" name="Rectangle 6"/>
            <p:cNvSpPr>
              <a:spLocks noChangeArrowheads="1"/>
            </p:cNvSpPr>
            <p:nvPr/>
          </p:nvSpPr>
          <p:spPr bwMode="auto">
            <a:xfrm>
              <a:off x="864" y="1730"/>
              <a:ext cx="4272" cy="100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dirty="0">
                <a:latin typeface="Courier New" pitchFamily="1" charset="0"/>
              </a:endParaRPr>
            </a:p>
          </p:txBody>
        </p:sp>
        <p:pic>
          <p:nvPicPr>
            <p:cNvPr id="51207" name="Picture 7" descr="Graphics (3"/>
            <p:cNvPicPr>
              <a:picLocks noChangeAspect="1" noChangeArrowheads="1"/>
            </p:cNvPicPr>
            <p:nvPr/>
          </p:nvPicPr>
          <p:blipFill>
            <a:blip r:embed="rId3"/>
            <a:srcRect/>
            <a:stretch>
              <a:fillRect/>
            </a:stretch>
          </p:blipFill>
          <p:spPr bwMode="auto">
            <a:xfrm>
              <a:off x="1457" y="2854"/>
              <a:ext cx="2845" cy="1226"/>
            </a:xfrm>
            <a:prstGeom prst="rect">
              <a:avLst/>
            </a:prstGeom>
            <a:noFill/>
            <a:ln w="9525">
              <a:noFill/>
              <a:miter lim="800000"/>
              <a:headEnd/>
              <a:tailEnd/>
            </a:ln>
          </p:spPr>
        </p:pic>
        <p:sp>
          <p:nvSpPr>
            <p:cNvPr id="51208" name="Text Box 8"/>
            <p:cNvSpPr txBox="1">
              <a:spLocks noChangeArrowheads="1"/>
            </p:cNvSpPr>
            <p:nvPr/>
          </p:nvSpPr>
          <p:spPr bwMode="auto">
            <a:xfrm>
              <a:off x="1503" y="2838"/>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LargestOval</a:t>
              </a:r>
            </a:p>
          </p:txBody>
        </p:sp>
        <p:sp>
          <p:nvSpPr>
            <p:cNvPr id="51209" name="Oval 9"/>
            <p:cNvSpPr>
              <a:spLocks noChangeArrowheads="1"/>
            </p:cNvSpPr>
            <p:nvPr/>
          </p:nvSpPr>
          <p:spPr bwMode="auto">
            <a:xfrm>
              <a:off x="1478" y="2986"/>
              <a:ext cx="2811" cy="1086"/>
            </a:xfrm>
            <a:prstGeom prst="ellipse">
              <a:avLst/>
            </a:prstGeom>
            <a:solidFill>
              <a:srgbClr val="00FF00"/>
            </a:solidFill>
            <a:ln w="9525">
              <a:solidFill>
                <a:srgbClr val="00FF00"/>
              </a:solidFill>
              <a:round/>
              <a:headEnd/>
              <a:tailEnd/>
            </a:ln>
          </p:spPr>
          <p:txBody>
            <a:bodyPr wrap="none" anchor="ctr">
              <a:prstTxWarp prst="textNoShape">
                <a:avLst/>
              </a:prstTxWarp>
            </a:bodyPr>
            <a:lstStyle/>
            <a:p>
              <a:endParaRPr lang="en-US"/>
            </a:p>
          </p:txBody>
        </p:sp>
        <p:sp>
          <p:nvSpPr>
            <p:cNvPr id="10" name="Rectangle 6"/>
            <p:cNvSpPr>
              <a:spLocks noChangeArrowheads="1"/>
            </p:cNvSpPr>
            <p:nvPr/>
          </p:nvSpPr>
          <p:spPr bwMode="auto">
            <a:xfrm>
              <a:off x="864" y="1712"/>
              <a:ext cx="4272" cy="1006"/>
            </a:xfrm>
            <a:prstGeom prst="rect">
              <a:avLst/>
            </a:prstGeom>
            <a:noFill/>
            <a:ln w="9525">
              <a:noFill/>
              <a:miter lim="800000"/>
              <a:headEnd/>
              <a:tailEnd/>
            </a:ln>
          </p:spPr>
          <p:txBody>
            <a:bodyPr wrap="none" anchor="ctr">
              <a:prstTxWarp prst="textNoShape">
                <a:avLst/>
              </a:prstTxWarp>
            </a:bodyPr>
            <a:lstStyle/>
            <a:p>
              <a:r>
                <a:rPr lang="en-US" sz="1600" dirty="0">
                  <a:latin typeface="Courier New" pitchFamily="1" charset="0"/>
                </a:rPr>
                <a:t>public void run() {</a:t>
              </a:r>
            </a:p>
            <a:p>
              <a:r>
                <a:rPr lang="en-US" sz="1600" dirty="0">
                  <a:latin typeface="Courier New" pitchFamily="1" charset="0"/>
                </a:rPr>
                <a:t>   </a:t>
              </a:r>
              <a:r>
                <a:rPr lang="en-US" sz="1600" dirty="0" err="1">
                  <a:latin typeface="Courier New" pitchFamily="1" charset="0"/>
                </a:rPr>
                <a:t>GOval</a:t>
              </a:r>
              <a:r>
                <a:rPr lang="en-US" sz="1600" dirty="0">
                  <a:latin typeface="Courier New" pitchFamily="1" charset="0"/>
                </a:rPr>
                <a:t> oval = new </a:t>
              </a:r>
              <a:r>
                <a:rPr lang="en-US" sz="1600" dirty="0" err="1">
                  <a:latin typeface="Courier New" pitchFamily="1" charset="0"/>
                </a:rPr>
                <a:t>GOval(getWidth</a:t>
              </a:r>
              <a:r>
                <a:rPr lang="en-US" sz="1600" dirty="0">
                  <a:latin typeface="Courier New" pitchFamily="1" charset="0"/>
                </a:rPr>
                <a:t>(), </a:t>
              </a:r>
              <a:r>
                <a:rPr lang="en-US" sz="1600" dirty="0" err="1">
                  <a:latin typeface="Courier New" pitchFamily="1" charset="0"/>
                </a:rPr>
                <a:t>getHeight</a:t>
              </a:r>
              <a:r>
                <a:rPr lang="en-US" sz="1600" dirty="0">
                  <a:latin typeface="Courier New" pitchFamily="1" charset="0"/>
                </a:rPr>
                <a:t>());</a:t>
              </a:r>
            </a:p>
            <a:p>
              <a:r>
                <a:rPr lang="en-US" sz="1600" dirty="0">
                  <a:latin typeface="Courier New" pitchFamily="1" charset="0"/>
                </a:rPr>
                <a:t>   </a:t>
              </a:r>
              <a:r>
                <a:rPr lang="en-US" sz="1600" dirty="0" err="1">
                  <a:latin typeface="Courier New" pitchFamily="1" charset="0"/>
                </a:rPr>
                <a:t>oval.setFilled(true</a:t>
              </a:r>
              <a:r>
                <a:rPr lang="en-US" sz="1600" dirty="0">
                  <a:latin typeface="Courier New" pitchFamily="1" charset="0"/>
                </a:rPr>
                <a:t>);</a:t>
              </a:r>
            </a:p>
            <a:p>
              <a:r>
                <a:rPr lang="en-US" sz="1600" dirty="0">
                  <a:latin typeface="Courier New" pitchFamily="1" charset="0"/>
                </a:rPr>
                <a:t>   </a:t>
              </a:r>
              <a:r>
                <a:rPr lang="en-US" sz="1600" dirty="0" err="1">
                  <a:latin typeface="Courier New" pitchFamily="1" charset="0"/>
                </a:rPr>
                <a:t>oval.setColor(Color.GREEN</a:t>
              </a:r>
              <a:r>
                <a:rPr lang="en-US" sz="1600" dirty="0">
                  <a:latin typeface="Courier New" pitchFamily="1" charset="0"/>
                </a:rPr>
                <a:t>);</a:t>
              </a:r>
            </a:p>
            <a:p>
              <a:r>
                <a:rPr lang="en-US" sz="1600" dirty="0">
                  <a:latin typeface="Courier New" pitchFamily="1" charset="0"/>
                </a:rPr>
                <a:t>   </a:t>
              </a:r>
              <a:r>
                <a:rPr lang="en-US" sz="1600" dirty="0" err="1">
                  <a:latin typeface="Courier New" pitchFamily="1" charset="0"/>
                </a:rPr>
                <a:t>add(oval</a:t>
              </a:r>
              <a:r>
                <a:rPr lang="en-US" sz="1600" dirty="0">
                  <a:latin typeface="Courier New" pitchFamily="1" charset="0"/>
                </a:rPr>
                <a:t>, 0, 0);</a:t>
              </a:r>
            </a:p>
            <a:p>
              <a:r>
                <a:rPr lang="en-US" sz="1600" dirty="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GLine</a:t>
            </a:r>
            <a:r>
              <a:rPr lang="en-US" sz="4000">
                <a:solidFill>
                  <a:srgbClr val="FF0000"/>
                </a:solidFill>
              </a:rPr>
              <a:t> Class</a:t>
            </a:r>
            <a:endParaRPr lang="en-US">
              <a:solidFill>
                <a:srgbClr val="FF0000"/>
              </a:solidFill>
            </a:endParaRPr>
          </a:p>
        </p:txBody>
      </p:sp>
      <p:sp>
        <p:nvSpPr>
          <p:cNvPr id="53251"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GLine</a:t>
            </a:r>
            <a:r>
              <a:rPr lang="en-US" sz="2400" b="0"/>
              <a:t> class represents a line segment that connects two points.  The constructor call looks like this:</a:t>
            </a:r>
          </a:p>
        </p:txBody>
      </p:sp>
      <p:sp>
        <p:nvSpPr>
          <p:cNvPr id="53252" name="Rectangle 4"/>
          <p:cNvSpPr>
            <a:spLocks noChangeArrowheads="1"/>
          </p:cNvSpPr>
          <p:nvPr/>
        </p:nvSpPr>
        <p:spPr bwMode="auto">
          <a:xfrm>
            <a:off x="2781300" y="2019300"/>
            <a:ext cx="35814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dirty="0">
                <a:latin typeface="Courier New" pitchFamily="1" charset="0"/>
              </a:rPr>
              <a:t>new GLine(</a:t>
            </a:r>
            <a:r>
              <a:rPr lang="en-US" sz="1800" b="0" i="1" dirty="0"/>
              <a:t>x</a:t>
            </a:r>
            <a:r>
              <a:rPr lang="en-US" sz="1600" b="0" baseline="-25000" dirty="0"/>
              <a:t>0</a:t>
            </a:r>
            <a:r>
              <a:rPr lang="en-US" sz="1800" dirty="0">
                <a:latin typeface="Courier New" pitchFamily="1" charset="0"/>
              </a:rPr>
              <a:t>,</a:t>
            </a:r>
            <a:r>
              <a:rPr lang="en-US" sz="1000" b="0" i="1" dirty="0"/>
              <a:t> </a:t>
            </a:r>
            <a:r>
              <a:rPr lang="en-US" sz="1800" b="0" i="1" dirty="0"/>
              <a:t>y</a:t>
            </a:r>
            <a:r>
              <a:rPr lang="en-US" sz="1600" b="0" baseline="-25000" dirty="0"/>
              <a:t>0</a:t>
            </a:r>
            <a:r>
              <a:rPr lang="en-US" sz="1800" dirty="0">
                <a:latin typeface="Courier New" pitchFamily="1" charset="0"/>
              </a:rPr>
              <a:t>,</a:t>
            </a:r>
            <a:r>
              <a:rPr lang="en-US" sz="1000" b="0" i="1" dirty="0"/>
              <a:t> </a:t>
            </a:r>
            <a:r>
              <a:rPr lang="en-US" sz="1800" b="0" i="1" dirty="0"/>
              <a:t>x</a:t>
            </a:r>
            <a:r>
              <a:rPr lang="en-US" sz="1600" b="0" baseline="-25000" dirty="0"/>
              <a:t>1</a:t>
            </a:r>
            <a:r>
              <a:rPr lang="en-US" sz="1800" dirty="0">
                <a:latin typeface="Courier New" pitchFamily="1" charset="0"/>
              </a:rPr>
              <a:t>,</a:t>
            </a:r>
            <a:r>
              <a:rPr lang="en-US" sz="1000" b="0" i="1" dirty="0"/>
              <a:t> </a:t>
            </a:r>
            <a:r>
              <a:rPr lang="en-US" sz="1800" b="0" i="1" dirty="0"/>
              <a:t>y</a:t>
            </a:r>
            <a:r>
              <a:rPr lang="en-US" sz="1600" b="0" baseline="-25000" dirty="0"/>
              <a:t>1</a:t>
            </a:r>
            <a:r>
              <a:rPr lang="en-US" sz="2000" dirty="0">
                <a:latin typeface="Courier New" pitchFamily="1" charset="0"/>
              </a:rPr>
              <a:t>) </a:t>
            </a:r>
          </a:p>
        </p:txBody>
      </p:sp>
      <p:sp>
        <p:nvSpPr>
          <p:cNvPr id="702469" name="Rectangle 5"/>
          <p:cNvSpPr>
            <a:spLocks noChangeArrowheads="1"/>
          </p:cNvSpPr>
          <p:nvPr/>
        </p:nvSpPr>
        <p:spPr bwMode="auto">
          <a:xfrm>
            <a:off x="482600" y="4559300"/>
            <a:ext cx="8128000" cy="1308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Given a </a:t>
            </a:r>
            <a:r>
              <a:rPr lang="en-US" sz="2000">
                <a:latin typeface="Courier New" pitchFamily="1" charset="0"/>
              </a:rPr>
              <a:t>GLine</a:t>
            </a:r>
            <a:r>
              <a:rPr lang="en-US" sz="2400" b="0"/>
              <a:t> object, you can get the coordinates of the two points by calling </a:t>
            </a:r>
            <a:r>
              <a:rPr lang="en-US" sz="2000">
                <a:latin typeface="Courier New" pitchFamily="1" charset="0"/>
              </a:rPr>
              <a:t>getStartPoint</a:t>
            </a:r>
            <a:r>
              <a:rPr lang="en-US" sz="2400" b="0"/>
              <a:t> and </a:t>
            </a:r>
            <a:r>
              <a:rPr lang="en-US" sz="2000">
                <a:latin typeface="Courier New" pitchFamily="1" charset="0"/>
              </a:rPr>
              <a:t>getEndPoint</a:t>
            </a:r>
            <a:r>
              <a:rPr lang="en-US" sz="2400" b="0"/>
              <a:t>.  Both of these methods return a </a:t>
            </a:r>
            <a:r>
              <a:rPr lang="en-US" sz="2000">
                <a:latin typeface="Courier New" pitchFamily="1" charset="0"/>
              </a:rPr>
              <a:t>GPoint</a:t>
            </a:r>
            <a:r>
              <a:rPr lang="en-US" sz="2400" b="0"/>
              <a:t> object.</a:t>
            </a:r>
          </a:p>
        </p:txBody>
      </p:sp>
      <p:sp>
        <p:nvSpPr>
          <p:cNvPr id="702470" name="Rectangle 6"/>
          <p:cNvSpPr>
            <a:spLocks noChangeArrowheads="1"/>
          </p:cNvSpPr>
          <p:nvPr/>
        </p:nvSpPr>
        <p:spPr bwMode="auto">
          <a:xfrm>
            <a:off x="482600" y="3441700"/>
            <a:ext cx="8128000" cy="1282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GLine</a:t>
            </a:r>
            <a:r>
              <a:rPr lang="en-US" sz="2400" b="0"/>
              <a:t> class does not support filling or resizing but does implement the </a:t>
            </a:r>
            <a:r>
              <a:rPr lang="en-US" sz="2000">
                <a:latin typeface="Courier New" pitchFamily="1" charset="0"/>
              </a:rPr>
              <a:t>GScalable</a:t>
            </a:r>
            <a:r>
              <a:rPr lang="en-US" sz="2400" b="0"/>
              <a:t> interface.  When you scale a line, its start point remains fixed.</a:t>
            </a:r>
          </a:p>
        </p:txBody>
      </p:sp>
      <p:sp>
        <p:nvSpPr>
          <p:cNvPr id="53255" name="Rectangle 7"/>
          <p:cNvSpPr>
            <a:spLocks noChangeArrowheads="1"/>
          </p:cNvSpPr>
          <p:nvPr/>
        </p:nvSpPr>
        <p:spPr bwMode="auto">
          <a:xfrm>
            <a:off x="482600" y="2628900"/>
            <a:ext cx="8128000" cy="800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The points (</a:t>
            </a:r>
            <a:r>
              <a:rPr lang="en-US" sz="2400" b="0" i="1"/>
              <a:t>x</a:t>
            </a:r>
            <a:r>
              <a:rPr lang="en-US" sz="1800" b="0" baseline="-25000"/>
              <a:t>0</a:t>
            </a:r>
            <a:r>
              <a:rPr lang="en-US" sz="2400" b="0"/>
              <a:t>,</a:t>
            </a:r>
            <a:r>
              <a:rPr lang="en-US" sz="1000" b="0" i="1"/>
              <a:t> </a:t>
            </a:r>
            <a:r>
              <a:rPr lang="en-US" sz="2400" b="0" i="1"/>
              <a:t>y</a:t>
            </a:r>
            <a:r>
              <a:rPr lang="en-US" sz="1800" b="0" baseline="-25000"/>
              <a:t>0</a:t>
            </a:r>
            <a:r>
              <a:rPr lang="en-US" sz="2400" b="0"/>
              <a:t>) and (</a:t>
            </a:r>
            <a:r>
              <a:rPr lang="en-US" sz="2400" b="0" i="1"/>
              <a:t>x</a:t>
            </a:r>
            <a:r>
              <a:rPr lang="en-US" sz="1800" b="0" baseline="-25000"/>
              <a:t>1</a:t>
            </a:r>
            <a:r>
              <a:rPr lang="en-US" sz="2400" b="0"/>
              <a:t>,</a:t>
            </a:r>
            <a:r>
              <a:rPr lang="en-US" sz="1000" b="0" i="1"/>
              <a:t> </a:t>
            </a:r>
            <a:r>
              <a:rPr lang="en-US" sz="2400" b="0" i="1"/>
              <a:t>y</a:t>
            </a:r>
            <a:r>
              <a:rPr lang="en-US" sz="1800" b="0" baseline="-25000"/>
              <a:t>1</a:t>
            </a:r>
            <a:r>
              <a:rPr lang="en-US" sz="2400" b="0"/>
              <a:t>) are called the </a:t>
            </a:r>
            <a:r>
              <a:rPr lang="en-US" sz="2400" i="1"/>
              <a:t>start point</a:t>
            </a:r>
            <a:r>
              <a:rPr lang="en-US" sz="2400" b="0"/>
              <a:t> and the </a:t>
            </a:r>
            <a:r>
              <a:rPr lang="en-US" sz="2400" i="1"/>
              <a:t>end point</a:t>
            </a:r>
            <a:r>
              <a:rPr lang="en-US" sz="2400" b="0"/>
              <a:t>, respectively.</a:t>
            </a:r>
          </a:p>
        </p:txBody>
      </p:sp>
      <p:sp>
        <p:nvSpPr>
          <p:cNvPr id="702472" name="Rectangle 8"/>
          <p:cNvSpPr>
            <a:spLocks noChangeArrowheads="1"/>
          </p:cNvSpPr>
          <p:nvPr/>
        </p:nvSpPr>
        <p:spPr bwMode="auto">
          <a:xfrm>
            <a:off x="482600" y="5676900"/>
            <a:ext cx="8128000" cy="838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GLine</a:t>
            </a:r>
            <a:r>
              <a:rPr lang="en-US" sz="2400" b="0"/>
              <a:t> class also exports the methods </a:t>
            </a:r>
            <a:r>
              <a:rPr lang="en-US" sz="2000">
                <a:latin typeface="Courier New" pitchFamily="1" charset="0"/>
              </a:rPr>
              <a:t>setStartPoint</a:t>
            </a:r>
            <a:r>
              <a:rPr lang="en-US" sz="2400" b="0"/>
              <a:t> and </a:t>
            </a:r>
            <a:r>
              <a:rPr lang="en-US" sz="2000">
                <a:latin typeface="Courier New" pitchFamily="1" charset="0"/>
              </a:rPr>
              <a:t>setEndPoint</a:t>
            </a:r>
            <a:r>
              <a:rPr lang="en-US" sz="2400" b="0"/>
              <a:t>, which are illustrated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24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246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24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69" grpId="0" build="p" autoUpdateAnimBg="0"/>
      <p:bldP spid="702470" grpId="0" build="p" autoUpdateAnimBg="0"/>
      <p:bldP spid="702472" grpId="0" build="p"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5298" name="Picture 2" descr="Graphics (3"/>
          <p:cNvPicPr>
            <a:picLocks noChangeAspect="1" noChangeArrowheads="1"/>
          </p:cNvPicPr>
          <p:nvPr/>
        </p:nvPicPr>
        <p:blipFill>
          <a:blip r:embed="rId3"/>
          <a:srcRect/>
          <a:stretch>
            <a:fillRect/>
          </a:stretch>
        </p:blipFill>
        <p:spPr bwMode="auto">
          <a:xfrm>
            <a:off x="2312988" y="4635500"/>
            <a:ext cx="4516437" cy="1946275"/>
          </a:xfrm>
          <a:prstGeom prst="rect">
            <a:avLst/>
          </a:prstGeom>
          <a:noFill/>
          <a:ln w="9525">
            <a:noFill/>
            <a:miter lim="800000"/>
            <a:headEnd/>
            <a:tailEnd/>
          </a:ln>
        </p:spPr>
      </p:pic>
      <p:sp>
        <p:nvSpPr>
          <p:cNvPr id="55299" name="Rectangle 3"/>
          <p:cNvSpPr>
            <a:spLocks noGrp="1" noChangeArrowheads="1"/>
          </p:cNvSpPr>
          <p:nvPr>
            <p:ph type="title"/>
          </p:nvPr>
        </p:nvSpPr>
        <p:spPr>
          <a:xfrm>
            <a:off x="0" y="76200"/>
            <a:ext cx="9144000" cy="1143000"/>
          </a:xfrm>
          <a:noFill/>
        </p:spPr>
        <p:txBody>
          <a:bodyPr/>
          <a:lstStyle/>
          <a:p>
            <a:r>
              <a:rPr lang="en-US" sz="4000">
                <a:solidFill>
                  <a:srgbClr val="FF0000"/>
                </a:solidFill>
              </a:rPr>
              <a:t>Setting Points in a </a:t>
            </a:r>
            <a:r>
              <a:rPr lang="en-US" sz="3600" b="1">
                <a:solidFill>
                  <a:srgbClr val="FF0000"/>
                </a:solidFill>
                <a:latin typeface="Courier New" pitchFamily="1" charset="0"/>
              </a:rPr>
              <a:t>GLine</a:t>
            </a:r>
            <a:endParaRPr lang="en-US" sz="4000" b="1">
              <a:solidFill>
                <a:srgbClr val="FF0000"/>
              </a:solidFill>
              <a:latin typeface="Courier New" pitchFamily="1" charset="0"/>
            </a:endParaRPr>
          </a:p>
        </p:txBody>
      </p:sp>
      <p:sp>
        <p:nvSpPr>
          <p:cNvPr id="55300" name="Rectangle 4"/>
          <p:cNvSpPr>
            <a:spLocks noChangeArrowheads="1"/>
          </p:cNvSpPr>
          <p:nvPr/>
        </p:nvSpPr>
        <p:spPr bwMode="auto">
          <a:xfrm>
            <a:off x="457200" y="2236788"/>
            <a:ext cx="8229600" cy="217805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5301" name="Text Box 5"/>
          <p:cNvSpPr txBox="1">
            <a:spLocks noChangeArrowheads="1"/>
          </p:cNvSpPr>
          <p:nvPr/>
        </p:nvSpPr>
        <p:spPr bwMode="auto">
          <a:xfrm>
            <a:off x="533400" y="2312988"/>
            <a:ext cx="8077200" cy="2259012"/>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public void run() {</a:t>
            </a:r>
          </a:p>
          <a:p>
            <a:r>
              <a:rPr lang="en-US" sz="1800">
                <a:latin typeface="Courier New" pitchFamily="1" charset="0"/>
              </a:rPr>
              <a:t>   </a:t>
            </a:r>
            <a:r>
              <a:rPr sz="1800" noProof="1">
                <a:latin typeface="Courier New" pitchFamily="1" charset="0"/>
              </a:rPr>
              <a:t>GLine line = new GLine(0, 0, 100, 100);</a:t>
            </a:r>
          </a:p>
          <a:p>
            <a:r>
              <a:rPr sz="1800" noProof="1">
                <a:latin typeface="Courier New" pitchFamily="1" charset="0"/>
              </a:rPr>
              <a:t>   add(line);</a:t>
            </a:r>
          </a:p>
          <a:p>
            <a:r>
              <a:rPr sz="1800" noProof="1">
                <a:latin typeface="Courier New" pitchFamily="1" charset="0"/>
              </a:rPr>
              <a:t>   line.setLocation(200, 50);</a:t>
            </a:r>
          </a:p>
          <a:p>
            <a:r>
              <a:rPr sz="1800" noProof="1">
                <a:latin typeface="Courier New" pitchFamily="1" charset="0"/>
              </a:rPr>
              <a:t>   line.setStartPoint(200, 150);</a:t>
            </a:r>
          </a:p>
          <a:p>
            <a:r>
              <a:rPr sz="1800" noProof="1">
                <a:latin typeface="Courier New" pitchFamily="1" charset="0"/>
              </a:rPr>
              <a:t>   line.setEndPoint(300, 50);</a:t>
            </a:r>
          </a:p>
          <a:p>
            <a:r>
              <a:rPr lang="en-US" sz="1800">
                <a:latin typeface="Courier New" pitchFamily="1" charset="0"/>
              </a:rPr>
              <a:t>}</a:t>
            </a:r>
          </a:p>
          <a:p>
            <a:endParaRPr lang="en-US" sz="1600">
              <a:latin typeface="Courier New" pitchFamily="1" charset="0"/>
            </a:endParaRPr>
          </a:p>
        </p:txBody>
      </p:sp>
      <p:sp>
        <p:nvSpPr>
          <p:cNvPr id="55302" name="Text Box 6"/>
          <p:cNvSpPr txBox="1">
            <a:spLocks noChangeArrowheads="1"/>
          </p:cNvSpPr>
          <p:nvPr/>
        </p:nvSpPr>
        <p:spPr bwMode="auto">
          <a:xfrm>
            <a:off x="2386013" y="4610100"/>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LineGeometryExample</a:t>
            </a:r>
          </a:p>
        </p:txBody>
      </p:sp>
      <p:sp>
        <p:nvSpPr>
          <p:cNvPr id="704519" name="Rectangle 7"/>
          <p:cNvSpPr>
            <a:spLocks noChangeArrowheads="1"/>
          </p:cNvSpPr>
          <p:nvPr/>
        </p:nvSpPr>
        <p:spPr bwMode="auto">
          <a:xfrm>
            <a:off x="977900" y="2667378"/>
            <a:ext cx="5483225" cy="27781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04520" name="Rectangle 8"/>
          <p:cNvSpPr>
            <a:spLocks noChangeArrowheads="1"/>
          </p:cNvSpPr>
          <p:nvPr/>
        </p:nvSpPr>
        <p:spPr bwMode="auto">
          <a:xfrm>
            <a:off x="977900" y="2945190"/>
            <a:ext cx="1501775"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04521" name="Rectangle 9"/>
          <p:cNvSpPr>
            <a:spLocks noChangeArrowheads="1"/>
          </p:cNvSpPr>
          <p:nvPr/>
        </p:nvSpPr>
        <p:spPr bwMode="auto">
          <a:xfrm>
            <a:off x="977900" y="3224590"/>
            <a:ext cx="3714750" cy="2762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04522" name="Rectangle 10"/>
          <p:cNvSpPr>
            <a:spLocks noChangeArrowheads="1"/>
          </p:cNvSpPr>
          <p:nvPr/>
        </p:nvSpPr>
        <p:spPr bwMode="auto">
          <a:xfrm>
            <a:off x="977900" y="3503990"/>
            <a:ext cx="4138613"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04523" name="Rectangle 11"/>
          <p:cNvSpPr>
            <a:spLocks noChangeArrowheads="1"/>
          </p:cNvSpPr>
          <p:nvPr/>
        </p:nvSpPr>
        <p:spPr bwMode="auto">
          <a:xfrm>
            <a:off x="977900" y="3783390"/>
            <a:ext cx="3703638"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5308" name="Text Box 12"/>
          <p:cNvSpPr txBox="1">
            <a:spLocks noChangeArrowheads="1"/>
          </p:cNvSpPr>
          <p:nvPr/>
        </p:nvSpPr>
        <p:spPr bwMode="auto">
          <a:xfrm>
            <a:off x="457200" y="1143000"/>
            <a:ext cx="8229600" cy="12080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The following </a:t>
            </a:r>
            <a:r>
              <a:rPr lang="en-US" sz="2200">
                <a:latin typeface="Courier New" pitchFamily="1" charset="0"/>
              </a:rPr>
              <a:t>run</a:t>
            </a:r>
            <a:r>
              <a:rPr lang="en-US" sz="2400" b="0"/>
              <a:t> method illustrates the difference between the </a:t>
            </a:r>
            <a:r>
              <a:rPr lang="en-US" sz="2000">
                <a:latin typeface="Courier New" pitchFamily="1" charset="0"/>
              </a:rPr>
              <a:t>setLocation</a:t>
            </a:r>
            <a:r>
              <a:rPr lang="en-US" sz="2400" b="0"/>
              <a:t> method (which moves both points together) and </a:t>
            </a:r>
            <a:r>
              <a:rPr lang="en-US" sz="2000">
                <a:latin typeface="Courier New" pitchFamily="1" charset="0"/>
              </a:rPr>
              <a:t>setStartPoint</a:t>
            </a:r>
            <a:r>
              <a:rPr lang="en-US" sz="2000" b="0"/>
              <a:t>/</a:t>
            </a:r>
            <a:r>
              <a:rPr lang="en-US" sz="2000">
                <a:latin typeface="Courier New" pitchFamily="1" charset="0"/>
              </a:rPr>
              <a:t>setEndPoint</a:t>
            </a:r>
            <a:r>
              <a:rPr lang="en-US" sz="2400" b="0"/>
              <a:t> (which move only one):</a:t>
            </a:r>
          </a:p>
        </p:txBody>
      </p:sp>
      <p:sp>
        <p:nvSpPr>
          <p:cNvPr id="704525" name="Line 13"/>
          <p:cNvSpPr>
            <a:spLocks noChangeShapeType="1"/>
          </p:cNvSpPr>
          <p:nvPr/>
        </p:nvSpPr>
        <p:spPr bwMode="auto">
          <a:xfrm>
            <a:off x="2327275" y="482600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04526" name="Line 14"/>
          <p:cNvSpPr>
            <a:spLocks noChangeShapeType="1"/>
          </p:cNvSpPr>
          <p:nvPr/>
        </p:nvSpPr>
        <p:spPr bwMode="auto">
          <a:xfrm>
            <a:off x="4152900" y="528320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04527" name="Line 15"/>
          <p:cNvSpPr>
            <a:spLocks noChangeShapeType="1"/>
          </p:cNvSpPr>
          <p:nvPr/>
        </p:nvSpPr>
        <p:spPr bwMode="auto">
          <a:xfrm>
            <a:off x="4152900" y="6194425"/>
            <a:ext cx="914400" cy="31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04528" name="Rectangle 16"/>
          <p:cNvSpPr>
            <a:spLocks noChangeArrowheads="1"/>
          </p:cNvSpPr>
          <p:nvPr/>
        </p:nvSpPr>
        <p:spPr bwMode="auto">
          <a:xfrm>
            <a:off x="2333625" y="4838700"/>
            <a:ext cx="4476750" cy="17176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04529" name="Line 17"/>
          <p:cNvSpPr>
            <a:spLocks noChangeShapeType="1"/>
          </p:cNvSpPr>
          <p:nvPr/>
        </p:nvSpPr>
        <p:spPr bwMode="auto">
          <a:xfrm flipH="1">
            <a:off x="4152900" y="528320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nvGrpSpPr>
          <p:cNvPr id="2" name="Group 18"/>
          <p:cNvGrpSpPr>
            <a:grpSpLocks/>
          </p:cNvGrpSpPr>
          <p:nvPr/>
        </p:nvGrpSpPr>
        <p:grpSpPr bwMode="auto">
          <a:xfrm>
            <a:off x="457200" y="2236788"/>
            <a:ext cx="8229600" cy="2335212"/>
            <a:chOff x="384" y="1505"/>
            <a:chExt cx="5184" cy="1471"/>
          </a:xfrm>
        </p:grpSpPr>
        <p:sp>
          <p:nvSpPr>
            <p:cNvPr id="55315" name="Rectangle 19"/>
            <p:cNvSpPr>
              <a:spLocks noChangeArrowheads="1"/>
            </p:cNvSpPr>
            <p:nvPr/>
          </p:nvSpPr>
          <p:spPr bwMode="auto">
            <a:xfrm>
              <a:off x="384" y="1505"/>
              <a:ext cx="5184" cy="1372"/>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5316" name="Text Box 20"/>
            <p:cNvSpPr txBox="1">
              <a:spLocks noChangeArrowheads="1"/>
            </p:cNvSpPr>
            <p:nvPr/>
          </p:nvSpPr>
          <p:spPr bwMode="auto">
            <a:xfrm>
              <a:off x="432" y="1553"/>
              <a:ext cx="5088" cy="1423"/>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public void run() {</a:t>
              </a:r>
            </a:p>
            <a:p>
              <a:r>
                <a:rPr lang="en-US" sz="1800">
                  <a:latin typeface="Courier New" pitchFamily="1" charset="0"/>
                </a:rPr>
                <a:t>   </a:t>
              </a:r>
              <a:r>
                <a:rPr sz="1800" noProof="1">
                  <a:latin typeface="Courier New" pitchFamily="1" charset="0"/>
                </a:rPr>
                <a:t>GLine line = new GLine(0, 0, 100, 100);</a:t>
              </a:r>
            </a:p>
            <a:p>
              <a:r>
                <a:rPr sz="1800" noProof="1">
                  <a:latin typeface="Courier New" pitchFamily="1" charset="0"/>
                </a:rPr>
                <a:t>   add(line);</a:t>
              </a:r>
            </a:p>
            <a:p>
              <a:r>
                <a:rPr sz="1800" noProof="1">
                  <a:latin typeface="Courier New" pitchFamily="1" charset="0"/>
                </a:rPr>
                <a:t>   line.setLocation(200, 50);</a:t>
              </a:r>
            </a:p>
            <a:p>
              <a:r>
                <a:rPr sz="1800" noProof="1">
                  <a:latin typeface="Courier New" pitchFamily="1" charset="0"/>
                </a:rPr>
                <a:t>   line.setStartPoint(200, 150);</a:t>
              </a:r>
            </a:p>
            <a:p>
              <a:r>
                <a:rPr sz="1800" noProof="1">
                  <a:latin typeface="Courier New" pitchFamily="1" charset="0"/>
                </a:rPr>
                <a:t>   line.setEndPoint(300, 50);</a:t>
              </a:r>
            </a:p>
            <a:p>
              <a:r>
                <a:rPr lang="en-US" sz="1800">
                  <a:latin typeface="Courier New" pitchFamily="1" charset="0"/>
                </a:rPr>
                <a:t>}</a:t>
              </a:r>
            </a:p>
            <a:p>
              <a:endParaRPr lang="en-US" sz="1600">
                <a:latin typeface="Courier New"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04519"/>
                                        </p:tgtEl>
                                        <p:attrNameLst>
                                          <p:attrName>style.visibility</p:attrName>
                                        </p:attrNameLst>
                                      </p:cBhvr>
                                      <p:to>
                                        <p:strVal val="visible"/>
                                      </p:to>
                                    </p:set>
                                  </p:childTnLst>
                                  <p:subTnLst>
                                    <p:set>
                                      <p:cBhvr override="childStyle">
                                        <p:cTn dur="1" fill="hold" display="0" masterRel="nextClick" afterEffect="1"/>
                                        <p:tgtEl>
                                          <p:spTgt spid="70451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4520"/>
                                        </p:tgtEl>
                                        <p:attrNameLst>
                                          <p:attrName>style.visibility</p:attrName>
                                        </p:attrNameLst>
                                      </p:cBhvr>
                                      <p:to>
                                        <p:strVal val="visible"/>
                                      </p:to>
                                    </p:set>
                                  </p:childTnLst>
                                  <p:subTnLst>
                                    <p:set>
                                      <p:cBhvr override="childStyle">
                                        <p:cTn dur="1" fill="hold" display="0" masterRel="nextClick" afterEffect="1"/>
                                        <p:tgtEl>
                                          <p:spTgt spid="704520"/>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45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04521"/>
                                        </p:tgtEl>
                                        <p:attrNameLst>
                                          <p:attrName>style.visibility</p:attrName>
                                        </p:attrNameLst>
                                      </p:cBhvr>
                                      <p:to>
                                        <p:strVal val="visible"/>
                                      </p:to>
                                    </p:set>
                                  </p:childTnLst>
                                  <p:subTnLst>
                                    <p:set>
                                      <p:cBhvr override="childStyle">
                                        <p:cTn dur="1" fill="hold" display="0" masterRel="nextClick" afterEffect="1"/>
                                        <p:tgtEl>
                                          <p:spTgt spid="70452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0452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7045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704522"/>
                                        </p:tgtEl>
                                        <p:attrNameLst>
                                          <p:attrName>style.visibility</p:attrName>
                                        </p:attrNameLst>
                                      </p:cBhvr>
                                      <p:to>
                                        <p:strVal val="visible"/>
                                      </p:to>
                                    </p:set>
                                  </p:childTnLst>
                                  <p:subTnLst>
                                    <p:set>
                                      <p:cBhvr override="childStyle">
                                        <p:cTn dur="1" fill="hold" display="0" masterRel="nextClick" afterEffect="1"/>
                                        <p:tgtEl>
                                          <p:spTgt spid="704522"/>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704526"/>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7045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704523"/>
                                        </p:tgtEl>
                                        <p:attrNameLst>
                                          <p:attrName>style.visibility</p:attrName>
                                        </p:attrNameLst>
                                      </p:cBhvr>
                                      <p:to>
                                        <p:strVal val="visible"/>
                                      </p:to>
                                    </p:set>
                                  </p:childTnLst>
                                  <p:subTnLst>
                                    <p:set>
                                      <p:cBhvr override="childStyle">
                                        <p:cTn dur="1" fill="hold" display="0" masterRel="nextClick" afterEffect="1"/>
                                        <p:tgtEl>
                                          <p:spTgt spid="704523"/>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70452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499"/>
                                          </p:stCondLst>
                                        </p:cTn>
                                        <p:tgtEl>
                                          <p:spTgt spid="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7045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4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519" grpId="0" animBg="1"/>
      <p:bldP spid="704520" grpId="0" animBg="1"/>
      <p:bldP spid="704521" grpId="0" animBg="1"/>
      <p:bldP spid="704522" grpId="0" animBg="1"/>
      <p:bldP spid="704523" grpId="0" animBg="1"/>
      <p:bldP spid="704525" grpId="0" animBg="1"/>
      <p:bldP spid="704525" grpId="1" animBg="1"/>
      <p:bldP spid="704526" grpId="0" animBg="1"/>
      <p:bldP spid="704526" grpId="1" animBg="1"/>
      <p:bldP spid="704527" grpId="0" animBg="1"/>
      <p:bldP spid="704527" grpId="1" animBg="1"/>
      <p:bldP spid="704528" grpId="0" animBg="1"/>
      <p:bldP spid="704529" grpId="0" animBg="1"/>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Java Event Model</a:t>
            </a:r>
            <a:endParaRPr lang="en-US">
              <a:solidFill>
                <a:schemeClr val="tx1"/>
              </a:solidFill>
            </a:endParaRPr>
          </a:p>
        </p:txBody>
      </p:sp>
      <p:sp>
        <p:nvSpPr>
          <p:cNvPr id="57347" name="Rectangle 3"/>
          <p:cNvSpPr>
            <a:spLocks noChangeArrowheads="1"/>
          </p:cNvSpPr>
          <p:nvPr/>
        </p:nvSpPr>
        <p:spPr bwMode="auto">
          <a:xfrm>
            <a:off x="482600" y="1155700"/>
            <a:ext cx="8128000" cy="2120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Graphical applications usually make it possible for the user to control the action of a program by using an input device such as a mouse.   Programs that support this kind of user control are called </a:t>
            </a:r>
            <a:r>
              <a:rPr lang="en-US" sz="2400" i="1"/>
              <a:t>interactive programs</a:t>
            </a:r>
            <a:r>
              <a:rPr lang="en-US" sz="2400" b="0" i="1"/>
              <a:t>.</a:t>
            </a:r>
            <a:endParaRPr lang="en-US" sz="2400" b="0"/>
          </a:p>
        </p:txBody>
      </p:sp>
      <p:sp>
        <p:nvSpPr>
          <p:cNvPr id="718852" name="Rectangle 4"/>
          <p:cNvSpPr>
            <a:spLocks noChangeArrowheads="1"/>
          </p:cNvSpPr>
          <p:nvPr/>
        </p:nvSpPr>
        <p:spPr bwMode="auto">
          <a:xfrm>
            <a:off x="482600" y="25781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User actions such as clicking the mouse are called </a:t>
            </a:r>
            <a:r>
              <a:rPr lang="en-US" sz="2400" i="1"/>
              <a:t>events</a:t>
            </a:r>
            <a:r>
              <a:rPr lang="en-US" sz="2400" b="0" i="1"/>
              <a:t>.</a:t>
            </a:r>
            <a:r>
              <a:rPr lang="en-US" sz="2400" b="0"/>
              <a:t>  Programs that respond to events are said to be </a:t>
            </a:r>
            <a:r>
              <a:rPr lang="en-US" sz="2400" i="1"/>
              <a:t>event-driven</a:t>
            </a:r>
            <a:r>
              <a:rPr lang="en-US" sz="2400" b="0" i="1"/>
              <a:t>.</a:t>
            </a:r>
            <a:endParaRPr lang="en-US" sz="2400" b="0"/>
          </a:p>
        </p:txBody>
      </p:sp>
      <p:sp>
        <p:nvSpPr>
          <p:cNvPr id="718853" name="Rectangle 5"/>
          <p:cNvSpPr>
            <a:spLocks noChangeArrowheads="1"/>
          </p:cNvSpPr>
          <p:nvPr/>
        </p:nvSpPr>
        <p:spPr bwMode="auto">
          <a:xfrm>
            <a:off x="482600" y="33782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modern interactive programs, user input doesn’t occur at predictable times.  A running program doesn’t tell the user when to click the mouse.  The user decides when to click the mouse, and the program responds.  Because events are not controlled by the program, they are said to be </a:t>
            </a:r>
            <a:r>
              <a:rPr lang="en-US" sz="2400" i="1"/>
              <a:t>asynchronous</a:t>
            </a:r>
            <a:r>
              <a:rPr lang="en-US" sz="2400" b="0" i="1"/>
              <a:t>.</a:t>
            </a:r>
            <a:endParaRPr lang="en-US" sz="2400" b="0"/>
          </a:p>
        </p:txBody>
      </p:sp>
      <p:sp>
        <p:nvSpPr>
          <p:cNvPr id="718854" name="Rectangle 6"/>
          <p:cNvSpPr>
            <a:spLocks noChangeArrowheads="1"/>
          </p:cNvSpPr>
          <p:nvPr/>
        </p:nvSpPr>
        <p:spPr bwMode="auto">
          <a:xfrm>
            <a:off x="482600" y="51181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When you write a Java program, you indicate the events to which you wish to respond by designating some object as a </a:t>
            </a:r>
            <a:r>
              <a:rPr lang="en-US" sz="2400" i="1"/>
              <a:t>listener</a:t>
            </a:r>
            <a:r>
              <a:rPr lang="en-US" sz="2400" b="0"/>
              <a:t> for that event.  When the event occurs, a message is sent to the listener, which triggers the appropriate response.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88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885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885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2" grpId="0" build="p" autoUpdateAnimBg="0"/>
      <p:bldP spid="718853" grpId="0" build="p" autoUpdateAnimBg="0"/>
      <p:bldP spid="718854" grpId="0" build="p" autoUpdateAnimBg="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Role of Event Listeners</a:t>
            </a:r>
            <a:endParaRPr lang="en-US">
              <a:solidFill>
                <a:schemeClr val="tx1"/>
              </a:solidFill>
            </a:endParaRPr>
          </a:p>
        </p:txBody>
      </p:sp>
      <p:sp>
        <p:nvSpPr>
          <p:cNvPr id="59395"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One way to visualize the role of a listener is to imagine that you have access to one of Fred and George Weasley’s “Extendable Ears” from the Harry Potter series.</a:t>
            </a:r>
          </a:p>
        </p:txBody>
      </p:sp>
      <p:pic>
        <p:nvPicPr>
          <p:cNvPr id="59396" name="Picture 4" descr="Graphics (3"/>
          <p:cNvPicPr>
            <a:picLocks noChangeAspect="1" noChangeArrowheads="1"/>
          </p:cNvPicPr>
          <p:nvPr/>
        </p:nvPicPr>
        <p:blipFill>
          <a:blip r:embed="rId3"/>
          <a:srcRect/>
          <a:stretch>
            <a:fillRect/>
          </a:stretch>
        </p:blipFill>
        <p:spPr bwMode="auto">
          <a:xfrm>
            <a:off x="2362200" y="4254500"/>
            <a:ext cx="4506913" cy="2266950"/>
          </a:xfrm>
          <a:prstGeom prst="rect">
            <a:avLst/>
          </a:prstGeom>
          <a:noFill/>
          <a:ln w="9525">
            <a:noFill/>
            <a:miter lim="800000"/>
            <a:headEnd/>
            <a:tailEnd/>
          </a:ln>
        </p:spPr>
      </p:pic>
      <p:sp>
        <p:nvSpPr>
          <p:cNvPr id="59397" name="Text Box 5"/>
          <p:cNvSpPr txBox="1">
            <a:spLocks noChangeArrowheads="1"/>
          </p:cNvSpPr>
          <p:nvPr/>
        </p:nvSpPr>
        <p:spPr bwMode="auto">
          <a:xfrm>
            <a:off x="2386013" y="4241800"/>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ListenerExample</a:t>
            </a:r>
          </a:p>
        </p:txBody>
      </p:sp>
      <p:sp>
        <p:nvSpPr>
          <p:cNvPr id="720902" name="Rectangle 6"/>
          <p:cNvSpPr>
            <a:spLocks noChangeArrowheads="1"/>
          </p:cNvSpPr>
          <p:nvPr/>
        </p:nvSpPr>
        <p:spPr bwMode="auto">
          <a:xfrm>
            <a:off x="482600" y="2273300"/>
            <a:ext cx="8128000" cy="1765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Suppose that you wanted to use these magical listeners to detect events in the canvas shown at the bottom of the slide.  All you need to do is send those ears into the room where, being magical, they can keep you informed on anything that goes on there, making it possible for you to respond.</a:t>
            </a:r>
          </a:p>
        </p:txBody>
      </p:sp>
      <p:pic>
        <p:nvPicPr>
          <p:cNvPr id="720903" name="Picture 7" descr="ExtendableEar"/>
          <p:cNvPicPr>
            <a:picLocks noChangeAspect="1" noChangeArrowheads="1"/>
          </p:cNvPicPr>
          <p:nvPr/>
        </p:nvPicPr>
        <p:blipFill>
          <a:blip r:embed="rId4"/>
          <a:srcRect/>
          <a:stretch>
            <a:fillRect/>
          </a:stretch>
        </p:blipFill>
        <p:spPr bwMode="auto">
          <a:xfrm>
            <a:off x="1828800" y="4953000"/>
            <a:ext cx="3086100" cy="1054100"/>
          </a:xfrm>
          <a:prstGeom prst="rect">
            <a:avLst/>
          </a:prstGeom>
          <a:noFill/>
          <a:ln w="9525">
            <a:noFill/>
            <a:miter lim="800000"/>
            <a:headEnd/>
            <a:tailEnd/>
          </a:ln>
        </p:spPr>
      </p:pic>
      <p:sp>
        <p:nvSpPr>
          <p:cNvPr id="59400" name="Rectangle 8"/>
          <p:cNvSpPr>
            <a:spLocks noChangeArrowheads="1"/>
          </p:cNvSpPr>
          <p:nvPr/>
        </p:nvSpPr>
        <p:spPr bwMode="auto">
          <a:xfrm>
            <a:off x="17463" y="4267200"/>
            <a:ext cx="2338387" cy="2241550"/>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pic>
        <p:nvPicPr>
          <p:cNvPr id="59401" name="Picture 9" descr="GraphicsEnd"/>
          <p:cNvPicPr>
            <a:picLocks noChangeAspect="1" noChangeArrowheads="1"/>
          </p:cNvPicPr>
          <p:nvPr/>
        </p:nvPicPr>
        <p:blipFill>
          <a:blip r:embed="rId5"/>
          <a:srcRect/>
          <a:stretch>
            <a:fillRect/>
          </a:stretch>
        </p:blipFill>
        <p:spPr bwMode="auto">
          <a:xfrm>
            <a:off x="2349500" y="4248150"/>
            <a:ext cx="36513" cy="2266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0902">
                                            <p:txEl>
                                              <p:pRg st="0" end="0"/>
                                            </p:txEl>
                                          </p:spTgt>
                                        </p:tgtEl>
                                        <p:attrNameLst>
                                          <p:attrName>style.visibility</p:attrName>
                                        </p:attrNameLst>
                                      </p:cBhvr>
                                      <p:to>
                                        <p:strVal val="visible"/>
                                      </p:to>
                                    </p:set>
                                  </p:childTnLst>
                                </p:cTn>
                              </p:par>
                            </p:childTnLst>
                          </p:cTn>
                        </p:par>
                        <p:par>
                          <p:cTn id="7" fill="hold">
                            <p:stCondLst>
                              <p:cond delay="500"/>
                            </p:stCondLst>
                            <p:childTnLst>
                              <p:par>
                                <p:cTn id="8" presetID="2" presetClass="entr" presetSubtype="8" fill="hold" nodeType="afterEffect">
                                  <p:stCondLst>
                                    <p:cond delay="0"/>
                                  </p:stCondLst>
                                  <p:childTnLst>
                                    <p:set>
                                      <p:cBhvr>
                                        <p:cTn id="9" dur="1" fill="hold">
                                          <p:stCondLst>
                                            <p:cond delay="0"/>
                                          </p:stCondLst>
                                        </p:cTn>
                                        <p:tgtEl>
                                          <p:spTgt spid="720903"/>
                                        </p:tgtEl>
                                        <p:attrNameLst>
                                          <p:attrName>style.visibility</p:attrName>
                                        </p:attrNameLst>
                                      </p:cBhvr>
                                      <p:to>
                                        <p:strVal val="visible"/>
                                      </p:to>
                                    </p:set>
                                    <p:anim calcmode="lin" valueType="num">
                                      <p:cBhvr additive="base">
                                        <p:cTn id="10" dur="2000" fill="hold"/>
                                        <p:tgtEl>
                                          <p:spTgt spid="720903"/>
                                        </p:tgtEl>
                                        <p:attrNameLst>
                                          <p:attrName>ppt_x</p:attrName>
                                        </p:attrNameLst>
                                      </p:cBhvr>
                                      <p:tavLst>
                                        <p:tav tm="0">
                                          <p:val>
                                            <p:strVal val="0-#ppt_w/2"/>
                                          </p:val>
                                        </p:tav>
                                        <p:tav tm="100000">
                                          <p:val>
                                            <p:strVal val="#ppt_x"/>
                                          </p:val>
                                        </p:tav>
                                      </p:tavLst>
                                    </p:anim>
                                    <p:anim calcmode="lin" valueType="num">
                                      <p:cBhvr additive="base">
                                        <p:cTn id="11" dur="2000" fill="hold"/>
                                        <p:tgtEl>
                                          <p:spTgt spid="7209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902" grpId="0" build="p" autoUpdateAnimBg="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a:solidFill>
                  <a:srgbClr val="FF0000"/>
                </a:solidFill>
              </a:rPr>
              <a:t>Responding to Mouse Events</a:t>
            </a:r>
            <a:endParaRPr lang="en-US">
              <a:solidFill>
                <a:srgbClr val="FF0000"/>
              </a:solidFill>
            </a:endParaRPr>
          </a:p>
        </p:txBody>
      </p:sp>
      <p:grpSp>
        <p:nvGrpSpPr>
          <p:cNvPr id="2" name="Group 3"/>
          <p:cNvGrpSpPr>
            <a:grpSpLocks/>
          </p:cNvGrpSpPr>
          <p:nvPr/>
        </p:nvGrpSpPr>
        <p:grpSpPr bwMode="auto">
          <a:xfrm>
            <a:off x="482600" y="2857500"/>
            <a:ext cx="8204200" cy="3505200"/>
            <a:chOff x="304" y="1872"/>
            <a:chExt cx="5168" cy="2208"/>
          </a:xfrm>
        </p:grpSpPr>
        <p:sp>
          <p:nvSpPr>
            <p:cNvPr id="61447" name="Rectangle 4"/>
            <p:cNvSpPr>
              <a:spLocks noChangeArrowheads="1"/>
            </p:cNvSpPr>
            <p:nvPr/>
          </p:nvSpPr>
          <p:spPr bwMode="auto">
            <a:xfrm>
              <a:off x="304" y="1872"/>
              <a:ext cx="5120" cy="76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most common mouse events are shown in the following table, along with the name of the appropriate listener method:</a:t>
              </a:r>
            </a:p>
          </p:txBody>
        </p:sp>
        <p:grpSp>
          <p:nvGrpSpPr>
            <p:cNvPr id="61448" name="Group 5"/>
            <p:cNvGrpSpPr>
              <a:grpSpLocks/>
            </p:cNvGrpSpPr>
            <p:nvPr/>
          </p:nvGrpSpPr>
          <p:grpSpPr bwMode="auto">
            <a:xfrm>
              <a:off x="576" y="2400"/>
              <a:ext cx="1488" cy="1035"/>
              <a:chOff x="576" y="2865"/>
              <a:chExt cx="1392" cy="1035"/>
            </a:xfrm>
          </p:grpSpPr>
          <p:sp>
            <p:nvSpPr>
              <p:cNvPr id="61456" name="Rectangle 6"/>
              <p:cNvSpPr>
                <a:spLocks noChangeArrowheads="1"/>
              </p:cNvSpPr>
              <p:nvPr/>
            </p:nvSpPr>
            <p:spPr bwMode="auto">
              <a:xfrm>
                <a:off x="576" y="2865"/>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mouseClicked(</a:t>
                </a:r>
                <a:r>
                  <a:rPr lang="en-US" sz="400" b="0" i="1"/>
                  <a:t> </a:t>
                </a:r>
                <a:r>
                  <a:rPr lang="en-US" sz="1800" b="0" i="1"/>
                  <a:t>e</a:t>
                </a:r>
                <a:r>
                  <a:rPr lang="en-US" sz="1800">
                    <a:latin typeface="Courier New" pitchFamily="1" charset="0"/>
                  </a:rPr>
                  <a:t>)</a:t>
                </a:r>
              </a:p>
            </p:txBody>
          </p:sp>
          <p:sp>
            <p:nvSpPr>
              <p:cNvPr id="61457" name="Rectangle 7"/>
              <p:cNvSpPr>
                <a:spLocks noChangeArrowheads="1"/>
              </p:cNvSpPr>
              <p:nvPr/>
            </p:nvSpPr>
            <p:spPr bwMode="auto">
              <a:xfrm>
                <a:off x="576" y="3072"/>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mousePressed(</a:t>
                </a:r>
                <a:r>
                  <a:rPr lang="en-US" sz="400" b="0" i="1"/>
                  <a:t> </a:t>
                </a:r>
                <a:r>
                  <a:rPr lang="en-US" sz="1800" b="0" i="1"/>
                  <a:t>e</a:t>
                </a:r>
                <a:r>
                  <a:rPr lang="en-US" sz="1800">
                    <a:latin typeface="Courier New" pitchFamily="1" charset="0"/>
                  </a:rPr>
                  <a:t>)</a:t>
                </a:r>
              </a:p>
            </p:txBody>
          </p:sp>
          <p:sp>
            <p:nvSpPr>
              <p:cNvPr id="61458" name="Rectangle 8"/>
              <p:cNvSpPr>
                <a:spLocks noChangeArrowheads="1"/>
              </p:cNvSpPr>
              <p:nvPr/>
            </p:nvSpPr>
            <p:spPr bwMode="auto">
              <a:xfrm>
                <a:off x="576" y="3278"/>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mouseReleased(</a:t>
                </a:r>
                <a:r>
                  <a:rPr lang="en-US" sz="1800" b="0" i="1"/>
                  <a:t>e</a:t>
                </a:r>
                <a:r>
                  <a:rPr lang="en-US" sz="1800">
                    <a:latin typeface="Courier New" pitchFamily="1" charset="0"/>
                  </a:rPr>
                  <a:t>)</a:t>
                </a:r>
              </a:p>
            </p:txBody>
          </p:sp>
          <p:sp>
            <p:nvSpPr>
              <p:cNvPr id="61459" name="Rectangle 9"/>
              <p:cNvSpPr>
                <a:spLocks noChangeArrowheads="1"/>
              </p:cNvSpPr>
              <p:nvPr/>
            </p:nvSpPr>
            <p:spPr bwMode="auto">
              <a:xfrm>
                <a:off x="576" y="3484"/>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mouseMoved(</a:t>
                </a:r>
                <a:r>
                  <a:rPr lang="en-US" sz="1800" b="0" i="1"/>
                  <a:t>e</a:t>
                </a:r>
                <a:r>
                  <a:rPr lang="en-US" sz="1800">
                    <a:latin typeface="Courier New" pitchFamily="1" charset="0"/>
                  </a:rPr>
                  <a:t>)</a:t>
                </a:r>
              </a:p>
            </p:txBody>
          </p:sp>
          <p:sp>
            <p:nvSpPr>
              <p:cNvPr id="61460" name="Rectangle 10"/>
              <p:cNvSpPr>
                <a:spLocks noChangeArrowheads="1"/>
              </p:cNvSpPr>
              <p:nvPr/>
            </p:nvSpPr>
            <p:spPr bwMode="auto">
              <a:xfrm>
                <a:off x="576" y="3688"/>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mouseDragged(</a:t>
                </a:r>
                <a:r>
                  <a:rPr lang="en-US" sz="1800" b="0" i="1"/>
                  <a:t>e</a:t>
                </a:r>
                <a:r>
                  <a:rPr lang="en-US" sz="1800">
                    <a:latin typeface="Courier New" pitchFamily="1" charset="0"/>
                  </a:rPr>
                  <a:t>)</a:t>
                </a:r>
              </a:p>
            </p:txBody>
          </p:sp>
        </p:grpSp>
        <p:grpSp>
          <p:nvGrpSpPr>
            <p:cNvPr id="61449" name="Group 11"/>
            <p:cNvGrpSpPr>
              <a:grpSpLocks/>
            </p:cNvGrpSpPr>
            <p:nvPr/>
          </p:nvGrpSpPr>
          <p:grpSpPr bwMode="auto">
            <a:xfrm>
              <a:off x="2064" y="2400"/>
              <a:ext cx="3408" cy="1035"/>
              <a:chOff x="1680" y="2865"/>
              <a:chExt cx="3792" cy="1035"/>
            </a:xfrm>
          </p:grpSpPr>
          <p:sp>
            <p:nvSpPr>
              <p:cNvPr id="61451" name="Rectangle 12"/>
              <p:cNvSpPr>
                <a:spLocks noChangeArrowheads="1"/>
              </p:cNvSpPr>
              <p:nvPr/>
            </p:nvSpPr>
            <p:spPr bwMode="auto">
              <a:xfrm>
                <a:off x="1680" y="2865"/>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Called when the user clicks the mouse</a:t>
                </a:r>
              </a:p>
            </p:txBody>
          </p:sp>
          <p:sp>
            <p:nvSpPr>
              <p:cNvPr id="61452" name="Rectangle 13"/>
              <p:cNvSpPr>
                <a:spLocks noChangeArrowheads="1"/>
              </p:cNvSpPr>
              <p:nvPr/>
            </p:nvSpPr>
            <p:spPr bwMode="auto">
              <a:xfrm>
                <a:off x="1680" y="3072"/>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Called when the mouse button is pressed</a:t>
                </a:r>
              </a:p>
            </p:txBody>
          </p:sp>
          <p:sp>
            <p:nvSpPr>
              <p:cNvPr id="61453" name="Rectangle 14"/>
              <p:cNvSpPr>
                <a:spLocks noChangeArrowheads="1"/>
              </p:cNvSpPr>
              <p:nvPr/>
            </p:nvSpPr>
            <p:spPr bwMode="auto">
              <a:xfrm>
                <a:off x="1680" y="3278"/>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Called when the mouse button is released</a:t>
                </a:r>
              </a:p>
            </p:txBody>
          </p:sp>
          <p:sp>
            <p:nvSpPr>
              <p:cNvPr id="61454" name="Rectangle 15"/>
              <p:cNvSpPr>
                <a:spLocks noChangeArrowheads="1"/>
              </p:cNvSpPr>
              <p:nvPr/>
            </p:nvSpPr>
            <p:spPr bwMode="auto">
              <a:xfrm>
                <a:off x="1680" y="3484"/>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Called when the user moves the mouse </a:t>
                </a:r>
              </a:p>
            </p:txBody>
          </p:sp>
          <p:sp>
            <p:nvSpPr>
              <p:cNvPr id="61455" name="Rectangle 16"/>
              <p:cNvSpPr>
                <a:spLocks noChangeArrowheads="1"/>
              </p:cNvSpPr>
              <p:nvPr/>
            </p:nvSpPr>
            <p:spPr bwMode="auto">
              <a:xfrm>
                <a:off x="1680" y="3688"/>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Called when the mouse is dragged with the button down</a:t>
                </a:r>
              </a:p>
            </p:txBody>
          </p:sp>
        </p:grpSp>
        <p:sp>
          <p:nvSpPr>
            <p:cNvPr id="61450" name="Rectangle 17"/>
            <p:cNvSpPr>
              <a:spLocks noChangeArrowheads="1"/>
            </p:cNvSpPr>
            <p:nvPr/>
          </p:nvSpPr>
          <p:spPr bwMode="auto">
            <a:xfrm>
              <a:off x="304" y="3504"/>
              <a:ext cx="5120" cy="576"/>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smtClean="0"/>
                <a:t>The </a:t>
              </a:r>
              <a:r>
                <a:rPr lang="en-US" sz="2400" b="0"/>
                <a:t>parameter </a:t>
              </a:r>
              <a:r>
                <a:rPr lang="en-US" sz="2400" b="0" i="1" dirty="0" err="1"/>
                <a:t>e</a:t>
              </a:r>
              <a:r>
                <a:rPr lang="en-US" sz="2400" b="0" dirty="0"/>
                <a:t> is a </a:t>
              </a:r>
              <a:r>
                <a:rPr lang="en-US" sz="2000" dirty="0" err="1">
                  <a:latin typeface="Courier New" pitchFamily="1" charset="0"/>
                </a:rPr>
                <a:t>MouseEvent</a:t>
              </a:r>
              <a:r>
                <a:rPr lang="en-US" sz="2400" b="0" dirty="0"/>
                <a:t> object, which gives more data about the event, such as the location of the mouse.  </a:t>
              </a:r>
            </a:p>
          </p:txBody>
        </p:sp>
      </p:grpSp>
      <p:sp>
        <p:nvSpPr>
          <p:cNvPr id="61444" name="Rectangle 18"/>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On a more practical level, the process of making a program respond to mouse events requires the following steps:</a:t>
            </a:r>
          </a:p>
        </p:txBody>
      </p:sp>
      <p:sp>
        <p:nvSpPr>
          <p:cNvPr id="722963" name="Rectangle 19"/>
          <p:cNvSpPr>
            <a:spLocks noChangeArrowheads="1"/>
          </p:cNvSpPr>
          <p:nvPr/>
        </p:nvSpPr>
        <p:spPr bwMode="auto">
          <a:xfrm>
            <a:off x="857250" y="1857375"/>
            <a:ext cx="7346950" cy="457200"/>
          </a:xfrm>
          <a:prstGeom prst="rect">
            <a:avLst/>
          </a:prstGeom>
          <a:noFill/>
          <a:ln w="9525">
            <a:noFill/>
            <a:miter lim="800000"/>
            <a:headEnd/>
            <a:tailEnd/>
          </a:ln>
        </p:spPr>
        <p:txBody>
          <a:bodyPr wrap="none">
            <a:prstTxWarp prst="textNoShape">
              <a:avLst/>
            </a:prstTxWarp>
            <a:spAutoFit/>
          </a:bodyPr>
          <a:lstStyle/>
          <a:p>
            <a:r>
              <a:rPr lang="en-US" sz="2400" b="0"/>
              <a:t>1.  Define an </a:t>
            </a:r>
            <a:r>
              <a:rPr lang="en-US" sz="2000">
                <a:latin typeface="Courier New" pitchFamily="1" charset="0"/>
              </a:rPr>
              <a:t>init</a:t>
            </a:r>
            <a:r>
              <a:rPr lang="en-US" sz="2400" b="0"/>
              <a:t> method that calls </a:t>
            </a:r>
            <a:r>
              <a:rPr lang="en-US" sz="2000">
                <a:latin typeface="Courier New" pitchFamily="1" charset="0"/>
              </a:rPr>
              <a:t>addMouseListeners</a:t>
            </a:r>
            <a:r>
              <a:rPr lang="en-US" sz="2400" b="0"/>
              <a:t>.</a:t>
            </a:r>
          </a:p>
        </p:txBody>
      </p:sp>
      <p:sp>
        <p:nvSpPr>
          <p:cNvPr id="722964" name="Rectangle 20"/>
          <p:cNvSpPr>
            <a:spLocks noChangeArrowheads="1"/>
          </p:cNvSpPr>
          <p:nvPr/>
        </p:nvSpPr>
        <p:spPr bwMode="auto">
          <a:xfrm>
            <a:off x="857250" y="2295525"/>
            <a:ext cx="7413625" cy="457200"/>
          </a:xfrm>
          <a:prstGeom prst="rect">
            <a:avLst/>
          </a:prstGeom>
          <a:noFill/>
          <a:ln w="9525">
            <a:noFill/>
            <a:miter lim="800000"/>
            <a:headEnd/>
            <a:tailEnd/>
          </a:ln>
        </p:spPr>
        <p:txBody>
          <a:bodyPr wrap="none">
            <a:prstTxWarp prst="textNoShape">
              <a:avLst/>
            </a:prstTxWarp>
            <a:spAutoFit/>
          </a:bodyPr>
          <a:lstStyle/>
          <a:p>
            <a:r>
              <a:rPr lang="en-US" sz="2400" b="0"/>
              <a:t>2.  Write new definitions of any listener methods you need.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296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63" grpId="0" build="p" autoUpdateAnimBg="0"/>
      <p:bldP spid="722964" grpId="0" build="p"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A Simple Line-Drawing Program</a:t>
            </a:r>
            <a:endParaRPr lang="en-US">
              <a:solidFill>
                <a:srgbClr val="FF0000"/>
              </a:solidFill>
            </a:endParaRPr>
          </a:p>
        </p:txBody>
      </p:sp>
      <p:grpSp>
        <p:nvGrpSpPr>
          <p:cNvPr id="63491" name="Group 3"/>
          <p:cNvGrpSpPr>
            <a:grpSpLocks/>
          </p:cNvGrpSpPr>
          <p:nvPr/>
        </p:nvGrpSpPr>
        <p:grpSpPr bwMode="auto">
          <a:xfrm>
            <a:off x="457200" y="1143000"/>
            <a:ext cx="8299450" cy="1208088"/>
            <a:chOff x="288" y="720"/>
            <a:chExt cx="5228" cy="761"/>
          </a:xfrm>
        </p:grpSpPr>
        <p:sp>
          <p:nvSpPr>
            <p:cNvPr id="63512" name="Rectangle 4"/>
            <p:cNvSpPr>
              <a:spLocks noChangeArrowheads="1"/>
            </p:cNvSpPr>
            <p:nvPr/>
          </p:nvSpPr>
          <p:spPr bwMode="auto">
            <a:xfrm>
              <a:off x="290" y="724"/>
              <a:ext cx="5226" cy="6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513" name="Text Box 5"/>
            <p:cNvSpPr txBox="1">
              <a:spLocks noChangeArrowheads="1"/>
            </p:cNvSpPr>
            <p:nvPr/>
          </p:nvSpPr>
          <p:spPr bwMode="auto">
            <a:xfrm>
              <a:off x="288" y="720"/>
              <a:ext cx="5184" cy="761"/>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Drawing a line using this program requires three actions: pressing the mouse button at the starting point of the line, dragging the mouse to the desired end point, and then releasing the mouse.</a:t>
              </a:r>
            </a:p>
          </p:txBody>
        </p:sp>
      </p:grpSp>
      <p:grpSp>
        <p:nvGrpSpPr>
          <p:cNvPr id="3" name="Group 6"/>
          <p:cNvGrpSpPr>
            <a:grpSpLocks/>
          </p:cNvGrpSpPr>
          <p:nvPr/>
        </p:nvGrpSpPr>
        <p:grpSpPr bwMode="auto">
          <a:xfrm>
            <a:off x="457200" y="1143000"/>
            <a:ext cx="8299450" cy="1208088"/>
            <a:chOff x="288" y="720"/>
            <a:chExt cx="5228" cy="761"/>
          </a:xfrm>
        </p:grpSpPr>
        <p:sp>
          <p:nvSpPr>
            <p:cNvPr id="63510" name="Rectangle 7"/>
            <p:cNvSpPr>
              <a:spLocks noChangeArrowheads="1"/>
            </p:cNvSpPr>
            <p:nvPr/>
          </p:nvSpPr>
          <p:spPr bwMode="auto">
            <a:xfrm>
              <a:off x="290" y="724"/>
              <a:ext cx="5226" cy="6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511" name="Text Box 8"/>
            <p:cNvSpPr txBox="1">
              <a:spLocks noChangeArrowheads="1"/>
            </p:cNvSpPr>
            <p:nvPr/>
          </p:nvSpPr>
          <p:spPr bwMode="auto">
            <a:xfrm>
              <a:off x="288" y="720"/>
              <a:ext cx="5184" cy="761"/>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The </a:t>
              </a:r>
              <a:r>
                <a:rPr lang="en-US" sz="2200">
                  <a:latin typeface="Courier New" pitchFamily="1" charset="0"/>
                </a:rPr>
                <a:t>mousePressed</a:t>
              </a:r>
              <a:r>
                <a:rPr lang="en-US" sz="2400" b="0"/>
                <a:t> method responds to that event by creating a new zero-length line that begins and ends at the current mouse position.</a:t>
              </a:r>
            </a:p>
          </p:txBody>
        </p:sp>
      </p:grpSp>
      <p:grpSp>
        <p:nvGrpSpPr>
          <p:cNvPr id="4" name="Group 9"/>
          <p:cNvGrpSpPr>
            <a:grpSpLocks/>
          </p:cNvGrpSpPr>
          <p:nvPr/>
        </p:nvGrpSpPr>
        <p:grpSpPr bwMode="auto">
          <a:xfrm>
            <a:off x="457200" y="1143000"/>
            <a:ext cx="8299450" cy="1208088"/>
            <a:chOff x="288" y="720"/>
            <a:chExt cx="5228" cy="761"/>
          </a:xfrm>
        </p:grpSpPr>
        <p:sp>
          <p:nvSpPr>
            <p:cNvPr id="63508" name="Rectangle 10"/>
            <p:cNvSpPr>
              <a:spLocks noChangeArrowheads="1"/>
            </p:cNvSpPr>
            <p:nvPr/>
          </p:nvSpPr>
          <p:spPr bwMode="auto">
            <a:xfrm>
              <a:off x="290" y="724"/>
              <a:ext cx="5226" cy="6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509" name="Text Box 11"/>
            <p:cNvSpPr txBox="1">
              <a:spLocks noChangeArrowheads="1"/>
            </p:cNvSpPr>
            <p:nvPr/>
          </p:nvSpPr>
          <p:spPr bwMode="auto">
            <a:xfrm>
              <a:off x="288" y="720"/>
              <a:ext cx="5184" cy="761"/>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Dragging the mouse results in a series of </a:t>
              </a:r>
              <a:r>
                <a:rPr lang="en-US" sz="2200">
                  <a:latin typeface="Courier New" pitchFamily="1" charset="0"/>
                </a:rPr>
                <a:t>mouseDragged</a:t>
              </a:r>
              <a:r>
                <a:rPr lang="en-US" sz="2400" b="0"/>
                <a:t> calls that come in rapid succession each time the computer reads the mouse position.  Each call simply resets the end point of the line.</a:t>
              </a:r>
            </a:p>
          </p:txBody>
        </p:sp>
      </p:grpSp>
      <p:grpSp>
        <p:nvGrpSpPr>
          <p:cNvPr id="5" name="Group 12"/>
          <p:cNvGrpSpPr>
            <a:grpSpLocks/>
          </p:cNvGrpSpPr>
          <p:nvPr/>
        </p:nvGrpSpPr>
        <p:grpSpPr bwMode="auto">
          <a:xfrm>
            <a:off x="457200" y="1143000"/>
            <a:ext cx="8299450" cy="1208088"/>
            <a:chOff x="288" y="720"/>
            <a:chExt cx="5228" cy="761"/>
          </a:xfrm>
        </p:grpSpPr>
        <p:sp>
          <p:nvSpPr>
            <p:cNvPr id="63506" name="Rectangle 13"/>
            <p:cNvSpPr>
              <a:spLocks noChangeArrowheads="1"/>
            </p:cNvSpPr>
            <p:nvPr/>
          </p:nvSpPr>
          <p:spPr bwMode="auto">
            <a:xfrm>
              <a:off x="290" y="724"/>
              <a:ext cx="5226" cy="6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507" name="Text Box 14"/>
            <p:cNvSpPr txBox="1">
              <a:spLocks noChangeArrowheads="1"/>
            </p:cNvSpPr>
            <p:nvPr/>
          </p:nvSpPr>
          <p:spPr bwMode="auto">
            <a:xfrm>
              <a:off x="288" y="720"/>
              <a:ext cx="5184" cy="761"/>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The effect of this strategy is that the user sees the line as it grows, providing the necessary visual feedback to position the line correctly.</a:t>
              </a:r>
            </a:p>
          </p:txBody>
        </p:sp>
      </p:grpSp>
      <p:grpSp>
        <p:nvGrpSpPr>
          <p:cNvPr id="6" name="Group 15"/>
          <p:cNvGrpSpPr>
            <a:grpSpLocks/>
          </p:cNvGrpSpPr>
          <p:nvPr/>
        </p:nvGrpSpPr>
        <p:grpSpPr bwMode="auto">
          <a:xfrm>
            <a:off x="457200" y="1143000"/>
            <a:ext cx="8299450" cy="1042988"/>
            <a:chOff x="288" y="720"/>
            <a:chExt cx="5228" cy="657"/>
          </a:xfrm>
        </p:grpSpPr>
        <p:sp>
          <p:nvSpPr>
            <p:cNvPr id="63504" name="Rectangle 16"/>
            <p:cNvSpPr>
              <a:spLocks noChangeArrowheads="1"/>
            </p:cNvSpPr>
            <p:nvPr/>
          </p:nvSpPr>
          <p:spPr bwMode="auto">
            <a:xfrm>
              <a:off x="290" y="724"/>
              <a:ext cx="5226" cy="6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505" name="Text Box 17"/>
            <p:cNvSpPr txBox="1">
              <a:spLocks noChangeArrowheads="1"/>
            </p:cNvSpPr>
            <p:nvPr/>
          </p:nvSpPr>
          <p:spPr bwMode="auto">
            <a:xfrm>
              <a:off x="288" y="720"/>
              <a:ext cx="5184" cy="65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As you drag the mouse, the line will stretch, contract, and change direction as if the two points were connected by an elastic band.  This technique is therefore called </a:t>
              </a:r>
              <a:r>
                <a:rPr lang="en-US" sz="2400" i="1" dirty="0"/>
                <a:t>rubber-banding</a:t>
              </a:r>
              <a:r>
                <a:rPr lang="en-US" sz="2400" b="0" dirty="0"/>
                <a:t>.</a:t>
              </a:r>
            </a:p>
          </p:txBody>
        </p:sp>
      </p:grpSp>
      <p:sp>
        <p:nvSpPr>
          <p:cNvPr id="63496" name="Rectangle 18"/>
          <p:cNvSpPr>
            <a:spLocks noChangeArrowheads="1"/>
          </p:cNvSpPr>
          <p:nvPr/>
        </p:nvSpPr>
        <p:spPr bwMode="auto">
          <a:xfrm>
            <a:off x="609600" y="2370138"/>
            <a:ext cx="7924800" cy="41957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sz="1600" noProof="1">
                <a:latin typeface="Courier New" pitchFamily="1" charset="0"/>
              </a:rPr>
              <a:t>public class DrawLines extends GraphicsProgram {</a:t>
            </a:r>
          </a:p>
          <a:p>
            <a:pPr>
              <a:lnSpc>
                <a:spcPct val="85000"/>
              </a:lnSpc>
            </a:pPr>
            <a:endParaRPr sz="400" noProof="1">
              <a:latin typeface="Courier New" pitchFamily="1" charset="0"/>
            </a:endParaRPr>
          </a:p>
          <a:p>
            <a:pPr>
              <a:lnSpc>
                <a:spcPct val="85000"/>
              </a:lnSpc>
            </a:pPr>
            <a:r>
              <a:rPr sz="1600" noProof="1">
                <a:solidFill>
                  <a:srgbClr val="0000FF"/>
                </a:solidFill>
                <a:latin typeface="Courier New" pitchFamily="1" charset="0"/>
              </a:rPr>
              <a:t>/* Initializes the program by enabling the mouse listeners */</a:t>
            </a:r>
          </a:p>
          <a:p>
            <a:pPr>
              <a:lnSpc>
                <a:spcPct val="85000"/>
              </a:lnSpc>
            </a:pPr>
            <a:r>
              <a:rPr sz="1600" noProof="1">
                <a:latin typeface="Courier New" pitchFamily="1" charset="0"/>
              </a:rPr>
              <a:t>   public void init() {</a:t>
            </a:r>
          </a:p>
          <a:p>
            <a:pPr>
              <a:lnSpc>
                <a:spcPct val="85000"/>
              </a:lnSpc>
            </a:pPr>
            <a:r>
              <a:rPr sz="1600" noProof="1">
                <a:latin typeface="Courier New" pitchFamily="1" charset="0"/>
              </a:rPr>
              <a:t>      addMouseListeners();</a:t>
            </a:r>
          </a:p>
          <a:p>
            <a:pPr>
              <a:lnSpc>
                <a:spcPct val="85000"/>
              </a:lnSpc>
            </a:pPr>
            <a:r>
              <a:rPr sz="1600" noProof="1">
                <a:latin typeface="Courier New" pitchFamily="1" charset="0"/>
              </a:rPr>
              <a:t>   }</a:t>
            </a:r>
          </a:p>
          <a:p>
            <a:pPr>
              <a:lnSpc>
                <a:spcPct val="85000"/>
              </a:lnSpc>
            </a:pPr>
            <a:endParaRPr sz="900" noProof="1">
              <a:latin typeface="Courier New" pitchFamily="1" charset="0"/>
            </a:endParaRPr>
          </a:p>
          <a:p>
            <a:pPr>
              <a:lnSpc>
                <a:spcPct val="85000"/>
              </a:lnSpc>
            </a:pPr>
            <a:r>
              <a:rPr sz="1600" noProof="1">
                <a:solidFill>
                  <a:srgbClr val="0000FF"/>
                </a:solidFill>
                <a:latin typeface="Courier New" pitchFamily="1" charset="0"/>
              </a:rPr>
              <a:t>/* Called on mouse press to create a new line */</a:t>
            </a:r>
          </a:p>
          <a:p>
            <a:pPr>
              <a:lnSpc>
                <a:spcPct val="85000"/>
              </a:lnSpc>
            </a:pPr>
            <a:r>
              <a:rPr sz="1600" noProof="1">
                <a:latin typeface="Courier New" pitchFamily="1" charset="0"/>
              </a:rPr>
              <a:t>   public void mousePressed(MouseEvent e) {</a:t>
            </a:r>
          </a:p>
          <a:p>
            <a:pPr>
              <a:lnSpc>
                <a:spcPct val="85000"/>
              </a:lnSpc>
            </a:pPr>
            <a:r>
              <a:rPr sz="1600" noProof="1">
                <a:latin typeface="Courier New" pitchFamily="1" charset="0"/>
              </a:rPr>
              <a:t>      line = new GLine(e.getX(), e.getY(), e.getX(), e.getY());</a:t>
            </a:r>
          </a:p>
          <a:p>
            <a:pPr>
              <a:lnSpc>
                <a:spcPct val="85000"/>
              </a:lnSpc>
            </a:pPr>
            <a:r>
              <a:rPr sz="1600" noProof="1">
                <a:latin typeface="Courier New" pitchFamily="1" charset="0"/>
              </a:rPr>
              <a:t>      add(line);</a:t>
            </a:r>
          </a:p>
          <a:p>
            <a:pPr>
              <a:lnSpc>
                <a:spcPct val="85000"/>
              </a:lnSpc>
            </a:pPr>
            <a:r>
              <a:rPr sz="1600" noProof="1">
                <a:latin typeface="Courier New" pitchFamily="1" charset="0"/>
              </a:rPr>
              <a:t>   }</a:t>
            </a:r>
          </a:p>
          <a:p>
            <a:pPr>
              <a:lnSpc>
                <a:spcPct val="85000"/>
              </a:lnSpc>
            </a:pPr>
            <a:endParaRPr sz="900" noProof="1">
              <a:latin typeface="Courier New" pitchFamily="1" charset="0"/>
            </a:endParaRPr>
          </a:p>
          <a:p>
            <a:pPr>
              <a:lnSpc>
                <a:spcPct val="85000"/>
              </a:lnSpc>
            </a:pPr>
            <a:r>
              <a:rPr sz="1600" noProof="1">
                <a:solidFill>
                  <a:srgbClr val="0000FF"/>
                </a:solidFill>
                <a:latin typeface="Courier New" pitchFamily="1" charset="0"/>
              </a:rPr>
              <a:t>/* Called on mouse drag to extend the endpoint */</a:t>
            </a:r>
          </a:p>
          <a:p>
            <a:pPr>
              <a:lnSpc>
                <a:spcPct val="85000"/>
              </a:lnSpc>
            </a:pPr>
            <a:r>
              <a:rPr sz="1600" noProof="1">
                <a:latin typeface="Courier New" pitchFamily="1" charset="0"/>
              </a:rPr>
              <a:t>   public void mouseDragged(MouseEvent e) {</a:t>
            </a:r>
          </a:p>
          <a:p>
            <a:pPr>
              <a:lnSpc>
                <a:spcPct val="85000"/>
              </a:lnSpc>
            </a:pPr>
            <a:r>
              <a:rPr sz="1600" noProof="1">
                <a:latin typeface="Courier New" pitchFamily="1" charset="0"/>
              </a:rPr>
              <a:t>      line.setEndPoint(e.getX(), e.getY());</a:t>
            </a:r>
          </a:p>
          <a:p>
            <a:pPr>
              <a:lnSpc>
                <a:spcPct val="85000"/>
              </a:lnSpc>
            </a:pPr>
            <a:r>
              <a:rPr sz="1600" noProof="1">
                <a:latin typeface="Courier New" pitchFamily="1" charset="0"/>
              </a:rPr>
              <a:t>   }</a:t>
            </a:r>
          </a:p>
          <a:p>
            <a:pPr>
              <a:lnSpc>
                <a:spcPct val="85000"/>
              </a:lnSpc>
            </a:pPr>
            <a:endParaRPr sz="900" noProof="1">
              <a:latin typeface="Courier New" pitchFamily="1" charset="0"/>
            </a:endParaRPr>
          </a:p>
          <a:p>
            <a:pPr>
              <a:lnSpc>
                <a:spcPct val="85000"/>
              </a:lnSpc>
            </a:pPr>
            <a:r>
              <a:rPr sz="1600" noProof="1">
                <a:solidFill>
                  <a:srgbClr val="0000FF"/>
                </a:solidFill>
                <a:latin typeface="Courier New" pitchFamily="1" charset="0"/>
              </a:rPr>
              <a:t>/* Private instance variables */</a:t>
            </a:r>
            <a:endParaRPr sz="1600" noProof="1">
              <a:latin typeface="Courier New" pitchFamily="1" charset="0"/>
            </a:endParaRPr>
          </a:p>
          <a:p>
            <a:pPr>
              <a:lnSpc>
                <a:spcPct val="85000"/>
              </a:lnSpc>
            </a:pPr>
            <a:r>
              <a:rPr sz="1600" noProof="1">
                <a:latin typeface="Courier New" pitchFamily="1" charset="0"/>
              </a:rPr>
              <a:t>   private GLine line;</a:t>
            </a:r>
          </a:p>
          <a:p>
            <a:pPr>
              <a:lnSpc>
                <a:spcPct val="85000"/>
              </a:lnSpc>
            </a:pPr>
            <a:r>
              <a:rPr lang="en-US" sz="1600">
                <a:latin typeface="Courier New" pitchFamily="1" charset="0"/>
              </a:rPr>
              <a:t>}</a:t>
            </a:r>
          </a:p>
        </p:txBody>
      </p:sp>
      <p:sp>
        <p:nvSpPr>
          <p:cNvPr id="727059" name="Rectangle 19"/>
          <p:cNvSpPr>
            <a:spLocks noChangeArrowheads="1"/>
          </p:cNvSpPr>
          <p:nvPr/>
        </p:nvSpPr>
        <p:spPr bwMode="auto">
          <a:xfrm>
            <a:off x="990600" y="3929063"/>
            <a:ext cx="7439025" cy="8604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27060" name="Rectangle 20"/>
          <p:cNvSpPr>
            <a:spLocks noChangeArrowheads="1"/>
          </p:cNvSpPr>
          <p:nvPr/>
        </p:nvSpPr>
        <p:spPr bwMode="auto">
          <a:xfrm>
            <a:off x="990600" y="5072063"/>
            <a:ext cx="5029200" cy="6699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7" name="Group 21"/>
          <p:cNvGrpSpPr>
            <a:grpSpLocks/>
          </p:cNvGrpSpPr>
          <p:nvPr/>
        </p:nvGrpSpPr>
        <p:grpSpPr bwMode="auto">
          <a:xfrm>
            <a:off x="457200" y="1143000"/>
            <a:ext cx="8299450" cy="5422900"/>
            <a:chOff x="288" y="720"/>
            <a:chExt cx="5228" cy="3416"/>
          </a:xfrm>
        </p:grpSpPr>
        <p:grpSp>
          <p:nvGrpSpPr>
            <p:cNvPr id="63500" name="Group 22"/>
            <p:cNvGrpSpPr>
              <a:grpSpLocks/>
            </p:cNvGrpSpPr>
            <p:nvPr/>
          </p:nvGrpSpPr>
          <p:grpSpPr bwMode="auto">
            <a:xfrm>
              <a:off x="288" y="720"/>
              <a:ext cx="5228" cy="761"/>
              <a:chOff x="288" y="720"/>
              <a:chExt cx="5228" cy="761"/>
            </a:xfrm>
          </p:grpSpPr>
          <p:sp>
            <p:nvSpPr>
              <p:cNvPr id="63502" name="Rectangle 23"/>
              <p:cNvSpPr>
                <a:spLocks noChangeArrowheads="1"/>
              </p:cNvSpPr>
              <p:nvPr/>
            </p:nvSpPr>
            <p:spPr bwMode="auto">
              <a:xfrm>
                <a:off x="290" y="724"/>
                <a:ext cx="5226" cy="6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63503" name="Text Box 24"/>
              <p:cNvSpPr txBox="1">
                <a:spLocks noChangeArrowheads="1"/>
              </p:cNvSpPr>
              <p:nvPr/>
            </p:nvSpPr>
            <p:spPr bwMode="auto">
              <a:xfrm>
                <a:off x="288" y="720"/>
                <a:ext cx="5184" cy="761"/>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In all likelihood, you have at some point used an application that allows you to draw lines with the mouse.  In Java, that program takes less than a page of code.</a:t>
                </a:r>
              </a:p>
            </p:txBody>
          </p:sp>
        </p:grpSp>
        <p:sp>
          <p:nvSpPr>
            <p:cNvPr id="63501" name="Rectangle 25"/>
            <p:cNvSpPr>
              <a:spLocks noChangeArrowheads="1"/>
            </p:cNvSpPr>
            <p:nvPr/>
          </p:nvSpPr>
          <p:spPr bwMode="auto">
            <a:xfrm>
              <a:off x="384" y="1493"/>
              <a:ext cx="4992" cy="264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sz="1600" noProof="1">
                  <a:latin typeface="Courier New" pitchFamily="1" charset="0"/>
                </a:rPr>
                <a:t>public class DrawLines extends GraphicsProgram {</a:t>
              </a:r>
            </a:p>
            <a:p>
              <a:pPr>
                <a:lnSpc>
                  <a:spcPct val="85000"/>
                </a:lnSpc>
              </a:pPr>
              <a:endParaRPr sz="400" noProof="1">
                <a:latin typeface="Courier New" pitchFamily="1" charset="0"/>
              </a:endParaRPr>
            </a:p>
            <a:p>
              <a:pPr>
                <a:lnSpc>
                  <a:spcPct val="85000"/>
                </a:lnSpc>
              </a:pPr>
              <a:r>
                <a:rPr sz="1600" noProof="1">
                  <a:solidFill>
                    <a:srgbClr val="0000FF"/>
                  </a:solidFill>
                  <a:latin typeface="Courier New" pitchFamily="1" charset="0"/>
                </a:rPr>
                <a:t>/* Initializes the program by enabling the mouse listeners */</a:t>
              </a:r>
            </a:p>
            <a:p>
              <a:pPr>
                <a:lnSpc>
                  <a:spcPct val="85000"/>
                </a:lnSpc>
              </a:pPr>
              <a:r>
                <a:rPr sz="1600" noProof="1">
                  <a:latin typeface="Courier New" pitchFamily="1" charset="0"/>
                </a:rPr>
                <a:t>   public void init() {</a:t>
              </a:r>
            </a:p>
            <a:p>
              <a:pPr>
                <a:lnSpc>
                  <a:spcPct val="85000"/>
                </a:lnSpc>
              </a:pPr>
              <a:r>
                <a:rPr sz="1600" noProof="1">
                  <a:latin typeface="Courier New" pitchFamily="1" charset="0"/>
                </a:rPr>
                <a:t>      addMouseListeners();</a:t>
              </a:r>
            </a:p>
            <a:p>
              <a:pPr>
                <a:lnSpc>
                  <a:spcPct val="85000"/>
                </a:lnSpc>
              </a:pPr>
              <a:r>
                <a:rPr sz="1600" noProof="1">
                  <a:latin typeface="Courier New" pitchFamily="1" charset="0"/>
                </a:rPr>
                <a:t>   }</a:t>
              </a:r>
            </a:p>
            <a:p>
              <a:pPr>
                <a:lnSpc>
                  <a:spcPct val="85000"/>
                </a:lnSpc>
              </a:pPr>
              <a:endParaRPr sz="900" noProof="1">
                <a:latin typeface="Courier New" pitchFamily="1" charset="0"/>
              </a:endParaRPr>
            </a:p>
            <a:p>
              <a:pPr>
                <a:lnSpc>
                  <a:spcPct val="85000"/>
                </a:lnSpc>
              </a:pPr>
              <a:r>
                <a:rPr sz="1600" noProof="1">
                  <a:solidFill>
                    <a:srgbClr val="0000FF"/>
                  </a:solidFill>
                  <a:latin typeface="Courier New" pitchFamily="1" charset="0"/>
                </a:rPr>
                <a:t>/* Called on mouse press to create a new line */</a:t>
              </a:r>
            </a:p>
            <a:p>
              <a:pPr>
                <a:lnSpc>
                  <a:spcPct val="85000"/>
                </a:lnSpc>
              </a:pPr>
              <a:r>
                <a:rPr sz="1600" noProof="1">
                  <a:latin typeface="Courier New" pitchFamily="1" charset="0"/>
                </a:rPr>
                <a:t>   public void mousePressed(MouseEvent e) {</a:t>
              </a:r>
            </a:p>
            <a:p>
              <a:pPr>
                <a:lnSpc>
                  <a:spcPct val="85000"/>
                </a:lnSpc>
              </a:pPr>
              <a:r>
                <a:rPr sz="1600" noProof="1">
                  <a:latin typeface="Courier New" pitchFamily="1" charset="0"/>
                </a:rPr>
                <a:t>      line = new GLine(e.getX(), e.getY(), e.getX(), e.getY());</a:t>
              </a:r>
            </a:p>
            <a:p>
              <a:pPr>
                <a:lnSpc>
                  <a:spcPct val="85000"/>
                </a:lnSpc>
              </a:pPr>
              <a:r>
                <a:rPr sz="1600" noProof="1">
                  <a:latin typeface="Courier New" pitchFamily="1" charset="0"/>
                </a:rPr>
                <a:t>      add(line);</a:t>
              </a:r>
            </a:p>
            <a:p>
              <a:pPr>
                <a:lnSpc>
                  <a:spcPct val="85000"/>
                </a:lnSpc>
              </a:pPr>
              <a:r>
                <a:rPr sz="1600" noProof="1">
                  <a:latin typeface="Courier New" pitchFamily="1" charset="0"/>
                </a:rPr>
                <a:t>   }</a:t>
              </a:r>
            </a:p>
            <a:p>
              <a:pPr>
                <a:lnSpc>
                  <a:spcPct val="85000"/>
                </a:lnSpc>
              </a:pPr>
              <a:endParaRPr sz="900" noProof="1">
                <a:latin typeface="Courier New" pitchFamily="1" charset="0"/>
              </a:endParaRPr>
            </a:p>
            <a:p>
              <a:pPr>
                <a:lnSpc>
                  <a:spcPct val="85000"/>
                </a:lnSpc>
              </a:pPr>
              <a:r>
                <a:rPr sz="1600" noProof="1">
                  <a:solidFill>
                    <a:srgbClr val="0000FF"/>
                  </a:solidFill>
                  <a:latin typeface="Courier New" pitchFamily="1" charset="0"/>
                </a:rPr>
                <a:t>/* Called on mouse drag to extend the endpoint */</a:t>
              </a:r>
            </a:p>
            <a:p>
              <a:pPr>
                <a:lnSpc>
                  <a:spcPct val="85000"/>
                </a:lnSpc>
              </a:pPr>
              <a:r>
                <a:rPr sz="1600" noProof="1">
                  <a:latin typeface="Courier New" pitchFamily="1" charset="0"/>
                </a:rPr>
                <a:t>   public void mouseDragged(MouseEvent e) {</a:t>
              </a:r>
            </a:p>
            <a:p>
              <a:pPr>
                <a:lnSpc>
                  <a:spcPct val="85000"/>
                </a:lnSpc>
              </a:pPr>
              <a:r>
                <a:rPr sz="1600" noProof="1">
                  <a:latin typeface="Courier New" pitchFamily="1" charset="0"/>
                </a:rPr>
                <a:t>      line.setEndPoint(e.getX(), e.getY());</a:t>
              </a:r>
            </a:p>
            <a:p>
              <a:pPr>
                <a:lnSpc>
                  <a:spcPct val="85000"/>
                </a:lnSpc>
              </a:pPr>
              <a:r>
                <a:rPr sz="1600" noProof="1">
                  <a:latin typeface="Courier New" pitchFamily="1" charset="0"/>
                </a:rPr>
                <a:t>   }</a:t>
              </a:r>
            </a:p>
            <a:p>
              <a:pPr>
                <a:lnSpc>
                  <a:spcPct val="85000"/>
                </a:lnSpc>
              </a:pPr>
              <a:endParaRPr sz="900" noProof="1">
                <a:latin typeface="Courier New" pitchFamily="1" charset="0"/>
              </a:endParaRPr>
            </a:p>
            <a:p>
              <a:pPr>
                <a:lnSpc>
                  <a:spcPct val="85000"/>
                </a:lnSpc>
              </a:pPr>
              <a:r>
                <a:rPr sz="1600" noProof="1">
                  <a:solidFill>
                    <a:srgbClr val="0000FF"/>
                  </a:solidFill>
                  <a:latin typeface="Courier New" pitchFamily="1" charset="0"/>
                </a:rPr>
                <a:t>/* Private instance variables */</a:t>
              </a:r>
              <a:endParaRPr sz="1600" noProof="1">
                <a:latin typeface="Courier New" pitchFamily="1" charset="0"/>
              </a:endParaRPr>
            </a:p>
            <a:p>
              <a:pPr>
                <a:lnSpc>
                  <a:spcPct val="85000"/>
                </a:lnSpc>
              </a:pPr>
              <a:r>
                <a:rPr sz="1600" noProof="1">
                  <a:latin typeface="Courier New" pitchFamily="1" charset="0"/>
                </a:rPr>
                <a:t>   private GLine line;</a:t>
              </a:r>
            </a:p>
            <a:p>
              <a:pPr>
                <a:lnSpc>
                  <a:spcPct val="85000"/>
                </a:lnSpc>
              </a:pPr>
              <a:r>
                <a:rPr lang="en-US" sz="16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499"/>
                                          </p:stCondLst>
                                        </p:cTn>
                                        <p:tgtEl>
                                          <p:spTgt spid="727059"/>
                                        </p:tgtEl>
                                        <p:attrNameLst>
                                          <p:attrName>style.visibility</p:attrName>
                                        </p:attrNameLst>
                                      </p:cBhvr>
                                      <p:to>
                                        <p:strVal val="visible"/>
                                      </p:to>
                                    </p:set>
                                  </p:childTnLst>
                                  <p:subTnLst>
                                    <p:set>
                                      <p:cBhvr override="childStyle">
                                        <p:cTn dur="1" fill="hold" display="0" masterRel="nextClick" afterEffect="1"/>
                                        <p:tgtEl>
                                          <p:spTgt spid="72705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27060"/>
                                        </p:tgtEl>
                                        <p:attrNameLst>
                                          <p:attrName>style.visibility</p:attrName>
                                        </p:attrNameLst>
                                      </p:cBhvr>
                                      <p:to>
                                        <p:strVal val="visible"/>
                                      </p:to>
                                    </p:set>
                                  </p:childTnLst>
                                  <p:subTnLst>
                                    <p:set>
                                      <p:cBhvr override="childStyle">
                                        <p:cTn dur="1" fill="hold" display="0" masterRel="nextClick" afterEffect="1"/>
                                        <p:tgtEl>
                                          <p:spTgt spid="727060"/>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59" grpId="0" animBg="1"/>
      <p:bldP spid="727060" grpId="0" animBg="1"/>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the </a:t>
            </a:r>
            <a:r>
              <a:rPr lang="en-US" sz="3600" b="1">
                <a:solidFill>
                  <a:srgbClr val="FF0000"/>
                </a:solidFill>
                <a:latin typeface="Courier New" pitchFamily="1" charset="0"/>
              </a:rPr>
              <a:t>DrawLines</a:t>
            </a:r>
            <a:r>
              <a:rPr lang="en-US" sz="4000">
                <a:solidFill>
                  <a:srgbClr val="FF0000"/>
                </a:solidFill>
              </a:rPr>
              <a:t> Program</a:t>
            </a:r>
            <a:endParaRPr lang="en-US">
              <a:solidFill>
                <a:schemeClr val="tx1"/>
              </a:solidFill>
            </a:endParaRPr>
          </a:p>
        </p:txBody>
      </p:sp>
      <p:grpSp>
        <p:nvGrpSpPr>
          <p:cNvPr id="65539" name="Group 3"/>
          <p:cNvGrpSpPr>
            <a:grpSpLocks/>
          </p:cNvGrpSpPr>
          <p:nvPr/>
        </p:nvGrpSpPr>
        <p:grpSpPr bwMode="auto">
          <a:xfrm>
            <a:off x="2287588" y="4483100"/>
            <a:ext cx="4516437" cy="1971675"/>
            <a:chOff x="1441" y="2824"/>
            <a:chExt cx="2845" cy="1242"/>
          </a:xfrm>
        </p:grpSpPr>
        <p:pic>
          <p:nvPicPr>
            <p:cNvPr id="65588" name="Picture 4"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89" name="Text Box 5"/>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grpSp>
      <p:grpSp>
        <p:nvGrpSpPr>
          <p:cNvPr id="3" name="Group 6"/>
          <p:cNvGrpSpPr>
            <a:grpSpLocks/>
          </p:cNvGrpSpPr>
          <p:nvPr/>
        </p:nvGrpSpPr>
        <p:grpSpPr bwMode="auto">
          <a:xfrm>
            <a:off x="2606675" y="5486400"/>
            <a:ext cx="1450975" cy="228600"/>
            <a:chOff x="2191" y="3360"/>
            <a:chExt cx="914" cy="144"/>
          </a:xfrm>
        </p:grpSpPr>
        <p:sp>
          <p:nvSpPr>
            <p:cNvPr id="65586" name="Freeform 7"/>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7" name="Line 8"/>
            <p:cNvSpPr>
              <a:spLocks noChangeShapeType="1"/>
            </p:cNvSpPr>
            <p:nvPr/>
          </p:nvSpPr>
          <p:spPr bwMode="auto">
            <a:xfrm flipH="1">
              <a:off x="2191" y="3371"/>
              <a:ext cx="836" cy="0"/>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729097" name="Line 9"/>
          <p:cNvSpPr>
            <a:spLocks noChangeShapeType="1"/>
          </p:cNvSpPr>
          <p:nvPr/>
        </p:nvSpPr>
        <p:spPr bwMode="auto">
          <a:xfrm flipH="1">
            <a:off x="3689350" y="5503863"/>
            <a:ext cx="132715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42" name="Rectangle 10"/>
          <p:cNvSpPr>
            <a:spLocks noChangeArrowheads="1"/>
          </p:cNvSpPr>
          <p:nvPr/>
        </p:nvSpPr>
        <p:spPr bwMode="auto">
          <a:xfrm>
            <a:off x="2571750" y="5340350"/>
            <a:ext cx="1354138" cy="269875"/>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nvGrpSpPr>
          <p:cNvPr id="4" name="Group 11"/>
          <p:cNvGrpSpPr>
            <a:grpSpLocks/>
          </p:cNvGrpSpPr>
          <p:nvPr/>
        </p:nvGrpSpPr>
        <p:grpSpPr bwMode="auto">
          <a:xfrm>
            <a:off x="5022850" y="4795838"/>
            <a:ext cx="533400" cy="919162"/>
            <a:chOff x="3024" y="2925"/>
            <a:chExt cx="336" cy="579"/>
          </a:xfrm>
        </p:grpSpPr>
        <p:sp>
          <p:nvSpPr>
            <p:cNvPr id="65584" name="Freeform 12"/>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5" name="Line 13"/>
            <p:cNvSpPr>
              <a:spLocks noChangeShapeType="1"/>
            </p:cNvSpPr>
            <p:nvPr/>
          </p:nvSpPr>
          <p:spPr bwMode="auto">
            <a:xfrm flipV="1">
              <a:off x="3024" y="2925"/>
              <a:ext cx="336" cy="435"/>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65544" name="Rectangle 14"/>
          <p:cNvSpPr>
            <a:spLocks noChangeArrowheads="1"/>
          </p:cNvSpPr>
          <p:nvPr/>
        </p:nvSpPr>
        <p:spPr bwMode="auto">
          <a:xfrm>
            <a:off x="5000625" y="4733925"/>
            <a:ext cx="838200" cy="76200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sp>
        <p:nvSpPr>
          <p:cNvPr id="729103" name="Freeform 15"/>
          <p:cNvSpPr>
            <a:spLocks/>
          </p:cNvSpPr>
          <p:nvPr/>
        </p:nvSpPr>
        <p:spPr bwMode="auto">
          <a:xfrm>
            <a:off x="3922713" y="5486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729104" name="Text Box 16"/>
          <p:cNvSpPr txBox="1">
            <a:spLocks noChangeArrowheads="1"/>
          </p:cNvSpPr>
          <p:nvPr/>
        </p:nvSpPr>
        <p:spPr bwMode="auto">
          <a:xfrm>
            <a:off x="457200" y="12684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The </a:t>
            </a:r>
            <a:r>
              <a:rPr lang="en-US" sz="2000">
                <a:latin typeface="Courier New" pitchFamily="1" charset="0"/>
              </a:rPr>
              <a:t>addMouseListeners</a:t>
            </a:r>
            <a:r>
              <a:rPr lang="en-US" sz="2400" b="0"/>
              <a:t> call in </a:t>
            </a:r>
            <a:r>
              <a:rPr lang="en-US" sz="2000">
                <a:latin typeface="Courier New" pitchFamily="1" charset="0"/>
              </a:rPr>
              <a:t>init</a:t>
            </a:r>
            <a:r>
              <a:rPr lang="en-US" sz="2400" b="0"/>
              <a:t> enables mouse events.</a:t>
            </a:r>
          </a:p>
        </p:txBody>
      </p:sp>
      <p:sp>
        <p:nvSpPr>
          <p:cNvPr id="729105" name="Text Box 17"/>
          <p:cNvSpPr txBox="1">
            <a:spLocks noChangeArrowheads="1"/>
          </p:cNvSpPr>
          <p:nvPr/>
        </p:nvSpPr>
        <p:spPr bwMode="auto">
          <a:xfrm>
            <a:off x="457200" y="16875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Depressing the mouse button generates a </a:t>
            </a:r>
            <a:r>
              <a:rPr lang="en-US" sz="2400" b="0" i="1"/>
              <a:t>mouse pressed </a:t>
            </a:r>
            <a:r>
              <a:rPr lang="en-US" sz="2400" b="0"/>
              <a:t>event.</a:t>
            </a:r>
          </a:p>
        </p:txBody>
      </p:sp>
      <p:sp>
        <p:nvSpPr>
          <p:cNvPr id="729106" name="Text Box 18"/>
          <p:cNvSpPr txBox="1">
            <a:spLocks noChangeArrowheads="1"/>
          </p:cNvSpPr>
          <p:nvPr/>
        </p:nvSpPr>
        <p:spPr bwMode="auto">
          <a:xfrm>
            <a:off x="457200" y="21066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The </a:t>
            </a:r>
            <a:r>
              <a:rPr lang="en-US" sz="2000">
                <a:latin typeface="Courier New" pitchFamily="1" charset="0"/>
              </a:rPr>
              <a:t>mousePressed</a:t>
            </a:r>
            <a:r>
              <a:rPr lang="en-US" sz="2400" b="0"/>
              <a:t> call adds a zero-length line to the canvas.</a:t>
            </a:r>
          </a:p>
        </p:txBody>
      </p:sp>
      <p:sp>
        <p:nvSpPr>
          <p:cNvPr id="729107" name="Text Box 19"/>
          <p:cNvSpPr txBox="1">
            <a:spLocks noChangeArrowheads="1"/>
          </p:cNvSpPr>
          <p:nvPr/>
        </p:nvSpPr>
        <p:spPr bwMode="auto">
          <a:xfrm>
            <a:off x="457200" y="2525713"/>
            <a:ext cx="83058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Dragging the mouse generates a series of </a:t>
            </a:r>
            <a:r>
              <a:rPr lang="en-US" sz="2400" b="0" i="1"/>
              <a:t>mouse dragged</a:t>
            </a:r>
            <a:r>
              <a:rPr lang="en-US" sz="2400" b="0"/>
              <a:t> events.</a:t>
            </a:r>
          </a:p>
        </p:txBody>
      </p:sp>
      <p:sp>
        <p:nvSpPr>
          <p:cNvPr id="729108" name="Text Box 20"/>
          <p:cNvSpPr txBox="1">
            <a:spLocks noChangeArrowheads="1"/>
          </p:cNvSpPr>
          <p:nvPr/>
        </p:nvSpPr>
        <p:spPr bwMode="auto">
          <a:xfrm>
            <a:off x="457200" y="29448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Each </a:t>
            </a:r>
            <a:r>
              <a:rPr lang="en-US" sz="2000">
                <a:latin typeface="Courier New" pitchFamily="1" charset="0"/>
              </a:rPr>
              <a:t>mouseDragged</a:t>
            </a:r>
            <a:r>
              <a:rPr lang="en-US" sz="2400" b="0"/>
              <a:t> call extends the line to the new position.</a:t>
            </a:r>
          </a:p>
        </p:txBody>
      </p:sp>
      <p:sp>
        <p:nvSpPr>
          <p:cNvPr id="729109" name="Text Box 21"/>
          <p:cNvSpPr txBox="1">
            <a:spLocks noChangeArrowheads="1"/>
          </p:cNvSpPr>
          <p:nvPr/>
        </p:nvSpPr>
        <p:spPr bwMode="auto">
          <a:xfrm>
            <a:off x="457200" y="33893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Releasing the mouse stops the dragging operation.</a:t>
            </a:r>
          </a:p>
        </p:txBody>
      </p:sp>
      <p:sp>
        <p:nvSpPr>
          <p:cNvPr id="729110" name="Text Box 22"/>
          <p:cNvSpPr txBox="1">
            <a:spLocks noChangeArrowheads="1"/>
          </p:cNvSpPr>
          <p:nvPr/>
        </p:nvSpPr>
        <p:spPr bwMode="auto">
          <a:xfrm>
            <a:off x="457200" y="38338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 Repeating these steps adds new lines to the canvas.</a:t>
            </a:r>
          </a:p>
        </p:txBody>
      </p:sp>
      <p:grpSp>
        <p:nvGrpSpPr>
          <p:cNvPr id="5" name="Group 23"/>
          <p:cNvGrpSpPr>
            <a:grpSpLocks/>
          </p:cNvGrpSpPr>
          <p:nvPr/>
        </p:nvGrpSpPr>
        <p:grpSpPr bwMode="auto">
          <a:xfrm>
            <a:off x="3390900" y="4940300"/>
            <a:ext cx="1066800" cy="1066800"/>
            <a:chOff x="1496" y="2776"/>
            <a:chExt cx="672" cy="672"/>
          </a:xfrm>
        </p:grpSpPr>
        <p:sp>
          <p:nvSpPr>
            <p:cNvPr id="65582" name="AutoShape 24"/>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pressed</a:t>
              </a:r>
              <a:endParaRPr lang="en-US" sz="1100" b="0" i="1"/>
            </a:p>
            <a:p>
              <a:pPr algn="ctr"/>
              <a:endParaRPr lang="en-US" sz="1100" b="0"/>
            </a:p>
          </p:txBody>
        </p:sp>
        <p:sp>
          <p:nvSpPr>
            <p:cNvPr id="65583" name="Freeform 25"/>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3441700" y="4940300"/>
            <a:ext cx="1066800" cy="1066800"/>
            <a:chOff x="1496" y="2776"/>
            <a:chExt cx="672" cy="672"/>
          </a:xfrm>
        </p:grpSpPr>
        <p:sp>
          <p:nvSpPr>
            <p:cNvPr id="65580" name="AutoShape 27"/>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81" name="Freeform 28"/>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7" name="Group 29"/>
          <p:cNvGrpSpPr>
            <a:grpSpLocks/>
          </p:cNvGrpSpPr>
          <p:nvPr/>
        </p:nvGrpSpPr>
        <p:grpSpPr bwMode="auto">
          <a:xfrm>
            <a:off x="3492500" y="4940300"/>
            <a:ext cx="1066800" cy="1066800"/>
            <a:chOff x="1496" y="2776"/>
            <a:chExt cx="672" cy="672"/>
          </a:xfrm>
        </p:grpSpPr>
        <p:sp>
          <p:nvSpPr>
            <p:cNvPr id="65578" name="AutoShape 30"/>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79" name="Freeform 31"/>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8" name="Group 32"/>
          <p:cNvGrpSpPr>
            <a:grpSpLocks/>
          </p:cNvGrpSpPr>
          <p:nvPr/>
        </p:nvGrpSpPr>
        <p:grpSpPr bwMode="auto">
          <a:xfrm>
            <a:off x="3543300" y="4940300"/>
            <a:ext cx="1066800" cy="1066800"/>
            <a:chOff x="1496" y="2776"/>
            <a:chExt cx="672" cy="672"/>
          </a:xfrm>
        </p:grpSpPr>
        <p:sp>
          <p:nvSpPr>
            <p:cNvPr id="65576" name="AutoShape 33"/>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77" name="Freeform 34"/>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9" name="Group 35"/>
          <p:cNvGrpSpPr>
            <a:grpSpLocks/>
          </p:cNvGrpSpPr>
          <p:nvPr/>
        </p:nvGrpSpPr>
        <p:grpSpPr bwMode="auto">
          <a:xfrm>
            <a:off x="3594100" y="4940300"/>
            <a:ext cx="1066800" cy="1066800"/>
            <a:chOff x="1496" y="2776"/>
            <a:chExt cx="672" cy="672"/>
          </a:xfrm>
        </p:grpSpPr>
        <p:sp>
          <p:nvSpPr>
            <p:cNvPr id="65574" name="AutoShape 36"/>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75" name="Freeform 37"/>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0" name="Group 38"/>
          <p:cNvGrpSpPr>
            <a:grpSpLocks/>
          </p:cNvGrpSpPr>
          <p:nvPr/>
        </p:nvGrpSpPr>
        <p:grpSpPr bwMode="auto">
          <a:xfrm>
            <a:off x="3644900" y="4940300"/>
            <a:ext cx="1066800" cy="1066800"/>
            <a:chOff x="1496" y="2776"/>
            <a:chExt cx="672" cy="672"/>
          </a:xfrm>
        </p:grpSpPr>
        <p:sp>
          <p:nvSpPr>
            <p:cNvPr id="65572" name="AutoShape 39"/>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73" name="Freeform 40"/>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1" name="Group 41"/>
          <p:cNvGrpSpPr>
            <a:grpSpLocks/>
          </p:cNvGrpSpPr>
          <p:nvPr/>
        </p:nvGrpSpPr>
        <p:grpSpPr bwMode="auto">
          <a:xfrm>
            <a:off x="3695700" y="4940300"/>
            <a:ext cx="1066800" cy="1066800"/>
            <a:chOff x="1496" y="2776"/>
            <a:chExt cx="672" cy="672"/>
          </a:xfrm>
        </p:grpSpPr>
        <p:sp>
          <p:nvSpPr>
            <p:cNvPr id="65570" name="AutoShape 42"/>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71" name="Freeform 43"/>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2" name="Group 44"/>
          <p:cNvGrpSpPr>
            <a:grpSpLocks/>
          </p:cNvGrpSpPr>
          <p:nvPr/>
        </p:nvGrpSpPr>
        <p:grpSpPr bwMode="auto">
          <a:xfrm>
            <a:off x="3746500" y="4940300"/>
            <a:ext cx="1066800" cy="1066800"/>
            <a:chOff x="1496" y="2776"/>
            <a:chExt cx="672" cy="672"/>
          </a:xfrm>
        </p:grpSpPr>
        <p:sp>
          <p:nvSpPr>
            <p:cNvPr id="65568" name="AutoShape 45"/>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a:t>mouse</a:t>
              </a:r>
            </a:p>
            <a:p>
              <a:pPr algn="ctr">
                <a:lnSpc>
                  <a:spcPct val="75000"/>
                </a:lnSpc>
              </a:pPr>
              <a:r>
                <a:rPr lang="en-US" sz="1200" b="0" i="1"/>
                <a:t>dragged</a:t>
              </a:r>
              <a:endParaRPr lang="en-US" sz="1100" b="0" i="1"/>
            </a:p>
            <a:p>
              <a:pPr algn="ctr"/>
              <a:endParaRPr lang="en-US" sz="1100" b="0"/>
            </a:p>
          </p:txBody>
        </p:sp>
        <p:sp>
          <p:nvSpPr>
            <p:cNvPr id="65569" name="Freeform 46"/>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3" name="Group 47"/>
          <p:cNvGrpSpPr>
            <a:grpSpLocks/>
          </p:cNvGrpSpPr>
          <p:nvPr/>
        </p:nvGrpSpPr>
        <p:grpSpPr bwMode="auto">
          <a:xfrm>
            <a:off x="2287588" y="4483100"/>
            <a:ext cx="4516437" cy="1971675"/>
            <a:chOff x="1441" y="2824"/>
            <a:chExt cx="2845" cy="1242"/>
          </a:xfrm>
        </p:grpSpPr>
        <p:pic>
          <p:nvPicPr>
            <p:cNvPr id="65562" name="Picture 48"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63" name="Line 49"/>
            <p:cNvSpPr>
              <a:spLocks noChangeShapeType="1"/>
            </p:cNvSpPr>
            <p:nvPr/>
          </p:nvSpPr>
          <p:spPr bwMode="auto">
            <a:xfrm flipH="1">
              <a:off x="2324" y="3467"/>
              <a:ext cx="836"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64" name="Freeform 50"/>
            <p:cNvSpPr>
              <a:spLocks/>
            </p:cNvSpPr>
            <p:nvPr/>
          </p:nvSpPr>
          <p:spPr bwMode="auto">
            <a:xfrm>
              <a:off x="2848" y="3872"/>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65" name="Line 51"/>
            <p:cNvSpPr>
              <a:spLocks noChangeShapeType="1"/>
            </p:cNvSpPr>
            <p:nvPr/>
          </p:nvSpPr>
          <p:spPr bwMode="auto">
            <a:xfrm flipV="1">
              <a:off x="2856" y="3467"/>
              <a:ext cx="307" cy="405"/>
            </a:xfrm>
            <a:prstGeom prst="line">
              <a:avLst/>
            </a:prstGeom>
            <a:noFill/>
            <a:ln w="9525">
              <a:solidFill>
                <a:srgbClr val="000000"/>
              </a:solidFill>
              <a:round/>
              <a:headEnd/>
              <a:tailEnd/>
            </a:ln>
          </p:spPr>
          <p:txBody>
            <a:bodyPr>
              <a:prstTxWarp prst="textNoShape">
                <a:avLst/>
              </a:prstTxWarp>
            </a:bodyPr>
            <a:lstStyle/>
            <a:p>
              <a:endParaRPr lang="en-US"/>
            </a:p>
          </p:txBody>
        </p:sp>
        <p:sp>
          <p:nvSpPr>
            <p:cNvPr id="65566" name="Text Box 52"/>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sp>
          <p:nvSpPr>
            <p:cNvPr id="65567" name="Rectangle 53"/>
            <p:cNvSpPr>
              <a:spLocks noChangeArrowheads="1"/>
            </p:cNvSpPr>
            <p:nvPr/>
          </p:nvSpPr>
          <p:spPr bwMode="auto">
            <a:xfrm>
              <a:off x="1620" y="3364"/>
              <a:ext cx="853" cy="17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104"/>
                                        </p:tgtEl>
                                        <p:attrNameLst>
                                          <p:attrName>style.visibility</p:attrName>
                                        </p:attrNameLst>
                                      </p:cBhvr>
                                      <p:to>
                                        <p:strVal val="visible"/>
                                      </p:to>
                                    </p:set>
                                  </p:childTnLst>
                                </p:cTn>
                              </p:par>
                              <p:par>
                                <p:cTn id="7" presetID="52" presetClass="entr" presetSubtype="0" fill="hold" grpId="0" nodeType="withEffect">
                                  <p:stCondLst>
                                    <p:cond delay="0"/>
                                  </p:stCondLst>
                                  <p:childTnLst>
                                    <p:set>
                                      <p:cBhvr>
                                        <p:cTn id="8" dur="1" fill="hold">
                                          <p:stCondLst>
                                            <p:cond delay="0"/>
                                          </p:stCondLst>
                                        </p:cTn>
                                        <p:tgtEl>
                                          <p:spTgt spid="729103"/>
                                        </p:tgtEl>
                                        <p:attrNameLst>
                                          <p:attrName>style.visibility</p:attrName>
                                        </p:attrNameLst>
                                      </p:cBhvr>
                                      <p:to>
                                        <p:strVal val="visible"/>
                                      </p:to>
                                    </p:set>
                                    <p:animScale>
                                      <p:cBhvr>
                                        <p:cTn id="9" dur="1000" decel="50000" fill="hold">
                                          <p:stCondLst>
                                            <p:cond delay="0"/>
                                          </p:stCondLst>
                                        </p:cTn>
                                        <p:tgtEl>
                                          <p:spTgt spid="7291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729103"/>
                                        </p:tgtEl>
                                        <p:attrNameLst>
                                          <p:attrName>ppt_x</p:attrName>
                                          <p:attrName>ppt_y</p:attrName>
                                        </p:attrNameLst>
                                      </p:cBhvr>
                                    </p:animMotion>
                                    <p:animEffect transition="in" filter="fade">
                                      <p:cBhvr>
                                        <p:cTn id="11" dur="1000"/>
                                        <p:tgtEl>
                                          <p:spTgt spid="729103"/>
                                        </p:tgtEl>
                                      </p:cBhvr>
                                    </p:animEffect>
                                  </p:childTnLst>
                                  <p:subTnLst>
                                    <p:set>
                                      <p:cBhvr override="childStyle">
                                        <p:cTn dur="1" fill="hold" display="0" masterRel="sameClick" afterEffect="1">
                                          <p:stCondLst>
                                            <p:cond evt="end" delay="0">
                                              <p:tn val="7"/>
                                            </p:cond>
                                          </p:stCondLst>
                                        </p:cTn>
                                        <p:tgtEl>
                                          <p:spTgt spid="729103"/>
                                        </p:tgtEl>
                                        <p:attrNameLst>
                                          <p:attrName>style.visibility</p:attrName>
                                        </p:attrNameLst>
                                      </p:cBhvr>
                                      <p:to>
                                        <p:strVal val="hidden"/>
                                      </p:to>
                                    </p:set>
                                  </p:sub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910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291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29107"/>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100"/>
                                  </p:stCondLst>
                                  <p:childTnLst>
                                    <p:set>
                                      <p:cBhvr>
                                        <p:cTn id="35" dur="1" fill="hold">
                                          <p:stCondLst>
                                            <p:cond delay="0"/>
                                          </p:stCondLst>
                                        </p:cTn>
                                        <p:tgtEl>
                                          <p:spTgt spid="7"/>
                                        </p:tgtEl>
                                        <p:attrNameLst>
                                          <p:attrName>style.visibility</p:attrName>
                                        </p:attrNameLst>
                                      </p:cBhvr>
                                      <p:to>
                                        <p:strVal val="visible"/>
                                      </p:to>
                                    </p:set>
                                  </p:childTnLst>
                                </p:cTn>
                              </p:par>
                            </p:childTnLst>
                          </p:cTn>
                        </p:par>
                        <p:par>
                          <p:cTn id="36" fill="hold">
                            <p:stCondLst>
                              <p:cond delay="100"/>
                            </p:stCondLst>
                            <p:childTnLst>
                              <p:par>
                                <p:cTn id="37" presetID="1" presetClass="entr" presetSubtype="0" fill="hold" nodeType="afterEffect">
                                  <p:stCondLst>
                                    <p:cond delay="10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200"/>
                            </p:stCondLst>
                            <p:childTnLst>
                              <p:par>
                                <p:cTn id="40" presetID="1" presetClass="entr" presetSubtype="0" fill="hold" nodeType="afterEffect">
                                  <p:stCondLst>
                                    <p:cond delay="100"/>
                                  </p:stCondLst>
                                  <p:childTnLst>
                                    <p:set>
                                      <p:cBhvr>
                                        <p:cTn id="41" dur="1" fill="hold">
                                          <p:stCondLst>
                                            <p:cond delay="0"/>
                                          </p:stCondLst>
                                        </p:cTn>
                                        <p:tgtEl>
                                          <p:spTgt spid="9"/>
                                        </p:tgtEl>
                                        <p:attrNameLst>
                                          <p:attrName>style.visibility</p:attrName>
                                        </p:attrNameLst>
                                      </p:cBhvr>
                                      <p:to>
                                        <p:strVal val="visible"/>
                                      </p:to>
                                    </p:set>
                                  </p:childTnLst>
                                </p:cTn>
                              </p:par>
                            </p:childTnLst>
                          </p:cTn>
                        </p:par>
                        <p:par>
                          <p:cTn id="42" fill="hold">
                            <p:stCondLst>
                              <p:cond delay="300"/>
                            </p:stCondLst>
                            <p:childTnLst>
                              <p:par>
                                <p:cTn id="43" presetID="1" presetClass="entr" presetSubtype="0" fill="hold" nodeType="afterEffect">
                                  <p:stCondLst>
                                    <p:cond delay="100"/>
                                  </p:stCondLst>
                                  <p:childTnLst>
                                    <p:set>
                                      <p:cBhvr>
                                        <p:cTn id="44" dur="1" fill="hold">
                                          <p:stCondLst>
                                            <p:cond delay="0"/>
                                          </p:stCondLst>
                                        </p:cTn>
                                        <p:tgtEl>
                                          <p:spTgt spid="10"/>
                                        </p:tgtEl>
                                        <p:attrNameLst>
                                          <p:attrName>style.visibility</p:attrName>
                                        </p:attrNameLst>
                                      </p:cBhvr>
                                      <p:to>
                                        <p:strVal val="visible"/>
                                      </p:to>
                                    </p:set>
                                  </p:childTnLst>
                                </p:cTn>
                              </p:par>
                            </p:childTnLst>
                          </p:cTn>
                        </p:par>
                        <p:par>
                          <p:cTn id="45" fill="hold">
                            <p:stCondLst>
                              <p:cond delay="400"/>
                            </p:stCondLst>
                            <p:childTnLst>
                              <p:par>
                                <p:cTn id="46" presetID="1" presetClass="entr" presetSubtype="0" fill="hold" nodeType="afterEffect">
                                  <p:stCondLst>
                                    <p:cond delay="100"/>
                                  </p:stCondLst>
                                  <p:childTnLst>
                                    <p:set>
                                      <p:cBhvr>
                                        <p:cTn id="47" dur="1" fill="hold">
                                          <p:stCondLst>
                                            <p:cond delay="0"/>
                                          </p:stCondLst>
                                        </p:cTn>
                                        <p:tgtEl>
                                          <p:spTgt spid="1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29108"/>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2"/>
                                        </p:tgtEl>
                                        <p:attrNameLst>
                                          <p:attrName>style.visibility</p:attrName>
                                        </p:attrNameLst>
                                      </p:cBhvr>
                                      <p:to>
                                        <p:strVal val="hidden"/>
                                      </p:to>
                                    </p:set>
                                  </p:childTnLst>
                                </p:cTn>
                              </p:par>
                            </p:childTnLst>
                          </p:cTn>
                        </p:par>
                        <p:par>
                          <p:cTn id="71" fill="hold">
                            <p:stCondLst>
                              <p:cond delay="0"/>
                            </p:stCondLst>
                            <p:childTnLst>
                              <p:par>
                                <p:cTn id="72" presetID="0" presetClass="path" presetSubtype="0" accel="50000" decel="50000" fill="hold" nodeType="afterEffect">
                                  <p:stCondLst>
                                    <p:cond delay="0"/>
                                  </p:stCondLst>
                                  <p:childTnLst>
                                    <p:animMotion origin="layout" path="M 2.22222E-6 6.66667E-6 L 0.12014 6.66667E-6 " pathEditMode="relative" ptsTypes="AA">
                                      <p:cBhvr>
                                        <p:cTn id="73" dur="2000" fill="hold"/>
                                        <p:tgtEl>
                                          <p:spTgt spid="3"/>
                                        </p:tgtEl>
                                        <p:attrNameLst>
                                          <p:attrName>ppt_x</p:attrName>
                                          <p:attrName>ppt_y</p:attrName>
                                        </p:attrNameLst>
                                      </p:cBhvr>
                                    </p:animMotion>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729109"/>
                                        </p:tgtEl>
                                        <p:attrNameLst>
                                          <p:attrName>style.visibility</p:attrName>
                                        </p:attrNameLst>
                                      </p:cBhvr>
                                      <p:to>
                                        <p:strVal val="visible"/>
                                      </p:to>
                                    </p:set>
                                  </p:childTnLst>
                                </p:cTn>
                              </p:par>
                            </p:childTnLst>
                          </p:cTn>
                        </p:par>
                        <p:par>
                          <p:cTn id="78" fill="hold">
                            <p:stCondLst>
                              <p:cond delay="0"/>
                            </p:stCondLst>
                            <p:childTnLst>
                              <p:par>
                                <p:cTn id="79" presetID="1" presetClass="exit" presetSubtype="0" fill="hold" nodeType="afterEffect">
                                  <p:stCondLst>
                                    <p:cond delay="0"/>
                                  </p:stCondLst>
                                  <p:childTnLst>
                                    <p:set>
                                      <p:cBhvr>
                                        <p:cTn id="80" dur="1" fill="hold">
                                          <p:stCondLst>
                                            <p:cond delay="0"/>
                                          </p:stCondLst>
                                        </p:cTn>
                                        <p:tgtEl>
                                          <p:spTgt spid="3"/>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2909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729110"/>
                                        </p:tgtEl>
                                        <p:attrNameLst>
                                          <p:attrName>style.visibility</p:attrName>
                                        </p:attrNameLst>
                                      </p:cBhvr>
                                      <p:to>
                                        <p:strVal val="visible"/>
                                      </p:to>
                                    </p:set>
                                  </p:childTnLst>
                                </p:cTn>
                              </p:par>
                            </p:childTnLst>
                          </p:cTn>
                        </p:par>
                        <p:par>
                          <p:cTn id="89" fill="hold">
                            <p:stCondLst>
                              <p:cond delay="0"/>
                            </p:stCondLst>
                            <p:childTnLst>
                              <p:par>
                                <p:cTn id="90" presetID="0" presetClass="path" presetSubtype="0" accel="50000" decel="50000" fill="hold" nodeType="afterEffect">
                                  <p:stCondLst>
                                    <p:cond delay="0"/>
                                  </p:stCondLst>
                                  <p:childTnLst>
                                    <p:animMotion origin="layout" path="M 0.00104 0.00139 L -0.05434 0.09746 " pathEditMode="relative" rAng="0" ptsTypes="AA">
                                      <p:cBhvr>
                                        <p:cTn id="91" dur="2000" fill="hold"/>
                                        <p:tgtEl>
                                          <p:spTgt spid="4"/>
                                        </p:tgtEl>
                                        <p:attrNameLst>
                                          <p:attrName>ppt_x</p:attrName>
                                          <p:attrName>ppt_y</p:attrName>
                                        </p:attrNameLst>
                                      </p:cBhvr>
                                      <p:rCtr x="-28" y="48"/>
                                    </p:animMotion>
                                  </p:childTnLst>
                                </p:cTn>
                              </p:par>
                            </p:childTnLst>
                          </p:cTn>
                        </p:par>
                        <p:par>
                          <p:cTn id="92" fill="hold">
                            <p:stCondLst>
                              <p:cond delay="2000"/>
                            </p:stCondLst>
                            <p:childTnLst>
                              <p:par>
                                <p:cTn id="93" presetID="1" presetClass="entr" presetSubtype="0" fill="hold" nodeType="afterEffect">
                                  <p:stCondLst>
                                    <p:cond delay="0"/>
                                  </p:stCondLst>
                                  <p:childTnLst>
                                    <p:set>
                                      <p:cBhvr>
                                        <p:cTn id="9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7" grpId="0" animBg="1"/>
      <p:bldP spid="729103" grpId="0" animBg="1"/>
      <p:bldP spid="729104" grpId="0"/>
      <p:bldP spid="729105" grpId="0"/>
      <p:bldP spid="729106" grpId="0"/>
      <p:bldP spid="729107" grpId="0"/>
      <p:bldP spid="729108" grpId="0"/>
      <p:bldP spid="729109" grpId="0"/>
      <p:bldP spid="729110"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GArc</a:t>
            </a:r>
            <a:r>
              <a:rPr lang="en-US" sz="4000">
                <a:solidFill>
                  <a:srgbClr val="FF0000"/>
                </a:solidFill>
              </a:rPr>
              <a:t> Class</a:t>
            </a:r>
            <a:endParaRPr lang="en-US">
              <a:solidFill>
                <a:srgbClr val="FF0000"/>
              </a:solidFill>
            </a:endParaRPr>
          </a:p>
        </p:txBody>
      </p:sp>
      <p:sp>
        <p:nvSpPr>
          <p:cNvPr id="67587"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GArc</a:t>
            </a:r>
            <a:r>
              <a:rPr lang="en-US" sz="2400" b="0"/>
              <a:t> class represents an arc formed by taking a section from the perimeter of an oval.</a:t>
            </a:r>
          </a:p>
        </p:txBody>
      </p:sp>
      <p:sp>
        <p:nvSpPr>
          <p:cNvPr id="706564" name="Rectangle 4"/>
          <p:cNvSpPr>
            <a:spLocks noChangeArrowheads="1"/>
          </p:cNvSpPr>
          <p:nvPr/>
        </p:nvSpPr>
        <p:spPr bwMode="auto">
          <a:xfrm>
            <a:off x="482600" y="1955800"/>
            <a:ext cx="8128000" cy="1473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Conceptually, the steps necessary to define an arc are:</a:t>
            </a:r>
          </a:p>
          <a:p>
            <a:pPr marL="742950" lvl="1" indent="-285750" algn="just">
              <a:lnSpc>
                <a:spcPct val="85000"/>
              </a:lnSpc>
              <a:spcAft>
                <a:spcPct val="20000"/>
              </a:spcAft>
              <a:buFontTx/>
              <a:buChar char="–"/>
            </a:pPr>
            <a:r>
              <a:rPr lang="en-US" sz="2000" b="0">
                <a:ea typeface="ＭＳ Ｐゴシック" pitchFamily="1" charset="-128"/>
                <a:cs typeface="ＭＳ Ｐゴシック" pitchFamily="1" charset="-128"/>
              </a:rPr>
              <a:t>Specify the coordinates and size of the bounding rectangle.</a:t>
            </a:r>
          </a:p>
          <a:p>
            <a:pPr marL="742950" lvl="1" indent="-285750" algn="just">
              <a:lnSpc>
                <a:spcPct val="85000"/>
              </a:lnSpc>
              <a:spcAft>
                <a:spcPct val="20000"/>
              </a:spcAft>
              <a:buFontTx/>
              <a:buChar char="–"/>
            </a:pPr>
            <a:r>
              <a:rPr lang="en-US" sz="2000" b="0">
                <a:ea typeface="ＭＳ Ｐゴシック" pitchFamily="1" charset="-128"/>
                <a:cs typeface="ＭＳ Ｐゴシック" pitchFamily="1" charset="-128"/>
              </a:rPr>
              <a:t>Specify the </a:t>
            </a:r>
            <a:r>
              <a:rPr lang="en-US" sz="2000" i="1">
                <a:ea typeface="ＭＳ Ｐゴシック" pitchFamily="1" charset="-128"/>
                <a:cs typeface="ＭＳ Ｐゴシック" pitchFamily="1" charset="-128"/>
              </a:rPr>
              <a:t>start angle</a:t>
            </a:r>
            <a:r>
              <a:rPr lang="en-US" sz="2000" b="0" i="1">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which is the angle at which the arc begins.</a:t>
            </a:r>
          </a:p>
          <a:p>
            <a:pPr marL="742950" lvl="1" indent="-285750" algn="just">
              <a:lnSpc>
                <a:spcPct val="85000"/>
              </a:lnSpc>
              <a:spcAft>
                <a:spcPct val="20000"/>
              </a:spcAft>
              <a:buFontTx/>
              <a:buChar char="–"/>
            </a:pPr>
            <a:r>
              <a:rPr lang="en-US" sz="2000" b="0">
                <a:ea typeface="ＭＳ Ｐゴシック" pitchFamily="1" charset="-128"/>
                <a:cs typeface="ＭＳ Ｐゴシック" pitchFamily="1" charset="-128"/>
              </a:rPr>
              <a:t>Specify the </a:t>
            </a:r>
            <a:r>
              <a:rPr lang="en-US" sz="2000" i="1">
                <a:ea typeface="ＭＳ Ｐゴシック" pitchFamily="1" charset="-128"/>
                <a:cs typeface="ＭＳ Ｐゴシック" pitchFamily="1" charset="-128"/>
              </a:rPr>
              <a:t>sweep angle</a:t>
            </a:r>
            <a:r>
              <a:rPr lang="en-US" sz="2000" b="0" i="1">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which indicates how far the arc extends.</a:t>
            </a:r>
          </a:p>
        </p:txBody>
      </p:sp>
      <p:sp>
        <p:nvSpPr>
          <p:cNvPr id="706565" name="Rectangle 5"/>
          <p:cNvSpPr>
            <a:spLocks noChangeArrowheads="1"/>
          </p:cNvSpPr>
          <p:nvPr/>
        </p:nvSpPr>
        <p:spPr bwMode="auto">
          <a:xfrm>
            <a:off x="482600" y="4254500"/>
            <a:ext cx="5468938"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keeping with Java’s graphics model, angles are measured in degrees starting at the +</a:t>
            </a:r>
            <a:r>
              <a:rPr lang="en-US" sz="2400" b="0" i="1"/>
              <a:t>x</a:t>
            </a:r>
            <a:r>
              <a:rPr lang="en-US" sz="2400" b="0"/>
              <a:t> axis (the 3:00 o’clock position) and increasing counterclockwise.</a:t>
            </a:r>
          </a:p>
        </p:txBody>
      </p:sp>
      <p:sp>
        <p:nvSpPr>
          <p:cNvPr id="706566" name="Rectangle 6"/>
          <p:cNvSpPr>
            <a:spLocks noChangeArrowheads="1"/>
          </p:cNvSpPr>
          <p:nvPr/>
        </p:nvSpPr>
        <p:spPr bwMode="auto">
          <a:xfrm>
            <a:off x="482600" y="5689600"/>
            <a:ext cx="5468938"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Negative values for the </a:t>
            </a:r>
            <a:r>
              <a:rPr lang="en-US" sz="2400" b="0" i="1"/>
              <a:t>start</a:t>
            </a:r>
            <a:r>
              <a:rPr lang="en-US" sz="2400" b="0"/>
              <a:t> and </a:t>
            </a:r>
            <a:r>
              <a:rPr lang="en-US" sz="2400" b="0" i="1"/>
              <a:t>sweep</a:t>
            </a:r>
            <a:r>
              <a:rPr lang="en-US" sz="2400" b="0"/>
              <a:t>  angles signify a clockwise direction.</a:t>
            </a:r>
          </a:p>
        </p:txBody>
      </p:sp>
      <p:grpSp>
        <p:nvGrpSpPr>
          <p:cNvPr id="2" name="Group 7"/>
          <p:cNvGrpSpPr>
            <a:grpSpLocks/>
          </p:cNvGrpSpPr>
          <p:nvPr/>
        </p:nvGrpSpPr>
        <p:grpSpPr bwMode="auto">
          <a:xfrm>
            <a:off x="482600" y="3429000"/>
            <a:ext cx="8480425" cy="2943225"/>
            <a:chOff x="304" y="2160"/>
            <a:chExt cx="5342" cy="1854"/>
          </a:xfrm>
        </p:grpSpPr>
        <p:sp>
          <p:nvSpPr>
            <p:cNvPr id="67592" name="Rectangle 8"/>
            <p:cNvSpPr>
              <a:spLocks noChangeArrowheads="1"/>
            </p:cNvSpPr>
            <p:nvPr/>
          </p:nvSpPr>
          <p:spPr bwMode="auto">
            <a:xfrm>
              <a:off x="304" y="2168"/>
              <a:ext cx="3422" cy="5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geometry used by the </a:t>
              </a:r>
              <a:r>
                <a:rPr lang="en-US" sz="2000">
                  <a:latin typeface="Courier New" pitchFamily="1" charset="0"/>
                </a:rPr>
                <a:t>GArc</a:t>
              </a:r>
              <a:r>
                <a:rPr lang="en-US" sz="2400" b="0"/>
                <a:t> class is shown in the diagram on the right.</a:t>
              </a:r>
            </a:p>
          </p:txBody>
        </p:sp>
        <p:pic>
          <p:nvPicPr>
            <p:cNvPr id="67593" name="Picture 9" descr="GArcGeometry"/>
            <p:cNvPicPr>
              <a:picLocks noChangeAspect="1" noChangeArrowheads="1"/>
            </p:cNvPicPr>
            <p:nvPr/>
          </p:nvPicPr>
          <p:blipFill>
            <a:blip r:embed="rId3"/>
            <a:srcRect/>
            <a:stretch>
              <a:fillRect/>
            </a:stretch>
          </p:blipFill>
          <p:spPr bwMode="auto">
            <a:xfrm>
              <a:off x="3792" y="2160"/>
              <a:ext cx="1854" cy="1854"/>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0656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0656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0656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0656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065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4" grpId="0" build="p" autoUpdateAnimBg="0"/>
      <p:bldP spid="706565" grpId="0" build="p" autoUpdateAnimBg="0"/>
      <p:bldP spid="706566" grpId="0" build="p" autoUpdateAnimBg="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a:t>
            </a:r>
            <a:r>
              <a:rPr lang="en-US" sz="3600" b="1">
                <a:solidFill>
                  <a:srgbClr val="FF0000"/>
                </a:solidFill>
                <a:latin typeface="Courier New" pitchFamily="1" charset="0"/>
              </a:rPr>
              <a:t>GArc</a:t>
            </a:r>
            <a:r>
              <a:rPr lang="en-US" sz="4000">
                <a:solidFill>
                  <a:srgbClr val="FF0000"/>
                </a:solidFill>
              </a:rPr>
              <a:t> Geometry</a:t>
            </a:r>
            <a:endParaRPr lang="en-US">
              <a:solidFill>
                <a:srgbClr val="FF0000"/>
              </a:solidFill>
            </a:endParaRPr>
          </a:p>
        </p:txBody>
      </p:sp>
      <p:pic>
        <p:nvPicPr>
          <p:cNvPr id="69635" name="Picture 3" descr="Graphics (5"/>
          <p:cNvPicPr>
            <a:picLocks noChangeAspect="1" noChangeArrowheads="1"/>
          </p:cNvPicPr>
          <p:nvPr/>
        </p:nvPicPr>
        <p:blipFill>
          <a:blip r:embed="rId3"/>
          <a:srcRect/>
          <a:stretch>
            <a:fillRect/>
          </a:stretch>
        </p:blipFill>
        <p:spPr bwMode="auto">
          <a:xfrm>
            <a:off x="774700" y="3098800"/>
            <a:ext cx="3254375" cy="1379538"/>
          </a:xfrm>
          <a:prstGeom prst="rect">
            <a:avLst/>
          </a:prstGeom>
          <a:noFill/>
          <a:ln w="9525">
            <a:noFill/>
            <a:miter lim="800000"/>
            <a:headEnd/>
            <a:tailEnd/>
          </a:ln>
        </p:spPr>
      </p:pic>
      <p:sp>
        <p:nvSpPr>
          <p:cNvPr id="69636" name="Text Box 4"/>
          <p:cNvSpPr txBox="1">
            <a:spLocks noChangeArrowheads="1"/>
          </p:cNvSpPr>
          <p:nvPr/>
        </p:nvSpPr>
        <p:spPr bwMode="auto">
          <a:xfrm>
            <a:off x="762000" y="3073400"/>
            <a:ext cx="3236913"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708613" name="Arc 5"/>
          <p:cNvSpPr>
            <a:spLocks noChangeAspect="1"/>
          </p:cNvSpPr>
          <p:nvPr/>
        </p:nvSpPr>
        <p:spPr bwMode="auto">
          <a:xfrm>
            <a:off x="2398713" y="3400425"/>
            <a:ext cx="484187" cy="485775"/>
          </a:xfrm>
          <a:custGeom>
            <a:avLst/>
            <a:gdLst>
              <a:gd name="T0" fmla="*/ 0 w 21600"/>
              <a:gd name="T1" fmla="*/ 0 h 21600"/>
              <a:gd name="T2" fmla="*/ 484187 w 21600"/>
              <a:gd name="T3" fmla="*/ 485775 h 21600"/>
              <a:gd name="T4" fmla="*/ 0 w 21600"/>
              <a:gd name="T5" fmla="*/ 4857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38" name="Text Box 6"/>
          <p:cNvSpPr txBox="1">
            <a:spLocks noChangeArrowheads="1"/>
          </p:cNvSpPr>
          <p:nvPr/>
        </p:nvSpPr>
        <p:spPr bwMode="auto">
          <a:xfrm>
            <a:off x="457200" y="1143000"/>
            <a:ext cx="8229600" cy="151923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a:t>Suppose that the variables </a:t>
            </a:r>
            <a:r>
              <a:rPr lang="en-US" sz="2000">
                <a:latin typeface="Courier New" pitchFamily="1" charset="0"/>
              </a:rPr>
              <a:t>cx</a:t>
            </a:r>
            <a:r>
              <a:rPr lang="en-US" sz="2400" b="0"/>
              <a:t> and </a:t>
            </a:r>
            <a:r>
              <a:rPr lang="en-US" sz="2000">
                <a:latin typeface="Courier New" pitchFamily="1" charset="0"/>
              </a:rPr>
              <a:t>cy</a:t>
            </a:r>
            <a:r>
              <a:rPr lang="en-US" sz="2400" b="0"/>
              <a:t> contain the coordinates of the center of the window and that the variable </a:t>
            </a:r>
            <a:r>
              <a:rPr lang="en-US" sz="2000">
                <a:latin typeface="Courier New" pitchFamily="1" charset="0"/>
              </a:rPr>
              <a:t>d</a:t>
            </a:r>
            <a:r>
              <a:rPr lang="en-US" sz="2400" b="0"/>
              <a:t> is 0.8 times the screen height.  Sketch the arcs that result from each of the following code sequences:</a:t>
            </a:r>
          </a:p>
        </p:txBody>
      </p:sp>
      <p:sp>
        <p:nvSpPr>
          <p:cNvPr id="69639" name="Text Box 7"/>
          <p:cNvSpPr txBox="1">
            <a:spLocks noChangeArrowheads="1"/>
          </p:cNvSpPr>
          <p:nvPr/>
        </p:nvSpPr>
        <p:spPr bwMode="auto">
          <a:xfrm>
            <a:off x="469900" y="2552700"/>
            <a:ext cx="4267200" cy="508000"/>
          </a:xfrm>
          <a:prstGeom prst="rect">
            <a:avLst/>
          </a:prstGeom>
          <a:noFill/>
          <a:ln w="9525">
            <a:noFill/>
            <a:miter lim="800000"/>
            <a:headEnd/>
            <a:tailEnd/>
          </a:ln>
        </p:spPr>
        <p:txBody>
          <a:bodyPr>
            <a:prstTxWarp prst="textNoShape">
              <a:avLst/>
            </a:prstTxWarp>
            <a:spAutoFit/>
          </a:bodyPr>
          <a:lstStyle/>
          <a:p>
            <a:pPr>
              <a:lnSpc>
                <a:spcPct val="85000"/>
              </a:lnSpc>
            </a:pPr>
            <a:r>
              <a:rPr lang="en-US" sz="1600">
                <a:latin typeface="Courier New" pitchFamily="1" charset="0"/>
              </a:rPr>
              <a:t>GArc a1</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new GArc(d,</a:t>
            </a:r>
            <a:r>
              <a:rPr lang="en-US" sz="1000">
                <a:latin typeface="Courier New" pitchFamily="1" charset="0"/>
              </a:rPr>
              <a:t> </a:t>
            </a:r>
            <a:r>
              <a:rPr lang="en-US" sz="1600">
                <a:latin typeface="Courier New" pitchFamily="1" charset="0"/>
              </a:rPr>
              <a:t>d,</a:t>
            </a:r>
            <a:r>
              <a:rPr lang="en-US" sz="1000">
                <a:latin typeface="Courier New" pitchFamily="1" charset="0"/>
              </a:rPr>
              <a:t> </a:t>
            </a:r>
            <a:r>
              <a:rPr lang="en-US" sz="1600">
                <a:latin typeface="Courier New" pitchFamily="1" charset="0"/>
              </a:rPr>
              <a:t>0,</a:t>
            </a:r>
            <a:r>
              <a:rPr lang="en-US" sz="1000">
                <a:latin typeface="Courier New" pitchFamily="1" charset="0"/>
              </a:rPr>
              <a:t> </a:t>
            </a:r>
            <a:r>
              <a:rPr lang="en-US" sz="1600">
                <a:latin typeface="Courier New" pitchFamily="1" charset="0"/>
              </a:rPr>
              <a:t>90);</a:t>
            </a:r>
          </a:p>
          <a:p>
            <a:pPr>
              <a:lnSpc>
                <a:spcPct val="85000"/>
              </a:lnSpc>
            </a:pPr>
            <a:r>
              <a:rPr lang="en-US" sz="1600">
                <a:latin typeface="Courier New" pitchFamily="1" charset="0"/>
              </a:rPr>
              <a:t>add(a1,</a:t>
            </a:r>
            <a:r>
              <a:rPr lang="en-US">
                <a:latin typeface="Courier New" pitchFamily="1" charset="0"/>
              </a:rPr>
              <a:t> </a:t>
            </a:r>
            <a:r>
              <a:rPr lang="en-US" sz="1600">
                <a:latin typeface="Courier New" pitchFamily="1" charset="0"/>
              </a:rPr>
              <a:t>cx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r>
              <a:rPr lang="en-US">
                <a:latin typeface="Courier New" pitchFamily="1" charset="0"/>
              </a:rPr>
              <a:t> </a:t>
            </a:r>
            <a:r>
              <a:rPr lang="en-US" sz="1600">
                <a:latin typeface="Courier New" pitchFamily="1" charset="0"/>
              </a:rPr>
              <a:t>cy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p>
        </p:txBody>
      </p:sp>
      <p:grpSp>
        <p:nvGrpSpPr>
          <p:cNvPr id="2" name="Group 8"/>
          <p:cNvGrpSpPr>
            <a:grpSpLocks/>
          </p:cNvGrpSpPr>
          <p:nvPr/>
        </p:nvGrpSpPr>
        <p:grpSpPr bwMode="auto">
          <a:xfrm>
            <a:off x="4724400" y="2552700"/>
            <a:ext cx="4267200" cy="1925638"/>
            <a:chOff x="2976" y="1608"/>
            <a:chExt cx="2688" cy="1213"/>
          </a:xfrm>
        </p:grpSpPr>
        <p:pic>
          <p:nvPicPr>
            <p:cNvPr id="69658" name="Picture 9" descr="Graphics (5"/>
            <p:cNvPicPr>
              <a:picLocks noChangeAspect="1" noChangeArrowheads="1"/>
            </p:cNvPicPr>
            <p:nvPr/>
          </p:nvPicPr>
          <p:blipFill>
            <a:blip r:embed="rId3"/>
            <a:srcRect/>
            <a:stretch>
              <a:fillRect/>
            </a:stretch>
          </p:blipFill>
          <p:spPr bwMode="auto">
            <a:xfrm>
              <a:off x="3168" y="1952"/>
              <a:ext cx="2050" cy="869"/>
            </a:xfrm>
            <a:prstGeom prst="rect">
              <a:avLst/>
            </a:prstGeom>
            <a:noFill/>
            <a:ln w="9525">
              <a:noFill/>
              <a:miter lim="800000"/>
              <a:headEnd/>
              <a:tailEnd/>
            </a:ln>
          </p:spPr>
        </p:pic>
        <p:sp>
          <p:nvSpPr>
            <p:cNvPr id="69659" name="Text Box 10"/>
            <p:cNvSpPr txBox="1">
              <a:spLocks noChangeArrowheads="1"/>
            </p:cNvSpPr>
            <p:nvPr/>
          </p:nvSpPr>
          <p:spPr bwMode="auto">
            <a:xfrm>
              <a:off x="2976" y="1608"/>
              <a:ext cx="2688" cy="320"/>
            </a:xfrm>
            <a:prstGeom prst="rect">
              <a:avLst/>
            </a:prstGeom>
            <a:noFill/>
            <a:ln w="9525">
              <a:noFill/>
              <a:miter lim="800000"/>
              <a:headEnd/>
              <a:tailEnd/>
            </a:ln>
          </p:spPr>
          <p:txBody>
            <a:bodyPr>
              <a:prstTxWarp prst="textNoShape">
                <a:avLst/>
              </a:prstTxWarp>
              <a:spAutoFit/>
            </a:bodyPr>
            <a:lstStyle/>
            <a:p>
              <a:pPr>
                <a:lnSpc>
                  <a:spcPct val="85000"/>
                </a:lnSpc>
              </a:pPr>
              <a:r>
                <a:rPr lang="en-US" sz="1600">
                  <a:latin typeface="Courier New" pitchFamily="1" charset="0"/>
                </a:rPr>
                <a:t>GArc a2</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new GArc(d,</a:t>
              </a:r>
              <a:r>
                <a:rPr lang="en-US" sz="1000">
                  <a:latin typeface="Courier New" pitchFamily="1" charset="0"/>
                </a:rPr>
                <a:t> </a:t>
              </a:r>
              <a:r>
                <a:rPr lang="en-US" sz="1600">
                  <a:latin typeface="Courier New" pitchFamily="1" charset="0"/>
                </a:rPr>
                <a:t>d,</a:t>
              </a:r>
              <a:r>
                <a:rPr lang="en-US" sz="1000">
                  <a:latin typeface="Courier New" pitchFamily="1" charset="0"/>
                </a:rPr>
                <a:t> </a:t>
              </a:r>
              <a:r>
                <a:rPr lang="en-US" sz="1600">
                  <a:latin typeface="Courier New" pitchFamily="1" charset="0"/>
                </a:rPr>
                <a:t>45,</a:t>
              </a:r>
              <a:r>
                <a:rPr lang="en-US" sz="1000">
                  <a:latin typeface="Courier New" pitchFamily="1" charset="0"/>
                </a:rPr>
                <a:t> </a:t>
              </a:r>
              <a:r>
                <a:rPr lang="en-US" sz="1600">
                  <a:latin typeface="Courier New" pitchFamily="1" charset="0"/>
                </a:rPr>
                <a:t>270);</a:t>
              </a:r>
            </a:p>
            <a:p>
              <a:pPr>
                <a:lnSpc>
                  <a:spcPct val="85000"/>
                </a:lnSpc>
              </a:pPr>
              <a:r>
                <a:rPr lang="en-US" sz="1600">
                  <a:latin typeface="Courier New" pitchFamily="1" charset="0"/>
                </a:rPr>
                <a:t>add(a2,</a:t>
              </a:r>
              <a:r>
                <a:rPr lang="en-US">
                  <a:latin typeface="Courier New" pitchFamily="1" charset="0"/>
                </a:rPr>
                <a:t> </a:t>
              </a:r>
              <a:r>
                <a:rPr lang="en-US" sz="1600">
                  <a:latin typeface="Courier New" pitchFamily="1" charset="0"/>
                </a:rPr>
                <a:t>cx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r>
                <a:rPr lang="en-US">
                  <a:latin typeface="Courier New" pitchFamily="1" charset="0"/>
                </a:rPr>
                <a:t> </a:t>
              </a:r>
              <a:r>
                <a:rPr lang="en-US" sz="1600">
                  <a:latin typeface="Courier New" pitchFamily="1" charset="0"/>
                </a:rPr>
                <a:t>cy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p>
          </p:txBody>
        </p:sp>
        <p:sp>
          <p:nvSpPr>
            <p:cNvPr id="69660" name="Text Box 11"/>
            <p:cNvSpPr txBox="1">
              <a:spLocks noChangeArrowheads="1"/>
            </p:cNvSpPr>
            <p:nvPr/>
          </p:nvSpPr>
          <p:spPr bwMode="auto">
            <a:xfrm>
              <a:off x="3160" y="1936"/>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grpSp>
      <p:grpSp>
        <p:nvGrpSpPr>
          <p:cNvPr id="3" name="Group 12"/>
          <p:cNvGrpSpPr>
            <a:grpSpLocks/>
          </p:cNvGrpSpPr>
          <p:nvPr/>
        </p:nvGrpSpPr>
        <p:grpSpPr bwMode="auto">
          <a:xfrm>
            <a:off x="469900" y="4660900"/>
            <a:ext cx="4267200" cy="1925638"/>
            <a:chOff x="296" y="2936"/>
            <a:chExt cx="2688" cy="1213"/>
          </a:xfrm>
        </p:grpSpPr>
        <p:pic>
          <p:nvPicPr>
            <p:cNvPr id="69655" name="Picture 13" descr="Graphics (5"/>
            <p:cNvPicPr>
              <a:picLocks noChangeAspect="1" noChangeArrowheads="1"/>
            </p:cNvPicPr>
            <p:nvPr/>
          </p:nvPicPr>
          <p:blipFill>
            <a:blip r:embed="rId3"/>
            <a:srcRect/>
            <a:stretch>
              <a:fillRect/>
            </a:stretch>
          </p:blipFill>
          <p:spPr bwMode="auto">
            <a:xfrm>
              <a:off x="488" y="3280"/>
              <a:ext cx="2050" cy="869"/>
            </a:xfrm>
            <a:prstGeom prst="rect">
              <a:avLst/>
            </a:prstGeom>
            <a:noFill/>
            <a:ln w="9525">
              <a:noFill/>
              <a:miter lim="800000"/>
              <a:headEnd/>
              <a:tailEnd/>
            </a:ln>
          </p:spPr>
        </p:pic>
        <p:sp>
          <p:nvSpPr>
            <p:cNvPr id="69656" name="Text Box 14"/>
            <p:cNvSpPr txBox="1">
              <a:spLocks noChangeArrowheads="1"/>
            </p:cNvSpPr>
            <p:nvPr/>
          </p:nvSpPr>
          <p:spPr bwMode="auto">
            <a:xfrm>
              <a:off x="48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7" name="Text Box 15"/>
            <p:cNvSpPr txBox="1">
              <a:spLocks noChangeArrowheads="1"/>
            </p:cNvSpPr>
            <p:nvPr/>
          </p:nvSpPr>
          <p:spPr bwMode="auto">
            <a:xfrm>
              <a:off x="296" y="2936"/>
              <a:ext cx="2688" cy="320"/>
            </a:xfrm>
            <a:prstGeom prst="rect">
              <a:avLst/>
            </a:prstGeom>
            <a:noFill/>
            <a:ln w="9525">
              <a:noFill/>
              <a:miter lim="800000"/>
              <a:headEnd/>
              <a:tailEnd/>
            </a:ln>
          </p:spPr>
          <p:txBody>
            <a:bodyPr>
              <a:prstTxWarp prst="textNoShape">
                <a:avLst/>
              </a:prstTxWarp>
              <a:spAutoFit/>
            </a:bodyPr>
            <a:lstStyle/>
            <a:p>
              <a:pPr>
                <a:lnSpc>
                  <a:spcPct val="85000"/>
                </a:lnSpc>
              </a:pPr>
              <a:r>
                <a:rPr lang="en-US" sz="1600">
                  <a:latin typeface="Courier New" pitchFamily="1" charset="0"/>
                </a:rPr>
                <a:t>GArc a3</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new GArc(d,</a:t>
              </a:r>
              <a:r>
                <a:rPr lang="en-US" sz="1000">
                  <a:latin typeface="Courier New" pitchFamily="1" charset="0"/>
                </a:rPr>
                <a:t> </a:t>
              </a:r>
              <a:r>
                <a:rPr lang="en-US" sz="1600">
                  <a:latin typeface="Courier New" pitchFamily="1" charset="0"/>
                </a:rPr>
                <a:t>d,</a:t>
              </a:r>
              <a:r>
                <a:rPr lang="en-US" sz="1000">
                  <a:latin typeface="Courier New" pitchFamily="1" charset="0"/>
                </a:rPr>
                <a:t> </a:t>
              </a:r>
              <a:r>
                <a:rPr lang="en-US" sz="1600">
                  <a:latin typeface="Courier New" pitchFamily="1" charset="0"/>
                </a:rPr>
                <a:t>-90,</a:t>
              </a:r>
              <a:r>
                <a:rPr lang="en-US" sz="1000">
                  <a:latin typeface="Courier New" pitchFamily="1" charset="0"/>
                </a:rPr>
                <a:t> </a:t>
              </a:r>
              <a:r>
                <a:rPr lang="en-US" sz="1600">
                  <a:latin typeface="Courier New" pitchFamily="1" charset="0"/>
                </a:rPr>
                <a:t>45);</a:t>
              </a:r>
            </a:p>
            <a:p>
              <a:pPr>
                <a:lnSpc>
                  <a:spcPct val="85000"/>
                </a:lnSpc>
              </a:pPr>
              <a:r>
                <a:rPr lang="en-US" sz="1600">
                  <a:latin typeface="Courier New" pitchFamily="1" charset="0"/>
                </a:rPr>
                <a:t>add(a3,</a:t>
              </a:r>
              <a:r>
                <a:rPr lang="en-US">
                  <a:latin typeface="Courier New" pitchFamily="1" charset="0"/>
                </a:rPr>
                <a:t> </a:t>
              </a:r>
              <a:r>
                <a:rPr lang="en-US" sz="1600">
                  <a:latin typeface="Courier New" pitchFamily="1" charset="0"/>
                </a:rPr>
                <a:t>cx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r>
                <a:rPr lang="en-US">
                  <a:latin typeface="Courier New" pitchFamily="1" charset="0"/>
                </a:rPr>
                <a:t> </a:t>
              </a:r>
              <a:r>
                <a:rPr lang="en-US" sz="1600">
                  <a:latin typeface="Courier New" pitchFamily="1" charset="0"/>
                </a:rPr>
                <a:t>cy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p>
          </p:txBody>
        </p:sp>
      </p:grpSp>
      <p:grpSp>
        <p:nvGrpSpPr>
          <p:cNvPr id="4" name="Group 16"/>
          <p:cNvGrpSpPr>
            <a:grpSpLocks/>
          </p:cNvGrpSpPr>
          <p:nvPr/>
        </p:nvGrpSpPr>
        <p:grpSpPr bwMode="auto">
          <a:xfrm>
            <a:off x="4724400" y="4660900"/>
            <a:ext cx="4267200" cy="1925638"/>
            <a:chOff x="2976" y="2936"/>
            <a:chExt cx="2688" cy="1213"/>
          </a:xfrm>
        </p:grpSpPr>
        <p:pic>
          <p:nvPicPr>
            <p:cNvPr id="69652" name="Picture 17" descr="Graphics (5"/>
            <p:cNvPicPr>
              <a:picLocks noChangeAspect="1" noChangeArrowheads="1"/>
            </p:cNvPicPr>
            <p:nvPr/>
          </p:nvPicPr>
          <p:blipFill>
            <a:blip r:embed="rId3"/>
            <a:srcRect/>
            <a:stretch>
              <a:fillRect/>
            </a:stretch>
          </p:blipFill>
          <p:spPr bwMode="auto">
            <a:xfrm>
              <a:off x="3168" y="3280"/>
              <a:ext cx="2050" cy="869"/>
            </a:xfrm>
            <a:prstGeom prst="rect">
              <a:avLst/>
            </a:prstGeom>
            <a:noFill/>
            <a:ln w="9525">
              <a:noFill/>
              <a:miter lim="800000"/>
              <a:headEnd/>
              <a:tailEnd/>
            </a:ln>
          </p:spPr>
        </p:pic>
        <p:sp>
          <p:nvSpPr>
            <p:cNvPr id="69653" name="Text Box 18"/>
            <p:cNvSpPr txBox="1">
              <a:spLocks noChangeArrowheads="1"/>
            </p:cNvSpPr>
            <p:nvPr/>
          </p:nvSpPr>
          <p:spPr bwMode="auto">
            <a:xfrm>
              <a:off x="316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4" name="Text Box 19"/>
            <p:cNvSpPr txBox="1">
              <a:spLocks noChangeArrowheads="1"/>
            </p:cNvSpPr>
            <p:nvPr/>
          </p:nvSpPr>
          <p:spPr bwMode="auto">
            <a:xfrm>
              <a:off x="2976" y="2936"/>
              <a:ext cx="2688" cy="320"/>
            </a:xfrm>
            <a:prstGeom prst="rect">
              <a:avLst/>
            </a:prstGeom>
            <a:noFill/>
            <a:ln w="9525">
              <a:noFill/>
              <a:miter lim="800000"/>
              <a:headEnd/>
              <a:tailEnd/>
            </a:ln>
          </p:spPr>
          <p:txBody>
            <a:bodyPr>
              <a:prstTxWarp prst="textNoShape">
                <a:avLst/>
              </a:prstTxWarp>
              <a:spAutoFit/>
            </a:bodyPr>
            <a:lstStyle/>
            <a:p>
              <a:pPr>
                <a:lnSpc>
                  <a:spcPct val="85000"/>
                </a:lnSpc>
              </a:pPr>
              <a:r>
                <a:rPr lang="en-US" sz="1600">
                  <a:latin typeface="Courier New" pitchFamily="1" charset="0"/>
                </a:rPr>
                <a:t>GArc a4</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new GArc(d,</a:t>
              </a:r>
              <a:r>
                <a:rPr lang="en-US" sz="1000">
                  <a:latin typeface="Courier New" pitchFamily="1" charset="0"/>
                </a:rPr>
                <a:t> </a:t>
              </a:r>
              <a:r>
                <a:rPr lang="en-US" sz="1600">
                  <a:latin typeface="Courier New" pitchFamily="1" charset="0"/>
                </a:rPr>
                <a:t>d,</a:t>
              </a:r>
              <a:r>
                <a:rPr lang="en-US" sz="1000">
                  <a:latin typeface="Courier New" pitchFamily="1" charset="0"/>
                </a:rPr>
                <a:t> </a:t>
              </a:r>
              <a:r>
                <a:rPr lang="en-US" sz="1600">
                  <a:latin typeface="Courier New" pitchFamily="1" charset="0"/>
                </a:rPr>
                <a:t>0,</a:t>
              </a:r>
              <a:r>
                <a:rPr lang="en-US" sz="1000">
                  <a:latin typeface="Courier New" pitchFamily="1" charset="0"/>
                </a:rPr>
                <a:t> </a:t>
              </a:r>
              <a:r>
                <a:rPr lang="en-US" sz="1600">
                  <a:latin typeface="Courier New" pitchFamily="1" charset="0"/>
                </a:rPr>
                <a:t>-180);</a:t>
              </a:r>
            </a:p>
            <a:p>
              <a:pPr>
                <a:lnSpc>
                  <a:spcPct val="85000"/>
                </a:lnSpc>
              </a:pPr>
              <a:r>
                <a:rPr lang="en-US" sz="1600">
                  <a:latin typeface="Courier New" pitchFamily="1" charset="0"/>
                </a:rPr>
                <a:t>add(a4,</a:t>
              </a:r>
              <a:r>
                <a:rPr lang="en-US">
                  <a:latin typeface="Courier New" pitchFamily="1" charset="0"/>
                </a:rPr>
                <a:t> </a:t>
              </a:r>
              <a:r>
                <a:rPr lang="en-US" sz="1600">
                  <a:latin typeface="Courier New" pitchFamily="1" charset="0"/>
                </a:rPr>
                <a:t>cx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r>
                <a:rPr lang="en-US">
                  <a:latin typeface="Courier New" pitchFamily="1" charset="0"/>
                </a:rPr>
                <a:t> </a:t>
              </a:r>
              <a:r>
                <a:rPr lang="en-US" sz="1600">
                  <a:latin typeface="Courier New" pitchFamily="1" charset="0"/>
                </a:rPr>
                <a:t>cy - d</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2);</a:t>
              </a:r>
            </a:p>
          </p:txBody>
        </p:sp>
      </p:grpSp>
      <p:sp>
        <p:nvSpPr>
          <p:cNvPr id="708628" name="Arc 20"/>
          <p:cNvSpPr>
            <a:spLocks noChangeAspect="1"/>
          </p:cNvSpPr>
          <p:nvPr/>
        </p:nvSpPr>
        <p:spPr bwMode="auto">
          <a:xfrm flipV="1">
            <a:off x="2457450" y="6003925"/>
            <a:ext cx="336550" cy="485775"/>
          </a:xfrm>
          <a:custGeom>
            <a:avLst/>
            <a:gdLst>
              <a:gd name="T0" fmla="*/ 0 w 15003"/>
              <a:gd name="T1" fmla="*/ 0 h 21600"/>
              <a:gd name="T2" fmla="*/ 336550 w 15003"/>
              <a:gd name="T3" fmla="*/ 136332 h 21600"/>
              <a:gd name="T4" fmla="*/ 0 w 15003"/>
              <a:gd name="T5" fmla="*/ 485775 h 21600"/>
              <a:gd name="T6" fmla="*/ 0 60000 65536"/>
              <a:gd name="T7" fmla="*/ 0 60000 65536"/>
              <a:gd name="T8" fmla="*/ 0 60000 65536"/>
              <a:gd name="T9" fmla="*/ 0 w 15003"/>
              <a:gd name="T10" fmla="*/ 0 h 21600"/>
              <a:gd name="T11" fmla="*/ 15003 w 15003"/>
              <a:gd name="T12" fmla="*/ 21600 h 21600"/>
            </a:gdLst>
            <a:ahLst/>
            <a:cxnLst>
              <a:cxn ang="T6">
                <a:pos x="T0" y="T1"/>
              </a:cxn>
              <a:cxn ang="T7">
                <a:pos x="T2" y="T3"/>
              </a:cxn>
              <a:cxn ang="T8">
                <a:pos x="T4" y="T5"/>
              </a:cxn>
            </a:cxnLst>
            <a:rect l="T9" t="T10" r="T11" b="T12"/>
            <a:pathLst>
              <a:path w="15003" h="21600" fill="none" extrusionOk="0">
                <a:moveTo>
                  <a:pt x="0" y="-1"/>
                </a:moveTo>
                <a:cubicBezTo>
                  <a:pt x="5597" y="-1"/>
                  <a:pt x="10976" y="2173"/>
                  <a:pt x="15003" y="6061"/>
                </a:cubicBezTo>
              </a:path>
              <a:path w="15003" h="21600" stroke="0" extrusionOk="0">
                <a:moveTo>
                  <a:pt x="0" y="-1"/>
                </a:moveTo>
                <a:cubicBezTo>
                  <a:pt x="5597" y="-1"/>
                  <a:pt x="10976" y="2173"/>
                  <a:pt x="15003" y="6061"/>
                </a:cubicBezTo>
                <a:lnTo>
                  <a:pt x="0" y="21600"/>
                </a:lnTo>
                <a:close/>
              </a:path>
            </a:pathLst>
          </a:custGeom>
          <a:noFill/>
          <a:ln w="9525">
            <a:solidFill>
              <a:schemeClr val="tx1"/>
            </a:solidFill>
            <a:round/>
            <a:headEnd/>
            <a:tailEnd/>
          </a:ln>
        </p:spPr>
        <p:txBody>
          <a:bodyPr rot="10800000" wrap="none" anchor="ctr">
            <a:prstTxWarp prst="textNoShape">
              <a:avLst/>
            </a:prstTxWarp>
          </a:bodyPr>
          <a:lstStyle/>
          <a:p>
            <a:pPr algn="ctr"/>
            <a:endParaRPr lang="en-US" sz="2400" b="0">
              <a:latin typeface="Helvetica" pitchFamily="1" charset="0"/>
            </a:endParaRPr>
          </a:p>
        </p:txBody>
      </p:sp>
      <p:grpSp>
        <p:nvGrpSpPr>
          <p:cNvPr id="5" name="Group 21"/>
          <p:cNvGrpSpPr>
            <a:grpSpLocks/>
          </p:cNvGrpSpPr>
          <p:nvPr/>
        </p:nvGrpSpPr>
        <p:grpSpPr bwMode="auto">
          <a:xfrm>
            <a:off x="6159500" y="3400425"/>
            <a:ext cx="836613" cy="968375"/>
            <a:chOff x="3880" y="2142"/>
            <a:chExt cx="527" cy="610"/>
          </a:xfrm>
        </p:grpSpPr>
        <p:sp>
          <p:nvSpPr>
            <p:cNvPr id="69648" name="Arc 22"/>
            <p:cNvSpPr>
              <a:spLocks noChangeAspect="1"/>
            </p:cNvSpPr>
            <p:nvPr/>
          </p:nvSpPr>
          <p:spPr bwMode="auto">
            <a:xfrm>
              <a:off x="4183" y="2143"/>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9" name="Arc 23"/>
            <p:cNvSpPr>
              <a:spLocks noChangeAspect="1"/>
            </p:cNvSpPr>
            <p:nvPr/>
          </p:nvSpPr>
          <p:spPr bwMode="auto">
            <a:xfrm flipH="1">
              <a:off x="3880" y="214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0" name="Arc 24"/>
            <p:cNvSpPr>
              <a:spLocks noChangeAspect="1"/>
            </p:cNvSpPr>
            <p:nvPr/>
          </p:nvSpPr>
          <p:spPr bwMode="auto">
            <a:xfrm flipH="1" flipV="1">
              <a:off x="3880" y="2446"/>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1" name="Arc 25"/>
            <p:cNvSpPr>
              <a:spLocks noChangeAspect="1"/>
            </p:cNvSpPr>
            <p:nvPr/>
          </p:nvSpPr>
          <p:spPr bwMode="auto">
            <a:xfrm flipV="1">
              <a:off x="4184" y="2446"/>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6159500" y="6016625"/>
            <a:ext cx="965200" cy="488950"/>
            <a:chOff x="3880" y="3790"/>
            <a:chExt cx="608" cy="308"/>
          </a:xfrm>
        </p:grpSpPr>
        <p:sp>
          <p:nvSpPr>
            <p:cNvPr id="69646" name="Arc 27"/>
            <p:cNvSpPr>
              <a:spLocks noChangeAspect="1"/>
            </p:cNvSpPr>
            <p:nvPr/>
          </p:nvSpPr>
          <p:spPr bwMode="auto">
            <a:xfrm flipV="1">
              <a:off x="4183" y="3790"/>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7" name="Arc 28"/>
            <p:cNvSpPr>
              <a:spLocks noChangeAspect="1"/>
            </p:cNvSpPr>
            <p:nvPr/>
          </p:nvSpPr>
          <p:spPr bwMode="auto">
            <a:xfrm flipH="1" flipV="1">
              <a:off x="3880" y="379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86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3" grpId="0" animBg="1"/>
      <p:bldP spid="708628" grpId="0" animBg="1" autoUpdateAnimBg="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Filled Arcs</a:t>
            </a:r>
            <a:endParaRPr lang="en-US">
              <a:solidFill>
                <a:srgbClr val="FF0000"/>
              </a:solidFill>
            </a:endParaRPr>
          </a:p>
        </p:txBody>
      </p:sp>
      <p:sp>
        <p:nvSpPr>
          <p:cNvPr id="71683" name="Rectangle 3"/>
          <p:cNvSpPr>
            <a:spLocks noChangeArrowheads="1"/>
          </p:cNvSpPr>
          <p:nvPr/>
        </p:nvSpPr>
        <p:spPr bwMode="auto">
          <a:xfrm>
            <a:off x="482600" y="1155700"/>
            <a:ext cx="8128000" cy="1206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GArc</a:t>
            </a:r>
            <a:r>
              <a:rPr lang="en-US" sz="2400" b="0"/>
              <a:t> class implements the </a:t>
            </a:r>
            <a:r>
              <a:rPr lang="en-US" sz="2000">
                <a:latin typeface="Courier New" pitchFamily="1" charset="0"/>
              </a:rPr>
              <a:t>GFillable</a:t>
            </a:r>
            <a:r>
              <a:rPr lang="en-US" sz="2400" b="0"/>
              <a:t> interface, which means that you can call </a:t>
            </a:r>
            <a:r>
              <a:rPr lang="en-US" sz="2000">
                <a:latin typeface="Courier New" pitchFamily="1" charset="0"/>
              </a:rPr>
              <a:t>setFilled</a:t>
            </a:r>
            <a:r>
              <a:rPr lang="en-US" sz="2400" b="0"/>
              <a:t> on a </a:t>
            </a:r>
            <a:r>
              <a:rPr lang="en-US" sz="2000">
                <a:latin typeface="Courier New" pitchFamily="1" charset="0"/>
              </a:rPr>
              <a:t>GArc</a:t>
            </a:r>
            <a:r>
              <a:rPr lang="en-US" sz="2400" b="0"/>
              <a:t> object.</a:t>
            </a:r>
          </a:p>
        </p:txBody>
      </p:sp>
      <p:grpSp>
        <p:nvGrpSpPr>
          <p:cNvPr id="2" name="Group 14"/>
          <p:cNvGrpSpPr>
            <a:grpSpLocks/>
          </p:cNvGrpSpPr>
          <p:nvPr/>
        </p:nvGrpSpPr>
        <p:grpSpPr bwMode="auto">
          <a:xfrm>
            <a:off x="482600" y="1955800"/>
            <a:ext cx="8128000" cy="2387600"/>
            <a:chOff x="482600" y="1955800"/>
            <a:chExt cx="8128000" cy="2387600"/>
          </a:xfrm>
        </p:grpSpPr>
        <p:sp>
          <p:nvSpPr>
            <p:cNvPr id="71692" name="Rectangle 5"/>
            <p:cNvSpPr>
              <a:spLocks noChangeArrowheads="1"/>
            </p:cNvSpPr>
            <p:nvPr/>
          </p:nvSpPr>
          <p:spPr bwMode="auto">
            <a:xfrm>
              <a:off x="482600" y="1955800"/>
              <a:ext cx="8128000" cy="711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 filled </a:t>
              </a:r>
              <a:r>
                <a:rPr lang="en-US" sz="2000">
                  <a:latin typeface="Courier New" pitchFamily="1" charset="0"/>
                </a:rPr>
                <a:t>GArc</a:t>
              </a:r>
              <a:r>
                <a:rPr lang="en-US" sz="2400" b="0"/>
                <a:t> is displayed as the pie-shaped wedge formed by the center and the endpoints of the arc, as illustrated below:  </a:t>
              </a:r>
            </a:p>
          </p:txBody>
        </p:sp>
        <p:sp>
          <p:nvSpPr>
            <p:cNvPr id="71693" name="Rectangle 6"/>
            <p:cNvSpPr>
              <a:spLocks noChangeArrowheads="1"/>
            </p:cNvSpPr>
            <p:nvPr/>
          </p:nvSpPr>
          <p:spPr bwMode="auto">
            <a:xfrm>
              <a:off x="1371600" y="2794000"/>
              <a:ext cx="6781800" cy="1549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dirty="0">
                <a:latin typeface="Courier New" pitchFamily="1" charset="0"/>
              </a:endParaRPr>
            </a:p>
          </p:txBody>
        </p:sp>
        <p:sp>
          <p:nvSpPr>
            <p:cNvPr id="14" name="Rectangle 6"/>
            <p:cNvSpPr>
              <a:spLocks noChangeArrowheads="1"/>
            </p:cNvSpPr>
            <p:nvPr/>
          </p:nvSpPr>
          <p:spPr bwMode="auto">
            <a:xfrm>
              <a:off x="1403050" y="2758925"/>
              <a:ext cx="6781800" cy="1549400"/>
            </a:xfrm>
            <a:prstGeom prst="rect">
              <a:avLst/>
            </a:prstGeom>
            <a:noFill/>
            <a:ln w="9525">
              <a:noFill/>
              <a:miter lim="800000"/>
              <a:headEnd/>
              <a:tailEnd/>
            </a:ln>
          </p:spPr>
          <p:txBody>
            <a:bodyPr wrap="none" anchor="ctr">
              <a:prstTxWarp prst="textNoShape">
                <a:avLst/>
              </a:prstTxWarp>
            </a:bodyPr>
            <a:lstStyle/>
            <a:p>
              <a:r>
                <a:rPr lang="en-US" sz="1600" dirty="0">
                  <a:latin typeface="Courier New" pitchFamily="1" charset="0"/>
                </a:rPr>
                <a:t>public void run() {</a:t>
              </a:r>
            </a:p>
            <a:p>
              <a:r>
                <a:rPr lang="en-US" sz="1600" dirty="0">
                  <a:latin typeface="Courier New" pitchFamily="1" charset="0"/>
                </a:rPr>
                <a:t>   </a:t>
              </a:r>
              <a:r>
                <a:rPr lang="en-US" sz="1600" dirty="0" err="1">
                  <a:latin typeface="Courier New" pitchFamily="1" charset="0"/>
                </a:rPr>
                <a:t>GArc</a:t>
              </a:r>
              <a:r>
                <a:rPr lang="en-US" sz="1600" dirty="0">
                  <a:latin typeface="Courier New" pitchFamily="1" charset="0"/>
                </a:rPr>
                <a:t> arc = new GArc(0, 0, </a:t>
              </a:r>
              <a:r>
                <a:rPr lang="en-US" sz="1600" dirty="0" err="1">
                  <a:latin typeface="Courier New" pitchFamily="1" charset="0"/>
                </a:rPr>
                <a:t>getWidth</a:t>
              </a:r>
              <a:r>
                <a:rPr lang="en-US" sz="1600" dirty="0">
                  <a:latin typeface="Courier New" pitchFamily="1" charset="0"/>
                </a:rPr>
                <a:t>(), </a:t>
              </a:r>
              <a:r>
                <a:rPr lang="en-US" sz="1600" dirty="0" err="1">
                  <a:latin typeface="Courier New" pitchFamily="1" charset="0"/>
                </a:rPr>
                <a:t>getHeight</a:t>
              </a:r>
              <a:r>
                <a:rPr lang="en-US" sz="1600" dirty="0">
                  <a:latin typeface="Courier New" pitchFamily="1" charset="0"/>
                </a:rPr>
                <a:t>(),</a:t>
              </a:r>
            </a:p>
            <a:p>
              <a:r>
                <a:rPr lang="en-US" sz="1600" dirty="0">
                  <a:latin typeface="Courier New" pitchFamily="1" charset="0"/>
                </a:rPr>
                <a:t>                       0, 90);</a:t>
              </a:r>
            </a:p>
            <a:p>
              <a:r>
                <a:rPr lang="en-US" sz="1600" dirty="0">
                  <a:latin typeface="Courier New" pitchFamily="1" charset="0"/>
                </a:rPr>
                <a:t>   </a:t>
              </a:r>
              <a:r>
                <a:rPr lang="en-US" sz="1600" dirty="0" err="1">
                  <a:latin typeface="Courier New" pitchFamily="1" charset="0"/>
                </a:rPr>
                <a:t>arc.setFilled(true</a:t>
              </a:r>
              <a:r>
                <a:rPr lang="en-US" sz="1600" dirty="0">
                  <a:latin typeface="Courier New" pitchFamily="1" charset="0"/>
                </a:rPr>
                <a:t>);</a:t>
              </a:r>
            </a:p>
            <a:p>
              <a:r>
                <a:rPr lang="en-US" sz="1600" dirty="0">
                  <a:latin typeface="Courier New" pitchFamily="1" charset="0"/>
                </a:rPr>
                <a:t>   </a:t>
              </a:r>
              <a:r>
                <a:rPr lang="en-US" sz="1600" dirty="0" err="1">
                  <a:latin typeface="Courier New" pitchFamily="1" charset="0"/>
                </a:rPr>
                <a:t>add(arc</a:t>
              </a:r>
              <a:r>
                <a:rPr lang="en-US" sz="1600" dirty="0">
                  <a:latin typeface="Courier New" pitchFamily="1" charset="0"/>
                </a:rPr>
                <a:t>);</a:t>
              </a:r>
            </a:p>
            <a:p>
              <a:r>
                <a:rPr lang="en-US" sz="1600" dirty="0">
                  <a:latin typeface="Courier New" pitchFamily="1" charset="0"/>
                </a:rPr>
                <a:t>}</a:t>
              </a:r>
            </a:p>
          </p:txBody>
        </p:sp>
      </p:grpSp>
      <p:grpSp>
        <p:nvGrpSpPr>
          <p:cNvPr id="3" name="Group 15"/>
          <p:cNvGrpSpPr>
            <a:grpSpLocks/>
          </p:cNvGrpSpPr>
          <p:nvPr/>
        </p:nvGrpSpPr>
        <p:grpSpPr bwMode="auto">
          <a:xfrm>
            <a:off x="2312988" y="4505325"/>
            <a:ext cx="4519612" cy="1971675"/>
            <a:chOff x="2312988" y="4505325"/>
            <a:chExt cx="4519613" cy="1971675"/>
          </a:xfrm>
        </p:grpSpPr>
        <p:pic>
          <p:nvPicPr>
            <p:cNvPr id="71686" name="Picture 7" descr="Graphics (3"/>
            <p:cNvPicPr>
              <a:picLocks noChangeAspect="1" noChangeArrowheads="1"/>
            </p:cNvPicPr>
            <p:nvPr/>
          </p:nvPicPr>
          <p:blipFill>
            <a:blip r:embed="rId3"/>
            <a:srcRect/>
            <a:stretch>
              <a:fillRect/>
            </a:stretch>
          </p:blipFill>
          <p:spPr bwMode="auto">
            <a:xfrm>
              <a:off x="2312988" y="4530725"/>
              <a:ext cx="4516438" cy="1946275"/>
            </a:xfrm>
            <a:prstGeom prst="rect">
              <a:avLst/>
            </a:prstGeom>
            <a:noFill/>
            <a:ln w="9525">
              <a:noFill/>
              <a:miter lim="800000"/>
              <a:headEnd/>
              <a:tailEnd/>
            </a:ln>
          </p:spPr>
        </p:pic>
        <p:sp>
          <p:nvSpPr>
            <p:cNvPr id="71687" name="Text Box 8"/>
            <p:cNvSpPr txBox="1">
              <a:spLocks noChangeArrowheads="1"/>
            </p:cNvSpPr>
            <p:nvPr/>
          </p:nvSpPr>
          <p:spPr bwMode="auto">
            <a:xfrm>
              <a:off x="2386013" y="4505325"/>
              <a:ext cx="44465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FilledEllipticalArc</a:t>
              </a:r>
            </a:p>
          </p:txBody>
        </p:sp>
        <p:sp>
          <p:nvSpPr>
            <p:cNvPr id="71688" name="Oval 9"/>
            <p:cNvSpPr>
              <a:spLocks noChangeArrowheads="1"/>
            </p:cNvSpPr>
            <p:nvPr/>
          </p:nvSpPr>
          <p:spPr bwMode="auto">
            <a:xfrm>
              <a:off x="2346325" y="4752975"/>
              <a:ext cx="4462463" cy="1711325"/>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1689" name="Rectangle 10"/>
            <p:cNvSpPr>
              <a:spLocks noChangeArrowheads="1"/>
            </p:cNvSpPr>
            <p:nvPr/>
          </p:nvSpPr>
          <p:spPr bwMode="auto">
            <a:xfrm>
              <a:off x="2333625" y="4740275"/>
              <a:ext cx="2238375" cy="17240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0" name="Rectangle 11"/>
            <p:cNvSpPr>
              <a:spLocks noChangeArrowheads="1"/>
            </p:cNvSpPr>
            <p:nvPr/>
          </p:nvSpPr>
          <p:spPr bwMode="auto">
            <a:xfrm>
              <a:off x="2333625" y="5600700"/>
              <a:ext cx="4476750" cy="8636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1" name="Line 12"/>
            <p:cNvSpPr>
              <a:spLocks noChangeShapeType="1"/>
            </p:cNvSpPr>
            <p:nvPr/>
          </p:nvSpPr>
          <p:spPr bwMode="auto">
            <a:xfrm>
              <a:off x="2317750" y="6477000"/>
              <a:ext cx="4506913" cy="0"/>
            </a:xfrm>
            <a:prstGeom prst="line">
              <a:avLst/>
            </a:prstGeom>
            <a:noFill/>
            <a:ln w="9525">
              <a:solidFill>
                <a:srgbClr val="666666"/>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GImage</a:t>
            </a:r>
            <a:r>
              <a:rPr lang="en-US" sz="4000">
                <a:solidFill>
                  <a:srgbClr val="FF0000"/>
                </a:solidFill>
              </a:rPr>
              <a:t> Class</a:t>
            </a:r>
            <a:endParaRPr lang="en-US">
              <a:solidFill>
                <a:srgbClr val="FF0000"/>
              </a:solidFill>
            </a:endParaRPr>
          </a:p>
        </p:txBody>
      </p:sp>
      <p:sp>
        <p:nvSpPr>
          <p:cNvPr id="73731"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GImage</a:t>
            </a:r>
            <a:r>
              <a:rPr lang="en-US" sz="2400" b="0"/>
              <a:t> class is used to display an image from a file.  The constructor has the form</a:t>
            </a:r>
          </a:p>
        </p:txBody>
      </p:sp>
      <p:sp>
        <p:nvSpPr>
          <p:cNvPr id="73732" name="Rectangle 4"/>
          <p:cNvSpPr>
            <a:spLocks noChangeArrowheads="1"/>
          </p:cNvSpPr>
          <p:nvPr/>
        </p:nvSpPr>
        <p:spPr bwMode="auto">
          <a:xfrm>
            <a:off x="2057400" y="2019300"/>
            <a:ext cx="52578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dirty="0">
                <a:latin typeface="Courier New" pitchFamily="1" charset="0"/>
              </a:rPr>
              <a:t>new </a:t>
            </a:r>
            <a:r>
              <a:rPr lang="en-US" sz="2000" dirty="0" err="1">
                <a:latin typeface="Courier New" pitchFamily="1" charset="0"/>
              </a:rPr>
              <a:t>GImage(</a:t>
            </a:r>
            <a:r>
              <a:rPr lang="en-US" sz="1800" b="0" i="1" dirty="0" err="1"/>
              <a:t>image</a:t>
            </a:r>
            <a:r>
              <a:rPr lang="en-US" sz="1800" b="0" i="1" dirty="0"/>
              <a:t> file</a:t>
            </a:r>
            <a:r>
              <a:rPr lang="en-US" sz="1800" dirty="0">
                <a:latin typeface="Courier New" pitchFamily="1" charset="0"/>
              </a:rPr>
              <a:t>,</a:t>
            </a:r>
            <a:r>
              <a:rPr lang="en-US" sz="1000" b="0" i="1" dirty="0"/>
              <a:t> </a:t>
            </a:r>
            <a:r>
              <a:rPr lang="en-US" sz="1800" b="0" i="1" dirty="0" err="1"/>
              <a:t>x</a:t>
            </a:r>
            <a:r>
              <a:rPr lang="en-US" sz="1800" dirty="0">
                <a:latin typeface="Courier New" pitchFamily="1" charset="0"/>
              </a:rPr>
              <a:t>,</a:t>
            </a:r>
            <a:r>
              <a:rPr lang="en-US" sz="1000" b="0" i="1" dirty="0"/>
              <a:t> </a:t>
            </a:r>
            <a:r>
              <a:rPr lang="en-US" sz="1800" b="0" i="1" dirty="0" err="1"/>
              <a:t>y</a:t>
            </a:r>
            <a:r>
              <a:rPr lang="en-US" sz="2000" dirty="0">
                <a:latin typeface="Courier New" pitchFamily="1" charset="0"/>
              </a:rPr>
              <a:t>) </a:t>
            </a:r>
          </a:p>
        </p:txBody>
      </p:sp>
      <p:sp>
        <p:nvSpPr>
          <p:cNvPr id="712709" name="Rectangle 5"/>
          <p:cNvSpPr>
            <a:spLocks noChangeArrowheads="1"/>
          </p:cNvSpPr>
          <p:nvPr/>
        </p:nvSpPr>
        <p:spPr bwMode="auto">
          <a:xfrm>
            <a:off x="482600" y="36576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When Java executes the constructor, it looks for the file in the current directory and then in a subdirectory named </a:t>
            </a:r>
            <a:r>
              <a:rPr lang="en-US" sz="2000">
                <a:latin typeface="Courier New" pitchFamily="1" charset="0"/>
              </a:rPr>
              <a:t>images</a:t>
            </a:r>
            <a:r>
              <a:rPr lang="en-US" sz="2400" b="0"/>
              <a:t>.</a:t>
            </a:r>
          </a:p>
        </p:txBody>
      </p:sp>
      <p:sp>
        <p:nvSpPr>
          <p:cNvPr id="712710" name="Rectangle 6"/>
          <p:cNvSpPr>
            <a:spLocks noChangeArrowheads="1"/>
          </p:cNvSpPr>
          <p:nvPr/>
        </p:nvSpPr>
        <p:spPr bwMode="auto">
          <a:xfrm>
            <a:off x="482600" y="4495800"/>
            <a:ext cx="8128000" cy="2133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To make sure that your programs will run on a wide variety of platforms, it is best to use one of the most common image formats: the Graphical Interchange Format (GIF), the Joint Photographic Experts Group (JPEG) format, or the Portable Network Graphics (PNG) format.  Image files using these formats typically have the suffixes </a:t>
            </a:r>
            <a:r>
              <a:rPr lang="en-US" sz="2000">
                <a:latin typeface="Courier New" pitchFamily="1" charset="0"/>
              </a:rPr>
              <a:t>.gif</a:t>
            </a:r>
            <a:r>
              <a:rPr lang="en-US" sz="2400" b="0"/>
              <a:t>, </a:t>
            </a:r>
            <a:r>
              <a:rPr lang="en-US" sz="2000">
                <a:latin typeface="Courier New" pitchFamily="1" charset="0"/>
              </a:rPr>
              <a:t>.jpg</a:t>
            </a:r>
            <a:r>
              <a:rPr lang="en-US" sz="2400" b="0"/>
              <a:t>, and </a:t>
            </a:r>
            <a:r>
              <a:rPr lang="en-US" sz="2000">
                <a:latin typeface="Courier New" pitchFamily="1" charset="0"/>
              </a:rPr>
              <a:t>.png</a:t>
            </a:r>
            <a:r>
              <a:rPr lang="en-US" sz="2400" b="0"/>
              <a:t>.</a:t>
            </a:r>
          </a:p>
        </p:txBody>
      </p:sp>
      <p:sp>
        <p:nvSpPr>
          <p:cNvPr id="73735" name="Rectangle 7"/>
          <p:cNvSpPr>
            <a:spLocks noChangeArrowheads="1"/>
          </p:cNvSpPr>
          <p:nvPr/>
        </p:nvSpPr>
        <p:spPr bwMode="auto">
          <a:xfrm>
            <a:off x="482600" y="2540000"/>
            <a:ext cx="8128000" cy="111760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smtClean="0"/>
              <a:t>where </a:t>
            </a:r>
            <a:r>
              <a:rPr lang="en-US" sz="2400" b="0" i="1"/>
              <a:t>image file</a:t>
            </a:r>
            <a:r>
              <a:rPr lang="en-US" sz="2400" b="0"/>
              <a:t> is the name of a file containing a stored image and </a:t>
            </a:r>
            <a:r>
              <a:rPr lang="en-US" sz="2400" b="0" i="1" dirty="0" err="1"/>
              <a:t>x</a:t>
            </a:r>
            <a:r>
              <a:rPr lang="en-US" sz="2400" b="0" dirty="0"/>
              <a:t> and </a:t>
            </a:r>
            <a:r>
              <a:rPr lang="en-US" sz="2400" b="0" i="1" dirty="0" err="1"/>
              <a:t>y</a:t>
            </a:r>
            <a:r>
              <a:rPr lang="en-US" sz="2400" b="0" dirty="0"/>
              <a:t> are the coordinates of the upper left corner of the image.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27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27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9" grpId="0" build="p" autoUpdateAnimBg="0"/>
      <p:bldP spid="712710" grpId="0" build="p" autoUpdateAnimBg="0"/>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Images and Copyrights</a:t>
            </a:r>
            <a:endParaRPr lang="en-US">
              <a:solidFill>
                <a:srgbClr val="FF0000"/>
              </a:solidFill>
            </a:endParaRPr>
          </a:p>
        </p:txBody>
      </p:sp>
      <p:sp>
        <p:nvSpPr>
          <p:cNvPr id="757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Most images that you find on the web are protected by copyright under international law.   </a:t>
            </a:r>
          </a:p>
        </p:txBody>
      </p:sp>
      <p:grpSp>
        <p:nvGrpSpPr>
          <p:cNvPr id="2" name="Group 4"/>
          <p:cNvGrpSpPr>
            <a:grpSpLocks/>
          </p:cNvGrpSpPr>
          <p:nvPr/>
        </p:nvGrpSpPr>
        <p:grpSpPr bwMode="auto">
          <a:xfrm>
            <a:off x="482600" y="1968500"/>
            <a:ext cx="8128000" cy="2482850"/>
            <a:chOff x="304" y="1240"/>
            <a:chExt cx="5120" cy="1564"/>
          </a:xfrm>
        </p:grpSpPr>
        <p:sp>
          <p:nvSpPr>
            <p:cNvPr id="75782" name="Rectangle 5"/>
            <p:cNvSpPr>
              <a:spLocks noChangeArrowheads="1"/>
            </p:cNvSpPr>
            <p:nvPr/>
          </p:nvSpPr>
          <p:spPr bwMode="auto">
            <a:xfrm>
              <a:off x="304" y="1240"/>
              <a:ext cx="5120" cy="135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Before you use a copyrighted image, you should make sure that you have the necessary permissions.  For images that appear of the web, the hosting site often specifies what rules apply for the use of that image.  For example, images from the </a:t>
              </a:r>
              <a:r>
                <a:rPr lang="en-US" sz="2000">
                  <a:latin typeface="Courier New" pitchFamily="1" charset="0"/>
                </a:rPr>
                <a:t>www.nasa.gov</a:t>
              </a:r>
              <a:r>
                <a:rPr lang="en-US" sz="2400" b="0"/>
                <a:t> site can be used freely as long as you include the following citation identifying the source:</a:t>
              </a:r>
            </a:p>
          </p:txBody>
        </p:sp>
        <p:sp>
          <p:nvSpPr>
            <p:cNvPr id="75783" name="Rectangle 6"/>
            <p:cNvSpPr>
              <a:spLocks noChangeArrowheads="1"/>
            </p:cNvSpPr>
            <p:nvPr/>
          </p:nvSpPr>
          <p:spPr bwMode="auto">
            <a:xfrm>
              <a:off x="2008" y="2592"/>
              <a:ext cx="1745" cy="212"/>
            </a:xfrm>
            <a:prstGeom prst="rect">
              <a:avLst/>
            </a:prstGeom>
            <a:noFill/>
            <a:ln w="9525">
              <a:noFill/>
              <a:miter lim="800000"/>
              <a:headEnd/>
              <a:tailEnd/>
            </a:ln>
          </p:spPr>
          <p:txBody>
            <a:bodyPr wrap="none">
              <a:prstTxWarp prst="textNoShape">
                <a:avLst/>
              </a:prstTxWarp>
              <a:spAutoFit/>
            </a:bodyPr>
            <a:lstStyle/>
            <a:p>
              <a:r>
                <a:rPr lang="en-US" sz="1600" b="0">
                  <a:latin typeface="Helvetica" pitchFamily="1" charset="0"/>
                </a:rPr>
                <a:t>Courtesy NASA/JPL-Caltech</a:t>
              </a:r>
            </a:p>
          </p:txBody>
        </p:sp>
      </p:grpSp>
      <p:sp>
        <p:nvSpPr>
          <p:cNvPr id="714759" name="Rectangle 7"/>
          <p:cNvSpPr>
            <a:spLocks noChangeArrowheads="1"/>
          </p:cNvSpPr>
          <p:nvPr/>
        </p:nvSpPr>
        <p:spPr bwMode="auto">
          <a:xfrm>
            <a:off x="482600" y="4648200"/>
            <a:ext cx="8128000" cy="1676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some cases, noncommercial use of an image may fall under the “fair use” doctrine, which allows some uses of proprietary material.  Even in those cases, however, academic integrity and common courtesy both demand that you cite the source of any material that you have obtained from others.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47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9" grpId="0" build="p" autoUpdateAnimBg="0"/>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Example of the </a:t>
            </a:r>
            <a:r>
              <a:rPr lang="en-US" sz="3600" b="1">
                <a:solidFill>
                  <a:srgbClr val="FF0000"/>
                </a:solidFill>
                <a:latin typeface="Courier New" pitchFamily="1" charset="0"/>
              </a:rPr>
              <a:t>GImage</a:t>
            </a:r>
            <a:r>
              <a:rPr lang="en-US" sz="4000">
                <a:solidFill>
                  <a:srgbClr val="FF0000"/>
                </a:solidFill>
              </a:rPr>
              <a:t> Class</a:t>
            </a:r>
            <a:endParaRPr lang="en-US">
              <a:solidFill>
                <a:srgbClr val="FF0000"/>
              </a:solidFill>
            </a:endParaRPr>
          </a:p>
        </p:txBody>
      </p:sp>
      <p:grpSp>
        <p:nvGrpSpPr>
          <p:cNvPr id="77827" name="Group 3"/>
          <p:cNvGrpSpPr>
            <a:grpSpLocks/>
          </p:cNvGrpSpPr>
          <p:nvPr/>
        </p:nvGrpSpPr>
        <p:grpSpPr bwMode="auto">
          <a:xfrm>
            <a:off x="533400" y="1104900"/>
            <a:ext cx="8077200" cy="1181100"/>
            <a:chOff x="336" y="696"/>
            <a:chExt cx="5088" cy="744"/>
          </a:xfrm>
        </p:grpSpPr>
        <p:sp>
          <p:nvSpPr>
            <p:cNvPr id="77841" name="Rectangle 4"/>
            <p:cNvSpPr>
              <a:spLocks noChangeArrowheads="1"/>
            </p:cNvSpPr>
            <p:nvPr/>
          </p:nvSpPr>
          <p:spPr bwMode="auto">
            <a:xfrm>
              <a:off x="336" y="696"/>
              <a:ext cx="5037" cy="74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b="0"/>
            </a:p>
          </p:txBody>
        </p:sp>
        <p:sp>
          <p:nvSpPr>
            <p:cNvPr id="77842" name="Text Box 5"/>
            <p:cNvSpPr txBox="1">
              <a:spLocks noChangeArrowheads="1"/>
            </p:cNvSpPr>
            <p:nvPr/>
          </p:nvSpPr>
          <p:spPr bwMode="auto">
            <a:xfrm>
              <a:off x="408" y="712"/>
              <a:ext cx="5016" cy="674"/>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public void run() {</a:t>
              </a:r>
            </a:p>
            <a:p>
              <a:r>
                <a:rPr lang="en-US" sz="1600">
                  <a:latin typeface="Courier New" pitchFamily="1" charset="0"/>
                </a:rPr>
                <a:t>   add(new GImage("EarthFromApollo17.jpg"));</a:t>
              </a:r>
            </a:p>
            <a:p>
              <a:r>
                <a:rPr lang="en-US" sz="1600">
                  <a:latin typeface="Courier New" pitchFamily="1" charset="0"/>
                </a:rPr>
                <a:t>   addCitation("Courtesy NASA/JPL-Caltech");</a:t>
              </a:r>
            </a:p>
            <a:p>
              <a:r>
                <a:rPr lang="en-US" sz="1600">
                  <a:latin typeface="Courier New" pitchFamily="1" charset="0"/>
                </a:rPr>
                <a:t>}</a:t>
              </a:r>
            </a:p>
          </p:txBody>
        </p:sp>
      </p:grpSp>
      <p:sp>
        <p:nvSpPr>
          <p:cNvPr id="716806" name="Rectangle 6"/>
          <p:cNvSpPr>
            <a:spLocks noChangeArrowheads="1"/>
          </p:cNvSpPr>
          <p:nvPr/>
        </p:nvSpPr>
        <p:spPr bwMode="auto">
          <a:xfrm>
            <a:off x="1041400" y="1438653"/>
            <a:ext cx="5106988"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716807" name="Rectangle 7"/>
          <p:cNvSpPr>
            <a:spLocks noChangeArrowheads="1"/>
          </p:cNvSpPr>
          <p:nvPr/>
        </p:nvSpPr>
        <p:spPr bwMode="auto">
          <a:xfrm>
            <a:off x="1041400" y="1680558"/>
            <a:ext cx="5106988"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pic>
        <p:nvPicPr>
          <p:cNvPr id="77830" name="Picture 8" descr="EarthImageFrame"/>
          <p:cNvPicPr>
            <a:picLocks noChangeAspect="1" noChangeArrowheads="1"/>
          </p:cNvPicPr>
          <p:nvPr/>
        </p:nvPicPr>
        <p:blipFill>
          <a:blip r:embed="rId3"/>
          <a:srcRect/>
          <a:stretch>
            <a:fillRect/>
          </a:stretch>
        </p:blipFill>
        <p:spPr bwMode="auto">
          <a:xfrm>
            <a:off x="3168650" y="3467100"/>
            <a:ext cx="2806700" cy="3157538"/>
          </a:xfrm>
          <a:prstGeom prst="rect">
            <a:avLst/>
          </a:prstGeom>
          <a:noFill/>
          <a:ln w="9525">
            <a:noFill/>
            <a:miter lim="800000"/>
            <a:headEnd/>
            <a:tailEnd/>
          </a:ln>
        </p:spPr>
      </p:pic>
      <p:pic>
        <p:nvPicPr>
          <p:cNvPr id="716809" name="Picture 9" descr="EarthImage"/>
          <p:cNvPicPr>
            <a:picLocks noChangeAspect="1" noChangeArrowheads="1"/>
          </p:cNvPicPr>
          <p:nvPr/>
        </p:nvPicPr>
        <p:blipFill>
          <a:blip r:embed="rId4"/>
          <a:srcRect/>
          <a:stretch>
            <a:fillRect/>
          </a:stretch>
        </p:blipFill>
        <p:spPr bwMode="auto">
          <a:xfrm>
            <a:off x="3168650" y="3467100"/>
            <a:ext cx="2806700" cy="3157538"/>
          </a:xfrm>
          <a:prstGeom prst="rect">
            <a:avLst/>
          </a:prstGeom>
          <a:noFill/>
          <a:ln w="9525">
            <a:noFill/>
            <a:miter lim="800000"/>
            <a:headEnd/>
            <a:tailEnd/>
          </a:ln>
        </p:spPr>
      </p:pic>
      <p:sp>
        <p:nvSpPr>
          <p:cNvPr id="77832" name="Text Box 10"/>
          <p:cNvSpPr txBox="1">
            <a:spLocks noChangeArrowheads="1"/>
          </p:cNvSpPr>
          <p:nvPr/>
        </p:nvSpPr>
        <p:spPr bwMode="auto">
          <a:xfrm>
            <a:off x="3168650" y="3441700"/>
            <a:ext cx="2794000"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EarthImage</a:t>
            </a:r>
          </a:p>
        </p:txBody>
      </p:sp>
      <p:sp>
        <p:nvSpPr>
          <p:cNvPr id="716811" name="Text Box 11"/>
          <p:cNvSpPr txBox="1">
            <a:spLocks noChangeArrowheads="1"/>
          </p:cNvSpPr>
          <p:nvPr/>
        </p:nvSpPr>
        <p:spPr bwMode="auto">
          <a:xfrm>
            <a:off x="3168650" y="6426200"/>
            <a:ext cx="2787650" cy="213520"/>
          </a:xfrm>
          <a:prstGeom prst="rect">
            <a:avLst/>
          </a:prstGeom>
          <a:noFill/>
          <a:ln w="9525">
            <a:noFill/>
            <a:miter lim="800000"/>
            <a:headEnd/>
            <a:tailEnd/>
          </a:ln>
        </p:spPr>
        <p:txBody>
          <a:bodyPr>
            <a:prstTxWarp prst="textNoShape">
              <a:avLst/>
            </a:prstTxWarp>
            <a:spAutoFit/>
          </a:bodyPr>
          <a:lstStyle/>
          <a:p>
            <a:pPr algn="r">
              <a:lnSpc>
                <a:spcPct val="85000"/>
              </a:lnSpc>
            </a:pPr>
            <a:r>
              <a:rPr lang="en-US" sz="900" b="0" dirty="0">
                <a:latin typeface="Helvetica" pitchFamily="1" charset="0"/>
              </a:rPr>
              <a:t>Courtesy NASA/JPL-Caltech</a:t>
            </a:r>
          </a:p>
        </p:txBody>
      </p:sp>
      <p:grpSp>
        <p:nvGrpSpPr>
          <p:cNvPr id="3" name="Group 12"/>
          <p:cNvGrpSpPr>
            <a:grpSpLocks/>
          </p:cNvGrpSpPr>
          <p:nvPr/>
        </p:nvGrpSpPr>
        <p:grpSpPr bwMode="auto">
          <a:xfrm>
            <a:off x="698500" y="1436688"/>
            <a:ext cx="8001000" cy="1887537"/>
            <a:chOff x="440" y="929"/>
            <a:chExt cx="5040" cy="1189"/>
          </a:xfrm>
        </p:grpSpPr>
        <p:sp>
          <p:nvSpPr>
            <p:cNvPr id="77839" name="Rectangle 13"/>
            <p:cNvSpPr>
              <a:spLocks noChangeArrowheads="1"/>
            </p:cNvSpPr>
            <p:nvPr/>
          </p:nvSpPr>
          <p:spPr bwMode="auto">
            <a:xfrm>
              <a:off x="440" y="929"/>
              <a:ext cx="5040" cy="1189"/>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77840" name="Text Box 14"/>
            <p:cNvSpPr txBox="1">
              <a:spLocks noChangeArrowheads="1"/>
            </p:cNvSpPr>
            <p:nvPr/>
          </p:nvSpPr>
          <p:spPr bwMode="auto">
            <a:xfrm>
              <a:off x="512" y="961"/>
              <a:ext cx="4960" cy="1136"/>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private void addCitation(String text) {</a:t>
              </a:r>
            </a:p>
            <a:p>
              <a:r>
                <a:rPr sz="1600" noProof="1">
                  <a:latin typeface="Courier New" pitchFamily="1" charset="0"/>
                </a:rPr>
                <a:t>   GLabel label = new GLabel(text);</a:t>
              </a:r>
            </a:p>
            <a:p>
              <a:r>
                <a:rPr sz="1600" noProof="1">
                  <a:latin typeface="Courier New" pitchFamily="1" charset="0"/>
                </a:rPr>
                <a:t>   label.setFont(CITATION_FONT);</a:t>
              </a:r>
            </a:p>
            <a:p>
              <a:r>
                <a:rPr sz="1600" noProof="1">
                  <a:latin typeface="Courier New" pitchFamily="1" charset="0"/>
                </a:rPr>
                <a:t>   double x = getWidth()</a:t>
              </a:r>
              <a:r>
                <a:rPr sz="1000" noProof="1">
                  <a:latin typeface="Courier New" pitchFamily="1" charset="0"/>
                </a:rPr>
                <a:t> </a:t>
              </a:r>
              <a:r>
                <a:rPr sz="1600" noProof="1">
                  <a:latin typeface="Courier New" pitchFamily="1" charset="0"/>
                </a:rPr>
                <a:t>-</a:t>
              </a:r>
              <a:r>
                <a:rPr sz="1000" noProof="1">
                  <a:latin typeface="Courier New" pitchFamily="1" charset="0"/>
                </a:rPr>
                <a:t> </a:t>
              </a:r>
              <a:r>
                <a:rPr sz="1600" noProof="1">
                  <a:latin typeface="Courier New" pitchFamily="1" charset="0"/>
                </a:rPr>
                <a:t>label.getWidth();</a:t>
              </a:r>
            </a:p>
            <a:p>
              <a:r>
                <a:rPr sz="1600" noProof="1">
                  <a:latin typeface="Courier New" pitchFamily="1" charset="0"/>
                </a:rPr>
                <a:t>   double y = getHeight()</a:t>
              </a:r>
              <a:r>
                <a:rPr sz="1000" noProof="1">
                  <a:latin typeface="Courier New" pitchFamily="1" charset="0"/>
                </a:rPr>
                <a:t> </a:t>
              </a:r>
              <a:r>
                <a:rPr sz="1600" noProof="1">
                  <a:latin typeface="Courier New" pitchFamily="1" charset="0"/>
                </a:rPr>
                <a:t>-</a:t>
              </a:r>
              <a:r>
                <a:rPr sz="1000" noProof="1">
                  <a:latin typeface="Courier New" pitchFamily="1" charset="0"/>
                </a:rPr>
                <a:t> </a:t>
              </a:r>
              <a:r>
                <a:rPr sz="1600" noProof="1">
                  <a:latin typeface="Courier New" pitchFamily="1" charset="0"/>
                </a:rPr>
                <a:t>CITATION_MARGIN</a:t>
              </a:r>
              <a:r>
                <a:rPr sz="1000" noProof="1">
                  <a:latin typeface="Courier New" pitchFamily="1" charset="0"/>
                </a:rPr>
                <a:t> </a:t>
              </a:r>
              <a:r>
                <a:rPr sz="1600" noProof="1">
                  <a:latin typeface="Courier New" pitchFamily="1" charset="0"/>
                </a:rPr>
                <a:t>+</a:t>
              </a:r>
              <a:r>
                <a:rPr sz="1000" noProof="1">
                  <a:latin typeface="Courier New" pitchFamily="1" charset="0"/>
                </a:rPr>
                <a:t> </a:t>
              </a:r>
              <a:r>
                <a:rPr sz="1600" noProof="1">
                  <a:latin typeface="Courier New" pitchFamily="1" charset="0"/>
                </a:rPr>
                <a:t>label.getAscent();</a:t>
              </a:r>
            </a:p>
            <a:p>
              <a:r>
                <a:rPr sz="1600" noProof="1">
                  <a:latin typeface="Courier New" pitchFamily="1" charset="0"/>
                </a:rPr>
                <a:t>   add(label, x, y);</a:t>
              </a:r>
            </a:p>
            <a:p>
              <a:r>
                <a:rPr lang="en-US" sz="1600">
                  <a:latin typeface="Courier New" pitchFamily="1" charset="0"/>
                </a:rPr>
                <a:t>}</a:t>
              </a:r>
              <a:endParaRPr sz="1600" noProof="1">
                <a:latin typeface="Courier New" pitchFamily="1" charset="0"/>
              </a:endParaRPr>
            </a:p>
          </p:txBody>
        </p:sp>
      </p:grpSp>
      <p:grpSp>
        <p:nvGrpSpPr>
          <p:cNvPr id="4" name="Group 15"/>
          <p:cNvGrpSpPr>
            <a:grpSpLocks/>
          </p:cNvGrpSpPr>
          <p:nvPr/>
        </p:nvGrpSpPr>
        <p:grpSpPr bwMode="auto">
          <a:xfrm>
            <a:off x="471488" y="1039813"/>
            <a:ext cx="8431212" cy="2371725"/>
            <a:chOff x="297" y="655"/>
            <a:chExt cx="5311" cy="1494"/>
          </a:xfrm>
        </p:grpSpPr>
        <p:sp>
          <p:nvSpPr>
            <p:cNvPr id="77836" name="Rectangle 16"/>
            <p:cNvSpPr>
              <a:spLocks noChangeArrowheads="1"/>
            </p:cNvSpPr>
            <p:nvPr/>
          </p:nvSpPr>
          <p:spPr bwMode="auto">
            <a:xfrm>
              <a:off x="297" y="655"/>
              <a:ext cx="5311" cy="149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77837" name="Rectangle 17"/>
            <p:cNvSpPr>
              <a:spLocks noChangeArrowheads="1"/>
            </p:cNvSpPr>
            <p:nvPr/>
          </p:nvSpPr>
          <p:spPr bwMode="auto">
            <a:xfrm>
              <a:off x="336" y="696"/>
              <a:ext cx="5037" cy="74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b="0"/>
            </a:p>
          </p:txBody>
        </p:sp>
        <p:sp>
          <p:nvSpPr>
            <p:cNvPr id="77838" name="Text Box 18"/>
            <p:cNvSpPr txBox="1">
              <a:spLocks noChangeArrowheads="1"/>
            </p:cNvSpPr>
            <p:nvPr/>
          </p:nvSpPr>
          <p:spPr bwMode="auto">
            <a:xfrm>
              <a:off x="408" y="712"/>
              <a:ext cx="5016" cy="674"/>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public void run() {</a:t>
              </a:r>
            </a:p>
            <a:p>
              <a:r>
                <a:rPr lang="en-US" sz="1600">
                  <a:latin typeface="Courier New" pitchFamily="1" charset="0"/>
                </a:rPr>
                <a:t>   add(new GImage("EarthFromApollo17.jpg"));</a:t>
              </a:r>
            </a:p>
            <a:p>
              <a:r>
                <a:rPr lang="en-US" sz="1600">
                  <a:latin typeface="Courier New" pitchFamily="1" charset="0"/>
                </a:rPr>
                <a:t>   addCitation("Courtesy NASA/JPL-Caltech");</a:t>
              </a:r>
            </a:p>
            <a:p>
              <a:r>
                <a:rPr lang="en-US" sz="16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1680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1680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6807"/>
                                        </p:tgtEl>
                                        <p:attrNameLst>
                                          <p:attrName>style.visibility</p:attrName>
                                        </p:attrNameLst>
                                      </p:cBhvr>
                                      <p:to>
                                        <p:strVal val="visible"/>
                                      </p:to>
                                    </p:set>
                                  </p:childTnLst>
                                  <p:subTnLst>
                                    <p:set>
                                      <p:cBhvr override="childStyle">
                                        <p:cTn dur="1" fill="hold" display="0" masterRel="nextClick" afterEffect="1"/>
                                        <p:tgtEl>
                                          <p:spTgt spid="71680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2" presetClass="entr" presetSubtype="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xit" presetSubtype="0" fill="hold" nodeType="clickEffect">
                                  <p:stCondLst>
                                    <p:cond delay="0"/>
                                  </p:stCondLst>
                                  <p:childTnLst>
                                    <p:anim calcmode="lin" valueType="num">
                                      <p:cBhvr>
                                        <p:cTn id="20" dur="500"/>
                                        <p:tgtEl>
                                          <p:spTgt spid="3"/>
                                        </p:tgtEl>
                                        <p:attrNameLst>
                                          <p:attrName>ppt_w</p:attrName>
                                        </p:attrNameLst>
                                      </p:cBhvr>
                                      <p:tavLst>
                                        <p:tav tm="0">
                                          <p:val>
                                            <p:strVal val="ppt_w"/>
                                          </p:val>
                                        </p:tav>
                                        <p:tav tm="100000">
                                          <p:val>
                                            <p:fltVal val="0"/>
                                          </p:val>
                                        </p:tav>
                                      </p:tavLst>
                                    </p:anim>
                                    <p:anim calcmode="lin" valueType="num">
                                      <p:cBhvr>
                                        <p:cTn id="21" dur="500"/>
                                        <p:tgtEl>
                                          <p:spTgt spid="3"/>
                                        </p:tgtEl>
                                        <p:attrNameLst>
                                          <p:attrName>ppt_h</p:attrName>
                                        </p:attrNameLst>
                                      </p:cBhvr>
                                      <p:tavLst>
                                        <p:tav tm="0">
                                          <p:val>
                                            <p:strVal val="ppt_h"/>
                                          </p:val>
                                        </p:tav>
                                        <p:tav tm="100000">
                                          <p:val>
                                            <p:fltVal val="0"/>
                                          </p:val>
                                        </p:tav>
                                      </p:tavLst>
                                    </p:anim>
                                    <p:animEffect transition="out" filter="fade">
                                      <p:cBhvr>
                                        <p:cTn id="22" dur="500"/>
                                        <p:tgtEl>
                                          <p:spTgt spid="3"/>
                                        </p:tgtEl>
                                      </p:cBhvr>
                                    </p:animEffect>
                                    <p:set>
                                      <p:cBhvr>
                                        <p:cTn id="23" dur="1" fill="hold">
                                          <p:stCondLst>
                                            <p:cond delay="499"/>
                                          </p:stCondLst>
                                        </p:cTn>
                                        <p:tgtEl>
                                          <p:spTgt spid="3"/>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716811"/>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6" grpId="0" animBg="1"/>
      <p:bldP spid="716807" grpId="0" animBg="1"/>
      <p:bldP spid="716811" grpId="0"/>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13482</TotalTime>
  <Words>4108</Words>
  <Application>Microsoft Macintosh PowerPoint</Application>
  <PresentationFormat>On-screen Show (4:3)</PresentationFormat>
  <Paragraphs>457</Paragraphs>
  <Slides>33</Slides>
  <Notes>33</Notes>
  <HiddenSlides>0</HiddenSlides>
  <MMClips>0</MMClips>
  <ScaleCrop>false</ScaleCrop>
  <HeadingPairs>
    <vt:vector size="4" baseType="variant">
      <vt:variant>
        <vt:lpstr>Design Template</vt:lpstr>
      </vt:variant>
      <vt:variant>
        <vt:i4>1</vt:i4>
      </vt:variant>
      <vt:variant>
        <vt:lpstr>Slide Titles</vt:lpstr>
      </vt:variant>
      <vt:variant>
        <vt:i4>33</vt:i4>
      </vt:variant>
    </vt:vector>
  </HeadingPairs>
  <TitlesOfParts>
    <vt:vector size="34" baseType="lpstr">
      <vt:lpstr>Blank Presentation</vt:lpstr>
      <vt:lpstr>Interactive Graphics</vt:lpstr>
      <vt:lpstr>Karel Contest Results</vt:lpstr>
      <vt:lpstr>Karel Contest Results</vt:lpstr>
      <vt:lpstr>Class Standings</vt:lpstr>
      <vt:lpstr>Interactive Graphics</vt:lpstr>
      <vt:lpstr>The Collage Model</vt:lpstr>
      <vt:lpstr>Structure of the acm.graphics Package</vt:lpstr>
      <vt:lpstr>The GCanvas Class</vt:lpstr>
      <vt:lpstr>Methods in the GCanvas Class</vt:lpstr>
      <vt:lpstr>The Two Forms of the add Method</vt:lpstr>
      <vt:lpstr>Methods Common to All GObjects</vt:lpstr>
      <vt:lpstr>Sharing Behavior through Interfaces</vt:lpstr>
      <vt:lpstr>Methods Defined by Interfaces</vt:lpstr>
      <vt:lpstr>Using the Shape Classes</vt:lpstr>
      <vt:lpstr>The GLabel Class</vt:lpstr>
      <vt:lpstr>The Geometry of the GLabel Class</vt:lpstr>
      <vt:lpstr>The GRect Class</vt:lpstr>
      <vt:lpstr>GRoundRect and G3DRect</vt:lpstr>
      <vt:lpstr>The GOval Class</vt:lpstr>
      <vt:lpstr>The GLine Class</vt:lpstr>
      <vt:lpstr>Setting Points in a GLine</vt:lpstr>
      <vt:lpstr>The Java Event Model</vt:lpstr>
      <vt:lpstr>The Role of Event Listeners</vt:lpstr>
      <vt:lpstr>Responding to Mouse Events</vt:lpstr>
      <vt:lpstr>A Simple Line-Drawing Program</vt:lpstr>
      <vt:lpstr>Simulating the DrawLines Program</vt:lpstr>
      <vt:lpstr>The GArc Class</vt:lpstr>
      <vt:lpstr>Exercise: GArc Geometry</vt:lpstr>
      <vt:lpstr>Filled Arcs</vt:lpstr>
      <vt:lpstr>The GImage Class</vt:lpstr>
      <vt:lpstr>Images and Copyrights</vt:lpstr>
      <vt:lpstr>Example of the GImage Class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83</cp:revision>
  <dcterms:created xsi:type="dcterms:W3CDTF">2012-04-23T18:00:12Z</dcterms:created>
  <dcterms:modified xsi:type="dcterms:W3CDTF">2012-04-23T21:14:50Z</dcterms:modified>
</cp:coreProperties>
</file>