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Override PartName="/ppt/notesSlides/notesSlide24.xml" ContentType="application/vnd.openxmlformats-officedocument.presentationml.notes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27"/>
  </p:notesMasterIdLst>
  <p:sldIdLst>
    <p:sldId id="441" r:id="rId2"/>
    <p:sldId id="464" r:id="rId3"/>
    <p:sldId id="465" r:id="rId4"/>
    <p:sldId id="442" r:id="rId5"/>
    <p:sldId id="443" r:id="rId6"/>
    <p:sldId id="444" r:id="rId7"/>
    <p:sldId id="445" r:id="rId8"/>
    <p:sldId id="446" r:id="rId9"/>
    <p:sldId id="447" r:id="rId10"/>
    <p:sldId id="448" r:id="rId11"/>
    <p:sldId id="449" r:id="rId12"/>
    <p:sldId id="450" r:id="rId13"/>
    <p:sldId id="451" r:id="rId14"/>
    <p:sldId id="463" r:id="rId15"/>
    <p:sldId id="452" r:id="rId16"/>
    <p:sldId id="453" r:id="rId17"/>
    <p:sldId id="454" r:id="rId18"/>
    <p:sldId id="456" r:id="rId19"/>
    <p:sldId id="457" r:id="rId20"/>
    <p:sldId id="458" r:id="rId21"/>
    <p:sldId id="459" r:id="rId22"/>
    <p:sldId id="460" r:id="rId23"/>
    <p:sldId id="461" r:id="rId24"/>
    <p:sldId id="462" r:id="rId25"/>
    <p:sldId id="369" r:id="rId26"/>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999999"/>
    <a:srgbClr val="0066CC"/>
    <a:srgbClr val="FF3300"/>
    <a:srgbClr val="999933"/>
    <a:srgbClr val="33FFFF"/>
    <a:srgbClr val="CCFFFF"/>
    <a:srgbClr val="000000"/>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napVertSplitter="1" vertBarState="minimized" horzBarState="maximized">
    <p:restoredLeft sz="15620"/>
    <p:restoredTop sz="94660"/>
  </p:normalViewPr>
  <p:slideViewPr>
    <p:cSldViewPr showGuides="1">
      <p:cViewPr>
        <p:scale>
          <a:sx n="105" d="100"/>
          <a:sy n="105" d="100"/>
        </p:scale>
        <p:origin x="-688"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883FA42B-F2C5-EE41-B7E4-D9B8A6AFFBC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8550CEBD-AA26-E34F-95A2-EAB8F85CFC77}" type="slidenum">
              <a:rPr lang="en-US">
                <a:latin typeface="Times New Roman" pitchFamily="1" charset="0"/>
              </a:rPr>
              <a:pPr/>
              <a:t>1</a:t>
            </a:fld>
            <a:endParaRPr lang="en-US">
              <a:latin typeface="Times New Roman" pitchFamily="1"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4C2E6D53-31BE-7E45-AE5E-5549CD4C012E}" type="slidenum">
              <a:rPr lang="en-US">
                <a:latin typeface="Times New Roman" pitchFamily="1" charset="0"/>
              </a:rPr>
              <a:pPr/>
              <a:t>2</a:t>
            </a:fld>
            <a:endParaRPr lang="en-US">
              <a:latin typeface="Times New Roman" pitchFamily="1" charset="0"/>
            </a:endParaRPr>
          </a:p>
        </p:txBody>
      </p:sp>
      <p:sp>
        <p:nvSpPr>
          <p:cNvPr id="74755" name="Rectangle 2"/>
          <p:cNvSpPr>
            <a:spLocks noGrp="1" noRot="1" noChangeAspect="1" noChangeArrowheads="1"/>
          </p:cNvSpPr>
          <p:nvPr>
            <p:ph type="sldImg"/>
          </p:nvPr>
        </p:nvSpPr>
        <p:spPr>
          <a:solidFill>
            <a:srgbClr val="FFFFFF"/>
          </a:solidFill>
          <a:ln/>
        </p:spPr>
      </p:sp>
      <p:sp>
        <p:nvSpPr>
          <p:cNvPr id="747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E82B73D6-C9CE-0B4F-8CD8-407074BD0709}" type="slidenum">
              <a:rPr lang="en-US">
                <a:latin typeface="Times New Roman" pitchFamily="1" charset="0"/>
              </a:rPr>
              <a:pPr/>
              <a:t>3</a:t>
            </a:fld>
            <a:endParaRPr lang="en-US">
              <a:latin typeface="Times New Roman" pitchFamily="1" charset="0"/>
            </a:endParaRPr>
          </a:p>
        </p:txBody>
      </p:sp>
      <p:sp>
        <p:nvSpPr>
          <p:cNvPr id="33795" name="Rectangle 2"/>
          <p:cNvSpPr>
            <a:spLocks noGrp="1" noRot="1" noChangeAspect="1" noChangeArrowheads="1"/>
          </p:cNvSpPr>
          <p:nvPr>
            <p:ph type="sldImg"/>
          </p:nvPr>
        </p:nvSpPr>
        <p:spPr>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E600FF5-8015-6347-86C9-80A60426FD56}" type="slidenum">
              <a:rPr lang="en-US">
                <a:latin typeface="Times New Roman" pitchFamily="1" charset="0"/>
              </a:rPr>
              <a:pPr/>
              <a:t>4</a:t>
            </a:fld>
            <a:endParaRPr lang="en-US">
              <a:latin typeface="Times New Roman" pitchFamily="1" charset="0"/>
            </a:endParaRPr>
          </a:p>
        </p:txBody>
      </p:sp>
      <p:sp>
        <p:nvSpPr>
          <p:cNvPr id="17411" name="Rectangle 2"/>
          <p:cNvSpPr>
            <a:spLocks noGrp="1" noRot="1" noChangeAspect="1" noChangeArrowheads="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48C65816-CCB1-4D4F-87A5-77ACE7AED105}" type="slidenum">
              <a:rPr lang="en-US">
                <a:latin typeface="Times New Roman" pitchFamily="1" charset="0"/>
              </a:rPr>
              <a:pPr/>
              <a:t>5</a:t>
            </a:fld>
            <a:endParaRPr lang="en-US">
              <a:latin typeface="Times New Roman" pitchFamily="1" charset="0"/>
            </a:endParaRPr>
          </a:p>
        </p:txBody>
      </p:sp>
      <p:sp>
        <p:nvSpPr>
          <p:cNvPr id="19459" name="Rectangle 2"/>
          <p:cNvSpPr>
            <a:spLocks noGrp="1" noRot="1" noChangeAspect="1" noChangeArrowheads="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A303B881-7750-D241-AF11-F417577944AE}" type="slidenum">
              <a:rPr lang="en-US">
                <a:latin typeface="Times New Roman" pitchFamily="1" charset="0"/>
              </a:rPr>
              <a:pPr/>
              <a:t>6</a:t>
            </a:fld>
            <a:endParaRPr lang="en-US">
              <a:latin typeface="Times New Roman" pitchFamily="1" charset="0"/>
            </a:endParaRPr>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EEB32419-B7FB-CD40-8B27-79DDE7FB2088}" type="slidenum">
              <a:rPr lang="en-US">
                <a:latin typeface="Times New Roman" pitchFamily="1" charset="0"/>
              </a:rPr>
              <a:pPr/>
              <a:t>7</a:t>
            </a:fld>
            <a:endParaRPr lang="en-US">
              <a:latin typeface="Times New Roman" pitchFamily="1" charset="0"/>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19CF11EF-97BA-CA41-A2EA-FB7A9AEBDC2C}" type="slidenum">
              <a:rPr lang="en-US">
                <a:latin typeface="Times New Roman" pitchFamily="1" charset="0"/>
              </a:rPr>
              <a:pPr/>
              <a:t>8</a:t>
            </a:fld>
            <a:endParaRPr lang="en-US">
              <a:latin typeface="Times New Roman" pitchFamily="1" charset="0"/>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320F4F55-46C0-D04E-A6DD-04B3C474C4FD}" type="slidenum">
              <a:rPr lang="en-US">
                <a:latin typeface="Times New Roman" pitchFamily="1" charset="0"/>
              </a:rPr>
              <a:pPr/>
              <a:t>9</a:t>
            </a:fld>
            <a:endParaRPr lang="en-US">
              <a:latin typeface="Times New Roman" pitchFamily="1" charset="0"/>
            </a:endParaRPr>
          </a:p>
        </p:txBody>
      </p:sp>
      <p:sp>
        <p:nvSpPr>
          <p:cNvPr id="27651" name="Rectangle 2"/>
          <p:cNvSpPr>
            <a:spLocks noGrp="1" noRot="1" noChangeAspect="1" noChangeArrowheads="1"/>
          </p:cNvSpPr>
          <p:nvPr>
            <p:ph type="sldImg"/>
          </p:nvPr>
        </p:nvSpPr>
        <p:spPr>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7B78AB04-3FE7-2448-B4A4-433EAF7678AC}" type="slidenum">
              <a:rPr lang="en-US">
                <a:latin typeface="Times New Roman" pitchFamily="1" charset="0"/>
              </a:rPr>
              <a:pPr/>
              <a:t>10</a:t>
            </a:fld>
            <a:endParaRPr lang="en-US">
              <a:latin typeface="Times New Roman" pitchFamily="1" charset="0"/>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19297F7C-0FB0-424F-80C8-5BABDD6D5965}" type="slidenum">
              <a:rPr lang="en-US">
                <a:latin typeface="Times New Roman" pitchFamily="1" charset="0"/>
              </a:rPr>
              <a:pPr/>
              <a:t>11</a:t>
            </a:fld>
            <a:endParaRPr lang="en-US">
              <a:latin typeface="Times New Roman" pitchFamily="1" charset="0"/>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E82B73D6-C9CE-0B4F-8CD8-407074BD0709}" type="slidenum">
              <a:rPr lang="en-US">
                <a:latin typeface="Times New Roman" pitchFamily="1" charset="0"/>
              </a:rPr>
              <a:pPr/>
              <a:t>12</a:t>
            </a:fld>
            <a:endParaRPr lang="en-US">
              <a:latin typeface="Times New Roman" pitchFamily="1" charset="0"/>
            </a:endParaRPr>
          </a:p>
        </p:txBody>
      </p:sp>
      <p:sp>
        <p:nvSpPr>
          <p:cNvPr id="33795" name="Rectangle 2"/>
          <p:cNvSpPr>
            <a:spLocks noGrp="1" noRot="1" noChangeAspect="1" noChangeArrowheads="1"/>
          </p:cNvSpPr>
          <p:nvPr>
            <p:ph type="sldImg"/>
          </p:nvPr>
        </p:nvSpPr>
        <p:spPr>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68920D9E-710D-174B-815E-0A7BB1ACBA77}" type="slidenum">
              <a:rPr lang="en-US">
                <a:latin typeface="Times New Roman" pitchFamily="1" charset="0"/>
              </a:rPr>
              <a:pPr/>
              <a:t>13</a:t>
            </a:fld>
            <a:endParaRPr lang="en-US">
              <a:latin typeface="Times New Roman" pitchFamily="1" charset="0"/>
            </a:endParaRPr>
          </a:p>
        </p:txBody>
      </p:sp>
      <p:sp>
        <p:nvSpPr>
          <p:cNvPr id="35843" name="Rectangle 2"/>
          <p:cNvSpPr>
            <a:spLocks noGrp="1" noRot="1" noChangeAspect="1" noChangeArrowheads="1"/>
          </p:cNvSpPr>
          <p:nvPr>
            <p:ph type="sldImg"/>
          </p:nvPr>
        </p:nvSpPr>
        <p:spPr>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575B6DF4-32E4-404F-86B0-54F81B0B8044}" type="slidenum">
              <a:rPr lang="en-US">
                <a:latin typeface="Times New Roman" pitchFamily="1" charset="0"/>
              </a:rPr>
              <a:pPr/>
              <a:t>14</a:t>
            </a:fld>
            <a:endParaRPr lang="en-US">
              <a:latin typeface="Times New Roman" pitchFamily="1" charset="0"/>
            </a:endParaRPr>
          </a:p>
        </p:txBody>
      </p:sp>
      <p:sp>
        <p:nvSpPr>
          <p:cNvPr id="37891" name="Rectangle 2"/>
          <p:cNvSpPr>
            <a:spLocks noGrp="1" noRot="1" noChangeAspect="1" noChangeArrowheads="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57E5B598-9606-DE48-B4DD-76B380CE78F9}" type="slidenum">
              <a:rPr lang="en-US">
                <a:latin typeface="Times New Roman" pitchFamily="1" charset="0"/>
              </a:rPr>
              <a:pPr/>
              <a:t>15</a:t>
            </a:fld>
            <a:endParaRPr lang="en-US">
              <a:latin typeface="Times New Roman" pitchFamily="1" charset="0"/>
            </a:endParaRPr>
          </a:p>
        </p:txBody>
      </p:sp>
      <p:sp>
        <p:nvSpPr>
          <p:cNvPr id="46083" name="Rectangle 2"/>
          <p:cNvSpPr>
            <a:spLocks noGrp="1" noRot="1" noChangeAspect="1" noChangeArrowheads="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E55E11A5-0443-FF44-9CE7-7803B8E86348}" type="slidenum">
              <a:rPr lang="en-US">
                <a:latin typeface="Times New Roman" pitchFamily="1" charset="0"/>
              </a:rPr>
              <a:pPr/>
              <a:t>16</a:t>
            </a:fld>
            <a:endParaRPr lang="en-US">
              <a:latin typeface="Times New Roman" pitchFamily="1" charset="0"/>
            </a:endParaRPr>
          </a:p>
        </p:txBody>
      </p:sp>
      <p:sp>
        <p:nvSpPr>
          <p:cNvPr id="48131" name="Rectangle 2"/>
          <p:cNvSpPr>
            <a:spLocks noGrp="1" noRot="1" noChangeAspect="1" noChangeArrowheads="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773854A5-FF86-6346-B5A0-3EABF9DD7636}" type="slidenum">
              <a:rPr lang="en-US">
                <a:latin typeface="Times New Roman" pitchFamily="1" charset="0"/>
              </a:rPr>
              <a:pPr/>
              <a:t>17</a:t>
            </a:fld>
            <a:endParaRPr lang="en-US">
              <a:latin typeface="Times New Roman" pitchFamily="1" charset="0"/>
            </a:endParaRPr>
          </a:p>
        </p:txBody>
      </p:sp>
      <p:sp>
        <p:nvSpPr>
          <p:cNvPr id="50179" name="Rectangle 2"/>
          <p:cNvSpPr>
            <a:spLocks noGrp="1" noRot="1" noChangeAspect="1" noChangeArrowheads="1"/>
          </p:cNvSpPr>
          <p:nvPr>
            <p:ph type="sldImg"/>
          </p:nvPr>
        </p:nvSpPr>
        <p:spPr>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F55C8A0E-4AAA-8E4E-B90F-39A8ABA19C2D}" type="slidenum">
              <a:rPr lang="en-US">
                <a:latin typeface="Times New Roman" pitchFamily="1" charset="0"/>
              </a:rPr>
              <a:pPr/>
              <a:t>18</a:t>
            </a:fld>
            <a:endParaRPr lang="en-US">
              <a:latin typeface="Times New Roman" pitchFamily="1" charset="0"/>
            </a:endParaRPr>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7E960F38-768B-584E-8126-D7B29B114F72}" type="slidenum">
              <a:rPr lang="en-US">
                <a:latin typeface="Times New Roman" pitchFamily="1" charset="0"/>
              </a:rPr>
              <a:pPr/>
              <a:t>19</a:t>
            </a:fld>
            <a:endParaRPr lang="en-US">
              <a:latin typeface="Times New Roman" pitchFamily="1" charset="0"/>
            </a:endParaRPr>
          </a:p>
        </p:txBody>
      </p:sp>
      <p:sp>
        <p:nvSpPr>
          <p:cNvPr id="54275" name="Rectangle 2"/>
          <p:cNvSpPr>
            <a:spLocks noGrp="1" noRot="1" noChangeAspect="1" noChangeArrowheads="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454269E3-304B-0D43-87DC-48D919B6D5B7}" type="slidenum">
              <a:rPr lang="en-US">
                <a:latin typeface="Times New Roman" pitchFamily="1" charset="0"/>
              </a:rPr>
              <a:pPr/>
              <a:t>20</a:t>
            </a:fld>
            <a:endParaRPr lang="en-US">
              <a:latin typeface="Times New Roman" pitchFamily="1" charset="0"/>
            </a:endParaRPr>
          </a:p>
        </p:txBody>
      </p:sp>
      <p:sp>
        <p:nvSpPr>
          <p:cNvPr id="56323" name="Rectangle 2"/>
          <p:cNvSpPr>
            <a:spLocks noGrp="1" noRot="1" noChangeAspect="1" noChangeArrowheads="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37751A03-DF9F-1C42-98DE-BBA33CF2C3C9}" type="slidenum">
              <a:rPr lang="en-US">
                <a:latin typeface="Times New Roman" pitchFamily="1" charset="0"/>
              </a:rPr>
              <a:pPr/>
              <a:t>21</a:t>
            </a:fld>
            <a:endParaRPr lang="en-US">
              <a:latin typeface="Times New Roman" pitchFamily="1" charset="0"/>
            </a:endParaRPr>
          </a:p>
        </p:txBody>
      </p:sp>
      <p:sp>
        <p:nvSpPr>
          <p:cNvPr id="58371" name="Rectangle 2"/>
          <p:cNvSpPr>
            <a:spLocks noGrp="1" noRot="1" noChangeAspect="1" noChangeArrowheads="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08E859E9-97AC-7C4C-865D-FF0721E6E80E}" type="slidenum">
              <a:rPr lang="en-US">
                <a:latin typeface="Times New Roman" pitchFamily="1" charset="0"/>
              </a:rPr>
              <a:pPr/>
              <a:t>22</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9E400937-30B2-F844-B912-AA3666702415}" type="slidenum">
              <a:rPr lang="en-US">
                <a:latin typeface="Times New Roman" pitchFamily="1" charset="0"/>
              </a:rPr>
              <a:pPr/>
              <a:t>23</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2C50EFF1-EBF1-7045-B0EC-741D3F8E6CEA}" type="slidenum">
              <a:rPr lang="en-US">
                <a:latin typeface="Times New Roman" pitchFamily="1" charset="0"/>
              </a:rPr>
              <a:pPr/>
              <a:t>24</a:t>
            </a:fld>
            <a:endParaRPr lang="en-US">
              <a:latin typeface="Times New Roman" pitchFamily="1" charset="0"/>
            </a:endParaRPr>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3C93056E-AB02-754C-8235-8EA4525CD1A6}" type="slidenum">
              <a:rPr lang="en-US">
                <a:latin typeface="Times New Roman" pitchFamily="1" charset="0"/>
              </a:rPr>
              <a:pPr/>
              <a:t>25</a:t>
            </a:fld>
            <a:endParaRPr lang="en-US">
              <a:latin typeface="Times New Roman" pitchFamily="1"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C6F69DB-5D62-2A4F-BB9C-57FF4E28F3A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DCE8C4-FD9E-AB4A-92CE-BE3723B00C0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A8A66B7-15EA-D841-9CBC-4CFDD1C7509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BBC0D96-BBDA-124B-9808-E4D6BF49139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9A0A3BE-862F-C74E-A5C8-62DBDC208D8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5547333-307E-0F43-9484-F9C1CF567F1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A456DA1-80F0-8644-B8AA-4D7A5001970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BF9236A-2D8E-AD43-A794-BFE1EF97822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617800A-2B38-354F-8CBB-7A58586B909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3E0FAE-59B5-CF42-9FBF-D30EF2D9BF1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ACA95F0-18C9-2A47-9D5A-77E2E38C0B0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42566F37-5989-E343-BC7D-8A4552A1CAA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slide" Target="slide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a:solidFill>
                  <a:srgbClr val="FF0000"/>
                </a:solidFill>
              </a:rPr>
              <a:t>Graphical Structures</a:t>
            </a:r>
          </a:p>
        </p:txBody>
      </p:sp>
      <p:sp>
        <p:nvSpPr>
          <p:cNvPr id="14339" name="Text Box 40"/>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b="0" dirty="0"/>
              <a:t>Eric Roberts</a:t>
            </a:r>
          </a:p>
          <a:p>
            <a:pPr algn="ctr">
              <a:lnSpc>
                <a:spcPct val="85000"/>
              </a:lnSpc>
            </a:pPr>
            <a:r>
              <a:rPr lang="en-US" sz="3200" b="0" dirty="0"/>
              <a:t>CS 106A</a:t>
            </a:r>
            <a:endParaRPr lang="en-US" sz="3200" b="0" dirty="0" smtClean="0"/>
          </a:p>
          <a:p>
            <a:pPr algn="ctr">
              <a:lnSpc>
                <a:spcPct val="85000"/>
              </a:lnSpc>
            </a:pPr>
            <a:r>
              <a:rPr lang="en-US" sz="3200" b="0" dirty="0" smtClean="0"/>
              <a:t>April 25, 2012</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GImage</a:t>
            </a:r>
            <a:r>
              <a:rPr lang="en-US" sz="4000">
                <a:solidFill>
                  <a:srgbClr val="FF0000"/>
                </a:solidFill>
              </a:rPr>
              <a:t> Class</a:t>
            </a:r>
            <a:endParaRPr lang="en-US">
              <a:solidFill>
                <a:srgbClr val="FF0000"/>
              </a:solidFill>
            </a:endParaRPr>
          </a:p>
        </p:txBody>
      </p:sp>
      <p:sp>
        <p:nvSpPr>
          <p:cNvPr id="73731"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GImage</a:t>
            </a:r>
            <a:r>
              <a:rPr lang="en-US" sz="2400" b="0"/>
              <a:t> class is used to display an image from a file.  The constructor has the form</a:t>
            </a:r>
          </a:p>
        </p:txBody>
      </p:sp>
      <p:sp>
        <p:nvSpPr>
          <p:cNvPr id="73732" name="Rectangle 4"/>
          <p:cNvSpPr>
            <a:spLocks noChangeArrowheads="1"/>
          </p:cNvSpPr>
          <p:nvPr/>
        </p:nvSpPr>
        <p:spPr bwMode="auto">
          <a:xfrm>
            <a:off x="2057400" y="2019300"/>
            <a:ext cx="5257800" cy="4572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r>
              <a:rPr lang="en-US" sz="2000" dirty="0">
                <a:latin typeface="Courier New" pitchFamily="1" charset="0"/>
              </a:rPr>
              <a:t>new </a:t>
            </a:r>
            <a:r>
              <a:rPr lang="en-US" sz="2000" dirty="0" err="1">
                <a:latin typeface="Courier New" pitchFamily="1" charset="0"/>
              </a:rPr>
              <a:t>GImage(</a:t>
            </a:r>
            <a:r>
              <a:rPr lang="en-US" sz="1800" b="0" i="1" dirty="0" err="1"/>
              <a:t>image</a:t>
            </a:r>
            <a:r>
              <a:rPr lang="en-US" sz="1800" b="0" i="1" dirty="0"/>
              <a:t> file</a:t>
            </a:r>
            <a:r>
              <a:rPr lang="en-US" sz="1800" dirty="0">
                <a:latin typeface="Courier New" pitchFamily="1" charset="0"/>
              </a:rPr>
              <a:t>,</a:t>
            </a:r>
            <a:r>
              <a:rPr lang="en-US" sz="1000" b="0" i="1" dirty="0"/>
              <a:t> </a:t>
            </a:r>
            <a:r>
              <a:rPr lang="en-US" sz="1800" b="0" i="1" dirty="0" err="1"/>
              <a:t>x</a:t>
            </a:r>
            <a:r>
              <a:rPr lang="en-US" sz="1800" dirty="0">
                <a:latin typeface="Courier New" pitchFamily="1" charset="0"/>
              </a:rPr>
              <a:t>,</a:t>
            </a:r>
            <a:r>
              <a:rPr lang="en-US" sz="1000" b="0" i="1" dirty="0"/>
              <a:t> </a:t>
            </a:r>
            <a:r>
              <a:rPr lang="en-US" sz="1800" b="0" i="1" dirty="0" err="1"/>
              <a:t>y</a:t>
            </a:r>
            <a:r>
              <a:rPr lang="en-US" sz="2000" dirty="0">
                <a:latin typeface="Courier New" pitchFamily="1" charset="0"/>
              </a:rPr>
              <a:t>) </a:t>
            </a:r>
          </a:p>
        </p:txBody>
      </p:sp>
      <p:sp>
        <p:nvSpPr>
          <p:cNvPr id="712709" name="Rectangle 5"/>
          <p:cNvSpPr>
            <a:spLocks noChangeArrowheads="1"/>
          </p:cNvSpPr>
          <p:nvPr/>
        </p:nvSpPr>
        <p:spPr bwMode="auto">
          <a:xfrm>
            <a:off x="482600" y="3657600"/>
            <a:ext cx="8128000" cy="1435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When Java executes the constructor, it looks for the file in the current directory and then in a subdirectory named </a:t>
            </a:r>
            <a:r>
              <a:rPr lang="en-US" sz="2000">
                <a:latin typeface="Courier New" pitchFamily="1" charset="0"/>
              </a:rPr>
              <a:t>images</a:t>
            </a:r>
            <a:r>
              <a:rPr lang="en-US" sz="2400" b="0"/>
              <a:t>.</a:t>
            </a:r>
          </a:p>
        </p:txBody>
      </p:sp>
      <p:sp>
        <p:nvSpPr>
          <p:cNvPr id="712710" name="Rectangle 6"/>
          <p:cNvSpPr>
            <a:spLocks noChangeArrowheads="1"/>
          </p:cNvSpPr>
          <p:nvPr/>
        </p:nvSpPr>
        <p:spPr bwMode="auto">
          <a:xfrm>
            <a:off x="482600" y="4495800"/>
            <a:ext cx="8128000" cy="21336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To make sure that your programs will run on a wide variety of platforms, it is best to use one of the most common image formats: the Graphical Interchange Format (GIF), the Joint Photographic Experts Group (JPEG) format, or the Portable Network Graphics (PNG) format.  Image files using these formats typically have the suffixes </a:t>
            </a:r>
            <a:r>
              <a:rPr lang="en-US" sz="2000">
                <a:latin typeface="Courier New" pitchFamily="1" charset="0"/>
              </a:rPr>
              <a:t>.gif</a:t>
            </a:r>
            <a:r>
              <a:rPr lang="en-US" sz="2400" b="0"/>
              <a:t>, </a:t>
            </a:r>
            <a:r>
              <a:rPr lang="en-US" sz="2000">
                <a:latin typeface="Courier New" pitchFamily="1" charset="0"/>
              </a:rPr>
              <a:t>.jpg</a:t>
            </a:r>
            <a:r>
              <a:rPr lang="en-US" sz="2400" b="0"/>
              <a:t>, and </a:t>
            </a:r>
            <a:r>
              <a:rPr lang="en-US" sz="2000">
                <a:latin typeface="Courier New" pitchFamily="1" charset="0"/>
              </a:rPr>
              <a:t>.png</a:t>
            </a:r>
            <a:r>
              <a:rPr lang="en-US" sz="2400" b="0"/>
              <a:t>.</a:t>
            </a:r>
          </a:p>
        </p:txBody>
      </p:sp>
      <p:sp>
        <p:nvSpPr>
          <p:cNvPr id="73735" name="Rectangle 7"/>
          <p:cNvSpPr>
            <a:spLocks noChangeArrowheads="1"/>
          </p:cNvSpPr>
          <p:nvPr/>
        </p:nvSpPr>
        <p:spPr bwMode="auto">
          <a:xfrm>
            <a:off x="482600" y="2540000"/>
            <a:ext cx="8128000" cy="1117600"/>
          </a:xfrm>
          <a:prstGeom prst="rect">
            <a:avLst/>
          </a:prstGeom>
          <a:noFill/>
          <a:ln w="9525">
            <a:noFill/>
            <a:miter lim="800000"/>
            <a:headEnd/>
            <a:tailEnd/>
          </a:ln>
        </p:spPr>
        <p:txBody>
          <a:bodyPr>
            <a:prstTxWarp prst="textNoShape">
              <a:avLst/>
            </a:prstTxWarp>
          </a:bodyPr>
          <a:lstStyle/>
          <a:p>
            <a:pPr marL="342900" algn="just">
              <a:lnSpc>
                <a:spcPct val="85000"/>
              </a:lnSpc>
              <a:spcAft>
                <a:spcPct val="50000"/>
              </a:spcAft>
            </a:pPr>
            <a:r>
              <a:rPr lang="en-US" sz="2400" b="0" smtClean="0"/>
              <a:t>where </a:t>
            </a:r>
            <a:r>
              <a:rPr lang="en-US" sz="2400" b="0" i="1"/>
              <a:t>image file</a:t>
            </a:r>
            <a:r>
              <a:rPr lang="en-US" sz="2400" b="0"/>
              <a:t> is the name of a file containing a stored image and </a:t>
            </a:r>
            <a:r>
              <a:rPr lang="en-US" sz="2400" b="0" i="1" dirty="0" err="1"/>
              <a:t>x</a:t>
            </a:r>
            <a:r>
              <a:rPr lang="en-US" sz="2400" b="0" dirty="0"/>
              <a:t> and </a:t>
            </a:r>
            <a:r>
              <a:rPr lang="en-US" sz="2400" b="0" i="1" dirty="0" err="1"/>
              <a:t>y</a:t>
            </a:r>
            <a:r>
              <a:rPr lang="en-US" sz="2400" b="0" dirty="0"/>
              <a:t> are the coordinates of the upper left corner of the image.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270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27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2709" grpId="0" build="p" autoUpdateAnimBg="0"/>
      <p:bldP spid="712710" grpId="0" build="p" autoUpdateAnimBg="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9" name="Group 28"/>
          <p:cNvGrpSpPr/>
          <p:nvPr/>
        </p:nvGrpSpPr>
        <p:grpSpPr>
          <a:xfrm>
            <a:off x="4876800" y="3733800"/>
            <a:ext cx="3779980" cy="2281719"/>
            <a:chOff x="4724400" y="4191000"/>
            <a:chExt cx="3779980" cy="2281719"/>
          </a:xfrm>
        </p:grpSpPr>
        <p:pic>
          <p:nvPicPr>
            <p:cNvPr id="28" name="Picture 16" descr="Graphics (3"/>
            <p:cNvPicPr>
              <a:picLocks noChangeAspect="1" noChangeArrowheads="1"/>
            </p:cNvPicPr>
            <p:nvPr/>
          </p:nvPicPr>
          <p:blipFill>
            <a:blip r:embed="rId3"/>
            <a:srcRect l="93413"/>
            <a:stretch>
              <a:fillRect/>
            </a:stretch>
          </p:blipFill>
          <p:spPr bwMode="auto">
            <a:xfrm>
              <a:off x="8155620" y="4191000"/>
              <a:ext cx="348760" cy="2281719"/>
            </a:xfrm>
            <a:prstGeom prst="rect">
              <a:avLst/>
            </a:prstGeom>
            <a:noFill/>
            <a:ln w="9525">
              <a:noFill/>
              <a:miter lim="800000"/>
              <a:headEnd/>
              <a:tailEnd/>
            </a:ln>
          </p:spPr>
        </p:pic>
        <p:pic>
          <p:nvPicPr>
            <p:cNvPr id="27" name="Picture 16" descr="Graphics (3"/>
            <p:cNvPicPr>
              <a:picLocks noChangeAspect="1" noChangeArrowheads="1"/>
            </p:cNvPicPr>
            <p:nvPr/>
          </p:nvPicPr>
          <p:blipFill>
            <a:blip r:embed="rId3"/>
            <a:srcRect r="31617"/>
            <a:stretch>
              <a:fillRect/>
            </a:stretch>
          </p:blipFill>
          <p:spPr bwMode="auto">
            <a:xfrm>
              <a:off x="4724400" y="4191000"/>
              <a:ext cx="3620851" cy="2281719"/>
            </a:xfrm>
            <a:prstGeom prst="rect">
              <a:avLst/>
            </a:prstGeom>
            <a:noFill/>
            <a:ln w="9525">
              <a:noFill/>
              <a:miter lim="800000"/>
              <a:headEnd/>
              <a:tailEnd/>
            </a:ln>
          </p:spPr>
        </p:pic>
      </p:grpSp>
      <p:sp>
        <p:nvSpPr>
          <p:cNvPr id="32770"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Exercise:</a:t>
            </a:r>
            <a:r>
              <a:rPr lang="en-US" sz="4000" dirty="0" smtClean="0">
                <a:solidFill>
                  <a:srgbClr val="FF0000"/>
                </a:solidFill>
              </a:rPr>
              <a:t> Draw the Stanford Logo</a:t>
            </a:r>
            <a:endParaRPr lang="en-US" dirty="0">
              <a:solidFill>
                <a:srgbClr val="FF0000"/>
              </a:solidFill>
            </a:endParaRPr>
          </a:p>
        </p:txBody>
      </p:sp>
      <p:sp>
        <p:nvSpPr>
          <p:cNvPr id="32771" name="Text Box 3"/>
          <p:cNvSpPr txBox="1">
            <a:spLocks noChangeArrowheads="1"/>
          </p:cNvSpPr>
          <p:nvPr/>
        </p:nvSpPr>
        <p:spPr bwMode="auto">
          <a:xfrm>
            <a:off x="457200" y="1143000"/>
            <a:ext cx="8382000" cy="1985159"/>
          </a:xfrm>
          <a:prstGeom prst="rect">
            <a:avLst/>
          </a:prstGeom>
          <a:noFill/>
          <a:ln w="9525">
            <a:noFill/>
            <a:miter lim="800000"/>
            <a:headEnd/>
            <a:tailEnd/>
          </a:ln>
        </p:spPr>
        <p:txBody>
          <a:bodyPr wrap="square">
            <a:prstTxWarp prst="textNoShape">
              <a:avLst/>
            </a:prstTxWarp>
            <a:spAutoFit/>
          </a:bodyPr>
          <a:lstStyle/>
          <a:p>
            <a:pPr algn="just">
              <a:lnSpc>
                <a:spcPct val="85000"/>
              </a:lnSpc>
              <a:spcAft>
                <a:spcPct val="50000"/>
              </a:spcAft>
            </a:pPr>
            <a:r>
              <a:rPr lang="en-US" sz="2400" b="0" dirty="0" smtClean="0"/>
              <a:t>Stanford’s “Block S” logo has </a:t>
            </a:r>
            <a:r>
              <a:rPr lang="en-US" sz="2400" b="0" dirty="0" smtClean="0"/>
              <a:t>existed since the 1890s.  The logo with the superimposed green tree is more recent.  Suppose that you have two image files: the file </a:t>
            </a:r>
            <a:r>
              <a:rPr lang="en-US" sz="2200" dirty="0" err="1" smtClean="0">
                <a:latin typeface="Courier New"/>
                <a:cs typeface="Courier New"/>
              </a:rPr>
              <a:t>StanfordS.png</a:t>
            </a:r>
            <a:r>
              <a:rPr lang="en-US" sz="2400" b="0" dirty="0" smtClean="0"/>
              <a:t> containing the “Block S” logo and the </a:t>
            </a:r>
            <a:r>
              <a:rPr lang="en-US" sz="2400" b="0" dirty="0" smtClean="0"/>
              <a:t>file </a:t>
            </a:r>
            <a:r>
              <a:rPr lang="en-US" sz="2000" dirty="0" err="1" smtClean="0">
                <a:latin typeface="Courier New"/>
                <a:cs typeface="Courier New"/>
              </a:rPr>
              <a:t>StanfordTree.png</a:t>
            </a:r>
            <a:r>
              <a:rPr lang="en-US" sz="2400" b="0" dirty="0" smtClean="0"/>
              <a:t> containing the image of the tree with a transparent background.  Write a program to put them together in the center of the graphics window, like this:</a:t>
            </a:r>
            <a:endParaRPr lang="en-US" sz="2200" dirty="0">
              <a:latin typeface="Courier New"/>
              <a:cs typeface="Courier New"/>
            </a:endParaRPr>
          </a:p>
        </p:txBody>
      </p:sp>
      <p:pic>
        <p:nvPicPr>
          <p:cNvPr id="12" name="Picture 11" descr="StanfordS.png"/>
          <p:cNvPicPr>
            <a:picLocks noChangeAspect="1"/>
          </p:cNvPicPr>
          <p:nvPr/>
        </p:nvPicPr>
        <p:blipFill>
          <a:blip r:embed="rId4"/>
          <a:stretch>
            <a:fillRect/>
          </a:stretch>
        </p:blipFill>
        <p:spPr>
          <a:xfrm>
            <a:off x="670075" y="4114800"/>
            <a:ext cx="1023286" cy="1536700"/>
          </a:xfrm>
          <a:prstGeom prst="rect">
            <a:avLst/>
          </a:prstGeom>
        </p:spPr>
      </p:pic>
      <p:pic>
        <p:nvPicPr>
          <p:cNvPr id="13" name="Picture 12" descr="StanfordTree.png"/>
          <p:cNvPicPr>
            <a:picLocks noChangeAspect="1"/>
          </p:cNvPicPr>
          <p:nvPr/>
        </p:nvPicPr>
        <p:blipFill>
          <a:blip r:embed="rId5"/>
          <a:stretch>
            <a:fillRect/>
          </a:stretch>
        </p:blipFill>
        <p:spPr>
          <a:xfrm>
            <a:off x="2651275" y="4114800"/>
            <a:ext cx="933450" cy="1479238"/>
          </a:xfrm>
          <a:prstGeom prst="rect">
            <a:avLst/>
          </a:prstGeom>
        </p:spPr>
      </p:pic>
      <p:sp>
        <p:nvSpPr>
          <p:cNvPr id="14" name="TextBox 13"/>
          <p:cNvSpPr txBox="1"/>
          <p:nvPr/>
        </p:nvSpPr>
        <p:spPr>
          <a:xfrm>
            <a:off x="1965475" y="4267200"/>
            <a:ext cx="838200" cy="1200329"/>
          </a:xfrm>
          <a:prstGeom prst="rect">
            <a:avLst/>
          </a:prstGeom>
          <a:noFill/>
        </p:spPr>
        <p:txBody>
          <a:bodyPr wrap="square" rtlCol="0">
            <a:spAutoFit/>
          </a:bodyPr>
          <a:lstStyle/>
          <a:p>
            <a:r>
              <a:rPr lang="en-US" sz="7200" dirty="0" smtClean="0"/>
              <a:t>+</a:t>
            </a:r>
            <a:endParaRPr lang="en-US" sz="7200" dirty="0"/>
          </a:p>
        </p:txBody>
      </p:sp>
      <p:sp>
        <p:nvSpPr>
          <p:cNvPr id="16" name="TextBox 15"/>
          <p:cNvSpPr txBox="1"/>
          <p:nvPr/>
        </p:nvSpPr>
        <p:spPr>
          <a:xfrm>
            <a:off x="3718075" y="4267200"/>
            <a:ext cx="838200" cy="1200329"/>
          </a:xfrm>
          <a:prstGeom prst="rect">
            <a:avLst/>
          </a:prstGeom>
          <a:noFill/>
        </p:spPr>
        <p:txBody>
          <a:bodyPr wrap="square" rtlCol="0">
            <a:spAutoFit/>
          </a:bodyPr>
          <a:lstStyle/>
          <a:p>
            <a:r>
              <a:rPr lang="en-US" sz="7200" dirty="0" smtClean="0"/>
              <a:t>=</a:t>
            </a:r>
            <a:endParaRPr lang="en-US" sz="7200" dirty="0"/>
          </a:p>
        </p:txBody>
      </p:sp>
      <p:pic>
        <p:nvPicPr>
          <p:cNvPr id="21" name="Picture 20" descr="StanfordS.png"/>
          <p:cNvPicPr>
            <a:picLocks noChangeAspect="1"/>
          </p:cNvPicPr>
          <p:nvPr/>
        </p:nvPicPr>
        <p:blipFill>
          <a:blip r:embed="rId4"/>
          <a:stretch>
            <a:fillRect/>
          </a:stretch>
        </p:blipFill>
        <p:spPr>
          <a:xfrm>
            <a:off x="6248400" y="4229842"/>
            <a:ext cx="1023286" cy="1536700"/>
          </a:xfrm>
          <a:prstGeom prst="rect">
            <a:avLst/>
          </a:prstGeom>
        </p:spPr>
      </p:pic>
      <p:pic>
        <p:nvPicPr>
          <p:cNvPr id="22" name="Picture 21" descr="StanfordTree.png"/>
          <p:cNvPicPr>
            <a:picLocks noChangeAspect="1"/>
          </p:cNvPicPr>
          <p:nvPr/>
        </p:nvPicPr>
        <p:blipFill>
          <a:blip r:embed="rId5"/>
          <a:stretch>
            <a:fillRect/>
          </a:stretch>
        </p:blipFill>
        <p:spPr>
          <a:xfrm>
            <a:off x="6280252" y="4231191"/>
            <a:ext cx="958748" cy="1519328"/>
          </a:xfrm>
          <a:prstGeom prst="rect">
            <a:avLst/>
          </a:prstGeom>
        </p:spPr>
      </p:pic>
      <p:sp>
        <p:nvSpPr>
          <p:cNvPr id="33" name="Text Box 18"/>
          <p:cNvSpPr txBox="1">
            <a:spLocks noChangeArrowheads="1"/>
          </p:cNvSpPr>
          <p:nvPr/>
        </p:nvSpPr>
        <p:spPr bwMode="auto">
          <a:xfrm>
            <a:off x="4876800" y="3723640"/>
            <a:ext cx="3779520" cy="261610"/>
          </a:xfrm>
          <a:prstGeom prst="rect">
            <a:avLst/>
          </a:prstGeom>
          <a:noFill/>
          <a:ln w="9525">
            <a:noFill/>
            <a:miter lim="800000"/>
            <a:headEnd/>
            <a:tailEnd/>
          </a:ln>
        </p:spPr>
        <p:txBody>
          <a:bodyPr wrap="square">
            <a:prstTxWarp prst="textNoShape">
              <a:avLst/>
            </a:prstTxWarp>
            <a:spAutoFit/>
          </a:bodyPr>
          <a:lstStyle/>
          <a:p>
            <a:pPr algn="ctr"/>
            <a:r>
              <a:rPr lang="en-US" sz="1100" dirty="0" err="1" smtClean="0">
                <a:solidFill>
                  <a:srgbClr val="333333"/>
                </a:solidFill>
                <a:latin typeface="Helvetica" pitchFamily="1" charset="0"/>
              </a:rPr>
              <a:t>StanfordLogo</a:t>
            </a:r>
            <a:endParaRPr lang="en-US" sz="1100" dirty="0">
              <a:solidFill>
                <a:srgbClr val="333333"/>
              </a:solidFill>
              <a:latin typeface="Helvetica" pitchFamily="1"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GPolygon</a:t>
            </a:r>
            <a:r>
              <a:rPr lang="en-US" sz="4000">
                <a:solidFill>
                  <a:srgbClr val="FF0000"/>
                </a:solidFill>
              </a:rPr>
              <a:t> Class</a:t>
            </a:r>
            <a:endParaRPr lang="en-US">
              <a:solidFill>
                <a:srgbClr val="FF0000"/>
              </a:solidFill>
            </a:endParaRPr>
          </a:p>
        </p:txBody>
      </p:sp>
      <p:sp>
        <p:nvSpPr>
          <p:cNvPr id="16387" name="Rectangle 3"/>
          <p:cNvSpPr>
            <a:spLocks noChangeArrowheads="1"/>
          </p:cNvSpPr>
          <p:nvPr/>
        </p:nvSpPr>
        <p:spPr bwMode="auto">
          <a:xfrm>
            <a:off x="482600" y="1155700"/>
            <a:ext cx="8128000" cy="1435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GPolygon</a:t>
            </a:r>
            <a:r>
              <a:rPr lang="en-US" sz="2400" b="0"/>
              <a:t> class is used to represent graphical objects bound by line segments.  In mathematics, such figures are called </a:t>
            </a:r>
            <a:r>
              <a:rPr lang="en-US" sz="2400" i="1"/>
              <a:t>polygons</a:t>
            </a:r>
            <a:r>
              <a:rPr lang="en-US" sz="2400" b="0"/>
              <a:t> and consist of a set of </a:t>
            </a:r>
            <a:r>
              <a:rPr lang="en-US" sz="2400" i="1"/>
              <a:t>vertices</a:t>
            </a:r>
            <a:r>
              <a:rPr lang="en-US" sz="2400" b="0"/>
              <a:t> connected by </a:t>
            </a:r>
            <a:r>
              <a:rPr lang="en-US" sz="2400" i="1"/>
              <a:t>edges</a:t>
            </a:r>
            <a:r>
              <a:rPr lang="en-US" sz="2400" b="0"/>
              <a:t>.  The following figures are examples of polygons:</a:t>
            </a:r>
          </a:p>
        </p:txBody>
      </p:sp>
      <p:sp>
        <p:nvSpPr>
          <p:cNvPr id="16388" name="AutoShape 4"/>
          <p:cNvSpPr>
            <a:spLocks noChangeArrowheads="1"/>
          </p:cNvSpPr>
          <p:nvPr/>
        </p:nvSpPr>
        <p:spPr bwMode="auto">
          <a:xfrm>
            <a:off x="1828800" y="2590800"/>
            <a:ext cx="914400" cy="1219200"/>
          </a:xfrm>
          <a:prstGeom prst="diamond">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16389" name="AutoShape 5"/>
          <p:cNvSpPr>
            <a:spLocks noChangeArrowheads="1"/>
          </p:cNvSpPr>
          <p:nvPr/>
        </p:nvSpPr>
        <p:spPr bwMode="auto">
          <a:xfrm>
            <a:off x="3886200" y="2603500"/>
            <a:ext cx="1371600" cy="1185863"/>
          </a:xfrm>
          <a:prstGeom prst="hexagon">
            <a:avLst>
              <a:gd name="adj" fmla="val 28916"/>
              <a:gd name="vf" fmla="val 11547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739334" name="AutoShape 6"/>
          <p:cNvSpPr>
            <a:spLocks noChangeArrowheads="1"/>
          </p:cNvSpPr>
          <p:nvPr/>
        </p:nvSpPr>
        <p:spPr bwMode="auto">
          <a:xfrm>
            <a:off x="6248400" y="2605088"/>
            <a:ext cx="1319213" cy="1185862"/>
          </a:xfrm>
          <a:prstGeom prst="star5">
            <a:avLst/>
          </a:prstGeom>
          <a:solidFill>
            <a:schemeClr val="bg1"/>
          </a:solidFill>
          <a:ln w="9525">
            <a:solidFill>
              <a:schemeClr val="tx1"/>
            </a:solidFill>
            <a:miter lim="800000"/>
            <a:headEnd/>
            <a:tailEnd/>
          </a:ln>
          <a:effectLst/>
        </p:spPr>
        <p:txBody>
          <a:bodyPr wrap="none" anchor="ctr">
            <a:prstTxWarp prst="textNoShape">
              <a:avLst/>
            </a:prstTxWarp>
          </a:bodyPr>
          <a:lstStyle/>
          <a:p>
            <a:pPr>
              <a:defRPr/>
            </a:pPr>
            <a:endParaRPr lang="en-US">
              <a:latin typeface="Times New Roman" charset="0"/>
            </a:endParaRPr>
          </a:p>
        </p:txBody>
      </p:sp>
      <p:sp>
        <p:nvSpPr>
          <p:cNvPr id="16391" name="Text Box 7"/>
          <p:cNvSpPr txBox="1">
            <a:spLocks noChangeArrowheads="1"/>
          </p:cNvSpPr>
          <p:nvPr/>
        </p:nvSpPr>
        <p:spPr bwMode="auto">
          <a:xfrm>
            <a:off x="1371600" y="3790950"/>
            <a:ext cx="17526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latin typeface="Helvetica" pitchFamily="1" charset="0"/>
              </a:rPr>
              <a:t>diamond</a:t>
            </a:r>
          </a:p>
        </p:txBody>
      </p:sp>
      <p:sp>
        <p:nvSpPr>
          <p:cNvPr id="16392" name="Text Box 8"/>
          <p:cNvSpPr txBox="1">
            <a:spLocks noChangeArrowheads="1"/>
          </p:cNvSpPr>
          <p:nvPr/>
        </p:nvSpPr>
        <p:spPr bwMode="auto">
          <a:xfrm>
            <a:off x="3695700" y="3790950"/>
            <a:ext cx="17526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latin typeface="Helvetica" pitchFamily="1" charset="0"/>
              </a:rPr>
              <a:t>regular hexagon</a:t>
            </a:r>
          </a:p>
        </p:txBody>
      </p:sp>
      <p:sp>
        <p:nvSpPr>
          <p:cNvPr id="16393" name="Text Box 9"/>
          <p:cNvSpPr txBox="1">
            <a:spLocks noChangeArrowheads="1"/>
          </p:cNvSpPr>
          <p:nvPr/>
        </p:nvSpPr>
        <p:spPr bwMode="auto">
          <a:xfrm>
            <a:off x="6045200" y="3797300"/>
            <a:ext cx="17526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latin typeface="Helvetica" pitchFamily="1" charset="0"/>
              </a:rPr>
              <a:t>five-pointed star</a:t>
            </a:r>
          </a:p>
        </p:txBody>
      </p:sp>
      <p:sp>
        <p:nvSpPr>
          <p:cNvPr id="739338" name="Rectangle 10"/>
          <p:cNvSpPr>
            <a:spLocks noChangeArrowheads="1"/>
          </p:cNvSpPr>
          <p:nvPr/>
        </p:nvSpPr>
        <p:spPr bwMode="auto">
          <a:xfrm>
            <a:off x="482600" y="4292600"/>
            <a:ext cx="8128000" cy="14986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Unlike the other shape classes, that location of a polygon is not fixed at the upper left corner.  What you do instead is pick a </a:t>
            </a:r>
            <a:r>
              <a:rPr lang="en-US" sz="2400" i="1"/>
              <a:t>reference point</a:t>
            </a:r>
            <a:r>
              <a:rPr lang="en-US" sz="2400" b="0"/>
              <a:t> that is convenient for that particular shape and then position the vertices relative to that reference point.</a:t>
            </a:r>
          </a:p>
        </p:txBody>
      </p:sp>
      <p:grpSp>
        <p:nvGrpSpPr>
          <p:cNvPr id="2" name="Group 11"/>
          <p:cNvGrpSpPr>
            <a:grpSpLocks/>
          </p:cNvGrpSpPr>
          <p:nvPr/>
        </p:nvGrpSpPr>
        <p:grpSpPr bwMode="auto">
          <a:xfrm>
            <a:off x="482600" y="3175000"/>
            <a:ext cx="8128000" cy="3467100"/>
            <a:chOff x="304" y="2000"/>
            <a:chExt cx="5120" cy="2184"/>
          </a:xfrm>
        </p:grpSpPr>
        <p:sp>
          <p:nvSpPr>
            <p:cNvPr id="16396" name="Oval 12"/>
            <p:cNvSpPr>
              <a:spLocks noChangeArrowheads="1"/>
            </p:cNvSpPr>
            <p:nvPr/>
          </p:nvSpPr>
          <p:spPr bwMode="auto">
            <a:xfrm>
              <a:off x="1418" y="2000"/>
              <a:ext cx="47" cy="47"/>
            </a:xfrm>
            <a:prstGeom prst="ellipse">
              <a:avLst/>
            </a:prstGeom>
            <a:solidFill>
              <a:schemeClr val="tx1"/>
            </a:solidFill>
            <a:ln w="9525">
              <a:solidFill>
                <a:schemeClr val="tx1"/>
              </a:solidFill>
              <a:round/>
              <a:headEnd/>
              <a:tailEnd/>
            </a:ln>
          </p:spPr>
          <p:txBody>
            <a:bodyPr wrap="none" anchor="ctr">
              <a:prstTxWarp prst="textNoShape">
                <a:avLst/>
              </a:prstTxWarp>
            </a:bodyPr>
            <a:lstStyle/>
            <a:p>
              <a:pPr algn="ctr"/>
              <a:endParaRPr lang="en-US" sz="2400" b="0">
                <a:latin typeface="Helvetica" pitchFamily="1" charset="0"/>
              </a:endParaRPr>
            </a:p>
          </p:txBody>
        </p:sp>
        <p:sp>
          <p:nvSpPr>
            <p:cNvPr id="16397" name="Oval 13"/>
            <p:cNvSpPr>
              <a:spLocks noChangeArrowheads="1"/>
            </p:cNvSpPr>
            <p:nvPr/>
          </p:nvSpPr>
          <p:spPr bwMode="auto">
            <a:xfrm>
              <a:off x="2857" y="2001"/>
              <a:ext cx="47" cy="47"/>
            </a:xfrm>
            <a:prstGeom prst="ellipse">
              <a:avLst/>
            </a:prstGeom>
            <a:solidFill>
              <a:schemeClr val="tx1"/>
            </a:solidFill>
            <a:ln w="9525">
              <a:solidFill>
                <a:schemeClr val="tx1"/>
              </a:solidFill>
              <a:round/>
              <a:headEnd/>
              <a:tailEnd/>
            </a:ln>
          </p:spPr>
          <p:txBody>
            <a:bodyPr wrap="none" anchor="ctr">
              <a:prstTxWarp prst="textNoShape">
                <a:avLst/>
              </a:prstTxWarp>
            </a:bodyPr>
            <a:lstStyle/>
            <a:p>
              <a:pPr algn="ctr"/>
              <a:endParaRPr lang="en-US" sz="2400" b="0">
                <a:latin typeface="Helvetica" pitchFamily="1" charset="0"/>
              </a:endParaRPr>
            </a:p>
          </p:txBody>
        </p:sp>
        <p:sp>
          <p:nvSpPr>
            <p:cNvPr id="16398" name="Oval 14"/>
            <p:cNvSpPr>
              <a:spLocks noChangeArrowheads="1"/>
            </p:cNvSpPr>
            <p:nvPr/>
          </p:nvSpPr>
          <p:spPr bwMode="auto">
            <a:xfrm>
              <a:off x="4337" y="2032"/>
              <a:ext cx="47" cy="47"/>
            </a:xfrm>
            <a:prstGeom prst="ellipse">
              <a:avLst/>
            </a:prstGeom>
            <a:solidFill>
              <a:schemeClr val="tx1"/>
            </a:solidFill>
            <a:ln w="9525">
              <a:solidFill>
                <a:schemeClr val="tx1"/>
              </a:solidFill>
              <a:round/>
              <a:headEnd/>
              <a:tailEnd/>
            </a:ln>
          </p:spPr>
          <p:txBody>
            <a:bodyPr wrap="none" anchor="ctr">
              <a:prstTxWarp prst="textNoShape">
                <a:avLst/>
              </a:prstTxWarp>
            </a:bodyPr>
            <a:lstStyle/>
            <a:p>
              <a:pPr algn="ctr"/>
              <a:endParaRPr lang="en-US" sz="2400" b="0">
                <a:latin typeface="Helvetica" pitchFamily="1" charset="0"/>
              </a:endParaRPr>
            </a:p>
          </p:txBody>
        </p:sp>
        <p:sp>
          <p:nvSpPr>
            <p:cNvPr id="16399" name="Rectangle 15"/>
            <p:cNvSpPr>
              <a:spLocks noChangeArrowheads="1"/>
            </p:cNvSpPr>
            <p:nvPr/>
          </p:nvSpPr>
          <p:spPr bwMode="auto">
            <a:xfrm>
              <a:off x="304" y="3600"/>
              <a:ext cx="5120" cy="584"/>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most convenient reference point is often the geometric center of the object.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393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9338" grpId="0" build="p" autoUpdateAnimBg="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76200"/>
            <a:ext cx="9144000" cy="1143000"/>
          </a:xfrm>
          <a:noFill/>
        </p:spPr>
        <p:txBody>
          <a:bodyPr/>
          <a:lstStyle/>
          <a:p>
            <a:r>
              <a:rPr lang="en-US" sz="4000">
                <a:solidFill>
                  <a:srgbClr val="FF0000"/>
                </a:solidFill>
              </a:rPr>
              <a:t>Constructing a </a:t>
            </a:r>
            <a:r>
              <a:rPr lang="en-US" sz="3600" b="1">
                <a:solidFill>
                  <a:srgbClr val="FF0000"/>
                </a:solidFill>
                <a:latin typeface="Courier New" pitchFamily="1" charset="0"/>
              </a:rPr>
              <a:t>GPolygon</a:t>
            </a:r>
            <a:r>
              <a:rPr lang="en-US" sz="4000">
                <a:solidFill>
                  <a:srgbClr val="FF0000"/>
                </a:solidFill>
              </a:rPr>
              <a:t> Object</a:t>
            </a:r>
            <a:endParaRPr lang="en-US">
              <a:solidFill>
                <a:srgbClr val="FF0000"/>
              </a:solidFill>
            </a:endParaRPr>
          </a:p>
        </p:txBody>
      </p:sp>
      <p:sp>
        <p:nvSpPr>
          <p:cNvPr id="18435"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GPolygon</a:t>
            </a:r>
            <a:r>
              <a:rPr lang="en-US" sz="2400" b="0"/>
              <a:t> constructor creates an empty polygon.  Once you have the empty polygon, you then add each vertex to the polygon, one at a time, until the entire polygon is complete.</a:t>
            </a:r>
          </a:p>
        </p:txBody>
      </p:sp>
      <p:sp>
        <p:nvSpPr>
          <p:cNvPr id="741380" name="Rectangle 4"/>
          <p:cNvSpPr>
            <a:spLocks noChangeArrowheads="1"/>
          </p:cNvSpPr>
          <p:nvPr/>
        </p:nvSpPr>
        <p:spPr bwMode="auto">
          <a:xfrm>
            <a:off x="482600" y="2273300"/>
            <a:ext cx="8128000" cy="1384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most straightforward way to create a </a:t>
            </a:r>
            <a:r>
              <a:rPr lang="en-US" sz="2000">
                <a:latin typeface="Courier New" pitchFamily="1" charset="0"/>
              </a:rPr>
              <a:t>GPolygon</a:t>
            </a:r>
            <a:r>
              <a:rPr lang="en-US" sz="2400" b="0"/>
              <a:t> is to use the method </a:t>
            </a:r>
            <a:r>
              <a:rPr lang="en-US" sz="2000">
                <a:latin typeface="Courier New" pitchFamily="1" charset="0"/>
              </a:rPr>
              <a:t>addVertex(</a:t>
            </a:r>
            <a:r>
              <a:rPr lang="en-US" sz="2000" b="0" i="1"/>
              <a:t>x</a:t>
            </a:r>
            <a:r>
              <a:rPr lang="en-US" sz="2000">
                <a:latin typeface="Courier New" pitchFamily="1" charset="0"/>
              </a:rPr>
              <a:t>,</a:t>
            </a:r>
            <a:r>
              <a:rPr lang="en-US" sz="2000" b="0" i="1"/>
              <a:t> y</a:t>
            </a:r>
            <a:r>
              <a:rPr lang="en-US" sz="2000">
                <a:latin typeface="Courier New" pitchFamily="1" charset="0"/>
              </a:rPr>
              <a:t>)</a:t>
            </a:r>
            <a:r>
              <a:rPr lang="en-US" sz="2400" b="0"/>
              <a:t>, which adds a new vertex to the polygon.  The </a:t>
            </a:r>
            <a:r>
              <a:rPr lang="en-US" sz="2400" b="0" i="1"/>
              <a:t>x</a:t>
            </a:r>
            <a:r>
              <a:rPr lang="en-US" sz="2400" b="0"/>
              <a:t> and </a:t>
            </a:r>
            <a:r>
              <a:rPr lang="en-US" sz="2400" b="0" i="1"/>
              <a:t>y</a:t>
            </a:r>
            <a:r>
              <a:rPr lang="en-US" sz="2400" b="0"/>
              <a:t> values are measured relative to the reference point for the polygon rather than the origin. </a:t>
            </a:r>
          </a:p>
        </p:txBody>
      </p:sp>
      <p:grpSp>
        <p:nvGrpSpPr>
          <p:cNvPr id="2" name="Group 5"/>
          <p:cNvGrpSpPr>
            <a:grpSpLocks/>
          </p:cNvGrpSpPr>
          <p:nvPr/>
        </p:nvGrpSpPr>
        <p:grpSpPr bwMode="auto">
          <a:xfrm>
            <a:off x="482600" y="3708400"/>
            <a:ext cx="8128000" cy="2692400"/>
            <a:chOff x="304" y="2336"/>
            <a:chExt cx="5120" cy="1696"/>
          </a:xfrm>
        </p:grpSpPr>
        <p:sp>
          <p:nvSpPr>
            <p:cNvPr id="18438" name="Rectangle 6"/>
            <p:cNvSpPr>
              <a:spLocks noChangeArrowheads="1"/>
            </p:cNvSpPr>
            <p:nvPr/>
          </p:nvSpPr>
          <p:spPr bwMode="auto">
            <a:xfrm>
              <a:off x="304" y="2336"/>
              <a:ext cx="5120" cy="155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b="0"/>
                <a:t>When you start to build up the polygon, it always makes sense to use </a:t>
              </a:r>
              <a:r>
                <a:rPr lang="en-US" sz="2000">
                  <a:latin typeface="Courier New" pitchFamily="1" charset="0"/>
                </a:rPr>
                <a:t>addVertex(</a:t>
              </a:r>
              <a:r>
                <a:rPr lang="en-US" sz="2000" b="0" i="1"/>
                <a:t>x</a:t>
              </a:r>
              <a:r>
                <a:rPr lang="en-US" sz="2000">
                  <a:latin typeface="Courier New" pitchFamily="1" charset="0"/>
                </a:rPr>
                <a:t>,</a:t>
              </a:r>
              <a:r>
                <a:rPr lang="en-US" sz="2000" b="0" i="1"/>
                <a:t> y</a:t>
              </a:r>
              <a:r>
                <a:rPr lang="en-US" sz="2000">
                  <a:latin typeface="Courier New" pitchFamily="1" charset="0"/>
                </a:rPr>
                <a:t>)</a:t>
              </a:r>
              <a:r>
                <a:rPr lang="en-US" sz="2400" b="0"/>
                <a:t> to add the first vertex.  Once you have added the first vertex, you can call any of the following methods to add the remaining ones:</a:t>
              </a:r>
            </a:p>
            <a:p>
              <a:pPr marL="742950" lvl="1" indent="-285750" algn="just">
                <a:lnSpc>
                  <a:spcPct val="85000"/>
                </a:lnSpc>
                <a:spcAft>
                  <a:spcPct val="20000"/>
                </a:spcAft>
                <a:buFontTx/>
                <a:buChar char="–"/>
              </a:pPr>
              <a:r>
                <a:rPr lang="en-US" sz="1800">
                  <a:latin typeface="Courier New" pitchFamily="1" charset="0"/>
                  <a:ea typeface="ＭＳ Ｐゴシック" pitchFamily="1" charset="-128"/>
                  <a:cs typeface="ＭＳ Ｐゴシック" pitchFamily="1" charset="-128"/>
                </a:rPr>
                <a:t>addVertex(</a:t>
              </a:r>
              <a:r>
                <a:rPr lang="en-US" sz="2000" b="0" i="1">
                  <a:ea typeface="ＭＳ Ｐゴシック" pitchFamily="1" charset="-128"/>
                  <a:cs typeface="ＭＳ Ｐゴシック" pitchFamily="1" charset="-128"/>
                </a:rPr>
                <a:t>x</a:t>
              </a:r>
              <a:r>
                <a:rPr lang="en-US" sz="1800">
                  <a:latin typeface="Courier New" pitchFamily="1" charset="0"/>
                  <a:ea typeface="ＭＳ Ｐゴシック" pitchFamily="1" charset="-128"/>
                  <a:cs typeface="ＭＳ Ｐゴシック" pitchFamily="1" charset="-128"/>
                </a:rPr>
                <a:t>,</a:t>
              </a:r>
              <a:r>
                <a:rPr lang="en-US" sz="2000" b="0" i="1">
                  <a:ea typeface="ＭＳ Ｐゴシック" pitchFamily="1" charset="-128"/>
                  <a:cs typeface="ＭＳ Ｐゴシック" pitchFamily="1" charset="-128"/>
                </a:rPr>
                <a:t> y</a:t>
              </a:r>
              <a:r>
                <a:rPr lang="en-US" sz="1800">
                  <a:latin typeface="Courier New" pitchFamily="1" charset="0"/>
                  <a:ea typeface="ＭＳ Ｐゴシック" pitchFamily="1" charset="-128"/>
                  <a:cs typeface="ＭＳ Ｐゴシック" pitchFamily="1" charset="-128"/>
                </a:rPr>
                <a:t>)</a:t>
              </a:r>
              <a:r>
                <a:rPr lang="en-US" sz="2000" b="0">
                  <a:ea typeface="ＭＳ Ｐゴシック" pitchFamily="1" charset="-128"/>
                  <a:cs typeface="ＭＳ Ｐゴシック" pitchFamily="1" charset="-128"/>
                </a:rPr>
                <a:t>adds a new vertex relative to the reference point</a:t>
              </a:r>
            </a:p>
            <a:p>
              <a:pPr marL="742950" lvl="1" indent="-285750" algn="just">
                <a:lnSpc>
                  <a:spcPct val="85000"/>
                </a:lnSpc>
                <a:spcAft>
                  <a:spcPct val="20000"/>
                </a:spcAft>
                <a:buFontTx/>
                <a:buChar char="–"/>
              </a:pPr>
              <a:r>
                <a:rPr lang="en-US" sz="1800">
                  <a:latin typeface="Courier New" pitchFamily="1" charset="0"/>
                  <a:ea typeface="ＭＳ Ｐゴシック" pitchFamily="1" charset="-128"/>
                  <a:cs typeface="ＭＳ Ｐゴシック" pitchFamily="1" charset="-128"/>
                </a:rPr>
                <a:t>addEdge(</a:t>
              </a:r>
              <a:r>
                <a:rPr lang="en-US" sz="2000" b="0" i="1">
                  <a:ea typeface="ＭＳ Ｐゴシック" pitchFamily="1" charset="-128"/>
                  <a:cs typeface="ＭＳ Ｐゴシック" pitchFamily="1" charset="-128"/>
                </a:rPr>
                <a:t>dx</a:t>
              </a:r>
              <a:r>
                <a:rPr lang="en-US" sz="1800">
                  <a:latin typeface="Courier New" pitchFamily="1" charset="0"/>
                  <a:ea typeface="ＭＳ Ｐゴシック" pitchFamily="1" charset="-128"/>
                  <a:cs typeface="ＭＳ Ｐゴシック" pitchFamily="1" charset="-128"/>
                </a:rPr>
                <a:t>,</a:t>
              </a:r>
              <a:r>
                <a:rPr lang="en-US" sz="2000" b="0" i="1">
                  <a:ea typeface="ＭＳ Ｐゴシック" pitchFamily="1" charset="-128"/>
                  <a:cs typeface="ＭＳ Ｐゴシック" pitchFamily="1" charset="-128"/>
                </a:rPr>
                <a:t> dy</a:t>
              </a:r>
              <a:r>
                <a:rPr lang="en-US" sz="1800">
                  <a:latin typeface="Courier New" pitchFamily="1" charset="0"/>
                  <a:ea typeface="ＭＳ Ｐゴシック" pitchFamily="1" charset="-128"/>
                  <a:cs typeface="ＭＳ Ｐゴシック" pitchFamily="1" charset="-128"/>
                </a:rPr>
                <a:t>)</a:t>
              </a:r>
              <a:r>
                <a:rPr lang="en-US" sz="2000" b="0">
                  <a:ea typeface="ＭＳ Ｐゴシック" pitchFamily="1" charset="-128"/>
                  <a:cs typeface="ＭＳ Ｐゴシック" pitchFamily="1" charset="-128"/>
                </a:rPr>
                <a:t> adds a new vertex relative to the preceding one</a:t>
              </a:r>
            </a:p>
            <a:p>
              <a:pPr marL="742950" lvl="1" indent="-285750" algn="just">
                <a:lnSpc>
                  <a:spcPct val="85000"/>
                </a:lnSpc>
                <a:spcAft>
                  <a:spcPct val="20000"/>
                </a:spcAft>
                <a:buFontTx/>
                <a:buChar char="–"/>
              </a:pPr>
              <a:r>
                <a:rPr lang="en-US" sz="1800">
                  <a:latin typeface="Courier New" pitchFamily="1" charset="0"/>
                  <a:ea typeface="ＭＳ Ｐゴシック" pitchFamily="1" charset="-128"/>
                  <a:cs typeface="ＭＳ Ｐゴシック" pitchFamily="1" charset="-128"/>
                </a:rPr>
                <a:t>addPolarEdge(</a:t>
              </a:r>
              <a:r>
                <a:rPr lang="en-US" sz="2000" b="0" i="1">
                  <a:ea typeface="ＭＳ Ｐゴシック" pitchFamily="1" charset="-128"/>
                  <a:cs typeface="ＭＳ Ｐゴシック" pitchFamily="1" charset="-128"/>
                </a:rPr>
                <a:t>r</a:t>
              </a:r>
              <a:r>
                <a:rPr lang="en-US" sz="1800">
                  <a:latin typeface="Courier New" pitchFamily="1" charset="0"/>
                  <a:ea typeface="ＭＳ Ｐゴシック" pitchFamily="1" charset="-128"/>
                  <a:cs typeface="ＭＳ Ｐゴシック" pitchFamily="1" charset="-128"/>
                </a:rPr>
                <a:t>,</a:t>
              </a:r>
              <a:r>
                <a:rPr lang="en-US" sz="2000" b="0" i="1">
                  <a:ea typeface="ＭＳ Ｐゴシック" pitchFamily="1" charset="-128"/>
                  <a:cs typeface="ＭＳ Ｐゴシック" pitchFamily="1" charset="-128"/>
                </a:rPr>
                <a:t> theta</a:t>
              </a:r>
              <a:r>
                <a:rPr lang="en-US" sz="1800">
                  <a:latin typeface="Courier New" pitchFamily="1" charset="0"/>
                  <a:ea typeface="ＭＳ Ｐゴシック" pitchFamily="1" charset="-128"/>
                  <a:cs typeface="ＭＳ Ｐゴシック" pitchFamily="1" charset="-128"/>
                </a:rPr>
                <a:t>)</a:t>
              </a:r>
              <a:r>
                <a:rPr lang="en-US" sz="2000" b="0">
                  <a:ea typeface="ＭＳ Ｐゴシック" pitchFamily="1" charset="-128"/>
                  <a:cs typeface="ＭＳ Ｐゴシック" pitchFamily="1" charset="-128"/>
                </a:rPr>
                <a:t> adds a new vertex using polar coordinates  </a:t>
              </a:r>
            </a:p>
          </p:txBody>
        </p:sp>
        <p:sp>
          <p:nvSpPr>
            <p:cNvPr id="18439" name="Rectangle 7"/>
            <p:cNvSpPr>
              <a:spLocks noChangeArrowheads="1"/>
            </p:cNvSpPr>
            <p:nvPr/>
          </p:nvSpPr>
          <p:spPr bwMode="auto">
            <a:xfrm>
              <a:off x="304" y="3784"/>
              <a:ext cx="5120" cy="248"/>
            </a:xfrm>
            <a:prstGeom prst="rect">
              <a:avLst/>
            </a:prstGeom>
            <a:noFill/>
            <a:ln w="9525">
              <a:noFill/>
              <a:miter lim="800000"/>
              <a:headEnd/>
              <a:tailEnd/>
            </a:ln>
          </p:spPr>
          <p:txBody>
            <a:bodyPr>
              <a:prstTxWarp prst="textNoShape">
                <a:avLst/>
              </a:prstTxWarp>
            </a:bodyPr>
            <a:lstStyle/>
            <a:p>
              <a:pPr marL="342900" algn="just">
                <a:lnSpc>
                  <a:spcPct val="85000"/>
                </a:lnSpc>
                <a:spcAft>
                  <a:spcPct val="50000"/>
                </a:spcAft>
              </a:pPr>
              <a:r>
                <a:rPr lang="en-US" sz="2400" b="0" dirty="0" smtClean="0"/>
                <a:t>Each </a:t>
              </a:r>
              <a:r>
                <a:rPr lang="en-US" sz="2400" b="0" dirty="0"/>
                <a:t>of these strategies is illustrated in a subsequent slide.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138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1380" grpId="0" build="p" autoUpdateAnimBg="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143000"/>
          </a:xfrm>
          <a:noFill/>
        </p:spPr>
        <p:txBody>
          <a:bodyPr/>
          <a:lstStyle/>
          <a:p>
            <a:r>
              <a:rPr lang="en-US">
                <a:solidFill>
                  <a:srgbClr val="FF0000"/>
                </a:solidFill>
              </a:rPr>
              <a:t>Using</a:t>
            </a:r>
            <a:r>
              <a:rPr lang="en-US" i="1">
                <a:solidFill>
                  <a:srgbClr val="FF0000"/>
                </a:solidFill>
              </a:rPr>
              <a:t> </a:t>
            </a:r>
            <a:r>
              <a:rPr lang="en-US" sz="3600" b="1">
                <a:solidFill>
                  <a:srgbClr val="FF0000"/>
                </a:solidFill>
                <a:latin typeface="Courier New" pitchFamily="1" charset="0"/>
              </a:rPr>
              <a:t>addVertex</a:t>
            </a:r>
            <a:r>
              <a:rPr lang="en-US">
                <a:solidFill>
                  <a:srgbClr val="FF0000"/>
                </a:solidFill>
              </a:rPr>
              <a:t> and</a:t>
            </a:r>
            <a:r>
              <a:rPr lang="en-US" i="1">
                <a:solidFill>
                  <a:srgbClr val="FF0000"/>
                </a:solidFill>
              </a:rPr>
              <a:t> </a:t>
            </a:r>
            <a:r>
              <a:rPr lang="en-US" sz="3600" b="1">
                <a:solidFill>
                  <a:srgbClr val="FF0000"/>
                </a:solidFill>
                <a:latin typeface="Courier New" pitchFamily="1" charset="0"/>
              </a:rPr>
              <a:t>addEdge</a:t>
            </a:r>
            <a:endParaRPr lang="en-US" sz="4000" b="1">
              <a:solidFill>
                <a:srgbClr val="FF0000"/>
              </a:solidFill>
              <a:latin typeface="Courier New" pitchFamily="1" charset="0"/>
            </a:endParaRPr>
          </a:p>
        </p:txBody>
      </p:sp>
      <p:sp>
        <p:nvSpPr>
          <p:cNvPr id="20483" name="Rectangle 3"/>
          <p:cNvSpPr>
            <a:spLocks noChangeArrowheads="1"/>
          </p:cNvSpPr>
          <p:nvPr/>
        </p:nvSpPr>
        <p:spPr bwMode="auto">
          <a:xfrm>
            <a:off x="482600" y="1155700"/>
            <a:ext cx="8128000" cy="1816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addVertex</a:t>
            </a:r>
            <a:r>
              <a:rPr lang="en-US" sz="2400" b="0"/>
              <a:t> and </a:t>
            </a:r>
            <a:r>
              <a:rPr lang="en-US" sz="2000">
                <a:latin typeface="Courier New" pitchFamily="1" charset="0"/>
              </a:rPr>
              <a:t>addEdge</a:t>
            </a:r>
            <a:r>
              <a:rPr lang="en-US" sz="2400" b="0"/>
              <a:t> methods each add one new vertex to a </a:t>
            </a:r>
            <a:r>
              <a:rPr lang="en-US" sz="2000">
                <a:latin typeface="Courier New" pitchFamily="1" charset="0"/>
              </a:rPr>
              <a:t>GPolygon</a:t>
            </a:r>
            <a:r>
              <a:rPr lang="en-US" sz="2400" b="0"/>
              <a:t> object.  The only difference is in how you specify the coordinates.  The </a:t>
            </a:r>
            <a:r>
              <a:rPr lang="en-US" sz="2000">
                <a:latin typeface="Courier New" pitchFamily="1" charset="0"/>
              </a:rPr>
              <a:t>addVertex</a:t>
            </a:r>
            <a:r>
              <a:rPr lang="en-US" sz="2400" b="0"/>
              <a:t> method uses coordinates relative to the reference point, while the </a:t>
            </a:r>
            <a:r>
              <a:rPr lang="en-US" sz="2000">
                <a:latin typeface="Courier New" pitchFamily="1" charset="0"/>
              </a:rPr>
              <a:t>addEdge</a:t>
            </a:r>
            <a:r>
              <a:rPr lang="en-US" sz="2400" b="0"/>
              <a:t> method indicates displacements from the previous vertex.</a:t>
            </a:r>
          </a:p>
        </p:txBody>
      </p:sp>
      <p:sp>
        <p:nvSpPr>
          <p:cNvPr id="743428" name="Rectangle 4"/>
          <p:cNvSpPr>
            <a:spLocks noChangeArrowheads="1"/>
          </p:cNvSpPr>
          <p:nvPr/>
        </p:nvSpPr>
        <p:spPr bwMode="auto">
          <a:xfrm>
            <a:off x="482600" y="2895600"/>
            <a:ext cx="8128000" cy="18288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Your decision about which of these methods to use is based on what information you have readily at hand.  If you can easily calculate the coordinates of the vertices, </a:t>
            </a:r>
            <a:r>
              <a:rPr lang="en-US" sz="2000">
                <a:latin typeface="Courier New" pitchFamily="1" charset="0"/>
              </a:rPr>
              <a:t>addVertex</a:t>
            </a:r>
            <a:r>
              <a:rPr lang="en-US" sz="2400" b="0"/>
              <a:t> is probably the right choice.  If, however, it is much easier to describe each edge, </a:t>
            </a:r>
            <a:r>
              <a:rPr lang="en-US" sz="2000">
                <a:latin typeface="Courier New" pitchFamily="1" charset="0"/>
              </a:rPr>
              <a:t>addEdge</a:t>
            </a:r>
            <a:r>
              <a:rPr lang="en-US" sz="2400" b="0"/>
              <a:t> is probably a better strategy.</a:t>
            </a:r>
          </a:p>
        </p:txBody>
      </p:sp>
      <p:sp>
        <p:nvSpPr>
          <p:cNvPr id="743429" name="Rectangle 5"/>
          <p:cNvSpPr>
            <a:spLocks noChangeArrowheads="1"/>
          </p:cNvSpPr>
          <p:nvPr/>
        </p:nvSpPr>
        <p:spPr bwMode="auto">
          <a:xfrm>
            <a:off x="482600" y="4635500"/>
            <a:ext cx="8128000" cy="1155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No matter which of these methods you use, the </a:t>
            </a:r>
            <a:r>
              <a:rPr lang="en-US" sz="2000">
                <a:latin typeface="Courier New" pitchFamily="1" charset="0"/>
              </a:rPr>
              <a:t>GPolygon</a:t>
            </a:r>
            <a:r>
              <a:rPr lang="en-US" sz="2400" b="0"/>
              <a:t> class closes the polygon before displaying it by adding an edge from the last vertex back to the first one, if necessary.</a:t>
            </a:r>
          </a:p>
        </p:txBody>
      </p:sp>
      <p:sp>
        <p:nvSpPr>
          <p:cNvPr id="743430" name="Rectangle 6"/>
          <p:cNvSpPr>
            <a:spLocks noChangeArrowheads="1"/>
          </p:cNvSpPr>
          <p:nvPr/>
        </p:nvSpPr>
        <p:spPr bwMode="auto">
          <a:xfrm>
            <a:off x="482600" y="5753100"/>
            <a:ext cx="8128000" cy="952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next two slides show how to construct a diamond-shaped polygon using the </a:t>
            </a:r>
            <a:r>
              <a:rPr lang="en-US" sz="2000">
                <a:latin typeface="Courier New" pitchFamily="1" charset="0"/>
              </a:rPr>
              <a:t>addVertex</a:t>
            </a:r>
            <a:r>
              <a:rPr lang="en-US" sz="2400" b="0"/>
              <a:t> and the </a:t>
            </a:r>
            <a:r>
              <a:rPr lang="en-US" sz="2000">
                <a:latin typeface="Courier New" pitchFamily="1" charset="0"/>
              </a:rPr>
              <a:t>addEdge</a:t>
            </a:r>
            <a:r>
              <a:rPr lang="en-US" sz="2400" b="0"/>
              <a:t> strategies.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34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342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343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3428" grpId="0" build="p" autoUpdateAnimBg="0"/>
      <p:bldP spid="743429" grpId="0" build="p" autoUpdateAnimBg="0"/>
      <p:bldP spid="743430" grpId="0" build="p" autoUpdateAnimBg="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76200"/>
            <a:ext cx="9144000" cy="1143000"/>
          </a:xfrm>
          <a:noFill/>
        </p:spPr>
        <p:txBody>
          <a:bodyPr/>
          <a:lstStyle/>
          <a:p>
            <a:r>
              <a:rPr lang="en-US" sz="4000">
                <a:solidFill>
                  <a:srgbClr val="FF0000"/>
                </a:solidFill>
              </a:rPr>
              <a:t>Drawing a Diamond (</a:t>
            </a:r>
            <a:r>
              <a:rPr lang="en-US" sz="3600" b="1">
                <a:solidFill>
                  <a:srgbClr val="FF0000"/>
                </a:solidFill>
                <a:latin typeface="Courier New" pitchFamily="1" charset="0"/>
              </a:rPr>
              <a:t>addVertex</a:t>
            </a:r>
            <a:r>
              <a:rPr lang="en-US" sz="4000">
                <a:solidFill>
                  <a:srgbClr val="FF0000"/>
                </a:solidFill>
              </a:rPr>
              <a:t>) </a:t>
            </a:r>
            <a:endParaRPr lang="en-US">
              <a:solidFill>
                <a:srgbClr val="FF0000"/>
              </a:solidFill>
            </a:endParaRPr>
          </a:p>
        </p:txBody>
      </p:sp>
      <p:sp>
        <p:nvSpPr>
          <p:cNvPr id="22531" name="Text Box 3">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0" i="1"/>
              <a:t>skip simulation</a:t>
            </a:r>
          </a:p>
        </p:txBody>
      </p:sp>
      <p:sp>
        <p:nvSpPr>
          <p:cNvPr id="22532" name="Rectangle 4"/>
          <p:cNvSpPr>
            <a:spLocks noChangeArrowheads="1"/>
          </p:cNvSpPr>
          <p:nvPr/>
        </p:nvSpPr>
        <p:spPr bwMode="auto">
          <a:xfrm>
            <a:off x="457200" y="1752600"/>
            <a:ext cx="8077200" cy="22098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2533" name="Text Box 5"/>
          <p:cNvSpPr txBox="1">
            <a:spLocks noChangeArrowheads="1"/>
          </p:cNvSpPr>
          <p:nvPr/>
        </p:nvSpPr>
        <p:spPr bwMode="auto">
          <a:xfrm>
            <a:off x="533400" y="1828800"/>
            <a:ext cx="8077200" cy="1771650"/>
          </a:xfrm>
          <a:prstGeom prst="rect">
            <a:avLst/>
          </a:prstGeom>
          <a:noFill/>
          <a:ln w="9525">
            <a:noFill/>
            <a:miter lim="800000"/>
            <a:headEnd/>
            <a:tailEnd/>
          </a:ln>
        </p:spPr>
        <p:txBody>
          <a:bodyPr>
            <a:prstTxWarp prst="textNoShape">
              <a:avLst/>
            </a:prstTxWarp>
            <a:spAutoFit/>
          </a:bodyPr>
          <a:lstStyle/>
          <a:p>
            <a:pPr>
              <a:lnSpc>
                <a:spcPct val="95000"/>
              </a:lnSpc>
            </a:pPr>
            <a:r>
              <a:rPr lang="en-US" sz="1600">
                <a:latin typeface="Courier New" pitchFamily="1" charset="0"/>
              </a:rPr>
              <a:t>public void run() {</a:t>
            </a:r>
          </a:p>
          <a:p>
            <a:pPr>
              <a:lnSpc>
                <a:spcPct val="95000"/>
              </a:lnSpc>
            </a:pPr>
            <a:r>
              <a:rPr lang="en-US" sz="1600">
                <a:latin typeface="Courier New" pitchFamily="1" charset="0"/>
              </a:rPr>
              <a:t>   GPolygon diamond = createDiamond(100, 75)</a:t>
            </a:r>
            <a:r>
              <a:rPr sz="1600" noProof="1">
                <a:latin typeface="Courier New" pitchFamily="1" charset="0"/>
              </a:rPr>
              <a:t>;</a:t>
            </a:r>
          </a:p>
          <a:p>
            <a:pPr>
              <a:lnSpc>
                <a:spcPct val="95000"/>
              </a:lnSpc>
            </a:pPr>
            <a:r>
              <a:rPr sz="1600" noProof="1">
                <a:latin typeface="Courier New" pitchFamily="1" charset="0"/>
              </a:rPr>
              <a:t>   diamond.setFilled(true);</a:t>
            </a:r>
          </a:p>
          <a:p>
            <a:pPr>
              <a:lnSpc>
                <a:spcPct val="95000"/>
              </a:lnSpc>
            </a:pPr>
            <a:r>
              <a:rPr sz="1600" noProof="1">
                <a:latin typeface="Courier New" pitchFamily="1" charset="0"/>
              </a:rPr>
              <a:t>   diamond.setFillColor(Color.MAGENTA);</a:t>
            </a:r>
          </a:p>
          <a:p>
            <a:pPr>
              <a:lnSpc>
                <a:spcPct val="95000"/>
              </a:lnSpc>
            </a:pPr>
            <a:r>
              <a:rPr sz="1600" noProof="1">
                <a:latin typeface="Courier New" pitchFamily="1" charset="0"/>
              </a:rPr>
              <a:t>   add(diamond, getWidth() / 2, getHeight() / 2);</a:t>
            </a:r>
          </a:p>
          <a:p>
            <a:pPr>
              <a:lnSpc>
                <a:spcPct val="95000"/>
              </a:lnSpc>
            </a:pPr>
            <a:r>
              <a:rPr sz="1600" noProof="1">
                <a:latin typeface="Courier New" pitchFamily="1" charset="0"/>
              </a:rPr>
              <a:t>}</a:t>
            </a:r>
            <a:endParaRPr lang="en-US" sz="1600">
              <a:latin typeface="Courier New" pitchFamily="1" charset="0"/>
            </a:endParaRPr>
          </a:p>
          <a:p>
            <a:pPr>
              <a:lnSpc>
                <a:spcPct val="95000"/>
              </a:lnSpc>
            </a:pPr>
            <a:endParaRPr lang="en-US" sz="2000">
              <a:latin typeface="Courier New" pitchFamily="1" charset="0"/>
            </a:endParaRPr>
          </a:p>
        </p:txBody>
      </p:sp>
      <p:sp>
        <p:nvSpPr>
          <p:cNvPr id="22534" name="Text Box 6"/>
          <p:cNvSpPr txBox="1">
            <a:spLocks noChangeArrowheads="1"/>
          </p:cNvSpPr>
          <p:nvPr/>
        </p:nvSpPr>
        <p:spPr bwMode="auto">
          <a:xfrm>
            <a:off x="7251700" y="2447925"/>
            <a:ext cx="1066800" cy="336550"/>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diamond</a:t>
            </a:r>
            <a:endParaRPr lang="en-US" sz="2000">
              <a:latin typeface="Courier New" pitchFamily="1" charset="0"/>
            </a:endParaRPr>
          </a:p>
        </p:txBody>
      </p:sp>
      <p:sp>
        <p:nvSpPr>
          <p:cNvPr id="22535" name="Rectangle 7"/>
          <p:cNvSpPr>
            <a:spLocks noChangeArrowheads="1"/>
          </p:cNvSpPr>
          <p:nvPr/>
        </p:nvSpPr>
        <p:spPr bwMode="auto">
          <a:xfrm>
            <a:off x="7315200" y="2743200"/>
            <a:ext cx="1079500" cy="1077913"/>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745480" name="Rectangle 8"/>
          <p:cNvSpPr>
            <a:spLocks noChangeArrowheads="1"/>
          </p:cNvSpPr>
          <p:nvPr/>
        </p:nvSpPr>
        <p:spPr bwMode="auto">
          <a:xfrm>
            <a:off x="927100" y="2108200"/>
            <a:ext cx="5287963"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5481" name="Rectangle 9"/>
          <p:cNvSpPr>
            <a:spLocks noChangeArrowheads="1"/>
          </p:cNvSpPr>
          <p:nvPr/>
        </p:nvSpPr>
        <p:spPr bwMode="auto">
          <a:xfrm>
            <a:off x="3281363" y="2108200"/>
            <a:ext cx="2757487"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5482" name="Rectangle 10"/>
          <p:cNvSpPr>
            <a:spLocks noChangeArrowheads="1"/>
          </p:cNvSpPr>
          <p:nvPr/>
        </p:nvSpPr>
        <p:spPr bwMode="auto">
          <a:xfrm>
            <a:off x="927100" y="2336800"/>
            <a:ext cx="3024188"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5483" name="Rectangle 11"/>
          <p:cNvSpPr>
            <a:spLocks noChangeArrowheads="1"/>
          </p:cNvSpPr>
          <p:nvPr/>
        </p:nvSpPr>
        <p:spPr bwMode="auto">
          <a:xfrm>
            <a:off x="927100" y="2576513"/>
            <a:ext cx="4489450"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5484" name="Rectangle 12"/>
          <p:cNvSpPr>
            <a:spLocks noChangeArrowheads="1"/>
          </p:cNvSpPr>
          <p:nvPr/>
        </p:nvSpPr>
        <p:spPr bwMode="auto">
          <a:xfrm>
            <a:off x="927100" y="2809875"/>
            <a:ext cx="5702300"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5485" name="AutoShape 13"/>
          <p:cNvSpPr>
            <a:spLocks noChangeArrowheads="1"/>
          </p:cNvSpPr>
          <p:nvPr/>
        </p:nvSpPr>
        <p:spPr bwMode="auto">
          <a:xfrm>
            <a:off x="7526338" y="2867025"/>
            <a:ext cx="639762" cy="850900"/>
          </a:xfrm>
          <a:prstGeom prst="diamond">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745486" name="AutoShape 14"/>
          <p:cNvSpPr>
            <a:spLocks noChangeArrowheads="1"/>
          </p:cNvSpPr>
          <p:nvPr/>
        </p:nvSpPr>
        <p:spPr bwMode="auto">
          <a:xfrm>
            <a:off x="7526338" y="2867025"/>
            <a:ext cx="639762" cy="850900"/>
          </a:xfrm>
          <a:prstGeom prst="diamond">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745487" name="AutoShape 15"/>
          <p:cNvSpPr>
            <a:spLocks noChangeArrowheads="1"/>
          </p:cNvSpPr>
          <p:nvPr/>
        </p:nvSpPr>
        <p:spPr bwMode="auto">
          <a:xfrm>
            <a:off x="7526338" y="2867025"/>
            <a:ext cx="639762" cy="850900"/>
          </a:xfrm>
          <a:prstGeom prst="diamond">
            <a:avLst/>
          </a:prstGeom>
          <a:solidFill>
            <a:srgbClr val="FF00FF"/>
          </a:solidFill>
          <a:ln w="9525">
            <a:solidFill>
              <a:schemeClr val="tx1"/>
            </a:solidFill>
            <a:miter lim="800000"/>
            <a:headEnd/>
            <a:tailEnd/>
          </a:ln>
        </p:spPr>
        <p:txBody>
          <a:bodyPr wrap="none" anchor="ctr">
            <a:prstTxWarp prst="textNoShape">
              <a:avLst/>
            </a:prstTxWarp>
          </a:bodyPr>
          <a:lstStyle/>
          <a:p>
            <a:endParaRPr lang="en-US"/>
          </a:p>
        </p:txBody>
      </p:sp>
      <p:pic>
        <p:nvPicPr>
          <p:cNvPr id="22544" name="Picture 16" descr="Graphics (3"/>
          <p:cNvPicPr>
            <a:picLocks noChangeAspect="1" noChangeArrowheads="1"/>
          </p:cNvPicPr>
          <p:nvPr/>
        </p:nvPicPr>
        <p:blipFill>
          <a:blip r:embed="rId3"/>
          <a:srcRect/>
          <a:stretch>
            <a:fillRect/>
          </a:stretch>
        </p:blipFill>
        <p:spPr bwMode="auto">
          <a:xfrm>
            <a:off x="2312988" y="4657725"/>
            <a:ext cx="4516437" cy="1946275"/>
          </a:xfrm>
          <a:prstGeom prst="rect">
            <a:avLst/>
          </a:prstGeom>
          <a:noFill/>
          <a:ln w="9525">
            <a:noFill/>
            <a:miter lim="800000"/>
            <a:headEnd/>
            <a:tailEnd/>
          </a:ln>
        </p:spPr>
      </p:pic>
      <p:sp>
        <p:nvSpPr>
          <p:cNvPr id="745489" name="AutoShape 17"/>
          <p:cNvSpPr>
            <a:spLocks noChangeArrowheads="1"/>
          </p:cNvSpPr>
          <p:nvPr/>
        </p:nvSpPr>
        <p:spPr bwMode="auto">
          <a:xfrm>
            <a:off x="4114800" y="5118100"/>
            <a:ext cx="914400" cy="1219200"/>
          </a:xfrm>
          <a:prstGeom prst="diamond">
            <a:avLst/>
          </a:prstGeom>
          <a:solidFill>
            <a:srgbClr val="FF00FF"/>
          </a:solidFill>
          <a:ln w="9525">
            <a:solidFill>
              <a:schemeClr val="tx1"/>
            </a:solidFill>
            <a:miter lim="800000"/>
            <a:headEnd/>
            <a:tailEnd/>
          </a:ln>
        </p:spPr>
        <p:txBody>
          <a:bodyPr wrap="none" anchor="ctr">
            <a:prstTxWarp prst="textNoShape">
              <a:avLst/>
            </a:prstTxWarp>
          </a:bodyPr>
          <a:lstStyle/>
          <a:p>
            <a:endParaRPr lang="en-US"/>
          </a:p>
        </p:txBody>
      </p:sp>
      <p:sp>
        <p:nvSpPr>
          <p:cNvPr id="22546" name="Text Box 18"/>
          <p:cNvSpPr txBox="1">
            <a:spLocks noChangeArrowheads="1"/>
          </p:cNvSpPr>
          <p:nvPr/>
        </p:nvSpPr>
        <p:spPr bwMode="auto">
          <a:xfrm>
            <a:off x="2386013" y="4635500"/>
            <a:ext cx="4446587" cy="244475"/>
          </a:xfrm>
          <a:prstGeom prst="rect">
            <a:avLst/>
          </a:prstGeom>
          <a:noFill/>
          <a:ln w="9525">
            <a:noFill/>
            <a:miter lim="800000"/>
            <a:headEnd/>
            <a:tailEnd/>
          </a:ln>
        </p:spPr>
        <p:txBody>
          <a:bodyPr>
            <a:prstTxWarp prst="textNoShape">
              <a:avLst/>
            </a:prstTxWarp>
            <a:spAutoFit/>
          </a:bodyPr>
          <a:lstStyle/>
          <a:p>
            <a:pPr algn="ctr"/>
            <a:r>
              <a:rPr lang="en-US" sz="1000" dirty="0" err="1">
                <a:solidFill>
                  <a:srgbClr val="333333"/>
                </a:solidFill>
                <a:latin typeface="Helvetica" pitchFamily="1" charset="0"/>
              </a:rPr>
              <a:t>DrawDiamond</a:t>
            </a:r>
            <a:endParaRPr lang="en-US" sz="1000" dirty="0">
              <a:solidFill>
                <a:srgbClr val="333333"/>
              </a:solidFill>
              <a:latin typeface="Helvetica" pitchFamily="1" charset="0"/>
            </a:endParaRPr>
          </a:p>
        </p:txBody>
      </p:sp>
      <p:sp>
        <p:nvSpPr>
          <p:cNvPr id="22547" name="Text Box 19"/>
          <p:cNvSpPr txBox="1">
            <a:spLocks noChangeArrowheads="1"/>
          </p:cNvSpPr>
          <p:nvPr/>
        </p:nvSpPr>
        <p:spPr bwMode="auto">
          <a:xfrm>
            <a:off x="457200" y="1143000"/>
            <a:ext cx="8229600" cy="585788"/>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The following program draws a diamond using </a:t>
            </a:r>
            <a:r>
              <a:rPr lang="en-US" sz="2000">
                <a:latin typeface="Courier New" pitchFamily="1" charset="0"/>
              </a:rPr>
              <a:t>addVertex</a:t>
            </a:r>
            <a:r>
              <a:rPr lang="en-US" sz="2400" b="0"/>
              <a:t>:</a:t>
            </a:r>
          </a:p>
        </p:txBody>
      </p:sp>
      <p:grpSp>
        <p:nvGrpSpPr>
          <p:cNvPr id="2" name="Group 20"/>
          <p:cNvGrpSpPr>
            <a:grpSpLocks/>
          </p:cNvGrpSpPr>
          <p:nvPr/>
        </p:nvGrpSpPr>
        <p:grpSpPr bwMode="auto">
          <a:xfrm>
            <a:off x="622300" y="2120900"/>
            <a:ext cx="8153400" cy="2311400"/>
            <a:chOff x="288" y="672"/>
            <a:chExt cx="5136" cy="1456"/>
          </a:xfrm>
        </p:grpSpPr>
        <p:sp>
          <p:nvSpPr>
            <p:cNvPr id="22574" name="Rectangle 21"/>
            <p:cNvSpPr>
              <a:spLocks noChangeArrowheads="1"/>
            </p:cNvSpPr>
            <p:nvPr/>
          </p:nvSpPr>
          <p:spPr bwMode="auto">
            <a:xfrm>
              <a:off x="288" y="672"/>
              <a:ext cx="5088" cy="1392"/>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2575" name="Text Box 22"/>
            <p:cNvSpPr txBox="1">
              <a:spLocks noChangeArrowheads="1"/>
            </p:cNvSpPr>
            <p:nvPr/>
          </p:nvSpPr>
          <p:spPr bwMode="auto">
            <a:xfrm>
              <a:off x="336" y="720"/>
              <a:ext cx="5088" cy="1408"/>
            </a:xfrm>
            <a:prstGeom prst="rect">
              <a:avLst/>
            </a:prstGeom>
            <a:noFill/>
            <a:ln w="9525">
              <a:noFill/>
              <a:miter lim="800000"/>
              <a:headEnd/>
              <a:tailEnd/>
            </a:ln>
          </p:spPr>
          <p:txBody>
            <a:bodyPr>
              <a:prstTxWarp prst="textNoShape">
                <a:avLst/>
              </a:prstTxWarp>
              <a:spAutoFit/>
            </a:bodyPr>
            <a:lstStyle/>
            <a:p>
              <a:pPr>
                <a:lnSpc>
                  <a:spcPct val="95000"/>
                </a:lnSpc>
              </a:pPr>
              <a:r>
                <a:rPr lang="en-US" sz="1600">
                  <a:latin typeface="Courier New" pitchFamily="1" charset="0"/>
                </a:rPr>
                <a:t>private GPolygon createDiamond(double width, double height) {</a:t>
              </a:r>
            </a:p>
            <a:p>
              <a:pPr>
                <a:lnSpc>
                  <a:spcPct val="95000"/>
                </a:lnSpc>
              </a:pPr>
              <a:r>
                <a:rPr lang="en-US" sz="1600">
                  <a:latin typeface="Courier New" pitchFamily="1" charset="0"/>
                </a:rPr>
                <a:t>   GPolygon diamond = new GPolygon()</a:t>
              </a:r>
              <a:r>
                <a:rPr sz="1600" noProof="1">
                  <a:latin typeface="Courier New" pitchFamily="1" charset="0"/>
                </a:rPr>
                <a:t>;</a:t>
              </a:r>
            </a:p>
            <a:p>
              <a:pPr>
                <a:lnSpc>
                  <a:spcPct val="95000"/>
                </a:lnSpc>
              </a:pPr>
              <a:r>
                <a:rPr sz="1600" noProof="1">
                  <a:latin typeface="Courier New" pitchFamily="1" charset="0"/>
                </a:rPr>
                <a:t>   diamond.addVertex(-width / 2, 0);</a:t>
              </a:r>
            </a:p>
            <a:p>
              <a:pPr>
                <a:lnSpc>
                  <a:spcPct val="95000"/>
                </a:lnSpc>
              </a:pPr>
              <a:r>
                <a:rPr sz="1600" noProof="1">
                  <a:latin typeface="Courier New" pitchFamily="1" charset="0"/>
                </a:rPr>
                <a:t>   diamond.addVertex(0, -height / 2);</a:t>
              </a:r>
            </a:p>
            <a:p>
              <a:pPr>
                <a:lnSpc>
                  <a:spcPct val="95000"/>
                </a:lnSpc>
              </a:pPr>
              <a:r>
                <a:rPr sz="1600" noProof="1">
                  <a:latin typeface="Courier New" pitchFamily="1" charset="0"/>
                </a:rPr>
                <a:t>   diamond.addVertex(width / 2, 0);</a:t>
              </a:r>
            </a:p>
            <a:p>
              <a:pPr>
                <a:lnSpc>
                  <a:spcPct val="95000"/>
                </a:lnSpc>
              </a:pPr>
              <a:r>
                <a:rPr sz="1600" noProof="1">
                  <a:latin typeface="Courier New" pitchFamily="1" charset="0"/>
                </a:rPr>
                <a:t>   diamond.addVertex(0, height / 2);</a:t>
              </a:r>
            </a:p>
            <a:p>
              <a:pPr>
                <a:lnSpc>
                  <a:spcPct val="95000"/>
                </a:lnSpc>
              </a:pPr>
              <a:r>
                <a:rPr sz="1600" noProof="1">
                  <a:latin typeface="Courier New" pitchFamily="1" charset="0"/>
                </a:rPr>
                <a:t>   return diamond;</a:t>
              </a:r>
            </a:p>
            <a:p>
              <a:pPr>
                <a:lnSpc>
                  <a:spcPct val="95000"/>
                </a:lnSpc>
              </a:pPr>
              <a:r>
                <a:rPr sz="1600" noProof="1">
                  <a:latin typeface="Courier New" pitchFamily="1" charset="0"/>
                </a:rPr>
                <a:t>}</a:t>
              </a:r>
              <a:endParaRPr lang="en-US" sz="1600">
                <a:latin typeface="Courier New" pitchFamily="1" charset="0"/>
              </a:endParaRPr>
            </a:p>
            <a:p>
              <a:pPr>
                <a:lnSpc>
                  <a:spcPct val="95000"/>
                </a:lnSpc>
              </a:pPr>
              <a:endParaRPr lang="en-US" sz="2000">
                <a:latin typeface="Courier New" pitchFamily="1" charset="0"/>
              </a:endParaRPr>
            </a:p>
          </p:txBody>
        </p:sp>
        <p:sp>
          <p:nvSpPr>
            <p:cNvPr id="22576" name="Text Box 23"/>
            <p:cNvSpPr txBox="1">
              <a:spLocks noChangeArrowheads="1"/>
            </p:cNvSpPr>
            <p:nvPr/>
          </p:nvSpPr>
          <p:spPr bwMode="auto">
            <a:xfrm>
              <a:off x="4568" y="1110"/>
              <a:ext cx="672"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diamond</a:t>
              </a:r>
              <a:endParaRPr lang="en-US" sz="2000">
                <a:latin typeface="Courier New" pitchFamily="1" charset="0"/>
              </a:endParaRPr>
            </a:p>
          </p:txBody>
        </p:sp>
        <p:sp>
          <p:nvSpPr>
            <p:cNvPr id="22577" name="Rectangle 24"/>
            <p:cNvSpPr>
              <a:spLocks noChangeArrowheads="1"/>
            </p:cNvSpPr>
            <p:nvPr/>
          </p:nvSpPr>
          <p:spPr bwMode="auto">
            <a:xfrm>
              <a:off x="4608" y="1296"/>
              <a:ext cx="680" cy="67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sp>
        <p:nvSpPr>
          <p:cNvPr id="745497" name="Rectangle 25"/>
          <p:cNvSpPr>
            <a:spLocks noChangeArrowheads="1"/>
          </p:cNvSpPr>
          <p:nvPr/>
        </p:nvSpPr>
        <p:spPr bwMode="auto">
          <a:xfrm>
            <a:off x="1092200" y="2482850"/>
            <a:ext cx="4295775"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5498" name="Rectangle 26"/>
          <p:cNvSpPr>
            <a:spLocks noChangeArrowheads="1"/>
          </p:cNvSpPr>
          <p:nvPr/>
        </p:nvSpPr>
        <p:spPr bwMode="auto">
          <a:xfrm>
            <a:off x="1092200" y="2711450"/>
            <a:ext cx="4127500"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5499" name="Rectangle 27"/>
          <p:cNvSpPr>
            <a:spLocks noChangeArrowheads="1"/>
          </p:cNvSpPr>
          <p:nvPr/>
        </p:nvSpPr>
        <p:spPr bwMode="auto">
          <a:xfrm>
            <a:off x="1092200" y="2940050"/>
            <a:ext cx="4295775"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5500" name="Rectangle 28"/>
          <p:cNvSpPr>
            <a:spLocks noChangeArrowheads="1"/>
          </p:cNvSpPr>
          <p:nvPr/>
        </p:nvSpPr>
        <p:spPr bwMode="auto">
          <a:xfrm>
            <a:off x="1092200" y="3181350"/>
            <a:ext cx="4016375"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5501" name="Rectangle 29"/>
          <p:cNvSpPr>
            <a:spLocks noChangeArrowheads="1"/>
          </p:cNvSpPr>
          <p:nvPr/>
        </p:nvSpPr>
        <p:spPr bwMode="auto">
          <a:xfrm>
            <a:off x="1092200" y="3409950"/>
            <a:ext cx="4125913"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5502" name="Rectangle 30"/>
          <p:cNvSpPr>
            <a:spLocks noChangeArrowheads="1"/>
          </p:cNvSpPr>
          <p:nvPr/>
        </p:nvSpPr>
        <p:spPr bwMode="auto">
          <a:xfrm>
            <a:off x="1092200" y="3638550"/>
            <a:ext cx="1949450"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cxnSp>
        <p:nvCxnSpPr>
          <p:cNvPr id="745503" name="AutoShape 31"/>
          <p:cNvCxnSpPr>
            <a:cxnSpLocks noChangeShapeType="1"/>
            <a:stCxn id="745507" idx="1"/>
            <a:endCxn id="745507" idx="0"/>
          </p:cNvCxnSpPr>
          <p:nvPr/>
        </p:nvCxnSpPr>
        <p:spPr bwMode="auto">
          <a:xfrm flipV="1">
            <a:off x="7693025" y="3232150"/>
            <a:ext cx="320675" cy="425450"/>
          </a:xfrm>
          <a:prstGeom prst="straightConnector1">
            <a:avLst/>
          </a:prstGeom>
          <a:noFill/>
          <a:ln w="9525">
            <a:solidFill>
              <a:schemeClr val="tx1"/>
            </a:solidFill>
            <a:round/>
            <a:headEnd/>
            <a:tailEnd/>
          </a:ln>
        </p:spPr>
      </p:cxnSp>
      <p:cxnSp>
        <p:nvCxnSpPr>
          <p:cNvPr id="745504" name="AutoShape 32"/>
          <p:cNvCxnSpPr>
            <a:cxnSpLocks noChangeShapeType="1"/>
            <a:stCxn id="745507" idx="0"/>
            <a:endCxn id="745507" idx="3"/>
          </p:cNvCxnSpPr>
          <p:nvPr/>
        </p:nvCxnSpPr>
        <p:spPr bwMode="auto">
          <a:xfrm>
            <a:off x="8013700" y="3232150"/>
            <a:ext cx="319088" cy="425450"/>
          </a:xfrm>
          <a:prstGeom prst="straightConnector1">
            <a:avLst/>
          </a:prstGeom>
          <a:noFill/>
          <a:ln w="9525">
            <a:solidFill>
              <a:schemeClr val="tx1"/>
            </a:solidFill>
            <a:round/>
            <a:headEnd/>
            <a:tailEnd/>
          </a:ln>
        </p:spPr>
      </p:cxnSp>
      <p:cxnSp>
        <p:nvCxnSpPr>
          <p:cNvPr id="745505" name="AutoShape 33"/>
          <p:cNvCxnSpPr>
            <a:cxnSpLocks noChangeShapeType="1"/>
            <a:stCxn id="745507" idx="3"/>
            <a:endCxn id="745507" idx="2"/>
          </p:cNvCxnSpPr>
          <p:nvPr/>
        </p:nvCxnSpPr>
        <p:spPr bwMode="auto">
          <a:xfrm flipH="1">
            <a:off x="8013700" y="3657600"/>
            <a:ext cx="319088" cy="425450"/>
          </a:xfrm>
          <a:prstGeom prst="straightConnector1">
            <a:avLst/>
          </a:prstGeom>
          <a:noFill/>
          <a:ln w="9525">
            <a:solidFill>
              <a:schemeClr val="tx1"/>
            </a:solidFill>
            <a:round/>
            <a:headEnd/>
            <a:tailEnd/>
          </a:ln>
        </p:spPr>
      </p:cxnSp>
      <p:cxnSp>
        <p:nvCxnSpPr>
          <p:cNvPr id="745506" name="AutoShape 34"/>
          <p:cNvCxnSpPr>
            <a:cxnSpLocks noChangeShapeType="1"/>
            <a:stCxn id="745507" idx="2"/>
            <a:endCxn id="745507" idx="1"/>
          </p:cNvCxnSpPr>
          <p:nvPr/>
        </p:nvCxnSpPr>
        <p:spPr bwMode="auto">
          <a:xfrm flipH="1" flipV="1">
            <a:off x="7693025" y="3657600"/>
            <a:ext cx="320675" cy="425450"/>
          </a:xfrm>
          <a:prstGeom prst="straightConnector1">
            <a:avLst/>
          </a:prstGeom>
          <a:noFill/>
          <a:ln w="9525">
            <a:solidFill>
              <a:schemeClr val="tx1"/>
            </a:solidFill>
            <a:round/>
            <a:headEnd/>
            <a:tailEnd/>
          </a:ln>
        </p:spPr>
      </p:cxnSp>
      <p:sp>
        <p:nvSpPr>
          <p:cNvPr id="745507" name="AutoShape 35"/>
          <p:cNvSpPr>
            <a:spLocks noChangeArrowheads="1"/>
          </p:cNvSpPr>
          <p:nvPr/>
        </p:nvSpPr>
        <p:spPr bwMode="auto">
          <a:xfrm>
            <a:off x="7693025" y="3232150"/>
            <a:ext cx="639763" cy="850900"/>
          </a:xfrm>
          <a:prstGeom prst="diamond">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745508" name="Oval 36"/>
          <p:cNvSpPr>
            <a:spLocks noChangeArrowheads="1"/>
          </p:cNvSpPr>
          <p:nvPr/>
        </p:nvSpPr>
        <p:spPr bwMode="auto">
          <a:xfrm>
            <a:off x="7667625" y="3616325"/>
            <a:ext cx="74613" cy="74613"/>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745509" name="Oval 37"/>
          <p:cNvSpPr>
            <a:spLocks noChangeArrowheads="1"/>
          </p:cNvSpPr>
          <p:nvPr/>
        </p:nvSpPr>
        <p:spPr bwMode="auto">
          <a:xfrm>
            <a:off x="7977188" y="3187700"/>
            <a:ext cx="74612" cy="74613"/>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745510" name="Oval 38"/>
          <p:cNvSpPr>
            <a:spLocks noChangeArrowheads="1"/>
          </p:cNvSpPr>
          <p:nvPr/>
        </p:nvSpPr>
        <p:spPr bwMode="auto">
          <a:xfrm>
            <a:off x="8299450" y="3616325"/>
            <a:ext cx="74613" cy="74613"/>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745511" name="Oval 39"/>
          <p:cNvSpPr>
            <a:spLocks noChangeArrowheads="1"/>
          </p:cNvSpPr>
          <p:nvPr/>
        </p:nvSpPr>
        <p:spPr bwMode="auto">
          <a:xfrm>
            <a:off x="7977188" y="4052888"/>
            <a:ext cx="74612" cy="74612"/>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grpSp>
        <p:nvGrpSpPr>
          <p:cNvPr id="3" name="Group 40"/>
          <p:cNvGrpSpPr>
            <a:grpSpLocks/>
          </p:cNvGrpSpPr>
          <p:nvPr/>
        </p:nvGrpSpPr>
        <p:grpSpPr bwMode="auto">
          <a:xfrm>
            <a:off x="381000" y="1676400"/>
            <a:ext cx="8394700" cy="2819400"/>
            <a:chOff x="240" y="1056"/>
            <a:chExt cx="5288" cy="1776"/>
          </a:xfrm>
        </p:grpSpPr>
        <p:sp>
          <p:nvSpPr>
            <p:cNvPr id="22565" name="Rectangle 41"/>
            <p:cNvSpPr>
              <a:spLocks noChangeArrowheads="1"/>
            </p:cNvSpPr>
            <p:nvPr/>
          </p:nvSpPr>
          <p:spPr bwMode="auto">
            <a:xfrm>
              <a:off x="240" y="1056"/>
              <a:ext cx="5280" cy="1776"/>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22566" name="Rectangle 42"/>
            <p:cNvSpPr>
              <a:spLocks noChangeArrowheads="1"/>
            </p:cNvSpPr>
            <p:nvPr/>
          </p:nvSpPr>
          <p:spPr bwMode="auto">
            <a:xfrm>
              <a:off x="288" y="1104"/>
              <a:ext cx="5088" cy="1392"/>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2567" name="Text Box 43"/>
            <p:cNvSpPr txBox="1">
              <a:spLocks noChangeArrowheads="1"/>
            </p:cNvSpPr>
            <p:nvPr/>
          </p:nvSpPr>
          <p:spPr bwMode="auto">
            <a:xfrm>
              <a:off x="336" y="1152"/>
              <a:ext cx="5088" cy="1116"/>
            </a:xfrm>
            <a:prstGeom prst="rect">
              <a:avLst/>
            </a:prstGeom>
            <a:noFill/>
            <a:ln w="9525">
              <a:noFill/>
              <a:miter lim="800000"/>
              <a:headEnd/>
              <a:tailEnd/>
            </a:ln>
          </p:spPr>
          <p:txBody>
            <a:bodyPr>
              <a:prstTxWarp prst="textNoShape">
                <a:avLst/>
              </a:prstTxWarp>
              <a:spAutoFit/>
            </a:bodyPr>
            <a:lstStyle/>
            <a:p>
              <a:pPr>
                <a:lnSpc>
                  <a:spcPct val="95000"/>
                </a:lnSpc>
              </a:pPr>
              <a:r>
                <a:rPr lang="en-US" sz="1600">
                  <a:latin typeface="Courier New" pitchFamily="1" charset="0"/>
                </a:rPr>
                <a:t>public void run() {</a:t>
              </a:r>
            </a:p>
            <a:p>
              <a:pPr>
                <a:lnSpc>
                  <a:spcPct val="95000"/>
                </a:lnSpc>
              </a:pPr>
              <a:r>
                <a:rPr lang="en-US" sz="1600">
                  <a:latin typeface="Courier New" pitchFamily="1" charset="0"/>
                </a:rPr>
                <a:t>   GPolygon diamond = createDiamond(100, 75)</a:t>
              </a:r>
              <a:r>
                <a:rPr sz="1600" noProof="1">
                  <a:latin typeface="Courier New" pitchFamily="1" charset="0"/>
                </a:rPr>
                <a:t>;</a:t>
              </a:r>
            </a:p>
            <a:p>
              <a:pPr>
                <a:lnSpc>
                  <a:spcPct val="95000"/>
                </a:lnSpc>
              </a:pPr>
              <a:r>
                <a:rPr sz="1600" noProof="1">
                  <a:latin typeface="Courier New" pitchFamily="1" charset="0"/>
                </a:rPr>
                <a:t>   diamond.setFilled(true);</a:t>
              </a:r>
            </a:p>
            <a:p>
              <a:pPr>
                <a:lnSpc>
                  <a:spcPct val="95000"/>
                </a:lnSpc>
              </a:pPr>
              <a:r>
                <a:rPr sz="1600" noProof="1">
                  <a:latin typeface="Courier New" pitchFamily="1" charset="0"/>
                </a:rPr>
                <a:t>   diamond.setFillColor(Color.MAGENTA);</a:t>
              </a:r>
            </a:p>
            <a:p>
              <a:pPr>
                <a:lnSpc>
                  <a:spcPct val="95000"/>
                </a:lnSpc>
              </a:pPr>
              <a:r>
                <a:rPr sz="1600" noProof="1">
                  <a:latin typeface="Courier New" pitchFamily="1" charset="0"/>
                </a:rPr>
                <a:t>   add(diamond, getWidth() / 2, getHeight() / 2);</a:t>
              </a:r>
            </a:p>
            <a:p>
              <a:pPr>
                <a:lnSpc>
                  <a:spcPct val="95000"/>
                </a:lnSpc>
              </a:pPr>
              <a:r>
                <a:rPr sz="1600" noProof="1">
                  <a:latin typeface="Courier New" pitchFamily="1" charset="0"/>
                </a:rPr>
                <a:t>}</a:t>
              </a:r>
              <a:endParaRPr lang="en-US" sz="1600">
                <a:latin typeface="Courier New" pitchFamily="1" charset="0"/>
              </a:endParaRPr>
            </a:p>
            <a:p>
              <a:pPr>
                <a:lnSpc>
                  <a:spcPct val="95000"/>
                </a:lnSpc>
              </a:pPr>
              <a:endParaRPr lang="en-US" sz="2000">
                <a:latin typeface="Courier New" pitchFamily="1" charset="0"/>
              </a:endParaRPr>
            </a:p>
          </p:txBody>
        </p:sp>
        <p:grpSp>
          <p:nvGrpSpPr>
            <p:cNvPr id="22568" name="Group 44"/>
            <p:cNvGrpSpPr>
              <a:grpSpLocks/>
            </p:cNvGrpSpPr>
            <p:nvPr/>
          </p:nvGrpSpPr>
          <p:grpSpPr bwMode="auto">
            <a:xfrm>
              <a:off x="392" y="1336"/>
              <a:ext cx="5136" cy="1456"/>
              <a:chOff x="288" y="672"/>
              <a:chExt cx="5136" cy="1456"/>
            </a:xfrm>
          </p:grpSpPr>
          <p:sp>
            <p:nvSpPr>
              <p:cNvPr id="22570" name="Rectangle 45"/>
              <p:cNvSpPr>
                <a:spLocks noChangeArrowheads="1"/>
              </p:cNvSpPr>
              <p:nvPr/>
            </p:nvSpPr>
            <p:spPr bwMode="auto">
              <a:xfrm>
                <a:off x="288" y="672"/>
                <a:ext cx="5088" cy="1392"/>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2571" name="Text Box 46"/>
              <p:cNvSpPr txBox="1">
                <a:spLocks noChangeArrowheads="1"/>
              </p:cNvSpPr>
              <p:nvPr/>
            </p:nvSpPr>
            <p:spPr bwMode="auto">
              <a:xfrm>
                <a:off x="336" y="720"/>
                <a:ext cx="5088" cy="1408"/>
              </a:xfrm>
              <a:prstGeom prst="rect">
                <a:avLst/>
              </a:prstGeom>
              <a:noFill/>
              <a:ln w="9525">
                <a:noFill/>
                <a:miter lim="800000"/>
                <a:headEnd/>
                <a:tailEnd/>
              </a:ln>
            </p:spPr>
            <p:txBody>
              <a:bodyPr>
                <a:prstTxWarp prst="textNoShape">
                  <a:avLst/>
                </a:prstTxWarp>
                <a:spAutoFit/>
              </a:bodyPr>
              <a:lstStyle/>
              <a:p>
                <a:pPr>
                  <a:lnSpc>
                    <a:spcPct val="95000"/>
                  </a:lnSpc>
                </a:pPr>
                <a:r>
                  <a:rPr lang="en-US" sz="1600">
                    <a:latin typeface="Courier New" pitchFamily="1" charset="0"/>
                  </a:rPr>
                  <a:t>private GPolygon createDiamond(double width, double height) {</a:t>
                </a:r>
              </a:p>
              <a:p>
                <a:pPr>
                  <a:lnSpc>
                    <a:spcPct val="95000"/>
                  </a:lnSpc>
                </a:pPr>
                <a:r>
                  <a:rPr lang="en-US" sz="1600">
                    <a:latin typeface="Courier New" pitchFamily="1" charset="0"/>
                  </a:rPr>
                  <a:t>   GPolygon diamond = new GPolygon()</a:t>
                </a:r>
                <a:r>
                  <a:rPr sz="1600" noProof="1">
                    <a:latin typeface="Courier New" pitchFamily="1" charset="0"/>
                  </a:rPr>
                  <a:t>;</a:t>
                </a:r>
              </a:p>
              <a:p>
                <a:pPr>
                  <a:lnSpc>
                    <a:spcPct val="95000"/>
                  </a:lnSpc>
                </a:pPr>
                <a:r>
                  <a:rPr sz="1600" noProof="1">
                    <a:latin typeface="Courier New" pitchFamily="1" charset="0"/>
                  </a:rPr>
                  <a:t>   diamond.addVertex(-width / 2, 0);</a:t>
                </a:r>
              </a:p>
              <a:p>
                <a:pPr>
                  <a:lnSpc>
                    <a:spcPct val="95000"/>
                  </a:lnSpc>
                </a:pPr>
                <a:r>
                  <a:rPr sz="1600" noProof="1">
                    <a:latin typeface="Courier New" pitchFamily="1" charset="0"/>
                  </a:rPr>
                  <a:t>   diamond.addVertex(0, -height / 2);</a:t>
                </a:r>
              </a:p>
              <a:p>
                <a:pPr>
                  <a:lnSpc>
                    <a:spcPct val="95000"/>
                  </a:lnSpc>
                </a:pPr>
                <a:r>
                  <a:rPr sz="1600" noProof="1">
                    <a:latin typeface="Courier New" pitchFamily="1" charset="0"/>
                  </a:rPr>
                  <a:t>   diamond.addVertex(width / 2, 0);</a:t>
                </a:r>
              </a:p>
              <a:p>
                <a:pPr>
                  <a:lnSpc>
                    <a:spcPct val="95000"/>
                  </a:lnSpc>
                </a:pPr>
                <a:r>
                  <a:rPr sz="1600" noProof="1">
                    <a:latin typeface="Courier New" pitchFamily="1" charset="0"/>
                  </a:rPr>
                  <a:t>   diamond.addVertex(0, height / 2);</a:t>
                </a:r>
              </a:p>
              <a:p>
                <a:pPr>
                  <a:lnSpc>
                    <a:spcPct val="95000"/>
                  </a:lnSpc>
                </a:pPr>
                <a:r>
                  <a:rPr sz="1600" noProof="1">
                    <a:latin typeface="Courier New" pitchFamily="1" charset="0"/>
                  </a:rPr>
                  <a:t>   return diamond;</a:t>
                </a:r>
              </a:p>
              <a:p>
                <a:pPr>
                  <a:lnSpc>
                    <a:spcPct val="95000"/>
                  </a:lnSpc>
                </a:pPr>
                <a:r>
                  <a:rPr sz="1600" noProof="1">
                    <a:latin typeface="Courier New" pitchFamily="1" charset="0"/>
                  </a:rPr>
                  <a:t>}</a:t>
                </a:r>
                <a:endParaRPr lang="en-US" sz="1600">
                  <a:latin typeface="Courier New" pitchFamily="1" charset="0"/>
                </a:endParaRPr>
              </a:p>
              <a:p>
                <a:pPr>
                  <a:lnSpc>
                    <a:spcPct val="95000"/>
                  </a:lnSpc>
                </a:pPr>
                <a:endParaRPr lang="en-US" sz="2000">
                  <a:latin typeface="Courier New" pitchFamily="1" charset="0"/>
                </a:endParaRPr>
              </a:p>
            </p:txBody>
          </p:sp>
          <p:sp>
            <p:nvSpPr>
              <p:cNvPr id="22572" name="Text Box 47"/>
              <p:cNvSpPr txBox="1">
                <a:spLocks noChangeArrowheads="1"/>
              </p:cNvSpPr>
              <p:nvPr/>
            </p:nvSpPr>
            <p:spPr bwMode="auto">
              <a:xfrm>
                <a:off x="4568" y="1110"/>
                <a:ext cx="672"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diamond</a:t>
                </a:r>
                <a:endParaRPr lang="en-US" sz="2000">
                  <a:latin typeface="Courier New" pitchFamily="1" charset="0"/>
                </a:endParaRPr>
              </a:p>
            </p:txBody>
          </p:sp>
          <p:sp>
            <p:nvSpPr>
              <p:cNvPr id="22573" name="Rectangle 48"/>
              <p:cNvSpPr>
                <a:spLocks noChangeArrowheads="1"/>
              </p:cNvSpPr>
              <p:nvPr/>
            </p:nvSpPr>
            <p:spPr bwMode="auto">
              <a:xfrm>
                <a:off x="4608" y="1296"/>
                <a:ext cx="680" cy="67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sp>
          <p:nvSpPr>
            <p:cNvPr id="22569" name="AutoShape 49"/>
            <p:cNvSpPr>
              <a:spLocks noChangeArrowheads="1"/>
            </p:cNvSpPr>
            <p:nvPr/>
          </p:nvSpPr>
          <p:spPr bwMode="auto">
            <a:xfrm>
              <a:off x="4846" y="2036"/>
              <a:ext cx="403" cy="536"/>
            </a:xfrm>
            <a:prstGeom prst="diamond">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45480"/>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745481"/>
                                        </p:tgtEl>
                                        <p:attrNameLst>
                                          <p:attrName>style.visibility</p:attrName>
                                        </p:attrNameLst>
                                      </p:cBhvr>
                                      <p:to>
                                        <p:strVal val="visible"/>
                                      </p:to>
                                    </p:set>
                                  </p:childTnLst>
                                  <p:subTnLst>
                                    <p:set>
                                      <p:cBhvr override="childStyle">
                                        <p:cTn dur="1" fill="hold" display="0" masterRel="nextClick" afterEffect="1"/>
                                        <p:tgtEl>
                                          <p:spTgt spid="745481"/>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745497"/>
                                        </p:tgtEl>
                                        <p:attrNameLst>
                                          <p:attrName>style.visibility</p:attrName>
                                        </p:attrNameLst>
                                      </p:cBhvr>
                                      <p:to>
                                        <p:strVal val="visible"/>
                                      </p:to>
                                    </p:set>
                                  </p:childTnLst>
                                  <p:subTnLst>
                                    <p:set>
                                      <p:cBhvr override="childStyle">
                                        <p:cTn dur="1" fill="hold" display="0" masterRel="nextClick" afterEffect="1"/>
                                        <p:tgtEl>
                                          <p:spTgt spid="745497"/>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45498"/>
                                        </p:tgtEl>
                                        <p:attrNameLst>
                                          <p:attrName>style.visibility</p:attrName>
                                        </p:attrNameLst>
                                      </p:cBhvr>
                                      <p:to>
                                        <p:strVal val="visible"/>
                                      </p:to>
                                    </p:set>
                                  </p:childTnLst>
                                  <p:subTnLst>
                                    <p:set>
                                      <p:cBhvr override="childStyle">
                                        <p:cTn dur="1" fill="hold" display="0" masterRel="nextClick" afterEffect="1"/>
                                        <p:tgtEl>
                                          <p:spTgt spid="745498"/>
                                        </p:tgtEl>
                                        <p:attrNameLst>
                                          <p:attrName>style.visibility</p:attrName>
                                        </p:attrNameLst>
                                      </p:cBhvr>
                                      <p:to>
                                        <p:strVal val="hidden"/>
                                      </p:to>
                                    </p:set>
                                  </p:sub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745508"/>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745499"/>
                                        </p:tgtEl>
                                        <p:attrNameLst>
                                          <p:attrName>style.visibility</p:attrName>
                                        </p:attrNameLst>
                                      </p:cBhvr>
                                      <p:to>
                                        <p:strVal val="visible"/>
                                      </p:to>
                                    </p:set>
                                  </p:childTnLst>
                                  <p:subTnLst>
                                    <p:set>
                                      <p:cBhvr override="childStyle">
                                        <p:cTn dur="1" fill="hold" display="0" masterRel="nextClick" afterEffect="1"/>
                                        <p:tgtEl>
                                          <p:spTgt spid="745499"/>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45503"/>
                                        </p:tgtEl>
                                        <p:attrNameLst>
                                          <p:attrName>style.visibility</p:attrName>
                                        </p:attrNameLst>
                                      </p:cBhvr>
                                      <p:to>
                                        <p:strVal val="visible"/>
                                      </p:to>
                                    </p:set>
                                  </p:childTnLst>
                                </p:cTn>
                              </p:par>
                              <p:par>
                                <p:cTn id="33" presetID="1" presetClass="exit" presetSubtype="0" fill="hold" grpId="1" nodeType="withEffect">
                                  <p:stCondLst>
                                    <p:cond delay="0"/>
                                  </p:stCondLst>
                                  <p:childTnLst>
                                    <p:set>
                                      <p:cBhvr>
                                        <p:cTn id="34" dur="1" fill="hold">
                                          <p:stCondLst>
                                            <p:cond delay="0"/>
                                          </p:stCondLst>
                                        </p:cTn>
                                        <p:tgtEl>
                                          <p:spTgt spid="745508"/>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499"/>
                                          </p:stCondLst>
                                        </p:cTn>
                                        <p:tgtEl>
                                          <p:spTgt spid="745509"/>
                                        </p:tgtEl>
                                        <p:attrNameLst>
                                          <p:attrName>style.visibility</p:attrName>
                                        </p:attrNameLst>
                                      </p:cBhvr>
                                      <p:to>
                                        <p:strVal val="visible"/>
                                      </p:to>
                                    </p:set>
                                  </p:childTnLst>
                                </p:cTn>
                              </p:par>
                            </p:childTnLst>
                          </p:cTn>
                        </p:par>
                        <p:par>
                          <p:cTn id="37" fill="hold">
                            <p:stCondLst>
                              <p:cond delay="500"/>
                            </p:stCondLst>
                            <p:childTnLst>
                              <p:par>
                                <p:cTn id="38" presetID="1" presetClass="entr" presetSubtype="0" fill="hold" grpId="0" nodeType="afterEffect">
                                  <p:stCondLst>
                                    <p:cond delay="0"/>
                                  </p:stCondLst>
                                  <p:childTnLst>
                                    <p:set>
                                      <p:cBhvr>
                                        <p:cTn id="39" dur="1" fill="hold">
                                          <p:stCondLst>
                                            <p:cond delay="0"/>
                                          </p:stCondLst>
                                        </p:cTn>
                                        <p:tgtEl>
                                          <p:spTgt spid="745500"/>
                                        </p:tgtEl>
                                        <p:attrNameLst>
                                          <p:attrName>style.visibility</p:attrName>
                                        </p:attrNameLst>
                                      </p:cBhvr>
                                      <p:to>
                                        <p:strVal val="visible"/>
                                      </p:to>
                                    </p:set>
                                  </p:childTnLst>
                                  <p:subTnLst>
                                    <p:set>
                                      <p:cBhvr override="childStyle">
                                        <p:cTn dur="1" fill="hold" display="0" masterRel="nextClick" afterEffect="1"/>
                                        <p:tgtEl>
                                          <p:spTgt spid="745500"/>
                                        </p:tgtEl>
                                        <p:attrNameLst>
                                          <p:attrName>style.visibility</p:attrName>
                                        </p:attrNameLst>
                                      </p:cBhvr>
                                      <p:to>
                                        <p:strVal val="hidden"/>
                                      </p:to>
                                    </p:set>
                                  </p:sub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745504"/>
                                        </p:tgtEl>
                                        <p:attrNameLst>
                                          <p:attrName>style.visibility</p:attrName>
                                        </p:attrNameLst>
                                      </p:cBhvr>
                                      <p:to>
                                        <p:strVal val="visible"/>
                                      </p:to>
                                    </p:set>
                                  </p:childTnLst>
                                </p:cTn>
                              </p:par>
                              <p:par>
                                <p:cTn id="44" presetID="1" presetClass="exit" presetSubtype="0" fill="hold" grpId="1" nodeType="withEffect">
                                  <p:stCondLst>
                                    <p:cond delay="0"/>
                                  </p:stCondLst>
                                  <p:childTnLst>
                                    <p:set>
                                      <p:cBhvr>
                                        <p:cTn id="45" dur="1" fill="hold">
                                          <p:stCondLst>
                                            <p:cond delay="0"/>
                                          </p:stCondLst>
                                        </p:cTn>
                                        <p:tgtEl>
                                          <p:spTgt spid="745509"/>
                                        </p:tgtEl>
                                        <p:attrNameLst>
                                          <p:attrName>style.visibility</p:attrName>
                                        </p:attrNameLst>
                                      </p:cBhvr>
                                      <p:to>
                                        <p:strVal val="hidden"/>
                                      </p:to>
                                    </p:set>
                                  </p:childTnLst>
                                </p:cTn>
                              </p:par>
                              <p:par>
                                <p:cTn id="46" presetID="1" presetClass="entr" presetSubtype="0" fill="hold" grpId="0" nodeType="withEffect">
                                  <p:stCondLst>
                                    <p:cond delay="0"/>
                                  </p:stCondLst>
                                  <p:childTnLst>
                                    <p:set>
                                      <p:cBhvr>
                                        <p:cTn id="47" dur="1" fill="hold">
                                          <p:stCondLst>
                                            <p:cond delay="499"/>
                                          </p:stCondLst>
                                        </p:cTn>
                                        <p:tgtEl>
                                          <p:spTgt spid="745510"/>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grpId="0" nodeType="afterEffect">
                                  <p:stCondLst>
                                    <p:cond delay="0"/>
                                  </p:stCondLst>
                                  <p:childTnLst>
                                    <p:set>
                                      <p:cBhvr>
                                        <p:cTn id="50" dur="1" fill="hold">
                                          <p:stCondLst>
                                            <p:cond delay="0"/>
                                          </p:stCondLst>
                                        </p:cTn>
                                        <p:tgtEl>
                                          <p:spTgt spid="745501"/>
                                        </p:tgtEl>
                                        <p:attrNameLst>
                                          <p:attrName>style.visibility</p:attrName>
                                        </p:attrNameLst>
                                      </p:cBhvr>
                                      <p:to>
                                        <p:strVal val="visible"/>
                                      </p:to>
                                    </p:set>
                                  </p:childTnLst>
                                  <p:subTnLst>
                                    <p:set>
                                      <p:cBhvr override="childStyle">
                                        <p:cTn dur="1" fill="hold" display="0" masterRel="nextClick" afterEffect="1"/>
                                        <p:tgtEl>
                                          <p:spTgt spid="745501"/>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45505"/>
                                        </p:tgtEl>
                                        <p:attrNameLst>
                                          <p:attrName>style.visibility</p:attrName>
                                        </p:attrNameLst>
                                      </p:cBhvr>
                                      <p:to>
                                        <p:strVal val="visible"/>
                                      </p:to>
                                    </p:set>
                                  </p:childTnLst>
                                </p:cTn>
                              </p:par>
                              <p:par>
                                <p:cTn id="55" presetID="1" presetClass="exit" presetSubtype="0" fill="hold" grpId="1" nodeType="withEffect">
                                  <p:stCondLst>
                                    <p:cond delay="0"/>
                                  </p:stCondLst>
                                  <p:childTnLst>
                                    <p:set>
                                      <p:cBhvr>
                                        <p:cTn id="56" dur="1" fill="hold">
                                          <p:stCondLst>
                                            <p:cond delay="0"/>
                                          </p:stCondLst>
                                        </p:cTn>
                                        <p:tgtEl>
                                          <p:spTgt spid="745510"/>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499"/>
                                          </p:stCondLst>
                                        </p:cTn>
                                        <p:tgtEl>
                                          <p:spTgt spid="745511"/>
                                        </p:tgtEl>
                                        <p:attrNameLst>
                                          <p:attrName>style.visibility</p:attrName>
                                        </p:attrNameLst>
                                      </p:cBhvr>
                                      <p:to>
                                        <p:strVal val="visible"/>
                                      </p:to>
                                    </p:set>
                                  </p:childTnLst>
                                </p:cTn>
                              </p:par>
                            </p:childTnLst>
                          </p:cTn>
                        </p:par>
                        <p:par>
                          <p:cTn id="59" fill="hold">
                            <p:stCondLst>
                              <p:cond delay="500"/>
                            </p:stCondLst>
                            <p:childTnLst>
                              <p:par>
                                <p:cTn id="60" presetID="1" presetClass="entr" presetSubtype="0" fill="hold" grpId="0" nodeType="afterEffect">
                                  <p:stCondLst>
                                    <p:cond delay="0"/>
                                  </p:stCondLst>
                                  <p:childTnLst>
                                    <p:set>
                                      <p:cBhvr>
                                        <p:cTn id="61" dur="1" fill="hold">
                                          <p:stCondLst>
                                            <p:cond delay="0"/>
                                          </p:stCondLst>
                                        </p:cTn>
                                        <p:tgtEl>
                                          <p:spTgt spid="745502"/>
                                        </p:tgtEl>
                                        <p:attrNameLst>
                                          <p:attrName>style.visibility</p:attrName>
                                        </p:attrNameLst>
                                      </p:cBhvr>
                                      <p:to>
                                        <p:strVal val="visible"/>
                                      </p:to>
                                    </p:set>
                                  </p:childTnLst>
                                  <p:subTnLst>
                                    <p:set>
                                      <p:cBhvr override="childStyle">
                                        <p:cTn dur="1" fill="hold" display="0" masterRel="nextClick" afterEffect="1"/>
                                        <p:tgtEl>
                                          <p:spTgt spid="745502"/>
                                        </p:tgtEl>
                                        <p:attrNameLst>
                                          <p:attrName>style.visibility</p:attrName>
                                        </p:attrNameLst>
                                      </p:cBhvr>
                                      <p:to>
                                        <p:strVal val="hidden"/>
                                      </p:to>
                                    </p:set>
                                  </p:sub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745506"/>
                                        </p:tgtEl>
                                        <p:attrNameLst>
                                          <p:attrName>style.visibility</p:attrName>
                                        </p:attrNameLst>
                                      </p:cBhvr>
                                      <p:to>
                                        <p:strVal val="visible"/>
                                      </p:to>
                                    </p:set>
                                  </p:childTnLst>
                                </p:cTn>
                              </p:par>
                              <p:par>
                                <p:cTn id="66" presetID="1" presetClass="exit" presetSubtype="0" fill="hold" grpId="1" nodeType="withEffect">
                                  <p:stCondLst>
                                    <p:cond delay="0"/>
                                  </p:stCondLst>
                                  <p:childTnLst>
                                    <p:set>
                                      <p:cBhvr>
                                        <p:cTn id="67" dur="1" fill="hold">
                                          <p:stCondLst>
                                            <p:cond delay="0"/>
                                          </p:stCondLst>
                                        </p:cTn>
                                        <p:tgtEl>
                                          <p:spTgt spid="745511"/>
                                        </p:tgtEl>
                                        <p:attrNameLst>
                                          <p:attrName>style.visibility</p:attrName>
                                        </p:attrNameLst>
                                      </p:cBhvr>
                                      <p:to>
                                        <p:strVal val="hidden"/>
                                      </p:to>
                                    </p:set>
                                  </p:childTnLst>
                                </p:cTn>
                              </p:par>
                              <p:par>
                                <p:cTn id="68" presetID="1" presetClass="exit" presetSubtype="0" fill="hold" nodeType="withEffect">
                                  <p:stCondLst>
                                    <p:cond delay="300"/>
                                  </p:stCondLst>
                                  <p:childTnLst>
                                    <p:set>
                                      <p:cBhvr>
                                        <p:cTn id="69" dur="1" fill="hold">
                                          <p:stCondLst>
                                            <p:cond delay="0"/>
                                          </p:stCondLst>
                                        </p:cTn>
                                        <p:tgtEl>
                                          <p:spTgt spid="745506"/>
                                        </p:tgtEl>
                                        <p:attrNameLst>
                                          <p:attrName>style.visibility</p:attrName>
                                        </p:attrNameLst>
                                      </p:cBhvr>
                                      <p:to>
                                        <p:strVal val="hidden"/>
                                      </p:to>
                                    </p:set>
                                  </p:childTnLst>
                                </p:cTn>
                              </p:par>
                              <p:par>
                                <p:cTn id="70" presetID="1" presetClass="entr" presetSubtype="0" fill="hold" grpId="0" nodeType="withEffect">
                                  <p:stCondLst>
                                    <p:cond delay="0"/>
                                  </p:stCondLst>
                                  <p:childTnLst>
                                    <p:set>
                                      <p:cBhvr>
                                        <p:cTn id="71" dur="1" fill="hold">
                                          <p:stCondLst>
                                            <p:cond delay="0"/>
                                          </p:stCondLst>
                                        </p:cTn>
                                        <p:tgtEl>
                                          <p:spTgt spid="745507"/>
                                        </p:tgtEl>
                                        <p:attrNameLst>
                                          <p:attrName>style.visibility</p:attrName>
                                        </p:attrNameLst>
                                      </p:cBhvr>
                                      <p:to>
                                        <p:strVal val="visible"/>
                                      </p:to>
                                    </p:set>
                                  </p:childTnLst>
                                  <p:subTnLst>
                                    <p:set>
                                      <p:cBhvr override="childStyle">
                                        <p:cTn dur="1" fill="hold" display="0" masterRel="nextClick" afterEffect="1"/>
                                        <p:tgtEl>
                                          <p:spTgt spid="745507"/>
                                        </p:tgtEl>
                                        <p:attrNameLst>
                                          <p:attrName>style.visibility</p:attrName>
                                        </p:attrNameLst>
                                      </p:cBhvr>
                                      <p:to>
                                        <p:strVal val="hidden"/>
                                      </p:to>
                                    </p:set>
                                  </p:subTnLst>
                                </p:cTn>
                              </p:par>
                            </p:childTnLst>
                          </p:cTn>
                        </p:par>
                        <p:par>
                          <p:cTn id="72" fill="hold">
                            <p:stCondLst>
                              <p:cond delay="300"/>
                            </p:stCondLst>
                            <p:childTnLst>
                              <p:par>
                                <p:cTn id="73" presetID="53" presetClass="exit" presetSubtype="0" fill="hold" nodeType="afterEffect">
                                  <p:stCondLst>
                                    <p:cond delay="0"/>
                                  </p:stCondLst>
                                  <p:childTnLst>
                                    <p:anim calcmode="lin" valueType="num">
                                      <p:cBhvr>
                                        <p:cTn id="74" dur="500"/>
                                        <p:tgtEl>
                                          <p:spTgt spid="2"/>
                                        </p:tgtEl>
                                        <p:attrNameLst>
                                          <p:attrName>ppt_w</p:attrName>
                                        </p:attrNameLst>
                                      </p:cBhvr>
                                      <p:tavLst>
                                        <p:tav tm="0">
                                          <p:val>
                                            <p:strVal val="ppt_w"/>
                                          </p:val>
                                        </p:tav>
                                        <p:tav tm="100000">
                                          <p:val>
                                            <p:fltVal val="0"/>
                                          </p:val>
                                        </p:tav>
                                      </p:tavLst>
                                    </p:anim>
                                    <p:anim calcmode="lin" valueType="num">
                                      <p:cBhvr>
                                        <p:cTn id="75" dur="500"/>
                                        <p:tgtEl>
                                          <p:spTgt spid="2"/>
                                        </p:tgtEl>
                                        <p:attrNameLst>
                                          <p:attrName>ppt_h</p:attrName>
                                        </p:attrNameLst>
                                      </p:cBhvr>
                                      <p:tavLst>
                                        <p:tav tm="0">
                                          <p:val>
                                            <p:strVal val="ppt_h"/>
                                          </p:val>
                                        </p:tav>
                                        <p:tav tm="100000">
                                          <p:val>
                                            <p:fltVal val="0"/>
                                          </p:val>
                                        </p:tav>
                                      </p:tavLst>
                                    </p:anim>
                                    <p:animEffect transition="out" filter="fade">
                                      <p:cBhvr>
                                        <p:cTn id="76" dur="500"/>
                                        <p:tgtEl>
                                          <p:spTgt spid="2"/>
                                        </p:tgtEl>
                                      </p:cBhvr>
                                    </p:animEffect>
                                    <p:set>
                                      <p:cBhvr>
                                        <p:cTn id="77" dur="1" fill="hold">
                                          <p:stCondLst>
                                            <p:cond delay="499"/>
                                          </p:stCondLst>
                                        </p:cTn>
                                        <p:tgtEl>
                                          <p:spTgt spid="2"/>
                                        </p:tgtEl>
                                        <p:attrNameLst>
                                          <p:attrName>style.visibility</p:attrName>
                                        </p:attrNameLst>
                                      </p:cBhvr>
                                      <p:to>
                                        <p:strVal val="hidden"/>
                                      </p:to>
                                    </p:set>
                                  </p:childTnLst>
                                </p:cTn>
                              </p:par>
                              <p:par>
                                <p:cTn id="78" presetID="1" presetClass="exit" presetSubtype="0" fill="hold" nodeType="withEffect">
                                  <p:stCondLst>
                                    <p:cond delay="0"/>
                                  </p:stCondLst>
                                  <p:childTnLst>
                                    <p:set>
                                      <p:cBhvr>
                                        <p:cTn id="79" dur="1" fill="hold">
                                          <p:stCondLst>
                                            <p:cond delay="0"/>
                                          </p:stCondLst>
                                        </p:cTn>
                                        <p:tgtEl>
                                          <p:spTgt spid="745504"/>
                                        </p:tgtEl>
                                        <p:attrNameLst>
                                          <p:attrName>style.visibility</p:attrName>
                                        </p:attrNameLst>
                                      </p:cBhvr>
                                      <p:to>
                                        <p:strVal val="hidden"/>
                                      </p:to>
                                    </p:set>
                                  </p:childTnLst>
                                </p:cTn>
                              </p:par>
                              <p:par>
                                <p:cTn id="80" presetID="1" presetClass="exit" presetSubtype="0" fill="hold" nodeType="withEffect">
                                  <p:stCondLst>
                                    <p:cond delay="0"/>
                                  </p:stCondLst>
                                  <p:childTnLst>
                                    <p:set>
                                      <p:cBhvr>
                                        <p:cTn id="81" dur="1" fill="hold">
                                          <p:stCondLst>
                                            <p:cond delay="0"/>
                                          </p:stCondLst>
                                        </p:cTn>
                                        <p:tgtEl>
                                          <p:spTgt spid="745503"/>
                                        </p:tgtEl>
                                        <p:attrNameLst>
                                          <p:attrName>style.visibility</p:attrName>
                                        </p:attrNameLst>
                                      </p:cBhvr>
                                      <p:to>
                                        <p:strVal val="hidden"/>
                                      </p:to>
                                    </p:set>
                                  </p:childTnLst>
                                </p:cTn>
                              </p:par>
                              <p:par>
                                <p:cTn id="82" presetID="1" presetClass="exit" presetSubtype="0" fill="hold" nodeType="withEffect">
                                  <p:stCondLst>
                                    <p:cond delay="0"/>
                                  </p:stCondLst>
                                  <p:childTnLst>
                                    <p:set>
                                      <p:cBhvr>
                                        <p:cTn id="83" dur="1" fill="hold">
                                          <p:stCondLst>
                                            <p:cond delay="0"/>
                                          </p:stCondLst>
                                        </p:cTn>
                                        <p:tgtEl>
                                          <p:spTgt spid="745505"/>
                                        </p:tgtEl>
                                        <p:attrNameLst>
                                          <p:attrName>style.visibility</p:attrName>
                                        </p:attrNameLst>
                                      </p:cBhvr>
                                      <p:to>
                                        <p:strVal val="hidden"/>
                                      </p:to>
                                    </p:set>
                                  </p:childTnLst>
                                </p:cTn>
                              </p:par>
                              <p:par>
                                <p:cTn id="84" presetID="1" presetClass="entr" presetSubtype="0" fill="hold" grpId="0" nodeType="withEffect">
                                  <p:stCondLst>
                                    <p:cond delay="0"/>
                                  </p:stCondLst>
                                  <p:childTnLst>
                                    <p:set>
                                      <p:cBhvr>
                                        <p:cTn id="85" dur="1" fill="hold">
                                          <p:stCondLst>
                                            <p:cond delay="0"/>
                                          </p:stCondLst>
                                        </p:cTn>
                                        <p:tgtEl>
                                          <p:spTgt spid="745485"/>
                                        </p:tgtEl>
                                        <p:attrNameLst>
                                          <p:attrName>style.visibility</p:attrName>
                                        </p:attrNameLst>
                                      </p:cBhvr>
                                      <p:to>
                                        <p:strVal val="visible"/>
                                      </p:to>
                                    </p:set>
                                  </p:childTnLst>
                                </p:cTn>
                              </p:par>
                            </p:childTnLst>
                          </p:cTn>
                        </p:par>
                        <p:par>
                          <p:cTn id="86" fill="hold">
                            <p:stCondLst>
                              <p:cond delay="800"/>
                            </p:stCondLst>
                            <p:childTnLst>
                              <p:par>
                                <p:cTn id="87" presetID="1" presetClass="entr" presetSubtype="0" fill="hold" grpId="0" nodeType="afterEffect">
                                  <p:stCondLst>
                                    <p:cond delay="0"/>
                                  </p:stCondLst>
                                  <p:childTnLst>
                                    <p:set>
                                      <p:cBhvr>
                                        <p:cTn id="88" dur="1" fill="hold">
                                          <p:stCondLst>
                                            <p:cond delay="0"/>
                                          </p:stCondLst>
                                        </p:cTn>
                                        <p:tgtEl>
                                          <p:spTgt spid="745482"/>
                                        </p:tgtEl>
                                        <p:attrNameLst>
                                          <p:attrName>style.visibility</p:attrName>
                                        </p:attrNameLst>
                                      </p:cBhvr>
                                      <p:to>
                                        <p:strVal val="visible"/>
                                      </p:to>
                                    </p:set>
                                  </p:childTnLst>
                                  <p:subTnLst>
                                    <p:set>
                                      <p:cBhvr override="childStyle">
                                        <p:cTn dur="1" fill="hold" display="0" masterRel="nextClick" afterEffect="1"/>
                                        <p:tgtEl>
                                          <p:spTgt spid="745482"/>
                                        </p:tgtEl>
                                        <p:attrNameLst>
                                          <p:attrName>style.visibility</p:attrName>
                                        </p:attrNameLst>
                                      </p:cBhvr>
                                      <p:to>
                                        <p:strVal val="hidden"/>
                                      </p:to>
                                    </p:set>
                                  </p:sub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74548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745483"/>
                                        </p:tgtEl>
                                        <p:attrNameLst>
                                          <p:attrName>style.visibility</p:attrName>
                                        </p:attrNameLst>
                                      </p:cBhvr>
                                      <p:to>
                                        <p:strVal val="visible"/>
                                      </p:to>
                                    </p:set>
                                  </p:childTnLst>
                                  <p:subTnLst>
                                    <p:set>
                                      <p:cBhvr override="childStyle">
                                        <p:cTn dur="1" fill="hold" display="0" masterRel="nextClick" afterEffect="1"/>
                                        <p:tgtEl>
                                          <p:spTgt spid="745483"/>
                                        </p:tgtEl>
                                        <p:attrNameLst>
                                          <p:attrName>style.visibility</p:attrName>
                                        </p:attrNameLst>
                                      </p:cBhvr>
                                      <p:to>
                                        <p:strVal val="hidden"/>
                                      </p:to>
                                    </p:set>
                                  </p:sub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745487"/>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745484"/>
                                        </p:tgtEl>
                                        <p:attrNameLst>
                                          <p:attrName>style.visibility</p:attrName>
                                        </p:attrNameLst>
                                      </p:cBhvr>
                                      <p:to>
                                        <p:strVal val="visible"/>
                                      </p:to>
                                    </p:set>
                                  </p:childTnLst>
                                  <p:subTnLst>
                                    <p:set>
                                      <p:cBhvr override="childStyle">
                                        <p:cTn dur="1" fill="hold" display="0" masterRel="nextClick" afterEffect="1"/>
                                        <p:tgtEl>
                                          <p:spTgt spid="745484"/>
                                        </p:tgtEl>
                                        <p:attrNameLst>
                                          <p:attrName>style.visibility</p:attrName>
                                        </p:attrNameLst>
                                      </p:cBhvr>
                                      <p:to>
                                        <p:strVal val="hidden"/>
                                      </p:to>
                                    </p:set>
                                  </p:sub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3"/>
                                        </p:tgtEl>
                                        <p:attrNameLst>
                                          <p:attrName>style.visibility</p:attrName>
                                        </p:attrNameLst>
                                      </p:cBhvr>
                                      <p:to>
                                        <p:strVal val="visible"/>
                                      </p:to>
                                    </p:set>
                                  </p:childTnLst>
                                </p:cTn>
                              </p:par>
                              <p:par>
                                <p:cTn id="105" presetID="1" presetClass="exit" presetSubtype="0" fill="hold" nodeType="withEffect">
                                  <p:stCondLst>
                                    <p:cond delay="0"/>
                                  </p:stCondLst>
                                  <p:childTnLst>
                                    <p:set>
                                      <p:cBhvr>
                                        <p:cTn id="106" dur="1" fill="hold">
                                          <p:stCondLst>
                                            <p:cond delay="0"/>
                                          </p:stCondLst>
                                        </p:cTn>
                                        <p:tgtEl>
                                          <p:spTgt spid="3"/>
                                        </p:tgtEl>
                                        <p:attrNameLst>
                                          <p:attrName>style.visibility</p:attrName>
                                        </p:attrNameLst>
                                      </p:cBhvr>
                                      <p:to>
                                        <p:strVal val="hidden"/>
                                      </p:to>
                                    </p:set>
                                  </p:childTnLst>
                                </p:cTn>
                              </p:par>
                              <p:par>
                                <p:cTn id="107" presetID="1" presetClass="entr" presetSubtype="0" fill="hold" grpId="0" nodeType="withEffect">
                                  <p:stCondLst>
                                    <p:cond delay="0"/>
                                  </p:stCondLst>
                                  <p:childTnLst>
                                    <p:set>
                                      <p:cBhvr>
                                        <p:cTn id="108" dur="1" fill="hold">
                                          <p:stCondLst>
                                            <p:cond delay="0"/>
                                          </p:stCondLst>
                                        </p:cTn>
                                        <p:tgtEl>
                                          <p:spTgt spid="7454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480" grpId="0" animBg="1"/>
      <p:bldP spid="745481" grpId="0" animBg="1"/>
      <p:bldP spid="745482" grpId="0" animBg="1"/>
      <p:bldP spid="745483" grpId="0" animBg="1"/>
      <p:bldP spid="745484" grpId="0" animBg="1"/>
      <p:bldP spid="745485" grpId="0" animBg="1"/>
      <p:bldP spid="745486" grpId="0" animBg="1"/>
      <p:bldP spid="745487" grpId="0" animBg="1"/>
      <p:bldP spid="745489" grpId="0" animBg="1"/>
      <p:bldP spid="745497" grpId="0" animBg="1"/>
      <p:bldP spid="745498" grpId="0" animBg="1"/>
      <p:bldP spid="745499" grpId="0" animBg="1"/>
      <p:bldP spid="745500" grpId="0" animBg="1"/>
      <p:bldP spid="745501" grpId="0" animBg="1"/>
      <p:bldP spid="745502" grpId="0" animBg="1"/>
      <p:bldP spid="745507" grpId="0" animBg="1"/>
      <p:bldP spid="745508" grpId="0" animBg="1"/>
      <p:bldP spid="745508" grpId="1" animBg="1"/>
      <p:bldP spid="745509" grpId="0" animBg="1"/>
      <p:bldP spid="745509" grpId="1" animBg="1"/>
      <p:bldP spid="745510" grpId="0" animBg="1"/>
      <p:bldP spid="745510" grpId="1" animBg="1"/>
      <p:bldP spid="745511" grpId="0" animBg="1"/>
      <p:bldP spid="745511" grpId="1" animBg="1"/>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a:solidFill>
                  <a:srgbClr val="FF0000"/>
                </a:solidFill>
              </a:rPr>
              <a:t>Drawing a Diamond (</a:t>
            </a:r>
            <a:r>
              <a:rPr lang="en-US" sz="3600" b="1">
                <a:solidFill>
                  <a:srgbClr val="FF0000"/>
                </a:solidFill>
                <a:latin typeface="Courier New" pitchFamily="1" charset="0"/>
              </a:rPr>
              <a:t>addEdge</a:t>
            </a:r>
            <a:r>
              <a:rPr lang="en-US" sz="4000">
                <a:solidFill>
                  <a:srgbClr val="FF0000"/>
                </a:solidFill>
              </a:rPr>
              <a:t>)</a:t>
            </a:r>
            <a:endParaRPr lang="en-US">
              <a:solidFill>
                <a:srgbClr val="FF0000"/>
              </a:solidFill>
            </a:endParaRPr>
          </a:p>
        </p:txBody>
      </p:sp>
      <p:sp>
        <p:nvSpPr>
          <p:cNvPr id="24579" name="Text Box 3">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0" i="1"/>
              <a:t>skip simulation</a:t>
            </a:r>
          </a:p>
        </p:txBody>
      </p:sp>
      <p:sp>
        <p:nvSpPr>
          <p:cNvPr id="24580" name="Rectangle 4"/>
          <p:cNvSpPr>
            <a:spLocks noChangeArrowheads="1"/>
          </p:cNvSpPr>
          <p:nvPr/>
        </p:nvSpPr>
        <p:spPr bwMode="auto">
          <a:xfrm>
            <a:off x="457200" y="1752600"/>
            <a:ext cx="8077200" cy="22098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4581" name="Text Box 5"/>
          <p:cNvSpPr txBox="1">
            <a:spLocks noChangeArrowheads="1"/>
          </p:cNvSpPr>
          <p:nvPr/>
        </p:nvSpPr>
        <p:spPr bwMode="auto">
          <a:xfrm>
            <a:off x="533400" y="1828800"/>
            <a:ext cx="8077200" cy="1771650"/>
          </a:xfrm>
          <a:prstGeom prst="rect">
            <a:avLst/>
          </a:prstGeom>
          <a:noFill/>
          <a:ln w="9525">
            <a:noFill/>
            <a:miter lim="800000"/>
            <a:headEnd/>
            <a:tailEnd/>
          </a:ln>
        </p:spPr>
        <p:txBody>
          <a:bodyPr>
            <a:prstTxWarp prst="textNoShape">
              <a:avLst/>
            </a:prstTxWarp>
            <a:spAutoFit/>
          </a:bodyPr>
          <a:lstStyle/>
          <a:p>
            <a:pPr>
              <a:lnSpc>
                <a:spcPct val="95000"/>
              </a:lnSpc>
            </a:pPr>
            <a:r>
              <a:rPr lang="en-US" sz="1600">
                <a:latin typeface="Courier New" pitchFamily="1" charset="0"/>
              </a:rPr>
              <a:t>public void run() {</a:t>
            </a:r>
          </a:p>
          <a:p>
            <a:pPr>
              <a:lnSpc>
                <a:spcPct val="95000"/>
              </a:lnSpc>
            </a:pPr>
            <a:r>
              <a:rPr lang="en-US" sz="1600">
                <a:latin typeface="Courier New" pitchFamily="1" charset="0"/>
              </a:rPr>
              <a:t>   GPolygon diamond = createDiamond(100, 75)</a:t>
            </a:r>
            <a:r>
              <a:rPr sz="1600" noProof="1">
                <a:latin typeface="Courier New" pitchFamily="1" charset="0"/>
              </a:rPr>
              <a:t>;</a:t>
            </a:r>
          </a:p>
          <a:p>
            <a:pPr>
              <a:lnSpc>
                <a:spcPct val="95000"/>
              </a:lnSpc>
            </a:pPr>
            <a:r>
              <a:rPr sz="1600" noProof="1">
                <a:latin typeface="Courier New" pitchFamily="1" charset="0"/>
              </a:rPr>
              <a:t>   diamond.setFilled(true);</a:t>
            </a:r>
          </a:p>
          <a:p>
            <a:pPr>
              <a:lnSpc>
                <a:spcPct val="95000"/>
              </a:lnSpc>
            </a:pPr>
            <a:r>
              <a:rPr sz="1600" noProof="1">
                <a:latin typeface="Courier New" pitchFamily="1" charset="0"/>
              </a:rPr>
              <a:t>   diamond.setFillColor(Color.MAGENTA);</a:t>
            </a:r>
          </a:p>
          <a:p>
            <a:pPr>
              <a:lnSpc>
                <a:spcPct val="95000"/>
              </a:lnSpc>
            </a:pPr>
            <a:r>
              <a:rPr sz="1600" noProof="1">
                <a:latin typeface="Courier New" pitchFamily="1" charset="0"/>
              </a:rPr>
              <a:t>   add(diamond, getWidth() / 2, getHeight() / 2);</a:t>
            </a:r>
          </a:p>
          <a:p>
            <a:pPr>
              <a:lnSpc>
                <a:spcPct val="95000"/>
              </a:lnSpc>
            </a:pPr>
            <a:r>
              <a:rPr sz="1600" noProof="1">
                <a:latin typeface="Courier New" pitchFamily="1" charset="0"/>
              </a:rPr>
              <a:t>}</a:t>
            </a:r>
            <a:endParaRPr lang="en-US" sz="1600">
              <a:latin typeface="Courier New" pitchFamily="1" charset="0"/>
            </a:endParaRPr>
          </a:p>
          <a:p>
            <a:pPr>
              <a:lnSpc>
                <a:spcPct val="95000"/>
              </a:lnSpc>
            </a:pPr>
            <a:endParaRPr lang="en-US" sz="2000">
              <a:latin typeface="Courier New" pitchFamily="1" charset="0"/>
            </a:endParaRPr>
          </a:p>
        </p:txBody>
      </p:sp>
      <p:sp>
        <p:nvSpPr>
          <p:cNvPr id="24582" name="Text Box 6"/>
          <p:cNvSpPr txBox="1">
            <a:spLocks noChangeArrowheads="1"/>
          </p:cNvSpPr>
          <p:nvPr/>
        </p:nvSpPr>
        <p:spPr bwMode="auto">
          <a:xfrm>
            <a:off x="7251700" y="2460625"/>
            <a:ext cx="1066800" cy="336550"/>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diamond</a:t>
            </a:r>
            <a:endParaRPr lang="en-US" sz="2000">
              <a:latin typeface="Courier New" pitchFamily="1" charset="0"/>
            </a:endParaRPr>
          </a:p>
        </p:txBody>
      </p:sp>
      <p:sp>
        <p:nvSpPr>
          <p:cNvPr id="24583" name="Rectangle 7"/>
          <p:cNvSpPr>
            <a:spLocks noChangeArrowheads="1"/>
          </p:cNvSpPr>
          <p:nvPr/>
        </p:nvSpPr>
        <p:spPr bwMode="auto">
          <a:xfrm>
            <a:off x="7315200" y="2744788"/>
            <a:ext cx="1079500" cy="10779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747528" name="Rectangle 8"/>
          <p:cNvSpPr>
            <a:spLocks noChangeArrowheads="1"/>
          </p:cNvSpPr>
          <p:nvPr/>
        </p:nvSpPr>
        <p:spPr bwMode="auto">
          <a:xfrm>
            <a:off x="927100" y="2108200"/>
            <a:ext cx="5287963"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7529" name="Rectangle 9"/>
          <p:cNvSpPr>
            <a:spLocks noChangeArrowheads="1"/>
          </p:cNvSpPr>
          <p:nvPr/>
        </p:nvSpPr>
        <p:spPr bwMode="auto">
          <a:xfrm>
            <a:off x="3281363" y="2108200"/>
            <a:ext cx="2757487"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7530" name="Rectangle 10"/>
          <p:cNvSpPr>
            <a:spLocks noChangeArrowheads="1"/>
          </p:cNvSpPr>
          <p:nvPr/>
        </p:nvSpPr>
        <p:spPr bwMode="auto">
          <a:xfrm>
            <a:off x="927100" y="2336800"/>
            <a:ext cx="3024188"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7531" name="Rectangle 11"/>
          <p:cNvSpPr>
            <a:spLocks noChangeArrowheads="1"/>
          </p:cNvSpPr>
          <p:nvPr/>
        </p:nvSpPr>
        <p:spPr bwMode="auto">
          <a:xfrm>
            <a:off x="927100" y="2576513"/>
            <a:ext cx="4489450"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7532" name="Rectangle 12"/>
          <p:cNvSpPr>
            <a:spLocks noChangeArrowheads="1"/>
          </p:cNvSpPr>
          <p:nvPr/>
        </p:nvSpPr>
        <p:spPr bwMode="auto">
          <a:xfrm>
            <a:off x="927100" y="2809875"/>
            <a:ext cx="5702300"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7533" name="AutoShape 13"/>
          <p:cNvSpPr>
            <a:spLocks noChangeArrowheads="1"/>
          </p:cNvSpPr>
          <p:nvPr/>
        </p:nvSpPr>
        <p:spPr bwMode="auto">
          <a:xfrm>
            <a:off x="7526338" y="2868613"/>
            <a:ext cx="639762" cy="850900"/>
          </a:xfrm>
          <a:prstGeom prst="diamond">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747534" name="AutoShape 14"/>
          <p:cNvSpPr>
            <a:spLocks noChangeArrowheads="1"/>
          </p:cNvSpPr>
          <p:nvPr/>
        </p:nvSpPr>
        <p:spPr bwMode="auto">
          <a:xfrm>
            <a:off x="7526338" y="2868613"/>
            <a:ext cx="639762" cy="850900"/>
          </a:xfrm>
          <a:prstGeom prst="diamond">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747535" name="AutoShape 15"/>
          <p:cNvSpPr>
            <a:spLocks noChangeArrowheads="1"/>
          </p:cNvSpPr>
          <p:nvPr/>
        </p:nvSpPr>
        <p:spPr bwMode="auto">
          <a:xfrm>
            <a:off x="7526338" y="2868613"/>
            <a:ext cx="639762" cy="850900"/>
          </a:xfrm>
          <a:prstGeom prst="diamond">
            <a:avLst/>
          </a:prstGeom>
          <a:solidFill>
            <a:srgbClr val="FF00FF"/>
          </a:solidFill>
          <a:ln w="9525">
            <a:solidFill>
              <a:schemeClr val="tx1"/>
            </a:solidFill>
            <a:miter lim="800000"/>
            <a:headEnd/>
            <a:tailEnd/>
          </a:ln>
        </p:spPr>
        <p:txBody>
          <a:bodyPr wrap="none" anchor="ctr">
            <a:prstTxWarp prst="textNoShape">
              <a:avLst/>
            </a:prstTxWarp>
          </a:bodyPr>
          <a:lstStyle/>
          <a:p>
            <a:endParaRPr lang="en-US"/>
          </a:p>
        </p:txBody>
      </p:sp>
      <p:pic>
        <p:nvPicPr>
          <p:cNvPr id="24592" name="Picture 16" descr="Graphics (3"/>
          <p:cNvPicPr>
            <a:picLocks noChangeAspect="1" noChangeArrowheads="1"/>
          </p:cNvPicPr>
          <p:nvPr/>
        </p:nvPicPr>
        <p:blipFill>
          <a:blip r:embed="rId3"/>
          <a:srcRect/>
          <a:stretch>
            <a:fillRect/>
          </a:stretch>
        </p:blipFill>
        <p:spPr bwMode="auto">
          <a:xfrm>
            <a:off x="2312988" y="4657725"/>
            <a:ext cx="4516437" cy="1946275"/>
          </a:xfrm>
          <a:prstGeom prst="rect">
            <a:avLst/>
          </a:prstGeom>
          <a:noFill/>
          <a:ln w="9525">
            <a:noFill/>
            <a:miter lim="800000"/>
            <a:headEnd/>
            <a:tailEnd/>
          </a:ln>
        </p:spPr>
      </p:pic>
      <p:sp>
        <p:nvSpPr>
          <p:cNvPr id="747537" name="AutoShape 17"/>
          <p:cNvSpPr>
            <a:spLocks noChangeArrowheads="1"/>
          </p:cNvSpPr>
          <p:nvPr/>
        </p:nvSpPr>
        <p:spPr bwMode="auto">
          <a:xfrm>
            <a:off x="4114800" y="5118100"/>
            <a:ext cx="914400" cy="1219200"/>
          </a:xfrm>
          <a:prstGeom prst="diamond">
            <a:avLst/>
          </a:prstGeom>
          <a:solidFill>
            <a:srgbClr val="FF00FF"/>
          </a:solidFill>
          <a:ln w="9525">
            <a:solidFill>
              <a:schemeClr val="tx1"/>
            </a:solidFill>
            <a:miter lim="800000"/>
            <a:headEnd/>
            <a:tailEnd/>
          </a:ln>
        </p:spPr>
        <p:txBody>
          <a:bodyPr wrap="none" anchor="ctr">
            <a:prstTxWarp prst="textNoShape">
              <a:avLst/>
            </a:prstTxWarp>
          </a:bodyPr>
          <a:lstStyle/>
          <a:p>
            <a:endParaRPr lang="en-US"/>
          </a:p>
        </p:txBody>
      </p:sp>
      <p:sp>
        <p:nvSpPr>
          <p:cNvPr id="24594" name="Text Box 18"/>
          <p:cNvSpPr txBox="1">
            <a:spLocks noChangeArrowheads="1"/>
          </p:cNvSpPr>
          <p:nvPr/>
        </p:nvSpPr>
        <p:spPr bwMode="auto">
          <a:xfrm>
            <a:off x="2386013" y="4635500"/>
            <a:ext cx="4446587"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DrawDiamond</a:t>
            </a:r>
          </a:p>
        </p:txBody>
      </p:sp>
      <p:sp>
        <p:nvSpPr>
          <p:cNvPr id="24595" name="Text Box 19"/>
          <p:cNvSpPr txBox="1">
            <a:spLocks noChangeArrowheads="1"/>
          </p:cNvSpPr>
          <p:nvPr/>
        </p:nvSpPr>
        <p:spPr bwMode="auto">
          <a:xfrm>
            <a:off x="457200" y="1143000"/>
            <a:ext cx="8229600" cy="585788"/>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This program draws the same diamond using </a:t>
            </a:r>
            <a:r>
              <a:rPr lang="en-US" sz="2000">
                <a:latin typeface="Courier New" pitchFamily="1" charset="0"/>
              </a:rPr>
              <a:t>addEdge</a:t>
            </a:r>
            <a:r>
              <a:rPr lang="en-US" sz="2400" b="0"/>
              <a:t>:</a:t>
            </a:r>
          </a:p>
        </p:txBody>
      </p:sp>
      <p:grpSp>
        <p:nvGrpSpPr>
          <p:cNvPr id="2" name="Group 20"/>
          <p:cNvGrpSpPr>
            <a:grpSpLocks/>
          </p:cNvGrpSpPr>
          <p:nvPr/>
        </p:nvGrpSpPr>
        <p:grpSpPr bwMode="auto">
          <a:xfrm>
            <a:off x="622300" y="2120900"/>
            <a:ext cx="8153400" cy="2341563"/>
            <a:chOff x="392" y="1336"/>
            <a:chExt cx="5136" cy="1475"/>
          </a:xfrm>
        </p:grpSpPr>
        <p:sp>
          <p:nvSpPr>
            <p:cNvPr id="24623" name="Rectangle 21"/>
            <p:cNvSpPr>
              <a:spLocks noChangeArrowheads="1"/>
            </p:cNvSpPr>
            <p:nvPr/>
          </p:nvSpPr>
          <p:spPr bwMode="auto">
            <a:xfrm>
              <a:off x="392" y="1336"/>
              <a:ext cx="5088" cy="1475"/>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4624" name="Text Box 22"/>
            <p:cNvSpPr txBox="1">
              <a:spLocks noChangeArrowheads="1"/>
            </p:cNvSpPr>
            <p:nvPr/>
          </p:nvSpPr>
          <p:spPr bwMode="auto">
            <a:xfrm>
              <a:off x="440" y="1384"/>
              <a:ext cx="5088" cy="1372"/>
            </a:xfrm>
            <a:prstGeom prst="rect">
              <a:avLst/>
            </a:prstGeom>
            <a:noFill/>
            <a:ln w="9525">
              <a:noFill/>
              <a:miter lim="800000"/>
              <a:headEnd/>
              <a:tailEnd/>
            </a:ln>
          </p:spPr>
          <p:txBody>
            <a:bodyPr>
              <a:prstTxWarp prst="textNoShape">
                <a:avLst/>
              </a:prstTxWarp>
              <a:spAutoFit/>
            </a:bodyPr>
            <a:lstStyle/>
            <a:p>
              <a:pPr>
                <a:lnSpc>
                  <a:spcPct val="95000"/>
                </a:lnSpc>
              </a:pPr>
              <a:r>
                <a:rPr lang="en-US" sz="1600">
                  <a:latin typeface="Courier New" pitchFamily="1" charset="0"/>
                </a:rPr>
                <a:t>private GPolygon createDiamond(double width, double height) {</a:t>
              </a:r>
            </a:p>
            <a:p>
              <a:pPr>
                <a:lnSpc>
                  <a:spcPct val="95000"/>
                </a:lnSpc>
              </a:pPr>
              <a:r>
                <a:rPr lang="en-US" sz="1600">
                  <a:latin typeface="Courier New" pitchFamily="1" charset="0"/>
                </a:rPr>
                <a:t>   GPolygon diamond = new GPolygon()</a:t>
              </a:r>
              <a:r>
                <a:rPr sz="1600" noProof="1">
                  <a:latin typeface="Courier New" pitchFamily="1" charset="0"/>
                </a:rPr>
                <a:t>;</a:t>
              </a:r>
            </a:p>
            <a:p>
              <a:pPr>
                <a:lnSpc>
                  <a:spcPct val="95000"/>
                </a:lnSpc>
              </a:pPr>
              <a:r>
                <a:rPr sz="1600" noProof="1">
                  <a:latin typeface="Courier New" pitchFamily="1" charset="0"/>
                </a:rPr>
                <a:t>   diamond.addVertex(-width / 2, 0);</a:t>
              </a:r>
            </a:p>
            <a:p>
              <a:pPr>
                <a:lnSpc>
                  <a:spcPct val="95000"/>
                </a:lnSpc>
              </a:pPr>
              <a:r>
                <a:rPr sz="1600" noProof="1">
                  <a:latin typeface="Courier New" pitchFamily="1" charset="0"/>
                </a:rPr>
                <a:t>   diamond.addEdge(width / 2, -height / 2);</a:t>
              </a:r>
            </a:p>
            <a:p>
              <a:pPr>
                <a:lnSpc>
                  <a:spcPct val="95000"/>
                </a:lnSpc>
              </a:pPr>
              <a:r>
                <a:rPr sz="1600" noProof="1">
                  <a:latin typeface="Courier New" pitchFamily="1" charset="0"/>
                </a:rPr>
                <a:t>   diamond.addEdge(width / 2, height / 2);</a:t>
              </a:r>
            </a:p>
            <a:p>
              <a:pPr>
                <a:lnSpc>
                  <a:spcPct val="95000"/>
                </a:lnSpc>
              </a:pPr>
              <a:r>
                <a:rPr sz="1600" noProof="1">
                  <a:latin typeface="Courier New" pitchFamily="1" charset="0"/>
                </a:rPr>
                <a:t>   diamond.addEdge(-width / 2, height / 2);</a:t>
              </a:r>
            </a:p>
            <a:p>
              <a:pPr>
                <a:lnSpc>
                  <a:spcPct val="95000"/>
                </a:lnSpc>
              </a:pPr>
              <a:r>
                <a:rPr sz="1600" noProof="1">
                  <a:latin typeface="Courier New" pitchFamily="1" charset="0"/>
                </a:rPr>
                <a:t>   diamond.addEdge(-width / 2, -height / 2);</a:t>
              </a:r>
            </a:p>
            <a:p>
              <a:pPr>
                <a:lnSpc>
                  <a:spcPct val="95000"/>
                </a:lnSpc>
              </a:pPr>
              <a:r>
                <a:rPr sz="1600" noProof="1">
                  <a:latin typeface="Courier New" pitchFamily="1" charset="0"/>
                </a:rPr>
                <a:t>   return diamond;</a:t>
              </a:r>
            </a:p>
            <a:p>
              <a:pPr>
                <a:lnSpc>
                  <a:spcPct val="95000"/>
                </a:lnSpc>
              </a:pPr>
              <a:r>
                <a:rPr sz="1600" noProof="1">
                  <a:latin typeface="Courier New" pitchFamily="1" charset="0"/>
                </a:rPr>
                <a:t>}</a:t>
              </a:r>
              <a:endParaRPr lang="en-US" sz="2000">
                <a:latin typeface="Courier New" pitchFamily="1" charset="0"/>
              </a:endParaRPr>
            </a:p>
          </p:txBody>
        </p:sp>
        <p:sp>
          <p:nvSpPr>
            <p:cNvPr id="24625" name="Text Box 23"/>
            <p:cNvSpPr txBox="1">
              <a:spLocks noChangeArrowheads="1"/>
            </p:cNvSpPr>
            <p:nvPr/>
          </p:nvSpPr>
          <p:spPr bwMode="auto">
            <a:xfrm>
              <a:off x="4672" y="1863"/>
              <a:ext cx="672"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diamond</a:t>
              </a:r>
              <a:endParaRPr lang="en-US" sz="2000">
                <a:latin typeface="Courier New" pitchFamily="1" charset="0"/>
              </a:endParaRPr>
            </a:p>
          </p:txBody>
        </p:sp>
        <p:sp>
          <p:nvSpPr>
            <p:cNvPr id="24626" name="Rectangle 24"/>
            <p:cNvSpPr>
              <a:spLocks noChangeArrowheads="1"/>
            </p:cNvSpPr>
            <p:nvPr/>
          </p:nvSpPr>
          <p:spPr bwMode="auto">
            <a:xfrm>
              <a:off x="4712" y="2049"/>
              <a:ext cx="680" cy="67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sp>
        <p:nvSpPr>
          <p:cNvPr id="747545" name="Rectangle 25"/>
          <p:cNvSpPr>
            <a:spLocks noChangeArrowheads="1"/>
          </p:cNvSpPr>
          <p:nvPr/>
        </p:nvSpPr>
        <p:spPr bwMode="auto">
          <a:xfrm>
            <a:off x="1092200" y="2482850"/>
            <a:ext cx="4295775"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7546" name="Rectangle 26"/>
          <p:cNvSpPr>
            <a:spLocks noChangeArrowheads="1"/>
          </p:cNvSpPr>
          <p:nvPr/>
        </p:nvSpPr>
        <p:spPr bwMode="auto">
          <a:xfrm>
            <a:off x="1092200" y="2711450"/>
            <a:ext cx="4127500"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7547" name="Rectangle 27"/>
          <p:cNvSpPr>
            <a:spLocks noChangeArrowheads="1"/>
          </p:cNvSpPr>
          <p:nvPr/>
        </p:nvSpPr>
        <p:spPr bwMode="auto">
          <a:xfrm>
            <a:off x="1092200" y="2940050"/>
            <a:ext cx="4984750" cy="24288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7548" name="Rectangle 28"/>
          <p:cNvSpPr>
            <a:spLocks noChangeArrowheads="1"/>
          </p:cNvSpPr>
          <p:nvPr/>
        </p:nvSpPr>
        <p:spPr bwMode="auto">
          <a:xfrm>
            <a:off x="1092200" y="3181350"/>
            <a:ext cx="4864100"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7549" name="Rectangle 29"/>
          <p:cNvSpPr>
            <a:spLocks noChangeArrowheads="1"/>
          </p:cNvSpPr>
          <p:nvPr/>
        </p:nvSpPr>
        <p:spPr bwMode="auto">
          <a:xfrm>
            <a:off x="1092200" y="3409950"/>
            <a:ext cx="5008563"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7550" name="Rectangle 30"/>
          <p:cNvSpPr>
            <a:spLocks noChangeArrowheads="1"/>
          </p:cNvSpPr>
          <p:nvPr/>
        </p:nvSpPr>
        <p:spPr bwMode="auto">
          <a:xfrm>
            <a:off x="1092200" y="3651250"/>
            <a:ext cx="5118100"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47551" name="Rectangle 31"/>
          <p:cNvSpPr>
            <a:spLocks noChangeArrowheads="1"/>
          </p:cNvSpPr>
          <p:nvPr/>
        </p:nvSpPr>
        <p:spPr bwMode="auto">
          <a:xfrm>
            <a:off x="1092200" y="3876675"/>
            <a:ext cx="1949450"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cxnSp>
        <p:nvCxnSpPr>
          <p:cNvPr id="747552" name="AutoShape 32"/>
          <p:cNvCxnSpPr>
            <a:cxnSpLocks noChangeShapeType="1"/>
            <a:stCxn id="747556" idx="1"/>
            <a:endCxn id="747556" idx="0"/>
          </p:cNvCxnSpPr>
          <p:nvPr/>
        </p:nvCxnSpPr>
        <p:spPr bwMode="auto">
          <a:xfrm flipV="1">
            <a:off x="7693025" y="3373438"/>
            <a:ext cx="320675" cy="425450"/>
          </a:xfrm>
          <a:prstGeom prst="straightConnector1">
            <a:avLst/>
          </a:prstGeom>
          <a:noFill/>
          <a:ln w="9525">
            <a:solidFill>
              <a:schemeClr val="tx1"/>
            </a:solidFill>
            <a:round/>
            <a:headEnd/>
            <a:tailEnd/>
          </a:ln>
        </p:spPr>
      </p:cxnSp>
      <p:cxnSp>
        <p:nvCxnSpPr>
          <p:cNvPr id="747553" name="AutoShape 33"/>
          <p:cNvCxnSpPr>
            <a:cxnSpLocks noChangeShapeType="1"/>
            <a:stCxn id="747556" idx="0"/>
            <a:endCxn id="747556" idx="3"/>
          </p:cNvCxnSpPr>
          <p:nvPr/>
        </p:nvCxnSpPr>
        <p:spPr bwMode="auto">
          <a:xfrm>
            <a:off x="8013700" y="3373438"/>
            <a:ext cx="319088" cy="425450"/>
          </a:xfrm>
          <a:prstGeom prst="straightConnector1">
            <a:avLst/>
          </a:prstGeom>
          <a:noFill/>
          <a:ln w="9525">
            <a:solidFill>
              <a:schemeClr val="tx1"/>
            </a:solidFill>
            <a:round/>
            <a:headEnd/>
            <a:tailEnd/>
          </a:ln>
        </p:spPr>
      </p:cxnSp>
      <p:cxnSp>
        <p:nvCxnSpPr>
          <p:cNvPr id="747554" name="AutoShape 34"/>
          <p:cNvCxnSpPr>
            <a:cxnSpLocks noChangeShapeType="1"/>
            <a:stCxn id="747556" idx="3"/>
            <a:endCxn id="747556" idx="2"/>
          </p:cNvCxnSpPr>
          <p:nvPr/>
        </p:nvCxnSpPr>
        <p:spPr bwMode="auto">
          <a:xfrm flipH="1">
            <a:off x="8013700" y="3798888"/>
            <a:ext cx="319088" cy="425450"/>
          </a:xfrm>
          <a:prstGeom prst="straightConnector1">
            <a:avLst/>
          </a:prstGeom>
          <a:noFill/>
          <a:ln w="9525">
            <a:solidFill>
              <a:schemeClr val="tx1"/>
            </a:solidFill>
            <a:round/>
            <a:headEnd/>
            <a:tailEnd/>
          </a:ln>
        </p:spPr>
      </p:cxnSp>
      <p:cxnSp>
        <p:nvCxnSpPr>
          <p:cNvPr id="747555" name="AutoShape 35"/>
          <p:cNvCxnSpPr>
            <a:cxnSpLocks noChangeShapeType="1"/>
            <a:stCxn id="747556" idx="2"/>
            <a:endCxn id="747556" idx="1"/>
          </p:cNvCxnSpPr>
          <p:nvPr/>
        </p:nvCxnSpPr>
        <p:spPr bwMode="auto">
          <a:xfrm flipH="1" flipV="1">
            <a:off x="7693025" y="3798888"/>
            <a:ext cx="320675" cy="425450"/>
          </a:xfrm>
          <a:prstGeom prst="straightConnector1">
            <a:avLst/>
          </a:prstGeom>
          <a:noFill/>
          <a:ln w="9525">
            <a:solidFill>
              <a:schemeClr val="tx1"/>
            </a:solidFill>
            <a:round/>
            <a:headEnd/>
            <a:tailEnd/>
          </a:ln>
        </p:spPr>
      </p:cxnSp>
      <p:sp>
        <p:nvSpPr>
          <p:cNvPr id="747556" name="AutoShape 36"/>
          <p:cNvSpPr>
            <a:spLocks noChangeArrowheads="1"/>
          </p:cNvSpPr>
          <p:nvPr/>
        </p:nvSpPr>
        <p:spPr bwMode="auto">
          <a:xfrm>
            <a:off x="7693025" y="3373438"/>
            <a:ext cx="639763" cy="850900"/>
          </a:xfrm>
          <a:prstGeom prst="diamond">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747557" name="Oval 37"/>
          <p:cNvSpPr>
            <a:spLocks noChangeArrowheads="1"/>
          </p:cNvSpPr>
          <p:nvPr/>
        </p:nvSpPr>
        <p:spPr bwMode="auto">
          <a:xfrm>
            <a:off x="7667625" y="3757613"/>
            <a:ext cx="74613" cy="74612"/>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747558" name="Oval 38"/>
          <p:cNvSpPr>
            <a:spLocks noChangeArrowheads="1"/>
          </p:cNvSpPr>
          <p:nvPr/>
        </p:nvSpPr>
        <p:spPr bwMode="auto">
          <a:xfrm>
            <a:off x="7977188" y="3328988"/>
            <a:ext cx="74612" cy="74612"/>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747559" name="Oval 39"/>
          <p:cNvSpPr>
            <a:spLocks noChangeArrowheads="1"/>
          </p:cNvSpPr>
          <p:nvPr/>
        </p:nvSpPr>
        <p:spPr bwMode="auto">
          <a:xfrm>
            <a:off x="8299450" y="3757613"/>
            <a:ext cx="74613" cy="74612"/>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747560" name="Oval 40"/>
          <p:cNvSpPr>
            <a:spLocks noChangeArrowheads="1"/>
          </p:cNvSpPr>
          <p:nvPr/>
        </p:nvSpPr>
        <p:spPr bwMode="auto">
          <a:xfrm>
            <a:off x="7977188" y="4194175"/>
            <a:ext cx="74612" cy="74613"/>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grpSp>
        <p:nvGrpSpPr>
          <p:cNvPr id="3" name="Group 41"/>
          <p:cNvGrpSpPr>
            <a:grpSpLocks/>
          </p:cNvGrpSpPr>
          <p:nvPr/>
        </p:nvGrpSpPr>
        <p:grpSpPr bwMode="auto">
          <a:xfrm>
            <a:off x="398463" y="1693863"/>
            <a:ext cx="8407400" cy="2865437"/>
            <a:chOff x="251" y="1067"/>
            <a:chExt cx="5296" cy="1805"/>
          </a:xfrm>
        </p:grpSpPr>
        <p:sp>
          <p:nvSpPr>
            <p:cNvPr id="24614" name="Rectangle 42"/>
            <p:cNvSpPr>
              <a:spLocks noChangeArrowheads="1"/>
            </p:cNvSpPr>
            <p:nvPr/>
          </p:nvSpPr>
          <p:spPr bwMode="auto">
            <a:xfrm>
              <a:off x="251" y="1067"/>
              <a:ext cx="5296" cy="1805"/>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24615" name="Rectangle 43"/>
            <p:cNvSpPr>
              <a:spLocks noChangeArrowheads="1"/>
            </p:cNvSpPr>
            <p:nvPr/>
          </p:nvSpPr>
          <p:spPr bwMode="auto">
            <a:xfrm>
              <a:off x="288" y="1104"/>
              <a:ext cx="5088" cy="1392"/>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4616" name="Text Box 44"/>
            <p:cNvSpPr txBox="1">
              <a:spLocks noChangeArrowheads="1"/>
            </p:cNvSpPr>
            <p:nvPr/>
          </p:nvSpPr>
          <p:spPr bwMode="auto">
            <a:xfrm>
              <a:off x="336" y="1152"/>
              <a:ext cx="5088" cy="1116"/>
            </a:xfrm>
            <a:prstGeom prst="rect">
              <a:avLst/>
            </a:prstGeom>
            <a:noFill/>
            <a:ln w="9525">
              <a:noFill/>
              <a:miter lim="800000"/>
              <a:headEnd/>
              <a:tailEnd/>
            </a:ln>
          </p:spPr>
          <p:txBody>
            <a:bodyPr>
              <a:prstTxWarp prst="textNoShape">
                <a:avLst/>
              </a:prstTxWarp>
              <a:spAutoFit/>
            </a:bodyPr>
            <a:lstStyle/>
            <a:p>
              <a:pPr>
                <a:lnSpc>
                  <a:spcPct val="95000"/>
                </a:lnSpc>
              </a:pPr>
              <a:r>
                <a:rPr lang="en-US" sz="1600">
                  <a:latin typeface="Courier New" pitchFamily="1" charset="0"/>
                </a:rPr>
                <a:t>public void run() {</a:t>
              </a:r>
            </a:p>
            <a:p>
              <a:pPr>
                <a:lnSpc>
                  <a:spcPct val="95000"/>
                </a:lnSpc>
              </a:pPr>
              <a:r>
                <a:rPr lang="en-US" sz="1600">
                  <a:latin typeface="Courier New" pitchFamily="1" charset="0"/>
                </a:rPr>
                <a:t>   GPolygon diamond = createDiamond(100, 75)</a:t>
              </a:r>
              <a:r>
                <a:rPr sz="1600" noProof="1">
                  <a:latin typeface="Courier New" pitchFamily="1" charset="0"/>
                </a:rPr>
                <a:t>;</a:t>
              </a:r>
            </a:p>
            <a:p>
              <a:pPr>
                <a:lnSpc>
                  <a:spcPct val="95000"/>
                </a:lnSpc>
              </a:pPr>
              <a:r>
                <a:rPr sz="1600" noProof="1">
                  <a:latin typeface="Courier New" pitchFamily="1" charset="0"/>
                </a:rPr>
                <a:t>   diamond.setFilled(true);</a:t>
              </a:r>
            </a:p>
            <a:p>
              <a:pPr>
                <a:lnSpc>
                  <a:spcPct val="95000"/>
                </a:lnSpc>
              </a:pPr>
              <a:r>
                <a:rPr sz="1600" noProof="1">
                  <a:latin typeface="Courier New" pitchFamily="1" charset="0"/>
                </a:rPr>
                <a:t>   diamond.setFillColor(Color.MAGENTA);</a:t>
              </a:r>
            </a:p>
            <a:p>
              <a:pPr>
                <a:lnSpc>
                  <a:spcPct val="95000"/>
                </a:lnSpc>
              </a:pPr>
              <a:r>
                <a:rPr sz="1600" noProof="1">
                  <a:latin typeface="Courier New" pitchFamily="1" charset="0"/>
                </a:rPr>
                <a:t>   add(diamond, getWidth() / 2, getHeight() / 2);</a:t>
              </a:r>
            </a:p>
            <a:p>
              <a:pPr>
                <a:lnSpc>
                  <a:spcPct val="95000"/>
                </a:lnSpc>
              </a:pPr>
              <a:r>
                <a:rPr sz="1600" noProof="1">
                  <a:latin typeface="Courier New" pitchFamily="1" charset="0"/>
                </a:rPr>
                <a:t>}</a:t>
              </a:r>
              <a:endParaRPr lang="en-US" sz="1600">
                <a:latin typeface="Courier New" pitchFamily="1" charset="0"/>
              </a:endParaRPr>
            </a:p>
            <a:p>
              <a:pPr>
                <a:lnSpc>
                  <a:spcPct val="95000"/>
                </a:lnSpc>
              </a:pPr>
              <a:endParaRPr lang="en-US" sz="2000">
                <a:latin typeface="Courier New" pitchFamily="1" charset="0"/>
              </a:endParaRPr>
            </a:p>
          </p:txBody>
        </p:sp>
        <p:grpSp>
          <p:nvGrpSpPr>
            <p:cNvPr id="24617" name="Group 45"/>
            <p:cNvGrpSpPr>
              <a:grpSpLocks/>
            </p:cNvGrpSpPr>
            <p:nvPr/>
          </p:nvGrpSpPr>
          <p:grpSpPr bwMode="auto">
            <a:xfrm>
              <a:off x="392" y="1336"/>
              <a:ext cx="5136" cy="1475"/>
              <a:chOff x="392" y="1336"/>
              <a:chExt cx="5136" cy="1475"/>
            </a:xfrm>
          </p:grpSpPr>
          <p:sp>
            <p:nvSpPr>
              <p:cNvPr id="24619" name="Rectangle 46"/>
              <p:cNvSpPr>
                <a:spLocks noChangeArrowheads="1"/>
              </p:cNvSpPr>
              <p:nvPr/>
            </p:nvSpPr>
            <p:spPr bwMode="auto">
              <a:xfrm>
                <a:off x="392" y="1336"/>
                <a:ext cx="5088" cy="1475"/>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4620" name="Text Box 47"/>
              <p:cNvSpPr txBox="1">
                <a:spLocks noChangeArrowheads="1"/>
              </p:cNvSpPr>
              <p:nvPr/>
            </p:nvSpPr>
            <p:spPr bwMode="auto">
              <a:xfrm>
                <a:off x="440" y="1384"/>
                <a:ext cx="5088" cy="1372"/>
              </a:xfrm>
              <a:prstGeom prst="rect">
                <a:avLst/>
              </a:prstGeom>
              <a:noFill/>
              <a:ln w="9525">
                <a:noFill/>
                <a:miter lim="800000"/>
                <a:headEnd/>
                <a:tailEnd/>
              </a:ln>
            </p:spPr>
            <p:txBody>
              <a:bodyPr>
                <a:prstTxWarp prst="textNoShape">
                  <a:avLst/>
                </a:prstTxWarp>
                <a:spAutoFit/>
              </a:bodyPr>
              <a:lstStyle/>
              <a:p>
                <a:pPr>
                  <a:lnSpc>
                    <a:spcPct val="95000"/>
                  </a:lnSpc>
                </a:pPr>
                <a:r>
                  <a:rPr lang="en-US" sz="1600">
                    <a:latin typeface="Courier New" pitchFamily="1" charset="0"/>
                  </a:rPr>
                  <a:t>private GPolygon createDiamond(double width, double height) {</a:t>
                </a:r>
              </a:p>
              <a:p>
                <a:pPr>
                  <a:lnSpc>
                    <a:spcPct val="95000"/>
                  </a:lnSpc>
                </a:pPr>
                <a:r>
                  <a:rPr lang="en-US" sz="1600">
                    <a:latin typeface="Courier New" pitchFamily="1" charset="0"/>
                  </a:rPr>
                  <a:t>   GPolygon diamond = new GPolygon()</a:t>
                </a:r>
                <a:r>
                  <a:rPr sz="1600" noProof="1">
                    <a:latin typeface="Courier New" pitchFamily="1" charset="0"/>
                  </a:rPr>
                  <a:t>;</a:t>
                </a:r>
              </a:p>
              <a:p>
                <a:pPr>
                  <a:lnSpc>
                    <a:spcPct val="95000"/>
                  </a:lnSpc>
                </a:pPr>
                <a:r>
                  <a:rPr sz="1600" noProof="1">
                    <a:latin typeface="Courier New" pitchFamily="1" charset="0"/>
                  </a:rPr>
                  <a:t>   diamond.addVertex(-width / 2, 0);</a:t>
                </a:r>
              </a:p>
              <a:p>
                <a:pPr>
                  <a:lnSpc>
                    <a:spcPct val="95000"/>
                  </a:lnSpc>
                </a:pPr>
                <a:r>
                  <a:rPr sz="1600" noProof="1">
                    <a:latin typeface="Courier New" pitchFamily="1" charset="0"/>
                  </a:rPr>
                  <a:t>   diamond.addEdge(width / 2, -height / 2);</a:t>
                </a:r>
              </a:p>
              <a:p>
                <a:pPr>
                  <a:lnSpc>
                    <a:spcPct val="95000"/>
                  </a:lnSpc>
                </a:pPr>
                <a:r>
                  <a:rPr sz="1600" noProof="1">
                    <a:latin typeface="Courier New" pitchFamily="1" charset="0"/>
                  </a:rPr>
                  <a:t>   diamond.addEdge(width / 2, height / 2);</a:t>
                </a:r>
              </a:p>
              <a:p>
                <a:pPr>
                  <a:lnSpc>
                    <a:spcPct val="95000"/>
                  </a:lnSpc>
                </a:pPr>
                <a:r>
                  <a:rPr sz="1600" noProof="1">
                    <a:latin typeface="Courier New" pitchFamily="1" charset="0"/>
                  </a:rPr>
                  <a:t>   diamond.addEdge(-width / 2, height / 2);</a:t>
                </a:r>
              </a:p>
              <a:p>
                <a:pPr>
                  <a:lnSpc>
                    <a:spcPct val="95000"/>
                  </a:lnSpc>
                </a:pPr>
                <a:r>
                  <a:rPr sz="1600" noProof="1">
                    <a:latin typeface="Courier New" pitchFamily="1" charset="0"/>
                  </a:rPr>
                  <a:t>   diamond.addEdge(-width / 2, -height / 2);</a:t>
                </a:r>
              </a:p>
              <a:p>
                <a:pPr>
                  <a:lnSpc>
                    <a:spcPct val="95000"/>
                  </a:lnSpc>
                </a:pPr>
                <a:r>
                  <a:rPr sz="1600" noProof="1">
                    <a:latin typeface="Courier New" pitchFamily="1" charset="0"/>
                  </a:rPr>
                  <a:t>   return diamond;</a:t>
                </a:r>
              </a:p>
              <a:p>
                <a:pPr>
                  <a:lnSpc>
                    <a:spcPct val="95000"/>
                  </a:lnSpc>
                </a:pPr>
                <a:r>
                  <a:rPr sz="1600" noProof="1">
                    <a:latin typeface="Courier New" pitchFamily="1" charset="0"/>
                  </a:rPr>
                  <a:t>}</a:t>
                </a:r>
                <a:endParaRPr lang="en-US" sz="2000">
                  <a:latin typeface="Courier New" pitchFamily="1" charset="0"/>
                </a:endParaRPr>
              </a:p>
            </p:txBody>
          </p:sp>
          <p:sp>
            <p:nvSpPr>
              <p:cNvPr id="24621" name="Text Box 48"/>
              <p:cNvSpPr txBox="1">
                <a:spLocks noChangeArrowheads="1"/>
              </p:cNvSpPr>
              <p:nvPr/>
            </p:nvSpPr>
            <p:spPr bwMode="auto">
              <a:xfrm>
                <a:off x="4672" y="1863"/>
                <a:ext cx="672"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diamond</a:t>
                </a:r>
                <a:endParaRPr lang="en-US" sz="2000">
                  <a:latin typeface="Courier New" pitchFamily="1" charset="0"/>
                </a:endParaRPr>
              </a:p>
            </p:txBody>
          </p:sp>
          <p:sp>
            <p:nvSpPr>
              <p:cNvPr id="24622" name="Rectangle 49"/>
              <p:cNvSpPr>
                <a:spLocks noChangeArrowheads="1"/>
              </p:cNvSpPr>
              <p:nvPr/>
            </p:nvSpPr>
            <p:spPr bwMode="auto">
              <a:xfrm>
                <a:off x="4712" y="2049"/>
                <a:ext cx="680" cy="67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sp>
          <p:nvSpPr>
            <p:cNvPr id="24618" name="AutoShape 50"/>
            <p:cNvSpPr>
              <a:spLocks noChangeArrowheads="1"/>
            </p:cNvSpPr>
            <p:nvPr/>
          </p:nvSpPr>
          <p:spPr bwMode="auto">
            <a:xfrm>
              <a:off x="4846" y="2125"/>
              <a:ext cx="403" cy="536"/>
            </a:xfrm>
            <a:prstGeom prst="diamond">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47528"/>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747529"/>
                                        </p:tgtEl>
                                        <p:attrNameLst>
                                          <p:attrName>style.visibility</p:attrName>
                                        </p:attrNameLst>
                                      </p:cBhvr>
                                      <p:to>
                                        <p:strVal val="visible"/>
                                      </p:to>
                                    </p:set>
                                  </p:childTnLst>
                                  <p:subTnLst>
                                    <p:set>
                                      <p:cBhvr override="childStyle">
                                        <p:cTn dur="1" fill="hold" display="0" masterRel="nextClick" afterEffect="1"/>
                                        <p:tgtEl>
                                          <p:spTgt spid="747529"/>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747545"/>
                                        </p:tgtEl>
                                        <p:attrNameLst>
                                          <p:attrName>style.visibility</p:attrName>
                                        </p:attrNameLst>
                                      </p:cBhvr>
                                      <p:to>
                                        <p:strVal val="visible"/>
                                      </p:to>
                                    </p:set>
                                  </p:childTnLst>
                                  <p:subTnLst>
                                    <p:set>
                                      <p:cBhvr override="childStyle">
                                        <p:cTn dur="1" fill="hold" display="0" masterRel="nextClick" afterEffect="1"/>
                                        <p:tgtEl>
                                          <p:spTgt spid="747545"/>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47546"/>
                                        </p:tgtEl>
                                        <p:attrNameLst>
                                          <p:attrName>style.visibility</p:attrName>
                                        </p:attrNameLst>
                                      </p:cBhvr>
                                      <p:to>
                                        <p:strVal val="visible"/>
                                      </p:to>
                                    </p:set>
                                  </p:childTnLst>
                                  <p:subTnLst>
                                    <p:set>
                                      <p:cBhvr override="childStyle">
                                        <p:cTn dur="1" fill="hold" display="0" masterRel="nextClick" afterEffect="1"/>
                                        <p:tgtEl>
                                          <p:spTgt spid="747546"/>
                                        </p:tgtEl>
                                        <p:attrNameLst>
                                          <p:attrName>style.visibility</p:attrName>
                                        </p:attrNameLst>
                                      </p:cBhvr>
                                      <p:to>
                                        <p:strVal val="hidden"/>
                                      </p:to>
                                    </p:set>
                                  </p:sub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747557"/>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747547"/>
                                        </p:tgtEl>
                                        <p:attrNameLst>
                                          <p:attrName>style.visibility</p:attrName>
                                        </p:attrNameLst>
                                      </p:cBhvr>
                                      <p:to>
                                        <p:strVal val="visible"/>
                                      </p:to>
                                    </p:set>
                                  </p:childTnLst>
                                  <p:subTnLst>
                                    <p:set>
                                      <p:cBhvr override="childStyle">
                                        <p:cTn dur="1" fill="hold" display="0" masterRel="nextClick" afterEffect="1"/>
                                        <p:tgtEl>
                                          <p:spTgt spid="747547"/>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47552"/>
                                        </p:tgtEl>
                                        <p:attrNameLst>
                                          <p:attrName>style.visibility</p:attrName>
                                        </p:attrNameLst>
                                      </p:cBhvr>
                                      <p:to>
                                        <p:strVal val="visible"/>
                                      </p:to>
                                    </p:set>
                                  </p:childTnLst>
                                </p:cTn>
                              </p:par>
                              <p:par>
                                <p:cTn id="33" presetID="1" presetClass="exit" presetSubtype="0" fill="hold" grpId="1" nodeType="withEffect">
                                  <p:stCondLst>
                                    <p:cond delay="0"/>
                                  </p:stCondLst>
                                  <p:childTnLst>
                                    <p:set>
                                      <p:cBhvr>
                                        <p:cTn id="34" dur="1" fill="hold">
                                          <p:stCondLst>
                                            <p:cond delay="0"/>
                                          </p:stCondLst>
                                        </p:cTn>
                                        <p:tgtEl>
                                          <p:spTgt spid="747557"/>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499"/>
                                          </p:stCondLst>
                                        </p:cTn>
                                        <p:tgtEl>
                                          <p:spTgt spid="747558"/>
                                        </p:tgtEl>
                                        <p:attrNameLst>
                                          <p:attrName>style.visibility</p:attrName>
                                        </p:attrNameLst>
                                      </p:cBhvr>
                                      <p:to>
                                        <p:strVal val="visible"/>
                                      </p:to>
                                    </p:set>
                                  </p:childTnLst>
                                </p:cTn>
                              </p:par>
                            </p:childTnLst>
                          </p:cTn>
                        </p:par>
                        <p:par>
                          <p:cTn id="37" fill="hold">
                            <p:stCondLst>
                              <p:cond delay="500"/>
                            </p:stCondLst>
                            <p:childTnLst>
                              <p:par>
                                <p:cTn id="38" presetID="1" presetClass="entr" presetSubtype="0" fill="hold" grpId="0" nodeType="afterEffect">
                                  <p:stCondLst>
                                    <p:cond delay="0"/>
                                  </p:stCondLst>
                                  <p:childTnLst>
                                    <p:set>
                                      <p:cBhvr>
                                        <p:cTn id="39" dur="1" fill="hold">
                                          <p:stCondLst>
                                            <p:cond delay="0"/>
                                          </p:stCondLst>
                                        </p:cTn>
                                        <p:tgtEl>
                                          <p:spTgt spid="747548"/>
                                        </p:tgtEl>
                                        <p:attrNameLst>
                                          <p:attrName>style.visibility</p:attrName>
                                        </p:attrNameLst>
                                      </p:cBhvr>
                                      <p:to>
                                        <p:strVal val="visible"/>
                                      </p:to>
                                    </p:set>
                                  </p:childTnLst>
                                  <p:subTnLst>
                                    <p:set>
                                      <p:cBhvr override="childStyle">
                                        <p:cTn dur="1" fill="hold" display="0" masterRel="nextClick" afterEffect="1"/>
                                        <p:tgtEl>
                                          <p:spTgt spid="747548"/>
                                        </p:tgtEl>
                                        <p:attrNameLst>
                                          <p:attrName>style.visibility</p:attrName>
                                        </p:attrNameLst>
                                      </p:cBhvr>
                                      <p:to>
                                        <p:strVal val="hidden"/>
                                      </p:to>
                                    </p:set>
                                  </p:sub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747553"/>
                                        </p:tgtEl>
                                        <p:attrNameLst>
                                          <p:attrName>style.visibility</p:attrName>
                                        </p:attrNameLst>
                                      </p:cBhvr>
                                      <p:to>
                                        <p:strVal val="visible"/>
                                      </p:to>
                                    </p:set>
                                  </p:childTnLst>
                                </p:cTn>
                              </p:par>
                              <p:par>
                                <p:cTn id="44" presetID="1" presetClass="exit" presetSubtype="0" fill="hold" grpId="1" nodeType="withEffect">
                                  <p:stCondLst>
                                    <p:cond delay="0"/>
                                  </p:stCondLst>
                                  <p:childTnLst>
                                    <p:set>
                                      <p:cBhvr>
                                        <p:cTn id="45" dur="1" fill="hold">
                                          <p:stCondLst>
                                            <p:cond delay="0"/>
                                          </p:stCondLst>
                                        </p:cTn>
                                        <p:tgtEl>
                                          <p:spTgt spid="747558"/>
                                        </p:tgtEl>
                                        <p:attrNameLst>
                                          <p:attrName>style.visibility</p:attrName>
                                        </p:attrNameLst>
                                      </p:cBhvr>
                                      <p:to>
                                        <p:strVal val="hidden"/>
                                      </p:to>
                                    </p:set>
                                  </p:childTnLst>
                                </p:cTn>
                              </p:par>
                              <p:par>
                                <p:cTn id="46" presetID="1" presetClass="entr" presetSubtype="0" fill="hold" grpId="0" nodeType="withEffect">
                                  <p:stCondLst>
                                    <p:cond delay="0"/>
                                  </p:stCondLst>
                                  <p:childTnLst>
                                    <p:set>
                                      <p:cBhvr>
                                        <p:cTn id="47" dur="1" fill="hold">
                                          <p:stCondLst>
                                            <p:cond delay="499"/>
                                          </p:stCondLst>
                                        </p:cTn>
                                        <p:tgtEl>
                                          <p:spTgt spid="747559"/>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grpId="0" nodeType="afterEffect">
                                  <p:stCondLst>
                                    <p:cond delay="0"/>
                                  </p:stCondLst>
                                  <p:childTnLst>
                                    <p:set>
                                      <p:cBhvr>
                                        <p:cTn id="50" dur="1" fill="hold">
                                          <p:stCondLst>
                                            <p:cond delay="0"/>
                                          </p:stCondLst>
                                        </p:cTn>
                                        <p:tgtEl>
                                          <p:spTgt spid="747549"/>
                                        </p:tgtEl>
                                        <p:attrNameLst>
                                          <p:attrName>style.visibility</p:attrName>
                                        </p:attrNameLst>
                                      </p:cBhvr>
                                      <p:to>
                                        <p:strVal val="visible"/>
                                      </p:to>
                                    </p:set>
                                  </p:childTnLst>
                                  <p:subTnLst>
                                    <p:set>
                                      <p:cBhvr override="childStyle">
                                        <p:cTn dur="1" fill="hold" display="0" masterRel="nextClick" afterEffect="1"/>
                                        <p:tgtEl>
                                          <p:spTgt spid="747549"/>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47554"/>
                                        </p:tgtEl>
                                        <p:attrNameLst>
                                          <p:attrName>style.visibility</p:attrName>
                                        </p:attrNameLst>
                                      </p:cBhvr>
                                      <p:to>
                                        <p:strVal val="visible"/>
                                      </p:to>
                                    </p:set>
                                  </p:childTnLst>
                                </p:cTn>
                              </p:par>
                              <p:par>
                                <p:cTn id="55" presetID="1" presetClass="exit" presetSubtype="0" fill="hold" grpId="1" nodeType="withEffect">
                                  <p:stCondLst>
                                    <p:cond delay="0"/>
                                  </p:stCondLst>
                                  <p:childTnLst>
                                    <p:set>
                                      <p:cBhvr>
                                        <p:cTn id="56" dur="1" fill="hold">
                                          <p:stCondLst>
                                            <p:cond delay="0"/>
                                          </p:stCondLst>
                                        </p:cTn>
                                        <p:tgtEl>
                                          <p:spTgt spid="747559"/>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499"/>
                                          </p:stCondLst>
                                        </p:cTn>
                                        <p:tgtEl>
                                          <p:spTgt spid="747560"/>
                                        </p:tgtEl>
                                        <p:attrNameLst>
                                          <p:attrName>style.visibility</p:attrName>
                                        </p:attrNameLst>
                                      </p:cBhvr>
                                      <p:to>
                                        <p:strVal val="visible"/>
                                      </p:to>
                                    </p:set>
                                  </p:childTnLst>
                                </p:cTn>
                              </p:par>
                            </p:childTnLst>
                          </p:cTn>
                        </p:par>
                        <p:par>
                          <p:cTn id="59" fill="hold">
                            <p:stCondLst>
                              <p:cond delay="500"/>
                            </p:stCondLst>
                            <p:childTnLst>
                              <p:par>
                                <p:cTn id="60" presetID="1" presetClass="entr" presetSubtype="0" fill="hold" grpId="0" nodeType="afterEffect">
                                  <p:stCondLst>
                                    <p:cond delay="0"/>
                                  </p:stCondLst>
                                  <p:childTnLst>
                                    <p:set>
                                      <p:cBhvr>
                                        <p:cTn id="61" dur="1" fill="hold">
                                          <p:stCondLst>
                                            <p:cond delay="0"/>
                                          </p:stCondLst>
                                        </p:cTn>
                                        <p:tgtEl>
                                          <p:spTgt spid="747550"/>
                                        </p:tgtEl>
                                        <p:attrNameLst>
                                          <p:attrName>style.visibility</p:attrName>
                                        </p:attrNameLst>
                                      </p:cBhvr>
                                      <p:to>
                                        <p:strVal val="visible"/>
                                      </p:to>
                                    </p:set>
                                  </p:childTnLst>
                                  <p:subTnLst>
                                    <p:set>
                                      <p:cBhvr override="childStyle">
                                        <p:cTn dur="1" fill="hold" display="0" masterRel="nextClick" afterEffect="1"/>
                                        <p:tgtEl>
                                          <p:spTgt spid="747550"/>
                                        </p:tgtEl>
                                        <p:attrNameLst>
                                          <p:attrName>style.visibility</p:attrName>
                                        </p:attrNameLst>
                                      </p:cBhvr>
                                      <p:to>
                                        <p:strVal val="hidden"/>
                                      </p:to>
                                    </p:set>
                                  </p:sub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747555"/>
                                        </p:tgtEl>
                                        <p:attrNameLst>
                                          <p:attrName>style.visibility</p:attrName>
                                        </p:attrNameLst>
                                      </p:cBhvr>
                                      <p:to>
                                        <p:strVal val="visible"/>
                                      </p:to>
                                    </p:set>
                                  </p:childTnLst>
                                </p:cTn>
                              </p:par>
                              <p:par>
                                <p:cTn id="66" presetID="1" presetClass="exit" presetSubtype="0" fill="hold" grpId="1" nodeType="withEffect">
                                  <p:stCondLst>
                                    <p:cond delay="0"/>
                                  </p:stCondLst>
                                  <p:childTnLst>
                                    <p:set>
                                      <p:cBhvr>
                                        <p:cTn id="67" dur="1" fill="hold">
                                          <p:stCondLst>
                                            <p:cond delay="0"/>
                                          </p:stCondLst>
                                        </p:cTn>
                                        <p:tgtEl>
                                          <p:spTgt spid="747560"/>
                                        </p:tgtEl>
                                        <p:attrNameLst>
                                          <p:attrName>style.visibility</p:attrName>
                                        </p:attrNameLst>
                                      </p:cBhvr>
                                      <p:to>
                                        <p:strVal val="hidden"/>
                                      </p:to>
                                    </p:set>
                                  </p:childTnLst>
                                </p:cTn>
                              </p:par>
                              <p:par>
                                <p:cTn id="68" presetID="1" presetClass="entr" presetSubtype="0" fill="hold" grpId="2" nodeType="withEffect">
                                  <p:stCondLst>
                                    <p:cond delay="0"/>
                                  </p:stCondLst>
                                  <p:childTnLst>
                                    <p:set>
                                      <p:cBhvr>
                                        <p:cTn id="69" dur="1" fill="hold">
                                          <p:stCondLst>
                                            <p:cond delay="0"/>
                                          </p:stCondLst>
                                        </p:cTn>
                                        <p:tgtEl>
                                          <p:spTgt spid="747557"/>
                                        </p:tgtEl>
                                        <p:attrNameLst>
                                          <p:attrName>style.visibility</p:attrName>
                                        </p:attrNameLst>
                                      </p:cBhvr>
                                      <p:to>
                                        <p:strVal val="visible"/>
                                      </p:to>
                                    </p:set>
                                  </p:childTnLst>
                                </p:cTn>
                              </p:par>
                            </p:childTnLst>
                          </p:cTn>
                        </p:par>
                        <p:par>
                          <p:cTn id="70" fill="hold">
                            <p:stCondLst>
                              <p:cond delay="0"/>
                            </p:stCondLst>
                            <p:childTnLst>
                              <p:par>
                                <p:cTn id="71" presetID="1" presetClass="entr" presetSubtype="0" fill="hold" grpId="0" nodeType="afterEffect">
                                  <p:stCondLst>
                                    <p:cond delay="0"/>
                                  </p:stCondLst>
                                  <p:childTnLst>
                                    <p:set>
                                      <p:cBhvr>
                                        <p:cTn id="72" dur="1" fill="hold">
                                          <p:stCondLst>
                                            <p:cond delay="0"/>
                                          </p:stCondLst>
                                        </p:cTn>
                                        <p:tgtEl>
                                          <p:spTgt spid="747551"/>
                                        </p:tgtEl>
                                        <p:attrNameLst>
                                          <p:attrName>style.visibility</p:attrName>
                                        </p:attrNameLst>
                                      </p:cBhvr>
                                      <p:to>
                                        <p:strVal val="visible"/>
                                      </p:to>
                                    </p:set>
                                  </p:childTnLst>
                                  <p:subTnLst>
                                    <p:set>
                                      <p:cBhvr override="childStyle">
                                        <p:cTn dur="1" fill="hold" display="0" masterRel="nextClick" afterEffect="1"/>
                                        <p:tgtEl>
                                          <p:spTgt spid="747551"/>
                                        </p:tgtEl>
                                        <p:attrNameLst>
                                          <p:attrName>style.visibility</p:attrName>
                                        </p:attrNameLst>
                                      </p:cBhvr>
                                      <p:to>
                                        <p:strVal val="hidden"/>
                                      </p:to>
                                    </p:set>
                                  </p:subTnLst>
                                </p:cTn>
                              </p:par>
                              <p:par>
                                <p:cTn id="73" presetID="1" presetClass="entr" presetSubtype="0" fill="hold" grpId="0" nodeType="withEffect">
                                  <p:stCondLst>
                                    <p:cond delay="0"/>
                                  </p:stCondLst>
                                  <p:childTnLst>
                                    <p:set>
                                      <p:cBhvr>
                                        <p:cTn id="74" dur="1" fill="hold">
                                          <p:stCondLst>
                                            <p:cond delay="0"/>
                                          </p:stCondLst>
                                        </p:cTn>
                                        <p:tgtEl>
                                          <p:spTgt spid="747556"/>
                                        </p:tgtEl>
                                        <p:attrNameLst>
                                          <p:attrName>style.visibility</p:attrName>
                                        </p:attrNameLst>
                                      </p:cBhvr>
                                      <p:to>
                                        <p:strVal val="visible"/>
                                      </p:to>
                                    </p:set>
                                  </p:childTnLst>
                                  <p:subTnLst>
                                    <p:set>
                                      <p:cBhvr override="childStyle">
                                        <p:cTn dur="1" fill="hold" display="0" masterRel="nextClick" afterEffect="1"/>
                                        <p:tgtEl>
                                          <p:spTgt spid="747556"/>
                                        </p:tgtEl>
                                        <p:attrNameLst>
                                          <p:attrName>style.visibility</p:attrName>
                                        </p:attrNameLst>
                                      </p:cBhvr>
                                      <p:to>
                                        <p:strVal val="hidden"/>
                                      </p:to>
                                    </p:set>
                                  </p:subTnLst>
                                </p:cTn>
                              </p:par>
                              <p:par>
                                <p:cTn id="75" presetID="1" presetClass="entr" presetSubtype="0" fill="hold" nodeType="withEffect">
                                  <p:stCondLst>
                                    <p:cond delay="0"/>
                                  </p:stCondLst>
                                  <p:childTnLst>
                                    <p:set>
                                      <p:cBhvr>
                                        <p:cTn id="76" dur="1" fill="hold">
                                          <p:stCondLst>
                                            <p:cond delay="499"/>
                                          </p:stCondLst>
                                        </p:cTn>
                                        <p:tgtEl>
                                          <p:spTgt spid="3"/>
                                        </p:tgtEl>
                                        <p:attrNameLst>
                                          <p:attrName>style.visibility</p:attrName>
                                        </p:attrNameLst>
                                      </p:cBhvr>
                                      <p:to>
                                        <p:strVal val="visible"/>
                                      </p:to>
                                    </p:set>
                                  </p:childTnLst>
                                </p:cTn>
                              </p:par>
                            </p:childTnLst>
                          </p:cTn>
                        </p:par>
                        <p:par>
                          <p:cTn id="77" fill="hold">
                            <p:stCondLst>
                              <p:cond delay="500"/>
                            </p:stCondLst>
                            <p:childTnLst>
                              <p:par>
                                <p:cTn id="78" presetID="1" presetClass="exit" presetSubtype="0" fill="hold" nodeType="afterEffect">
                                  <p:stCondLst>
                                    <p:cond delay="0"/>
                                  </p:stCondLst>
                                  <p:childTnLst>
                                    <p:set>
                                      <p:cBhvr>
                                        <p:cTn id="79" dur="1" fill="hold">
                                          <p:stCondLst>
                                            <p:cond delay="0"/>
                                          </p:stCondLst>
                                        </p:cTn>
                                        <p:tgtEl>
                                          <p:spTgt spid="3"/>
                                        </p:tgtEl>
                                        <p:attrNameLst>
                                          <p:attrName>style.visibility</p:attrName>
                                        </p:attrNameLst>
                                      </p:cBhvr>
                                      <p:to>
                                        <p:strVal val="hidden"/>
                                      </p:to>
                                    </p:set>
                                  </p:childTnLst>
                                </p:cTn>
                              </p:par>
                            </p:childTnLst>
                          </p:cTn>
                        </p:par>
                        <p:par>
                          <p:cTn id="80" fill="hold">
                            <p:stCondLst>
                              <p:cond delay="500"/>
                            </p:stCondLst>
                            <p:childTnLst>
                              <p:par>
                                <p:cTn id="81" presetID="53" presetClass="exit" presetSubtype="0" fill="hold" nodeType="afterEffect">
                                  <p:stCondLst>
                                    <p:cond delay="0"/>
                                  </p:stCondLst>
                                  <p:childTnLst>
                                    <p:anim calcmode="lin" valueType="num">
                                      <p:cBhvr>
                                        <p:cTn id="82" dur="500"/>
                                        <p:tgtEl>
                                          <p:spTgt spid="2"/>
                                        </p:tgtEl>
                                        <p:attrNameLst>
                                          <p:attrName>ppt_w</p:attrName>
                                        </p:attrNameLst>
                                      </p:cBhvr>
                                      <p:tavLst>
                                        <p:tav tm="0">
                                          <p:val>
                                            <p:strVal val="ppt_w"/>
                                          </p:val>
                                        </p:tav>
                                        <p:tav tm="100000">
                                          <p:val>
                                            <p:fltVal val="0"/>
                                          </p:val>
                                        </p:tav>
                                      </p:tavLst>
                                    </p:anim>
                                    <p:anim calcmode="lin" valueType="num">
                                      <p:cBhvr>
                                        <p:cTn id="83" dur="500"/>
                                        <p:tgtEl>
                                          <p:spTgt spid="2"/>
                                        </p:tgtEl>
                                        <p:attrNameLst>
                                          <p:attrName>ppt_h</p:attrName>
                                        </p:attrNameLst>
                                      </p:cBhvr>
                                      <p:tavLst>
                                        <p:tav tm="0">
                                          <p:val>
                                            <p:strVal val="ppt_h"/>
                                          </p:val>
                                        </p:tav>
                                        <p:tav tm="100000">
                                          <p:val>
                                            <p:fltVal val="0"/>
                                          </p:val>
                                        </p:tav>
                                      </p:tavLst>
                                    </p:anim>
                                    <p:animEffect transition="out" filter="fade">
                                      <p:cBhvr>
                                        <p:cTn id="84" dur="500"/>
                                        <p:tgtEl>
                                          <p:spTgt spid="2"/>
                                        </p:tgtEl>
                                      </p:cBhvr>
                                    </p:animEffect>
                                    <p:set>
                                      <p:cBhvr>
                                        <p:cTn id="85" dur="1" fill="hold">
                                          <p:stCondLst>
                                            <p:cond delay="499"/>
                                          </p:stCondLst>
                                        </p:cTn>
                                        <p:tgtEl>
                                          <p:spTgt spid="2"/>
                                        </p:tgtEl>
                                        <p:attrNameLst>
                                          <p:attrName>style.visibility</p:attrName>
                                        </p:attrNameLst>
                                      </p:cBhvr>
                                      <p:to>
                                        <p:strVal val="hidden"/>
                                      </p:to>
                                    </p:set>
                                  </p:childTnLst>
                                </p:cTn>
                              </p:par>
                              <p:par>
                                <p:cTn id="86" presetID="1" presetClass="exit" presetSubtype="0" fill="hold" grpId="3" nodeType="withEffect">
                                  <p:stCondLst>
                                    <p:cond delay="0"/>
                                  </p:stCondLst>
                                  <p:childTnLst>
                                    <p:set>
                                      <p:cBhvr>
                                        <p:cTn id="87" dur="1" fill="hold">
                                          <p:stCondLst>
                                            <p:cond delay="0"/>
                                          </p:stCondLst>
                                        </p:cTn>
                                        <p:tgtEl>
                                          <p:spTgt spid="747557"/>
                                        </p:tgtEl>
                                        <p:attrNameLst>
                                          <p:attrName>style.visibility</p:attrName>
                                        </p:attrNameLst>
                                      </p:cBhvr>
                                      <p:to>
                                        <p:strVal val="hidden"/>
                                      </p:to>
                                    </p:set>
                                  </p:childTnLst>
                                </p:cTn>
                              </p:par>
                              <p:par>
                                <p:cTn id="88" presetID="1" presetClass="exit" presetSubtype="0" fill="hold" nodeType="withEffect">
                                  <p:stCondLst>
                                    <p:cond delay="0"/>
                                  </p:stCondLst>
                                  <p:childTnLst>
                                    <p:set>
                                      <p:cBhvr>
                                        <p:cTn id="89" dur="1" fill="hold">
                                          <p:stCondLst>
                                            <p:cond delay="0"/>
                                          </p:stCondLst>
                                        </p:cTn>
                                        <p:tgtEl>
                                          <p:spTgt spid="747552"/>
                                        </p:tgtEl>
                                        <p:attrNameLst>
                                          <p:attrName>style.visibility</p:attrName>
                                        </p:attrNameLst>
                                      </p:cBhvr>
                                      <p:to>
                                        <p:strVal val="hidden"/>
                                      </p:to>
                                    </p:set>
                                  </p:childTnLst>
                                </p:cTn>
                              </p:par>
                              <p:par>
                                <p:cTn id="90" presetID="1" presetClass="exit" presetSubtype="0" fill="hold" nodeType="withEffect">
                                  <p:stCondLst>
                                    <p:cond delay="0"/>
                                  </p:stCondLst>
                                  <p:childTnLst>
                                    <p:set>
                                      <p:cBhvr>
                                        <p:cTn id="91" dur="1" fill="hold">
                                          <p:stCondLst>
                                            <p:cond delay="0"/>
                                          </p:stCondLst>
                                        </p:cTn>
                                        <p:tgtEl>
                                          <p:spTgt spid="747553"/>
                                        </p:tgtEl>
                                        <p:attrNameLst>
                                          <p:attrName>style.visibility</p:attrName>
                                        </p:attrNameLst>
                                      </p:cBhvr>
                                      <p:to>
                                        <p:strVal val="hidden"/>
                                      </p:to>
                                    </p:set>
                                  </p:childTnLst>
                                </p:cTn>
                              </p:par>
                              <p:par>
                                <p:cTn id="92" presetID="1" presetClass="exit" presetSubtype="0" fill="hold" nodeType="withEffect">
                                  <p:stCondLst>
                                    <p:cond delay="0"/>
                                  </p:stCondLst>
                                  <p:childTnLst>
                                    <p:set>
                                      <p:cBhvr>
                                        <p:cTn id="93" dur="1" fill="hold">
                                          <p:stCondLst>
                                            <p:cond delay="0"/>
                                          </p:stCondLst>
                                        </p:cTn>
                                        <p:tgtEl>
                                          <p:spTgt spid="747554"/>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747555"/>
                                        </p:tgtEl>
                                        <p:attrNameLst>
                                          <p:attrName>style.visibility</p:attrName>
                                        </p:attrNameLst>
                                      </p:cBhvr>
                                      <p:to>
                                        <p:strVal val="hidden"/>
                                      </p:to>
                                    </p:set>
                                  </p:childTnLst>
                                </p:cTn>
                              </p:par>
                              <p:par>
                                <p:cTn id="96" presetID="1" presetClass="entr" presetSubtype="0" fill="hold" grpId="0" nodeType="withEffect">
                                  <p:stCondLst>
                                    <p:cond delay="0"/>
                                  </p:stCondLst>
                                  <p:childTnLst>
                                    <p:set>
                                      <p:cBhvr>
                                        <p:cTn id="97" dur="1" fill="hold">
                                          <p:stCondLst>
                                            <p:cond delay="0"/>
                                          </p:stCondLst>
                                        </p:cTn>
                                        <p:tgtEl>
                                          <p:spTgt spid="747533"/>
                                        </p:tgtEl>
                                        <p:attrNameLst>
                                          <p:attrName>style.visibility</p:attrName>
                                        </p:attrNameLst>
                                      </p:cBhvr>
                                      <p:to>
                                        <p:strVal val="visible"/>
                                      </p:to>
                                    </p:set>
                                  </p:childTnLst>
                                </p:cTn>
                              </p:par>
                            </p:childTnLst>
                          </p:cTn>
                        </p:par>
                        <p:par>
                          <p:cTn id="98" fill="hold">
                            <p:stCondLst>
                              <p:cond delay="1000"/>
                            </p:stCondLst>
                            <p:childTnLst>
                              <p:par>
                                <p:cTn id="99" presetID="1" presetClass="entr" presetSubtype="0" fill="hold" grpId="0" nodeType="afterEffect">
                                  <p:stCondLst>
                                    <p:cond delay="0"/>
                                  </p:stCondLst>
                                  <p:childTnLst>
                                    <p:set>
                                      <p:cBhvr>
                                        <p:cTn id="100" dur="1" fill="hold">
                                          <p:stCondLst>
                                            <p:cond delay="0"/>
                                          </p:stCondLst>
                                        </p:cTn>
                                        <p:tgtEl>
                                          <p:spTgt spid="747530"/>
                                        </p:tgtEl>
                                        <p:attrNameLst>
                                          <p:attrName>style.visibility</p:attrName>
                                        </p:attrNameLst>
                                      </p:cBhvr>
                                      <p:to>
                                        <p:strVal val="visible"/>
                                      </p:to>
                                    </p:set>
                                  </p:childTnLst>
                                  <p:subTnLst>
                                    <p:set>
                                      <p:cBhvr override="childStyle">
                                        <p:cTn dur="1" fill="hold" display="0" masterRel="nextClick" afterEffect="1"/>
                                        <p:tgtEl>
                                          <p:spTgt spid="747530"/>
                                        </p:tgtEl>
                                        <p:attrNameLst>
                                          <p:attrName>style.visibility</p:attrName>
                                        </p:attrNameLst>
                                      </p:cBhvr>
                                      <p:to>
                                        <p:strVal val="hidden"/>
                                      </p:to>
                                    </p:set>
                                  </p:sub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74753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747531"/>
                                        </p:tgtEl>
                                        <p:attrNameLst>
                                          <p:attrName>style.visibility</p:attrName>
                                        </p:attrNameLst>
                                      </p:cBhvr>
                                      <p:to>
                                        <p:strVal val="visible"/>
                                      </p:to>
                                    </p:set>
                                  </p:childTnLst>
                                  <p:subTnLst>
                                    <p:set>
                                      <p:cBhvr override="childStyle">
                                        <p:cTn dur="1" fill="hold" display="0" masterRel="nextClick" afterEffect="1"/>
                                        <p:tgtEl>
                                          <p:spTgt spid="747531"/>
                                        </p:tgtEl>
                                        <p:attrNameLst>
                                          <p:attrName>style.visibility</p:attrName>
                                        </p:attrNameLst>
                                      </p:cBhvr>
                                      <p:to>
                                        <p:strVal val="hidden"/>
                                      </p:to>
                                    </p:set>
                                  </p:sub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747535"/>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747532"/>
                                        </p:tgtEl>
                                        <p:attrNameLst>
                                          <p:attrName>style.visibility</p:attrName>
                                        </p:attrNameLst>
                                      </p:cBhvr>
                                      <p:to>
                                        <p:strVal val="visible"/>
                                      </p:to>
                                    </p:set>
                                  </p:childTnLst>
                                  <p:subTnLst>
                                    <p:set>
                                      <p:cBhvr override="childStyle">
                                        <p:cTn dur="1" fill="hold" display="0" masterRel="nextClick" afterEffect="1"/>
                                        <p:tgtEl>
                                          <p:spTgt spid="747532"/>
                                        </p:tgtEl>
                                        <p:attrNameLst>
                                          <p:attrName>style.visibility</p:attrName>
                                        </p:attrNameLst>
                                      </p:cBhvr>
                                      <p:to>
                                        <p:strVal val="hidden"/>
                                      </p:to>
                                    </p:set>
                                  </p:sub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7475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28" grpId="0" animBg="1"/>
      <p:bldP spid="747529" grpId="0" animBg="1"/>
      <p:bldP spid="747530" grpId="0" animBg="1"/>
      <p:bldP spid="747531" grpId="0" animBg="1"/>
      <p:bldP spid="747532" grpId="0" animBg="1"/>
      <p:bldP spid="747533" grpId="0" animBg="1"/>
      <p:bldP spid="747534" grpId="0" animBg="1"/>
      <p:bldP spid="747535" grpId="0" animBg="1"/>
      <p:bldP spid="747537" grpId="0" animBg="1"/>
      <p:bldP spid="747545" grpId="0" animBg="1"/>
      <p:bldP spid="747546" grpId="0" animBg="1"/>
      <p:bldP spid="747547" grpId="0" animBg="1"/>
      <p:bldP spid="747548" grpId="0" animBg="1"/>
      <p:bldP spid="747549" grpId="0" animBg="1"/>
      <p:bldP spid="747550" grpId="0" animBg="1"/>
      <p:bldP spid="747551" grpId="0" animBg="1"/>
      <p:bldP spid="747556" grpId="0" animBg="1"/>
      <p:bldP spid="747557" grpId="0" animBg="1"/>
      <p:bldP spid="747557" grpId="1" animBg="1"/>
      <p:bldP spid="747557" grpId="2" animBg="1"/>
      <p:bldP spid="747557" grpId="3" animBg="1"/>
      <p:bldP spid="747558" grpId="0" animBg="1"/>
      <p:bldP spid="747558" grpId="1" animBg="1"/>
      <p:bldP spid="747559" grpId="0" animBg="1"/>
      <p:bldP spid="747559" grpId="1" animBg="1"/>
      <p:bldP spid="747560" grpId="0" animBg="1"/>
      <p:bldP spid="747560" grpId="1" animBg="1"/>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76200"/>
            <a:ext cx="9144000" cy="1143000"/>
          </a:xfrm>
          <a:noFill/>
        </p:spPr>
        <p:txBody>
          <a:bodyPr/>
          <a:lstStyle/>
          <a:p>
            <a:r>
              <a:rPr lang="en-US" sz="4000">
                <a:solidFill>
                  <a:srgbClr val="FF0000"/>
                </a:solidFill>
              </a:rPr>
              <a:t>Using </a:t>
            </a:r>
            <a:r>
              <a:rPr lang="en-US" sz="3600" b="1">
                <a:solidFill>
                  <a:srgbClr val="FF0000"/>
                </a:solidFill>
                <a:latin typeface="Courier New" pitchFamily="1" charset="0"/>
              </a:rPr>
              <a:t>addPolarEdge</a:t>
            </a:r>
            <a:endParaRPr lang="en-US" sz="4000" b="1">
              <a:solidFill>
                <a:srgbClr val="FF0000"/>
              </a:solidFill>
              <a:latin typeface="Courier New" pitchFamily="1" charset="0"/>
            </a:endParaRPr>
          </a:p>
        </p:txBody>
      </p:sp>
      <p:sp>
        <p:nvSpPr>
          <p:cNvPr id="26627" name="Rectangle 3"/>
          <p:cNvSpPr>
            <a:spLocks noChangeArrowheads="1"/>
          </p:cNvSpPr>
          <p:nvPr/>
        </p:nvSpPr>
        <p:spPr bwMode="auto">
          <a:xfrm>
            <a:off x="482600" y="1155700"/>
            <a:ext cx="8128000" cy="2501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In many cases, you can determine the length and direction of a polygon edge more easily than you can compute its </a:t>
            </a:r>
            <a:r>
              <a:rPr lang="en-US" sz="2400" b="0" i="1"/>
              <a:t>x</a:t>
            </a:r>
            <a:r>
              <a:rPr lang="en-US" sz="2400" b="0"/>
              <a:t> and </a:t>
            </a:r>
            <a:r>
              <a:rPr lang="en-US" sz="2400" b="0" i="1"/>
              <a:t>y</a:t>
            </a:r>
            <a:r>
              <a:rPr lang="en-US" sz="2400" b="0"/>
              <a:t> coordinates.  In such situations, the best strategy for building up the polygon outline is to call </a:t>
            </a:r>
            <a:r>
              <a:rPr lang="en-US" sz="2000">
                <a:latin typeface="Courier New" pitchFamily="1" charset="0"/>
              </a:rPr>
              <a:t>addPolarEdge(</a:t>
            </a:r>
            <a:r>
              <a:rPr lang="en-US" sz="2400" b="0" i="1"/>
              <a:t>r</a:t>
            </a:r>
            <a:r>
              <a:rPr lang="en-US" sz="2000">
                <a:latin typeface="Courier New" pitchFamily="1" charset="0"/>
              </a:rPr>
              <a:t>,</a:t>
            </a:r>
            <a:r>
              <a:rPr lang="en-US" sz="1800" b="0" i="1"/>
              <a:t> </a:t>
            </a:r>
            <a:r>
              <a:rPr lang="en-US" sz="2400" b="0" i="1"/>
              <a:t>theta</a:t>
            </a:r>
            <a:r>
              <a:rPr lang="en-US" sz="2000">
                <a:latin typeface="Courier New" pitchFamily="1" charset="0"/>
              </a:rPr>
              <a:t>)</a:t>
            </a:r>
            <a:r>
              <a:rPr lang="en-US" sz="2400" b="0"/>
              <a:t>, which adds an edge of length </a:t>
            </a:r>
            <a:r>
              <a:rPr lang="en-US" sz="2400" b="0" i="1"/>
              <a:t>r</a:t>
            </a:r>
            <a:r>
              <a:rPr lang="en-US" sz="2400" b="0"/>
              <a:t> at an angle that extends </a:t>
            </a:r>
            <a:r>
              <a:rPr lang="en-US" sz="2400" b="0" i="1"/>
              <a:t>theta</a:t>
            </a:r>
            <a:r>
              <a:rPr lang="en-US" sz="2400" b="0"/>
              <a:t> degrees counterclockwise from the +</a:t>
            </a:r>
            <a:r>
              <a:rPr lang="en-US" sz="2400" b="0" i="1"/>
              <a:t>x</a:t>
            </a:r>
            <a:r>
              <a:rPr lang="en-US" sz="2400" b="0"/>
              <a:t> axis, as illustrated by the following diagram:</a:t>
            </a:r>
          </a:p>
        </p:txBody>
      </p:sp>
      <p:sp>
        <p:nvSpPr>
          <p:cNvPr id="749572" name="Rectangle 4"/>
          <p:cNvSpPr>
            <a:spLocks noChangeArrowheads="1"/>
          </p:cNvSpPr>
          <p:nvPr/>
        </p:nvSpPr>
        <p:spPr bwMode="auto">
          <a:xfrm>
            <a:off x="482600" y="5664200"/>
            <a:ext cx="8128000" cy="952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name of the method reflects the fact that </a:t>
            </a:r>
            <a:r>
              <a:rPr lang="en-US" sz="2000">
                <a:latin typeface="Courier New" pitchFamily="1" charset="0"/>
              </a:rPr>
              <a:t>addPolarEdge</a:t>
            </a:r>
            <a:r>
              <a:rPr lang="en-US" sz="2400" b="0"/>
              <a:t>  uses what mathematicians call </a:t>
            </a:r>
            <a:r>
              <a:rPr lang="en-US" sz="2400" i="1"/>
              <a:t>polar coordinates</a:t>
            </a:r>
            <a:r>
              <a:rPr lang="en-US" sz="2400" b="0" i="1"/>
              <a:t>.</a:t>
            </a:r>
            <a:endParaRPr lang="en-US" sz="2400" b="0"/>
          </a:p>
        </p:txBody>
      </p:sp>
      <p:sp>
        <p:nvSpPr>
          <p:cNvPr id="26629" name="Rectangle 5"/>
          <p:cNvSpPr>
            <a:spLocks noChangeArrowheads="1"/>
          </p:cNvSpPr>
          <p:nvPr/>
        </p:nvSpPr>
        <p:spPr bwMode="auto">
          <a:xfrm>
            <a:off x="3314700" y="3505200"/>
            <a:ext cx="2514600" cy="1909763"/>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6630" name="Line 6"/>
          <p:cNvSpPr>
            <a:spLocks noChangeShapeType="1"/>
          </p:cNvSpPr>
          <p:nvPr/>
        </p:nvSpPr>
        <p:spPr bwMode="auto">
          <a:xfrm>
            <a:off x="4572000" y="3657600"/>
            <a:ext cx="0" cy="156845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6631" name="Line 7"/>
          <p:cNvSpPr>
            <a:spLocks noChangeShapeType="1"/>
          </p:cNvSpPr>
          <p:nvPr/>
        </p:nvSpPr>
        <p:spPr bwMode="auto">
          <a:xfrm rot="-5400000">
            <a:off x="4572000" y="3352800"/>
            <a:ext cx="0" cy="22098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6632" name="Arc 8"/>
          <p:cNvSpPr>
            <a:spLocks/>
          </p:cNvSpPr>
          <p:nvPr/>
        </p:nvSpPr>
        <p:spPr bwMode="auto">
          <a:xfrm>
            <a:off x="4572000" y="4081463"/>
            <a:ext cx="533400" cy="377825"/>
          </a:xfrm>
          <a:custGeom>
            <a:avLst/>
            <a:gdLst>
              <a:gd name="T0" fmla="*/ 377158 w 21600"/>
              <a:gd name="T1" fmla="*/ 0 h 15273"/>
              <a:gd name="T2" fmla="*/ 533400 w 21600"/>
              <a:gd name="T3" fmla="*/ 377825 h 15273"/>
              <a:gd name="T4" fmla="*/ 0 w 21600"/>
              <a:gd name="T5" fmla="*/ 377825 h 15273"/>
              <a:gd name="T6" fmla="*/ 0 60000 65536"/>
              <a:gd name="T7" fmla="*/ 0 60000 65536"/>
              <a:gd name="T8" fmla="*/ 0 60000 65536"/>
              <a:gd name="T9" fmla="*/ 0 w 21600"/>
              <a:gd name="T10" fmla="*/ 0 h 15273"/>
              <a:gd name="T11" fmla="*/ 21600 w 21600"/>
              <a:gd name="T12" fmla="*/ 15273 h 15273"/>
            </a:gdLst>
            <a:ahLst/>
            <a:cxnLst>
              <a:cxn ang="T6">
                <a:pos x="T0" y="T1"/>
              </a:cxn>
              <a:cxn ang="T7">
                <a:pos x="T2" y="T3"/>
              </a:cxn>
              <a:cxn ang="T8">
                <a:pos x="T4" y="T5"/>
              </a:cxn>
            </a:cxnLst>
            <a:rect l="T9" t="T10" r="T11" b="T12"/>
            <a:pathLst>
              <a:path w="21600" h="15273" fill="none" extrusionOk="0">
                <a:moveTo>
                  <a:pt x="15273" y="-1"/>
                </a:moveTo>
                <a:cubicBezTo>
                  <a:pt x="19324" y="4050"/>
                  <a:pt x="21600" y="9544"/>
                  <a:pt x="21600" y="15273"/>
                </a:cubicBezTo>
              </a:path>
              <a:path w="21600" h="15273" stroke="0" extrusionOk="0">
                <a:moveTo>
                  <a:pt x="15273" y="-1"/>
                </a:moveTo>
                <a:cubicBezTo>
                  <a:pt x="19324" y="4050"/>
                  <a:pt x="21600" y="9544"/>
                  <a:pt x="21600" y="15273"/>
                </a:cubicBezTo>
                <a:lnTo>
                  <a:pt x="0" y="15273"/>
                </a:lnTo>
                <a:close/>
              </a:path>
            </a:pathLst>
          </a:custGeom>
          <a:noFill/>
          <a:ln w="9525">
            <a:solidFill>
              <a:srgbClr val="1C1C1C"/>
            </a:solidFill>
            <a:round/>
            <a:headEnd/>
            <a:tailEnd/>
          </a:ln>
        </p:spPr>
        <p:txBody>
          <a:bodyPr wrap="none" anchor="ctr">
            <a:prstTxWarp prst="textNoShape">
              <a:avLst/>
            </a:prstTxWarp>
          </a:bodyPr>
          <a:lstStyle/>
          <a:p>
            <a:endParaRPr lang="en-US"/>
          </a:p>
        </p:txBody>
      </p:sp>
      <p:sp>
        <p:nvSpPr>
          <p:cNvPr id="26633" name="Line 9"/>
          <p:cNvSpPr>
            <a:spLocks noChangeShapeType="1"/>
          </p:cNvSpPr>
          <p:nvPr/>
        </p:nvSpPr>
        <p:spPr bwMode="auto">
          <a:xfrm flipH="1" flipV="1">
            <a:off x="4940300" y="4078288"/>
            <a:ext cx="36513" cy="36512"/>
          </a:xfrm>
          <a:prstGeom prst="line">
            <a:avLst/>
          </a:prstGeom>
          <a:noFill/>
          <a:ln w="9525">
            <a:solidFill>
              <a:srgbClr val="1C1C1C"/>
            </a:solidFill>
            <a:round/>
            <a:headEnd/>
            <a:tailEnd type="triangle" w="med" len="med"/>
          </a:ln>
        </p:spPr>
        <p:txBody>
          <a:bodyPr wrap="none" anchor="ctr">
            <a:prstTxWarp prst="textNoShape">
              <a:avLst/>
            </a:prstTxWarp>
          </a:bodyPr>
          <a:lstStyle/>
          <a:p>
            <a:endParaRPr lang="en-US"/>
          </a:p>
        </p:txBody>
      </p:sp>
      <p:sp>
        <p:nvSpPr>
          <p:cNvPr id="26634" name="Line 10"/>
          <p:cNvSpPr>
            <a:spLocks noChangeShapeType="1"/>
          </p:cNvSpPr>
          <p:nvPr/>
        </p:nvSpPr>
        <p:spPr bwMode="auto">
          <a:xfrm flipV="1">
            <a:off x="4572000" y="3713163"/>
            <a:ext cx="749300" cy="749300"/>
          </a:xfrm>
          <a:prstGeom prst="line">
            <a:avLst/>
          </a:prstGeom>
          <a:noFill/>
          <a:ln w="19050">
            <a:solidFill>
              <a:srgbClr val="FF0000"/>
            </a:solidFill>
            <a:round/>
            <a:headEnd/>
            <a:tailEnd/>
          </a:ln>
        </p:spPr>
        <p:txBody>
          <a:bodyPr wrap="none" anchor="ctr">
            <a:prstTxWarp prst="textNoShape">
              <a:avLst/>
            </a:prstTxWarp>
          </a:bodyPr>
          <a:lstStyle/>
          <a:p>
            <a:endParaRPr lang="en-US"/>
          </a:p>
        </p:txBody>
      </p:sp>
      <p:sp>
        <p:nvSpPr>
          <p:cNvPr id="26635" name="AutoShape 11"/>
          <p:cNvSpPr>
            <a:spLocks/>
          </p:cNvSpPr>
          <p:nvPr/>
        </p:nvSpPr>
        <p:spPr bwMode="auto">
          <a:xfrm rot="2793208">
            <a:off x="4784726" y="3487737"/>
            <a:ext cx="131762" cy="1008063"/>
          </a:xfrm>
          <a:prstGeom prst="leftBrace">
            <a:avLst>
              <a:gd name="adj1" fmla="val 63755"/>
              <a:gd name="adj2" fmla="val 50000"/>
            </a:avLst>
          </a:prstGeom>
          <a:noFill/>
          <a:ln w="9525">
            <a:solidFill>
              <a:srgbClr val="1C1C1C"/>
            </a:solidFill>
            <a:round/>
            <a:headEnd/>
            <a:tailEnd/>
          </a:ln>
        </p:spPr>
        <p:txBody>
          <a:bodyPr wrap="none" anchor="ctr">
            <a:prstTxWarp prst="textNoShape">
              <a:avLst/>
            </a:prstTxWarp>
          </a:bodyPr>
          <a:lstStyle/>
          <a:p>
            <a:endParaRPr lang="en-US"/>
          </a:p>
        </p:txBody>
      </p:sp>
      <p:sp>
        <p:nvSpPr>
          <p:cNvPr id="26636" name="Rectangle 12"/>
          <p:cNvSpPr>
            <a:spLocks noChangeArrowheads="1"/>
          </p:cNvSpPr>
          <p:nvPr/>
        </p:nvSpPr>
        <p:spPr bwMode="auto">
          <a:xfrm>
            <a:off x="4613275" y="3702050"/>
            <a:ext cx="263525" cy="336550"/>
          </a:xfrm>
          <a:prstGeom prst="rect">
            <a:avLst/>
          </a:prstGeom>
          <a:noFill/>
          <a:ln w="9525">
            <a:noFill/>
            <a:miter lim="800000"/>
            <a:headEnd/>
            <a:tailEnd/>
          </a:ln>
        </p:spPr>
        <p:txBody>
          <a:bodyPr wrap="none">
            <a:prstTxWarp prst="textNoShape">
              <a:avLst/>
            </a:prstTxWarp>
            <a:spAutoFit/>
          </a:bodyPr>
          <a:lstStyle/>
          <a:p>
            <a:r>
              <a:rPr lang="en-US" sz="1600" b="0" i="1">
                <a:solidFill>
                  <a:srgbClr val="1C1C1C"/>
                </a:solidFill>
              </a:rPr>
              <a:t>r</a:t>
            </a:r>
          </a:p>
        </p:txBody>
      </p:sp>
      <p:sp>
        <p:nvSpPr>
          <p:cNvPr id="26637" name="Rectangle 13"/>
          <p:cNvSpPr>
            <a:spLocks noChangeArrowheads="1"/>
          </p:cNvSpPr>
          <p:nvPr/>
        </p:nvSpPr>
        <p:spPr bwMode="auto">
          <a:xfrm>
            <a:off x="5029200" y="4064000"/>
            <a:ext cx="590550" cy="336550"/>
          </a:xfrm>
          <a:prstGeom prst="rect">
            <a:avLst/>
          </a:prstGeom>
          <a:noFill/>
          <a:ln w="9525">
            <a:noFill/>
            <a:miter lim="800000"/>
            <a:headEnd/>
            <a:tailEnd/>
          </a:ln>
        </p:spPr>
        <p:txBody>
          <a:bodyPr wrap="none">
            <a:prstTxWarp prst="textNoShape">
              <a:avLst/>
            </a:prstTxWarp>
            <a:spAutoFit/>
          </a:bodyPr>
          <a:lstStyle/>
          <a:p>
            <a:r>
              <a:rPr lang="en-US" sz="1600" b="0" i="1">
                <a:solidFill>
                  <a:srgbClr val="1C1C1C"/>
                </a:solidFill>
              </a:rPr>
              <a:t>theta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957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9572" grpId="0" build="p" autoUpdateAnimBg="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a:solidFill>
                  <a:srgbClr val="FF0000"/>
                </a:solidFill>
              </a:rPr>
              <a:t>Drawing a Hexagon</a:t>
            </a:r>
            <a:endParaRPr lang="en-US">
              <a:solidFill>
                <a:srgbClr val="FF0000"/>
              </a:solidFill>
            </a:endParaRPr>
          </a:p>
        </p:txBody>
      </p:sp>
      <p:sp>
        <p:nvSpPr>
          <p:cNvPr id="28675" name="Text Box 3">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0" i="1"/>
              <a:t>skip simulation</a:t>
            </a:r>
          </a:p>
        </p:txBody>
      </p:sp>
      <p:sp>
        <p:nvSpPr>
          <p:cNvPr id="28676" name="Rectangle 4"/>
          <p:cNvSpPr>
            <a:spLocks noChangeArrowheads="1"/>
          </p:cNvSpPr>
          <p:nvPr/>
        </p:nvSpPr>
        <p:spPr bwMode="auto">
          <a:xfrm>
            <a:off x="457200" y="1752600"/>
            <a:ext cx="8077200" cy="22098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8677" name="Text Box 5"/>
          <p:cNvSpPr txBox="1">
            <a:spLocks noChangeArrowheads="1"/>
          </p:cNvSpPr>
          <p:nvPr/>
        </p:nvSpPr>
        <p:spPr bwMode="auto">
          <a:xfrm>
            <a:off x="533400" y="1828800"/>
            <a:ext cx="8077200" cy="1308100"/>
          </a:xfrm>
          <a:prstGeom prst="rect">
            <a:avLst/>
          </a:prstGeom>
          <a:noFill/>
          <a:ln w="9525">
            <a:noFill/>
            <a:miter lim="800000"/>
            <a:headEnd/>
            <a:tailEnd/>
          </a:ln>
        </p:spPr>
        <p:txBody>
          <a:bodyPr>
            <a:prstTxWarp prst="textNoShape">
              <a:avLst/>
            </a:prstTxWarp>
            <a:spAutoFit/>
          </a:bodyPr>
          <a:lstStyle/>
          <a:p>
            <a:pPr>
              <a:lnSpc>
                <a:spcPct val="95000"/>
              </a:lnSpc>
            </a:pPr>
            <a:r>
              <a:rPr lang="en-US" sz="1600">
                <a:latin typeface="Courier New" pitchFamily="1" charset="0"/>
              </a:rPr>
              <a:t>public void run() {</a:t>
            </a:r>
          </a:p>
          <a:p>
            <a:pPr>
              <a:lnSpc>
                <a:spcPct val="95000"/>
              </a:lnSpc>
            </a:pPr>
            <a:r>
              <a:rPr lang="en-US" sz="1600">
                <a:latin typeface="Courier New" pitchFamily="1" charset="0"/>
              </a:rPr>
              <a:t>   GPolygon hexagon = createHexagon(50)</a:t>
            </a:r>
            <a:r>
              <a:rPr sz="1600" noProof="1">
                <a:latin typeface="Courier New" pitchFamily="1" charset="0"/>
              </a:rPr>
              <a:t>;</a:t>
            </a:r>
          </a:p>
          <a:p>
            <a:pPr>
              <a:lnSpc>
                <a:spcPct val="95000"/>
              </a:lnSpc>
            </a:pPr>
            <a:r>
              <a:rPr sz="1600" noProof="1">
                <a:latin typeface="Courier New" pitchFamily="1" charset="0"/>
              </a:rPr>
              <a:t>   add(</a:t>
            </a:r>
            <a:r>
              <a:rPr lang="en-US" sz="1600">
                <a:latin typeface="Courier New" pitchFamily="1" charset="0"/>
              </a:rPr>
              <a:t>hexagon</a:t>
            </a:r>
            <a:r>
              <a:rPr sz="1600" noProof="1">
                <a:latin typeface="Courier New" pitchFamily="1" charset="0"/>
              </a:rPr>
              <a:t>, getWidth() / 2, getHeight() / 2);</a:t>
            </a:r>
          </a:p>
          <a:p>
            <a:pPr>
              <a:lnSpc>
                <a:spcPct val="95000"/>
              </a:lnSpc>
            </a:pPr>
            <a:r>
              <a:rPr sz="1600" noProof="1">
                <a:latin typeface="Courier New" pitchFamily="1" charset="0"/>
              </a:rPr>
              <a:t>}</a:t>
            </a:r>
            <a:endParaRPr lang="en-US" sz="1600">
              <a:latin typeface="Courier New" pitchFamily="1" charset="0"/>
            </a:endParaRPr>
          </a:p>
          <a:p>
            <a:pPr>
              <a:lnSpc>
                <a:spcPct val="95000"/>
              </a:lnSpc>
            </a:pPr>
            <a:endParaRPr lang="en-US" sz="2000">
              <a:latin typeface="Courier New" pitchFamily="1" charset="0"/>
            </a:endParaRPr>
          </a:p>
        </p:txBody>
      </p:sp>
      <p:sp>
        <p:nvSpPr>
          <p:cNvPr id="28678" name="Text Box 6"/>
          <p:cNvSpPr txBox="1">
            <a:spLocks noChangeArrowheads="1"/>
          </p:cNvSpPr>
          <p:nvPr/>
        </p:nvSpPr>
        <p:spPr bwMode="auto">
          <a:xfrm>
            <a:off x="7251700" y="2460625"/>
            <a:ext cx="1066800" cy="336550"/>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hexagon</a:t>
            </a:r>
            <a:endParaRPr lang="en-US" sz="2000">
              <a:latin typeface="Courier New" pitchFamily="1" charset="0"/>
            </a:endParaRPr>
          </a:p>
        </p:txBody>
      </p:sp>
      <p:sp>
        <p:nvSpPr>
          <p:cNvPr id="28679" name="Rectangle 7"/>
          <p:cNvSpPr>
            <a:spLocks noChangeArrowheads="1"/>
          </p:cNvSpPr>
          <p:nvPr/>
        </p:nvSpPr>
        <p:spPr bwMode="auto">
          <a:xfrm>
            <a:off x="7315200" y="2744788"/>
            <a:ext cx="1079500" cy="10779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751624" name="Rectangle 8"/>
          <p:cNvSpPr>
            <a:spLocks noChangeArrowheads="1"/>
          </p:cNvSpPr>
          <p:nvPr/>
        </p:nvSpPr>
        <p:spPr bwMode="auto">
          <a:xfrm>
            <a:off x="927100" y="2106613"/>
            <a:ext cx="4706938"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51625" name="Rectangle 9"/>
          <p:cNvSpPr>
            <a:spLocks noChangeArrowheads="1"/>
          </p:cNvSpPr>
          <p:nvPr/>
        </p:nvSpPr>
        <p:spPr bwMode="auto">
          <a:xfrm>
            <a:off x="3281363" y="2106613"/>
            <a:ext cx="2139950"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51626" name="Rectangle 10"/>
          <p:cNvSpPr>
            <a:spLocks noChangeArrowheads="1"/>
          </p:cNvSpPr>
          <p:nvPr/>
        </p:nvSpPr>
        <p:spPr bwMode="auto">
          <a:xfrm>
            <a:off x="927100" y="2338388"/>
            <a:ext cx="5762625"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8683" name="Text Box 11"/>
          <p:cNvSpPr txBox="1">
            <a:spLocks noChangeArrowheads="1"/>
          </p:cNvSpPr>
          <p:nvPr/>
        </p:nvSpPr>
        <p:spPr bwMode="auto">
          <a:xfrm>
            <a:off x="457200" y="1143000"/>
            <a:ext cx="8229600" cy="585788"/>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This program draws a regular hexagon using </a:t>
            </a:r>
            <a:r>
              <a:rPr lang="en-US" sz="2000">
                <a:latin typeface="Courier New" pitchFamily="1" charset="0"/>
              </a:rPr>
              <a:t>addPolarEdge</a:t>
            </a:r>
            <a:r>
              <a:rPr lang="en-US" sz="2400" b="0"/>
              <a:t>:</a:t>
            </a:r>
          </a:p>
        </p:txBody>
      </p:sp>
      <p:sp>
        <p:nvSpPr>
          <p:cNvPr id="751628" name="AutoShape 12"/>
          <p:cNvSpPr>
            <a:spLocks noChangeArrowheads="1"/>
          </p:cNvSpPr>
          <p:nvPr/>
        </p:nvSpPr>
        <p:spPr bwMode="auto">
          <a:xfrm>
            <a:off x="7480300" y="2971800"/>
            <a:ext cx="762000" cy="658813"/>
          </a:xfrm>
          <a:prstGeom prst="hexagon">
            <a:avLst>
              <a:gd name="adj" fmla="val 28916"/>
              <a:gd name="vf" fmla="val 11547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pic>
        <p:nvPicPr>
          <p:cNvPr id="28685" name="Picture 13" descr="Graphics (2"/>
          <p:cNvPicPr>
            <a:picLocks noChangeAspect="1" noChangeArrowheads="1"/>
          </p:cNvPicPr>
          <p:nvPr/>
        </p:nvPicPr>
        <p:blipFill>
          <a:blip r:embed="rId3"/>
          <a:srcRect/>
          <a:stretch>
            <a:fillRect/>
          </a:stretch>
        </p:blipFill>
        <p:spPr bwMode="auto">
          <a:xfrm>
            <a:off x="2312988" y="4965700"/>
            <a:ext cx="4516437" cy="1631950"/>
          </a:xfrm>
          <a:prstGeom prst="rect">
            <a:avLst/>
          </a:prstGeom>
          <a:noFill/>
          <a:ln w="9525">
            <a:noFill/>
            <a:miter lim="800000"/>
            <a:headEnd/>
            <a:tailEnd/>
          </a:ln>
        </p:spPr>
      </p:pic>
      <p:sp>
        <p:nvSpPr>
          <p:cNvPr id="28686" name="Text Box 14"/>
          <p:cNvSpPr txBox="1">
            <a:spLocks noChangeArrowheads="1"/>
          </p:cNvSpPr>
          <p:nvPr/>
        </p:nvSpPr>
        <p:spPr bwMode="auto">
          <a:xfrm>
            <a:off x="2386013" y="4940300"/>
            <a:ext cx="4446587"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DrawHexagon</a:t>
            </a:r>
          </a:p>
        </p:txBody>
      </p:sp>
      <p:sp>
        <p:nvSpPr>
          <p:cNvPr id="751631" name="AutoShape 15"/>
          <p:cNvSpPr>
            <a:spLocks noChangeArrowheads="1"/>
          </p:cNvSpPr>
          <p:nvPr/>
        </p:nvSpPr>
        <p:spPr bwMode="auto">
          <a:xfrm>
            <a:off x="3924300" y="5321300"/>
            <a:ext cx="1295400" cy="1120775"/>
          </a:xfrm>
          <a:prstGeom prst="hexagon">
            <a:avLst>
              <a:gd name="adj" fmla="val 28895"/>
              <a:gd name="vf" fmla="val 11547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nvGrpSpPr>
          <p:cNvPr id="2" name="Group 16"/>
          <p:cNvGrpSpPr>
            <a:grpSpLocks/>
          </p:cNvGrpSpPr>
          <p:nvPr/>
        </p:nvGrpSpPr>
        <p:grpSpPr bwMode="auto">
          <a:xfrm>
            <a:off x="622300" y="2120900"/>
            <a:ext cx="8153400" cy="2535238"/>
            <a:chOff x="392" y="1336"/>
            <a:chExt cx="5136" cy="1597"/>
          </a:xfrm>
        </p:grpSpPr>
        <p:sp>
          <p:nvSpPr>
            <p:cNvPr id="28724" name="Rectangle 17"/>
            <p:cNvSpPr>
              <a:spLocks noChangeArrowheads="1"/>
            </p:cNvSpPr>
            <p:nvPr/>
          </p:nvSpPr>
          <p:spPr bwMode="auto">
            <a:xfrm>
              <a:off x="392" y="1336"/>
              <a:ext cx="5088" cy="1597"/>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8725" name="Text Box 18"/>
            <p:cNvSpPr txBox="1">
              <a:spLocks noChangeArrowheads="1"/>
            </p:cNvSpPr>
            <p:nvPr/>
          </p:nvSpPr>
          <p:spPr bwMode="auto">
            <a:xfrm>
              <a:off x="440" y="1384"/>
              <a:ext cx="5088" cy="1518"/>
            </a:xfrm>
            <a:prstGeom prst="rect">
              <a:avLst/>
            </a:prstGeom>
            <a:noFill/>
            <a:ln w="9525">
              <a:noFill/>
              <a:miter lim="800000"/>
              <a:headEnd/>
              <a:tailEnd/>
            </a:ln>
          </p:spPr>
          <p:txBody>
            <a:bodyPr>
              <a:prstTxWarp prst="textNoShape">
                <a:avLst/>
              </a:prstTxWarp>
              <a:spAutoFit/>
            </a:bodyPr>
            <a:lstStyle/>
            <a:p>
              <a:pPr>
                <a:lnSpc>
                  <a:spcPct val="95000"/>
                </a:lnSpc>
              </a:pPr>
              <a:r>
                <a:rPr lang="en-US" sz="1600">
                  <a:latin typeface="Courier New" pitchFamily="1" charset="0"/>
                </a:rPr>
                <a:t>private GPolygon createHexagon(double side) {</a:t>
              </a:r>
            </a:p>
            <a:p>
              <a:pPr>
                <a:lnSpc>
                  <a:spcPct val="95000"/>
                </a:lnSpc>
              </a:pPr>
              <a:r>
                <a:rPr lang="en-US" sz="1600">
                  <a:latin typeface="Courier New" pitchFamily="1" charset="0"/>
                </a:rPr>
                <a:t>   GPolygon hex = new GPolygon()</a:t>
              </a:r>
              <a:r>
                <a:rPr sz="1600" noProof="1">
                  <a:latin typeface="Courier New" pitchFamily="1" charset="0"/>
                </a:rPr>
                <a:t>;</a:t>
              </a:r>
            </a:p>
            <a:p>
              <a:pPr>
                <a:lnSpc>
                  <a:spcPct val="95000"/>
                </a:lnSpc>
              </a:pPr>
              <a:r>
                <a:rPr sz="1600" noProof="1">
                  <a:latin typeface="Courier New" pitchFamily="1" charset="0"/>
                </a:rPr>
                <a:t>   hex.addVertex(-side, 0);</a:t>
              </a:r>
            </a:p>
            <a:p>
              <a:pPr>
                <a:lnSpc>
                  <a:spcPct val="95000"/>
                </a:lnSpc>
              </a:pPr>
              <a:r>
                <a:rPr sz="1600" noProof="1">
                  <a:latin typeface="Courier New" pitchFamily="1" charset="0"/>
                </a:rPr>
                <a:t>   int angle = 60;</a:t>
              </a:r>
            </a:p>
            <a:p>
              <a:pPr>
                <a:lnSpc>
                  <a:spcPct val="95000"/>
                </a:lnSpc>
              </a:pPr>
              <a:r>
                <a:rPr sz="1600" noProof="1">
                  <a:latin typeface="Courier New" pitchFamily="1" charset="0"/>
                </a:rPr>
                <a:t>   for (int i = 0; i &lt; 6; i++) {</a:t>
              </a:r>
            </a:p>
            <a:p>
              <a:pPr>
                <a:lnSpc>
                  <a:spcPct val="95000"/>
                </a:lnSpc>
              </a:pPr>
              <a:r>
                <a:rPr sz="1600" noProof="1">
                  <a:latin typeface="Courier New" pitchFamily="1" charset="0"/>
                </a:rPr>
                <a:t>      hex.addPolarEdge(side, angle);</a:t>
              </a:r>
            </a:p>
            <a:p>
              <a:pPr>
                <a:lnSpc>
                  <a:spcPct val="95000"/>
                </a:lnSpc>
              </a:pPr>
              <a:r>
                <a:rPr sz="1600" noProof="1">
                  <a:latin typeface="Courier New" pitchFamily="1" charset="0"/>
                </a:rPr>
                <a:t>      angle -= 60;</a:t>
              </a:r>
            </a:p>
            <a:p>
              <a:pPr>
                <a:lnSpc>
                  <a:spcPct val="95000"/>
                </a:lnSpc>
              </a:pPr>
              <a:r>
                <a:rPr sz="1600" noProof="1">
                  <a:latin typeface="Courier New" pitchFamily="1" charset="0"/>
                </a:rPr>
                <a:t>   }</a:t>
              </a:r>
            </a:p>
            <a:p>
              <a:pPr>
                <a:lnSpc>
                  <a:spcPct val="95000"/>
                </a:lnSpc>
              </a:pPr>
              <a:r>
                <a:rPr sz="1600" noProof="1">
                  <a:latin typeface="Courier New" pitchFamily="1" charset="0"/>
                </a:rPr>
                <a:t>   return hex;</a:t>
              </a:r>
            </a:p>
            <a:p>
              <a:pPr>
                <a:lnSpc>
                  <a:spcPct val="95000"/>
                </a:lnSpc>
              </a:pPr>
              <a:r>
                <a:rPr sz="1600" noProof="1">
                  <a:latin typeface="Courier New" pitchFamily="1" charset="0"/>
                </a:rPr>
                <a:t>}</a:t>
              </a:r>
              <a:endParaRPr lang="en-US" sz="2000">
                <a:latin typeface="Courier New" pitchFamily="1" charset="0"/>
              </a:endParaRPr>
            </a:p>
          </p:txBody>
        </p:sp>
        <p:sp>
          <p:nvSpPr>
            <p:cNvPr id="28726" name="Text Box 19"/>
            <p:cNvSpPr txBox="1">
              <a:spLocks noChangeArrowheads="1"/>
            </p:cNvSpPr>
            <p:nvPr/>
          </p:nvSpPr>
          <p:spPr bwMode="auto">
            <a:xfrm>
              <a:off x="4672" y="1992"/>
              <a:ext cx="672"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hex</a:t>
              </a:r>
              <a:endParaRPr lang="en-US" sz="2000">
                <a:latin typeface="Courier New" pitchFamily="1" charset="0"/>
              </a:endParaRPr>
            </a:p>
          </p:txBody>
        </p:sp>
        <p:sp>
          <p:nvSpPr>
            <p:cNvPr id="28727" name="Rectangle 20"/>
            <p:cNvSpPr>
              <a:spLocks noChangeArrowheads="1"/>
            </p:cNvSpPr>
            <p:nvPr/>
          </p:nvSpPr>
          <p:spPr bwMode="auto">
            <a:xfrm>
              <a:off x="4712" y="2178"/>
              <a:ext cx="680" cy="67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8728" name="Rectangle 21"/>
            <p:cNvSpPr>
              <a:spLocks noChangeArrowheads="1"/>
            </p:cNvSpPr>
            <p:nvPr/>
          </p:nvSpPr>
          <p:spPr bwMode="auto">
            <a:xfrm>
              <a:off x="3200" y="2616"/>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729" name="Text Box 22"/>
            <p:cNvSpPr txBox="1">
              <a:spLocks noChangeArrowheads="1"/>
            </p:cNvSpPr>
            <p:nvPr/>
          </p:nvSpPr>
          <p:spPr bwMode="auto">
            <a:xfrm>
              <a:off x="3176" y="2424"/>
              <a:ext cx="616"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side</a:t>
              </a:r>
              <a:endParaRPr lang="en-US" sz="2000">
                <a:latin typeface="Courier New" pitchFamily="1" charset="0"/>
              </a:endParaRPr>
            </a:p>
          </p:txBody>
        </p:sp>
        <p:sp>
          <p:nvSpPr>
            <p:cNvPr id="28730" name="Rectangle 23"/>
            <p:cNvSpPr>
              <a:spLocks noChangeArrowheads="1"/>
            </p:cNvSpPr>
            <p:nvPr/>
          </p:nvSpPr>
          <p:spPr bwMode="auto">
            <a:xfrm>
              <a:off x="3944" y="2616"/>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731" name="Text Box 24"/>
            <p:cNvSpPr txBox="1">
              <a:spLocks noChangeArrowheads="1"/>
            </p:cNvSpPr>
            <p:nvPr/>
          </p:nvSpPr>
          <p:spPr bwMode="auto">
            <a:xfrm>
              <a:off x="3920" y="2424"/>
              <a:ext cx="640"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angle</a:t>
              </a:r>
            </a:p>
          </p:txBody>
        </p:sp>
        <p:sp>
          <p:nvSpPr>
            <p:cNvPr id="28732" name="Text Box 25"/>
            <p:cNvSpPr txBox="1">
              <a:spLocks noChangeArrowheads="1"/>
            </p:cNvSpPr>
            <p:nvPr/>
          </p:nvSpPr>
          <p:spPr bwMode="auto">
            <a:xfrm>
              <a:off x="3200" y="2616"/>
              <a:ext cx="624" cy="231"/>
            </a:xfrm>
            <a:prstGeom prst="rect">
              <a:avLst/>
            </a:prstGeom>
            <a:noFill/>
            <a:ln w="9525">
              <a:noFill/>
              <a:miter lim="800000"/>
              <a:headEnd/>
              <a:tailEnd/>
            </a:ln>
          </p:spPr>
          <p:txBody>
            <a:bodyPr>
              <a:prstTxWarp prst="textNoShape">
                <a:avLst/>
              </a:prstTxWarp>
              <a:spAutoFit/>
            </a:bodyPr>
            <a:lstStyle/>
            <a:p>
              <a:pPr algn="ctr"/>
              <a:r>
                <a:rPr lang="en-US" sz="1800" b="0"/>
                <a:t>50.0</a:t>
              </a:r>
            </a:p>
          </p:txBody>
        </p:sp>
      </p:grpSp>
      <p:sp>
        <p:nvSpPr>
          <p:cNvPr id="751642" name="Rectangle 26"/>
          <p:cNvSpPr>
            <a:spLocks noChangeArrowheads="1"/>
          </p:cNvSpPr>
          <p:nvPr/>
        </p:nvSpPr>
        <p:spPr bwMode="auto">
          <a:xfrm>
            <a:off x="1092200" y="2481263"/>
            <a:ext cx="3776663"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51643" name="Rectangle 27"/>
          <p:cNvSpPr>
            <a:spLocks noChangeArrowheads="1"/>
          </p:cNvSpPr>
          <p:nvPr/>
        </p:nvSpPr>
        <p:spPr bwMode="auto">
          <a:xfrm>
            <a:off x="1092200" y="2698750"/>
            <a:ext cx="3051175"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51644" name="Rectangle 28"/>
          <p:cNvSpPr>
            <a:spLocks noChangeArrowheads="1"/>
          </p:cNvSpPr>
          <p:nvPr/>
        </p:nvSpPr>
        <p:spPr bwMode="auto">
          <a:xfrm>
            <a:off x="1092200" y="2938463"/>
            <a:ext cx="1947863"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51645" name="Rectangle 29"/>
          <p:cNvSpPr>
            <a:spLocks noChangeArrowheads="1"/>
          </p:cNvSpPr>
          <p:nvPr/>
        </p:nvSpPr>
        <p:spPr bwMode="auto">
          <a:xfrm>
            <a:off x="1092200" y="3179763"/>
            <a:ext cx="3678238"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51646" name="Rectangle 30"/>
          <p:cNvSpPr>
            <a:spLocks noChangeArrowheads="1"/>
          </p:cNvSpPr>
          <p:nvPr/>
        </p:nvSpPr>
        <p:spPr bwMode="auto">
          <a:xfrm>
            <a:off x="1409700" y="3408363"/>
            <a:ext cx="3824288"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51647" name="Rectangle 31"/>
          <p:cNvSpPr>
            <a:spLocks noChangeArrowheads="1"/>
          </p:cNvSpPr>
          <p:nvPr/>
        </p:nvSpPr>
        <p:spPr bwMode="auto">
          <a:xfrm>
            <a:off x="1409700" y="3649663"/>
            <a:ext cx="1609725"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51648" name="Rectangle 32"/>
          <p:cNvSpPr>
            <a:spLocks noChangeArrowheads="1"/>
          </p:cNvSpPr>
          <p:nvPr/>
        </p:nvSpPr>
        <p:spPr bwMode="auto">
          <a:xfrm>
            <a:off x="1092200" y="4103688"/>
            <a:ext cx="1454150"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51649" name="AutoShape 33"/>
          <p:cNvSpPr>
            <a:spLocks noChangeArrowheads="1"/>
          </p:cNvSpPr>
          <p:nvPr/>
        </p:nvSpPr>
        <p:spPr bwMode="auto">
          <a:xfrm>
            <a:off x="7983538" y="3694113"/>
            <a:ext cx="411162" cy="649287"/>
          </a:xfrm>
          <a:prstGeom prst="diamond">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751650" name="AutoShape 34"/>
          <p:cNvSpPr>
            <a:spLocks noChangeArrowheads="1"/>
          </p:cNvSpPr>
          <p:nvPr/>
        </p:nvSpPr>
        <p:spPr bwMode="auto">
          <a:xfrm>
            <a:off x="7632700" y="3694113"/>
            <a:ext cx="411163" cy="649287"/>
          </a:xfrm>
          <a:prstGeom prst="diamond">
            <a:avLst/>
          </a:prstGeom>
          <a:solidFill>
            <a:schemeClr val="bg1"/>
          </a:solidFill>
          <a:ln w="9525">
            <a:noFill/>
            <a:miter lim="800000"/>
            <a:headEnd/>
            <a:tailEnd/>
          </a:ln>
        </p:spPr>
        <p:txBody>
          <a:bodyPr wrap="none" anchor="ctr">
            <a:prstTxWarp prst="textNoShape">
              <a:avLst/>
            </a:prstTxWarp>
          </a:bodyPr>
          <a:lstStyle/>
          <a:p>
            <a:endParaRPr lang="en-US"/>
          </a:p>
        </p:txBody>
      </p:sp>
      <p:cxnSp>
        <p:nvCxnSpPr>
          <p:cNvPr id="751651" name="AutoShape 35"/>
          <p:cNvCxnSpPr>
            <a:cxnSpLocks noChangeShapeType="1"/>
            <a:stCxn id="751650" idx="1"/>
            <a:endCxn id="751650" idx="0"/>
          </p:cNvCxnSpPr>
          <p:nvPr/>
        </p:nvCxnSpPr>
        <p:spPr bwMode="auto">
          <a:xfrm flipV="1">
            <a:off x="7632700" y="3694113"/>
            <a:ext cx="206375" cy="325437"/>
          </a:xfrm>
          <a:prstGeom prst="straightConnector1">
            <a:avLst/>
          </a:prstGeom>
          <a:noFill/>
          <a:ln w="9525">
            <a:solidFill>
              <a:schemeClr val="tx1"/>
            </a:solidFill>
            <a:round/>
            <a:headEnd/>
            <a:tailEnd/>
          </a:ln>
        </p:spPr>
      </p:cxnSp>
      <p:cxnSp>
        <p:nvCxnSpPr>
          <p:cNvPr id="751652" name="AutoShape 36"/>
          <p:cNvCxnSpPr>
            <a:cxnSpLocks noChangeShapeType="1"/>
            <a:stCxn id="751650" idx="0"/>
            <a:endCxn id="751649" idx="0"/>
          </p:cNvCxnSpPr>
          <p:nvPr/>
        </p:nvCxnSpPr>
        <p:spPr bwMode="auto">
          <a:xfrm>
            <a:off x="7839075" y="3694113"/>
            <a:ext cx="350838" cy="0"/>
          </a:xfrm>
          <a:prstGeom prst="straightConnector1">
            <a:avLst/>
          </a:prstGeom>
          <a:noFill/>
          <a:ln w="9525">
            <a:solidFill>
              <a:schemeClr val="tx1"/>
            </a:solidFill>
            <a:round/>
            <a:headEnd/>
            <a:tailEnd/>
          </a:ln>
        </p:spPr>
      </p:cxnSp>
      <p:cxnSp>
        <p:nvCxnSpPr>
          <p:cNvPr id="751653" name="AutoShape 37"/>
          <p:cNvCxnSpPr>
            <a:cxnSpLocks noChangeShapeType="1"/>
            <a:stCxn id="751649" idx="0"/>
            <a:endCxn id="751649" idx="3"/>
          </p:cNvCxnSpPr>
          <p:nvPr/>
        </p:nvCxnSpPr>
        <p:spPr bwMode="auto">
          <a:xfrm>
            <a:off x="8189913" y="3694113"/>
            <a:ext cx="204787" cy="325437"/>
          </a:xfrm>
          <a:prstGeom prst="straightConnector1">
            <a:avLst/>
          </a:prstGeom>
          <a:noFill/>
          <a:ln w="9525">
            <a:solidFill>
              <a:schemeClr val="tx1"/>
            </a:solidFill>
            <a:round/>
            <a:headEnd/>
            <a:tailEnd/>
          </a:ln>
        </p:spPr>
      </p:cxnSp>
      <p:cxnSp>
        <p:nvCxnSpPr>
          <p:cNvPr id="751654" name="AutoShape 38"/>
          <p:cNvCxnSpPr>
            <a:cxnSpLocks noChangeShapeType="1"/>
            <a:stCxn id="751649" idx="3"/>
            <a:endCxn id="751649" idx="2"/>
          </p:cNvCxnSpPr>
          <p:nvPr/>
        </p:nvCxnSpPr>
        <p:spPr bwMode="auto">
          <a:xfrm flipH="1">
            <a:off x="8189913" y="4019550"/>
            <a:ext cx="204787" cy="323850"/>
          </a:xfrm>
          <a:prstGeom prst="straightConnector1">
            <a:avLst/>
          </a:prstGeom>
          <a:noFill/>
          <a:ln w="9525">
            <a:solidFill>
              <a:schemeClr val="tx1"/>
            </a:solidFill>
            <a:round/>
            <a:headEnd/>
            <a:tailEnd/>
          </a:ln>
        </p:spPr>
      </p:cxnSp>
      <p:cxnSp>
        <p:nvCxnSpPr>
          <p:cNvPr id="751655" name="AutoShape 39"/>
          <p:cNvCxnSpPr>
            <a:cxnSpLocks noChangeShapeType="1"/>
            <a:stCxn id="751649" idx="2"/>
            <a:endCxn id="751650" idx="2"/>
          </p:cNvCxnSpPr>
          <p:nvPr/>
        </p:nvCxnSpPr>
        <p:spPr bwMode="auto">
          <a:xfrm flipH="1">
            <a:off x="7839075" y="4343400"/>
            <a:ext cx="350838" cy="0"/>
          </a:xfrm>
          <a:prstGeom prst="straightConnector1">
            <a:avLst/>
          </a:prstGeom>
          <a:noFill/>
          <a:ln w="9525">
            <a:solidFill>
              <a:schemeClr val="tx1"/>
            </a:solidFill>
            <a:round/>
            <a:headEnd/>
            <a:tailEnd/>
          </a:ln>
        </p:spPr>
      </p:cxnSp>
      <p:cxnSp>
        <p:nvCxnSpPr>
          <p:cNvPr id="751656" name="AutoShape 40"/>
          <p:cNvCxnSpPr>
            <a:cxnSpLocks noChangeShapeType="1"/>
            <a:stCxn id="751650" idx="2"/>
            <a:endCxn id="751650" idx="1"/>
          </p:cNvCxnSpPr>
          <p:nvPr/>
        </p:nvCxnSpPr>
        <p:spPr bwMode="auto">
          <a:xfrm flipH="1" flipV="1">
            <a:off x="7632700" y="4019550"/>
            <a:ext cx="206375" cy="323850"/>
          </a:xfrm>
          <a:prstGeom prst="straightConnector1">
            <a:avLst/>
          </a:prstGeom>
          <a:noFill/>
          <a:ln w="9525">
            <a:solidFill>
              <a:schemeClr val="tx1"/>
            </a:solidFill>
            <a:round/>
            <a:headEnd/>
            <a:tailEnd/>
          </a:ln>
        </p:spPr>
      </p:cxnSp>
      <p:sp>
        <p:nvSpPr>
          <p:cNvPr id="751657" name="Text Box 41"/>
          <p:cNvSpPr txBox="1">
            <a:spLocks noChangeArrowheads="1"/>
          </p:cNvSpPr>
          <p:nvPr/>
        </p:nvSpPr>
        <p:spPr bwMode="auto">
          <a:xfrm>
            <a:off x="6261100" y="4152900"/>
            <a:ext cx="990600" cy="366713"/>
          </a:xfrm>
          <a:prstGeom prst="rect">
            <a:avLst/>
          </a:prstGeom>
          <a:noFill/>
          <a:ln w="9525">
            <a:noFill/>
            <a:miter lim="800000"/>
            <a:headEnd/>
            <a:tailEnd/>
          </a:ln>
        </p:spPr>
        <p:txBody>
          <a:bodyPr>
            <a:prstTxWarp prst="textNoShape">
              <a:avLst/>
            </a:prstTxWarp>
            <a:spAutoFit/>
          </a:bodyPr>
          <a:lstStyle/>
          <a:p>
            <a:pPr algn="ctr"/>
            <a:r>
              <a:rPr lang="en-US" sz="1800" b="0"/>
              <a:t>60</a:t>
            </a:r>
          </a:p>
        </p:txBody>
      </p:sp>
      <p:sp>
        <p:nvSpPr>
          <p:cNvPr id="751658" name="Text Box 42"/>
          <p:cNvSpPr txBox="1">
            <a:spLocks noChangeArrowheads="1"/>
          </p:cNvSpPr>
          <p:nvPr/>
        </p:nvSpPr>
        <p:spPr bwMode="auto">
          <a:xfrm>
            <a:off x="6261100" y="4152900"/>
            <a:ext cx="990600" cy="366713"/>
          </a:xfrm>
          <a:prstGeom prst="rect">
            <a:avLst/>
          </a:prstGeom>
          <a:noFill/>
          <a:ln w="9525">
            <a:noFill/>
            <a:miter lim="800000"/>
            <a:headEnd/>
            <a:tailEnd/>
          </a:ln>
        </p:spPr>
        <p:txBody>
          <a:bodyPr>
            <a:prstTxWarp prst="textNoShape">
              <a:avLst/>
            </a:prstTxWarp>
            <a:spAutoFit/>
          </a:bodyPr>
          <a:lstStyle/>
          <a:p>
            <a:pPr algn="ctr"/>
            <a:r>
              <a:rPr lang="en-US" sz="1800" b="0"/>
              <a:t>0</a:t>
            </a:r>
          </a:p>
        </p:txBody>
      </p:sp>
      <p:sp>
        <p:nvSpPr>
          <p:cNvPr id="751659" name="Text Box 43"/>
          <p:cNvSpPr txBox="1">
            <a:spLocks noChangeArrowheads="1"/>
          </p:cNvSpPr>
          <p:nvPr/>
        </p:nvSpPr>
        <p:spPr bwMode="auto">
          <a:xfrm>
            <a:off x="6261100" y="4152900"/>
            <a:ext cx="990600" cy="366713"/>
          </a:xfrm>
          <a:prstGeom prst="rect">
            <a:avLst/>
          </a:prstGeom>
          <a:noFill/>
          <a:ln w="9525">
            <a:noFill/>
            <a:miter lim="800000"/>
            <a:headEnd/>
            <a:tailEnd/>
          </a:ln>
        </p:spPr>
        <p:txBody>
          <a:bodyPr>
            <a:prstTxWarp prst="textNoShape">
              <a:avLst/>
            </a:prstTxWarp>
            <a:spAutoFit/>
          </a:bodyPr>
          <a:lstStyle/>
          <a:p>
            <a:pPr algn="ctr"/>
            <a:r>
              <a:rPr lang="en-US" sz="1800" b="0">
                <a:latin typeface="Courier New" pitchFamily="1" charset="0"/>
              </a:rPr>
              <a:t>-</a:t>
            </a:r>
            <a:r>
              <a:rPr lang="en-US" sz="1800" b="0"/>
              <a:t>60</a:t>
            </a:r>
          </a:p>
        </p:txBody>
      </p:sp>
      <p:sp>
        <p:nvSpPr>
          <p:cNvPr id="751660" name="Text Box 44"/>
          <p:cNvSpPr txBox="1">
            <a:spLocks noChangeArrowheads="1"/>
          </p:cNvSpPr>
          <p:nvPr/>
        </p:nvSpPr>
        <p:spPr bwMode="auto">
          <a:xfrm>
            <a:off x="6261100" y="4152900"/>
            <a:ext cx="990600" cy="366713"/>
          </a:xfrm>
          <a:prstGeom prst="rect">
            <a:avLst/>
          </a:prstGeom>
          <a:noFill/>
          <a:ln w="9525">
            <a:noFill/>
            <a:miter lim="800000"/>
            <a:headEnd/>
            <a:tailEnd/>
          </a:ln>
        </p:spPr>
        <p:txBody>
          <a:bodyPr>
            <a:prstTxWarp prst="textNoShape">
              <a:avLst/>
            </a:prstTxWarp>
            <a:spAutoFit/>
          </a:bodyPr>
          <a:lstStyle/>
          <a:p>
            <a:pPr algn="ctr"/>
            <a:r>
              <a:rPr lang="en-US" sz="1800" b="0">
                <a:latin typeface="Courier New" pitchFamily="1" charset="0"/>
              </a:rPr>
              <a:t>-</a:t>
            </a:r>
            <a:r>
              <a:rPr lang="en-US" sz="1800" b="0"/>
              <a:t>120</a:t>
            </a:r>
          </a:p>
        </p:txBody>
      </p:sp>
      <p:sp>
        <p:nvSpPr>
          <p:cNvPr id="751661" name="Text Box 45"/>
          <p:cNvSpPr txBox="1">
            <a:spLocks noChangeArrowheads="1"/>
          </p:cNvSpPr>
          <p:nvPr/>
        </p:nvSpPr>
        <p:spPr bwMode="auto">
          <a:xfrm>
            <a:off x="6261100" y="4152900"/>
            <a:ext cx="990600" cy="366713"/>
          </a:xfrm>
          <a:prstGeom prst="rect">
            <a:avLst/>
          </a:prstGeom>
          <a:noFill/>
          <a:ln w="9525">
            <a:noFill/>
            <a:miter lim="800000"/>
            <a:headEnd/>
            <a:tailEnd/>
          </a:ln>
        </p:spPr>
        <p:txBody>
          <a:bodyPr>
            <a:prstTxWarp prst="textNoShape">
              <a:avLst/>
            </a:prstTxWarp>
            <a:spAutoFit/>
          </a:bodyPr>
          <a:lstStyle/>
          <a:p>
            <a:pPr algn="ctr"/>
            <a:r>
              <a:rPr lang="en-US" sz="1800" b="0">
                <a:latin typeface="Courier New" pitchFamily="1" charset="0"/>
              </a:rPr>
              <a:t>-</a:t>
            </a:r>
            <a:r>
              <a:rPr lang="en-US" sz="1800" b="0"/>
              <a:t>180</a:t>
            </a:r>
          </a:p>
        </p:txBody>
      </p:sp>
      <p:sp>
        <p:nvSpPr>
          <p:cNvPr id="751662" name="Text Box 46"/>
          <p:cNvSpPr txBox="1">
            <a:spLocks noChangeArrowheads="1"/>
          </p:cNvSpPr>
          <p:nvPr/>
        </p:nvSpPr>
        <p:spPr bwMode="auto">
          <a:xfrm>
            <a:off x="6261100" y="4152900"/>
            <a:ext cx="990600" cy="366713"/>
          </a:xfrm>
          <a:prstGeom prst="rect">
            <a:avLst/>
          </a:prstGeom>
          <a:noFill/>
          <a:ln w="9525">
            <a:noFill/>
            <a:miter lim="800000"/>
            <a:headEnd/>
            <a:tailEnd/>
          </a:ln>
        </p:spPr>
        <p:txBody>
          <a:bodyPr>
            <a:prstTxWarp prst="textNoShape">
              <a:avLst/>
            </a:prstTxWarp>
            <a:spAutoFit/>
          </a:bodyPr>
          <a:lstStyle/>
          <a:p>
            <a:pPr algn="ctr"/>
            <a:r>
              <a:rPr lang="en-US" sz="1800" b="0">
                <a:latin typeface="Courier New" pitchFamily="1" charset="0"/>
              </a:rPr>
              <a:t>-</a:t>
            </a:r>
            <a:r>
              <a:rPr lang="en-US" sz="1800" b="0"/>
              <a:t>240</a:t>
            </a:r>
          </a:p>
        </p:txBody>
      </p:sp>
      <p:sp>
        <p:nvSpPr>
          <p:cNvPr id="751663" name="Text Box 47"/>
          <p:cNvSpPr txBox="1">
            <a:spLocks noChangeArrowheads="1"/>
          </p:cNvSpPr>
          <p:nvPr/>
        </p:nvSpPr>
        <p:spPr bwMode="auto">
          <a:xfrm>
            <a:off x="6261100" y="4152900"/>
            <a:ext cx="990600" cy="366713"/>
          </a:xfrm>
          <a:prstGeom prst="rect">
            <a:avLst/>
          </a:prstGeom>
          <a:noFill/>
          <a:ln w="9525">
            <a:noFill/>
            <a:miter lim="800000"/>
            <a:headEnd/>
            <a:tailEnd/>
          </a:ln>
        </p:spPr>
        <p:txBody>
          <a:bodyPr>
            <a:prstTxWarp prst="textNoShape">
              <a:avLst/>
            </a:prstTxWarp>
            <a:spAutoFit/>
          </a:bodyPr>
          <a:lstStyle/>
          <a:p>
            <a:pPr algn="ctr"/>
            <a:r>
              <a:rPr lang="en-US" sz="1800" b="0">
                <a:latin typeface="Courier New" pitchFamily="1" charset="0"/>
              </a:rPr>
              <a:t>-</a:t>
            </a:r>
            <a:r>
              <a:rPr lang="en-US" sz="1800" b="0"/>
              <a:t>300</a:t>
            </a:r>
          </a:p>
        </p:txBody>
      </p:sp>
      <p:grpSp>
        <p:nvGrpSpPr>
          <p:cNvPr id="3" name="Group 48"/>
          <p:cNvGrpSpPr>
            <a:grpSpLocks/>
          </p:cNvGrpSpPr>
          <p:nvPr/>
        </p:nvGrpSpPr>
        <p:grpSpPr bwMode="auto">
          <a:xfrm>
            <a:off x="457200" y="1752600"/>
            <a:ext cx="8318500" cy="2903538"/>
            <a:chOff x="288" y="1104"/>
            <a:chExt cx="5240" cy="1829"/>
          </a:xfrm>
        </p:grpSpPr>
        <p:sp>
          <p:nvSpPr>
            <p:cNvPr id="28712" name="Rectangle 49"/>
            <p:cNvSpPr>
              <a:spLocks noChangeArrowheads="1"/>
            </p:cNvSpPr>
            <p:nvPr/>
          </p:nvSpPr>
          <p:spPr bwMode="auto">
            <a:xfrm>
              <a:off x="288" y="1104"/>
              <a:ext cx="5088" cy="1392"/>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8713" name="Text Box 50"/>
            <p:cNvSpPr txBox="1">
              <a:spLocks noChangeArrowheads="1"/>
            </p:cNvSpPr>
            <p:nvPr/>
          </p:nvSpPr>
          <p:spPr bwMode="auto">
            <a:xfrm>
              <a:off x="336" y="1152"/>
              <a:ext cx="5088" cy="824"/>
            </a:xfrm>
            <a:prstGeom prst="rect">
              <a:avLst/>
            </a:prstGeom>
            <a:noFill/>
            <a:ln w="9525">
              <a:noFill/>
              <a:miter lim="800000"/>
              <a:headEnd/>
              <a:tailEnd/>
            </a:ln>
          </p:spPr>
          <p:txBody>
            <a:bodyPr>
              <a:prstTxWarp prst="textNoShape">
                <a:avLst/>
              </a:prstTxWarp>
              <a:spAutoFit/>
            </a:bodyPr>
            <a:lstStyle/>
            <a:p>
              <a:pPr>
                <a:lnSpc>
                  <a:spcPct val="95000"/>
                </a:lnSpc>
              </a:pPr>
              <a:r>
                <a:rPr lang="en-US" sz="1600">
                  <a:latin typeface="Courier New" pitchFamily="1" charset="0"/>
                </a:rPr>
                <a:t>public void run() {</a:t>
              </a:r>
            </a:p>
            <a:p>
              <a:pPr>
                <a:lnSpc>
                  <a:spcPct val="95000"/>
                </a:lnSpc>
              </a:pPr>
              <a:r>
                <a:rPr lang="en-US" sz="1600">
                  <a:latin typeface="Courier New" pitchFamily="1" charset="0"/>
                </a:rPr>
                <a:t>   GPolygon hexagon = createHexagon(50)</a:t>
              </a:r>
              <a:r>
                <a:rPr sz="1600" noProof="1">
                  <a:latin typeface="Courier New" pitchFamily="1" charset="0"/>
                </a:rPr>
                <a:t>;</a:t>
              </a:r>
            </a:p>
            <a:p>
              <a:pPr>
                <a:lnSpc>
                  <a:spcPct val="95000"/>
                </a:lnSpc>
              </a:pPr>
              <a:r>
                <a:rPr sz="1600" noProof="1">
                  <a:latin typeface="Courier New" pitchFamily="1" charset="0"/>
                </a:rPr>
                <a:t>   add(</a:t>
              </a:r>
              <a:r>
                <a:rPr lang="en-US" sz="1600">
                  <a:latin typeface="Courier New" pitchFamily="1" charset="0"/>
                </a:rPr>
                <a:t>hexagon</a:t>
              </a:r>
              <a:r>
                <a:rPr sz="1600" noProof="1">
                  <a:latin typeface="Courier New" pitchFamily="1" charset="0"/>
                </a:rPr>
                <a:t>, getWidth() / 2, getHeight() / 2);</a:t>
              </a:r>
            </a:p>
            <a:p>
              <a:pPr>
                <a:lnSpc>
                  <a:spcPct val="95000"/>
                </a:lnSpc>
              </a:pPr>
              <a:r>
                <a:rPr sz="1600" noProof="1">
                  <a:latin typeface="Courier New" pitchFamily="1" charset="0"/>
                </a:rPr>
                <a:t>}</a:t>
              </a:r>
              <a:endParaRPr lang="en-US" sz="1600">
                <a:latin typeface="Courier New" pitchFamily="1" charset="0"/>
              </a:endParaRPr>
            </a:p>
            <a:p>
              <a:pPr>
                <a:lnSpc>
                  <a:spcPct val="95000"/>
                </a:lnSpc>
              </a:pPr>
              <a:endParaRPr lang="en-US" sz="2000">
                <a:latin typeface="Courier New" pitchFamily="1" charset="0"/>
              </a:endParaRPr>
            </a:p>
          </p:txBody>
        </p:sp>
        <p:sp>
          <p:nvSpPr>
            <p:cNvPr id="28714" name="Rectangle 51"/>
            <p:cNvSpPr>
              <a:spLocks noChangeArrowheads="1"/>
            </p:cNvSpPr>
            <p:nvPr/>
          </p:nvSpPr>
          <p:spPr bwMode="auto">
            <a:xfrm>
              <a:off x="392" y="1336"/>
              <a:ext cx="5088" cy="1597"/>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8715" name="Text Box 52"/>
            <p:cNvSpPr txBox="1">
              <a:spLocks noChangeArrowheads="1"/>
            </p:cNvSpPr>
            <p:nvPr/>
          </p:nvSpPr>
          <p:spPr bwMode="auto">
            <a:xfrm>
              <a:off x="440" y="1384"/>
              <a:ext cx="5088" cy="1518"/>
            </a:xfrm>
            <a:prstGeom prst="rect">
              <a:avLst/>
            </a:prstGeom>
            <a:noFill/>
            <a:ln w="9525">
              <a:noFill/>
              <a:miter lim="800000"/>
              <a:headEnd/>
              <a:tailEnd/>
            </a:ln>
          </p:spPr>
          <p:txBody>
            <a:bodyPr>
              <a:prstTxWarp prst="textNoShape">
                <a:avLst/>
              </a:prstTxWarp>
              <a:spAutoFit/>
            </a:bodyPr>
            <a:lstStyle/>
            <a:p>
              <a:pPr>
                <a:lnSpc>
                  <a:spcPct val="95000"/>
                </a:lnSpc>
              </a:pPr>
              <a:r>
                <a:rPr lang="en-US" sz="1600">
                  <a:latin typeface="Courier New" pitchFamily="1" charset="0"/>
                </a:rPr>
                <a:t>private GPolygon createHexagon(double side) {</a:t>
              </a:r>
            </a:p>
            <a:p>
              <a:pPr>
                <a:lnSpc>
                  <a:spcPct val="95000"/>
                </a:lnSpc>
              </a:pPr>
              <a:r>
                <a:rPr lang="en-US" sz="1600">
                  <a:latin typeface="Courier New" pitchFamily="1" charset="0"/>
                </a:rPr>
                <a:t>   GPolygon hex = new GPolygon()</a:t>
              </a:r>
              <a:r>
                <a:rPr sz="1600" noProof="1">
                  <a:latin typeface="Courier New" pitchFamily="1" charset="0"/>
                </a:rPr>
                <a:t>;</a:t>
              </a:r>
            </a:p>
            <a:p>
              <a:pPr>
                <a:lnSpc>
                  <a:spcPct val="95000"/>
                </a:lnSpc>
              </a:pPr>
              <a:r>
                <a:rPr sz="1600" noProof="1">
                  <a:latin typeface="Courier New" pitchFamily="1" charset="0"/>
                </a:rPr>
                <a:t>   hex.addVertex(-side, 0);</a:t>
              </a:r>
            </a:p>
            <a:p>
              <a:pPr>
                <a:lnSpc>
                  <a:spcPct val="95000"/>
                </a:lnSpc>
              </a:pPr>
              <a:r>
                <a:rPr sz="1600" noProof="1">
                  <a:latin typeface="Courier New" pitchFamily="1" charset="0"/>
                </a:rPr>
                <a:t>   int angle = 60;</a:t>
              </a:r>
            </a:p>
            <a:p>
              <a:pPr>
                <a:lnSpc>
                  <a:spcPct val="95000"/>
                </a:lnSpc>
              </a:pPr>
              <a:r>
                <a:rPr sz="1600" noProof="1">
                  <a:latin typeface="Courier New" pitchFamily="1" charset="0"/>
                </a:rPr>
                <a:t>   for (int i = 0; i &lt; 6; i++) {</a:t>
              </a:r>
            </a:p>
            <a:p>
              <a:pPr>
                <a:lnSpc>
                  <a:spcPct val="95000"/>
                </a:lnSpc>
              </a:pPr>
              <a:r>
                <a:rPr sz="1600" noProof="1">
                  <a:latin typeface="Courier New" pitchFamily="1" charset="0"/>
                </a:rPr>
                <a:t>      hex.addPolarEdge(side, angle);</a:t>
              </a:r>
            </a:p>
            <a:p>
              <a:pPr>
                <a:lnSpc>
                  <a:spcPct val="95000"/>
                </a:lnSpc>
              </a:pPr>
              <a:r>
                <a:rPr sz="1600" noProof="1">
                  <a:latin typeface="Courier New" pitchFamily="1" charset="0"/>
                </a:rPr>
                <a:t>      angle -= 60;</a:t>
              </a:r>
            </a:p>
            <a:p>
              <a:pPr>
                <a:lnSpc>
                  <a:spcPct val="95000"/>
                </a:lnSpc>
              </a:pPr>
              <a:r>
                <a:rPr sz="1600" noProof="1">
                  <a:latin typeface="Courier New" pitchFamily="1" charset="0"/>
                </a:rPr>
                <a:t>   }</a:t>
              </a:r>
            </a:p>
            <a:p>
              <a:pPr>
                <a:lnSpc>
                  <a:spcPct val="95000"/>
                </a:lnSpc>
              </a:pPr>
              <a:r>
                <a:rPr sz="1600" noProof="1">
                  <a:latin typeface="Courier New" pitchFamily="1" charset="0"/>
                </a:rPr>
                <a:t>   return hex;</a:t>
              </a:r>
            </a:p>
            <a:p>
              <a:pPr>
                <a:lnSpc>
                  <a:spcPct val="95000"/>
                </a:lnSpc>
              </a:pPr>
              <a:r>
                <a:rPr sz="1600" noProof="1">
                  <a:latin typeface="Courier New" pitchFamily="1" charset="0"/>
                </a:rPr>
                <a:t>}</a:t>
              </a:r>
              <a:endParaRPr lang="en-US" sz="2000">
                <a:latin typeface="Courier New" pitchFamily="1" charset="0"/>
              </a:endParaRPr>
            </a:p>
          </p:txBody>
        </p:sp>
        <p:sp>
          <p:nvSpPr>
            <p:cNvPr id="28716" name="Text Box 53"/>
            <p:cNvSpPr txBox="1">
              <a:spLocks noChangeArrowheads="1"/>
            </p:cNvSpPr>
            <p:nvPr/>
          </p:nvSpPr>
          <p:spPr bwMode="auto">
            <a:xfrm>
              <a:off x="4672" y="1992"/>
              <a:ext cx="672"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hex</a:t>
              </a:r>
              <a:endParaRPr lang="en-US" sz="2000">
                <a:latin typeface="Courier New" pitchFamily="1" charset="0"/>
              </a:endParaRPr>
            </a:p>
          </p:txBody>
        </p:sp>
        <p:sp>
          <p:nvSpPr>
            <p:cNvPr id="28717" name="Rectangle 54"/>
            <p:cNvSpPr>
              <a:spLocks noChangeArrowheads="1"/>
            </p:cNvSpPr>
            <p:nvPr/>
          </p:nvSpPr>
          <p:spPr bwMode="auto">
            <a:xfrm>
              <a:off x="4712" y="2178"/>
              <a:ext cx="680" cy="67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cxnSp>
          <p:nvCxnSpPr>
            <p:cNvPr id="28718" name="AutoShape 55"/>
            <p:cNvCxnSpPr>
              <a:cxnSpLocks noChangeShapeType="1"/>
            </p:cNvCxnSpPr>
            <p:nvPr/>
          </p:nvCxnSpPr>
          <p:spPr bwMode="auto">
            <a:xfrm flipV="1">
              <a:off x="4808" y="2327"/>
              <a:ext cx="130" cy="205"/>
            </a:xfrm>
            <a:prstGeom prst="straightConnector1">
              <a:avLst/>
            </a:prstGeom>
            <a:noFill/>
            <a:ln w="9525">
              <a:solidFill>
                <a:schemeClr val="tx1"/>
              </a:solidFill>
              <a:round/>
              <a:headEnd/>
              <a:tailEnd/>
            </a:ln>
          </p:spPr>
        </p:cxnSp>
        <p:cxnSp>
          <p:nvCxnSpPr>
            <p:cNvPr id="28719" name="AutoShape 56"/>
            <p:cNvCxnSpPr>
              <a:cxnSpLocks noChangeShapeType="1"/>
            </p:cNvCxnSpPr>
            <p:nvPr/>
          </p:nvCxnSpPr>
          <p:spPr bwMode="auto">
            <a:xfrm>
              <a:off x="4938" y="2327"/>
              <a:ext cx="221" cy="0"/>
            </a:xfrm>
            <a:prstGeom prst="straightConnector1">
              <a:avLst/>
            </a:prstGeom>
            <a:noFill/>
            <a:ln w="9525">
              <a:solidFill>
                <a:schemeClr val="tx1"/>
              </a:solidFill>
              <a:round/>
              <a:headEnd/>
              <a:tailEnd/>
            </a:ln>
          </p:spPr>
        </p:cxnSp>
        <p:cxnSp>
          <p:nvCxnSpPr>
            <p:cNvPr id="28720" name="AutoShape 57"/>
            <p:cNvCxnSpPr>
              <a:cxnSpLocks noChangeShapeType="1"/>
            </p:cNvCxnSpPr>
            <p:nvPr/>
          </p:nvCxnSpPr>
          <p:spPr bwMode="auto">
            <a:xfrm>
              <a:off x="5159" y="2327"/>
              <a:ext cx="129" cy="205"/>
            </a:xfrm>
            <a:prstGeom prst="straightConnector1">
              <a:avLst/>
            </a:prstGeom>
            <a:noFill/>
            <a:ln w="9525">
              <a:solidFill>
                <a:schemeClr val="tx1"/>
              </a:solidFill>
              <a:round/>
              <a:headEnd/>
              <a:tailEnd/>
            </a:ln>
          </p:spPr>
        </p:cxnSp>
        <p:cxnSp>
          <p:nvCxnSpPr>
            <p:cNvPr id="28721" name="AutoShape 58"/>
            <p:cNvCxnSpPr>
              <a:cxnSpLocks noChangeShapeType="1"/>
            </p:cNvCxnSpPr>
            <p:nvPr/>
          </p:nvCxnSpPr>
          <p:spPr bwMode="auto">
            <a:xfrm flipH="1">
              <a:off x="5159" y="2532"/>
              <a:ext cx="129" cy="204"/>
            </a:xfrm>
            <a:prstGeom prst="straightConnector1">
              <a:avLst/>
            </a:prstGeom>
            <a:noFill/>
            <a:ln w="9525">
              <a:solidFill>
                <a:schemeClr val="tx1"/>
              </a:solidFill>
              <a:round/>
              <a:headEnd/>
              <a:tailEnd/>
            </a:ln>
          </p:spPr>
        </p:cxnSp>
        <p:cxnSp>
          <p:nvCxnSpPr>
            <p:cNvPr id="28722" name="AutoShape 59"/>
            <p:cNvCxnSpPr>
              <a:cxnSpLocks noChangeShapeType="1"/>
            </p:cNvCxnSpPr>
            <p:nvPr/>
          </p:nvCxnSpPr>
          <p:spPr bwMode="auto">
            <a:xfrm flipH="1">
              <a:off x="4938" y="2736"/>
              <a:ext cx="221" cy="0"/>
            </a:xfrm>
            <a:prstGeom prst="straightConnector1">
              <a:avLst/>
            </a:prstGeom>
            <a:noFill/>
            <a:ln w="9525">
              <a:solidFill>
                <a:schemeClr val="tx1"/>
              </a:solidFill>
              <a:round/>
              <a:headEnd/>
              <a:tailEnd/>
            </a:ln>
          </p:spPr>
        </p:cxnSp>
        <p:cxnSp>
          <p:nvCxnSpPr>
            <p:cNvPr id="28723" name="AutoShape 60"/>
            <p:cNvCxnSpPr>
              <a:cxnSpLocks noChangeShapeType="1"/>
            </p:cNvCxnSpPr>
            <p:nvPr/>
          </p:nvCxnSpPr>
          <p:spPr bwMode="auto">
            <a:xfrm flipH="1" flipV="1">
              <a:off x="4808" y="2532"/>
              <a:ext cx="130" cy="204"/>
            </a:xfrm>
            <a:prstGeom prst="straightConnector1">
              <a:avLst/>
            </a:prstGeom>
            <a:noFill/>
            <a:ln w="9525">
              <a:solidFill>
                <a:schemeClr val="tx1"/>
              </a:solidFill>
              <a:round/>
              <a:headEnd/>
              <a:tailEn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5162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751625"/>
                                        </p:tgtEl>
                                        <p:attrNameLst>
                                          <p:attrName>style.visibility</p:attrName>
                                        </p:attrNameLst>
                                      </p:cBhvr>
                                      <p:to>
                                        <p:strVal val="visible"/>
                                      </p:to>
                                    </p:set>
                                  </p:childTnLst>
                                  <p:subTnLst>
                                    <p:set>
                                      <p:cBhvr override="childStyle">
                                        <p:cTn dur="1" fill="hold" display="0" masterRel="nextClick" afterEffect="1"/>
                                        <p:tgtEl>
                                          <p:spTgt spid="751625"/>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7516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7516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751642"/>
                                        </p:tgtEl>
                                        <p:attrNameLst>
                                          <p:attrName>style.visibility</p:attrName>
                                        </p:attrNameLst>
                                      </p:cBhvr>
                                      <p:to>
                                        <p:strVal val="visible"/>
                                      </p:to>
                                    </p:set>
                                  </p:childTnLst>
                                  <p:subTnLst>
                                    <p:set>
                                      <p:cBhvr override="childStyle">
                                        <p:cTn dur="1" fill="hold" display="0" masterRel="nextClick" afterEffect="1"/>
                                        <p:tgtEl>
                                          <p:spTgt spid="751642"/>
                                        </p:tgtEl>
                                        <p:attrNameLst>
                                          <p:attrName>style.visibility</p:attrName>
                                        </p:attrNameLst>
                                      </p:cBhvr>
                                      <p:to>
                                        <p:strVal val="hidden"/>
                                      </p:to>
                                    </p:set>
                                  </p:sub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51643"/>
                                        </p:tgtEl>
                                        <p:attrNameLst>
                                          <p:attrName>style.visibility</p:attrName>
                                        </p:attrNameLst>
                                      </p:cBhvr>
                                      <p:to>
                                        <p:strVal val="visible"/>
                                      </p:to>
                                    </p:set>
                                  </p:childTnLst>
                                  <p:subTnLst>
                                    <p:set>
                                      <p:cBhvr override="childStyle">
                                        <p:cTn dur="1" fill="hold" display="0" masterRel="nextClick" afterEffect="1"/>
                                        <p:tgtEl>
                                          <p:spTgt spid="751643"/>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751644"/>
                                        </p:tgtEl>
                                        <p:attrNameLst>
                                          <p:attrName>style.visibility</p:attrName>
                                        </p:attrNameLst>
                                      </p:cBhvr>
                                      <p:to>
                                        <p:strVal val="visible"/>
                                      </p:to>
                                    </p:set>
                                  </p:childTnLst>
                                  <p:subTnLst>
                                    <p:set>
                                      <p:cBhvr override="childStyle">
                                        <p:cTn dur="1" fill="hold" display="0" masterRel="nextClick" afterEffect="1"/>
                                        <p:tgtEl>
                                          <p:spTgt spid="751644"/>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751657"/>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751645"/>
                                        </p:tgtEl>
                                        <p:attrNameLst>
                                          <p:attrName>style.visibility</p:attrName>
                                        </p:attrNameLst>
                                      </p:cBhvr>
                                      <p:to>
                                        <p:strVal val="visible"/>
                                      </p:to>
                                    </p:set>
                                  </p:childTnLst>
                                  <p:subTnLst>
                                    <p:set>
                                      <p:cBhvr override="childStyle">
                                        <p:cTn dur="1" fill="hold" display="0" masterRel="nextClick" afterEffect="1"/>
                                        <p:tgtEl>
                                          <p:spTgt spid="751645"/>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51646"/>
                                        </p:tgtEl>
                                        <p:attrNameLst>
                                          <p:attrName>style.visibility</p:attrName>
                                        </p:attrNameLst>
                                      </p:cBhvr>
                                      <p:to>
                                        <p:strVal val="visible"/>
                                      </p:to>
                                    </p:set>
                                  </p:childTnLst>
                                  <p:subTnLst>
                                    <p:set>
                                      <p:cBhvr override="childStyle">
                                        <p:cTn dur="1" fill="hold" display="0" masterRel="nextClick" afterEffect="1"/>
                                        <p:tgtEl>
                                          <p:spTgt spid="751646"/>
                                        </p:tgtEl>
                                        <p:attrNameLst>
                                          <p:attrName>style.visibility</p:attrName>
                                        </p:attrNameLst>
                                      </p:cBhvr>
                                      <p:to>
                                        <p:strVal val="hidden"/>
                                      </p:to>
                                    </p:set>
                                  </p:subTnLst>
                                </p:cTn>
                              </p:par>
                              <p:par>
                                <p:cTn id="41" presetID="1" presetClass="entr" presetSubtype="0" fill="hold" nodeType="withEffect">
                                  <p:stCondLst>
                                    <p:cond delay="0"/>
                                  </p:stCondLst>
                                  <p:childTnLst>
                                    <p:set>
                                      <p:cBhvr>
                                        <p:cTn id="42" dur="1" fill="hold">
                                          <p:stCondLst>
                                            <p:cond delay="0"/>
                                          </p:stCondLst>
                                        </p:cTn>
                                        <p:tgtEl>
                                          <p:spTgt spid="751651"/>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grpId="0" nodeType="afterEffect">
                                  <p:stCondLst>
                                    <p:cond delay="0"/>
                                  </p:stCondLst>
                                  <p:childTnLst>
                                    <p:set>
                                      <p:cBhvr>
                                        <p:cTn id="45" dur="1" fill="hold">
                                          <p:stCondLst>
                                            <p:cond delay="0"/>
                                          </p:stCondLst>
                                        </p:cTn>
                                        <p:tgtEl>
                                          <p:spTgt spid="751647"/>
                                        </p:tgtEl>
                                        <p:attrNameLst>
                                          <p:attrName>style.visibility</p:attrName>
                                        </p:attrNameLst>
                                      </p:cBhvr>
                                      <p:to>
                                        <p:strVal val="visible"/>
                                      </p:to>
                                    </p:set>
                                  </p:childTnLst>
                                  <p:subTnLst>
                                    <p:set>
                                      <p:cBhvr override="childStyle">
                                        <p:cTn dur="1" fill="hold" display="0" masterRel="nextClick" afterEffect="1"/>
                                        <p:tgtEl>
                                          <p:spTgt spid="751647"/>
                                        </p:tgtEl>
                                        <p:attrNameLst>
                                          <p:attrName>style.visibility</p:attrName>
                                        </p:attrNameLst>
                                      </p:cBhvr>
                                      <p:to>
                                        <p:strVal val="hidden"/>
                                      </p:to>
                                    </p:set>
                                  </p:sub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751657"/>
                                        </p:tgtEl>
                                        <p:attrNameLst>
                                          <p:attrName>style.visibility</p:attrName>
                                        </p:attrNameLst>
                                      </p:cBhvr>
                                      <p:to>
                                        <p:strVal val="hidden"/>
                                      </p:to>
                                    </p:set>
                                  </p:childTnLst>
                                </p:cTn>
                              </p:par>
                              <p:par>
                                <p:cTn id="50" presetID="1" presetClass="entr" presetSubtype="0" fill="hold" grpId="0" nodeType="withEffect">
                                  <p:stCondLst>
                                    <p:cond delay="0"/>
                                  </p:stCondLst>
                                  <p:childTnLst>
                                    <p:set>
                                      <p:cBhvr>
                                        <p:cTn id="51" dur="1" fill="hold">
                                          <p:stCondLst>
                                            <p:cond delay="0"/>
                                          </p:stCondLst>
                                        </p:cTn>
                                        <p:tgtEl>
                                          <p:spTgt spid="751658"/>
                                        </p:tgtEl>
                                        <p:attrNameLst>
                                          <p:attrName>style.visibility</p:attrName>
                                        </p:attrNameLst>
                                      </p:cBhvr>
                                      <p:to>
                                        <p:strVal val="visible"/>
                                      </p:to>
                                    </p:set>
                                  </p:childTnLst>
                                </p:cTn>
                              </p:par>
                              <p:par>
                                <p:cTn id="52" presetID="1" presetClass="entr" presetSubtype="0" fill="hold" grpId="1" nodeType="withEffect">
                                  <p:stCondLst>
                                    <p:cond delay="0"/>
                                  </p:stCondLst>
                                  <p:childTnLst>
                                    <p:set>
                                      <p:cBhvr>
                                        <p:cTn id="53" dur="1" fill="hold">
                                          <p:stCondLst>
                                            <p:cond delay="0"/>
                                          </p:stCondLst>
                                        </p:cTn>
                                        <p:tgtEl>
                                          <p:spTgt spid="751646"/>
                                        </p:tgtEl>
                                        <p:attrNameLst>
                                          <p:attrName>style.visibility</p:attrName>
                                        </p:attrNameLst>
                                      </p:cBhvr>
                                      <p:to>
                                        <p:strVal val="visible"/>
                                      </p:to>
                                    </p:set>
                                  </p:childTnLst>
                                  <p:subTnLst>
                                    <p:set>
                                      <p:cBhvr override="childStyle">
                                        <p:cTn dur="1" fill="hold" display="0" masterRel="nextClick" afterEffect="1"/>
                                        <p:tgtEl>
                                          <p:spTgt spid="751646"/>
                                        </p:tgtEl>
                                        <p:attrNameLst>
                                          <p:attrName>style.visibility</p:attrName>
                                        </p:attrNameLst>
                                      </p:cBhvr>
                                      <p:to>
                                        <p:strVal val="hidden"/>
                                      </p:to>
                                    </p:set>
                                  </p:sub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751652"/>
                                        </p:tgtEl>
                                        <p:attrNameLst>
                                          <p:attrName>style.visibility</p:attrName>
                                        </p:attrNameLst>
                                      </p:cBhvr>
                                      <p:to>
                                        <p:strVal val="visible"/>
                                      </p:to>
                                    </p:set>
                                  </p:childTnLst>
                                </p:cTn>
                              </p:par>
                              <p:par>
                                <p:cTn id="58" presetID="1" presetClass="entr" presetSubtype="0" fill="hold" grpId="1" nodeType="withEffect">
                                  <p:stCondLst>
                                    <p:cond delay="0"/>
                                  </p:stCondLst>
                                  <p:childTnLst>
                                    <p:set>
                                      <p:cBhvr>
                                        <p:cTn id="59" dur="1" fill="hold">
                                          <p:stCondLst>
                                            <p:cond delay="0"/>
                                          </p:stCondLst>
                                        </p:cTn>
                                        <p:tgtEl>
                                          <p:spTgt spid="751647"/>
                                        </p:tgtEl>
                                        <p:attrNameLst>
                                          <p:attrName>style.visibility</p:attrName>
                                        </p:attrNameLst>
                                      </p:cBhvr>
                                      <p:to>
                                        <p:strVal val="visible"/>
                                      </p:to>
                                    </p:set>
                                  </p:childTnLst>
                                  <p:subTnLst>
                                    <p:set>
                                      <p:cBhvr override="childStyle">
                                        <p:cTn dur="1" fill="hold" display="0" masterRel="nextClick" afterEffect="1"/>
                                        <p:tgtEl>
                                          <p:spTgt spid="751647"/>
                                        </p:tgtEl>
                                        <p:attrNameLst>
                                          <p:attrName>style.visibility</p:attrName>
                                        </p:attrNameLst>
                                      </p:cBhvr>
                                      <p:to>
                                        <p:strVal val="hidden"/>
                                      </p:to>
                                    </p:set>
                                  </p:subTnLst>
                                </p:cTn>
                              </p:par>
                            </p:childTnLst>
                          </p:cTn>
                        </p:par>
                      </p:childTnLst>
                    </p:cTn>
                  </p:par>
                  <p:par>
                    <p:cTn id="60" fill="hold">
                      <p:stCondLst>
                        <p:cond delay="indefinite"/>
                      </p:stCondLst>
                      <p:childTnLst>
                        <p:par>
                          <p:cTn id="61" fill="hold">
                            <p:stCondLst>
                              <p:cond delay="0"/>
                            </p:stCondLst>
                            <p:childTnLst>
                              <p:par>
                                <p:cTn id="62" presetID="1" presetClass="exit" presetSubtype="0" fill="hold" grpId="1" nodeType="clickEffect">
                                  <p:stCondLst>
                                    <p:cond delay="0"/>
                                  </p:stCondLst>
                                  <p:childTnLst>
                                    <p:set>
                                      <p:cBhvr>
                                        <p:cTn id="63" dur="1" fill="hold">
                                          <p:stCondLst>
                                            <p:cond delay="0"/>
                                          </p:stCondLst>
                                        </p:cTn>
                                        <p:tgtEl>
                                          <p:spTgt spid="751658"/>
                                        </p:tgtEl>
                                        <p:attrNameLst>
                                          <p:attrName>style.visibility</p:attrName>
                                        </p:attrNameLst>
                                      </p:cBhvr>
                                      <p:to>
                                        <p:strVal val="hidden"/>
                                      </p:to>
                                    </p:set>
                                  </p:childTnLst>
                                </p:cTn>
                              </p:par>
                              <p:par>
                                <p:cTn id="64" presetID="1" presetClass="entr" presetSubtype="0" fill="hold" grpId="0" nodeType="withEffect">
                                  <p:stCondLst>
                                    <p:cond delay="0"/>
                                  </p:stCondLst>
                                  <p:childTnLst>
                                    <p:set>
                                      <p:cBhvr>
                                        <p:cTn id="65" dur="1" fill="hold">
                                          <p:stCondLst>
                                            <p:cond delay="0"/>
                                          </p:stCondLst>
                                        </p:cTn>
                                        <p:tgtEl>
                                          <p:spTgt spid="751659"/>
                                        </p:tgtEl>
                                        <p:attrNameLst>
                                          <p:attrName>style.visibility</p:attrName>
                                        </p:attrNameLst>
                                      </p:cBhvr>
                                      <p:to>
                                        <p:strVal val="visible"/>
                                      </p:to>
                                    </p:set>
                                  </p:childTnLst>
                                </p:cTn>
                              </p:par>
                              <p:par>
                                <p:cTn id="66" presetID="1" presetClass="entr" presetSubtype="0" fill="hold" grpId="2" nodeType="withEffect">
                                  <p:stCondLst>
                                    <p:cond delay="0"/>
                                  </p:stCondLst>
                                  <p:childTnLst>
                                    <p:set>
                                      <p:cBhvr>
                                        <p:cTn id="67" dur="1" fill="hold">
                                          <p:stCondLst>
                                            <p:cond delay="0"/>
                                          </p:stCondLst>
                                        </p:cTn>
                                        <p:tgtEl>
                                          <p:spTgt spid="751646"/>
                                        </p:tgtEl>
                                        <p:attrNameLst>
                                          <p:attrName>style.visibility</p:attrName>
                                        </p:attrNameLst>
                                      </p:cBhvr>
                                      <p:to>
                                        <p:strVal val="visible"/>
                                      </p:to>
                                    </p:set>
                                  </p:childTnLst>
                                  <p:subTnLst>
                                    <p:set>
                                      <p:cBhvr override="childStyle">
                                        <p:cTn dur="1" fill="hold" display="0" masterRel="nextClick" afterEffect="1"/>
                                        <p:tgtEl>
                                          <p:spTgt spid="751646"/>
                                        </p:tgtEl>
                                        <p:attrNameLst>
                                          <p:attrName>style.visibility</p:attrName>
                                        </p:attrNameLst>
                                      </p:cBhvr>
                                      <p:to>
                                        <p:strVal val="hidden"/>
                                      </p:to>
                                    </p:set>
                                  </p:sub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751653"/>
                                        </p:tgtEl>
                                        <p:attrNameLst>
                                          <p:attrName>style.visibility</p:attrName>
                                        </p:attrNameLst>
                                      </p:cBhvr>
                                      <p:to>
                                        <p:strVal val="visible"/>
                                      </p:to>
                                    </p:set>
                                  </p:childTnLst>
                                </p:cTn>
                              </p:par>
                              <p:par>
                                <p:cTn id="72" presetID="1" presetClass="entr" presetSubtype="0" fill="hold" grpId="2" nodeType="withEffect">
                                  <p:stCondLst>
                                    <p:cond delay="0"/>
                                  </p:stCondLst>
                                  <p:childTnLst>
                                    <p:set>
                                      <p:cBhvr>
                                        <p:cTn id="73" dur="1" fill="hold">
                                          <p:stCondLst>
                                            <p:cond delay="0"/>
                                          </p:stCondLst>
                                        </p:cTn>
                                        <p:tgtEl>
                                          <p:spTgt spid="751647"/>
                                        </p:tgtEl>
                                        <p:attrNameLst>
                                          <p:attrName>style.visibility</p:attrName>
                                        </p:attrNameLst>
                                      </p:cBhvr>
                                      <p:to>
                                        <p:strVal val="visible"/>
                                      </p:to>
                                    </p:set>
                                  </p:childTnLst>
                                  <p:subTnLst>
                                    <p:set>
                                      <p:cBhvr override="childStyle">
                                        <p:cTn dur="1" fill="hold" display="0" masterRel="nextClick" afterEffect="1"/>
                                        <p:tgtEl>
                                          <p:spTgt spid="751647"/>
                                        </p:tgtEl>
                                        <p:attrNameLst>
                                          <p:attrName>style.visibility</p:attrName>
                                        </p:attrNameLst>
                                      </p:cBhvr>
                                      <p:to>
                                        <p:strVal val="hidden"/>
                                      </p:to>
                                    </p:set>
                                  </p:subTnLst>
                                </p:cTn>
                              </p:par>
                            </p:childTnLst>
                          </p:cTn>
                        </p:par>
                      </p:childTnLst>
                    </p:cTn>
                  </p:par>
                  <p:par>
                    <p:cTn id="74" fill="hold">
                      <p:stCondLst>
                        <p:cond delay="indefinite"/>
                      </p:stCondLst>
                      <p:childTnLst>
                        <p:par>
                          <p:cTn id="75" fill="hold">
                            <p:stCondLst>
                              <p:cond delay="0"/>
                            </p:stCondLst>
                            <p:childTnLst>
                              <p:par>
                                <p:cTn id="76" presetID="1" presetClass="exit" presetSubtype="0" fill="hold" grpId="1" nodeType="clickEffect">
                                  <p:stCondLst>
                                    <p:cond delay="0"/>
                                  </p:stCondLst>
                                  <p:childTnLst>
                                    <p:set>
                                      <p:cBhvr>
                                        <p:cTn id="77" dur="1" fill="hold">
                                          <p:stCondLst>
                                            <p:cond delay="0"/>
                                          </p:stCondLst>
                                        </p:cTn>
                                        <p:tgtEl>
                                          <p:spTgt spid="751659"/>
                                        </p:tgtEl>
                                        <p:attrNameLst>
                                          <p:attrName>style.visibility</p:attrName>
                                        </p:attrNameLst>
                                      </p:cBhvr>
                                      <p:to>
                                        <p:strVal val="hidden"/>
                                      </p:to>
                                    </p:set>
                                  </p:childTnLst>
                                </p:cTn>
                              </p:par>
                              <p:par>
                                <p:cTn id="78" presetID="1" presetClass="entr" presetSubtype="0" fill="hold" grpId="0" nodeType="withEffect">
                                  <p:stCondLst>
                                    <p:cond delay="0"/>
                                  </p:stCondLst>
                                  <p:childTnLst>
                                    <p:set>
                                      <p:cBhvr>
                                        <p:cTn id="79" dur="1" fill="hold">
                                          <p:stCondLst>
                                            <p:cond delay="0"/>
                                          </p:stCondLst>
                                        </p:cTn>
                                        <p:tgtEl>
                                          <p:spTgt spid="751660"/>
                                        </p:tgtEl>
                                        <p:attrNameLst>
                                          <p:attrName>style.visibility</p:attrName>
                                        </p:attrNameLst>
                                      </p:cBhvr>
                                      <p:to>
                                        <p:strVal val="visible"/>
                                      </p:to>
                                    </p:set>
                                  </p:childTnLst>
                                </p:cTn>
                              </p:par>
                              <p:par>
                                <p:cTn id="80" presetID="1" presetClass="entr" presetSubtype="0" fill="hold" grpId="3" nodeType="withEffect">
                                  <p:stCondLst>
                                    <p:cond delay="0"/>
                                  </p:stCondLst>
                                  <p:childTnLst>
                                    <p:set>
                                      <p:cBhvr>
                                        <p:cTn id="81" dur="1" fill="hold">
                                          <p:stCondLst>
                                            <p:cond delay="0"/>
                                          </p:stCondLst>
                                        </p:cTn>
                                        <p:tgtEl>
                                          <p:spTgt spid="751646"/>
                                        </p:tgtEl>
                                        <p:attrNameLst>
                                          <p:attrName>style.visibility</p:attrName>
                                        </p:attrNameLst>
                                      </p:cBhvr>
                                      <p:to>
                                        <p:strVal val="visible"/>
                                      </p:to>
                                    </p:set>
                                  </p:childTnLst>
                                  <p:subTnLst>
                                    <p:set>
                                      <p:cBhvr override="childStyle">
                                        <p:cTn dur="1" fill="hold" display="0" masterRel="nextClick" afterEffect="1"/>
                                        <p:tgtEl>
                                          <p:spTgt spid="751646"/>
                                        </p:tgtEl>
                                        <p:attrNameLst>
                                          <p:attrName>style.visibility</p:attrName>
                                        </p:attrNameLst>
                                      </p:cBhvr>
                                      <p:to>
                                        <p:strVal val="hidden"/>
                                      </p:to>
                                    </p:set>
                                  </p:subTnLst>
                                </p:cTn>
                              </p:par>
                            </p:childTnLst>
                          </p:cTn>
                        </p:par>
                      </p:childTnLst>
                    </p:cTn>
                  </p:par>
                  <p:par>
                    <p:cTn id="82" fill="hold">
                      <p:stCondLst>
                        <p:cond delay="indefinite"/>
                      </p:stCondLst>
                      <p:childTnLst>
                        <p:par>
                          <p:cTn id="83" fill="hold">
                            <p:stCondLst>
                              <p:cond delay="0"/>
                            </p:stCondLst>
                            <p:childTnLst>
                              <p:par>
                                <p:cTn id="84" presetID="1" presetClass="entr" presetSubtype="0" fill="hold" nodeType="clickEffect">
                                  <p:stCondLst>
                                    <p:cond delay="0"/>
                                  </p:stCondLst>
                                  <p:childTnLst>
                                    <p:set>
                                      <p:cBhvr>
                                        <p:cTn id="85" dur="1" fill="hold">
                                          <p:stCondLst>
                                            <p:cond delay="0"/>
                                          </p:stCondLst>
                                        </p:cTn>
                                        <p:tgtEl>
                                          <p:spTgt spid="751654"/>
                                        </p:tgtEl>
                                        <p:attrNameLst>
                                          <p:attrName>style.visibility</p:attrName>
                                        </p:attrNameLst>
                                      </p:cBhvr>
                                      <p:to>
                                        <p:strVal val="visible"/>
                                      </p:to>
                                    </p:set>
                                  </p:childTnLst>
                                </p:cTn>
                              </p:par>
                              <p:par>
                                <p:cTn id="86" presetID="1" presetClass="entr" presetSubtype="0" fill="hold" grpId="3" nodeType="withEffect">
                                  <p:stCondLst>
                                    <p:cond delay="0"/>
                                  </p:stCondLst>
                                  <p:childTnLst>
                                    <p:set>
                                      <p:cBhvr>
                                        <p:cTn id="87" dur="1" fill="hold">
                                          <p:stCondLst>
                                            <p:cond delay="0"/>
                                          </p:stCondLst>
                                        </p:cTn>
                                        <p:tgtEl>
                                          <p:spTgt spid="751647"/>
                                        </p:tgtEl>
                                        <p:attrNameLst>
                                          <p:attrName>style.visibility</p:attrName>
                                        </p:attrNameLst>
                                      </p:cBhvr>
                                      <p:to>
                                        <p:strVal val="visible"/>
                                      </p:to>
                                    </p:set>
                                  </p:childTnLst>
                                  <p:subTnLst>
                                    <p:set>
                                      <p:cBhvr override="childStyle">
                                        <p:cTn dur="1" fill="hold" display="0" masterRel="nextClick" afterEffect="1"/>
                                        <p:tgtEl>
                                          <p:spTgt spid="751647"/>
                                        </p:tgtEl>
                                        <p:attrNameLst>
                                          <p:attrName>style.visibility</p:attrName>
                                        </p:attrNameLst>
                                      </p:cBhvr>
                                      <p:to>
                                        <p:strVal val="hidden"/>
                                      </p:to>
                                    </p:set>
                                  </p:subTnLst>
                                </p:cTn>
                              </p:par>
                            </p:childTnLst>
                          </p:cTn>
                        </p:par>
                      </p:childTnLst>
                    </p:cTn>
                  </p:par>
                  <p:par>
                    <p:cTn id="88" fill="hold">
                      <p:stCondLst>
                        <p:cond delay="indefinite"/>
                      </p:stCondLst>
                      <p:childTnLst>
                        <p:par>
                          <p:cTn id="89" fill="hold">
                            <p:stCondLst>
                              <p:cond delay="0"/>
                            </p:stCondLst>
                            <p:childTnLst>
                              <p:par>
                                <p:cTn id="90" presetID="1" presetClass="exit" presetSubtype="0" fill="hold" grpId="1" nodeType="clickEffect">
                                  <p:stCondLst>
                                    <p:cond delay="0"/>
                                  </p:stCondLst>
                                  <p:childTnLst>
                                    <p:set>
                                      <p:cBhvr>
                                        <p:cTn id="91" dur="1" fill="hold">
                                          <p:stCondLst>
                                            <p:cond delay="0"/>
                                          </p:stCondLst>
                                        </p:cTn>
                                        <p:tgtEl>
                                          <p:spTgt spid="751660"/>
                                        </p:tgtEl>
                                        <p:attrNameLst>
                                          <p:attrName>style.visibility</p:attrName>
                                        </p:attrNameLst>
                                      </p:cBhvr>
                                      <p:to>
                                        <p:strVal val="hidden"/>
                                      </p:to>
                                    </p:set>
                                  </p:childTnLst>
                                </p:cTn>
                              </p:par>
                              <p:par>
                                <p:cTn id="92" presetID="1" presetClass="entr" presetSubtype="0" fill="hold" grpId="0" nodeType="withEffect">
                                  <p:stCondLst>
                                    <p:cond delay="0"/>
                                  </p:stCondLst>
                                  <p:childTnLst>
                                    <p:set>
                                      <p:cBhvr>
                                        <p:cTn id="93" dur="1" fill="hold">
                                          <p:stCondLst>
                                            <p:cond delay="0"/>
                                          </p:stCondLst>
                                        </p:cTn>
                                        <p:tgtEl>
                                          <p:spTgt spid="751661"/>
                                        </p:tgtEl>
                                        <p:attrNameLst>
                                          <p:attrName>style.visibility</p:attrName>
                                        </p:attrNameLst>
                                      </p:cBhvr>
                                      <p:to>
                                        <p:strVal val="visible"/>
                                      </p:to>
                                    </p:set>
                                  </p:childTnLst>
                                </p:cTn>
                              </p:par>
                              <p:par>
                                <p:cTn id="94" presetID="1" presetClass="entr" presetSubtype="0" fill="hold" grpId="4" nodeType="withEffect">
                                  <p:stCondLst>
                                    <p:cond delay="0"/>
                                  </p:stCondLst>
                                  <p:childTnLst>
                                    <p:set>
                                      <p:cBhvr>
                                        <p:cTn id="95" dur="1" fill="hold">
                                          <p:stCondLst>
                                            <p:cond delay="0"/>
                                          </p:stCondLst>
                                        </p:cTn>
                                        <p:tgtEl>
                                          <p:spTgt spid="751646"/>
                                        </p:tgtEl>
                                        <p:attrNameLst>
                                          <p:attrName>style.visibility</p:attrName>
                                        </p:attrNameLst>
                                      </p:cBhvr>
                                      <p:to>
                                        <p:strVal val="visible"/>
                                      </p:to>
                                    </p:set>
                                  </p:childTnLst>
                                  <p:subTnLst>
                                    <p:set>
                                      <p:cBhvr override="childStyle">
                                        <p:cTn dur="1" fill="hold" display="0" masterRel="nextClick" afterEffect="1"/>
                                        <p:tgtEl>
                                          <p:spTgt spid="751646"/>
                                        </p:tgtEl>
                                        <p:attrNameLst>
                                          <p:attrName>style.visibility</p:attrName>
                                        </p:attrNameLst>
                                      </p:cBhvr>
                                      <p:to>
                                        <p:strVal val="hidden"/>
                                      </p:to>
                                    </p:set>
                                  </p:subTnLst>
                                </p:cTn>
                              </p:par>
                            </p:childTnLst>
                          </p:cTn>
                        </p:par>
                      </p:childTnLst>
                    </p:cTn>
                  </p:par>
                  <p:par>
                    <p:cTn id="96" fill="hold">
                      <p:stCondLst>
                        <p:cond delay="indefinite"/>
                      </p:stCondLst>
                      <p:childTnLst>
                        <p:par>
                          <p:cTn id="97" fill="hold">
                            <p:stCondLst>
                              <p:cond delay="0"/>
                            </p:stCondLst>
                            <p:childTnLst>
                              <p:par>
                                <p:cTn id="98" presetID="1" presetClass="entr" presetSubtype="0" fill="hold" nodeType="clickEffect">
                                  <p:stCondLst>
                                    <p:cond delay="0"/>
                                  </p:stCondLst>
                                  <p:childTnLst>
                                    <p:set>
                                      <p:cBhvr>
                                        <p:cTn id="99" dur="1" fill="hold">
                                          <p:stCondLst>
                                            <p:cond delay="0"/>
                                          </p:stCondLst>
                                        </p:cTn>
                                        <p:tgtEl>
                                          <p:spTgt spid="751655"/>
                                        </p:tgtEl>
                                        <p:attrNameLst>
                                          <p:attrName>style.visibility</p:attrName>
                                        </p:attrNameLst>
                                      </p:cBhvr>
                                      <p:to>
                                        <p:strVal val="visible"/>
                                      </p:to>
                                    </p:set>
                                  </p:childTnLst>
                                </p:cTn>
                              </p:par>
                              <p:par>
                                <p:cTn id="100" presetID="1" presetClass="entr" presetSubtype="0" fill="hold" grpId="4" nodeType="withEffect">
                                  <p:stCondLst>
                                    <p:cond delay="0"/>
                                  </p:stCondLst>
                                  <p:childTnLst>
                                    <p:set>
                                      <p:cBhvr>
                                        <p:cTn id="101" dur="1" fill="hold">
                                          <p:stCondLst>
                                            <p:cond delay="0"/>
                                          </p:stCondLst>
                                        </p:cTn>
                                        <p:tgtEl>
                                          <p:spTgt spid="751647"/>
                                        </p:tgtEl>
                                        <p:attrNameLst>
                                          <p:attrName>style.visibility</p:attrName>
                                        </p:attrNameLst>
                                      </p:cBhvr>
                                      <p:to>
                                        <p:strVal val="visible"/>
                                      </p:to>
                                    </p:set>
                                  </p:childTnLst>
                                  <p:subTnLst>
                                    <p:set>
                                      <p:cBhvr override="childStyle">
                                        <p:cTn dur="1" fill="hold" display="0" masterRel="nextClick" afterEffect="1"/>
                                        <p:tgtEl>
                                          <p:spTgt spid="751647"/>
                                        </p:tgtEl>
                                        <p:attrNameLst>
                                          <p:attrName>style.visibility</p:attrName>
                                        </p:attrNameLst>
                                      </p:cBhvr>
                                      <p:to>
                                        <p:strVal val="hidden"/>
                                      </p:to>
                                    </p:set>
                                  </p:subTnLst>
                                </p:cTn>
                              </p:par>
                            </p:childTnLst>
                          </p:cTn>
                        </p:par>
                      </p:childTnLst>
                    </p:cTn>
                  </p:par>
                  <p:par>
                    <p:cTn id="102" fill="hold">
                      <p:stCondLst>
                        <p:cond delay="indefinite"/>
                      </p:stCondLst>
                      <p:childTnLst>
                        <p:par>
                          <p:cTn id="103" fill="hold">
                            <p:stCondLst>
                              <p:cond delay="0"/>
                            </p:stCondLst>
                            <p:childTnLst>
                              <p:par>
                                <p:cTn id="104" presetID="1" presetClass="exit" presetSubtype="0" fill="hold" grpId="1" nodeType="clickEffect">
                                  <p:stCondLst>
                                    <p:cond delay="0"/>
                                  </p:stCondLst>
                                  <p:childTnLst>
                                    <p:set>
                                      <p:cBhvr>
                                        <p:cTn id="105" dur="1" fill="hold">
                                          <p:stCondLst>
                                            <p:cond delay="0"/>
                                          </p:stCondLst>
                                        </p:cTn>
                                        <p:tgtEl>
                                          <p:spTgt spid="751661"/>
                                        </p:tgtEl>
                                        <p:attrNameLst>
                                          <p:attrName>style.visibility</p:attrName>
                                        </p:attrNameLst>
                                      </p:cBhvr>
                                      <p:to>
                                        <p:strVal val="hidden"/>
                                      </p:to>
                                    </p:set>
                                  </p:childTnLst>
                                </p:cTn>
                              </p:par>
                              <p:par>
                                <p:cTn id="106" presetID="1" presetClass="entr" presetSubtype="0" fill="hold" grpId="0" nodeType="withEffect">
                                  <p:stCondLst>
                                    <p:cond delay="0"/>
                                  </p:stCondLst>
                                  <p:childTnLst>
                                    <p:set>
                                      <p:cBhvr>
                                        <p:cTn id="107" dur="1" fill="hold">
                                          <p:stCondLst>
                                            <p:cond delay="0"/>
                                          </p:stCondLst>
                                        </p:cTn>
                                        <p:tgtEl>
                                          <p:spTgt spid="751662"/>
                                        </p:tgtEl>
                                        <p:attrNameLst>
                                          <p:attrName>style.visibility</p:attrName>
                                        </p:attrNameLst>
                                      </p:cBhvr>
                                      <p:to>
                                        <p:strVal val="visible"/>
                                      </p:to>
                                    </p:set>
                                  </p:childTnLst>
                                </p:cTn>
                              </p:par>
                              <p:par>
                                <p:cTn id="108" presetID="1" presetClass="entr" presetSubtype="0" fill="hold" grpId="5" nodeType="withEffect">
                                  <p:stCondLst>
                                    <p:cond delay="0"/>
                                  </p:stCondLst>
                                  <p:childTnLst>
                                    <p:set>
                                      <p:cBhvr>
                                        <p:cTn id="109" dur="1" fill="hold">
                                          <p:stCondLst>
                                            <p:cond delay="0"/>
                                          </p:stCondLst>
                                        </p:cTn>
                                        <p:tgtEl>
                                          <p:spTgt spid="751646"/>
                                        </p:tgtEl>
                                        <p:attrNameLst>
                                          <p:attrName>style.visibility</p:attrName>
                                        </p:attrNameLst>
                                      </p:cBhvr>
                                      <p:to>
                                        <p:strVal val="visible"/>
                                      </p:to>
                                    </p:set>
                                  </p:childTnLst>
                                  <p:subTnLst>
                                    <p:set>
                                      <p:cBhvr override="childStyle">
                                        <p:cTn dur="1" fill="hold" display="0" masterRel="nextClick" afterEffect="1"/>
                                        <p:tgtEl>
                                          <p:spTgt spid="751646"/>
                                        </p:tgtEl>
                                        <p:attrNameLst>
                                          <p:attrName>style.visibility</p:attrName>
                                        </p:attrNameLst>
                                      </p:cBhvr>
                                      <p:to>
                                        <p:strVal val="hidden"/>
                                      </p:to>
                                    </p:set>
                                  </p:subTnLst>
                                </p:cTn>
                              </p:par>
                            </p:childTnLst>
                          </p:cTn>
                        </p:par>
                      </p:childTnLst>
                    </p:cTn>
                  </p:par>
                  <p:par>
                    <p:cTn id="110" fill="hold">
                      <p:stCondLst>
                        <p:cond delay="indefinite"/>
                      </p:stCondLst>
                      <p:childTnLst>
                        <p:par>
                          <p:cTn id="111" fill="hold">
                            <p:stCondLst>
                              <p:cond delay="0"/>
                            </p:stCondLst>
                            <p:childTnLst>
                              <p:par>
                                <p:cTn id="112" presetID="1" presetClass="entr" presetSubtype="0" fill="hold" nodeType="clickEffect">
                                  <p:stCondLst>
                                    <p:cond delay="0"/>
                                  </p:stCondLst>
                                  <p:childTnLst>
                                    <p:set>
                                      <p:cBhvr>
                                        <p:cTn id="113" dur="1" fill="hold">
                                          <p:stCondLst>
                                            <p:cond delay="0"/>
                                          </p:stCondLst>
                                        </p:cTn>
                                        <p:tgtEl>
                                          <p:spTgt spid="751656"/>
                                        </p:tgtEl>
                                        <p:attrNameLst>
                                          <p:attrName>style.visibility</p:attrName>
                                        </p:attrNameLst>
                                      </p:cBhvr>
                                      <p:to>
                                        <p:strVal val="visible"/>
                                      </p:to>
                                    </p:set>
                                  </p:childTnLst>
                                </p:cTn>
                              </p:par>
                              <p:par>
                                <p:cTn id="114" presetID="1" presetClass="entr" presetSubtype="0" fill="hold" grpId="5" nodeType="withEffect">
                                  <p:stCondLst>
                                    <p:cond delay="0"/>
                                  </p:stCondLst>
                                  <p:childTnLst>
                                    <p:set>
                                      <p:cBhvr>
                                        <p:cTn id="115" dur="1" fill="hold">
                                          <p:stCondLst>
                                            <p:cond delay="0"/>
                                          </p:stCondLst>
                                        </p:cTn>
                                        <p:tgtEl>
                                          <p:spTgt spid="751647"/>
                                        </p:tgtEl>
                                        <p:attrNameLst>
                                          <p:attrName>style.visibility</p:attrName>
                                        </p:attrNameLst>
                                      </p:cBhvr>
                                      <p:to>
                                        <p:strVal val="visible"/>
                                      </p:to>
                                    </p:set>
                                  </p:childTnLst>
                                  <p:subTnLst>
                                    <p:set>
                                      <p:cBhvr override="childStyle">
                                        <p:cTn dur="1" fill="hold" display="0" masterRel="nextClick" afterEffect="1"/>
                                        <p:tgtEl>
                                          <p:spTgt spid="751647"/>
                                        </p:tgtEl>
                                        <p:attrNameLst>
                                          <p:attrName>style.visibility</p:attrName>
                                        </p:attrNameLst>
                                      </p:cBhvr>
                                      <p:to>
                                        <p:strVal val="hidden"/>
                                      </p:to>
                                    </p:set>
                                  </p:subTnLst>
                                </p:cTn>
                              </p:par>
                            </p:childTnLst>
                          </p:cTn>
                        </p:par>
                      </p:childTnLst>
                    </p:cTn>
                  </p:par>
                  <p:par>
                    <p:cTn id="116" fill="hold">
                      <p:stCondLst>
                        <p:cond delay="indefinite"/>
                      </p:stCondLst>
                      <p:childTnLst>
                        <p:par>
                          <p:cTn id="117" fill="hold">
                            <p:stCondLst>
                              <p:cond delay="0"/>
                            </p:stCondLst>
                            <p:childTnLst>
                              <p:par>
                                <p:cTn id="118" presetID="1" presetClass="exit" presetSubtype="0" fill="hold" grpId="1" nodeType="clickEffect">
                                  <p:stCondLst>
                                    <p:cond delay="0"/>
                                  </p:stCondLst>
                                  <p:childTnLst>
                                    <p:set>
                                      <p:cBhvr>
                                        <p:cTn id="119" dur="1" fill="hold">
                                          <p:stCondLst>
                                            <p:cond delay="0"/>
                                          </p:stCondLst>
                                        </p:cTn>
                                        <p:tgtEl>
                                          <p:spTgt spid="751662"/>
                                        </p:tgtEl>
                                        <p:attrNameLst>
                                          <p:attrName>style.visibility</p:attrName>
                                        </p:attrNameLst>
                                      </p:cBhvr>
                                      <p:to>
                                        <p:strVal val="hidden"/>
                                      </p:to>
                                    </p:set>
                                  </p:childTnLst>
                                </p:cTn>
                              </p:par>
                              <p:par>
                                <p:cTn id="120" presetID="1" presetClass="entr" presetSubtype="0" fill="hold" grpId="0" nodeType="withEffect">
                                  <p:stCondLst>
                                    <p:cond delay="0"/>
                                  </p:stCondLst>
                                  <p:childTnLst>
                                    <p:set>
                                      <p:cBhvr>
                                        <p:cTn id="121" dur="1" fill="hold">
                                          <p:stCondLst>
                                            <p:cond delay="499"/>
                                          </p:stCondLst>
                                        </p:cTn>
                                        <p:tgtEl>
                                          <p:spTgt spid="751663">
                                            <p:txEl>
                                              <p:pRg st="0" end="0"/>
                                            </p:txEl>
                                          </p:spTgt>
                                        </p:tgtEl>
                                        <p:attrNameLst>
                                          <p:attrName>style.visibility</p:attrName>
                                        </p:attrNameLst>
                                      </p:cBhvr>
                                      <p:to>
                                        <p:strVal val="visible"/>
                                      </p:to>
                                    </p:set>
                                  </p:childTnLst>
                                </p:cTn>
                              </p:par>
                            </p:childTnLst>
                          </p:cTn>
                        </p:par>
                        <p:par>
                          <p:cTn id="122" fill="hold">
                            <p:stCondLst>
                              <p:cond delay="500"/>
                            </p:stCondLst>
                            <p:childTnLst>
                              <p:par>
                                <p:cTn id="123" presetID="1" presetClass="entr" presetSubtype="0" fill="hold" grpId="0" nodeType="afterEffect">
                                  <p:stCondLst>
                                    <p:cond delay="0"/>
                                  </p:stCondLst>
                                  <p:childTnLst>
                                    <p:set>
                                      <p:cBhvr>
                                        <p:cTn id="124" dur="1" fill="hold">
                                          <p:stCondLst>
                                            <p:cond delay="0"/>
                                          </p:stCondLst>
                                        </p:cTn>
                                        <p:tgtEl>
                                          <p:spTgt spid="751648"/>
                                        </p:tgtEl>
                                        <p:attrNameLst>
                                          <p:attrName>style.visibility</p:attrName>
                                        </p:attrNameLst>
                                      </p:cBhvr>
                                      <p:to>
                                        <p:strVal val="visible"/>
                                      </p:to>
                                    </p:set>
                                  </p:childTnLst>
                                  <p:subTnLst>
                                    <p:set>
                                      <p:cBhvr override="childStyle">
                                        <p:cTn dur="1" fill="hold" display="0" masterRel="nextClick" afterEffect="1"/>
                                        <p:tgtEl>
                                          <p:spTgt spid="751648"/>
                                        </p:tgtEl>
                                        <p:attrNameLst>
                                          <p:attrName>style.visibility</p:attrName>
                                        </p:attrNameLst>
                                      </p:cBhvr>
                                      <p:to>
                                        <p:strVal val="hidden"/>
                                      </p:to>
                                    </p:set>
                                  </p:subTnLst>
                                </p:cTn>
                              </p:par>
                            </p:childTnLst>
                          </p:cTn>
                        </p:par>
                      </p:childTnLst>
                    </p:cTn>
                  </p:par>
                  <p:par>
                    <p:cTn id="125" fill="hold">
                      <p:stCondLst>
                        <p:cond delay="indefinite"/>
                      </p:stCondLst>
                      <p:childTnLst>
                        <p:par>
                          <p:cTn id="126" fill="hold">
                            <p:stCondLst>
                              <p:cond delay="0"/>
                            </p:stCondLst>
                            <p:childTnLst>
                              <p:par>
                                <p:cTn id="127" presetID="53" presetClass="exit" presetSubtype="0" fill="hold" nodeType="clickEffect">
                                  <p:stCondLst>
                                    <p:cond delay="0"/>
                                  </p:stCondLst>
                                  <p:childTnLst>
                                    <p:anim calcmode="lin" valueType="num">
                                      <p:cBhvr>
                                        <p:cTn id="128" dur="500"/>
                                        <p:tgtEl>
                                          <p:spTgt spid="2"/>
                                        </p:tgtEl>
                                        <p:attrNameLst>
                                          <p:attrName>ppt_w</p:attrName>
                                        </p:attrNameLst>
                                      </p:cBhvr>
                                      <p:tavLst>
                                        <p:tav tm="0">
                                          <p:val>
                                            <p:strVal val="ppt_w"/>
                                          </p:val>
                                        </p:tav>
                                        <p:tav tm="100000">
                                          <p:val>
                                            <p:fltVal val="0"/>
                                          </p:val>
                                        </p:tav>
                                      </p:tavLst>
                                    </p:anim>
                                    <p:anim calcmode="lin" valueType="num">
                                      <p:cBhvr>
                                        <p:cTn id="129" dur="500"/>
                                        <p:tgtEl>
                                          <p:spTgt spid="2"/>
                                        </p:tgtEl>
                                        <p:attrNameLst>
                                          <p:attrName>ppt_h</p:attrName>
                                        </p:attrNameLst>
                                      </p:cBhvr>
                                      <p:tavLst>
                                        <p:tav tm="0">
                                          <p:val>
                                            <p:strVal val="ppt_h"/>
                                          </p:val>
                                        </p:tav>
                                        <p:tav tm="100000">
                                          <p:val>
                                            <p:fltVal val="0"/>
                                          </p:val>
                                        </p:tav>
                                      </p:tavLst>
                                    </p:anim>
                                    <p:animEffect transition="out" filter="fade">
                                      <p:cBhvr>
                                        <p:cTn id="130" dur="500"/>
                                        <p:tgtEl>
                                          <p:spTgt spid="2"/>
                                        </p:tgtEl>
                                      </p:cBhvr>
                                    </p:animEffect>
                                    <p:set>
                                      <p:cBhvr>
                                        <p:cTn id="131" dur="1" fill="hold">
                                          <p:stCondLst>
                                            <p:cond delay="499"/>
                                          </p:stCondLst>
                                        </p:cTn>
                                        <p:tgtEl>
                                          <p:spTgt spid="2"/>
                                        </p:tgtEl>
                                        <p:attrNameLst>
                                          <p:attrName>style.visibility</p:attrName>
                                        </p:attrNameLst>
                                      </p:cBhvr>
                                      <p:to>
                                        <p:strVal val="hidden"/>
                                      </p:to>
                                    </p:set>
                                  </p:childTnLst>
                                </p:cTn>
                              </p:par>
                              <p:par>
                                <p:cTn id="132" presetID="1" presetClass="exit" presetSubtype="0" fill="hold" grpId="1" nodeType="withEffect">
                                  <p:stCondLst>
                                    <p:cond delay="0"/>
                                  </p:stCondLst>
                                  <p:childTnLst>
                                    <p:set>
                                      <p:cBhvr>
                                        <p:cTn id="133" dur="1" fill="hold">
                                          <p:stCondLst>
                                            <p:cond delay="0"/>
                                          </p:stCondLst>
                                        </p:cTn>
                                        <p:tgtEl>
                                          <p:spTgt spid="751649"/>
                                        </p:tgtEl>
                                        <p:attrNameLst>
                                          <p:attrName>style.visibility</p:attrName>
                                        </p:attrNameLst>
                                      </p:cBhvr>
                                      <p:to>
                                        <p:strVal val="hidden"/>
                                      </p:to>
                                    </p:set>
                                  </p:childTnLst>
                                </p:cTn>
                              </p:par>
                              <p:par>
                                <p:cTn id="134" presetID="1" presetClass="exit" presetSubtype="0" fill="hold" grpId="1" nodeType="withEffect">
                                  <p:stCondLst>
                                    <p:cond delay="0"/>
                                  </p:stCondLst>
                                  <p:childTnLst>
                                    <p:set>
                                      <p:cBhvr>
                                        <p:cTn id="135" dur="1" fill="hold">
                                          <p:stCondLst>
                                            <p:cond delay="0"/>
                                          </p:stCondLst>
                                        </p:cTn>
                                        <p:tgtEl>
                                          <p:spTgt spid="751650"/>
                                        </p:tgtEl>
                                        <p:attrNameLst>
                                          <p:attrName>style.visibility</p:attrName>
                                        </p:attrNameLst>
                                      </p:cBhvr>
                                      <p:to>
                                        <p:strVal val="hidden"/>
                                      </p:to>
                                    </p:set>
                                  </p:childTnLst>
                                </p:cTn>
                              </p:par>
                              <p:par>
                                <p:cTn id="136" presetID="1" presetClass="exit" presetSubtype="0" fill="hold" nodeType="withEffect">
                                  <p:stCondLst>
                                    <p:cond delay="0"/>
                                  </p:stCondLst>
                                  <p:childTnLst>
                                    <p:set>
                                      <p:cBhvr>
                                        <p:cTn id="137" dur="1" fill="hold">
                                          <p:stCondLst>
                                            <p:cond delay="0"/>
                                          </p:stCondLst>
                                        </p:cTn>
                                        <p:tgtEl>
                                          <p:spTgt spid="751651"/>
                                        </p:tgtEl>
                                        <p:attrNameLst>
                                          <p:attrName>style.visibility</p:attrName>
                                        </p:attrNameLst>
                                      </p:cBhvr>
                                      <p:to>
                                        <p:strVal val="hidden"/>
                                      </p:to>
                                    </p:set>
                                  </p:childTnLst>
                                </p:cTn>
                              </p:par>
                              <p:par>
                                <p:cTn id="138" presetID="1" presetClass="exit" presetSubtype="0" fill="hold" nodeType="withEffect">
                                  <p:stCondLst>
                                    <p:cond delay="0"/>
                                  </p:stCondLst>
                                  <p:childTnLst>
                                    <p:set>
                                      <p:cBhvr>
                                        <p:cTn id="139" dur="1" fill="hold">
                                          <p:stCondLst>
                                            <p:cond delay="0"/>
                                          </p:stCondLst>
                                        </p:cTn>
                                        <p:tgtEl>
                                          <p:spTgt spid="751652"/>
                                        </p:tgtEl>
                                        <p:attrNameLst>
                                          <p:attrName>style.visibility</p:attrName>
                                        </p:attrNameLst>
                                      </p:cBhvr>
                                      <p:to>
                                        <p:strVal val="hidden"/>
                                      </p:to>
                                    </p:set>
                                  </p:childTnLst>
                                </p:cTn>
                              </p:par>
                              <p:par>
                                <p:cTn id="140" presetID="1" presetClass="exit" presetSubtype="0" fill="hold" nodeType="withEffect">
                                  <p:stCondLst>
                                    <p:cond delay="0"/>
                                  </p:stCondLst>
                                  <p:childTnLst>
                                    <p:set>
                                      <p:cBhvr>
                                        <p:cTn id="141" dur="1" fill="hold">
                                          <p:stCondLst>
                                            <p:cond delay="0"/>
                                          </p:stCondLst>
                                        </p:cTn>
                                        <p:tgtEl>
                                          <p:spTgt spid="751653"/>
                                        </p:tgtEl>
                                        <p:attrNameLst>
                                          <p:attrName>style.visibility</p:attrName>
                                        </p:attrNameLst>
                                      </p:cBhvr>
                                      <p:to>
                                        <p:strVal val="hidden"/>
                                      </p:to>
                                    </p:set>
                                  </p:childTnLst>
                                </p:cTn>
                              </p:par>
                              <p:par>
                                <p:cTn id="142" presetID="1" presetClass="exit" presetSubtype="0" fill="hold" nodeType="withEffect">
                                  <p:stCondLst>
                                    <p:cond delay="0"/>
                                  </p:stCondLst>
                                  <p:childTnLst>
                                    <p:set>
                                      <p:cBhvr>
                                        <p:cTn id="143" dur="1" fill="hold">
                                          <p:stCondLst>
                                            <p:cond delay="0"/>
                                          </p:stCondLst>
                                        </p:cTn>
                                        <p:tgtEl>
                                          <p:spTgt spid="751654"/>
                                        </p:tgtEl>
                                        <p:attrNameLst>
                                          <p:attrName>style.visibility</p:attrName>
                                        </p:attrNameLst>
                                      </p:cBhvr>
                                      <p:to>
                                        <p:strVal val="hidden"/>
                                      </p:to>
                                    </p:set>
                                  </p:childTnLst>
                                </p:cTn>
                              </p:par>
                              <p:par>
                                <p:cTn id="144" presetID="1" presetClass="exit" presetSubtype="0" fill="hold" nodeType="withEffect">
                                  <p:stCondLst>
                                    <p:cond delay="0"/>
                                  </p:stCondLst>
                                  <p:childTnLst>
                                    <p:set>
                                      <p:cBhvr>
                                        <p:cTn id="145" dur="1" fill="hold">
                                          <p:stCondLst>
                                            <p:cond delay="0"/>
                                          </p:stCondLst>
                                        </p:cTn>
                                        <p:tgtEl>
                                          <p:spTgt spid="751655"/>
                                        </p:tgtEl>
                                        <p:attrNameLst>
                                          <p:attrName>style.visibility</p:attrName>
                                        </p:attrNameLst>
                                      </p:cBhvr>
                                      <p:to>
                                        <p:strVal val="hidden"/>
                                      </p:to>
                                    </p:set>
                                  </p:childTnLst>
                                </p:cTn>
                              </p:par>
                              <p:par>
                                <p:cTn id="146" presetID="1" presetClass="exit" presetSubtype="0" fill="hold" nodeType="withEffect">
                                  <p:stCondLst>
                                    <p:cond delay="0"/>
                                  </p:stCondLst>
                                  <p:childTnLst>
                                    <p:set>
                                      <p:cBhvr>
                                        <p:cTn id="147" dur="1" fill="hold">
                                          <p:stCondLst>
                                            <p:cond delay="0"/>
                                          </p:stCondLst>
                                        </p:cTn>
                                        <p:tgtEl>
                                          <p:spTgt spid="751656"/>
                                        </p:tgtEl>
                                        <p:attrNameLst>
                                          <p:attrName>style.visibility</p:attrName>
                                        </p:attrNameLst>
                                      </p:cBhvr>
                                      <p:to>
                                        <p:strVal val="hidden"/>
                                      </p:to>
                                    </p:set>
                                  </p:childTnLst>
                                </p:cTn>
                              </p:par>
                              <p:par>
                                <p:cTn id="148" presetID="1" presetClass="exit" presetSubtype="0" fill="hold" grpId="1" nodeType="withEffect">
                                  <p:stCondLst>
                                    <p:cond delay="0"/>
                                  </p:stCondLst>
                                  <p:childTnLst>
                                    <p:set>
                                      <p:cBhvr>
                                        <p:cTn id="149" dur="1" fill="hold">
                                          <p:stCondLst>
                                            <p:cond delay="0"/>
                                          </p:stCondLst>
                                        </p:cTn>
                                        <p:tgtEl>
                                          <p:spTgt spid="751663">
                                            <p:txEl>
                                              <p:pRg st="0" end="0"/>
                                            </p:txEl>
                                          </p:spTgt>
                                        </p:tgtEl>
                                        <p:attrNameLst>
                                          <p:attrName>style.visibility</p:attrName>
                                        </p:attrNameLst>
                                      </p:cBhvr>
                                      <p:to>
                                        <p:strVal val="hidden"/>
                                      </p:to>
                                    </p:set>
                                  </p:childTnLst>
                                </p:cTn>
                              </p:par>
                              <p:par>
                                <p:cTn id="150" presetID="1" presetClass="entr" presetSubtype="0" fill="hold" nodeType="withEffect">
                                  <p:stCondLst>
                                    <p:cond delay="0"/>
                                  </p:stCondLst>
                                  <p:childTnLst>
                                    <p:set>
                                      <p:cBhvr>
                                        <p:cTn id="151" dur="1" fill="hold">
                                          <p:stCondLst>
                                            <p:cond delay="499"/>
                                          </p:stCondLst>
                                        </p:cTn>
                                        <p:tgtEl>
                                          <p:spTgt spid="3"/>
                                        </p:tgtEl>
                                        <p:attrNameLst>
                                          <p:attrName>style.visibility</p:attrName>
                                        </p:attrNameLst>
                                      </p:cBhvr>
                                      <p:to>
                                        <p:strVal val="visible"/>
                                      </p:to>
                                    </p:set>
                                  </p:childTnLst>
                                </p:cTn>
                              </p:par>
                            </p:childTnLst>
                          </p:cTn>
                        </p:par>
                        <p:par>
                          <p:cTn id="152" fill="hold">
                            <p:stCondLst>
                              <p:cond delay="500"/>
                            </p:stCondLst>
                            <p:childTnLst>
                              <p:par>
                                <p:cTn id="153" presetID="1" presetClass="exit" presetSubtype="0" fill="hold" nodeType="afterEffect">
                                  <p:stCondLst>
                                    <p:cond delay="0"/>
                                  </p:stCondLst>
                                  <p:childTnLst>
                                    <p:set>
                                      <p:cBhvr>
                                        <p:cTn id="154" dur="1" fill="hold">
                                          <p:stCondLst>
                                            <p:cond delay="0"/>
                                          </p:stCondLst>
                                        </p:cTn>
                                        <p:tgtEl>
                                          <p:spTgt spid="3"/>
                                        </p:tgtEl>
                                        <p:attrNameLst>
                                          <p:attrName>style.visibility</p:attrName>
                                        </p:attrNameLst>
                                      </p:cBhvr>
                                      <p:to>
                                        <p:strVal val="hidden"/>
                                      </p:to>
                                    </p:set>
                                  </p:childTnLst>
                                </p:cTn>
                              </p:par>
                              <p:par>
                                <p:cTn id="155" presetID="1" presetClass="entr" presetSubtype="0" fill="hold" grpId="0" nodeType="withEffect">
                                  <p:stCondLst>
                                    <p:cond delay="0"/>
                                  </p:stCondLst>
                                  <p:childTnLst>
                                    <p:set>
                                      <p:cBhvr>
                                        <p:cTn id="156" dur="1" fill="hold">
                                          <p:stCondLst>
                                            <p:cond delay="0"/>
                                          </p:stCondLst>
                                        </p:cTn>
                                        <p:tgtEl>
                                          <p:spTgt spid="751628"/>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751626"/>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7516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1624" grpId="0" animBg="1"/>
      <p:bldP spid="751625" grpId="0" animBg="1"/>
      <p:bldP spid="751626" grpId="0" animBg="1"/>
      <p:bldP spid="751628" grpId="0" animBg="1"/>
      <p:bldP spid="751631" grpId="0" animBg="1"/>
      <p:bldP spid="751642" grpId="0" animBg="1"/>
      <p:bldP spid="751643" grpId="0" animBg="1"/>
      <p:bldP spid="751644" grpId="0" animBg="1"/>
      <p:bldP spid="751645" grpId="0" animBg="1"/>
      <p:bldP spid="751646" grpId="0" animBg="1"/>
      <p:bldP spid="751646" grpId="1" animBg="1"/>
      <p:bldP spid="751646" grpId="2" animBg="1"/>
      <p:bldP spid="751646" grpId="3" animBg="1"/>
      <p:bldP spid="751646" grpId="4" animBg="1"/>
      <p:bldP spid="751646" grpId="5" animBg="1"/>
      <p:bldP spid="751647" grpId="0" animBg="1"/>
      <p:bldP spid="751647" grpId="1" animBg="1"/>
      <p:bldP spid="751647" grpId="2" animBg="1"/>
      <p:bldP spid="751647" grpId="3" animBg="1"/>
      <p:bldP spid="751647" grpId="4" animBg="1"/>
      <p:bldP spid="751647" grpId="5" animBg="1"/>
      <p:bldP spid="751648" grpId="0" animBg="1"/>
      <p:bldP spid="751649" grpId="0" animBg="1"/>
      <p:bldP spid="751649" grpId="1" animBg="1"/>
      <p:bldP spid="751650" grpId="0" animBg="1"/>
      <p:bldP spid="751650" grpId="1" animBg="1"/>
      <p:bldP spid="751657" grpId="0"/>
      <p:bldP spid="751657" grpId="1"/>
      <p:bldP spid="751658" grpId="0"/>
      <p:bldP spid="751658" grpId="1"/>
      <p:bldP spid="751659" grpId="0"/>
      <p:bldP spid="751659" grpId="1"/>
      <p:bldP spid="751660" grpId="0"/>
      <p:bldP spid="751660" grpId="1"/>
      <p:bldP spid="751661" grpId="0"/>
      <p:bldP spid="751661" grpId="1"/>
      <p:bldP spid="751662" grpId="0"/>
      <p:bldP spid="751662" grpId="1"/>
      <p:bldP spid="751663" grpId="0" build="p" autoUpdateAnimBg="0"/>
      <p:bldP spid="751663" grpId="1" build="allAtOnce"/>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a:solidFill>
                  <a:srgbClr val="FF0000"/>
                </a:solidFill>
              </a:rPr>
              <a:t>Defining</a:t>
            </a:r>
            <a:r>
              <a:rPr lang="en-US" sz="4000" i="1">
                <a:solidFill>
                  <a:srgbClr val="FF0000"/>
                </a:solidFill>
              </a:rPr>
              <a:t> </a:t>
            </a:r>
            <a:r>
              <a:rPr lang="en-US" sz="3600" b="1">
                <a:solidFill>
                  <a:srgbClr val="FF0000"/>
                </a:solidFill>
                <a:latin typeface="Courier New" pitchFamily="1" charset="0"/>
              </a:rPr>
              <a:t>GPolygon</a:t>
            </a:r>
            <a:r>
              <a:rPr lang="en-US" sz="4000">
                <a:solidFill>
                  <a:srgbClr val="FF0000"/>
                </a:solidFill>
              </a:rPr>
              <a:t> Subclasses</a:t>
            </a:r>
            <a:endParaRPr lang="en-US" sz="4000" b="1">
              <a:solidFill>
                <a:srgbClr val="FF0000"/>
              </a:solidFill>
              <a:latin typeface="Courier New" pitchFamily="1" charset="0"/>
            </a:endParaRPr>
          </a:p>
        </p:txBody>
      </p:sp>
      <p:sp>
        <p:nvSpPr>
          <p:cNvPr id="30723" name="Rectangle 3"/>
          <p:cNvSpPr>
            <a:spLocks noChangeArrowheads="1"/>
          </p:cNvSpPr>
          <p:nvPr/>
        </p:nvSpPr>
        <p:spPr bwMode="auto">
          <a:xfrm>
            <a:off x="482600" y="1155700"/>
            <a:ext cx="8128000" cy="1435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GPolygon</a:t>
            </a:r>
            <a:r>
              <a:rPr lang="en-US" sz="2400" b="0"/>
              <a:t> class can also serve as the superclass for new types of graphical objects.  For example, instead of calling a method like the </a:t>
            </a:r>
            <a:r>
              <a:rPr lang="en-US" sz="2000">
                <a:latin typeface="Courier New" pitchFamily="1" charset="0"/>
              </a:rPr>
              <a:t>createHexagon</a:t>
            </a:r>
            <a:r>
              <a:rPr lang="en-US" sz="2400" b="0"/>
              <a:t> method from the preceding slide, you could also define a </a:t>
            </a:r>
            <a:r>
              <a:rPr lang="en-US" sz="2000">
                <a:latin typeface="Courier New" pitchFamily="1" charset="0"/>
              </a:rPr>
              <a:t>GHexagon</a:t>
            </a:r>
            <a:r>
              <a:rPr lang="en-US" sz="2400" b="0"/>
              <a:t> class like this:</a:t>
            </a:r>
          </a:p>
        </p:txBody>
      </p:sp>
      <p:sp>
        <p:nvSpPr>
          <p:cNvPr id="753668" name="Rectangle 4"/>
          <p:cNvSpPr>
            <a:spLocks noChangeArrowheads="1"/>
          </p:cNvSpPr>
          <p:nvPr/>
        </p:nvSpPr>
        <p:spPr bwMode="auto">
          <a:xfrm>
            <a:off x="1181100" y="2654300"/>
            <a:ext cx="7200900" cy="26797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lang="en-US" sz="1600">
                <a:latin typeface="Courier New" pitchFamily="1" charset="0"/>
              </a:rPr>
              <a:t>public class GHexagon extends GPolygon {</a:t>
            </a:r>
          </a:p>
          <a:p>
            <a:pPr>
              <a:lnSpc>
                <a:spcPct val="90000"/>
              </a:lnSpc>
            </a:pPr>
            <a:endParaRPr lang="en-US" sz="800">
              <a:latin typeface="Courier New" pitchFamily="1" charset="0"/>
            </a:endParaRPr>
          </a:p>
          <a:p>
            <a:pPr>
              <a:lnSpc>
                <a:spcPct val="95000"/>
              </a:lnSpc>
            </a:pPr>
            <a:r>
              <a:rPr lang="en-US" sz="1600">
                <a:latin typeface="Courier New" pitchFamily="1" charset="0"/>
              </a:rPr>
              <a:t>   public GHexagon(double side) {</a:t>
            </a:r>
          </a:p>
          <a:p>
            <a:pPr>
              <a:lnSpc>
                <a:spcPct val="95000"/>
              </a:lnSpc>
            </a:pPr>
            <a:r>
              <a:rPr sz="1600" noProof="1">
                <a:latin typeface="Courier New" pitchFamily="1" charset="0"/>
              </a:rPr>
              <a:t>      addVertex(-side, 0);</a:t>
            </a:r>
          </a:p>
          <a:p>
            <a:pPr>
              <a:lnSpc>
                <a:spcPct val="95000"/>
              </a:lnSpc>
            </a:pPr>
            <a:r>
              <a:rPr sz="1600" noProof="1">
                <a:latin typeface="Courier New" pitchFamily="1" charset="0"/>
              </a:rPr>
              <a:t>      int angle = 60;</a:t>
            </a:r>
          </a:p>
          <a:p>
            <a:pPr>
              <a:lnSpc>
                <a:spcPct val="95000"/>
              </a:lnSpc>
            </a:pPr>
            <a:r>
              <a:rPr sz="1600" noProof="1">
                <a:latin typeface="Courier New" pitchFamily="1" charset="0"/>
              </a:rPr>
              <a:t>      for (int i = 0; i &lt; 6; i++) {</a:t>
            </a:r>
          </a:p>
          <a:p>
            <a:pPr>
              <a:lnSpc>
                <a:spcPct val="95000"/>
              </a:lnSpc>
            </a:pPr>
            <a:r>
              <a:rPr sz="1600" noProof="1">
                <a:latin typeface="Courier New" pitchFamily="1" charset="0"/>
              </a:rPr>
              <a:t>         addPolarEdge(side, angle);</a:t>
            </a:r>
          </a:p>
          <a:p>
            <a:pPr>
              <a:lnSpc>
                <a:spcPct val="95000"/>
              </a:lnSpc>
            </a:pPr>
            <a:r>
              <a:rPr sz="1600" noProof="1">
                <a:latin typeface="Courier New" pitchFamily="1" charset="0"/>
              </a:rPr>
              <a:t>         angle -= 60;</a:t>
            </a:r>
          </a:p>
          <a:p>
            <a:pPr>
              <a:lnSpc>
                <a:spcPct val="95000"/>
              </a:lnSpc>
            </a:pPr>
            <a:r>
              <a:rPr sz="1600" noProof="1">
                <a:latin typeface="Courier New" pitchFamily="1" charset="0"/>
              </a:rPr>
              <a:t>      }</a:t>
            </a:r>
          </a:p>
          <a:p>
            <a:pPr>
              <a:lnSpc>
                <a:spcPct val="95000"/>
              </a:lnSpc>
            </a:pPr>
            <a:r>
              <a:rPr sz="1600" noProof="1">
                <a:latin typeface="Courier New" pitchFamily="1" charset="0"/>
              </a:rPr>
              <a:t>   }</a:t>
            </a:r>
            <a:endParaRPr lang="en-US" sz="2000">
              <a:latin typeface="Courier New" pitchFamily="1" charset="0"/>
            </a:endParaRPr>
          </a:p>
          <a:p>
            <a:pPr>
              <a:lnSpc>
                <a:spcPct val="90000"/>
              </a:lnSpc>
            </a:pPr>
            <a:endParaRPr lang="en-US" sz="800">
              <a:latin typeface="Courier New" pitchFamily="1" charset="0"/>
            </a:endParaRPr>
          </a:p>
          <a:p>
            <a:pPr>
              <a:lnSpc>
                <a:spcPct val="90000"/>
              </a:lnSpc>
            </a:pPr>
            <a:r>
              <a:rPr lang="en-US" sz="1600">
                <a:latin typeface="Courier New" pitchFamily="1" charset="0"/>
              </a:rPr>
              <a:t>}</a:t>
            </a:r>
          </a:p>
        </p:txBody>
      </p:sp>
      <p:sp>
        <p:nvSpPr>
          <p:cNvPr id="753669" name="Rectangle 5"/>
          <p:cNvSpPr>
            <a:spLocks noChangeArrowheads="1"/>
          </p:cNvSpPr>
          <p:nvPr/>
        </p:nvSpPr>
        <p:spPr bwMode="auto">
          <a:xfrm>
            <a:off x="482600" y="5422900"/>
            <a:ext cx="8128000" cy="1282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addVertex</a:t>
            </a:r>
            <a:r>
              <a:rPr lang="en-US" sz="2400" b="0"/>
              <a:t> and </a:t>
            </a:r>
            <a:r>
              <a:rPr lang="en-US" sz="2000">
                <a:latin typeface="Courier New" pitchFamily="1" charset="0"/>
              </a:rPr>
              <a:t>addPolarEdge</a:t>
            </a:r>
            <a:r>
              <a:rPr lang="en-US" sz="2400" b="0"/>
              <a:t> calls in the </a:t>
            </a:r>
            <a:r>
              <a:rPr lang="en-US" sz="2000">
                <a:latin typeface="Courier New" pitchFamily="1" charset="0"/>
              </a:rPr>
              <a:t>GHexagon</a:t>
            </a:r>
            <a:r>
              <a:rPr lang="en-US" sz="2400" b="0"/>
              <a:t>  constructor operate on the object being created, which is set to an empty </a:t>
            </a:r>
            <a:r>
              <a:rPr lang="en-US" sz="2000">
                <a:latin typeface="Courier New" pitchFamily="1" charset="0"/>
              </a:rPr>
              <a:t>GPolygon</a:t>
            </a:r>
            <a:r>
              <a:rPr lang="en-US" sz="2400" b="0"/>
              <a:t> by the superclass constructor.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536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5366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3668" grpId="0" animBg="1" autoUpdateAnimBg="0"/>
      <p:bldP spid="753669" grpId="0" build="p" autoUpdateAnimBg="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Exercise: Using the </a:t>
            </a:r>
            <a:r>
              <a:rPr lang="en-US" sz="3600" b="1">
                <a:solidFill>
                  <a:srgbClr val="FF0000"/>
                </a:solidFill>
                <a:latin typeface="Courier New" pitchFamily="1" charset="0"/>
              </a:rPr>
              <a:t>GPolygon</a:t>
            </a:r>
            <a:r>
              <a:rPr lang="en-US" sz="4000">
                <a:solidFill>
                  <a:srgbClr val="FF0000"/>
                </a:solidFill>
              </a:rPr>
              <a:t> Class</a:t>
            </a:r>
            <a:endParaRPr lang="en-US">
              <a:solidFill>
                <a:srgbClr val="FF0000"/>
              </a:solidFill>
            </a:endParaRPr>
          </a:p>
        </p:txBody>
      </p:sp>
      <p:sp>
        <p:nvSpPr>
          <p:cNvPr id="32771" name="Text Box 3"/>
          <p:cNvSpPr txBox="1">
            <a:spLocks noChangeArrowheads="1"/>
          </p:cNvSpPr>
          <p:nvPr/>
        </p:nvSpPr>
        <p:spPr bwMode="auto">
          <a:xfrm>
            <a:off x="457200" y="1143000"/>
            <a:ext cx="8229600" cy="1830388"/>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Define a class </a:t>
            </a:r>
            <a:r>
              <a:rPr lang="en-US" sz="2000">
                <a:latin typeface="Courier New" pitchFamily="1" charset="0"/>
              </a:rPr>
              <a:t>GCross</a:t>
            </a:r>
            <a:r>
              <a:rPr lang="en-US" sz="2400" b="0"/>
              <a:t> that represents a cross-shaped figure.  The constructor should take a single parameter </a:t>
            </a:r>
            <a:r>
              <a:rPr lang="en-US" sz="2000">
                <a:latin typeface="Courier New" pitchFamily="1" charset="0"/>
              </a:rPr>
              <a:t>size</a:t>
            </a:r>
            <a:r>
              <a:rPr lang="en-US" sz="2400" b="0"/>
              <a:t> that indicates both the width and height of the cross. Your definition should make it possible to execute the following program to produce the diagram at the bottom of the slide: </a:t>
            </a:r>
          </a:p>
        </p:txBody>
      </p:sp>
      <p:sp>
        <p:nvSpPr>
          <p:cNvPr id="32772" name="Rectangle 4"/>
          <p:cNvSpPr>
            <a:spLocks noChangeArrowheads="1"/>
          </p:cNvSpPr>
          <p:nvPr/>
        </p:nvSpPr>
        <p:spPr bwMode="auto">
          <a:xfrm>
            <a:off x="914400" y="2857500"/>
            <a:ext cx="7315200" cy="15113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lang="en-US" sz="1600">
                <a:latin typeface="Courier New" pitchFamily="1" charset="0"/>
              </a:rPr>
              <a:t>public void run() {</a:t>
            </a:r>
          </a:p>
          <a:p>
            <a:pPr>
              <a:lnSpc>
                <a:spcPct val="90000"/>
              </a:lnSpc>
            </a:pPr>
            <a:r>
              <a:rPr lang="en-US" sz="1600">
                <a:latin typeface="Courier New" pitchFamily="1" charset="0"/>
              </a:rPr>
              <a:t>   GCross cross = new GCross(100);</a:t>
            </a:r>
          </a:p>
          <a:p>
            <a:pPr>
              <a:lnSpc>
                <a:spcPct val="90000"/>
              </a:lnSpc>
            </a:pPr>
            <a:r>
              <a:rPr lang="en-US" sz="1600">
                <a:latin typeface="Courier New" pitchFamily="1" charset="0"/>
              </a:rPr>
              <a:t>   cross.setFilled(true);</a:t>
            </a:r>
          </a:p>
          <a:p>
            <a:pPr>
              <a:lnSpc>
                <a:spcPct val="90000"/>
              </a:lnSpc>
            </a:pPr>
            <a:r>
              <a:rPr lang="en-US" sz="1600">
                <a:latin typeface="Courier New" pitchFamily="1" charset="0"/>
              </a:rPr>
              <a:t>   cross.setColor(Color.RED);</a:t>
            </a:r>
          </a:p>
          <a:p>
            <a:pPr>
              <a:lnSpc>
                <a:spcPct val="90000"/>
              </a:lnSpc>
            </a:pPr>
            <a:r>
              <a:rPr lang="en-US" sz="1600">
                <a:latin typeface="Courier New" pitchFamily="1" charset="0"/>
              </a:rPr>
              <a:t>   add(cross, getWidth() / 2, getHeight() / 2);</a:t>
            </a:r>
          </a:p>
          <a:p>
            <a:pPr>
              <a:lnSpc>
                <a:spcPct val="90000"/>
              </a:lnSpc>
            </a:pPr>
            <a:r>
              <a:rPr lang="en-US" sz="1600">
                <a:latin typeface="Courier New" pitchFamily="1" charset="0"/>
              </a:rPr>
              <a:t>}</a:t>
            </a:r>
          </a:p>
        </p:txBody>
      </p:sp>
      <p:pic>
        <p:nvPicPr>
          <p:cNvPr id="32773" name="Picture 5" descr="Graphics (3"/>
          <p:cNvPicPr>
            <a:picLocks noChangeAspect="1" noChangeArrowheads="1"/>
          </p:cNvPicPr>
          <p:nvPr/>
        </p:nvPicPr>
        <p:blipFill>
          <a:blip r:embed="rId3"/>
          <a:srcRect/>
          <a:stretch>
            <a:fillRect/>
          </a:stretch>
        </p:blipFill>
        <p:spPr bwMode="auto">
          <a:xfrm>
            <a:off x="2312988" y="4530725"/>
            <a:ext cx="4516437" cy="1946275"/>
          </a:xfrm>
          <a:prstGeom prst="rect">
            <a:avLst/>
          </a:prstGeom>
          <a:noFill/>
          <a:ln w="9525">
            <a:noFill/>
            <a:miter lim="800000"/>
            <a:headEnd/>
            <a:tailEnd/>
          </a:ln>
        </p:spPr>
      </p:pic>
      <p:sp>
        <p:nvSpPr>
          <p:cNvPr id="32774" name="Text Box 6"/>
          <p:cNvSpPr txBox="1">
            <a:spLocks noChangeArrowheads="1"/>
          </p:cNvSpPr>
          <p:nvPr/>
        </p:nvSpPr>
        <p:spPr bwMode="auto">
          <a:xfrm>
            <a:off x="2386013" y="4505325"/>
            <a:ext cx="4446587"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RedCross</a:t>
            </a:r>
          </a:p>
        </p:txBody>
      </p:sp>
      <p:sp>
        <p:nvSpPr>
          <p:cNvPr id="32775" name="Rectangle 7"/>
          <p:cNvSpPr>
            <a:spLocks noChangeArrowheads="1"/>
          </p:cNvSpPr>
          <p:nvPr/>
        </p:nvSpPr>
        <p:spPr bwMode="auto">
          <a:xfrm>
            <a:off x="4422775" y="5156200"/>
            <a:ext cx="301625" cy="301625"/>
          </a:xfrm>
          <a:prstGeom prst="rect">
            <a:avLst/>
          </a:prstGeom>
          <a:solidFill>
            <a:srgbClr val="FF3300"/>
          </a:solidFill>
          <a:ln w="9525">
            <a:solidFill>
              <a:srgbClr val="FF3300"/>
            </a:solidFill>
            <a:miter lim="800000"/>
            <a:headEnd/>
            <a:tailEnd/>
          </a:ln>
        </p:spPr>
        <p:txBody>
          <a:bodyPr wrap="none" anchor="ctr">
            <a:prstTxWarp prst="textNoShape">
              <a:avLst/>
            </a:prstTxWarp>
          </a:bodyPr>
          <a:lstStyle/>
          <a:p>
            <a:endParaRPr lang="en-US"/>
          </a:p>
        </p:txBody>
      </p:sp>
      <p:sp>
        <p:nvSpPr>
          <p:cNvPr id="32776" name="Rectangle 8"/>
          <p:cNvSpPr>
            <a:spLocks noChangeArrowheads="1"/>
          </p:cNvSpPr>
          <p:nvPr/>
        </p:nvSpPr>
        <p:spPr bwMode="auto">
          <a:xfrm>
            <a:off x="4422775" y="5461000"/>
            <a:ext cx="301625" cy="301625"/>
          </a:xfrm>
          <a:prstGeom prst="rect">
            <a:avLst/>
          </a:prstGeom>
          <a:solidFill>
            <a:srgbClr val="FF3300"/>
          </a:solidFill>
          <a:ln w="9525">
            <a:solidFill>
              <a:srgbClr val="FF3300"/>
            </a:solidFill>
            <a:miter lim="800000"/>
            <a:headEnd/>
            <a:tailEnd/>
          </a:ln>
        </p:spPr>
        <p:txBody>
          <a:bodyPr wrap="none" anchor="ctr">
            <a:prstTxWarp prst="textNoShape">
              <a:avLst/>
            </a:prstTxWarp>
          </a:bodyPr>
          <a:lstStyle/>
          <a:p>
            <a:endParaRPr lang="en-US"/>
          </a:p>
        </p:txBody>
      </p:sp>
      <p:sp>
        <p:nvSpPr>
          <p:cNvPr id="32777" name="Rectangle 9"/>
          <p:cNvSpPr>
            <a:spLocks noChangeArrowheads="1"/>
          </p:cNvSpPr>
          <p:nvPr/>
        </p:nvSpPr>
        <p:spPr bwMode="auto">
          <a:xfrm>
            <a:off x="4422775" y="5740400"/>
            <a:ext cx="301625" cy="301625"/>
          </a:xfrm>
          <a:prstGeom prst="rect">
            <a:avLst/>
          </a:prstGeom>
          <a:solidFill>
            <a:srgbClr val="FF3300"/>
          </a:solidFill>
          <a:ln w="9525">
            <a:solidFill>
              <a:srgbClr val="FF3300"/>
            </a:solidFill>
            <a:miter lim="800000"/>
            <a:headEnd/>
            <a:tailEnd/>
          </a:ln>
        </p:spPr>
        <p:txBody>
          <a:bodyPr wrap="none" anchor="ctr">
            <a:prstTxWarp prst="textNoShape">
              <a:avLst/>
            </a:prstTxWarp>
          </a:bodyPr>
          <a:lstStyle/>
          <a:p>
            <a:endParaRPr lang="en-US"/>
          </a:p>
        </p:txBody>
      </p:sp>
      <p:sp>
        <p:nvSpPr>
          <p:cNvPr id="32778" name="Rectangle 10"/>
          <p:cNvSpPr>
            <a:spLocks noChangeArrowheads="1"/>
          </p:cNvSpPr>
          <p:nvPr/>
        </p:nvSpPr>
        <p:spPr bwMode="auto">
          <a:xfrm>
            <a:off x="4727575" y="5448300"/>
            <a:ext cx="301625" cy="301625"/>
          </a:xfrm>
          <a:prstGeom prst="rect">
            <a:avLst/>
          </a:prstGeom>
          <a:solidFill>
            <a:srgbClr val="FF3300"/>
          </a:solidFill>
          <a:ln w="9525">
            <a:solidFill>
              <a:srgbClr val="FF3300"/>
            </a:solidFill>
            <a:miter lim="800000"/>
            <a:headEnd/>
            <a:tailEnd/>
          </a:ln>
        </p:spPr>
        <p:txBody>
          <a:bodyPr wrap="none" anchor="ctr">
            <a:prstTxWarp prst="textNoShape">
              <a:avLst/>
            </a:prstTxWarp>
          </a:bodyPr>
          <a:lstStyle/>
          <a:p>
            <a:endParaRPr lang="en-US"/>
          </a:p>
        </p:txBody>
      </p:sp>
      <p:sp>
        <p:nvSpPr>
          <p:cNvPr id="32779" name="Rectangle 11"/>
          <p:cNvSpPr>
            <a:spLocks noChangeArrowheads="1"/>
          </p:cNvSpPr>
          <p:nvPr/>
        </p:nvSpPr>
        <p:spPr bwMode="auto">
          <a:xfrm>
            <a:off x="4140200" y="5448300"/>
            <a:ext cx="301625" cy="301625"/>
          </a:xfrm>
          <a:prstGeom prst="rect">
            <a:avLst/>
          </a:prstGeom>
          <a:solidFill>
            <a:srgbClr val="FF3300"/>
          </a:solidFill>
          <a:ln w="9525">
            <a:solidFill>
              <a:srgbClr val="FF3300"/>
            </a:solidFill>
            <a:miter lim="800000"/>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
            <a:ext cx="9144000" cy="1143000"/>
          </a:xfrm>
          <a:noFill/>
        </p:spPr>
        <p:txBody>
          <a:bodyPr/>
          <a:lstStyle/>
          <a:p>
            <a:r>
              <a:rPr lang="en-US" sz="4000">
                <a:solidFill>
                  <a:srgbClr val="FF0000"/>
                </a:solidFill>
              </a:rPr>
              <a:t>Solution: The </a:t>
            </a:r>
            <a:r>
              <a:rPr lang="en-US" sz="3600" b="1">
                <a:solidFill>
                  <a:srgbClr val="FF0000"/>
                </a:solidFill>
                <a:latin typeface="Courier New" pitchFamily="1" charset="0"/>
              </a:rPr>
              <a:t>GCross</a:t>
            </a:r>
            <a:r>
              <a:rPr lang="en-US" sz="4000">
                <a:solidFill>
                  <a:srgbClr val="FF0000"/>
                </a:solidFill>
              </a:rPr>
              <a:t> Class</a:t>
            </a:r>
            <a:endParaRPr lang="en-US">
              <a:solidFill>
                <a:srgbClr val="FF0000"/>
              </a:solidFill>
            </a:endParaRPr>
          </a:p>
        </p:txBody>
      </p:sp>
      <p:sp>
        <p:nvSpPr>
          <p:cNvPr id="34819" name="Rectangle 3"/>
          <p:cNvSpPr>
            <a:spLocks noChangeArrowheads="1"/>
          </p:cNvSpPr>
          <p:nvPr/>
        </p:nvSpPr>
        <p:spPr bwMode="auto">
          <a:xfrm>
            <a:off x="914400" y="1447800"/>
            <a:ext cx="7315200" cy="4800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en-US" sz="1600">
                <a:latin typeface="Courier New" pitchFamily="1" charset="0"/>
              </a:rPr>
              <a:t>class GCross extends GPolygon {</a:t>
            </a:r>
          </a:p>
          <a:p>
            <a:r>
              <a:rPr lang="en-US" sz="1600">
                <a:latin typeface="Courier New" pitchFamily="1" charset="0"/>
              </a:rPr>
              <a:t>   public GCross(double size) {</a:t>
            </a:r>
          </a:p>
          <a:p>
            <a:r>
              <a:rPr lang="en-US" sz="1600">
                <a:latin typeface="Courier New" pitchFamily="1" charset="0"/>
              </a:rPr>
              <a:t>      double edge = size / 3;</a:t>
            </a:r>
          </a:p>
          <a:p>
            <a:r>
              <a:rPr lang="en-US" sz="1600">
                <a:latin typeface="Courier New" pitchFamily="1" charset="0"/>
              </a:rPr>
              <a:t>      addVertex(-size / 2, -edge / 2);</a:t>
            </a:r>
          </a:p>
          <a:p>
            <a:r>
              <a:rPr lang="en-US" sz="1600">
                <a:latin typeface="Courier New" pitchFamily="1" charset="0"/>
              </a:rPr>
              <a:t>      addEdge(edge, 0);</a:t>
            </a:r>
          </a:p>
          <a:p>
            <a:r>
              <a:rPr lang="en-US" sz="1600">
                <a:latin typeface="Courier New" pitchFamily="1" charset="0"/>
              </a:rPr>
              <a:t>      addEdge(0, -edge);</a:t>
            </a:r>
          </a:p>
          <a:p>
            <a:r>
              <a:rPr lang="en-US" sz="1600">
                <a:latin typeface="Courier New" pitchFamily="1" charset="0"/>
              </a:rPr>
              <a:t>      addEdge(edge, 0);</a:t>
            </a:r>
          </a:p>
          <a:p>
            <a:r>
              <a:rPr lang="en-US" sz="1600">
                <a:latin typeface="Courier New" pitchFamily="1" charset="0"/>
              </a:rPr>
              <a:t>      addEdge(0, edge);</a:t>
            </a:r>
          </a:p>
          <a:p>
            <a:r>
              <a:rPr lang="en-US" sz="1600">
                <a:latin typeface="Courier New" pitchFamily="1" charset="0"/>
              </a:rPr>
              <a:t>      addEdge(edge, 0);</a:t>
            </a:r>
          </a:p>
          <a:p>
            <a:r>
              <a:rPr lang="en-US" sz="1600">
                <a:latin typeface="Courier New" pitchFamily="1" charset="0"/>
              </a:rPr>
              <a:t>      addEdge(0, edge);</a:t>
            </a:r>
          </a:p>
          <a:p>
            <a:r>
              <a:rPr lang="en-US" sz="1600">
                <a:latin typeface="Courier New" pitchFamily="1" charset="0"/>
              </a:rPr>
              <a:t>      addEdge(-edge, 0);</a:t>
            </a:r>
          </a:p>
          <a:p>
            <a:r>
              <a:rPr lang="en-US" sz="1600">
                <a:latin typeface="Courier New" pitchFamily="1" charset="0"/>
              </a:rPr>
              <a:t>      addEdge(0, edge);</a:t>
            </a:r>
          </a:p>
          <a:p>
            <a:r>
              <a:rPr lang="en-US" sz="1600">
                <a:latin typeface="Courier New" pitchFamily="1" charset="0"/>
              </a:rPr>
              <a:t>      addEdge(-edge, 0);</a:t>
            </a:r>
          </a:p>
          <a:p>
            <a:r>
              <a:rPr lang="en-US" sz="1600">
                <a:latin typeface="Courier New" pitchFamily="1" charset="0"/>
              </a:rPr>
              <a:t>      addEdge(0, -edge);</a:t>
            </a:r>
          </a:p>
          <a:p>
            <a:r>
              <a:rPr lang="en-US" sz="1600">
                <a:latin typeface="Courier New" pitchFamily="1" charset="0"/>
              </a:rPr>
              <a:t>      addEdge(-edge, 0);</a:t>
            </a:r>
          </a:p>
          <a:p>
            <a:r>
              <a:rPr lang="en-US" sz="1600">
                <a:latin typeface="Courier New" pitchFamily="1" charset="0"/>
              </a:rPr>
              <a:t>      addEdge(0, -edge);</a:t>
            </a:r>
          </a:p>
          <a:p>
            <a:r>
              <a:rPr lang="en-US" sz="1600">
                <a:latin typeface="Courier New" pitchFamily="1" charset="0"/>
              </a:rPr>
              <a:t>   }</a:t>
            </a:r>
          </a:p>
          <a:p>
            <a:r>
              <a:rPr lang="en-US" sz="1600">
                <a:latin typeface="Courier New" pitchFamily="1" charset="0"/>
              </a:rPr>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76200"/>
            <a:ext cx="9144000" cy="1143000"/>
          </a:xfrm>
          <a:noFill/>
        </p:spPr>
        <p:txBody>
          <a:bodyPr/>
          <a:lstStyle/>
          <a:p>
            <a:r>
              <a:rPr lang="en-US" sz="4000">
                <a:solidFill>
                  <a:srgbClr val="FF0000"/>
                </a:solidFill>
              </a:rPr>
              <a:t>Creating Compound Objects</a:t>
            </a:r>
            <a:endParaRPr lang="en-US">
              <a:solidFill>
                <a:schemeClr val="tx1"/>
              </a:solidFill>
            </a:endParaRPr>
          </a:p>
        </p:txBody>
      </p:sp>
      <p:sp>
        <p:nvSpPr>
          <p:cNvPr id="36867"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GCompound</a:t>
            </a:r>
            <a:r>
              <a:rPr lang="en-US" sz="2400" b="0"/>
              <a:t> class in the </a:t>
            </a:r>
            <a:r>
              <a:rPr lang="en-US" sz="2000">
                <a:latin typeface="Courier New" pitchFamily="1" charset="0"/>
              </a:rPr>
              <a:t>acm.graphics</a:t>
            </a:r>
            <a:r>
              <a:rPr lang="en-US" sz="2400" b="0"/>
              <a:t> package makes it possible to combine several graphical objects so that the resulting structure behaves as a single </a:t>
            </a:r>
            <a:r>
              <a:rPr lang="en-US" sz="2000">
                <a:latin typeface="Courier New" pitchFamily="1" charset="0"/>
              </a:rPr>
              <a:t>GObject</a:t>
            </a:r>
            <a:r>
              <a:rPr lang="en-US" sz="2400" b="0"/>
              <a:t>.</a:t>
            </a:r>
          </a:p>
        </p:txBody>
      </p:sp>
      <p:sp>
        <p:nvSpPr>
          <p:cNvPr id="782340" name="Rectangle 4"/>
          <p:cNvSpPr>
            <a:spLocks noChangeArrowheads="1"/>
          </p:cNvSpPr>
          <p:nvPr/>
        </p:nvSpPr>
        <p:spPr bwMode="auto">
          <a:xfrm>
            <a:off x="482600" y="2273300"/>
            <a:ext cx="8128000" cy="1384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easiest way to think about the </a:t>
            </a:r>
            <a:r>
              <a:rPr lang="en-US" sz="2000">
                <a:latin typeface="Courier New" pitchFamily="1" charset="0"/>
              </a:rPr>
              <a:t>GCompound</a:t>
            </a:r>
            <a:r>
              <a:rPr lang="en-US" sz="2400" b="0"/>
              <a:t> class is as a combination of a </a:t>
            </a:r>
            <a:r>
              <a:rPr lang="en-US" sz="2000">
                <a:latin typeface="Courier New" pitchFamily="1" charset="0"/>
              </a:rPr>
              <a:t>GCanvas</a:t>
            </a:r>
            <a:r>
              <a:rPr lang="en-US" sz="2400" b="0"/>
              <a:t> and a </a:t>
            </a:r>
            <a:r>
              <a:rPr lang="en-US" sz="2000">
                <a:latin typeface="Courier New" pitchFamily="1" charset="0"/>
              </a:rPr>
              <a:t>GObject</a:t>
            </a:r>
            <a:r>
              <a:rPr lang="en-US" sz="2400" b="0"/>
              <a:t>.  A </a:t>
            </a:r>
            <a:r>
              <a:rPr lang="en-US" sz="2000">
                <a:latin typeface="Courier New" pitchFamily="1" charset="0"/>
              </a:rPr>
              <a:t>GCompound</a:t>
            </a:r>
            <a:r>
              <a:rPr lang="en-US" sz="2400" b="0"/>
              <a:t> is like a </a:t>
            </a:r>
            <a:r>
              <a:rPr lang="en-US" sz="2000">
                <a:latin typeface="Courier New" pitchFamily="1" charset="0"/>
              </a:rPr>
              <a:t>GCanvas</a:t>
            </a:r>
            <a:r>
              <a:rPr lang="en-US" sz="2400" b="0"/>
              <a:t> in that you can add objects to it, but it is also like a </a:t>
            </a:r>
            <a:r>
              <a:rPr lang="en-US" sz="2000">
                <a:latin typeface="Courier New" pitchFamily="1" charset="0"/>
              </a:rPr>
              <a:t>GObject</a:t>
            </a:r>
            <a:r>
              <a:rPr lang="en-US" sz="2400" b="0"/>
              <a:t> in that you can add it to a canvas.</a:t>
            </a:r>
          </a:p>
        </p:txBody>
      </p:sp>
      <p:sp>
        <p:nvSpPr>
          <p:cNvPr id="782341" name="Rectangle 5"/>
          <p:cNvSpPr>
            <a:spLocks noChangeArrowheads="1"/>
          </p:cNvSpPr>
          <p:nvPr/>
        </p:nvSpPr>
        <p:spPr bwMode="auto">
          <a:xfrm>
            <a:off x="482600" y="3708400"/>
            <a:ext cx="8128000" cy="26162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b="0"/>
              <a:t>As was true in the case of the </a:t>
            </a:r>
            <a:r>
              <a:rPr lang="en-US" sz="2000">
                <a:latin typeface="Courier New" pitchFamily="1" charset="0"/>
              </a:rPr>
              <a:t>GPolygon</a:t>
            </a:r>
            <a:r>
              <a:rPr lang="en-US" sz="2400" b="0"/>
              <a:t> class, a </a:t>
            </a:r>
            <a:r>
              <a:rPr lang="en-US" sz="2000">
                <a:latin typeface="Courier New" pitchFamily="1" charset="0"/>
              </a:rPr>
              <a:t>GCompound</a:t>
            </a:r>
            <a:r>
              <a:rPr lang="en-US" sz="2400" b="0"/>
              <a:t> object has its own coordinate system that is expressed relative to a </a:t>
            </a:r>
            <a:r>
              <a:rPr lang="en-US" sz="2400" i="1"/>
              <a:t>reference point</a:t>
            </a:r>
            <a:r>
              <a:rPr lang="en-US" sz="2400" b="0" i="1"/>
              <a:t>.</a:t>
            </a:r>
            <a:r>
              <a:rPr lang="en-US" sz="2400" b="0"/>
              <a:t>  When you add new objects to the </a:t>
            </a:r>
            <a:r>
              <a:rPr lang="en-US" sz="2000">
                <a:latin typeface="Courier New" pitchFamily="1" charset="0"/>
              </a:rPr>
              <a:t>GCompound</a:t>
            </a:r>
            <a:r>
              <a:rPr lang="en-US" sz="2400" b="0"/>
              <a:t>, you use the local coordinate system based on the reference point.  When you add the </a:t>
            </a:r>
            <a:r>
              <a:rPr lang="en-US" sz="2000">
                <a:latin typeface="Courier New" pitchFamily="1" charset="0"/>
              </a:rPr>
              <a:t>GCompound</a:t>
            </a:r>
            <a:r>
              <a:rPr lang="en-US" sz="2400" b="0"/>
              <a:t> to the canvas as a whole, all you have to do is set the location of the reference point; the individual components will automatically appear in the right locations relative to that point.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234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234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2340" grpId="0" build="p" autoUpdateAnimBg="0"/>
      <p:bldP spid="782341" grpId="0" build="p" autoUpdateAnimBg="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Exercise: Labeled Rectangles</a:t>
            </a:r>
            <a:endParaRPr lang="en-US">
              <a:solidFill>
                <a:srgbClr val="FF0000"/>
              </a:solidFill>
            </a:endParaRPr>
          </a:p>
        </p:txBody>
      </p:sp>
      <p:sp>
        <p:nvSpPr>
          <p:cNvPr id="45059" name="Text Box 3"/>
          <p:cNvSpPr txBox="1">
            <a:spLocks noChangeArrowheads="1"/>
          </p:cNvSpPr>
          <p:nvPr/>
        </p:nvSpPr>
        <p:spPr bwMode="auto">
          <a:xfrm>
            <a:off x="457200" y="1143000"/>
            <a:ext cx="8229600" cy="2141538"/>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Define a class </a:t>
            </a:r>
            <a:r>
              <a:rPr lang="en-US" sz="2000">
                <a:latin typeface="Courier New" pitchFamily="1" charset="0"/>
              </a:rPr>
              <a:t>GLabeledRect</a:t>
            </a:r>
            <a:r>
              <a:rPr lang="en-US" sz="2400" b="0"/>
              <a:t> that consists of an outlined rectangle with a label centered inside.  Your class should include constructors that are similar to those for </a:t>
            </a:r>
            <a:r>
              <a:rPr lang="en-US" sz="2000">
                <a:latin typeface="Courier New" pitchFamily="1" charset="0"/>
              </a:rPr>
              <a:t>GRect</a:t>
            </a:r>
            <a:r>
              <a:rPr lang="en-US" sz="2400" b="0"/>
              <a:t> but include an extra argument for the label.  It should also export </a:t>
            </a:r>
            <a:r>
              <a:rPr lang="en-US" sz="2000">
                <a:latin typeface="Courier New" pitchFamily="1" charset="0"/>
              </a:rPr>
              <a:t>setLabel</a:t>
            </a:r>
            <a:r>
              <a:rPr lang="en-US" sz="2400" b="0"/>
              <a:t>, </a:t>
            </a:r>
            <a:r>
              <a:rPr lang="en-US" sz="2000">
                <a:latin typeface="Courier New" pitchFamily="1" charset="0"/>
              </a:rPr>
              <a:t>getLabel</a:t>
            </a:r>
            <a:r>
              <a:rPr lang="en-US" sz="2400" b="0"/>
              <a:t>, and </a:t>
            </a:r>
            <a:r>
              <a:rPr lang="en-US" sz="2000">
                <a:latin typeface="Courier New" pitchFamily="1" charset="0"/>
              </a:rPr>
              <a:t>setFont</a:t>
            </a:r>
            <a:r>
              <a:rPr lang="en-US" sz="2400" b="0"/>
              <a:t> methods.  The following </a:t>
            </a:r>
            <a:r>
              <a:rPr lang="en-US" sz="2000">
                <a:latin typeface="Courier New" pitchFamily="1" charset="0"/>
              </a:rPr>
              <a:t>run</a:t>
            </a:r>
            <a:r>
              <a:rPr lang="en-US" sz="2400" b="0"/>
              <a:t> method illustrates the use of the class:</a:t>
            </a:r>
          </a:p>
        </p:txBody>
      </p:sp>
      <p:sp>
        <p:nvSpPr>
          <p:cNvPr id="45060" name="Rectangle 4"/>
          <p:cNvSpPr>
            <a:spLocks noChangeArrowheads="1"/>
          </p:cNvSpPr>
          <p:nvPr/>
        </p:nvSpPr>
        <p:spPr bwMode="auto">
          <a:xfrm>
            <a:off x="914400" y="3238500"/>
            <a:ext cx="7315200" cy="13335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lang="en-US" sz="1600">
                <a:latin typeface="Courier New" pitchFamily="1" charset="0"/>
              </a:rPr>
              <a:t>public void run() {</a:t>
            </a:r>
          </a:p>
          <a:p>
            <a:pPr>
              <a:lnSpc>
                <a:spcPct val="90000"/>
              </a:lnSpc>
            </a:pPr>
            <a:r>
              <a:rPr lang="en-US" sz="1600">
                <a:latin typeface="Courier New" pitchFamily="1" charset="0"/>
              </a:rPr>
              <a:t>   GLabeledRect rect = new GLabeledRect(100, 50, "hello");</a:t>
            </a:r>
          </a:p>
          <a:p>
            <a:pPr>
              <a:lnSpc>
                <a:spcPct val="90000"/>
              </a:lnSpc>
            </a:pPr>
            <a:r>
              <a:rPr lang="en-US" sz="1600">
                <a:latin typeface="Courier New" pitchFamily="1" charset="0"/>
              </a:rPr>
              <a:t>   rect.setFont("SansSerif-18");</a:t>
            </a:r>
          </a:p>
          <a:p>
            <a:pPr>
              <a:lnSpc>
                <a:spcPct val="90000"/>
              </a:lnSpc>
            </a:pPr>
            <a:r>
              <a:rPr lang="en-US" sz="1600">
                <a:latin typeface="Courier New" pitchFamily="1" charset="0"/>
              </a:rPr>
              <a:t>   add(rect, 150, 50);</a:t>
            </a:r>
          </a:p>
          <a:p>
            <a:pPr>
              <a:lnSpc>
                <a:spcPct val="90000"/>
              </a:lnSpc>
            </a:pPr>
            <a:r>
              <a:rPr lang="en-US" sz="1600">
                <a:latin typeface="Courier New" pitchFamily="1" charset="0"/>
              </a:rPr>
              <a:t>}</a:t>
            </a:r>
          </a:p>
        </p:txBody>
      </p:sp>
      <p:pic>
        <p:nvPicPr>
          <p:cNvPr id="45061" name="Picture 5" descr="Graphics (2"/>
          <p:cNvPicPr>
            <a:picLocks noChangeAspect="1" noChangeArrowheads="1"/>
          </p:cNvPicPr>
          <p:nvPr/>
        </p:nvPicPr>
        <p:blipFill>
          <a:blip r:embed="rId3"/>
          <a:srcRect/>
          <a:stretch>
            <a:fillRect/>
          </a:stretch>
        </p:blipFill>
        <p:spPr bwMode="auto">
          <a:xfrm>
            <a:off x="2312988" y="4876800"/>
            <a:ext cx="4516437" cy="1631950"/>
          </a:xfrm>
          <a:prstGeom prst="rect">
            <a:avLst/>
          </a:prstGeom>
          <a:noFill/>
          <a:ln w="9525">
            <a:noFill/>
            <a:miter lim="800000"/>
            <a:headEnd/>
            <a:tailEnd/>
          </a:ln>
        </p:spPr>
      </p:pic>
      <p:sp>
        <p:nvSpPr>
          <p:cNvPr id="45062" name="Text Box 6"/>
          <p:cNvSpPr txBox="1">
            <a:spLocks noChangeArrowheads="1"/>
          </p:cNvSpPr>
          <p:nvPr/>
        </p:nvSpPr>
        <p:spPr bwMode="auto">
          <a:xfrm>
            <a:off x="2386013" y="4860925"/>
            <a:ext cx="4446587"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GLabeledRectExample</a:t>
            </a:r>
          </a:p>
        </p:txBody>
      </p:sp>
      <p:sp>
        <p:nvSpPr>
          <p:cNvPr id="45063" name="Rectangle 7"/>
          <p:cNvSpPr>
            <a:spLocks noChangeArrowheads="1"/>
          </p:cNvSpPr>
          <p:nvPr/>
        </p:nvSpPr>
        <p:spPr bwMode="auto">
          <a:xfrm>
            <a:off x="3683000" y="5537200"/>
            <a:ext cx="914400" cy="45720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5064" name="Text Box 8"/>
          <p:cNvSpPr txBox="1">
            <a:spLocks noChangeArrowheads="1"/>
          </p:cNvSpPr>
          <p:nvPr/>
        </p:nvSpPr>
        <p:spPr bwMode="auto">
          <a:xfrm>
            <a:off x="3683000" y="5588742"/>
            <a:ext cx="914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dirty="0">
                <a:latin typeface="Helvetica" pitchFamily="1" charset="0"/>
              </a:rPr>
              <a:t>hello</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b="0"/>
          </a:p>
        </p:txBody>
      </p:sp>
      <p:sp>
        <p:nvSpPr>
          <p:cNvPr id="47107" name="Text Box 3"/>
          <p:cNvSpPr txBox="1">
            <a:spLocks noChangeArrowheads="1"/>
          </p:cNvSpPr>
          <p:nvPr/>
        </p:nvSpPr>
        <p:spPr bwMode="auto">
          <a:xfrm>
            <a:off x="398463" y="1181100"/>
            <a:ext cx="8440737" cy="5221288"/>
          </a:xfrm>
          <a:prstGeom prst="rect">
            <a:avLst/>
          </a:prstGeom>
          <a:noFill/>
          <a:ln w="9525">
            <a:noFill/>
            <a:miter lim="800000"/>
            <a:headEnd/>
            <a:tailEnd/>
          </a:ln>
        </p:spPr>
        <p:txBody>
          <a:bodyPr>
            <a:prstTxWarp prst="textNoShape">
              <a:avLst/>
            </a:prstTxWarp>
            <a:spAutoFit/>
          </a:bodyPr>
          <a:lstStyle/>
          <a:p>
            <a:pPr>
              <a:lnSpc>
                <a:spcPct val="90000"/>
              </a:lnSpc>
            </a:pPr>
            <a:r>
              <a:rPr lang="en-US" sz="1600">
                <a:solidFill>
                  <a:srgbClr val="0000FF"/>
                </a:solidFill>
                <a:latin typeface="Courier New" pitchFamily="1" charset="0"/>
              </a:rPr>
              <a:t>/** Defines a graphical object combining a rectangle and a label */</a:t>
            </a:r>
          </a:p>
          <a:p>
            <a:pPr>
              <a:lnSpc>
                <a:spcPct val="90000"/>
              </a:lnSpc>
            </a:pPr>
            <a:r>
              <a:rPr lang="en-US" sz="1600">
                <a:latin typeface="Courier New" pitchFamily="1" charset="0"/>
              </a:rPr>
              <a:t>public class GLabeledRect extends GCompound {</a:t>
            </a:r>
          </a:p>
          <a:p>
            <a:pPr>
              <a:lnSpc>
                <a:spcPct val="90000"/>
              </a:lnSpc>
            </a:pPr>
            <a:endParaRPr lang="en-US" sz="1200">
              <a:latin typeface="Courier New" pitchFamily="1" charset="0"/>
            </a:endParaRPr>
          </a:p>
          <a:p>
            <a:pPr>
              <a:lnSpc>
                <a:spcPct val="90000"/>
              </a:lnSpc>
            </a:pPr>
            <a:r>
              <a:rPr lang="en-US" sz="1600">
                <a:solidFill>
                  <a:srgbClr val="0000FF"/>
                </a:solidFill>
                <a:latin typeface="Courier New" pitchFamily="1" charset="0"/>
              </a:rPr>
              <a:t>/** Creates a new GLabeledRect object */</a:t>
            </a:r>
          </a:p>
          <a:p>
            <a:pPr>
              <a:lnSpc>
                <a:spcPct val="90000"/>
              </a:lnSpc>
            </a:pPr>
            <a:r>
              <a:rPr lang="en-US" sz="1600">
                <a:latin typeface="Courier New" pitchFamily="1" charset="0"/>
              </a:rPr>
              <a:t>   public GLabeledRect(double width, double height, String text) {</a:t>
            </a:r>
          </a:p>
          <a:p>
            <a:pPr>
              <a:lnSpc>
                <a:spcPct val="90000"/>
              </a:lnSpc>
            </a:pPr>
            <a:r>
              <a:rPr lang="en-US" sz="1600">
                <a:latin typeface="Courier New" pitchFamily="1" charset="0"/>
              </a:rPr>
              <a:t>      frame = new GRect(width, height);</a:t>
            </a:r>
          </a:p>
          <a:p>
            <a:pPr>
              <a:lnSpc>
                <a:spcPct val="90000"/>
              </a:lnSpc>
            </a:pPr>
            <a:r>
              <a:rPr lang="en-US" sz="1600">
                <a:latin typeface="Courier New" pitchFamily="1" charset="0"/>
              </a:rPr>
              <a:t>      add(frame);</a:t>
            </a:r>
          </a:p>
          <a:p>
            <a:pPr>
              <a:lnSpc>
                <a:spcPct val="90000"/>
              </a:lnSpc>
            </a:pPr>
            <a:r>
              <a:rPr lang="en-US" sz="1600">
                <a:latin typeface="Courier New" pitchFamily="1" charset="0"/>
              </a:rPr>
              <a:t>      label = new GLabel(text);</a:t>
            </a:r>
          </a:p>
          <a:p>
            <a:pPr>
              <a:lnSpc>
                <a:spcPct val="90000"/>
              </a:lnSpc>
            </a:pPr>
            <a:r>
              <a:rPr lang="en-US" sz="1600">
                <a:latin typeface="Courier New" pitchFamily="1" charset="0"/>
              </a:rPr>
              <a:t>      add(label);</a:t>
            </a:r>
          </a:p>
          <a:p>
            <a:pPr>
              <a:lnSpc>
                <a:spcPct val="90000"/>
              </a:lnSpc>
            </a:pPr>
            <a:r>
              <a:rPr lang="en-US" sz="1600">
                <a:latin typeface="Courier New" pitchFamily="1" charset="0"/>
              </a:rPr>
              <a:t>      recenterLabel();</a:t>
            </a:r>
          </a:p>
          <a:p>
            <a:pPr>
              <a:lnSpc>
                <a:spcPct val="90000"/>
              </a:lnSpc>
            </a:pPr>
            <a:r>
              <a:rPr lang="en-US" sz="1600">
                <a:latin typeface="Courier New" pitchFamily="1" charset="0"/>
              </a:rPr>
              <a:t>   }</a:t>
            </a:r>
          </a:p>
          <a:p>
            <a:pPr>
              <a:lnSpc>
                <a:spcPct val="90000"/>
              </a:lnSpc>
            </a:pPr>
            <a:endParaRPr lang="en-US" sz="1200">
              <a:latin typeface="Courier New" pitchFamily="1" charset="0"/>
            </a:endParaRPr>
          </a:p>
          <a:p>
            <a:pPr>
              <a:lnSpc>
                <a:spcPct val="90000"/>
              </a:lnSpc>
            </a:pPr>
            <a:r>
              <a:rPr lang="en-US" sz="1600">
                <a:solidFill>
                  <a:srgbClr val="0000FF"/>
                </a:solidFill>
                <a:latin typeface="Courier New" pitchFamily="1" charset="0"/>
              </a:rPr>
              <a:t>/** Creates a new GLabeledRect object at a given point */</a:t>
            </a:r>
          </a:p>
          <a:p>
            <a:pPr>
              <a:lnSpc>
                <a:spcPct val="90000"/>
              </a:lnSpc>
            </a:pPr>
            <a:r>
              <a:rPr lang="en-US" sz="1600">
                <a:latin typeface="Courier New" pitchFamily="1" charset="0"/>
              </a:rPr>
              <a:t>   public GLabeledRect(double x, double y,</a:t>
            </a:r>
          </a:p>
          <a:p>
            <a:pPr>
              <a:lnSpc>
                <a:spcPct val="90000"/>
              </a:lnSpc>
            </a:pPr>
            <a:r>
              <a:rPr lang="en-US" sz="1600">
                <a:latin typeface="Courier New" pitchFamily="1" charset="0"/>
              </a:rPr>
              <a:t>                       double width, double height, String text) {</a:t>
            </a:r>
          </a:p>
          <a:p>
            <a:pPr>
              <a:lnSpc>
                <a:spcPct val="90000"/>
              </a:lnSpc>
            </a:pPr>
            <a:r>
              <a:rPr lang="en-US" sz="1600">
                <a:latin typeface="Courier New" pitchFamily="1" charset="0"/>
              </a:rPr>
              <a:t>      this(width, height, text);</a:t>
            </a:r>
          </a:p>
          <a:p>
            <a:pPr>
              <a:lnSpc>
                <a:spcPct val="90000"/>
              </a:lnSpc>
            </a:pPr>
            <a:r>
              <a:rPr lang="en-US" sz="1600">
                <a:latin typeface="Courier New" pitchFamily="1" charset="0"/>
              </a:rPr>
              <a:t>      setLocation(x, y);</a:t>
            </a:r>
          </a:p>
          <a:p>
            <a:pPr>
              <a:lnSpc>
                <a:spcPct val="90000"/>
              </a:lnSpc>
            </a:pPr>
            <a:r>
              <a:rPr lang="en-US" sz="1600">
                <a:latin typeface="Courier New" pitchFamily="1" charset="0"/>
              </a:rPr>
              <a:t>   }</a:t>
            </a:r>
          </a:p>
          <a:p>
            <a:pPr>
              <a:lnSpc>
                <a:spcPct val="90000"/>
              </a:lnSpc>
            </a:pPr>
            <a:endParaRPr lang="en-US" sz="1200">
              <a:latin typeface="Courier New" pitchFamily="1" charset="0"/>
            </a:endParaRPr>
          </a:p>
          <a:p>
            <a:pPr>
              <a:lnSpc>
                <a:spcPct val="90000"/>
              </a:lnSpc>
            </a:pPr>
            <a:r>
              <a:rPr lang="en-US" sz="1600">
                <a:solidFill>
                  <a:srgbClr val="0000FF"/>
                </a:solidFill>
                <a:latin typeface="Courier New" pitchFamily="1" charset="0"/>
              </a:rPr>
              <a:t>/** Sets the label font */</a:t>
            </a:r>
          </a:p>
          <a:p>
            <a:pPr>
              <a:lnSpc>
                <a:spcPct val="90000"/>
              </a:lnSpc>
            </a:pPr>
            <a:r>
              <a:rPr lang="en-US" sz="1600">
                <a:latin typeface="Courier New" pitchFamily="1" charset="0"/>
              </a:rPr>
              <a:t>   public void setFont(String font) {</a:t>
            </a:r>
          </a:p>
          <a:p>
            <a:pPr>
              <a:lnSpc>
                <a:spcPct val="90000"/>
              </a:lnSpc>
            </a:pPr>
            <a:r>
              <a:rPr lang="en-US" sz="1600">
                <a:latin typeface="Courier New" pitchFamily="1" charset="0"/>
              </a:rPr>
              <a:t>      label.setFont(font);</a:t>
            </a:r>
          </a:p>
          <a:p>
            <a:pPr>
              <a:lnSpc>
                <a:spcPct val="90000"/>
              </a:lnSpc>
            </a:pPr>
            <a:r>
              <a:rPr lang="en-US" sz="1600">
                <a:latin typeface="Courier New" pitchFamily="1" charset="0"/>
              </a:rPr>
              <a:t>      recenterLabel();</a:t>
            </a:r>
          </a:p>
          <a:p>
            <a:pPr>
              <a:lnSpc>
                <a:spcPct val="90000"/>
              </a:lnSpc>
            </a:pPr>
            <a:r>
              <a:rPr lang="en-US" sz="1600">
                <a:latin typeface="Courier New" pitchFamily="1" charset="0"/>
              </a:rPr>
              <a:t>   }</a:t>
            </a:r>
          </a:p>
        </p:txBody>
      </p:sp>
      <p:sp>
        <p:nvSpPr>
          <p:cNvPr id="47108" name="Rectangle 4"/>
          <p:cNvSpPr>
            <a:spLocks noChangeArrowheads="1"/>
          </p:cNvSpPr>
          <p:nvPr/>
        </p:nvSpPr>
        <p:spPr bwMode="auto">
          <a:xfrm>
            <a:off x="0" y="0"/>
            <a:ext cx="9131300" cy="1087438"/>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7109"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7110" name="Rectangle 6"/>
          <p:cNvSpPr>
            <a:spLocks noGrp="1" noChangeArrowheads="1"/>
          </p:cNvSpPr>
          <p:nvPr>
            <p:ph type="title"/>
          </p:nvPr>
        </p:nvSpPr>
        <p:spPr>
          <a:xfrm>
            <a:off x="0" y="76200"/>
            <a:ext cx="9144000" cy="1143000"/>
          </a:xfrm>
          <a:noFill/>
        </p:spPr>
        <p:txBody>
          <a:bodyPr/>
          <a:lstStyle/>
          <a:p>
            <a:r>
              <a:rPr lang="en-US" sz="4000">
                <a:solidFill>
                  <a:srgbClr val="FF0000"/>
                </a:solidFill>
              </a:rPr>
              <a:t>Solution: The </a:t>
            </a:r>
            <a:r>
              <a:rPr lang="en-US" sz="3600" b="1">
                <a:solidFill>
                  <a:srgbClr val="FF0000"/>
                </a:solidFill>
                <a:latin typeface="Courier New" pitchFamily="1" charset="0"/>
              </a:rPr>
              <a:t>GLabeledRect</a:t>
            </a:r>
            <a:r>
              <a:rPr lang="en-US" sz="4000">
                <a:solidFill>
                  <a:srgbClr val="FF0000"/>
                </a:solidFill>
              </a:rPr>
              <a:t> Class</a:t>
            </a:r>
            <a:endParaRPr lang="en-US">
              <a:solidFill>
                <a:srgbClr val="FF0000"/>
              </a:solidFill>
            </a:endParaRPr>
          </a:p>
        </p:txBody>
      </p:sp>
      <p:sp>
        <p:nvSpPr>
          <p:cNvPr id="47111"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b="0"/>
          </a:p>
        </p:txBody>
      </p:sp>
      <p:sp>
        <p:nvSpPr>
          <p:cNvPr id="47112" name="Text Box 8">
            <a:hlinkClick r:id="" action="ppaction://noaction"/>
          </p:cNvPr>
          <p:cNvSpPr txBox="1">
            <a:spLocks noChangeArrowheads="1"/>
          </p:cNvSpPr>
          <p:nvPr/>
        </p:nvSpPr>
        <p:spPr bwMode="auto">
          <a:xfrm>
            <a:off x="8267700" y="6553200"/>
            <a:ext cx="7239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0" i="1"/>
              <a:t>skip code</a:t>
            </a:r>
          </a:p>
        </p:txBody>
      </p:sp>
      <p:sp>
        <p:nvSpPr>
          <p:cNvPr id="47113" name="Text Box 9"/>
          <p:cNvSpPr txBox="1">
            <a:spLocks noChangeArrowheads="1"/>
          </p:cNvSpPr>
          <p:nvPr/>
        </p:nvSpPr>
        <p:spPr bwMode="auto">
          <a:xfrm>
            <a:off x="304800" y="6550025"/>
            <a:ext cx="9144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0" i="1"/>
              <a:t>page 1 of 2</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b="0"/>
          </a:p>
        </p:txBody>
      </p:sp>
      <p:sp>
        <p:nvSpPr>
          <p:cNvPr id="763907" name="Text Box 3"/>
          <p:cNvSpPr txBox="1">
            <a:spLocks noChangeArrowheads="1"/>
          </p:cNvSpPr>
          <p:nvPr/>
        </p:nvSpPr>
        <p:spPr bwMode="auto">
          <a:xfrm>
            <a:off x="398463" y="1181100"/>
            <a:ext cx="8440737" cy="5221288"/>
          </a:xfrm>
          <a:prstGeom prst="rect">
            <a:avLst/>
          </a:prstGeom>
          <a:noFill/>
          <a:ln w="9525">
            <a:noFill/>
            <a:miter lim="800000"/>
            <a:headEnd/>
            <a:tailEnd/>
          </a:ln>
        </p:spPr>
        <p:txBody>
          <a:bodyPr>
            <a:prstTxWarp prst="textNoShape">
              <a:avLst/>
            </a:prstTxWarp>
            <a:spAutoFit/>
          </a:bodyPr>
          <a:lstStyle/>
          <a:p>
            <a:pPr>
              <a:lnSpc>
                <a:spcPct val="90000"/>
              </a:lnSpc>
            </a:pPr>
            <a:r>
              <a:rPr lang="en-US" sz="1600">
                <a:solidFill>
                  <a:srgbClr val="0000FF"/>
                </a:solidFill>
                <a:latin typeface="Courier New" pitchFamily="1" charset="0"/>
              </a:rPr>
              <a:t>/** Defines a graphical object combining a rectangle and a label */</a:t>
            </a:r>
          </a:p>
          <a:p>
            <a:pPr>
              <a:lnSpc>
                <a:spcPct val="90000"/>
              </a:lnSpc>
            </a:pPr>
            <a:r>
              <a:rPr lang="en-US" sz="1600">
                <a:latin typeface="Courier New" pitchFamily="1" charset="0"/>
              </a:rPr>
              <a:t>public class GLabeledRect extends GCompound {</a:t>
            </a:r>
          </a:p>
          <a:p>
            <a:pPr>
              <a:lnSpc>
                <a:spcPct val="90000"/>
              </a:lnSpc>
            </a:pPr>
            <a:endParaRPr lang="en-US" sz="1200">
              <a:latin typeface="Courier New" pitchFamily="1" charset="0"/>
            </a:endParaRPr>
          </a:p>
          <a:p>
            <a:pPr>
              <a:lnSpc>
                <a:spcPct val="90000"/>
              </a:lnSpc>
            </a:pPr>
            <a:r>
              <a:rPr lang="en-US" sz="1600">
                <a:solidFill>
                  <a:srgbClr val="0000FF"/>
                </a:solidFill>
                <a:latin typeface="Courier New" pitchFamily="1" charset="0"/>
              </a:rPr>
              <a:t>/** Creates a new GLabeledRect object */</a:t>
            </a:r>
          </a:p>
          <a:p>
            <a:pPr>
              <a:lnSpc>
                <a:spcPct val="90000"/>
              </a:lnSpc>
            </a:pPr>
            <a:r>
              <a:rPr lang="en-US" sz="1600">
                <a:latin typeface="Courier New" pitchFamily="1" charset="0"/>
              </a:rPr>
              <a:t>   public GLabeledRect(double width, double height, String text) {</a:t>
            </a:r>
          </a:p>
          <a:p>
            <a:pPr>
              <a:lnSpc>
                <a:spcPct val="90000"/>
              </a:lnSpc>
            </a:pPr>
            <a:r>
              <a:rPr lang="en-US" sz="1600">
                <a:latin typeface="Courier New" pitchFamily="1" charset="0"/>
              </a:rPr>
              <a:t>      frame = new GRect(width, height);</a:t>
            </a:r>
          </a:p>
          <a:p>
            <a:pPr>
              <a:lnSpc>
                <a:spcPct val="90000"/>
              </a:lnSpc>
            </a:pPr>
            <a:r>
              <a:rPr lang="en-US" sz="1600">
                <a:latin typeface="Courier New" pitchFamily="1" charset="0"/>
              </a:rPr>
              <a:t>      add(frame);</a:t>
            </a:r>
          </a:p>
          <a:p>
            <a:pPr>
              <a:lnSpc>
                <a:spcPct val="90000"/>
              </a:lnSpc>
            </a:pPr>
            <a:r>
              <a:rPr lang="en-US" sz="1600">
                <a:latin typeface="Courier New" pitchFamily="1" charset="0"/>
              </a:rPr>
              <a:t>      label = new GLabel(text);</a:t>
            </a:r>
          </a:p>
          <a:p>
            <a:pPr>
              <a:lnSpc>
                <a:spcPct val="90000"/>
              </a:lnSpc>
            </a:pPr>
            <a:r>
              <a:rPr lang="en-US" sz="1600">
                <a:latin typeface="Courier New" pitchFamily="1" charset="0"/>
              </a:rPr>
              <a:t>      add(label);</a:t>
            </a:r>
          </a:p>
          <a:p>
            <a:pPr>
              <a:lnSpc>
                <a:spcPct val="90000"/>
              </a:lnSpc>
            </a:pPr>
            <a:r>
              <a:rPr lang="en-US" sz="1600">
                <a:latin typeface="Courier New" pitchFamily="1" charset="0"/>
              </a:rPr>
              <a:t>      recenterLabel();</a:t>
            </a:r>
          </a:p>
          <a:p>
            <a:pPr>
              <a:lnSpc>
                <a:spcPct val="90000"/>
              </a:lnSpc>
            </a:pPr>
            <a:r>
              <a:rPr lang="en-US" sz="1600">
                <a:latin typeface="Courier New" pitchFamily="1" charset="0"/>
              </a:rPr>
              <a:t>   }</a:t>
            </a:r>
          </a:p>
          <a:p>
            <a:pPr>
              <a:lnSpc>
                <a:spcPct val="90000"/>
              </a:lnSpc>
            </a:pPr>
            <a:endParaRPr lang="en-US" sz="1200">
              <a:latin typeface="Courier New" pitchFamily="1" charset="0"/>
            </a:endParaRPr>
          </a:p>
          <a:p>
            <a:pPr>
              <a:lnSpc>
                <a:spcPct val="90000"/>
              </a:lnSpc>
            </a:pPr>
            <a:r>
              <a:rPr lang="en-US" sz="1600">
                <a:solidFill>
                  <a:srgbClr val="0000FF"/>
                </a:solidFill>
                <a:latin typeface="Courier New" pitchFamily="1" charset="0"/>
              </a:rPr>
              <a:t>/** Creates a new GLabeledRect object at a given point */</a:t>
            </a:r>
          </a:p>
          <a:p>
            <a:pPr>
              <a:lnSpc>
                <a:spcPct val="90000"/>
              </a:lnSpc>
            </a:pPr>
            <a:r>
              <a:rPr lang="en-US" sz="1600">
                <a:latin typeface="Courier New" pitchFamily="1" charset="0"/>
              </a:rPr>
              <a:t>   public GLabeledRect(double x, double y,</a:t>
            </a:r>
          </a:p>
          <a:p>
            <a:pPr>
              <a:lnSpc>
                <a:spcPct val="90000"/>
              </a:lnSpc>
            </a:pPr>
            <a:r>
              <a:rPr lang="en-US" sz="1600">
                <a:latin typeface="Courier New" pitchFamily="1" charset="0"/>
              </a:rPr>
              <a:t>                       double width, double height, String text) {</a:t>
            </a:r>
          </a:p>
          <a:p>
            <a:pPr>
              <a:lnSpc>
                <a:spcPct val="90000"/>
              </a:lnSpc>
            </a:pPr>
            <a:r>
              <a:rPr lang="en-US" sz="1600">
                <a:latin typeface="Courier New" pitchFamily="1" charset="0"/>
              </a:rPr>
              <a:t>      this(width, height, text);</a:t>
            </a:r>
          </a:p>
          <a:p>
            <a:pPr>
              <a:lnSpc>
                <a:spcPct val="90000"/>
              </a:lnSpc>
            </a:pPr>
            <a:r>
              <a:rPr lang="en-US" sz="1600">
                <a:latin typeface="Courier New" pitchFamily="1" charset="0"/>
              </a:rPr>
              <a:t>      setLocation(x, y);</a:t>
            </a:r>
          </a:p>
          <a:p>
            <a:pPr>
              <a:lnSpc>
                <a:spcPct val="90000"/>
              </a:lnSpc>
            </a:pPr>
            <a:r>
              <a:rPr lang="en-US" sz="1600">
                <a:latin typeface="Courier New" pitchFamily="1" charset="0"/>
              </a:rPr>
              <a:t>   }</a:t>
            </a:r>
          </a:p>
          <a:p>
            <a:pPr>
              <a:lnSpc>
                <a:spcPct val="90000"/>
              </a:lnSpc>
            </a:pPr>
            <a:endParaRPr lang="en-US" sz="1200">
              <a:latin typeface="Courier New" pitchFamily="1" charset="0"/>
            </a:endParaRPr>
          </a:p>
          <a:p>
            <a:pPr>
              <a:lnSpc>
                <a:spcPct val="90000"/>
              </a:lnSpc>
            </a:pPr>
            <a:r>
              <a:rPr lang="en-US" sz="1600">
                <a:solidFill>
                  <a:srgbClr val="0000FF"/>
                </a:solidFill>
                <a:latin typeface="Courier New" pitchFamily="1" charset="0"/>
              </a:rPr>
              <a:t>/** Sets the label font */</a:t>
            </a:r>
          </a:p>
          <a:p>
            <a:pPr>
              <a:lnSpc>
                <a:spcPct val="90000"/>
              </a:lnSpc>
            </a:pPr>
            <a:r>
              <a:rPr lang="en-US" sz="1600">
                <a:latin typeface="Courier New" pitchFamily="1" charset="0"/>
              </a:rPr>
              <a:t>   public void setFont(String font) {</a:t>
            </a:r>
          </a:p>
          <a:p>
            <a:pPr>
              <a:lnSpc>
                <a:spcPct val="90000"/>
              </a:lnSpc>
            </a:pPr>
            <a:r>
              <a:rPr lang="en-US" sz="1600">
                <a:latin typeface="Courier New" pitchFamily="1" charset="0"/>
              </a:rPr>
              <a:t>      label.setFont(font);</a:t>
            </a:r>
          </a:p>
          <a:p>
            <a:pPr>
              <a:lnSpc>
                <a:spcPct val="90000"/>
              </a:lnSpc>
            </a:pPr>
            <a:r>
              <a:rPr lang="en-US" sz="1600">
                <a:latin typeface="Courier New" pitchFamily="1" charset="0"/>
              </a:rPr>
              <a:t>      recenterLabel();</a:t>
            </a:r>
          </a:p>
          <a:p>
            <a:pPr>
              <a:lnSpc>
                <a:spcPct val="90000"/>
              </a:lnSpc>
            </a:pPr>
            <a:r>
              <a:rPr lang="en-US" sz="1600">
                <a:latin typeface="Courier New" pitchFamily="1" charset="0"/>
              </a:rPr>
              <a:t>   }</a:t>
            </a:r>
          </a:p>
        </p:txBody>
      </p:sp>
      <p:grpSp>
        <p:nvGrpSpPr>
          <p:cNvPr id="2" name="Group 4"/>
          <p:cNvGrpSpPr>
            <a:grpSpLocks/>
          </p:cNvGrpSpPr>
          <p:nvPr/>
        </p:nvGrpSpPr>
        <p:grpSpPr bwMode="auto">
          <a:xfrm>
            <a:off x="355600" y="1130300"/>
            <a:ext cx="8494713" cy="5257800"/>
            <a:chOff x="240" y="720"/>
            <a:chExt cx="5280" cy="3312"/>
          </a:xfrm>
        </p:grpSpPr>
        <p:sp>
          <p:nvSpPr>
            <p:cNvPr id="49163" name="Rectangle 5"/>
            <p:cNvSpPr>
              <a:spLocks noChangeArrowheads="1"/>
            </p:cNvSpPr>
            <p:nvPr/>
          </p:nvSpPr>
          <p:spPr bwMode="auto">
            <a:xfrm>
              <a:off x="240" y="720"/>
              <a:ext cx="5280" cy="3312"/>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49164" name="Text Box 6"/>
            <p:cNvSpPr txBox="1">
              <a:spLocks noChangeArrowheads="1"/>
            </p:cNvSpPr>
            <p:nvPr/>
          </p:nvSpPr>
          <p:spPr bwMode="auto">
            <a:xfrm>
              <a:off x="251" y="752"/>
              <a:ext cx="5261" cy="3116"/>
            </a:xfrm>
            <a:prstGeom prst="rect">
              <a:avLst/>
            </a:prstGeom>
            <a:noFill/>
            <a:ln w="9525">
              <a:noFill/>
              <a:miter lim="800000"/>
              <a:headEnd/>
              <a:tailEnd/>
            </a:ln>
          </p:spPr>
          <p:txBody>
            <a:bodyPr>
              <a:prstTxWarp prst="textNoShape">
                <a:avLst/>
              </a:prstTxWarp>
              <a:spAutoFit/>
            </a:bodyPr>
            <a:lstStyle/>
            <a:p>
              <a:pPr>
                <a:lnSpc>
                  <a:spcPct val="90000"/>
                </a:lnSpc>
              </a:pPr>
              <a:r>
                <a:rPr lang="en-US" sz="1600">
                  <a:solidFill>
                    <a:srgbClr val="0000FF"/>
                  </a:solidFill>
                  <a:latin typeface="Courier New" pitchFamily="1" charset="0"/>
                </a:rPr>
                <a:t>/** Sets the text of the label */</a:t>
              </a:r>
            </a:p>
            <a:p>
              <a:pPr>
                <a:lnSpc>
                  <a:spcPct val="90000"/>
                </a:lnSpc>
              </a:pPr>
              <a:r>
                <a:rPr lang="en-US" sz="1600">
                  <a:latin typeface="Courier New" pitchFamily="1" charset="0"/>
                </a:rPr>
                <a:t>   public void setLabel(String text) {</a:t>
              </a:r>
            </a:p>
            <a:p>
              <a:pPr>
                <a:lnSpc>
                  <a:spcPct val="90000"/>
                </a:lnSpc>
              </a:pPr>
              <a:r>
                <a:rPr lang="en-US" sz="1600">
                  <a:latin typeface="Courier New" pitchFamily="1" charset="0"/>
                </a:rPr>
                <a:t>      label.setLabel(text);</a:t>
              </a:r>
            </a:p>
            <a:p>
              <a:pPr>
                <a:lnSpc>
                  <a:spcPct val="90000"/>
                </a:lnSpc>
              </a:pPr>
              <a:r>
                <a:rPr lang="en-US" sz="1600">
                  <a:latin typeface="Courier New" pitchFamily="1" charset="0"/>
                </a:rPr>
                <a:t>      recenterLabel();</a:t>
              </a:r>
            </a:p>
            <a:p>
              <a:pPr>
                <a:lnSpc>
                  <a:spcPct val="90000"/>
                </a:lnSpc>
              </a:pPr>
              <a:r>
                <a:rPr lang="en-US" sz="1600">
                  <a:latin typeface="Courier New" pitchFamily="1" charset="0"/>
                </a:rPr>
                <a:t>   }</a:t>
              </a:r>
            </a:p>
            <a:p>
              <a:pPr>
                <a:lnSpc>
                  <a:spcPct val="90000"/>
                </a:lnSpc>
              </a:pPr>
              <a:endParaRPr lang="en-US" sz="1600">
                <a:latin typeface="Courier New" pitchFamily="1" charset="0"/>
              </a:endParaRPr>
            </a:p>
            <a:p>
              <a:pPr>
                <a:lnSpc>
                  <a:spcPct val="90000"/>
                </a:lnSpc>
              </a:pPr>
              <a:r>
                <a:rPr lang="en-US" sz="1600">
                  <a:solidFill>
                    <a:srgbClr val="0000FF"/>
                  </a:solidFill>
                  <a:latin typeface="Courier New" pitchFamily="1" charset="0"/>
                </a:rPr>
                <a:t>/** Gets the text of the label */</a:t>
              </a:r>
            </a:p>
            <a:p>
              <a:pPr>
                <a:lnSpc>
                  <a:spcPct val="90000"/>
                </a:lnSpc>
              </a:pPr>
              <a:r>
                <a:rPr lang="en-US" sz="1600">
                  <a:latin typeface="Courier New" pitchFamily="1" charset="0"/>
                </a:rPr>
                <a:t>   public String getLabel() {</a:t>
              </a:r>
            </a:p>
            <a:p>
              <a:pPr>
                <a:lnSpc>
                  <a:spcPct val="90000"/>
                </a:lnSpc>
              </a:pPr>
              <a:r>
                <a:rPr lang="en-US" sz="1600">
                  <a:latin typeface="Courier New" pitchFamily="1" charset="0"/>
                </a:rPr>
                <a:t>      return label.getLabel();</a:t>
              </a:r>
            </a:p>
            <a:p>
              <a:pPr>
                <a:lnSpc>
                  <a:spcPct val="90000"/>
                </a:lnSpc>
              </a:pPr>
              <a:r>
                <a:rPr lang="en-US" sz="1600">
                  <a:latin typeface="Courier New" pitchFamily="1" charset="0"/>
                </a:rPr>
                <a:t>   }</a:t>
              </a:r>
            </a:p>
            <a:p>
              <a:pPr>
                <a:lnSpc>
                  <a:spcPct val="90000"/>
                </a:lnSpc>
              </a:pPr>
              <a:endParaRPr lang="en-US" sz="1600">
                <a:latin typeface="Courier New" pitchFamily="1" charset="0"/>
              </a:endParaRPr>
            </a:p>
            <a:p>
              <a:pPr>
                <a:lnSpc>
                  <a:spcPct val="90000"/>
                </a:lnSpc>
              </a:pPr>
              <a:r>
                <a:rPr lang="en-US" sz="1600">
                  <a:solidFill>
                    <a:srgbClr val="0000FF"/>
                  </a:solidFill>
                  <a:latin typeface="Courier New" pitchFamily="1" charset="0"/>
                </a:rPr>
                <a:t>/* Recenters the label in the window */</a:t>
              </a:r>
            </a:p>
            <a:p>
              <a:pPr>
                <a:lnSpc>
                  <a:spcPct val="90000"/>
                </a:lnSpc>
              </a:pPr>
              <a:r>
                <a:rPr lang="en-US" sz="1600">
                  <a:latin typeface="Courier New" pitchFamily="1" charset="0"/>
                </a:rPr>
                <a:t>   private void recenterLabel() {</a:t>
              </a:r>
            </a:p>
            <a:p>
              <a:pPr>
                <a:lnSpc>
                  <a:spcPct val="90000"/>
                </a:lnSpc>
              </a:pPr>
              <a:r>
                <a:rPr lang="en-US" sz="1600">
                  <a:latin typeface="Courier New" pitchFamily="1" charset="0"/>
                </a:rPr>
                <a:t>      double x = (frame.getWidth() - label.getWidth()) / 2;</a:t>
              </a:r>
            </a:p>
            <a:p>
              <a:pPr>
                <a:lnSpc>
                  <a:spcPct val="90000"/>
                </a:lnSpc>
              </a:pPr>
              <a:r>
                <a:rPr lang="en-US" sz="1600">
                  <a:latin typeface="Courier New" pitchFamily="1" charset="0"/>
                </a:rPr>
                <a:t>      double y = (frame.getHeight() + label.getAscent()) / 2;</a:t>
              </a:r>
            </a:p>
            <a:p>
              <a:pPr>
                <a:lnSpc>
                  <a:spcPct val="90000"/>
                </a:lnSpc>
              </a:pPr>
              <a:r>
                <a:rPr lang="en-US" sz="1600">
                  <a:latin typeface="Courier New" pitchFamily="1" charset="0"/>
                </a:rPr>
                <a:t>      label.setLocation(x, y);</a:t>
              </a:r>
            </a:p>
            <a:p>
              <a:pPr>
                <a:lnSpc>
                  <a:spcPct val="90000"/>
                </a:lnSpc>
              </a:pPr>
              <a:r>
                <a:rPr lang="en-US" sz="1600">
                  <a:latin typeface="Courier New" pitchFamily="1" charset="0"/>
                </a:rPr>
                <a:t>   }</a:t>
              </a:r>
            </a:p>
            <a:p>
              <a:pPr>
                <a:lnSpc>
                  <a:spcPct val="90000"/>
                </a:lnSpc>
              </a:pPr>
              <a:endParaRPr lang="en-US" sz="1600">
                <a:latin typeface="Courier New" pitchFamily="1" charset="0"/>
              </a:endParaRPr>
            </a:p>
            <a:p>
              <a:pPr>
                <a:lnSpc>
                  <a:spcPct val="90000"/>
                </a:lnSpc>
              </a:pPr>
              <a:r>
                <a:rPr lang="en-US" sz="1600">
                  <a:solidFill>
                    <a:srgbClr val="0000FF"/>
                  </a:solidFill>
                  <a:latin typeface="Courier New" pitchFamily="1" charset="0"/>
                </a:rPr>
                <a:t>/* Private instance variables */</a:t>
              </a:r>
            </a:p>
            <a:p>
              <a:pPr>
                <a:lnSpc>
                  <a:spcPct val="90000"/>
                </a:lnSpc>
              </a:pPr>
              <a:r>
                <a:rPr lang="en-US" sz="1600">
                  <a:latin typeface="Courier New" pitchFamily="1" charset="0"/>
                </a:rPr>
                <a:t>   private GRect frame;</a:t>
              </a:r>
            </a:p>
            <a:p>
              <a:pPr>
                <a:lnSpc>
                  <a:spcPct val="90000"/>
                </a:lnSpc>
              </a:pPr>
              <a:r>
                <a:rPr lang="en-US" sz="1600">
                  <a:latin typeface="Courier New" pitchFamily="1" charset="0"/>
                </a:rPr>
                <a:t>   private GLabel label;</a:t>
              </a:r>
            </a:p>
            <a:p>
              <a:pPr>
                <a:lnSpc>
                  <a:spcPct val="90000"/>
                </a:lnSpc>
              </a:pPr>
              <a:r>
                <a:rPr lang="en-US" sz="1600">
                  <a:latin typeface="Courier New" pitchFamily="1" charset="0"/>
                </a:rPr>
                <a:t>}</a:t>
              </a:r>
            </a:p>
          </p:txBody>
        </p:sp>
      </p:grpSp>
      <p:sp>
        <p:nvSpPr>
          <p:cNvPr id="49157" name="Rectangle 7"/>
          <p:cNvSpPr>
            <a:spLocks noChangeArrowheads="1"/>
          </p:cNvSpPr>
          <p:nvPr/>
        </p:nvSpPr>
        <p:spPr bwMode="auto">
          <a:xfrm>
            <a:off x="0" y="0"/>
            <a:ext cx="9131300" cy="1089025"/>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915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9159" name="Rectangle 9"/>
          <p:cNvSpPr>
            <a:spLocks noGrp="1" noChangeArrowheads="1"/>
          </p:cNvSpPr>
          <p:nvPr>
            <p:ph type="title"/>
          </p:nvPr>
        </p:nvSpPr>
        <p:spPr>
          <a:xfrm>
            <a:off x="0" y="76200"/>
            <a:ext cx="9144000" cy="1143000"/>
          </a:xfrm>
          <a:noFill/>
        </p:spPr>
        <p:txBody>
          <a:bodyPr/>
          <a:lstStyle/>
          <a:p>
            <a:r>
              <a:rPr lang="en-US" sz="4000">
                <a:solidFill>
                  <a:srgbClr val="FF0000"/>
                </a:solidFill>
              </a:rPr>
              <a:t>Solution: The </a:t>
            </a:r>
            <a:r>
              <a:rPr lang="en-US" sz="3600" b="1">
                <a:solidFill>
                  <a:srgbClr val="FF0000"/>
                </a:solidFill>
                <a:latin typeface="Courier New" pitchFamily="1" charset="0"/>
              </a:rPr>
              <a:t>GLabeledRect</a:t>
            </a:r>
            <a:r>
              <a:rPr lang="en-US" sz="4000">
                <a:solidFill>
                  <a:srgbClr val="FF0000"/>
                </a:solidFill>
              </a:rPr>
              <a:t> Class</a:t>
            </a:r>
            <a:endParaRPr lang="en-US">
              <a:solidFill>
                <a:srgbClr val="FF0000"/>
              </a:solidFill>
            </a:endParaRPr>
          </a:p>
        </p:txBody>
      </p:sp>
      <p:sp>
        <p:nvSpPr>
          <p:cNvPr id="4916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b="0"/>
          </a:p>
        </p:txBody>
      </p:sp>
      <p:sp>
        <p:nvSpPr>
          <p:cNvPr id="49161" name="Text Box 11">
            <a:hlinkClick r:id="" action="ppaction://hlinkshowjump?jump=nextslide"/>
          </p:cNvPr>
          <p:cNvSpPr txBox="1">
            <a:spLocks noChangeArrowheads="1"/>
          </p:cNvSpPr>
          <p:nvPr/>
        </p:nvSpPr>
        <p:spPr bwMode="auto">
          <a:xfrm>
            <a:off x="8267700" y="6553200"/>
            <a:ext cx="7239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0" i="1"/>
              <a:t>skip code</a:t>
            </a:r>
          </a:p>
        </p:txBody>
      </p:sp>
      <p:sp>
        <p:nvSpPr>
          <p:cNvPr id="49162" name="Text Box 12"/>
          <p:cNvSpPr txBox="1">
            <a:spLocks noChangeArrowheads="1"/>
          </p:cNvSpPr>
          <p:nvPr/>
        </p:nvSpPr>
        <p:spPr bwMode="auto">
          <a:xfrm>
            <a:off x="304800" y="6550025"/>
            <a:ext cx="9144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0" i="1"/>
              <a:t>page 2 of 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763907"/>
                                        </p:tgtEl>
                                        <p:attrNameLst>
                                          <p:attrName>ppt_x</p:attrName>
                                        </p:attrNameLst>
                                      </p:cBhvr>
                                      <p:tavLst>
                                        <p:tav tm="0">
                                          <p:val>
                                            <p:strVal val="ppt_x"/>
                                          </p:val>
                                        </p:tav>
                                        <p:tav tm="100000">
                                          <p:val>
                                            <p:strVal val="ppt_x"/>
                                          </p:val>
                                        </p:tav>
                                      </p:tavLst>
                                    </p:anim>
                                    <p:anim calcmode="lin" valueType="num">
                                      <p:cBhvr additive="base">
                                        <p:cTn id="7" dur="1000"/>
                                        <p:tgtEl>
                                          <p:spTgt spid="763907"/>
                                        </p:tgtEl>
                                        <p:attrNameLst>
                                          <p:attrName>ppt_y</p:attrName>
                                        </p:attrNameLst>
                                      </p:cBhvr>
                                      <p:tavLst>
                                        <p:tav tm="0">
                                          <p:val>
                                            <p:strVal val="ppt_y"/>
                                          </p:val>
                                        </p:tav>
                                        <p:tav tm="100000">
                                          <p:val>
                                            <p:strVal val="0-ppt_h/2"/>
                                          </p:val>
                                        </p:tav>
                                      </p:tavLst>
                                    </p:anim>
                                    <p:set>
                                      <p:cBhvr>
                                        <p:cTn id="8" dur="1" fill="hold">
                                          <p:stCondLst>
                                            <p:cond delay="999"/>
                                          </p:stCondLst>
                                        </p:cTn>
                                        <p:tgtEl>
                                          <p:spTgt spid="763907"/>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3907"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a:solidFill>
                  <a:srgbClr val="FF0000"/>
                </a:solidFill>
              </a:rPr>
              <a:t>Graphical Object Decomposition</a:t>
            </a:r>
            <a:endParaRPr lang="en-US">
              <a:solidFill>
                <a:srgbClr val="FF0000"/>
              </a:solidFill>
            </a:endParaRPr>
          </a:p>
        </p:txBody>
      </p:sp>
      <p:sp>
        <p:nvSpPr>
          <p:cNvPr id="51203" name="Rectangle 3"/>
          <p:cNvSpPr>
            <a:spLocks noChangeArrowheads="1"/>
          </p:cNvSpPr>
          <p:nvPr/>
        </p:nvSpPr>
        <p:spPr bwMode="auto">
          <a:xfrm>
            <a:off x="482600" y="1155700"/>
            <a:ext cx="8128000" cy="2273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most important advantage of using the </a:t>
            </a:r>
            <a:r>
              <a:rPr lang="en-US" sz="2000">
                <a:latin typeface="Courier New" pitchFamily="1" charset="0"/>
              </a:rPr>
              <a:t>GCompound</a:t>
            </a:r>
            <a:r>
              <a:rPr lang="en-US" sz="2400" b="0"/>
              <a:t> class is that doing so makes it possible to apply the strategy of  decomposition in the domain of graphical objects.  Just as you use stepwise refinement to break a problem down into smaller and smaller pieces, you can use it to decompose a graphical display into successively simpler pieces.</a:t>
            </a:r>
          </a:p>
        </p:txBody>
      </p:sp>
      <p:sp>
        <p:nvSpPr>
          <p:cNvPr id="768004" name="Rectangle 4"/>
          <p:cNvSpPr>
            <a:spLocks noChangeArrowheads="1"/>
          </p:cNvSpPr>
          <p:nvPr/>
        </p:nvSpPr>
        <p:spPr bwMode="auto">
          <a:xfrm>
            <a:off x="482600" y="4330700"/>
            <a:ext cx="8128000" cy="927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In Chapter 5, the decomposition strategy led to a hierarchy of methods.  The goal now is to produce a hierarchy of classes. </a:t>
            </a:r>
          </a:p>
        </p:txBody>
      </p:sp>
      <p:grpSp>
        <p:nvGrpSpPr>
          <p:cNvPr id="2" name="Group 5"/>
          <p:cNvGrpSpPr>
            <a:grpSpLocks/>
          </p:cNvGrpSpPr>
          <p:nvPr/>
        </p:nvGrpSpPr>
        <p:grpSpPr bwMode="auto">
          <a:xfrm>
            <a:off x="482600" y="3213100"/>
            <a:ext cx="8128000" cy="3368675"/>
            <a:chOff x="304" y="2024"/>
            <a:chExt cx="5120" cy="2122"/>
          </a:xfrm>
        </p:grpSpPr>
        <p:sp>
          <p:nvSpPr>
            <p:cNvPr id="51206" name="Rectangle 6"/>
            <p:cNvSpPr>
              <a:spLocks noChangeArrowheads="1"/>
            </p:cNvSpPr>
            <p:nvPr/>
          </p:nvSpPr>
          <p:spPr bwMode="auto">
            <a:xfrm>
              <a:off x="304" y="2024"/>
              <a:ext cx="5120" cy="71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text illustrates this technique by returning to the example of train cars from Chapter 5, where the goal is to produce the picture at the bottom of this slide.</a:t>
              </a:r>
            </a:p>
          </p:txBody>
        </p:sp>
        <p:pic>
          <p:nvPicPr>
            <p:cNvPr id="51207" name="Picture 7" descr="Graphics (2"/>
            <p:cNvPicPr>
              <a:picLocks noChangeAspect="1" noChangeArrowheads="1"/>
            </p:cNvPicPr>
            <p:nvPr/>
          </p:nvPicPr>
          <p:blipFill>
            <a:blip r:embed="rId3"/>
            <a:srcRect/>
            <a:stretch>
              <a:fillRect/>
            </a:stretch>
          </p:blipFill>
          <p:spPr bwMode="auto">
            <a:xfrm>
              <a:off x="1523" y="3328"/>
              <a:ext cx="2845" cy="818"/>
            </a:xfrm>
            <a:prstGeom prst="rect">
              <a:avLst/>
            </a:prstGeom>
            <a:noFill/>
            <a:ln w="9525">
              <a:noFill/>
              <a:miter lim="800000"/>
              <a:headEnd/>
              <a:tailEnd/>
            </a:ln>
          </p:spPr>
        </p:pic>
        <p:sp>
          <p:nvSpPr>
            <p:cNvPr id="51208" name="Text Box 8"/>
            <p:cNvSpPr txBox="1">
              <a:spLocks noChangeArrowheads="1"/>
            </p:cNvSpPr>
            <p:nvPr/>
          </p:nvSpPr>
          <p:spPr bwMode="auto">
            <a:xfrm>
              <a:off x="1520" y="3312"/>
              <a:ext cx="2846"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DrawTrain</a:t>
              </a:r>
              <a:endParaRPr lang="en-US" sz="1000" b="0">
                <a:solidFill>
                  <a:srgbClr val="333333"/>
                </a:solidFill>
                <a:latin typeface="Charcoal CY" pitchFamily="1" charset="-52"/>
              </a:endParaRPr>
            </a:p>
          </p:txBody>
        </p:sp>
        <p:grpSp>
          <p:nvGrpSpPr>
            <p:cNvPr id="51209" name="Group 9"/>
            <p:cNvGrpSpPr>
              <a:grpSpLocks/>
            </p:cNvGrpSpPr>
            <p:nvPr/>
          </p:nvGrpSpPr>
          <p:grpSpPr bwMode="auto">
            <a:xfrm>
              <a:off x="1758" y="3600"/>
              <a:ext cx="823" cy="528"/>
              <a:chOff x="1809" y="1520"/>
              <a:chExt cx="823" cy="528"/>
            </a:xfrm>
          </p:grpSpPr>
          <p:sp>
            <p:nvSpPr>
              <p:cNvPr id="51224" name="Oval 10"/>
              <p:cNvSpPr>
                <a:spLocks noChangeArrowheads="1"/>
              </p:cNvSpPr>
              <p:nvPr/>
            </p:nvSpPr>
            <p:spPr bwMode="auto">
              <a:xfrm>
                <a:off x="1943" y="1919"/>
                <a:ext cx="129" cy="129"/>
              </a:xfrm>
              <a:prstGeom prst="ellipse">
                <a:avLst/>
              </a:prstGeom>
              <a:solidFill>
                <a:srgbClr val="808080"/>
              </a:solidFill>
              <a:ln w="9525">
                <a:solidFill>
                  <a:schemeClr val="tx1"/>
                </a:solidFill>
                <a:round/>
                <a:headEnd/>
                <a:tailEnd/>
              </a:ln>
            </p:spPr>
            <p:txBody>
              <a:bodyPr wrap="none" anchor="ctr">
                <a:prstTxWarp prst="textNoShape">
                  <a:avLst/>
                </a:prstTxWarp>
              </a:bodyPr>
              <a:lstStyle/>
              <a:p>
                <a:endParaRPr lang="en-US"/>
              </a:p>
            </p:txBody>
          </p:sp>
          <p:sp>
            <p:nvSpPr>
              <p:cNvPr id="51225" name="Oval 11"/>
              <p:cNvSpPr>
                <a:spLocks noChangeArrowheads="1"/>
              </p:cNvSpPr>
              <p:nvPr/>
            </p:nvSpPr>
            <p:spPr bwMode="auto">
              <a:xfrm>
                <a:off x="2369" y="1919"/>
                <a:ext cx="129" cy="129"/>
              </a:xfrm>
              <a:prstGeom prst="ellipse">
                <a:avLst/>
              </a:prstGeom>
              <a:solidFill>
                <a:srgbClr val="808080"/>
              </a:solidFill>
              <a:ln w="9525">
                <a:solidFill>
                  <a:schemeClr val="tx1"/>
                </a:solidFill>
                <a:round/>
                <a:headEnd/>
                <a:tailEnd/>
              </a:ln>
            </p:spPr>
            <p:txBody>
              <a:bodyPr wrap="none" anchor="ctr">
                <a:prstTxWarp prst="textNoShape">
                  <a:avLst/>
                </a:prstTxWarp>
              </a:bodyPr>
              <a:lstStyle/>
              <a:p>
                <a:endParaRPr lang="en-US"/>
              </a:p>
            </p:txBody>
          </p:sp>
          <p:sp>
            <p:nvSpPr>
              <p:cNvPr id="51226" name="Rectangle 12"/>
              <p:cNvSpPr>
                <a:spLocks noChangeArrowheads="1"/>
              </p:cNvSpPr>
              <p:nvPr/>
            </p:nvSpPr>
            <p:spPr bwMode="auto">
              <a:xfrm>
                <a:off x="1864" y="1616"/>
                <a:ext cx="707" cy="344"/>
              </a:xfrm>
              <a:prstGeom prst="rect">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51227" name="Line 13"/>
              <p:cNvSpPr>
                <a:spLocks noChangeShapeType="1"/>
              </p:cNvSpPr>
              <p:nvPr/>
            </p:nvSpPr>
            <p:spPr bwMode="auto">
              <a:xfrm>
                <a:off x="1809" y="1960"/>
                <a:ext cx="823"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51228" name="Rectangle 14"/>
              <p:cNvSpPr>
                <a:spLocks noChangeArrowheads="1"/>
              </p:cNvSpPr>
              <p:nvPr/>
            </p:nvSpPr>
            <p:spPr bwMode="auto">
              <a:xfrm>
                <a:off x="2246" y="1521"/>
                <a:ext cx="325" cy="92"/>
              </a:xfrm>
              <a:prstGeom prst="rect">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51229" name="Rectangle 15"/>
              <p:cNvSpPr>
                <a:spLocks noChangeArrowheads="1"/>
              </p:cNvSpPr>
              <p:nvPr/>
            </p:nvSpPr>
            <p:spPr bwMode="auto">
              <a:xfrm>
                <a:off x="1967" y="1520"/>
                <a:ext cx="97" cy="92"/>
              </a:xfrm>
              <a:prstGeom prst="rect">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grpSp>
            <p:nvGrpSpPr>
              <p:cNvPr id="51230" name="Group 16"/>
              <p:cNvGrpSpPr>
                <a:grpSpLocks/>
              </p:cNvGrpSpPr>
              <p:nvPr/>
            </p:nvGrpSpPr>
            <p:grpSpPr bwMode="auto">
              <a:xfrm>
                <a:off x="1809" y="1792"/>
                <a:ext cx="55" cy="170"/>
                <a:chOff x="377" y="1904"/>
                <a:chExt cx="55" cy="170"/>
              </a:xfrm>
            </p:grpSpPr>
            <p:cxnSp>
              <p:nvCxnSpPr>
                <p:cNvPr id="51231" name="AutoShape 17"/>
                <p:cNvCxnSpPr>
                  <a:cxnSpLocks noChangeShapeType="1"/>
                  <a:stCxn id="51226" idx="1"/>
                  <a:endCxn id="51227" idx="0"/>
                </p:cNvCxnSpPr>
                <p:nvPr/>
              </p:nvCxnSpPr>
              <p:spPr bwMode="auto">
                <a:xfrm flipH="1">
                  <a:off x="377" y="1904"/>
                  <a:ext cx="55" cy="168"/>
                </a:xfrm>
                <a:prstGeom prst="straightConnector1">
                  <a:avLst/>
                </a:prstGeom>
                <a:noFill/>
                <a:ln w="9525">
                  <a:solidFill>
                    <a:schemeClr val="tx1"/>
                  </a:solidFill>
                  <a:round/>
                  <a:headEnd/>
                  <a:tailEnd/>
                </a:ln>
              </p:spPr>
            </p:cxnSp>
            <p:cxnSp>
              <p:nvCxnSpPr>
                <p:cNvPr id="51232" name="AutoShape 18"/>
                <p:cNvCxnSpPr>
                  <a:cxnSpLocks noChangeShapeType="1"/>
                  <a:stCxn id="51226" idx="1"/>
                </p:cNvCxnSpPr>
                <p:nvPr/>
              </p:nvCxnSpPr>
              <p:spPr bwMode="auto">
                <a:xfrm flipH="1">
                  <a:off x="403" y="1904"/>
                  <a:ext cx="29" cy="170"/>
                </a:xfrm>
                <a:prstGeom prst="straightConnector1">
                  <a:avLst/>
                </a:prstGeom>
                <a:noFill/>
                <a:ln w="9525">
                  <a:solidFill>
                    <a:schemeClr val="tx1"/>
                  </a:solidFill>
                  <a:round/>
                  <a:headEnd/>
                  <a:tailEnd/>
                </a:ln>
              </p:spPr>
            </p:cxnSp>
          </p:grpSp>
        </p:grpSp>
        <p:grpSp>
          <p:nvGrpSpPr>
            <p:cNvPr id="51210" name="Group 19"/>
            <p:cNvGrpSpPr>
              <a:grpSpLocks/>
            </p:cNvGrpSpPr>
            <p:nvPr/>
          </p:nvGrpSpPr>
          <p:grpSpPr bwMode="auto">
            <a:xfrm>
              <a:off x="2541" y="3704"/>
              <a:ext cx="823" cy="424"/>
              <a:chOff x="4601" y="1632"/>
              <a:chExt cx="823" cy="424"/>
            </a:xfrm>
          </p:grpSpPr>
          <p:sp>
            <p:nvSpPr>
              <p:cNvPr id="51217" name="Oval 20"/>
              <p:cNvSpPr>
                <a:spLocks noChangeArrowheads="1"/>
              </p:cNvSpPr>
              <p:nvPr/>
            </p:nvSpPr>
            <p:spPr bwMode="auto">
              <a:xfrm>
                <a:off x="4735" y="1927"/>
                <a:ext cx="129" cy="129"/>
              </a:xfrm>
              <a:prstGeom prst="ellipse">
                <a:avLst/>
              </a:prstGeom>
              <a:solidFill>
                <a:srgbClr val="808080"/>
              </a:solidFill>
              <a:ln w="9525">
                <a:solidFill>
                  <a:schemeClr val="tx1"/>
                </a:solidFill>
                <a:round/>
                <a:headEnd/>
                <a:tailEnd/>
              </a:ln>
            </p:spPr>
            <p:txBody>
              <a:bodyPr wrap="none" anchor="ctr">
                <a:prstTxWarp prst="textNoShape">
                  <a:avLst/>
                </a:prstTxWarp>
              </a:bodyPr>
              <a:lstStyle/>
              <a:p>
                <a:endParaRPr lang="en-US"/>
              </a:p>
            </p:txBody>
          </p:sp>
          <p:sp>
            <p:nvSpPr>
              <p:cNvPr id="51218" name="Oval 21"/>
              <p:cNvSpPr>
                <a:spLocks noChangeArrowheads="1"/>
              </p:cNvSpPr>
              <p:nvPr/>
            </p:nvSpPr>
            <p:spPr bwMode="auto">
              <a:xfrm>
                <a:off x="5161" y="1927"/>
                <a:ext cx="129" cy="129"/>
              </a:xfrm>
              <a:prstGeom prst="ellipse">
                <a:avLst/>
              </a:prstGeom>
              <a:solidFill>
                <a:srgbClr val="808080"/>
              </a:solidFill>
              <a:ln w="9525">
                <a:solidFill>
                  <a:schemeClr val="tx1"/>
                </a:solidFill>
                <a:round/>
                <a:headEnd/>
                <a:tailEnd/>
              </a:ln>
            </p:spPr>
            <p:txBody>
              <a:bodyPr wrap="none" anchor="ctr">
                <a:prstTxWarp prst="textNoShape">
                  <a:avLst/>
                </a:prstTxWarp>
              </a:bodyPr>
              <a:lstStyle/>
              <a:p>
                <a:endParaRPr lang="en-US"/>
              </a:p>
            </p:txBody>
          </p:sp>
          <p:sp>
            <p:nvSpPr>
              <p:cNvPr id="51219" name="Rectangle 22"/>
              <p:cNvSpPr>
                <a:spLocks noChangeArrowheads="1"/>
              </p:cNvSpPr>
              <p:nvPr/>
            </p:nvSpPr>
            <p:spPr bwMode="auto">
              <a:xfrm>
                <a:off x="4656" y="1632"/>
                <a:ext cx="707" cy="336"/>
              </a:xfrm>
              <a:prstGeom prst="rect">
                <a:avLst/>
              </a:prstGeom>
              <a:solidFill>
                <a:srgbClr val="00FF00"/>
              </a:solidFill>
              <a:ln w="9525">
                <a:solidFill>
                  <a:schemeClr val="tx1"/>
                </a:solidFill>
                <a:miter lim="800000"/>
                <a:headEnd/>
                <a:tailEnd/>
              </a:ln>
            </p:spPr>
            <p:txBody>
              <a:bodyPr wrap="none" anchor="ctr">
                <a:prstTxWarp prst="textNoShape">
                  <a:avLst/>
                </a:prstTxWarp>
              </a:bodyPr>
              <a:lstStyle/>
              <a:p>
                <a:endParaRPr lang="en-US"/>
              </a:p>
            </p:txBody>
          </p:sp>
          <p:sp>
            <p:nvSpPr>
              <p:cNvPr id="51220" name="Line 23"/>
              <p:cNvSpPr>
                <a:spLocks noChangeShapeType="1"/>
              </p:cNvSpPr>
              <p:nvPr/>
            </p:nvSpPr>
            <p:spPr bwMode="auto">
              <a:xfrm>
                <a:off x="4601" y="1968"/>
                <a:ext cx="823"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nvGrpSpPr>
              <p:cNvPr id="51221" name="Group 24"/>
              <p:cNvGrpSpPr>
                <a:grpSpLocks/>
              </p:cNvGrpSpPr>
              <p:nvPr/>
            </p:nvGrpSpPr>
            <p:grpSpPr bwMode="auto">
              <a:xfrm>
                <a:off x="4835" y="1670"/>
                <a:ext cx="349" cy="298"/>
                <a:chOff x="659" y="2438"/>
                <a:chExt cx="349" cy="298"/>
              </a:xfrm>
            </p:grpSpPr>
            <p:sp>
              <p:nvSpPr>
                <p:cNvPr id="51222" name="Rectangle 25"/>
                <p:cNvSpPr>
                  <a:spLocks noChangeArrowheads="1"/>
                </p:cNvSpPr>
                <p:nvPr/>
              </p:nvSpPr>
              <p:spPr bwMode="auto">
                <a:xfrm>
                  <a:off x="659" y="2438"/>
                  <a:ext cx="349" cy="298"/>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cxnSp>
              <p:nvCxnSpPr>
                <p:cNvPr id="51223" name="AutoShape 26"/>
                <p:cNvCxnSpPr>
                  <a:cxnSpLocks noChangeShapeType="1"/>
                  <a:stCxn id="51222" idx="0"/>
                  <a:endCxn id="51222" idx="2"/>
                </p:cNvCxnSpPr>
                <p:nvPr/>
              </p:nvCxnSpPr>
              <p:spPr bwMode="auto">
                <a:xfrm>
                  <a:off x="834" y="2438"/>
                  <a:ext cx="0" cy="298"/>
                </a:xfrm>
                <a:prstGeom prst="straightConnector1">
                  <a:avLst/>
                </a:prstGeom>
                <a:noFill/>
                <a:ln w="9525">
                  <a:solidFill>
                    <a:schemeClr val="tx1"/>
                  </a:solidFill>
                  <a:round/>
                  <a:headEnd/>
                  <a:tailEnd/>
                </a:ln>
              </p:spPr>
            </p:cxnSp>
          </p:grpSp>
        </p:grpSp>
        <p:grpSp>
          <p:nvGrpSpPr>
            <p:cNvPr id="51211" name="Group 27"/>
            <p:cNvGrpSpPr>
              <a:grpSpLocks/>
            </p:cNvGrpSpPr>
            <p:nvPr/>
          </p:nvGrpSpPr>
          <p:grpSpPr bwMode="auto">
            <a:xfrm>
              <a:off x="3325" y="3627"/>
              <a:ext cx="823" cy="501"/>
              <a:chOff x="4553" y="2323"/>
              <a:chExt cx="823" cy="501"/>
            </a:xfrm>
          </p:grpSpPr>
          <p:sp>
            <p:nvSpPr>
              <p:cNvPr id="51212" name="Oval 28"/>
              <p:cNvSpPr>
                <a:spLocks noChangeArrowheads="1"/>
              </p:cNvSpPr>
              <p:nvPr/>
            </p:nvSpPr>
            <p:spPr bwMode="auto">
              <a:xfrm>
                <a:off x="4687" y="2695"/>
                <a:ext cx="129" cy="129"/>
              </a:xfrm>
              <a:prstGeom prst="ellipse">
                <a:avLst/>
              </a:prstGeom>
              <a:solidFill>
                <a:srgbClr val="808080"/>
              </a:solidFill>
              <a:ln w="9525">
                <a:solidFill>
                  <a:schemeClr val="tx1"/>
                </a:solidFill>
                <a:round/>
                <a:headEnd/>
                <a:tailEnd/>
              </a:ln>
            </p:spPr>
            <p:txBody>
              <a:bodyPr wrap="none" anchor="ctr">
                <a:prstTxWarp prst="textNoShape">
                  <a:avLst/>
                </a:prstTxWarp>
              </a:bodyPr>
              <a:lstStyle/>
              <a:p>
                <a:endParaRPr lang="en-US"/>
              </a:p>
            </p:txBody>
          </p:sp>
          <p:sp>
            <p:nvSpPr>
              <p:cNvPr id="51213" name="Oval 29"/>
              <p:cNvSpPr>
                <a:spLocks noChangeArrowheads="1"/>
              </p:cNvSpPr>
              <p:nvPr/>
            </p:nvSpPr>
            <p:spPr bwMode="auto">
              <a:xfrm>
                <a:off x="5113" y="2695"/>
                <a:ext cx="129" cy="129"/>
              </a:xfrm>
              <a:prstGeom prst="ellipse">
                <a:avLst/>
              </a:prstGeom>
              <a:solidFill>
                <a:srgbClr val="808080"/>
              </a:solidFill>
              <a:ln w="9525">
                <a:solidFill>
                  <a:schemeClr val="tx1"/>
                </a:solidFill>
                <a:round/>
                <a:headEnd/>
                <a:tailEnd/>
              </a:ln>
            </p:spPr>
            <p:txBody>
              <a:bodyPr wrap="none" anchor="ctr">
                <a:prstTxWarp prst="textNoShape">
                  <a:avLst/>
                </a:prstTxWarp>
              </a:bodyPr>
              <a:lstStyle/>
              <a:p>
                <a:endParaRPr lang="en-US"/>
              </a:p>
            </p:txBody>
          </p:sp>
          <p:sp>
            <p:nvSpPr>
              <p:cNvPr id="51214" name="Rectangle 30"/>
              <p:cNvSpPr>
                <a:spLocks noChangeArrowheads="1"/>
              </p:cNvSpPr>
              <p:nvPr/>
            </p:nvSpPr>
            <p:spPr bwMode="auto">
              <a:xfrm>
                <a:off x="4608" y="2400"/>
                <a:ext cx="707" cy="336"/>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1215" name="Line 31"/>
              <p:cNvSpPr>
                <a:spLocks noChangeShapeType="1"/>
              </p:cNvSpPr>
              <p:nvPr/>
            </p:nvSpPr>
            <p:spPr bwMode="auto">
              <a:xfrm>
                <a:off x="4553" y="2736"/>
                <a:ext cx="823"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51216" name="Rectangle 32"/>
              <p:cNvSpPr>
                <a:spLocks noChangeArrowheads="1"/>
              </p:cNvSpPr>
              <p:nvPr/>
            </p:nvSpPr>
            <p:spPr bwMode="auto">
              <a:xfrm>
                <a:off x="4800" y="2323"/>
                <a:ext cx="327" cy="77"/>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6800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04" grpId="0" build="p" autoUpdateAnimBg="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TrainCar</a:t>
            </a:r>
            <a:r>
              <a:rPr lang="en-US" sz="4000">
                <a:solidFill>
                  <a:srgbClr val="FF0000"/>
                </a:solidFill>
              </a:rPr>
              <a:t> Hierarchy</a:t>
            </a:r>
            <a:endParaRPr lang="en-US">
              <a:solidFill>
                <a:srgbClr val="FF0000"/>
              </a:solidFill>
            </a:endParaRPr>
          </a:p>
        </p:txBody>
      </p:sp>
      <p:sp>
        <p:nvSpPr>
          <p:cNvPr id="53251" name="Rectangle 3"/>
          <p:cNvSpPr>
            <a:spLocks noChangeArrowheads="1"/>
          </p:cNvSpPr>
          <p:nvPr/>
        </p:nvSpPr>
        <p:spPr bwMode="auto">
          <a:xfrm>
            <a:off x="482600" y="1155700"/>
            <a:ext cx="8128000" cy="2273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critical insight in designing an object-oriented solution to the train problem is that the cars form a hierarchy in which the individual classes </a:t>
            </a:r>
            <a:r>
              <a:rPr lang="en-US" sz="2000">
                <a:latin typeface="Courier New" pitchFamily="1" charset="0"/>
              </a:rPr>
              <a:t>Engine</a:t>
            </a:r>
            <a:r>
              <a:rPr lang="en-US" sz="2400" b="0"/>
              <a:t>, </a:t>
            </a:r>
            <a:r>
              <a:rPr lang="en-US" sz="2000">
                <a:latin typeface="Courier New" pitchFamily="1" charset="0"/>
              </a:rPr>
              <a:t>Boxcar</a:t>
            </a:r>
            <a:r>
              <a:rPr lang="en-US" sz="2400" b="0"/>
              <a:t>, and </a:t>
            </a:r>
            <a:r>
              <a:rPr lang="en-US" sz="2000">
                <a:latin typeface="Courier New" pitchFamily="1" charset="0"/>
              </a:rPr>
              <a:t>Caboose</a:t>
            </a:r>
            <a:r>
              <a:rPr lang="en-US" sz="2400" b="0"/>
              <a:t> are all subclasses of a more general class called </a:t>
            </a:r>
            <a:r>
              <a:rPr lang="en-US" sz="2000">
                <a:latin typeface="Courier New" pitchFamily="1" charset="0"/>
              </a:rPr>
              <a:t>TrainCar</a:t>
            </a:r>
            <a:r>
              <a:rPr lang="en-US" sz="2400" b="0"/>
              <a:t>:</a:t>
            </a:r>
          </a:p>
        </p:txBody>
      </p:sp>
      <p:grpSp>
        <p:nvGrpSpPr>
          <p:cNvPr id="53252" name="Group 4"/>
          <p:cNvGrpSpPr>
            <a:grpSpLocks/>
          </p:cNvGrpSpPr>
          <p:nvPr/>
        </p:nvGrpSpPr>
        <p:grpSpPr bwMode="auto">
          <a:xfrm>
            <a:off x="2870200" y="2641600"/>
            <a:ext cx="3390900" cy="2374900"/>
            <a:chOff x="1808" y="1664"/>
            <a:chExt cx="2136" cy="1496"/>
          </a:xfrm>
        </p:grpSpPr>
        <p:sp>
          <p:nvSpPr>
            <p:cNvPr id="53254" name="Rectangle 5"/>
            <p:cNvSpPr>
              <a:spLocks noChangeArrowheads="1"/>
            </p:cNvSpPr>
            <p:nvPr/>
          </p:nvSpPr>
          <p:spPr bwMode="auto">
            <a:xfrm>
              <a:off x="2565" y="2208"/>
              <a:ext cx="62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i="1">
                  <a:latin typeface="Courier New" pitchFamily="1" charset="0"/>
                </a:rPr>
                <a:t>TrainCar</a:t>
              </a:r>
              <a:endParaRPr lang="en-US" sz="2400" b="0">
                <a:latin typeface="Helvetica" pitchFamily="1" charset="0"/>
              </a:endParaRPr>
            </a:p>
          </p:txBody>
        </p:sp>
        <p:sp>
          <p:nvSpPr>
            <p:cNvPr id="53255" name="Rectangle 6"/>
            <p:cNvSpPr>
              <a:spLocks noChangeArrowheads="1"/>
            </p:cNvSpPr>
            <p:nvPr/>
          </p:nvSpPr>
          <p:spPr bwMode="auto">
            <a:xfrm>
              <a:off x="3317" y="2924"/>
              <a:ext cx="62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Caboose</a:t>
              </a:r>
              <a:endParaRPr lang="en-US" sz="2400" b="0">
                <a:latin typeface="Helvetica" pitchFamily="1" charset="0"/>
              </a:endParaRPr>
            </a:p>
          </p:txBody>
        </p:sp>
        <p:sp>
          <p:nvSpPr>
            <p:cNvPr id="53256" name="AutoShape 7"/>
            <p:cNvSpPr>
              <a:spLocks noChangeArrowheads="1"/>
            </p:cNvSpPr>
            <p:nvPr/>
          </p:nvSpPr>
          <p:spPr bwMode="auto">
            <a:xfrm rot="19004889" flipH="1">
              <a:off x="3120" y="2436"/>
              <a:ext cx="134" cy="104"/>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cxnSp>
          <p:nvCxnSpPr>
            <p:cNvPr id="53257" name="AutoShape 8"/>
            <p:cNvCxnSpPr>
              <a:cxnSpLocks noChangeShapeType="1"/>
              <a:stCxn id="53255" idx="0"/>
              <a:endCxn id="53256" idx="3"/>
            </p:cNvCxnSpPr>
            <p:nvPr/>
          </p:nvCxnSpPr>
          <p:spPr bwMode="auto">
            <a:xfrm flipH="1" flipV="1">
              <a:off x="3222" y="2525"/>
              <a:ext cx="409" cy="399"/>
            </a:xfrm>
            <a:prstGeom prst="straightConnector1">
              <a:avLst/>
            </a:prstGeom>
            <a:noFill/>
            <a:ln w="9525">
              <a:solidFill>
                <a:schemeClr val="tx1"/>
              </a:solidFill>
              <a:round/>
              <a:headEnd/>
              <a:tailEnd/>
            </a:ln>
          </p:spPr>
        </p:cxnSp>
        <p:sp>
          <p:nvSpPr>
            <p:cNvPr id="53258" name="AutoShape 9"/>
            <p:cNvSpPr>
              <a:spLocks noChangeArrowheads="1"/>
            </p:cNvSpPr>
            <p:nvPr/>
          </p:nvSpPr>
          <p:spPr bwMode="auto">
            <a:xfrm rot="2595111">
              <a:off x="2514" y="2436"/>
              <a:ext cx="134" cy="104"/>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cxnSp>
          <p:nvCxnSpPr>
            <p:cNvPr id="53259" name="AutoShape 10"/>
            <p:cNvCxnSpPr>
              <a:cxnSpLocks noChangeShapeType="1"/>
              <a:stCxn id="53260" idx="0"/>
              <a:endCxn id="53258" idx="3"/>
            </p:cNvCxnSpPr>
            <p:nvPr/>
          </p:nvCxnSpPr>
          <p:spPr bwMode="auto">
            <a:xfrm flipV="1">
              <a:off x="2122" y="2525"/>
              <a:ext cx="423" cy="399"/>
            </a:xfrm>
            <a:prstGeom prst="straightConnector1">
              <a:avLst/>
            </a:prstGeom>
            <a:noFill/>
            <a:ln w="9525">
              <a:solidFill>
                <a:schemeClr val="tx1"/>
              </a:solidFill>
              <a:round/>
              <a:headEnd/>
              <a:tailEnd/>
            </a:ln>
          </p:spPr>
        </p:cxnSp>
        <p:sp>
          <p:nvSpPr>
            <p:cNvPr id="53260" name="Rectangle 11"/>
            <p:cNvSpPr>
              <a:spLocks noChangeArrowheads="1"/>
            </p:cNvSpPr>
            <p:nvPr/>
          </p:nvSpPr>
          <p:spPr bwMode="auto">
            <a:xfrm>
              <a:off x="1808" y="2924"/>
              <a:ext cx="62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Engine</a:t>
              </a:r>
              <a:endParaRPr lang="en-US" sz="2400" b="0">
                <a:latin typeface="Helvetica" pitchFamily="1" charset="0"/>
              </a:endParaRPr>
            </a:p>
          </p:txBody>
        </p:sp>
        <p:sp>
          <p:nvSpPr>
            <p:cNvPr id="53261" name="Rectangle 12"/>
            <p:cNvSpPr>
              <a:spLocks noChangeArrowheads="1"/>
            </p:cNvSpPr>
            <p:nvPr/>
          </p:nvSpPr>
          <p:spPr bwMode="auto">
            <a:xfrm>
              <a:off x="2566" y="2924"/>
              <a:ext cx="62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Boxcar</a:t>
              </a:r>
              <a:endParaRPr lang="en-US" sz="2400" b="0">
                <a:latin typeface="Helvetica" pitchFamily="1" charset="0"/>
              </a:endParaRPr>
            </a:p>
          </p:txBody>
        </p:sp>
        <p:sp>
          <p:nvSpPr>
            <p:cNvPr id="53262" name="AutoShape 13"/>
            <p:cNvSpPr>
              <a:spLocks noChangeArrowheads="1"/>
            </p:cNvSpPr>
            <p:nvPr/>
          </p:nvSpPr>
          <p:spPr bwMode="auto">
            <a:xfrm rot="32221" flipH="1">
              <a:off x="2816" y="2452"/>
              <a:ext cx="134" cy="104"/>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cxnSp>
          <p:nvCxnSpPr>
            <p:cNvPr id="53263" name="AutoShape 14"/>
            <p:cNvCxnSpPr>
              <a:cxnSpLocks noChangeShapeType="1"/>
              <a:stCxn id="53262" idx="3"/>
              <a:endCxn id="53261" idx="0"/>
            </p:cNvCxnSpPr>
            <p:nvPr/>
          </p:nvCxnSpPr>
          <p:spPr bwMode="auto">
            <a:xfrm flipH="1">
              <a:off x="2880" y="2555"/>
              <a:ext cx="2" cy="369"/>
            </a:xfrm>
            <a:prstGeom prst="straightConnector1">
              <a:avLst/>
            </a:prstGeom>
            <a:noFill/>
            <a:ln w="9525">
              <a:solidFill>
                <a:schemeClr val="tx1"/>
              </a:solidFill>
              <a:round/>
              <a:headEnd/>
              <a:tailEnd/>
            </a:ln>
          </p:spPr>
        </p:cxnSp>
        <p:sp>
          <p:nvSpPr>
            <p:cNvPr id="53264" name="Rectangle 15"/>
            <p:cNvSpPr>
              <a:spLocks noChangeArrowheads="1"/>
            </p:cNvSpPr>
            <p:nvPr/>
          </p:nvSpPr>
          <p:spPr bwMode="auto">
            <a:xfrm>
              <a:off x="2531" y="1664"/>
              <a:ext cx="698"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GCompound</a:t>
              </a:r>
              <a:endParaRPr lang="en-US" sz="2400" b="0">
                <a:latin typeface="Helvetica" pitchFamily="1" charset="0"/>
              </a:endParaRPr>
            </a:p>
          </p:txBody>
        </p:sp>
        <p:sp>
          <p:nvSpPr>
            <p:cNvPr id="53265" name="AutoShape 16"/>
            <p:cNvSpPr>
              <a:spLocks noChangeArrowheads="1"/>
            </p:cNvSpPr>
            <p:nvPr/>
          </p:nvSpPr>
          <p:spPr bwMode="auto">
            <a:xfrm rot="32221" flipH="1">
              <a:off x="2813" y="1905"/>
              <a:ext cx="134" cy="104"/>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cxnSp>
          <p:nvCxnSpPr>
            <p:cNvPr id="53266" name="AutoShape 17"/>
            <p:cNvCxnSpPr>
              <a:cxnSpLocks noChangeShapeType="1"/>
              <a:stCxn id="53265" idx="3"/>
              <a:endCxn id="53254" idx="0"/>
            </p:cNvCxnSpPr>
            <p:nvPr/>
          </p:nvCxnSpPr>
          <p:spPr bwMode="auto">
            <a:xfrm>
              <a:off x="2879" y="2008"/>
              <a:ext cx="0" cy="200"/>
            </a:xfrm>
            <a:prstGeom prst="straightConnector1">
              <a:avLst/>
            </a:prstGeom>
            <a:noFill/>
            <a:ln w="9525">
              <a:solidFill>
                <a:schemeClr val="tx1"/>
              </a:solidFill>
              <a:round/>
              <a:headEnd/>
              <a:tailEnd/>
            </a:ln>
          </p:spPr>
        </p:cxnSp>
      </p:grpSp>
      <p:sp>
        <p:nvSpPr>
          <p:cNvPr id="770066" name="Rectangle 18"/>
          <p:cNvSpPr>
            <a:spLocks noChangeArrowheads="1"/>
          </p:cNvSpPr>
          <p:nvPr/>
        </p:nvSpPr>
        <p:spPr bwMode="auto">
          <a:xfrm>
            <a:off x="482600" y="5194300"/>
            <a:ext cx="8128000" cy="1409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TrainCar</a:t>
            </a:r>
            <a:r>
              <a:rPr lang="en-US" sz="2400" b="0"/>
              <a:t> class itself is a </a:t>
            </a:r>
            <a:r>
              <a:rPr lang="en-US" sz="2000">
                <a:latin typeface="Courier New" pitchFamily="1" charset="0"/>
              </a:rPr>
              <a:t>GCompound</a:t>
            </a:r>
            <a:r>
              <a:rPr lang="en-US" sz="2400" b="0"/>
              <a:t>, which means that it is a graphical object.  The constructor at the </a:t>
            </a:r>
            <a:r>
              <a:rPr lang="en-US" sz="2000">
                <a:latin typeface="Courier New" pitchFamily="1" charset="0"/>
              </a:rPr>
              <a:t>TrainCar</a:t>
            </a:r>
            <a:r>
              <a:rPr lang="en-US" sz="2400" b="0"/>
              <a:t> level adds the common elements, and the constructors for the individual subclasses adds any remaining details.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7006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0066" grpId="0" build="p" autoUpdateAnimBg="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b="0"/>
          </a:p>
        </p:txBody>
      </p:sp>
      <p:sp>
        <p:nvSpPr>
          <p:cNvPr id="55299" name="Text Box 3"/>
          <p:cNvSpPr txBox="1">
            <a:spLocks noChangeArrowheads="1"/>
          </p:cNvSpPr>
          <p:nvPr/>
        </p:nvSpPr>
        <p:spPr bwMode="auto">
          <a:xfrm>
            <a:off x="398463" y="1181100"/>
            <a:ext cx="8440737" cy="4946650"/>
          </a:xfrm>
          <a:prstGeom prst="rect">
            <a:avLst/>
          </a:prstGeom>
          <a:noFill/>
          <a:ln w="9525">
            <a:noFill/>
            <a:miter lim="800000"/>
            <a:headEnd/>
            <a:tailEnd/>
          </a:ln>
        </p:spPr>
        <p:txBody>
          <a:bodyPr>
            <a:prstTxWarp prst="textNoShape">
              <a:avLst/>
            </a:prstTxWarp>
            <a:spAutoFit/>
          </a:bodyPr>
          <a:lstStyle/>
          <a:p>
            <a:pPr>
              <a:lnSpc>
                <a:spcPct val="90000"/>
              </a:lnSpc>
            </a:pPr>
            <a:r>
              <a:rPr sz="1600" noProof="1">
                <a:latin typeface="Courier New" pitchFamily="1" charset="0"/>
              </a:rPr>
              <a:t>import acm.graphics.*;</a:t>
            </a:r>
          </a:p>
          <a:p>
            <a:pPr>
              <a:lnSpc>
                <a:spcPct val="90000"/>
              </a:lnSpc>
            </a:pPr>
            <a:r>
              <a:rPr sz="1600" noProof="1">
                <a:latin typeface="Courier New" pitchFamily="1" charset="0"/>
              </a:rPr>
              <a:t>import java.awt.*;</a:t>
            </a:r>
          </a:p>
          <a:p>
            <a:pPr>
              <a:lnSpc>
                <a:spcPct val="90000"/>
              </a:lnSpc>
            </a:pPr>
            <a:endParaRPr sz="1600" noProof="1">
              <a:latin typeface="Courier New" pitchFamily="1" charset="0"/>
            </a:endParaRPr>
          </a:p>
          <a:p>
            <a:pPr>
              <a:lnSpc>
                <a:spcPct val="90000"/>
              </a:lnSpc>
            </a:pPr>
            <a:r>
              <a:rPr sz="1600" noProof="1">
                <a:solidFill>
                  <a:srgbClr val="0000FF"/>
                </a:solidFill>
                <a:latin typeface="Courier New" pitchFamily="1" charset="0"/>
              </a:rPr>
              <a:t>/** This abstract class defines what is common to all train cars */</a:t>
            </a:r>
          </a:p>
          <a:p>
            <a:pPr>
              <a:lnSpc>
                <a:spcPct val="90000"/>
              </a:lnSpc>
            </a:pPr>
            <a:r>
              <a:rPr sz="1600" noProof="1">
                <a:latin typeface="Courier New" pitchFamily="1" charset="0"/>
              </a:rPr>
              <a:t>public abstract class TrainCar extends GCompound {</a:t>
            </a:r>
          </a:p>
          <a:p>
            <a:pPr>
              <a:lnSpc>
                <a:spcPct val="90000"/>
              </a:lnSpc>
            </a:pPr>
            <a:endParaRPr sz="1600" noProof="1">
              <a:latin typeface="Courier New" pitchFamily="1" charset="0"/>
            </a:endParaRPr>
          </a:p>
          <a:p>
            <a:pPr>
              <a:lnSpc>
                <a:spcPct val="90000"/>
              </a:lnSpc>
            </a:pPr>
            <a:r>
              <a:rPr sz="1600" noProof="1">
                <a:solidFill>
                  <a:srgbClr val="0000FF"/>
                </a:solidFill>
                <a:latin typeface="Courier New" pitchFamily="1" charset="0"/>
              </a:rPr>
              <a:t>/**</a:t>
            </a:r>
          </a:p>
          <a:p>
            <a:pPr>
              <a:lnSpc>
                <a:spcPct val="90000"/>
              </a:lnSpc>
            </a:pPr>
            <a:r>
              <a:rPr sz="1600" noProof="1">
                <a:solidFill>
                  <a:srgbClr val="0000FF"/>
                </a:solidFill>
                <a:latin typeface="Courier New" pitchFamily="1" charset="0"/>
              </a:rPr>
              <a:t> * Creates the frame of the car using the specified color.</a:t>
            </a:r>
          </a:p>
          <a:p>
            <a:pPr>
              <a:lnSpc>
                <a:spcPct val="90000"/>
              </a:lnSpc>
            </a:pPr>
            <a:r>
              <a:rPr sz="1600" noProof="1">
                <a:solidFill>
                  <a:srgbClr val="0000FF"/>
                </a:solidFill>
                <a:latin typeface="Courier New" pitchFamily="1" charset="0"/>
              </a:rPr>
              <a:t> * @param color The color of the new train car</a:t>
            </a:r>
          </a:p>
          <a:p>
            <a:pPr>
              <a:lnSpc>
                <a:spcPct val="90000"/>
              </a:lnSpc>
            </a:pPr>
            <a:r>
              <a:rPr sz="1600" noProof="1">
                <a:solidFill>
                  <a:srgbClr val="0000FF"/>
                </a:solidFill>
                <a:latin typeface="Courier New" pitchFamily="1" charset="0"/>
              </a:rPr>
              <a:t> */</a:t>
            </a:r>
          </a:p>
          <a:p>
            <a:pPr>
              <a:lnSpc>
                <a:spcPct val="90000"/>
              </a:lnSpc>
            </a:pPr>
            <a:r>
              <a:rPr sz="1600" noProof="1">
                <a:latin typeface="Courier New" pitchFamily="1" charset="0"/>
              </a:rPr>
              <a:t>   public TrainCar(Color color) {</a:t>
            </a:r>
          </a:p>
          <a:p>
            <a:pPr>
              <a:lnSpc>
                <a:spcPct val="90000"/>
              </a:lnSpc>
            </a:pPr>
            <a:r>
              <a:rPr sz="1600" noProof="1">
                <a:latin typeface="Courier New" pitchFamily="1" charset="0"/>
              </a:rPr>
              <a:t>      double xLeft = CONNECTOR;</a:t>
            </a:r>
          </a:p>
          <a:p>
            <a:pPr>
              <a:lnSpc>
                <a:spcPct val="90000"/>
              </a:lnSpc>
            </a:pPr>
            <a:r>
              <a:rPr sz="1600" noProof="1">
                <a:latin typeface="Courier New" pitchFamily="1" charset="0"/>
              </a:rPr>
              <a:t>      double yBase = -CAR_BASELINE;</a:t>
            </a:r>
          </a:p>
          <a:p>
            <a:pPr>
              <a:lnSpc>
                <a:spcPct val="90000"/>
              </a:lnSpc>
            </a:pPr>
            <a:r>
              <a:rPr sz="1600" noProof="1">
                <a:latin typeface="Courier New" pitchFamily="1" charset="0"/>
              </a:rPr>
              <a:t>      add(new GLine(0, yBase, CAR_WIDTH + 2 * CONNECTOR, yBase));</a:t>
            </a:r>
          </a:p>
          <a:p>
            <a:pPr>
              <a:lnSpc>
                <a:spcPct val="90000"/>
              </a:lnSpc>
            </a:pPr>
            <a:r>
              <a:rPr sz="1600" noProof="1">
                <a:latin typeface="Courier New" pitchFamily="1" charset="0"/>
              </a:rPr>
              <a:t>      addWheel(xLeft + WHEEL_INSET, -WHEEL_RADIUS);</a:t>
            </a:r>
          </a:p>
          <a:p>
            <a:pPr>
              <a:lnSpc>
                <a:spcPct val="90000"/>
              </a:lnSpc>
            </a:pPr>
            <a:r>
              <a:rPr sz="1600" noProof="1">
                <a:latin typeface="Courier New" pitchFamily="1" charset="0"/>
              </a:rPr>
              <a:t>      addWheel(xLeft + CAR_WIDTH - WHEEL_INSET, -WHEEL_RADIUS);</a:t>
            </a:r>
          </a:p>
          <a:p>
            <a:pPr>
              <a:lnSpc>
                <a:spcPct val="90000"/>
              </a:lnSpc>
            </a:pPr>
            <a:r>
              <a:rPr sz="1600" noProof="1">
                <a:latin typeface="Courier New" pitchFamily="1" charset="0"/>
              </a:rPr>
              <a:t>      double yTop = yBase - CAR_HEIGHT;</a:t>
            </a:r>
          </a:p>
          <a:p>
            <a:pPr>
              <a:lnSpc>
                <a:spcPct val="90000"/>
              </a:lnSpc>
            </a:pPr>
            <a:r>
              <a:rPr sz="1600" noProof="1">
                <a:latin typeface="Courier New" pitchFamily="1" charset="0"/>
              </a:rPr>
              <a:t>      GRect r = new GRect(xLeft, yTop, CAR_WIDTH, CAR_HEIGHT);</a:t>
            </a:r>
          </a:p>
          <a:p>
            <a:pPr>
              <a:lnSpc>
                <a:spcPct val="90000"/>
              </a:lnSpc>
            </a:pPr>
            <a:r>
              <a:rPr sz="1600" noProof="1">
                <a:latin typeface="Courier New" pitchFamily="1" charset="0"/>
              </a:rPr>
              <a:t>      r.setFilled(true);</a:t>
            </a:r>
          </a:p>
          <a:p>
            <a:pPr>
              <a:lnSpc>
                <a:spcPct val="90000"/>
              </a:lnSpc>
            </a:pPr>
            <a:r>
              <a:rPr sz="1600" noProof="1">
                <a:latin typeface="Courier New" pitchFamily="1" charset="0"/>
              </a:rPr>
              <a:t>      r.setFillColor(color);</a:t>
            </a:r>
          </a:p>
          <a:p>
            <a:pPr>
              <a:lnSpc>
                <a:spcPct val="90000"/>
              </a:lnSpc>
            </a:pPr>
            <a:r>
              <a:rPr sz="1600" noProof="1">
                <a:latin typeface="Courier New" pitchFamily="1" charset="0"/>
              </a:rPr>
              <a:t>      add(r);</a:t>
            </a:r>
          </a:p>
          <a:p>
            <a:pPr>
              <a:lnSpc>
                <a:spcPct val="90000"/>
              </a:lnSpc>
            </a:pPr>
            <a:r>
              <a:rPr sz="1600" noProof="1">
                <a:latin typeface="Courier New" pitchFamily="1" charset="0"/>
              </a:rPr>
              <a:t>   }</a:t>
            </a:r>
          </a:p>
        </p:txBody>
      </p:sp>
      <p:sp>
        <p:nvSpPr>
          <p:cNvPr id="55300" name="Rectangle 4"/>
          <p:cNvSpPr>
            <a:spLocks noChangeArrowheads="1"/>
          </p:cNvSpPr>
          <p:nvPr/>
        </p:nvSpPr>
        <p:spPr bwMode="auto">
          <a:xfrm>
            <a:off x="0" y="0"/>
            <a:ext cx="9131300" cy="1087438"/>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55301"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55302" name="Rectangle 6"/>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TrainCar</a:t>
            </a:r>
            <a:r>
              <a:rPr lang="en-US" sz="4000">
                <a:solidFill>
                  <a:srgbClr val="FF0000"/>
                </a:solidFill>
              </a:rPr>
              <a:t> Class</a:t>
            </a:r>
            <a:endParaRPr lang="en-US">
              <a:solidFill>
                <a:srgbClr val="FF0000"/>
              </a:solidFill>
            </a:endParaRPr>
          </a:p>
        </p:txBody>
      </p:sp>
      <p:sp>
        <p:nvSpPr>
          <p:cNvPr id="55303"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b="0"/>
          </a:p>
        </p:txBody>
      </p:sp>
      <p:sp>
        <p:nvSpPr>
          <p:cNvPr id="55304" name="Text Box 8">
            <a:hlinkClick r:id="rId3" action="ppaction://hlinksldjump"/>
          </p:cNvPr>
          <p:cNvSpPr txBox="1">
            <a:spLocks noChangeArrowheads="1"/>
          </p:cNvSpPr>
          <p:nvPr/>
        </p:nvSpPr>
        <p:spPr bwMode="auto">
          <a:xfrm>
            <a:off x="8267700" y="6553200"/>
            <a:ext cx="7239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0" i="1"/>
              <a:t>skip code</a:t>
            </a:r>
          </a:p>
        </p:txBody>
      </p:sp>
      <p:sp>
        <p:nvSpPr>
          <p:cNvPr id="55305" name="Text Box 9"/>
          <p:cNvSpPr txBox="1">
            <a:spLocks noChangeArrowheads="1"/>
          </p:cNvSpPr>
          <p:nvPr/>
        </p:nvSpPr>
        <p:spPr bwMode="auto">
          <a:xfrm>
            <a:off x="304800" y="6550025"/>
            <a:ext cx="9144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0" i="1"/>
              <a:t>page 1 of 2</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b="0"/>
          </a:p>
        </p:txBody>
      </p:sp>
      <p:sp>
        <p:nvSpPr>
          <p:cNvPr id="774147" name="Text Box 3"/>
          <p:cNvSpPr txBox="1">
            <a:spLocks noChangeArrowheads="1"/>
          </p:cNvSpPr>
          <p:nvPr/>
        </p:nvSpPr>
        <p:spPr bwMode="auto">
          <a:xfrm>
            <a:off x="398463" y="1181100"/>
            <a:ext cx="8440737" cy="4946650"/>
          </a:xfrm>
          <a:prstGeom prst="rect">
            <a:avLst/>
          </a:prstGeom>
          <a:noFill/>
          <a:ln w="9525">
            <a:noFill/>
            <a:miter lim="800000"/>
            <a:headEnd/>
            <a:tailEnd/>
          </a:ln>
        </p:spPr>
        <p:txBody>
          <a:bodyPr>
            <a:prstTxWarp prst="textNoShape">
              <a:avLst/>
            </a:prstTxWarp>
            <a:spAutoFit/>
          </a:bodyPr>
          <a:lstStyle/>
          <a:p>
            <a:pPr>
              <a:lnSpc>
                <a:spcPct val="90000"/>
              </a:lnSpc>
            </a:pPr>
            <a:r>
              <a:rPr sz="1600" noProof="1">
                <a:latin typeface="Courier New" pitchFamily="1" charset="0"/>
              </a:rPr>
              <a:t>import acm.graphics.*;</a:t>
            </a:r>
          </a:p>
          <a:p>
            <a:pPr>
              <a:lnSpc>
                <a:spcPct val="90000"/>
              </a:lnSpc>
            </a:pPr>
            <a:r>
              <a:rPr sz="1600" noProof="1">
                <a:latin typeface="Courier New" pitchFamily="1" charset="0"/>
              </a:rPr>
              <a:t>import java.awt.*;</a:t>
            </a:r>
          </a:p>
          <a:p>
            <a:pPr>
              <a:lnSpc>
                <a:spcPct val="90000"/>
              </a:lnSpc>
            </a:pPr>
            <a:endParaRPr sz="1600" noProof="1">
              <a:latin typeface="Courier New" pitchFamily="1" charset="0"/>
            </a:endParaRPr>
          </a:p>
          <a:p>
            <a:pPr>
              <a:lnSpc>
                <a:spcPct val="90000"/>
              </a:lnSpc>
            </a:pPr>
            <a:r>
              <a:rPr sz="1600" noProof="1">
                <a:solidFill>
                  <a:srgbClr val="0000FF"/>
                </a:solidFill>
                <a:latin typeface="Courier New" pitchFamily="1" charset="0"/>
              </a:rPr>
              <a:t>/** This abstract class defines what is common to all train cars */</a:t>
            </a:r>
          </a:p>
          <a:p>
            <a:pPr>
              <a:lnSpc>
                <a:spcPct val="90000"/>
              </a:lnSpc>
            </a:pPr>
            <a:r>
              <a:rPr sz="1600" noProof="1">
                <a:latin typeface="Courier New" pitchFamily="1" charset="0"/>
              </a:rPr>
              <a:t>public abstract class TrainCar extends GCompound {</a:t>
            </a:r>
          </a:p>
          <a:p>
            <a:pPr>
              <a:lnSpc>
                <a:spcPct val="90000"/>
              </a:lnSpc>
            </a:pPr>
            <a:endParaRPr sz="1600" noProof="1">
              <a:latin typeface="Courier New" pitchFamily="1" charset="0"/>
            </a:endParaRPr>
          </a:p>
          <a:p>
            <a:pPr>
              <a:lnSpc>
                <a:spcPct val="90000"/>
              </a:lnSpc>
            </a:pPr>
            <a:r>
              <a:rPr sz="1600" noProof="1">
                <a:solidFill>
                  <a:srgbClr val="0000FF"/>
                </a:solidFill>
                <a:latin typeface="Courier New" pitchFamily="1" charset="0"/>
              </a:rPr>
              <a:t>/**</a:t>
            </a:r>
          </a:p>
          <a:p>
            <a:pPr>
              <a:lnSpc>
                <a:spcPct val="90000"/>
              </a:lnSpc>
            </a:pPr>
            <a:r>
              <a:rPr sz="1600" noProof="1">
                <a:solidFill>
                  <a:srgbClr val="0000FF"/>
                </a:solidFill>
                <a:latin typeface="Courier New" pitchFamily="1" charset="0"/>
              </a:rPr>
              <a:t> * Creates the frame of the car using the specified color.</a:t>
            </a:r>
          </a:p>
          <a:p>
            <a:pPr>
              <a:lnSpc>
                <a:spcPct val="90000"/>
              </a:lnSpc>
            </a:pPr>
            <a:r>
              <a:rPr sz="1600" noProof="1">
                <a:solidFill>
                  <a:srgbClr val="0000FF"/>
                </a:solidFill>
                <a:latin typeface="Courier New" pitchFamily="1" charset="0"/>
              </a:rPr>
              <a:t> * @param color The color of the new train car</a:t>
            </a:r>
          </a:p>
          <a:p>
            <a:pPr>
              <a:lnSpc>
                <a:spcPct val="90000"/>
              </a:lnSpc>
            </a:pPr>
            <a:r>
              <a:rPr sz="1600" noProof="1">
                <a:solidFill>
                  <a:srgbClr val="0000FF"/>
                </a:solidFill>
                <a:latin typeface="Courier New" pitchFamily="1" charset="0"/>
              </a:rPr>
              <a:t> */</a:t>
            </a:r>
          </a:p>
          <a:p>
            <a:pPr>
              <a:lnSpc>
                <a:spcPct val="90000"/>
              </a:lnSpc>
            </a:pPr>
            <a:r>
              <a:rPr sz="1600" noProof="1">
                <a:latin typeface="Courier New" pitchFamily="1" charset="0"/>
              </a:rPr>
              <a:t>   public TrainCar(Color color) {</a:t>
            </a:r>
          </a:p>
          <a:p>
            <a:pPr>
              <a:lnSpc>
                <a:spcPct val="90000"/>
              </a:lnSpc>
            </a:pPr>
            <a:r>
              <a:rPr sz="1600" noProof="1">
                <a:latin typeface="Courier New" pitchFamily="1" charset="0"/>
              </a:rPr>
              <a:t>      double xLeft = CONNECTOR;</a:t>
            </a:r>
          </a:p>
          <a:p>
            <a:pPr>
              <a:lnSpc>
                <a:spcPct val="90000"/>
              </a:lnSpc>
            </a:pPr>
            <a:r>
              <a:rPr sz="1600" noProof="1">
                <a:latin typeface="Courier New" pitchFamily="1" charset="0"/>
              </a:rPr>
              <a:t>      double yBase = -CAR_BASELINE;</a:t>
            </a:r>
          </a:p>
          <a:p>
            <a:pPr>
              <a:lnSpc>
                <a:spcPct val="90000"/>
              </a:lnSpc>
            </a:pPr>
            <a:r>
              <a:rPr sz="1600" noProof="1">
                <a:latin typeface="Courier New" pitchFamily="1" charset="0"/>
              </a:rPr>
              <a:t>      add(new GLine(0, yBase, CAR_WIDTH + 2 * CONNECTOR, yBase));</a:t>
            </a:r>
          </a:p>
          <a:p>
            <a:pPr>
              <a:lnSpc>
                <a:spcPct val="90000"/>
              </a:lnSpc>
            </a:pPr>
            <a:r>
              <a:rPr sz="1600" noProof="1">
                <a:latin typeface="Courier New" pitchFamily="1" charset="0"/>
              </a:rPr>
              <a:t>      addWheel(xLeft + WHEEL_INSET, -WHEEL_RADIUS);</a:t>
            </a:r>
          </a:p>
          <a:p>
            <a:pPr>
              <a:lnSpc>
                <a:spcPct val="90000"/>
              </a:lnSpc>
            </a:pPr>
            <a:r>
              <a:rPr sz="1600" noProof="1">
                <a:latin typeface="Courier New" pitchFamily="1" charset="0"/>
              </a:rPr>
              <a:t>      addWheel(xLeft + CAR_WIDTH - WHEEL_INSET, -WHEEL_RADIUS);</a:t>
            </a:r>
          </a:p>
          <a:p>
            <a:pPr>
              <a:lnSpc>
                <a:spcPct val="90000"/>
              </a:lnSpc>
            </a:pPr>
            <a:r>
              <a:rPr sz="1600" noProof="1">
                <a:latin typeface="Courier New" pitchFamily="1" charset="0"/>
              </a:rPr>
              <a:t>      double yTop = yBase - CAR_HEIGHT;</a:t>
            </a:r>
          </a:p>
          <a:p>
            <a:pPr>
              <a:lnSpc>
                <a:spcPct val="90000"/>
              </a:lnSpc>
            </a:pPr>
            <a:r>
              <a:rPr sz="1600" noProof="1">
                <a:latin typeface="Courier New" pitchFamily="1" charset="0"/>
              </a:rPr>
              <a:t>      GRect r = new GRect(xLeft, yTop, CAR_WIDTH, CAR_HEIGHT);</a:t>
            </a:r>
          </a:p>
          <a:p>
            <a:pPr>
              <a:lnSpc>
                <a:spcPct val="90000"/>
              </a:lnSpc>
            </a:pPr>
            <a:r>
              <a:rPr sz="1600" noProof="1">
                <a:latin typeface="Courier New" pitchFamily="1" charset="0"/>
              </a:rPr>
              <a:t>      r.setFilled(true);</a:t>
            </a:r>
          </a:p>
          <a:p>
            <a:pPr>
              <a:lnSpc>
                <a:spcPct val="90000"/>
              </a:lnSpc>
            </a:pPr>
            <a:r>
              <a:rPr sz="1600" noProof="1">
                <a:latin typeface="Courier New" pitchFamily="1" charset="0"/>
              </a:rPr>
              <a:t>      r.setFillColor(color);</a:t>
            </a:r>
          </a:p>
          <a:p>
            <a:pPr>
              <a:lnSpc>
                <a:spcPct val="90000"/>
              </a:lnSpc>
            </a:pPr>
            <a:r>
              <a:rPr sz="1600" noProof="1">
                <a:latin typeface="Courier New" pitchFamily="1" charset="0"/>
              </a:rPr>
              <a:t>      add(r);</a:t>
            </a:r>
          </a:p>
          <a:p>
            <a:pPr>
              <a:lnSpc>
                <a:spcPct val="90000"/>
              </a:lnSpc>
            </a:pPr>
            <a:r>
              <a:rPr sz="1600" noProof="1">
                <a:latin typeface="Courier New" pitchFamily="1" charset="0"/>
              </a:rPr>
              <a:t>   }</a:t>
            </a:r>
          </a:p>
        </p:txBody>
      </p:sp>
      <p:grpSp>
        <p:nvGrpSpPr>
          <p:cNvPr id="2" name="Group 4"/>
          <p:cNvGrpSpPr>
            <a:grpSpLocks/>
          </p:cNvGrpSpPr>
          <p:nvPr/>
        </p:nvGrpSpPr>
        <p:grpSpPr bwMode="auto">
          <a:xfrm>
            <a:off x="381000" y="1143000"/>
            <a:ext cx="8478838" cy="5257800"/>
            <a:chOff x="240" y="720"/>
            <a:chExt cx="5280" cy="3312"/>
          </a:xfrm>
        </p:grpSpPr>
        <p:sp>
          <p:nvSpPr>
            <p:cNvPr id="57355" name="Rectangle 5"/>
            <p:cNvSpPr>
              <a:spLocks noChangeArrowheads="1"/>
            </p:cNvSpPr>
            <p:nvPr/>
          </p:nvSpPr>
          <p:spPr bwMode="auto">
            <a:xfrm>
              <a:off x="240" y="720"/>
              <a:ext cx="5280" cy="3312"/>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7356" name="Text Box 6"/>
            <p:cNvSpPr txBox="1">
              <a:spLocks noChangeArrowheads="1"/>
            </p:cNvSpPr>
            <p:nvPr/>
          </p:nvSpPr>
          <p:spPr bwMode="auto">
            <a:xfrm>
              <a:off x="251" y="752"/>
              <a:ext cx="5261" cy="2560"/>
            </a:xfrm>
            <a:prstGeom prst="rect">
              <a:avLst/>
            </a:prstGeom>
            <a:noFill/>
            <a:ln w="9525">
              <a:noFill/>
              <a:miter lim="800000"/>
              <a:headEnd/>
              <a:tailEnd/>
            </a:ln>
          </p:spPr>
          <p:txBody>
            <a:bodyPr>
              <a:prstTxWarp prst="textNoShape">
                <a:avLst/>
              </a:prstTxWarp>
              <a:spAutoFit/>
            </a:bodyPr>
            <a:lstStyle/>
            <a:p>
              <a:pPr>
                <a:lnSpc>
                  <a:spcPct val="90000"/>
                </a:lnSpc>
              </a:pPr>
              <a:r>
                <a:rPr sz="1600" noProof="1">
                  <a:solidFill>
                    <a:srgbClr val="0000FF"/>
                  </a:solidFill>
                  <a:latin typeface="Courier New" pitchFamily="1" charset="0"/>
                </a:rPr>
                <a:t>/* Adds a wheel centered at (x, y) */</a:t>
              </a:r>
            </a:p>
            <a:p>
              <a:pPr>
                <a:lnSpc>
                  <a:spcPct val="90000"/>
                </a:lnSpc>
              </a:pPr>
              <a:r>
                <a:rPr sz="1600" noProof="1">
                  <a:latin typeface="Courier New" pitchFamily="1" charset="0"/>
                </a:rPr>
                <a:t>   private void addWheel(double x, double y) {</a:t>
              </a:r>
            </a:p>
            <a:p>
              <a:pPr>
                <a:lnSpc>
                  <a:spcPct val="90000"/>
                </a:lnSpc>
              </a:pPr>
              <a:r>
                <a:rPr sz="1600" noProof="1">
                  <a:latin typeface="Courier New" pitchFamily="1" charset="0"/>
                </a:rPr>
                <a:t>      GOval wheel = new GOval(x - WHEEL_RADIUS, y - WHEEL_RADIUS,</a:t>
              </a:r>
            </a:p>
            <a:p>
              <a:pPr>
                <a:lnSpc>
                  <a:spcPct val="90000"/>
                </a:lnSpc>
              </a:pPr>
              <a:r>
                <a:rPr sz="1600" noProof="1">
                  <a:latin typeface="Courier New" pitchFamily="1" charset="0"/>
                </a:rPr>
                <a:t>                              2 * WHEEL_RADIUS, 2 * WHEEL_RADIUS);</a:t>
              </a:r>
            </a:p>
            <a:p>
              <a:pPr>
                <a:lnSpc>
                  <a:spcPct val="90000"/>
                </a:lnSpc>
              </a:pPr>
              <a:r>
                <a:rPr sz="1600" noProof="1">
                  <a:latin typeface="Courier New" pitchFamily="1" charset="0"/>
                </a:rPr>
                <a:t>      wheel.setFilled(true);</a:t>
              </a:r>
            </a:p>
            <a:p>
              <a:pPr>
                <a:lnSpc>
                  <a:spcPct val="90000"/>
                </a:lnSpc>
              </a:pPr>
              <a:r>
                <a:rPr sz="1600" noProof="1">
                  <a:latin typeface="Courier New" pitchFamily="1" charset="0"/>
                </a:rPr>
                <a:t>      wheel.setFillColor(Color.GRAY);</a:t>
              </a:r>
            </a:p>
            <a:p>
              <a:pPr>
                <a:lnSpc>
                  <a:spcPct val="90000"/>
                </a:lnSpc>
              </a:pPr>
              <a:r>
                <a:rPr sz="1600" noProof="1">
                  <a:latin typeface="Courier New" pitchFamily="1" charset="0"/>
                </a:rPr>
                <a:t>      add(wheel);</a:t>
              </a:r>
            </a:p>
            <a:p>
              <a:pPr>
                <a:lnSpc>
                  <a:spcPct val="90000"/>
                </a:lnSpc>
              </a:pPr>
              <a:r>
                <a:rPr sz="1600" noProof="1">
                  <a:latin typeface="Courier New" pitchFamily="1" charset="0"/>
                </a:rPr>
                <a:t>   }</a:t>
              </a:r>
            </a:p>
            <a:p>
              <a:pPr>
                <a:lnSpc>
                  <a:spcPct val="90000"/>
                </a:lnSpc>
              </a:pPr>
              <a:endParaRPr sz="1600" noProof="1">
                <a:latin typeface="Courier New" pitchFamily="1" charset="0"/>
              </a:endParaRPr>
            </a:p>
            <a:p>
              <a:pPr>
                <a:lnSpc>
                  <a:spcPct val="90000"/>
                </a:lnSpc>
              </a:pPr>
              <a:r>
                <a:rPr sz="1600" noProof="1">
                  <a:solidFill>
                    <a:srgbClr val="0000FF"/>
                  </a:solidFill>
                  <a:latin typeface="Courier New" pitchFamily="1" charset="0"/>
                </a:rPr>
                <a:t>/* Private constants */</a:t>
              </a:r>
            </a:p>
            <a:p>
              <a:pPr>
                <a:lnSpc>
                  <a:spcPct val="90000"/>
                </a:lnSpc>
              </a:pPr>
              <a:r>
                <a:rPr sz="1600" noProof="1">
                  <a:latin typeface="Courier New" pitchFamily="1" charset="0"/>
                </a:rPr>
                <a:t>   protected static final double CAR_WIDTH = 75;</a:t>
              </a:r>
            </a:p>
            <a:p>
              <a:pPr>
                <a:lnSpc>
                  <a:spcPct val="90000"/>
                </a:lnSpc>
              </a:pPr>
              <a:r>
                <a:rPr sz="1600" noProof="1">
                  <a:latin typeface="Courier New" pitchFamily="1" charset="0"/>
                </a:rPr>
                <a:t>   protected static final double CAR_HEIGHT = 36;</a:t>
              </a:r>
            </a:p>
            <a:p>
              <a:pPr>
                <a:lnSpc>
                  <a:spcPct val="90000"/>
                </a:lnSpc>
              </a:pPr>
              <a:r>
                <a:rPr sz="1600" noProof="1">
                  <a:latin typeface="Courier New" pitchFamily="1" charset="0"/>
                </a:rPr>
                <a:t>   protected static final double CAR_BASELINE = 10;</a:t>
              </a:r>
            </a:p>
            <a:p>
              <a:pPr>
                <a:lnSpc>
                  <a:spcPct val="90000"/>
                </a:lnSpc>
              </a:pPr>
              <a:r>
                <a:rPr sz="1600" noProof="1">
                  <a:latin typeface="Courier New" pitchFamily="1" charset="0"/>
                </a:rPr>
                <a:t>   protected static final double CONNECTOR = 6;</a:t>
              </a:r>
            </a:p>
            <a:p>
              <a:pPr>
                <a:lnSpc>
                  <a:spcPct val="90000"/>
                </a:lnSpc>
              </a:pPr>
              <a:r>
                <a:rPr sz="1600" noProof="1">
                  <a:latin typeface="Courier New" pitchFamily="1" charset="0"/>
                </a:rPr>
                <a:t>   protected static final double WHEEL_RADIUS = 8;</a:t>
              </a:r>
            </a:p>
            <a:p>
              <a:pPr>
                <a:lnSpc>
                  <a:spcPct val="90000"/>
                </a:lnSpc>
              </a:pPr>
              <a:r>
                <a:rPr sz="1600" noProof="1">
                  <a:latin typeface="Courier New" pitchFamily="1" charset="0"/>
                </a:rPr>
                <a:t>   protected static final double WHEEL_INSET = 16;</a:t>
              </a:r>
            </a:p>
            <a:p>
              <a:pPr>
                <a:lnSpc>
                  <a:spcPct val="90000"/>
                </a:lnSpc>
              </a:pPr>
              <a:endParaRPr sz="1600" noProof="1">
                <a:latin typeface="Courier New" pitchFamily="1" charset="0"/>
              </a:endParaRPr>
            </a:p>
            <a:p>
              <a:pPr>
                <a:lnSpc>
                  <a:spcPct val="90000"/>
                </a:lnSpc>
              </a:pPr>
              <a:r>
                <a:rPr lang="en-US" sz="1600">
                  <a:latin typeface="Courier New" pitchFamily="1" charset="0"/>
                </a:rPr>
                <a:t>}</a:t>
              </a:r>
              <a:endParaRPr sz="1600" b="0" noProof="1">
                <a:latin typeface="Courier New" pitchFamily="1" charset="0"/>
              </a:endParaRPr>
            </a:p>
          </p:txBody>
        </p:sp>
      </p:grpSp>
      <p:sp>
        <p:nvSpPr>
          <p:cNvPr id="57349" name="Rectangle 7"/>
          <p:cNvSpPr>
            <a:spLocks noChangeArrowheads="1"/>
          </p:cNvSpPr>
          <p:nvPr/>
        </p:nvSpPr>
        <p:spPr bwMode="auto">
          <a:xfrm>
            <a:off x="0" y="0"/>
            <a:ext cx="9131300" cy="1089025"/>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57350"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57351" name="Rectangle 9"/>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TrainCar</a:t>
            </a:r>
            <a:r>
              <a:rPr lang="en-US" sz="4000">
                <a:solidFill>
                  <a:srgbClr val="FF0000"/>
                </a:solidFill>
              </a:rPr>
              <a:t> Class</a:t>
            </a:r>
            <a:endParaRPr lang="en-US">
              <a:solidFill>
                <a:srgbClr val="FF0000"/>
              </a:solidFill>
            </a:endParaRPr>
          </a:p>
        </p:txBody>
      </p:sp>
      <p:sp>
        <p:nvSpPr>
          <p:cNvPr id="57352" name="Rectangle 10"/>
          <p:cNvSpPr>
            <a:spLocks noChangeArrowheads="1"/>
          </p:cNvSpPr>
          <p:nvPr/>
        </p:nvSpPr>
        <p:spPr bwMode="auto">
          <a:xfrm>
            <a:off x="304800" y="1079500"/>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b="0"/>
          </a:p>
        </p:txBody>
      </p:sp>
      <p:sp>
        <p:nvSpPr>
          <p:cNvPr id="57353" name="Text Box 11">
            <a:hlinkClick r:id="" action="ppaction://hlinkshowjump?jump=nextslide"/>
          </p:cNvPr>
          <p:cNvSpPr txBox="1">
            <a:spLocks noChangeArrowheads="1"/>
          </p:cNvSpPr>
          <p:nvPr/>
        </p:nvSpPr>
        <p:spPr bwMode="auto">
          <a:xfrm>
            <a:off x="8267700" y="6553200"/>
            <a:ext cx="7239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0" i="1"/>
              <a:t>skip code</a:t>
            </a:r>
          </a:p>
        </p:txBody>
      </p:sp>
      <p:sp>
        <p:nvSpPr>
          <p:cNvPr id="57354" name="Text Box 12"/>
          <p:cNvSpPr txBox="1">
            <a:spLocks noChangeArrowheads="1"/>
          </p:cNvSpPr>
          <p:nvPr/>
        </p:nvSpPr>
        <p:spPr bwMode="auto">
          <a:xfrm>
            <a:off x="304800" y="6550025"/>
            <a:ext cx="9144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0" i="1"/>
              <a:t>page 2 of 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774147"/>
                                        </p:tgtEl>
                                        <p:attrNameLst>
                                          <p:attrName>ppt_x</p:attrName>
                                        </p:attrNameLst>
                                      </p:cBhvr>
                                      <p:tavLst>
                                        <p:tav tm="0">
                                          <p:val>
                                            <p:strVal val="ppt_x"/>
                                          </p:val>
                                        </p:tav>
                                        <p:tav tm="100000">
                                          <p:val>
                                            <p:strVal val="ppt_x"/>
                                          </p:val>
                                        </p:tav>
                                      </p:tavLst>
                                    </p:anim>
                                    <p:anim calcmode="lin" valueType="num">
                                      <p:cBhvr additive="base">
                                        <p:cTn id="7" dur="1000"/>
                                        <p:tgtEl>
                                          <p:spTgt spid="774147"/>
                                        </p:tgtEl>
                                        <p:attrNameLst>
                                          <p:attrName>ppt_y</p:attrName>
                                        </p:attrNameLst>
                                      </p:cBhvr>
                                      <p:tavLst>
                                        <p:tav tm="0">
                                          <p:val>
                                            <p:strVal val="ppt_y"/>
                                          </p:val>
                                        </p:tav>
                                        <p:tav tm="100000">
                                          <p:val>
                                            <p:strVal val="0-ppt_h/2"/>
                                          </p:val>
                                        </p:tav>
                                      </p:tavLst>
                                    </p:anim>
                                    <p:set>
                                      <p:cBhvr>
                                        <p:cTn id="8" dur="1" fill="hold">
                                          <p:stCondLst>
                                            <p:cond delay="999"/>
                                          </p:stCondLst>
                                        </p:cTn>
                                        <p:tgtEl>
                                          <p:spTgt spid="774147"/>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4147" grpId="0"/>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b="0"/>
          </a:p>
        </p:txBody>
      </p:sp>
      <p:sp>
        <p:nvSpPr>
          <p:cNvPr id="59395" name="Text Box 3"/>
          <p:cNvSpPr txBox="1">
            <a:spLocks noChangeArrowheads="1"/>
          </p:cNvSpPr>
          <p:nvPr/>
        </p:nvSpPr>
        <p:spPr bwMode="auto">
          <a:xfrm>
            <a:off x="398463" y="1181100"/>
            <a:ext cx="8440737" cy="5192713"/>
          </a:xfrm>
          <a:prstGeom prst="rect">
            <a:avLst/>
          </a:prstGeom>
          <a:noFill/>
          <a:ln w="9525">
            <a:noFill/>
            <a:miter lim="800000"/>
            <a:headEnd/>
            <a:tailEnd/>
          </a:ln>
        </p:spPr>
        <p:txBody>
          <a:bodyPr>
            <a:prstTxWarp prst="textNoShape">
              <a:avLst/>
            </a:prstTxWarp>
            <a:spAutoFit/>
          </a:bodyPr>
          <a:lstStyle/>
          <a:p>
            <a:pPr>
              <a:lnSpc>
                <a:spcPct val="90000"/>
              </a:lnSpc>
            </a:pPr>
            <a:r>
              <a:rPr sz="1600" noProof="1">
                <a:solidFill>
                  <a:srgbClr val="0000FF"/>
                </a:solidFill>
                <a:latin typeface="Courier New" pitchFamily="1" charset="0"/>
              </a:rPr>
              <a:t>/**</a:t>
            </a:r>
          </a:p>
          <a:p>
            <a:pPr>
              <a:lnSpc>
                <a:spcPct val="90000"/>
              </a:lnSpc>
            </a:pPr>
            <a:r>
              <a:rPr sz="1600" noProof="1">
                <a:solidFill>
                  <a:srgbClr val="0000FF"/>
                </a:solidFill>
                <a:latin typeface="Courier New" pitchFamily="1" charset="0"/>
              </a:rPr>
              <a:t> * This class represents a boxcar.  Like all TrainCar subclasses,</a:t>
            </a:r>
          </a:p>
          <a:p>
            <a:pPr>
              <a:lnSpc>
                <a:spcPct val="90000"/>
              </a:lnSpc>
            </a:pPr>
            <a:r>
              <a:rPr sz="1600" noProof="1">
                <a:solidFill>
                  <a:srgbClr val="0000FF"/>
                </a:solidFill>
                <a:latin typeface="Courier New" pitchFamily="1" charset="0"/>
              </a:rPr>
              <a:t> * a Boxcar is a graphical object that you can add to a GCanvas.</a:t>
            </a:r>
          </a:p>
          <a:p>
            <a:pPr>
              <a:lnSpc>
                <a:spcPct val="90000"/>
              </a:lnSpc>
            </a:pPr>
            <a:r>
              <a:rPr sz="1600" noProof="1">
                <a:solidFill>
                  <a:srgbClr val="0000FF"/>
                </a:solidFill>
                <a:latin typeface="Courier New" pitchFamily="1" charset="0"/>
              </a:rPr>
              <a:t> */</a:t>
            </a:r>
          </a:p>
          <a:p>
            <a:pPr>
              <a:lnSpc>
                <a:spcPct val="90000"/>
              </a:lnSpc>
            </a:pPr>
            <a:r>
              <a:rPr sz="1600" noProof="1">
                <a:latin typeface="Courier New" pitchFamily="1" charset="0"/>
              </a:rPr>
              <a:t>public class Boxcar extends TrainCar {</a:t>
            </a:r>
          </a:p>
          <a:p>
            <a:pPr>
              <a:lnSpc>
                <a:spcPct val="90000"/>
              </a:lnSpc>
            </a:pPr>
            <a:endParaRPr sz="1200" noProof="1">
              <a:latin typeface="Courier New" pitchFamily="1" charset="0"/>
            </a:endParaRPr>
          </a:p>
          <a:p>
            <a:pPr>
              <a:lnSpc>
                <a:spcPct val="90000"/>
              </a:lnSpc>
            </a:pPr>
            <a:r>
              <a:rPr sz="1600" noProof="1">
                <a:solidFill>
                  <a:srgbClr val="0000FF"/>
                </a:solidFill>
                <a:latin typeface="Courier New" pitchFamily="1" charset="0"/>
              </a:rPr>
              <a:t>/**</a:t>
            </a:r>
          </a:p>
          <a:p>
            <a:pPr>
              <a:lnSpc>
                <a:spcPct val="90000"/>
              </a:lnSpc>
            </a:pPr>
            <a:r>
              <a:rPr sz="1600" noProof="1">
                <a:solidFill>
                  <a:srgbClr val="0000FF"/>
                </a:solidFill>
                <a:latin typeface="Courier New" pitchFamily="1" charset="0"/>
              </a:rPr>
              <a:t> * Creates a new boxcar with the specified color.</a:t>
            </a:r>
          </a:p>
          <a:p>
            <a:pPr>
              <a:lnSpc>
                <a:spcPct val="90000"/>
              </a:lnSpc>
            </a:pPr>
            <a:r>
              <a:rPr sz="1600" noProof="1">
                <a:solidFill>
                  <a:srgbClr val="0000FF"/>
                </a:solidFill>
                <a:latin typeface="Courier New" pitchFamily="1" charset="0"/>
              </a:rPr>
              <a:t> * @param color The color of the new boxcar</a:t>
            </a:r>
          </a:p>
          <a:p>
            <a:pPr>
              <a:lnSpc>
                <a:spcPct val="90000"/>
              </a:lnSpc>
            </a:pPr>
            <a:r>
              <a:rPr sz="1600" noProof="1">
                <a:solidFill>
                  <a:srgbClr val="0000FF"/>
                </a:solidFill>
                <a:latin typeface="Courier New" pitchFamily="1" charset="0"/>
              </a:rPr>
              <a:t> */</a:t>
            </a:r>
          </a:p>
          <a:p>
            <a:pPr>
              <a:lnSpc>
                <a:spcPct val="90000"/>
              </a:lnSpc>
            </a:pPr>
            <a:r>
              <a:rPr sz="1600" noProof="1">
                <a:latin typeface="Courier New" pitchFamily="1" charset="0"/>
              </a:rPr>
              <a:t>   public Boxcar(Color color) {</a:t>
            </a:r>
          </a:p>
          <a:p>
            <a:pPr>
              <a:lnSpc>
                <a:spcPct val="90000"/>
              </a:lnSpc>
            </a:pPr>
            <a:r>
              <a:rPr sz="1600" noProof="1">
                <a:latin typeface="Courier New" pitchFamily="1" charset="0"/>
              </a:rPr>
              <a:t>      super(color);</a:t>
            </a:r>
          </a:p>
          <a:p>
            <a:pPr>
              <a:lnSpc>
                <a:spcPct val="90000"/>
              </a:lnSpc>
            </a:pPr>
            <a:r>
              <a:rPr sz="1600" noProof="1">
                <a:latin typeface="Courier New" pitchFamily="1" charset="0"/>
              </a:rPr>
              <a:t>      double xRightDoor = CONNECTOR + CAR_WIDTH / 2;</a:t>
            </a:r>
          </a:p>
          <a:p>
            <a:pPr>
              <a:lnSpc>
                <a:spcPct val="90000"/>
              </a:lnSpc>
            </a:pPr>
            <a:r>
              <a:rPr sz="1600" noProof="1">
                <a:latin typeface="Courier New" pitchFamily="1" charset="0"/>
              </a:rPr>
              <a:t>      double xLeftDoor = xRightDoor - DOOR_WIDTH;</a:t>
            </a:r>
          </a:p>
          <a:p>
            <a:pPr>
              <a:lnSpc>
                <a:spcPct val="90000"/>
              </a:lnSpc>
            </a:pPr>
            <a:r>
              <a:rPr sz="1600" noProof="1">
                <a:latin typeface="Courier New" pitchFamily="1" charset="0"/>
              </a:rPr>
              <a:t>      double yDoor = -CAR_BASELINE - DOOR_HEIGHT;</a:t>
            </a:r>
          </a:p>
          <a:p>
            <a:pPr>
              <a:lnSpc>
                <a:spcPct val="90000"/>
              </a:lnSpc>
            </a:pPr>
            <a:r>
              <a:rPr sz="1600" noProof="1">
                <a:latin typeface="Courier New" pitchFamily="1" charset="0"/>
              </a:rPr>
              <a:t>      add(new GRect(xLeftDoor, yDoor, DOOR_WIDTH, DOOR_HEIGHT));</a:t>
            </a:r>
          </a:p>
          <a:p>
            <a:pPr>
              <a:lnSpc>
                <a:spcPct val="90000"/>
              </a:lnSpc>
            </a:pPr>
            <a:r>
              <a:rPr sz="1600" noProof="1">
                <a:latin typeface="Courier New" pitchFamily="1" charset="0"/>
              </a:rPr>
              <a:t>      add(new GRect(xRightDoor, yDoor, DOOR_WIDTH, DOOR_HEIGHT));</a:t>
            </a:r>
          </a:p>
          <a:p>
            <a:pPr>
              <a:lnSpc>
                <a:spcPct val="90000"/>
              </a:lnSpc>
            </a:pPr>
            <a:r>
              <a:rPr sz="1600" noProof="1">
                <a:latin typeface="Courier New" pitchFamily="1" charset="0"/>
              </a:rPr>
              <a:t>   }</a:t>
            </a:r>
          </a:p>
          <a:p>
            <a:pPr>
              <a:lnSpc>
                <a:spcPct val="90000"/>
              </a:lnSpc>
            </a:pPr>
            <a:endParaRPr sz="1200" noProof="1">
              <a:latin typeface="Courier New" pitchFamily="1" charset="0"/>
            </a:endParaRPr>
          </a:p>
          <a:p>
            <a:pPr>
              <a:lnSpc>
                <a:spcPct val="90000"/>
              </a:lnSpc>
            </a:pPr>
            <a:r>
              <a:rPr sz="1600" noProof="1">
                <a:solidFill>
                  <a:srgbClr val="0000FF"/>
                </a:solidFill>
                <a:latin typeface="Courier New" pitchFamily="1" charset="0"/>
              </a:rPr>
              <a:t>/* Dimensions of the door panels on the boxcar */</a:t>
            </a:r>
          </a:p>
          <a:p>
            <a:pPr>
              <a:lnSpc>
                <a:spcPct val="90000"/>
              </a:lnSpc>
            </a:pPr>
            <a:r>
              <a:rPr sz="1600" noProof="1">
                <a:latin typeface="Courier New" pitchFamily="1" charset="0"/>
              </a:rPr>
              <a:t>   private static final double DOOR_WIDTH = 18;</a:t>
            </a:r>
          </a:p>
          <a:p>
            <a:pPr>
              <a:lnSpc>
                <a:spcPct val="90000"/>
              </a:lnSpc>
            </a:pPr>
            <a:r>
              <a:rPr sz="1600" noProof="1">
                <a:latin typeface="Courier New" pitchFamily="1" charset="0"/>
              </a:rPr>
              <a:t>   private static final double DOOR_HEIGHT = 32;</a:t>
            </a:r>
          </a:p>
          <a:p>
            <a:pPr>
              <a:lnSpc>
                <a:spcPct val="90000"/>
              </a:lnSpc>
            </a:pPr>
            <a:endParaRPr sz="1000" noProof="1">
              <a:latin typeface="Courier New" pitchFamily="1" charset="0"/>
            </a:endParaRPr>
          </a:p>
          <a:p>
            <a:pPr>
              <a:lnSpc>
                <a:spcPct val="90000"/>
              </a:lnSpc>
            </a:pPr>
            <a:r>
              <a:rPr lang="en-US" sz="1600">
                <a:latin typeface="Courier New" pitchFamily="1" charset="0"/>
              </a:rPr>
              <a:t>}</a:t>
            </a:r>
            <a:endParaRPr sz="1600" noProof="1">
              <a:latin typeface="Courier New" pitchFamily="1" charset="0"/>
            </a:endParaRPr>
          </a:p>
        </p:txBody>
      </p:sp>
      <p:sp>
        <p:nvSpPr>
          <p:cNvPr id="59396" name="Rectangle 4"/>
          <p:cNvSpPr>
            <a:spLocks noChangeArrowheads="1"/>
          </p:cNvSpPr>
          <p:nvPr/>
        </p:nvSpPr>
        <p:spPr bwMode="auto">
          <a:xfrm>
            <a:off x="0" y="0"/>
            <a:ext cx="9131300" cy="1087438"/>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59397"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59398" name="Rectangle 6"/>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Boxcar</a:t>
            </a:r>
            <a:r>
              <a:rPr lang="en-US" sz="4000">
                <a:solidFill>
                  <a:srgbClr val="FF0000"/>
                </a:solidFill>
              </a:rPr>
              <a:t> Class</a:t>
            </a:r>
            <a:endParaRPr lang="en-US">
              <a:solidFill>
                <a:srgbClr val="FF0000"/>
              </a:solidFill>
            </a:endParaRPr>
          </a:p>
        </p:txBody>
      </p:sp>
      <p:sp>
        <p:nvSpPr>
          <p:cNvPr id="59399"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b="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a:solidFill>
                  <a:srgbClr val="FF0000"/>
                </a:solidFill>
              </a:rPr>
              <a:t>Nesting Compound Objects</a:t>
            </a:r>
            <a:endParaRPr lang="en-US">
              <a:solidFill>
                <a:srgbClr val="FF0000"/>
              </a:solidFill>
            </a:endParaRPr>
          </a:p>
        </p:txBody>
      </p:sp>
      <p:sp>
        <p:nvSpPr>
          <p:cNvPr id="61443"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Given that a </a:t>
            </a:r>
            <a:r>
              <a:rPr lang="en-US" sz="2000">
                <a:latin typeface="Courier New" pitchFamily="1" charset="0"/>
              </a:rPr>
              <a:t>GCompound</a:t>
            </a:r>
            <a:r>
              <a:rPr lang="en-US" sz="2400" b="0"/>
              <a:t> is also a </a:t>
            </a:r>
            <a:r>
              <a:rPr lang="en-US" sz="2000">
                <a:latin typeface="Courier New" pitchFamily="1" charset="0"/>
              </a:rPr>
              <a:t>GObject</a:t>
            </a:r>
            <a:r>
              <a:rPr lang="en-US" sz="2400" b="0"/>
              <a:t>, you can add a </a:t>
            </a:r>
            <a:r>
              <a:rPr lang="en-US" sz="2000">
                <a:latin typeface="Courier New" pitchFamily="1" charset="0"/>
              </a:rPr>
              <a:t>GCompound</a:t>
            </a:r>
            <a:r>
              <a:rPr lang="en-US" sz="2400" b="0"/>
              <a:t> to another </a:t>
            </a:r>
            <a:r>
              <a:rPr lang="en-US" sz="2000">
                <a:latin typeface="Courier New" pitchFamily="1" charset="0"/>
              </a:rPr>
              <a:t>GCompound</a:t>
            </a:r>
            <a:r>
              <a:rPr lang="en-US" sz="2400" b="0"/>
              <a:t>.</a:t>
            </a:r>
          </a:p>
        </p:txBody>
      </p:sp>
      <p:sp>
        <p:nvSpPr>
          <p:cNvPr id="778244" name="Rectangle 4"/>
          <p:cNvSpPr>
            <a:spLocks noChangeArrowheads="1"/>
          </p:cNvSpPr>
          <p:nvPr/>
        </p:nvSpPr>
        <p:spPr bwMode="auto">
          <a:xfrm>
            <a:off x="482600" y="4330700"/>
            <a:ext cx="8128000" cy="927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One tremendous advantage of making the train a single object is that you can then animate the train as a whole. </a:t>
            </a:r>
          </a:p>
        </p:txBody>
      </p:sp>
      <p:grpSp>
        <p:nvGrpSpPr>
          <p:cNvPr id="2" name="Group 5"/>
          <p:cNvGrpSpPr>
            <a:grpSpLocks/>
          </p:cNvGrpSpPr>
          <p:nvPr/>
        </p:nvGrpSpPr>
        <p:grpSpPr bwMode="auto">
          <a:xfrm>
            <a:off x="2413000" y="5257800"/>
            <a:ext cx="4521200" cy="1323975"/>
            <a:chOff x="1520" y="3312"/>
            <a:chExt cx="2848" cy="834"/>
          </a:xfrm>
        </p:grpSpPr>
        <p:pic>
          <p:nvPicPr>
            <p:cNvPr id="61477" name="Picture 6" descr="Graphics (2"/>
            <p:cNvPicPr>
              <a:picLocks noChangeAspect="1" noChangeArrowheads="1"/>
            </p:cNvPicPr>
            <p:nvPr/>
          </p:nvPicPr>
          <p:blipFill>
            <a:blip r:embed="rId3"/>
            <a:srcRect/>
            <a:stretch>
              <a:fillRect/>
            </a:stretch>
          </p:blipFill>
          <p:spPr bwMode="auto">
            <a:xfrm>
              <a:off x="1523" y="3328"/>
              <a:ext cx="2845" cy="818"/>
            </a:xfrm>
            <a:prstGeom prst="rect">
              <a:avLst/>
            </a:prstGeom>
            <a:noFill/>
            <a:ln w="9525">
              <a:noFill/>
              <a:miter lim="800000"/>
              <a:headEnd/>
              <a:tailEnd/>
            </a:ln>
          </p:spPr>
        </p:pic>
        <p:sp>
          <p:nvSpPr>
            <p:cNvPr id="61478" name="Text Box 7"/>
            <p:cNvSpPr txBox="1">
              <a:spLocks noChangeArrowheads="1"/>
            </p:cNvSpPr>
            <p:nvPr/>
          </p:nvSpPr>
          <p:spPr bwMode="auto">
            <a:xfrm>
              <a:off x="1520" y="3312"/>
              <a:ext cx="2846"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DrawTrain</a:t>
              </a:r>
              <a:endParaRPr lang="en-US" sz="1000" b="0">
                <a:solidFill>
                  <a:srgbClr val="333333"/>
                </a:solidFill>
                <a:latin typeface="Charcoal CY" pitchFamily="1" charset="-52"/>
              </a:endParaRPr>
            </a:p>
          </p:txBody>
        </p:sp>
      </p:grpSp>
      <p:grpSp>
        <p:nvGrpSpPr>
          <p:cNvPr id="3" name="Group 8"/>
          <p:cNvGrpSpPr>
            <a:grpSpLocks/>
          </p:cNvGrpSpPr>
          <p:nvPr/>
        </p:nvGrpSpPr>
        <p:grpSpPr bwMode="auto">
          <a:xfrm>
            <a:off x="2790825" y="5715000"/>
            <a:ext cx="3794125" cy="838200"/>
            <a:chOff x="1758" y="3600"/>
            <a:chExt cx="2390" cy="528"/>
          </a:xfrm>
        </p:grpSpPr>
        <p:grpSp>
          <p:nvGrpSpPr>
            <p:cNvPr id="61453" name="Group 9"/>
            <p:cNvGrpSpPr>
              <a:grpSpLocks/>
            </p:cNvGrpSpPr>
            <p:nvPr/>
          </p:nvGrpSpPr>
          <p:grpSpPr bwMode="auto">
            <a:xfrm>
              <a:off x="1758" y="3600"/>
              <a:ext cx="823" cy="528"/>
              <a:chOff x="1809" y="1520"/>
              <a:chExt cx="823" cy="528"/>
            </a:xfrm>
          </p:grpSpPr>
          <p:sp>
            <p:nvSpPr>
              <p:cNvPr id="61468" name="Oval 10"/>
              <p:cNvSpPr>
                <a:spLocks noChangeArrowheads="1"/>
              </p:cNvSpPr>
              <p:nvPr/>
            </p:nvSpPr>
            <p:spPr bwMode="auto">
              <a:xfrm>
                <a:off x="1943" y="1919"/>
                <a:ext cx="129" cy="129"/>
              </a:xfrm>
              <a:prstGeom prst="ellipse">
                <a:avLst/>
              </a:prstGeom>
              <a:solidFill>
                <a:srgbClr val="808080"/>
              </a:solidFill>
              <a:ln w="9525">
                <a:solidFill>
                  <a:schemeClr val="tx1"/>
                </a:solidFill>
                <a:round/>
                <a:headEnd/>
                <a:tailEnd/>
              </a:ln>
            </p:spPr>
            <p:txBody>
              <a:bodyPr wrap="none" anchor="ctr">
                <a:prstTxWarp prst="textNoShape">
                  <a:avLst/>
                </a:prstTxWarp>
              </a:bodyPr>
              <a:lstStyle/>
              <a:p>
                <a:endParaRPr lang="en-US"/>
              </a:p>
            </p:txBody>
          </p:sp>
          <p:sp>
            <p:nvSpPr>
              <p:cNvPr id="61469" name="Oval 11"/>
              <p:cNvSpPr>
                <a:spLocks noChangeArrowheads="1"/>
              </p:cNvSpPr>
              <p:nvPr/>
            </p:nvSpPr>
            <p:spPr bwMode="auto">
              <a:xfrm>
                <a:off x="2369" y="1919"/>
                <a:ext cx="129" cy="129"/>
              </a:xfrm>
              <a:prstGeom prst="ellipse">
                <a:avLst/>
              </a:prstGeom>
              <a:solidFill>
                <a:srgbClr val="808080"/>
              </a:solidFill>
              <a:ln w="9525">
                <a:solidFill>
                  <a:schemeClr val="tx1"/>
                </a:solidFill>
                <a:round/>
                <a:headEnd/>
                <a:tailEnd/>
              </a:ln>
            </p:spPr>
            <p:txBody>
              <a:bodyPr wrap="none" anchor="ctr">
                <a:prstTxWarp prst="textNoShape">
                  <a:avLst/>
                </a:prstTxWarp>
              </a:bodyPr>
              <a:lstStyle/>
              <a:p>
                <a:endParaRPr lang="en-US"/>
              </a:p>
            </p:txBody>
          </p:sp>
          <p:sp>
            <p:nvSpPr>
              <p:cNvPr id="61470" name="Rectangle 12"/>
              <p:cNvSpPr>
                <a:spLocks noChangeArrowheads="1"/>
              </p:cNvSpPr>
              <p:nvPr/>
            </p:nvSpPr>
            <p:spPr bwMode="auto">
              <a:xfrm>
                <a:off x="1864" y="1616"/>
                <a:ext cx="707" cy="344"/>
              </a:xfrm>
              <a:prstGeom prst="rect">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61471" name="Line 13"/>
              <p:cNvSpPr>
                <a:spLocks noChangeShapeType="1"/>
              </p:cNvSpPr>
              <p:nvPr/>
            </p:nvSpPr>
            <p:spPr bwMode="auto">
              <a:xfrm>
                <a:off x="1809" y="1960"/>
                <a:ext cx="823"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472" name="Rectangle 14"/>
              <p:cNvSpPr>
                <a:spLocks noChangeArrowheads="1"/>
              </p:cNvSpPr>
              <p:nvPr/>
            </p:nvSpPr>
            <p:spPr bwMode="auto">
              <a:xfrm>
                <a:off x="2246" y="1521"/>
                <a:ext cx="325" cy="92"/>
              </a:xfrm>
              <a:prstGeom prst="rect">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61473" name="Rectangle 15"/>
              <p:cNvSpPr>
                <a:spLocks noChangeArrowheads="1"/>
              </p:cNvSpPr>
              <p:nvPr/>
            </p:nvSpPr>
            <p:spPr bwMode="auto">
              <a:xfrm>
                <a:off x="1967" y="1520"/>
                <a:ext cx="97" cy="92"/>
              </a:xfrm>
              <a:prstGeom prst="rect">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grpSp>
            <p:nvGrpSpPr>
              <p:cNvPr id="61474" name="Group 16"/>
              <p:cNvGrpSpPr>
                <a:grpSpLocks/>
              </p:cNvGrpSpPr>
              <p:nvPr/>
            </p:nvGrpSpPr>
            <p:grpSpPr bwMode="auto">
              <a:xfrm>
                <a:off x="1809" y="1792"/>
                <a:ext cx="55" cy="170"/>
                <a:chOff x="377" y="1904"/>
                <a:chExt cx="55" cy="170"/>
              </a:xfrm>
            </p:grpSpPr>
            <p:cxnSp>
              <p:nvCxnSpPr>
                <p:cNvPr id="61475" name="AutoShape 17"/>
                <p:cNvCxnSpPr>
                  <a:cxnSpLocks noChangeShapeType="1"/>
                  <a:stCxn id="61470" idx="1"/>
                  <a:endCxn id="61471" idx="0"/>
                </p:cNvCxnSpPr>
                <p:nvPr/>
              </p:nvCxnSpPr>
              <p:spPr bwMode="auto">
                <a:xfrm flipH="1">
                  <a:off x="377" y="1904"/>
                  <a:ext cx="55" cy="168"/>
                </a:xfrm>
                <a:prstGeom prst="straightConnector1">
                  <a:avLst/>
                </a:prstGeom>
                <a:noFill/>
                <a:ln w="9525">
                  <a:solidFill>
                    <a:schemeClr val="tx1"/>
                  </a:solidFill>
                  <a:round/>
                  <a:headEnd/>
                  <a:tailEnd/>
                </a:ln>
              </p:spPr>
            </p:cxnSp>
            <p:cxnSp>
              <p:nvCxnSpPr>
                <p:cNvPr id="61476" name="AutoShape 18"/>
                <p:cNvCxnSpPr>
                  <a:cxnSpLocks noChangeShapeType="1"/>
                  <a:stCxn id="61470" idx="1"/>
                </p:cNvCxnSpPr>
                <p:nvPr/>
              </p:nvCxnSpPr>
              <p:spPr bwMode="auto">
                <a:xfrm flipH="1">
                  <a:off x="403" y="1904"/>
                  <a:ext cx="29" cy="170"/>
                </a:xfrm>
                <a:prstGeom prst="straightConnector1">
                  <a:avLst/>
                </a:prstGeom>
                <a:noFill/>
                <a:ln w="9525">
                  <a:solidFill>
                    <a:schemeClr val="tx1"/>
                  </a:solidFill>
                  <a:round/>
                  <a:headEnd/>
                  <a:tailEnd/>
                </a:ln>
              </p:spPr>
            </p:cxnSp>
          </p:grpSp>
        </p:grpSp>
        <p:grpSp>
          <p:nvGrpSpPr>
            <p:cNvPr id="61454" name="Group 19"/>
            <p:cNvGrpSpPr>
              <a:grpSpLocks/>
            </p:cNvGrpSpPr>
            <p:nvPr/>
          </p:nvGrpSpPr>
          <p:grpSpPr bwMode="auto">
            <a:xfrm>
              <a:off x="2541" y="3704"/>
              <a:ext cx="823" cy="424"/>
              <a:chOff x="4601" y="1632"/>
              <a:chExt cx="823" cy="424"/>
            </a:xfrm>
          </p:grpSpPr>
          <p:sp>
            <p:nvSpPr>
              <p:cNvPr id="61461" name="Oval 20"/>
              <p:cNvSpPr>
                <a:spLocks noChangeArrowheads="1"/>
              </p:cNvSpPr>
              <p:nvPr/>
            </p:nvSpPr>
            <p:spPr bwMode="auto">
              <a:xfrm>
                <a:off x="4735" y="1927"/>
                <a:ext cx="129" cy="129"/>
              </a:xfrm>
              <a:prstGeom prst="ellipse">
                <a:avLst/>
              </a:prstGeom>
              <a:solidFill>
                <a:srgbClr val="808080"/>
              </a:solidFill>
              <a:ln w="9525">
                <a:solidFill>
                  <a:schemeClr val="tx1"/>
                </a:solidFill>
                <a:round/>
                <a:headEnd/>
                <a:tailEnd/>
              </a:ln>
            </p:spPr>
            <p:txBody>
              <a:bodyPr wrap="none" anchor="ctr">
                <a:prstTxWarp prst="textNoShape">
                  <a:avLst/>
                </a:prstTxWarp>
              </a:bodyPr>
              <a:lstStyle/>
              <a:p>
                <a:endParaRPr lang="en-US"/>
              </a:p>
            </p:txBody>
          </p:sp>
          <p:sp>
            <p:nvSpPr>
              <p:cNvPr id="61462" name="Oval 21"/>
              <p:cNvSpPr>
                <a:spLocks noChangeArrowheads="1"/>
              </p:cNvSpPr>
              <p:nvPr/>
            </p:nvSpPr>
            <p:spPr bwMode="auto">
              <a:xfrm>
                <a:off x="5161" y="1927"/>
                <a:ext cx="129" cy="129"/>
              </a:xfrm>
              <a:prstGeom prst="ellipse">
                <a:avLst/>
              </a:prstGeom>
              <a:solidFill>
                <a:srgbClr val="808080"/>
              </a:solidFill>
              <a:ln w="9525">
                <a:solidFill>
                  <a:schemeClr val="tx1"/>
                </a:solidFill>
                <a:round/>
                <a:headEnd/>
                <a:tailEnd/>
              </a:ln>
            </p:spPr>
            <p:txBody>
              <a:bodyPr wrap="none" anchor="ctr">
                <a:prstTxWarp prst="textNoShape">
                  <a:avLst/>
                </a:prstTxWarp>
              </a:bodyPr>
              <a:lstStyle/>
              <a:p>
                <a:endParaRPr lang="en-US"/>
              </a:p>
            </p:txBody>
          </p:sp>
          <p:sp>
            <p:nvSpPr>
              <p:cNvPr id="61463" name="Rectangle 22"/>
              <p:cNvSpPr>
                <a:spLocks noChangeArrowheads="1"/>
              </p:cNvSpPr>
              <p:nvPr/>
            </p:nvSpPr>
            <p:spPr bwMode="auto">
              <a:xfrm>
                <a:off x="4656" y="1632"/>
                <a:ext cx="707" cy="336"/>
              </a:xfrm>
              <a:prstGeom prst="rect">
                <a:avLst/>
              </a:prstGeom>
              <a:solidFill>
                <a:srgbClr val="00FF00"/>
              </a:solidFill>
              <a:ln w="9525">
                <a:solidFill>
                  <a:schemeClr val="tx1"/>
                </a:solidFill>
                <a:miter lim="800000"/>
                <a:headEnd/>
                <a:tailEnd/>
              </a:ln>
            </p:spPr>
            <p:txBody>
              <a:bodyPr wrap="none" anchor="ctr">
                <a:prstTxWarp prst="textNoShape">
                  <a:avLst/>
                </a:prstTxWarp>
              </a:bodyPr>
              <a:lstStyle/>
              <a:p>
                <a:endParaRPr lang="en-US"/>
              </a:p>
            </p:txBody>
          </p:sp>
          <p:sp>
            <p:nvSpPr>
              <p:cNvPr id="61464" name="Line 23"/>
              <p:cNvSpPr>
                <a:spLocks noChangeShapeType="1"/>
              </p:cNvSpPr>
              <p:nvPr/>
            </p:nvSpPr>
            <p:spPr bwMode="auto">
              <a:xfrm>
                <a:off x="4601" y="1968"/>
                <a:ext cx="823"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nvGrpSpPr>
              <p:cNvPr id="61465" name="Group 24"/>
              <p:cNvGrpSpPr>
                <a:grpSpLocks/>
              </p:cNvGrpSpPr>
              <p:nvPr/>
            </p:nvGrpSpPr>
            <p:grpSpPr bwMode="auto">
              <a:xfrm>
                <a:off x="4835" y="1670"/>
                <a:ext cx="349" cy="298"/>
                <a:chOff x="659" y="2438"/>
                <a:chExt cx="349" cy="298"/>
              </a:xfrm>
            </p:grpSpPr>
            <p:sp>
              <p:nvSpPr>
                <p:cNvPr id="61466" name="Rectangle 25"/>
                <p:cNvSpPr>
                  <a:spLocks noChangeArrowheads="1"/>
                </p:cNvSpPr>
                <p:nvPr/>
              </p:nvSpPr>
              <p:spPr bwMode="auto">
                <a:xfrm>
                  <a:off x="659" y="2438"/>
                  <a:ext cx="349" cy="298"/>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cxnSp>
              <p:nvCxnSpPr>
                <p:cNvPr id="61467" name="AutoShape 26"/>
                <p:cNvCxnSpPr>
                  <a:cxnSpLocks noChangeShapeType="1"/>
                  <a:stCxn id="61466" idx="0"/>
                  <a:endCxn id="61466" idx="2"/>
                </p:cNvCxnSpPr>
                <p:nvPr/>
              </p:nvCxnSpPr>
              <p:spPr bwMode="auto">
                <a:xfrm>
                  <a:off x="834" y="2438"/>
                  <a:ext cx="0" cy="298"/>
                </a:xfrm>
                <a:prstGeom prst="straightConnector1">
                  <a:avLst/>
                </a:prstGeom>
                <a:noFill/>
                <a:ln w="9525">
                  <a:solidFill>
                    <a:schemeClr val="tx1"/>
                  </a:solidFill>
                  <a:round/>
                  <a:headEnd/>
                  <a:tailEnd/>
                </a:ln>
              </p:spPr>
            </p:cxnSp>
          </p:grpSp>
        </p:grpSp>
        <p:grpSp>
          <p:nvGrpSpPr>
            <p:cNvPr id="61455" name="Group 27"/>
            <p:cNvGrpSpPr>
              <a:grpSpLocks/>
            </p:cNvGrpSpPr>
            <p:nvPr/>
          </p:nvGrpSpPr>
          <p:grpSpPr bwMode="auto">
            <a:xfrm>
              <a:off x="3325" y="3627"/>
              <a:ext cx="823" cy="501"/>
              <a:chOff x="4553" y="2323"/>
              <a:chExt cx="823" cy="501"/>
            </a:xfrm>
          </p:grpSpPr>
          <p:sp>
            <p:nvSpPr>
              <p:cNvPr id="61456" name="Oval 28"/>
              <p:cNvSpPr>
                <a:spLocks noChangeArrowheads="1"/>
              </p:cNvSpPr>
              <p:nvPr/>
            </p:nvSpPr>
            <p:spPr bwMode="auto">
              <a:xfrm>
                <a:off x="4687" y="2695"/>
                <a:ext cx="129" cy="129"/>
              </a:xfrm>
              <a:prstGeom prst="ellipse">
                <a:avLst/>
              </a:prstGeom>
              <a:solidFill>
                <a:srgbClr val="808080"/>
              </a:solidFill>
              <a:ln w="9525">
                <a:solidFill>
                  <a:schemeClr val="tx1"/>
                </a:solidFill>
                <a:round/>
                <a:headEnd/>
                <a:tailEnd/>
              </a:ln>
            </p:spPr>
            <p:txBody>
              <a:bodyPr wrap="none" anchor="ctr">
                <a:prstTxWarp prst="textNoShape">
                  <a:avLst/>
                </a:prstTxWarp>
              </a:bodyPr>
              <a:lstStyle/>
              <a:p>
                <a:endParaRPr lang="en-US"/>
              </a:p>
            </p:txBody>
          </p:sp>
          <p:sp>
            <p:nvSpPr>
              <p:cNvPr id="61457" name="Oval 29"/>
              <p:cNvSpPr>
                <a:spLocks noChangeArrowheads="1"/>
              </p:cNvSpPr>
              <p:nvPr/>
            </p:nvSpPr>
            <p:spPr bwMode="auto">
              <a:xfrm>
                <a:off x="5113" y="2695"/>
                <a:ext cx="129" cy="129"/>
              </a:xfrm>
              <a:prstGeom prst="ellipse">
                <a:avLst/>
              </a:prstGeom>
              <a:solidFill>
                <a:srgbClr val="808080"/>
              </a:solidFill>
              <a:ln w="9525">
                <a:solidFill>
                  <a:schemeClr val="tx1"/>
                </a:solidFill>
                <a:round/>
                <a:headEnd/>
                <a:tailEnd/>
              </a:ln>
            </p:spPr>
            <p:txBody>
              <a:bodyPr wrap="none" anchor="ctr">
                <a:prstTxWarp prst="textNoShape">
                  <a:avLst/>
                </a:prstTxWarp>
              </a:bodyPr>
              <a:lstStyle/>
              <a:p>
                <a:endParaRPr lang="en-US"/>
              </a:p>
            </p:txBody>
          </p:sp>
          <p:sp>
            <p:nvSpPr>
              <p:cNvPr id="61458" name="Rectangle 30"/>
              <p:cNvSpPr>
                <a:spLocks noChangeArrowheads="1"/>
              </p:cNvSpPr>
              <p:nvPr/>
            </p:nvSpPr>
            <p:spPr bwMode="auto">
              <a:xfrm>
                <a:off x="4608" y="2400"/>
                <a:ext cx="707" cy="336"/>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61459" name="Line 31"/>
              <p:cNvSpPr>
                <a:spLocks noChangeShapeType="1"/>
              </p:cNvSpPr>
              <p:nvPr/>
            </p:nvSpPr>
            <p:spPr bwMode="auto">
              <a:xfrm>
                <a:off x="4553" y="2736"/>
                <a:ext cx="823"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460" name="Rectangle 32"/>
              <p:cNvSpPr>
                <a:spLocks noChangeArrowheads="1"/>
              </p:cNvSpPr>
              <p:nvPr/>
            </p:nvSpPr>
            <p:spPr bwMode="auto">
              <a:xfrm>
                <a:off x="4800" y="2323"/>
                <a:ext cx="327" cy="77"/>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grpSp>
      </p:grpSp>
      <p:grpSp>
        <p:nvGrpSpPr>
          <p:cNvPr id="9" name="Group 33"/>
          <p:cNvGrpSpPr>
            <a:grpSpLocks/>
          </p:cNvGrpSpPr>
          <p:nvPr/>
        </p:nvGrpSpPr>
        <p:grpSpPr bwMode="auto">
          <a:xfrm>
            <a:off x="482600" y="1955800"/>
            <a:ext cx="8128000" cy="2197100"/>
            <a:chOff x="304" y="1232"/>
            <a:chExt cx="5120" cy="1384"/>
          </a:xfrm>
        </p:grpSpPr>
        <p:sp>
          <p:nvSpPr>
            <p:cNvPr id="61451" name="Rectangle 34"/>
            <p:cNvSpPr>
              <a:spLocks noChangeArrowheads="1"/>
            </p:cNvSpPr>
            <p:nvPr/>
          </p:nvSpPr>
          <p:spPr bwMode="auto">
            <a:xfrm>
              <a:off x="304" y="1232"/>
              <a:ext cx="5120" cy="71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Train</a:t>
              </a:r>
              <a:r>
                <a:rPr lang="en-US" sz="2400" b="0"/>
                <a:t> class on the next slide illustrates this technique by defining an entire train as a compound to which you can append new cars.  You can create a three-car train like this:</a:t>
              </a:r>
            </a:p>
          </p:txBody>
        </p:sp>
        <p:sp>
          <p:nvSpPr>
            <p:cNvPr id="61452" name="Rectangle 35"/>
            <p:cNvSpPr>
              <a:spLocks noChangeArrowheads="1"/>
            </p:cNvSpPr>
            <p:nvPr/>
          </p:nvSpPr>
          <p:spPr bwMode="auto">
            <a:xfrm>
              <a:off x="835" y="1944"/>
              <a:ext cx="4349" cy="67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sz="1600" noProof="1">
                  <a:latin typeface="Courier New" pitchFamily="1" charset="0"/>
                </a:rPr>
                <a:t>Train train = new Train();</a:t>
              </a:r>
            </a:p>
            <a:p>
              <a:pPr>
                <a:lnSpc>
                  <a:spcPct val="90000"/>
                </a:lnSpc>
              </a:pPr>
              <a:r>
                <a:rPr sz="1600" noProof="1">
                  <a:latin typeface="Courier New" pitchFamily="1" charset="0"/>
                </a:rPr>
                <a:t>train.append(new Engine());</a:t>
              </a:r>
            </a:p>
            <a:p>
              <a:pPr>
                <a:lnSpc>
                  <a:spcPct val="90000"/>
                </a:lnSpc>
              </a:pPr>
              <a:r>
                <a:rPr sz="1600" noProof="1">
                  <a:latin typeface="Courier New" pitchFamily="1" charset="0"/>
                </a:rPr>
                <a:t>train.append(new Boxcar(Color.GREEN));</a:t>
              </a:r>
            </a:p>
            <a:p>
              <a:pPr>
                <a:lnSpc>
                  <a:spcPct val="90000"/>
                </a:lnSpc>
              </a:pPr>
              <a:r>
                <a:rPr sz="1600" noProof="1">
                  <a:latin typeface="Courier New" pitchFamily="1" charset="0"/>
                </a:rPr>
                <a:t>train.append(new Caboose());</a:t>
              </a:r>
              <a:endParaRPr lang="en-US" sz="1600">
                <a:latin typeface="Courier New" pitchFamily="1" charset="0"/>
              </a:endParaRPr>
            </a:p>
          </p:txBody>
        </p:sp>
      </p:grpSp>
      <p:grpSp>
        <p:nvGrpSpPr>
          <p:cNvPr id="10" name="Group 36"/>
          <p:cNvGrpSpPr>
            <a:grpSpLocks/>
          </p:cNvGrpSpPr>
          <p:nvPr/>
        </p:nvGrpSpPr>
        <p:grpSpPr bwMode="auto">
          <a:xfrm>
            <a:off x="0" y="5286375"/>
            <a:ext cx="2435225" cy="1281113"/>
            <a:chOff x="0" y="3330"/>
            <a:chExt cx="1534" cy="807"/>
          </a:xfrm>
        </p:grpSpPr>
        <p:sp>
          <p:nvSpPr>
            <p:cNvPr id="61449" name="Rectangle 37"/>
            <p:cNvSpPr>
              <a:spLocks noChangeArrowheads="1"/>
            </p:cNvSpPr>
            <p:nvPr/>
          </p:nvSpPr>
          <p:spPr bwMode="auto">
            <a:xfrm>
              <a:off x="0" y="3330"/>
              <a:ext cx="1524" cy="807"/>
            </a:xfrm>
            <a:prstGeom prst="rect">
              <a:avLst/>
            </a:prstGeom>
            <a:solidFill>
              <a:srgbClr val="CCFFFF"/>
            </a:solidFill>
            <a:ln w="9525">
              <a:solidFill>
                <a:srgbClr val="CCFFFF"/>
              </a:solidFill>
              <a:miter lim="800000"/>
              <a:headEnd/>
              <a:tailEnd/>
            </a:ln>
          </p:spPr>
          <p:txBody>
            <a:bodyPr wrap="none" anchor="ctr">
              <a:prstTxWarp prst="textNoShape">
                <a:avLst/>
              </a:prstTxWarp>
            </a:bodyPr>
            <a:lstStyle/>
            <a:p>
              <a:endParaRPr lang="en-US"/>
            </a:p>
          </p:txBody>
        </p:sp>
        <p:sp>
          <p:nvSpPr>
            <p:cNvPr id="61450" name="Line 38"/>
            <p:cNvSpPr>
              <a:spLocks noChangeShapeType="1"/>
            </p:cNvSpPr>
            <p:nvPr/>
          </p:nvSpPr>
          <p:spPr bwMode="auto">
            <a:xfrm>
              <a:off x="1531" y="3459"/>
              <a:ext cx="3" cy="665"/>
            </a:xfrm>
            <a:prstGeom prst="line">
              <a:avLst/>
            </a:prstGeom>
            <a:noFill/>
            <a:ln w="9525">
              <a:solidFill>
                <a:srgbClr val="4C4C4C"/>
              </a:solidFill>
              <a:round/>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2"/>
                                        </p:tgtEl>
                                        <p:attrNameLst>
                                          <p:attrName>style.visibility</p:attrName>
                                        </p:attrNameLst>
                                      </p:cBhvr>
                                      <p:to>
                                        <p:strVal val="visible"/>
                                      </p:to>
                                    </p:set>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499"/>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778244">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xit" presetSubtype="8" fill="hold" nodeType="clickEffect">
                                  <p:stCondLst>
                                    <p:cond delay="0"/>
                                  </p:stCondLst>
                                  <p:childTnLst>
                                    <p:anim calcmode="lin" valueType="num">
                                      <p:cBhvr additive="base">
                                        <p:cTn id="21" dur="5000"/>
                                        <p:tgtEl>
                                          <p:spTgt spid="3"/>
                                        </p:tgtEl>
                                        <p:attrNameLst>
                                          <p:attrName>ppt_x</p:attrName>
                                        </p:attrNameLst>
                                      </p:cBhvr>
                                      <p:tavLst>
                                        <p:tav tm="0">
                                          <p:val>
                                            <p:strVal val="ppt_x"/>
                                          </p:val>
                                        </p:tav>
                                        <p:tav tm="100000">
                                          <p:val>
                                            <p:strVal val="0-ppt_w/2"/>
                                          </p:val>
                                        </p:tav>
                                      </p:tavLst>
                                    </p:anim>
                                    <p:anim calcmode="lin" valueType="num">
                                      <p:cBhvr additive="base">
                                        <p:cTn id="22" dur="5000"/>
                                        <p:tgtEl>
                                          <p:spTgt spid="3"/>
                                        </p:tgtEl>
                                        <p:attrNameLst>
                                          <p:attrName>ppt_y</p:attrName>
                                        </p:attrNameLst>
                                      </p:cBhvr>
                                      <p:tavLst>
                                        <p:tav tm="0">
                                          <p:val>
                                            <p:strVal val="ppt_y"/>
                                          </p:val>
                                        </p:tav>
                                        <p:tav tm="100000">
                                          <p:val>
                                            <p:strVal val="ppt_y"/>
                                          </p:val>
                                        </p:tav>
                                      </p:tavLst>
                                    </p:anim>
                                    <p:set>
                                      <p:cBhvr>
                                        <p:cTn id="23" dur="1" fill="hold">
                                          <p:stCondLst>
                                            <p:cond delay="4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44" grpId="0" build="p" autoUpdateAnimBg="0"/>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b="0"/>
          </a:p>
        </p:txBody>
      </p:sp>
      <p:sp>
        <p:nvSpPr>
          <p:cNvPr id="63491" name="Text Box 3"/>
          <p:cNvSpPr txBox="1">
            <a:spLocks noChangeArrowheads="1"/>
          </p:cNvSpPr>
          <p:nvPr/>
        </p:nvSpPr>
        <p:spPr bwMode="auto">
          <a:xfrm>
            <a:off x="398463" y="1181100"/>
            <a:ext cx="8440737" cy="5289550"/>
          </a:xfrm>
          <a:prstGeom prst="rect">
            <a:avLst/>
          </a:prstGeom>
          <a:noFill/>
          <a:ln w="9525">
            <a:noFill/>
            <a:miter lim="800000"/>
            <a:headEnd/>
            <a:tailEnd/>
          </a:ln>
        </p:spPr>
        <p:txBody>
          <a:bodyPr>
            <a:prstTxWarp prst="textNoShape">
              <a:avLst/>
            </a:prstTxWarp>
            <a:spAutoFit/>
          </a:bodyPr>
          <a:lstStyle/>
          <a:p>
            <a:pPr>
              <a:lnSpc>
                <a:spcPct val="90000"/>
              </a:lnSpc>
            </a:pPr>
            <a:r>
              <a:rPr sz="1600" noProof="1">
                <a:latin typeface="Courier New" pitchFamily="1" charset="0"/>
              </a:rPr>
              <a:t>import acm.graphics.*;</a:t>
            </a:r>
          </a:p>
          <a:p>
            <a:pPr>
              <a:lnSpc>
                <a:spcPct val="90000"/>
              </a:lnSpc>
            </a:pPr>
            <a:endParaRPr sz="1600" noProof="1">
              <a:latin typeface="Courier New" pitchFamily="1" charset="0"/>
            </a:endParaRPr>
          </a:p>
          <a:p>
            <a:pPr>
              <a:lnSpc>
                <a:spcPct val="90000"/>
              </a:lnSpc>
            </a:pPr>
            <a:r>
              <a:rPr sz="1600" noProof="1">
                <a:solidFill>
                  <a:srgbClr val="0000FF"/>
                </a:solidFill>
                <a:latin typeface="Courier New" pitchFamily="1" charset="0"/>
              </a:rPr>
              <a:t>/** This class defines a GCompound that represents a train. */</a:t>
            </a:r>
          </a:p>
          <a:p>
            <a:pPr>
              <a:lnSpc>
                <a:spcPct val="90000"/>
              </a:lnSpc>
            </a:pPr>
            <a:r>
              <a:rPr sz="1600" noProof="1">
                <a:latin typeface="Courier New" pitchFamily="1" charset="0"/>
              </a:rPr>
              <a:t>public class Train extends GCompound {</a:t>
            </a:r>
          </a:p>
          <a:p>
            <a:pPr>
              <a:lnSpc>
                <a:spcPct val="90000"/>
              </a:lnSpc>
            </a:pPr>
            <a:endParaRPr sz="1600" noProof="1">
              <a:latin typeface="Courier New" pitchFamily="1" charset="0"/>
            </a:endParaRPr>
          </a:p>
          <a:p>
            <a:pPr>
              <a:lnSpc>
                <a:spcPct val="90000"/>
              </a:lnSpc>
            </a:pPr>
            <a:r>
              <a:rPr sz="1600" noProof="1">
                <a:solidFill>
                  <a:srgbClr val="0000FF"/>
                </a:solidFill>
                <a:latin typeface="Courier New" pitchFamily="1" charset="0"/>
              </a:rPr>
              <a:t>/**</a:t>
            </a:r>
          </a:p>
          <a:p>
            <a:pPr>
              <a:lnSpc>
                <a:spcPct val="90000"/>
              </a:lnSpc>
            </a:pPr>
            <a:r>
              <a:rPr sz="1600" noProof="1">
                <a:solidFill>
                  <a:srgbClr val="0000FF"/>
                </a:solidFill>
                <a:latin typeface="Courier New" pitchFamily="1" charset="0"/>
              </a:rPr>
              <a:t> * Creates a new train that contains no cars.  Clients can add</a:t>
            </a:r>
          </a:p>
          <a:p>
            <a:pPr>
              <a:lnSpc>
                <a:spcPct val="90000"/>
              </a:lnSpc>
            </a:pPr>
            <a:r>
              <a:rPr sz="1600" noProof="1">
                <a:solidFill>
                  <a:srgbClr val="0000FF"/>
                </a:solidFill>
                <a:latin typeface="Courier New" pitchFamily="1" charset="0"/>
              </a:rPr>
              <a:t> * cars at the end by calling append.</a:t>
            </a:r>
          </a:p>
          <a:p>
            <a:pPr>
              <a:lnSpc>
                <a:spcPct val="90000"/>
              </a:lnSpc>
            </a:pPr>
            <a:r>
              <a:rPr sz="1600" noProof="1">
                <a:solidFill>
                  <a:srgbClr val="0000FF"/>
                </a:solidFill>
                <a:latin typeface="Courier New" pitchFamily="1" charset="0"/>
              </a:rPr>
              <a:t> */</a:t>
            </a:r>
          </a:p>
          <a:p>
            <a:pPr>
              <a:lnSpc>
                <a:spcPct val="90000"/>
              </a:lnSpc>
            </a:pPr>
            <a:r>
              <a:rPr sz="1600" noProof="1">
                <a:latin typeface="Courier New" pitchFamily="1" charset="0"/>
              </a:rPr>
              <a:t>   public Train() {</a:t>
            </a:r>
          </a:p>
          <a:p>
            <a:pPr>
              <a:lnSpc>
                <a:spcPct val="90000"/>
              </a:lnSpc>
            </a:pPr>
            <a:r>
              <a:rPr sz="1600" noProof="1">
                <a:solidFill>
                  <a:srgbClr val="0000FF"/>
                </a:solidFill>
                <a:latin typeface="Courier New" pitchFamily="1" charset="0"/>
              </a:rPr>
              <a:t>      /* No operations necessary */</a:t>
            </a:r>
          </a:p>
          <a:p>
            <a:pPr>
              <a:lnSpc>
                <a:spcPct val="90000"/>
              </a:lnSpc>
            </a:pPr>
            <a:r>
              <a:rPr sz="1600" noProof="1">
                <a:latin typeface="Courier New" pitchFamily="1" charset="0"/>
              </a:rPr>
              <a:t>   }</a:t>
            </a:r>
          </a:p>
          <a:p>
            <a:pPr>
              <a:lnSpc>
                <a:spcPct val="90000"/>
              </a:lnSpc>
            </a:pPr>
            <a:endParaRPr sz="1600" noProof="1">
              <a:latin typeface="Courier New" pitchFamily="1" charset="0"/>
            </a:endParaRPr>
          </a:p>
          <a:p>
            <a:pPr>
              <a:lnSpc>
                <a:spcPct val="90000"/>
              </a:lnSpc>
            </a:pPr>
            <a:r>
              <a:rPr sz="1600" noProof="1">
                <a:solidFill>
                  <a:srgbClr val="0000FF"/>
                </a:solidFill>
                <a:latin typeface="Courier New" pitchFamily="1" charset="0"/>
              </a:rPr>
              <a:t>/**</a:t>
            </a:r>
          </a:p>
          <a:p>
            <a:pPr>
              <a:lnSpc>
                <a:spcPct val="90000"/>
              </a:lnSpc>
            </a:pPr>
            <a:r>
              <a:rPr sz="1600" noProof="1">
                <a:solidFill>
                  <a:srgbClr val="0000FF"/>
                </a:solidFill>
                <a:latin typeface="Courier New" pitchFamily="1" charset="0"/>
              </a:rPr>
              <a:t> * Adds a new car to the end of the train.</a:t>
            </a:r>
          </a:p>
          <a:p>
            <a:pPr>
              <a:lnSpc>
                <a:spcPct val="90000"/>
              </a:lnSpc>
            </a:pPr>
            <a:r>
              <a:rPr sz="1600" noProof="1">
                <a:solidFill>
                  <a:srgbClr val="0000FF"/>
                </a:solidFill>
                <a:latin typeface="Courier New" pitchFamily="1" charset="0"/>
              </a:rPr>
              <a:t> * @param car The new train car</a:t>
            </a:r>
          </a:p>
          <a:p>
            <a:pPr>
              <a:lnSpc>
                <a:spcPct val="90000"/>
              </a:lnSpc>
            </a:pPr>
            <a:r>
              <a:rPr sz="1600" noProof="1">
                <a:solidFill>
                  <a:srgbClr val="0000FF"/>
                </a:solidFill>
                <a:latin typeface="Courier New" pitchFamily="1" charset="0"/>
              </a:rPr>
              <a:t> */</a:t>
            </a:r>
          </a:p>
          <a:p>
            <a:pPr>
              <a:lnSpc>
                <a:spcPct val="90000"/>
              </a:lnSpc>
            </a:pPr>
            <a:r>
              <a:rPr sz="1600" noProof="1">
                <a:latin typeface="Courier New" pitchFamily="1" charset="0"/>
              </a:rPr>
              <a:t>   public void append(TrainCar car) {</a:t>
            </a:r>
          </a:p>
          <a:p>
            <a:pPr>
              <a:lnSpc>
                <a:spcPct val="90000"/>
              </a:lnSpc>
            </a:pPr>
            <a:r>
              <a:rPr sz="1600" noProof="1">
                <a:latin typeface="Courier New" pitchFamily="1" charset="0"/>
              </a:rPr>
              <a:t>      double width = getWidth();</a:t>
            </a:r>
          </a:p>
          <a:p>
            <a:pPr>
              <a:lnSpc>
                <a:spcPct val="90000"/>
              </a:lnSpc>
            </a:pPr>
            <a:r>
              <a:rPr sz="1600" noProof="1">
                <a:latin typeface="Courier New" pitchFamily="1" charset="0"/>
              </a:rPr>
              <a:t>      double x = (width == 0) ? 0 : width - TrainCar.CONNECTOR;</a:t>
            </a:r>
          </a:p>
          <a:p>
            <a:pPr>
              <a:lnSpc>
                <a:spcPct val="90000"/>
              </a:lnSpc>
            </a:pPr>
            <a:r>
              <a:rPr sz="1600" noProof="1">
                <a:latin typeface="Courier New" pitchFamily="1" charset="0"/>
              </a:rPr>
              <a:t>      add(car, x, 0);</a:t>
            </a:r>
          </a:p>
          <a:p>
            <a:pPr>
              <a:lnSpc>
                <a:spcPct val="90000"/>
              </a:lnSpc>
            </a:pPr>
            <a:r>
              <a:rPr sz="1600" noProof="1">
                <a:latin typeface="Courier New" pitchFamily="1" charset="0"/>
              </a:rPr>
              <a:t>   }</a:t>
            </a:r>
          </a:p>
          <a:p>
            <a:pPr>
              <a:lnSpc>
                <a:spcPct val="90000"/>
              </a:lnSpc>
            </a:pPr>
            <a:endParaRPr sz="900" noProof="1">
              <a:latin typeface="Courier New" pitchFamily="1" charset="0"/>
            </a:endParaRPr>
          </a:p>
          <a:p>
            <a:pPr>
              <a:lnSpc>
                <a:spcPct val="90000"/>
              </a:lnSpc>
            </a:pPr>
            <a:r>
              <a:rPr lang="en-US" sz="1600">
                <a:latin typeface="Courier New" pitchFamily="1" charset="0"/>
              </a:rPr>
              <a:t>}</a:t>
            </a:r>
            <a:endParaRPr sz="1600" noProof="1">
              <a:latin typeface="Courier New" pitchFamily="1" charset="0"/>
            </a:endParaRPr>
          </a:p>
        </p:txBody>
      </p:sp>
      <p:sp>
        <p:nvSpPr>
          <p:cNvPr id="63492" name="Rectangle 4"/>
          <p:cNvSpPr>
            <a:spLocks noChangeArrowheads="1"/>
          </p:cNvSpPr>
          <p:nvPr/>
        </p:nvSpPr>
        <p:spPr bwMode="auto">
          <a:xfrm>
            <a:off x="0" y="0"/>
            <a:ext cx="9131300" cy="1087438"/>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63493"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63494" name="Rectangle 6"/>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Train</a:t>
            </a:r>
            <a:r>
              <a:rPr lang="en-US" sz="4000">
                <a:solidFill>
                  <a:srgbClr val="FF0000"/>
                </a:solidFill>
              </a:rPr>
              <a:t> Class</a:t>
            </a:r>
            <a:endParaRPr lang="en-US">
              <a:solidFill>
                <a:srgbClr val="FF0000"/>
              </a:solidFill>
            </a:endParaRPr>
          </a:p>
        </p:txBody>
      </p:sp>
      <p:sp>
        <p:nvSpPr>
          <p:cNvPr id="63495"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b="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13346</TotalTime>
  <Words>3951</Words>
  <Application>Microsoft Macintosh PowerPoint</Application>
  <PresentationFormat>On-screen Show (4:3)</PresentationFormat>
  <Paragraphs>455</Paragraphs>
  <Slides>25</Slides>
  <Notes>25</Notes>
  <HiddenSlides>0</HiddenSlides>
  <MMClips>0</MMClips>
  <ScaleCrop>false</ScaleCrop>
  <HeadingPairs>
    <vt:vector size="4" baseType="variant">
      <vt:variant>
        <vt:lpstr>Design Template</vt:lpstr>
      </vt:variant>
      <vt:variant>
        <vt:i4>1</vt:i4>
      </vt:variant>
      <vt:variant>
        <vt:lpstr>Slide Titles</vt:lpstr>
      </vt:variant>
      <vt:variant>
        <vt:i4>25</vt:i4>
      </vt:variant>
    </vt:vector>
  </HeadingPairs>
  <TitlesOfParts>
    <vt:vector size="26" baseType="lpstr">
      <vt:lpstr>Blank Presentation</vt:lpstr>
      <vt:lpstr>Graphical Structures</vt:lpstr>
      <vt:lpstr>The GImage Class</vt:lpstr>
      <vt:lpstr>Exercise: Draw the Stanford Logo</vt:lpstr>
      <vt:lpstr>The GPolygon Class</vt:lpstr>
      <vt:lpstr>Constructing a GPolygon Object</vt:lpstr>
      <vt:lpstr>Using addVertex and addEdge</vt:lpstr>
      <vt:lpstr>Drawing a Diamond (addVertex) </vt:lpstr>
      <vt:lpstr>Drawing a Diamond (addEdge)</vt:lpstr>
      <vt:lpstr>Using addPolarEdge</vt:lpstr>
      <vt:lpstr>Drawing a Hexagon</vt:lpstr>
      <vt:lpstr>Defining GPolygon Subclasses</vt:lpstr>
      <vt:lpstr>Exercise: Using the GPolygon Class</vt:lpstr>
      <vt:lpstr>Solution: The GCross Class</vt:lpstr>
      <vt:lpstr>Creating Compound Objects</vt:lpstr>
      <vt:lpstr>Exercise: Labeled Rectangles</vt:lpstr>
      <vt:lpstr>Solution: The GLabeledRect Class</vt:lpstr>
      <vt:lpstr>Solution: The GLabeledRect Class</vt:lpstr>
      <vt:lpstr>Graphical Object Decomposition</vt:lpstr>
      <vt:lpstr>The TrainCar Hierarchy</vt:lpstr>
      <vt:lpstr>The TrainCar Class</vt:lpstr>
      <vt:lpstr>The TrainCar Class</vt:lpstr>
      <vt:lpstr>The Boxcar Class</vt:lpstr>
      <vt:lpstr>Nesting Compound Objects</vt:lpstr>
      <vt:lpstr>The Train Class</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80</cp:revision>
  <dcterms:created xsi:type="dcterms:W3CDTF">2012-04-25T16:43:45Z</dcterms:created>
  <dcterms:modified xsi:type="dcterms:W3CDTF">2012-04-25T17:17:25Z</dcterms:modified>
</cp:coreProperties>
</file>