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Default Extension="jpeg" ContentType="image/jpeg"/>
  <Override PartName="/ppt/notesSlides/notesSlide12.xml" ContentType="application/vnd.openxmlformats-officedocument.presentationml.notesSlide+xml"/>
  <Override PartName="/ppt/theme/theme2.xml" ContentType="application/vnd.openxmlformats-officedocument.theme+xml"/>
  <Override PartName="/ppt/slideLayouts/slideLayout1.xml" ContentType="application/vnd.openxmlformats-officedocument.presentationml.slideLayout+xml"/>
  <Override PartName="/ppt/notesSlides/notesSlide28.xml" ContentType="application/vnd.openxmlformats-officedocument.presentationml.notesSlide+xml"/>
  <Override PartName="/ppt/slides/slide22.xml" ContentType="application/vnd.openxmlformats-officedocument.presentationml.slide+xml"/>
  <Override PartName="/ppt/slides/slide30.xml" ContentType="application/vnd.openxmlformats-officedocument.presentationml.slide+xml"/>
  <Override PartName="/ppt/notesSlides/notesSlide24.xml" ContentType="application/vnd.openxmlformats-officedocument.presentationml.notesSlide+xml"/>
  <Override PartName="/docProps/app.xml" ContentType="application/vnd.openxmlformats-officedocument.extended-properties+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7.xml" ContentType="application/vnd.openxmlformats-officedocument.presentationml.slide+xml"/>
  <Override PartName="/ppt/slides/slide2.xml" ContentType="application/vnd.openxmlformats-officedocument.presentationml.slide+xml"/>
  <Override PartName="/ppt/notesSlides/notesSlide29.xml" ContentType="application/vnd.openxmlformats-officedocument.presentationml.notes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notesSlides/notesSlide26.xml" ContentType="application/vnd.openxmlformats-officedocument.presentationml.notesSlide+xml"/>
  <Override PartName="/ppt/slides/slide20.xml" ContentType="application/vnd.openxmlformats-officedocument.presentationml.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s/slide25.xml" ContentType="application/vnd.openxmlformats-officedocument.presentationml.slide+xml"/>
  <Override PartName="/ppt/notesSlides/notesSlide27.xml" ContentType="application/vnd.openxmlformats-officedocument.presentationml.notes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Lst>
  <p:notesMasterIdLst>
    <p:notesMasterId r:id="rId32"/>
  </p:notesMasterIdLst>
  <p:sldIdLst>
    <p:sldId id="441" r:id="rId2"/>
    <p:sldId id="442" r:id="rId3"/>
    <p:sldId id="468" r:id="rId4"/>
    <p:sldId id="469" r:id="rId5"/>
    <p:sldId id="443" r:id="rId6"/>
    <p:sldId id="444" r:id="rId7"/>
    <p:sldId id="445" r:id="rId8"/>
    <p:sldId id="448" r:id="rId9"/>
    <p:sldId id="449" r:id="rId10"/>
    <p:sldId id="471" r:id="rId11"/>
    <p:sldId id="450" r:id="rId12"/>
    <p:sldId id="451" r:id="rId13"/>
    <p:sldId id="452" r:id="rId14"/>
    <p:sldId id="453" r:id="rId15"/>
    <p:sldId id="454" r:id="rId16"/>
    <p:sldId id="455" r:id="rId17"/>
    <p:sldId id="456" r:id="rId18"/>
    <p:sldId id="457" r:id="rId19"/>
    <p:sldId id="458" r:id="rId20"/>
    <p:sldId id="459" r:id="rId21"/>
    <p:sldId id="460" r:id="rId22"/>
    <p:sldId id="461" r:id="rId23"/>
    <p:sldId id="462" r:id="rId24"/>
    <p:sldId id="463" r:id="rId25"/>
    <p:sldId id="464" r:id="rId26"/>
    <p:sldId id="465" r:id="rId27"/>
    <p:sldId id="472" r:id="rId28"/>
    <p:sldId id="467" r:id="rId29"/>
    <p:sldId id="466" r:id="rId30"/>
    <p:sldId id="369" r:id="rId31"/>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pitchFamily="1" charset="0"/>
        <a:ea typeface="+mn-ea"/>
        <a:cs typeface="+mn-cs"/>
      </a:defRPr>
    </a:lvl5pPr>
    <a:lvl6pPr marL="2286000" algn="l" defTabSz="457200" rtl="0" eaLnBrk="1" latinLnBrk="0" hangingPunct="1">
      <a:defRPr sz="1400" b="1" kern="1200">
        <a:solidFill>
          <a:schemeClr val="tx1"/>
        </a:solidFill>
        <a:latin typeface="Times New Roman" pitchFamily="1" charset="0"/>
        <a:ea typeface="+mn-ea"/>
        <a:cs typeface="+mn-cs"/>
      </a:defRPr>
    </a:lvl6pPr>
    <a:lvl7pPr marL="2743200" algn="l" defTabSz="457200" rtl="0" eaLnBrk="1" latinLnBrk="0" hangingPunct="1">
      <a:defRPr sz="1400" b="1" kern="1200">
        <a:solidFill>
          <a:schemeClr val="tx1"/>
        </a:solidFill>
        <a:latin typeface="Times New Roman" pitchFamily="1" charset="0"/>
        <a:ea typeface="+mn-ea"/>
        <a:cs typeface="+mn-cs"/>
      </a:defRPr>
    </a:lvl7pPr>
    <a:lvl8pPr marL="3200400" algn="l" defTabSz="457200" rtl="0" eaLnBrk="1" latinLnBrk="0" hangingPunct="1">
      <a:defRPr sz="1400" b="1" kern="1200">
        <a:solidFill>
          <a:schemeClr val="tx1"/>
        </a:solidFill>
        <a:latin typeface="Times New Roman" pitchFamily="1" charset="0"/>
        <a:ea typeface="+mn-ea"/>
        <a:cs typeface="+mn-cs"/>
      </a:defRPr>
    </a:lvl8pPr>
    <a:lvl9pPr marL="3657600" algn="l" defTabSz="457200" rtl="0" eaLnBrk="1" latinLnBrk="0" hangingPunct="1">
      <a:defRPr sz="1400" b="1" kern="1200">
        <a:solidFill>
          <a:schemeClr val="tx1"/>
        </a:solidFill>
        <a:latin typeface="Times New Roman"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2D8160"/>
    <a:srgbClr val="999999"/>
    <a:srgbClr val="FFFFFF"/>
    <a:srgbClr val="0066CC"/>
    <a:srgbClr val="FF3300"/>
    <a:srgbClr val="999933"/>
    <a:srgbClr val="33FFFF"/>
    <a:srgbClr val="CCFFFF"/>
    <a:srgbClr val="000000"/>
    <a:srgbClr val="00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napVertSplitter="1" vertBarState="minimized" horzBarState="maximized">
    <p:restoredLeft sz="15620"/>
    <p:restoredTop sz="94660"/>
  </p:normalViewPr>
  <p:slideViewPr>
    <p:cSldViewPr showGuides="1">
      <p:cViewPr varScale="1">
        <p:scale>
          <a:sx n="102" d="100"/>
          <a:sy n="102" d="100"/>
        </p:scale>
        <p:origin x="-1056"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64"/>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charset="0"/>
              </a:defRPr>
            </a:lvl1pPr>
          </a:lstStyle>
          <a:p>
            <a:pPr>
              <a:defRPr/>
            </a:pPr>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charset="0"/>
              </a:defRPr>
            </a:lvl1pPr>
          </a:lstStyle>
          <a:p>
            <a:pPr>
              <a:defRPr/>
            </a:pPr>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charset="0"/>
              </a:defRPr>
            </a:lvl1pPr>
          </a:lstStyle>
          <a:p>
            <a:pPr>
              <a:defRPr/>
            </a:pPr>
            <a:fld id="{2C4346AF-9303-5E4E-A14F-47244F9D5B8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1" charset="-128"/>
        <a:cs typeface="ＭＳ Ｐゴシック" pitchFamily="1"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2D2A14C0-0C1E-544A-B06D-4E01C28272C2}" type="slidenum">
              <a:rPr lang="en-US">
                <a:latin typeface="Times New Roman" pitchFamily="1" charset="0"/>
              </a:rPr>
              <a:pPr/>
              <a:t>1</a:t>
            </a:fld>
            <a:endParaRPr lang="en-US">
              <a:latin typeface="Times New Roman" pitchFamily="1"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4D2391F4-8E95-E548-8531-C98B262CECB3}" type="slidenum">
              <a:rPr lang="en-US">
                <a:latin typeface="Times New Roman" pitchFamily="1" charset="0"/>
              </a:rPr>
              <a:pPr/>
              <a:t>2</a:t>
            </a:fld>
            <a:endParaRPr lang="en-US">
              <a:latin typeface="Times New Roman" pitchFamily="1" charset="0"/>
            </a:endParaRPr>
          </a:p>
        </p:txBody>
      </p:sp>
      <p:sp>
        <p:nvSpPr>
          <p:cNvPr id="17411" name="Rectangle 2"/>
          <p:cNvSpPr>
            <a:spLocks noGrp="1" noRot="1" noChangeAspect="1" noChangeArrowheads="1"/>
          </p:cNvSpPr>
          <p:nvPr>
            <p:ph type="sldImg"/>
          </p:nvPr>
        </p:nvSpPr>
        <p:spPr>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89FC863A-5A42-4F4B-8589-B264271FF6DE}" type="slidenum">
              <a:rPr lang="en-US">
                <a:latin typeface="Times New Roman" pitchFamily="1" charset="0"/>
              </a:rPr>
              <a:pPr/>
              <a:t>3</a:t>
            </a:fld>
            <a:endParaRPr lang="en-US">
              <a:latin typeface="Times New Roman" pitchFamily="1" charset="0"/>
            </a:endParaRPr>
          </a:p>
        </p:txBody>
      </p:sp>
      <p:sp>
        <p:nvSpPr>
          <p:cNvPr id="19459" name="Rectangle 2"/>
          <p:cNvSpPr>
            <a:spLocks noGrp="1" noRot="1" noChangeAspect="1" noChangeArrowheads="1"/>
          </p:cNvSpPr>
          <p:nvPr>
            <p:ph type="sldImg"/>
          </p:nvPr>
        </p:nvSpPr>
        <p:spPr>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3FD0CF00-8911-9C46-85FF-7539323B0AD2}" type="slidenum">
              <a:rPr lang="en-US">
                <a:latin typeface="Times New Roman" pitchFamily="1" charset="0"/>
              </a:rPr>
              <a:pPr/>
              <a:t>4</a:t>
            </a:fld>
            <a:endParaRPr lang="en-US">
              <a:latin typeface="Times New Roman" pitchFamily="1" charset="0"/>
            </a:endParaRPr>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1177AF2B-AFA4-2B41-91CF-D6B21D8E9698}" type="slidenum">
              <a:rPr lang="en-US">
                <a:latin typeface="Times New Roman" pitchFamily="1" charset="0"/>
              </a:rPr>
              <a:pPr/>
              <a:t>5</a:t>
            </a:fld>
            <a:endParaRPr lang="en-US">
              <a:latin typeface="Times New Roman" pitchFamily="1" charset="0"/>
            </a:endParaRPr>
          </a:p>
        </p:txBody>
      </p:sp>
      <p:sp>
        <p:nvSpPr>
          <p:cNvPr id="23555" name="Rectangle 2"/>
          <p:cNvSpPr>
            <a:spLocks noGrp="1" noRot="1" noChangeAspect="1" noChangeArrowheads="1"/>
          </p:cNvSpPr>
          <p:nvPr>
            <p:ph type="sldImg"/>
          </p:nvPr>
        </p:nvSpPr>
        <p:spPr>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88D29AED-F840-E145-94BC-F7980C7585B8}" type="slidenum">
              <a:rPr lang="en-US">
                <a:latin typeface="Times New Roman" pitchFamily="1" charset="0"/>
              </a:rPr>
              <a:pPr/>
              <a:t>6</a:t>
            </a:fld>
            <a:endParaRPr lang="en-US">
              <a:latin typeface="Times New Roman" pitchFamily="1" charset="0"/>
            </a:endParaRPr>
          </a:p>
        </p:txBody>
      </p:sp>
      <p:sp>
        <p:nvSpPr>
          <p:cNvPr id="25603" name="Rectangle 2"/>
          <p:cNvSpPr>
            <a:spLocks noGrp="1" noRot="1" noChangeAspect="1" noChangeArrowheads="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0539F989-A8B9-2343-8A94-DFCFAA949045}" type="slidenum">
              <a:rPr lang="en-US">
                <a:latin typeface="Times New Roman" pitchFamily="1" charset="0"/>
              </a:rPr>
              <a:pPr/>
              <a:t>7</a:t>
            </a:fld>
            <a:endParaRPr lang="en-US">
              <a:latin typeface="Times New Roman" pitchFamily="1" charset="0"/>
            </a:endParaRPr>
          </a:p>
        </p:txBody>
      </p:sp>
      <p:sp>
        <p:nvSpPr>
          <p:cNvPr id="27651" name="Rectangle 2"/>
          <p:cNvSpPr>
            <a:spLocks noGrp="1" noRot="1" noChangeAspect="1" noChangeArrowheads="1"/>
          </p:cNvSpPr>
          <p:nvPr>
            <p:ph type="sldImg"/>
          </p:nvPr>
        </p:nvSpPr>
        <p:spPr>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42D8A21F-CCAD-B54D-9CA6-A48932CCB28A}" type="slidenum">
              <a:rPr lang="en-US">
                <a:latin typeface="Times New Roman" pitchFamily="1" charset="0"/>
              </a:rPr>
              <a:pPr/>
              <a:t>8</a:t>
            </a:fld>
            <a:endParaRPr lang="en-US">
              <a:latin typeface="Times New Roman" pitchFamily="1" charset="0"/>
            </a:endParaRPr>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AB9BF136-F054-0A44-AA89-335F31459064}" type="slidenum">
              <a:rPr lang="en-US">
                <a:latin typeface="Times New Roman" pitchFamily="1" charset="0"/>
              </a:rPr>
              <a:pPr/>
              <a:t>9</a:t>
            </a:fld>
            <a:endParaRPr lang="en-US">
              <a:latin typeface="Times New Roman" pitchFamily="1" charset="0"/>
            </a:endParaRPr>
          </a:p>
        </p:txBody>
      </p:sp>
      <p:sp>
        <p:nvSpPr>
          <p:cNvPr id="31747" name="Rectangle 2"/>
          <p:cNvSpPr>
            <a:spLocks noGrp="1" noRot="1" noChangeAspect="1" noChangeArrowheads="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82A98D67-F2B0-764E-8EF2-9E44213D1EBD}" type="slidenum">
              <a:rPr lang="en-US">
                <a:latin typeface="Times New Roman" pitchFamily="1" charset="0"/>
              </a:rPr>
              <a:pPr/>
              <a:t>11</a:t>
            </a:fld>
            <a:endParaRPr lang="en-US">
              <a:latin typeface="Times New Roman" pitchFamily="1" charset="0"/>
            </a:endParaRPr>
          </a:p>
        </p:txBody>
      </p:sp>
      <p:sp>
        <p:nvSpPr>
          <p:cNvPr id="33795" name="Rectangle 2"/>
          <p:cNvSpPr>
            <a:spLocks noGrp="1" noRot="1" noChangeAspect="1" noChangeArrowheads="1"/>
          </p:cNvSpPr>
          <p:nvPr>
            <p:ph type="sldImg"/>
          </p:nvPr>
        </p:nvSpPr>
        <p:spPr>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78544579-5ED9-9F4E-958D-A485A4D0A031}" type="slidenum">
              <a:rPr lang="en-US">
                <a:latin typeface="Times New Roman" pitchFamily="1" charset="0"/>
              </a:rPr>
              <a:pPr/>
              <a:t>12</a:t>
            </a:fld>
            <a:endParaRPr lang="en-US">
              <a:latin typeface="Times New Roman" pitchFamily="1" charset="0"/>
            </a:endParaRPr>
          </a:p>
        </p:txBody>
      </p:sp>
      <p:sp>
        <p:nvSpPr>
          <p:cNvPr id="35843" name="Rectangle 2"/>
          <p:cNvSpPr>
            <a:spLocks noGrp="1" noRot="1" noChangeAspect="1" noChangeArrowheads="1"/>
          </p:cNvSpPr>
          <p:nvPr>
            <p:ph type="sldImg"/>
          </p:nvPr>
        </p:nvSpPr>
        <p:spPr>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0C26E10F-C419-9844-BC3E-2D62D1D74EE6}" type="slidenum">
              <a:rPr lang="en-US">
                <a:latin typeface="Times New Roman" pitchFamily="1" charset="0"/>
              </a:rPr>
              <a:pPr/>
              <a:t>13</a:t>
            </a:fld>
            <a:endParaRPr lang="en-US">
              <a:latin typeface="Times New Roman" pitchFamily="1" charset="0"/>
            </a:endParaRPr>
          </a:p>
        </p:txBody>
      </p:sp>
      <p:sp>
        <p:nvSpPr>
          <p:cNvPr id="37891" name="Rectangle 2"/>
          <p:cNvSpPr>
            <a:spLocks noGrp="1" noRot="1" noChangeAspect="1" noChangeArrowheads="1"/>
          </p:cNvSpPr>
          <p:nvPr>
            <p:ph type="sldImg"/>
          </p:nvPr>
        </p:nvSpPr>
        <p:spPr>
          <a:solidFill>
            <a:srgbClr val="FFFFFF"/>
          </a:solidFill>
          <a:ln/>
        </p:spPr>
      </p:sp>
      <p:sp>
        <p:nvSpPr>
          <p:cNvPr id="3789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6E43D194-3E6E-E341-A541-518922875821}" type="slidenum">
              <a:rPr lang="en-US">
                <a:latin typeface="Times New Roman" pitchFamily="1" charset="0"/>
              </a:rPr>
              <a:pPr/>
              <a:t>14</a:t>
            </a:fld>
            <a:endParaRPr lang="en-US">
              <a:latin typeface="Times New Roman" pitchFamily="1" charset="0"/>
            </a:endParaRPr>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A67566AB-E0A8-4943-A23F-EDA02244AD96}" type="slidenum">
              <a:rPr lang="en-US">
                <a:latin typeface="Times New Roman" pitchFamily="1" charset="0"/>
              </a:rPr>
              <a:pPr/>
              <a:t>15</a:t>
            </a:fld>
            <a:endParaRPr lang="en-US">
              <a:latin typeface="Times New Roman" pitchFamily="1" charset="0"/>
            </a:endParaRPr>
          </a:p>
        </p:txBody>
      </p:sp>
      <p:sp>
        <p:nvSpPr>
          <p:cNvPr id="41987" name="Rectangle 2"/>
          <p:cNvSpPr>
            <a:spLocks noGrp="1" noRot="1" noChangeAspect="1" noChangeArrowheads="1"/>
          </p:cNvSpPr>
          <p:nvPr>
            <p:ph type="sldImg"/>
          </p:nvPr>
        </p:nvSpPr>
        <p:spPr>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812FD357-39C3-5247-9EE8-D122830AE248}" type="slidenum">
              <a:rPr lang="en-US">
                <a:latin typeface="Times New Roman" pitchFamily="1" charset="0"/>
              </a:rPr>
              <a:pPr/>
              <a:t>16</a:t>
            </a:fld>
            <a:endParaRPr lang="en-US">
              <a:latin typeface="Times New Roman" pitchFamily="1" charset="0"/>
            </a:endParaRPr>
          </a:p>
        </p:txBody>
      </p:sp>
      <p:sp>
        <p:nvSpPr>
          <p:cNvPr id="44035" name="Rectangle 2"/>
          <p:cNvSpPr>
            <a:spLocks noGrp="1" noRot="1" noChangeAspect="1" noChangeArrowheads="1"/>
          </p:cNvSpPr>
          <p:nvPr>
            <p:ph type="sldImg"/>
          </p:nvPr>
        </p:nvSpPr>
        <p:spPr>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A41B0104-27DD-FD4E-AA8A-65DBD52B7624}" type="slidenum">
              <a:rPr lang="en-US">
                <a:latin typeface="Times New Roman" pitchFamily="1" charset="0"/>
              </a:rPr>
              <a:pPr/>
              <a:t>17</a:t>
            </a:fld>
            <a:endParaRPr lang="en-US">
              <a:latin typeface="Times New Roman" pitchFamily="1" charset="0"/>
            </a:endParaRPr>
          </a:p>
        </p:txBody>
      </p:sp>
      <p:sp>
        <p:nvSpPr>
          <p:cNvPr id="46083" name="Rectangle 2"/>
          <p:cNvSpPr>
            <a:spLocks noGrp="1" noRot="1" noChangeAspect="1" noChangeArrowheads="1"/>
          </p:cNvSpPr>
          <p:nvPr>
            <p:ph type="sldImg"/>
          </p:nvPr>
        </p:nvSpPr>
        <p:spPr>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78855B94-D8FA-DE45-8212-524049D2F07D}" type="slidenum">
              <a:rPr lang="en-US">
                <a:latin typeface="Times New Roman" pitchFamily="1" charset="0"/>
              </a:rPr>
              <a:pPr/>
              <a:t>18</a:t>
            </a:fld>
            <a:endParaRPr lang="en-US">
              <a:latin typeface="Times New Roman" pitchFamily="1" charset="0"/>
            </a:endParaRPr>
          </a:p>
        </p:txBody>
      </p:sp>
      <p:sp>
        <p:nvSpPr>
          <p:cNvPr id="48131" name="Rectangle 2"/>
          <p:cNvSpPr>
            <a:spLocks noGrp="1" noRot="1" noChangeAspect="1" noChangeArrowheads="1"/>
          </p:cNvSpPr>
          <p:nvPr>
            <p:ph type="sldImg"/>
          </p:nvPr>
        </p:nvSpPr>
        <p:spPr>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3AC14E3D-C6D0-034A-AEEA-E3EDA6F90C84}" type="slidenum">
              <a:rPr lang="en-US">
                <a:latin typeface="Times New Roman" pitchFamily="1" charset="0"/>
              </a:rPr>
              <a:pPr/>
              <a:t>19</a:t>
            </a:fld>
            <a:endParaRPr lang="en-US">
              <a:latin typeface="Times New Roman" pitchFamily="1" charset="0"/>
            </a:endParaRPr>
          </a:p>
        </p:txBody>
      </p:sp>
      <p:sp>
        <p:nvSpPr>
          <p:cNvPr id="50179" name="Rectangle 2"/>
          <p:cNvSpPr>
            <a:spLocks noGrp="1" noRot="1" noChangeAspect="1" noChangeArrowheads="1"/>
          </p:cNvSpPr>
          <p:nvPr>
            <p:ph type="sldImg"/>
          </p:nvPr>
        </p:nvSpPr>
        <p:spPr>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6ABBD587-DD82-714F-B0EB-0AA9F50DF9E6}" type="slidenum">
              <a:rPr lang="en-US">
                <a:latin typeface="Times New Roman" pitchFamily="1" charset="0"/>
              </a:rPr>
              <a:pPr/>
              <a:t>20</a:t>
            </a:fld>
            <a:endParaRPr lang="en-US">
              <a:latin typeface="Times New Roman" pitchFamily="1" charset="0"/>
            </a:endParaRPr>
          </a:p>
        </p:txBody>
      </p:sp>
      <p:sp>
        <p:nvSpPr>
          <p:cNvPr id="52227" name="Rectangle 2"/>
          <p:cNvSpPr>
            <a:spLocks noGrp="1" noRot="1" noChangeAspect="1" noChangeArrowheads="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41647C6C-A236-5C4A-9266-45C49391E26D}" type="slidenum">
              <a:rPr lang="en-US">
                <a:latin typeface="Times New Roman" pitchFamily="1" charset="0"/>
              </a:rPr>
              <a:pPr/>
              <a:t>21</a:t>
            </a:fld>
            <a:endParaRPr lang="en-US">
              <a:latin typeface="Times New Roman" pitchFamily="1" charset="0"/>
            </a:endParaRPr>
          </a:p>
        </p:txBody>
      </p:sp>
      <p:sp>
        <p:nvSpPr>
          <p:cNvPr id="54275" name="Rectangle 2"/>
          <p:cNvSpPr>
            <a:spLocks noGrp="1" noRot="1" noChangeAspect="1" noChangeArrowheads="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2731DCCD-8AA9-5B4E-99D5-2B92D5B1FF91}" type="slidenum">
              <a:rPr lang="en-US">
                <a:latin typeface="Times New Roman" pitchFamily="1" charset="0"/>
              </a:rPr>
              <a:pPr/>
              <a:t>22</a:t>
            </a:fld>
            <a:endParaRPr lang="en-US">
              <a:latin typeface="Times New Roman" pitchFamily="1" charset="0"/>
            </a:endParaRPr>
          </a:p>
        </p:txBody>
      </p:sp>
      <p:sp>
        <p:nvSpPr>
          <p:cNvPr id="56323" name="Rectangle 2"/>
          <p:cNvSpPr>
            <a:spLocks noGrp="1" noRot="1" noChangeAspect="1" noChangeArrowheads="1"/>
          </p:cNvSpPr>
          <p:nvPr>
            <p:ph type="sldImg"/>
          </p:nvPr>
        </p:nvSpPr>
        <p:spPr>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2B40DC7D-A146-8341-98F9-D4B2A2638E69}" type="slidenum">
              <a:rPr lang="en-US">
                <a:latin typeface="Times New Roman" pitchFamily="1" charset="0"/>
              </a:rPr>
              <a:pPr/>
              <a:t>23</a:t>
            </a:fld>
            <a:endParaRPr lang="en-US">
              <a:latin typeface="Times New Roman" pitchFamily="1" charset="0"/>
            </a:endParaRPr>
          </a:p>
        </p:txBody>
      </p:sp>
      <p:sp>
        <p:nvSpPr>
          <p:cNvPr id="58371" name="Rectangle 2"/>
          <p:cNvSpPr>
            <a:spLocks noGrp="1" noRot="1" noChangeAspect="1" noChangeArrowheads="1"/>
          </p:cNvSpPr>
          <p:nvPr>
            <p:ph type="sldImg"/>
          </p:nvPr>
        </p:nvSpPr>
        <p:spPr>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638590F4-15B5-EA42-9CCE-47A3BC71DAD1}" type="slidenum">
              <a:rPr lang="en-US">
                <a:latin typeface="Times New Roman" pitchFamily="1" charset="0"/>
              </a:rPr>
              <a:pPr/>
              <a:t>24</a:t>
            </a:fld>
            <a:endParaRPr lang="en-US">
              <a:latin typeface="Times New Roman" pitchFamily="1" charset="0"/>
            </a:endParaRPr>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01F43AE-4C20-E046-9FAD-563DB1FAF756}" type="slidenum">
              <a:rPr lang="en-US">
                <a:latin typeface="Times New Roman" pitchFamily="1" charset="0"/>
              </a:rPr>
              <a:pPr/>
              <a:t>25</a:t>
            </a:fld>
            <a:endParaRPr lang="en-US">
              <a:latin typeface="Times New Roman" pitchFamily="1" charset="0"/>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76783643-7E77-3F4D-AE22-BB3003467C5A}" type="slidenum">
              <a:rPr lang="en-US">
                <a:latin typeface="Times New Roman" pitchFamily="1" charset="0"/>
              </a:rPr>
              <a:pPr/>
              <a:t>26</a:t>
            </a:fld>
            <a:endParaRPr lang="en-US">
              <a:latin typeface="Times New Roman" pitchFamily="1" charset="0"/>
            </a:endParaRPr>
          </a:p>
        </p:txBody>
      </p:sp>
      <p:sp>
        <p:nvSpPr>
          <p:cNvPr id="64515" name="Rectangle 2"/>
          <p:cNvSpPr>
            <a:spLocks noGrp="1" noRot="1" noChangeAspect="1" noChangeArrowheads="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817F0F4C-1591-4443-81C5-095B4CA7281A}" type="slidenum">
              <a:rPr lang="en-US">
                <a:latin typeface="Times New Roman" pitchFamily="1" charset="0"/>
              </a:rPr>
              <a:pPr/>
              <a:t>27</a:t>
            </a:fld>
            <a:endParaRPr lang="en-US">
              <a:latin typeface="Times New Roman" pitchFamily="1" charset="0"/>
            </a:endParaRPr>
          </a:p>
        </p:txBody>
      </p:sp>
      <p:sp>
        <p:nvSpPr>
          <p:cNvPr id="66563" name="Rectangle 2"/>
          <p:cNvSpPr>
            <a:spLocks noChangeArrowheads="1"/>
          </p:cNvSpPr>
          <p:nvPr>
            <p:ph type="sldImg"/>
          </p:nvPr>
        </p:nvSpPr>
        <p:spPr>
          <a:solidFill>
            <a:srgbClr val="FFFFFF"/>
          </a:solidFill>
          <a:ln/>
        </p:spPr>
      </p:sp>
      <p:sp>
        <p:nvSpPr>
          <p:cNvPr id="66564" name="Rectangle 3"/>
          <p:cNvSpPr>
            <a:spLocks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1111E4BF-6DB8-E940-9530-AA40B6C3D48E}" type="slidenum">
              <a:rPr lang="en-US">
                <a:latin typeface="Times New Roman" pitchFamily="1" charset="0"/>
              </a:rPr>
              <a:pPr/>
              <a:t>28</a:t>
            </a:fld>
            <a:endParaRPr lang="en-US">
              <a:latin typeface="Times New Roman" pitchFamily="1" charset="0"/>
            </a:endParaRPr>
          </a:p>
        </p:txBody>
      </p:sp>
      <p:sp>
        <p:nvSpPr>
          <p:cNvPr id="68611" name="Rectangle 2"/>
          <p:cNvSpPr>
            <a:spLocks noGrp="1" noRot="1" noChangeAspect="1" noChangeArrowheads="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71DEF152-48DA-8E4F-A119-D669F2E074C7}" type="slidenum">
              <a:rPr lang="en-US">
                <a:latin typeface="Times New Roman" pitchFamily="1" charset="0"/>
              </a:rPr>
              <a:pPr/>
              <a:t>29</a:t>
            </a:fld>
            <a:endParaRPr lang="en-US">
              <a:latin typeface="Times New Roman" pitchFamily="1" charset="0"/>
            </a:endParaRPr>
          </a:p>
        </p:txBody>
      </p:sp>
      <p:sp>
        <p:nvSpPr>
          <p:cNvPr id="66563" name="Rectangle 2"/>
          <p:cNvSpPr>
            <a:spLocks noGrp="1" noRot="1" noChangeAspect="1" noChangeArrowheads="1"/>
          </p:cNvSpPr>
          <p:nvPr>
            <p:ph type="sldImg"/>
          </p:nvPr>
        </p:nvSpPr>
        <p:spPr>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406D6EF3-2A65-6144-9322-7437BE33EE58}" type="slidenum">
              <a:rPr lang="en-US">
                <a:latin typeface="Times New Roman" pitchFamily="1" charset="0"/>
              </a:rPr>
              <a:pPr/>
              <a:t>30</a:t>
            </a:fld>
            <a:endParaRPr lang="en-US">
              <a:latin typeface="Times New Roman" pitchFamily="1"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EDAD08B-8329-4143-83BD-0B8E7D4F827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0B9E6F7-883B-5840-A079-4D90FEC7F34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6100FE5-4DAD-3D4C-B062-357FD04CFA6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41D65C8-6EF9-C943-BC48-110A3C7AEF3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B34DB13-F08E-7345-82D3-8FF2252487C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0E9D2AC-A1E3-EF41-88BB-BE42F85523D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424B6DE-88F8-2948-AA9D-778EEE81284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A74C2B3-590A-2E48-9B40-65407C6DF40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CD3F62C-1069-4B4D-8535-A65CF4FE7DF8}"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BBE7D5B-FB3E-A444-A951-DB9C0EC5843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B73FD22-64AC-1B43-9F54-87B1CB339FE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6A3A5985-21D8-3F4F-BA8E-EFEFB297768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143000"/>
            <a:ext cx="9144000" cy="1143000"/>
          </a:xfrm>
        </p:spPr>
        <p:txBody>
          <a:bodyPr/>
          <a:lstStyle/>
          <a:p>
            <a:r>
              <a:rPr lang="en-US" sz="6000">
                <a:solidFill>
                  <a:srgbClr val="FF0000"/>
                </a:solidFill>
              </a:rPr>
              <a:t>Characters and Strings</a:t>
            </a:r>
          </a:p>
        </p:txBody>
      </p:sp>
      <p:sp>
        <p:nvSpPr>
          <p:cNvPr id="14339" name="Text Box 40"/>
          <p:cNvSpPr txBox="1">
            <a:spLocks noChangeArrowheads="1"/>
          </p:cNvSpPr>
          <p:nvPr/>
        </p:nvSpPr>
        <p:spPr bwMode="auto">
          <a:xfrm>
            <a:off x="0" y="4114800"/>
            <a:ext cx="9144000" cy="1360372"/>
          </a:xfrm>
          <a:prstGeom prst="rect">
            <a:avLst/>
          </a:prstGeom>
          <a:noFill/>
          <a:ln w="9525">
            <a:noFill/>
            <a:miter lim="800000"/>
            <a:headEnd/>
            <a:tailEnd/>
          </a:ln>
        </p:spPr>
        <p:txBody>
          <a:bodyPr>
            <a:prstTxWarp prst="textNoShape">
              <a:avLst/>
            </a:prstTxWarp>
            <a:spAutoFit/>
          </a:bodyPr>
          <a:lstStyle/>
          <a:p>
            <a:pPr algn="ctr">
              <a:lnSpc>
                <a:spcPct val="85000"/>
              </a:lnSpc>
            </a:pPr>
            <a:r>
              <a:rPr lang="en-US" sz="3200" b="0" dirty="0"/>
              <a:t>Eric Roberts</a:t>
            </a:r>
          </a:p>
          <a:p>
            <a:pPr algn="ctr">
              <a:lnSpc>
                <a:spcPct val="85000"/>
              </a:lnSpc>
            </a:pPr>
            <a:r>
              <a:rPr lang="en-US" sz="3200" b="0" dirty="0"/>
              <a:t>CS 106A</a:t>
            </a:r>
            <a:endParaRPr lang="en-US" sz="3200" b="0" dirty="0" smtClean="0"/>
          </a:p>
          <a:p>
            <a:pPr algn="ctr">
              <a:lnSpc>
                <a:spcPct val="85000"/>
              </a:lnSpc>
            </a:pPr>
            <a:r>
              <a:rPr lang="en-US" sz="3200" b="0" dirty="0" smtClean="0"/>
              <a:t>April 27, 2012</a:t>
            </a:r>
            <a:endParaRPr lang="en-US" sz="32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0" y="2514600"/>
            <a:ext cx="9144000" cy="1143000"/>
          </a:xfrm>
        </p:spPr>
        <p:txBody>
          <a:bodyPr/>
          <a:lstStyle/>
          <a:p>
            <a:r>
              <a:rPr lang="en-US" sz="6000">
                <a:solidFill>
                  <a:schemeClr val="tx1"/>
                </a:solidFill>
                <a:latin typeface="Monotype Corsiva" pitchFamily="1" charset="0"/>
              </a:rPr>
              <a:t>Once upon a time . . .</a:t>
            </a:r>
            <a:endParaRPr lang="en-US" sz="6000">
              <a:solidFill>
                <a:srgbClr val="FF0000"/>
              </a:solidFill>
              <a:latin typeface="Monotype Corsiva" pitchFamily="1"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Rectangle 3"/>
          <p:cNvSpPr>
            <a:spLocks noGrp="1" noChangeArrowheads="1"/>
          </p:cNvSpPr>
          <p:nvPr>
            <p:ph type="title"/>
          </p:nvPr>
        </p:nvSpPr>
        <p:spPr>
          <a:xfrm>
            <a:off x="0" y="76200"/>
            <a:ext cx="9144000" cy="1143000"/>
          </a:xfrm>
          <a:noFill/>
        </p:spPr>
        <p:txBody>
          <a:bodyPr/>
          <a:lstStyle/>
          <a:p>
            <a:r>
              <a:rPr lang="en-US" sz="4000">
                <a:solidFill>
                  <a:srgbClr val="FF0000"/>
                </a:solidFill>
              </a:rPr>
              <a:t>Early Character Encodings</a:t>
            </a:r>
            <a:endParaRPr lang="en-US">
              <a:solidFill>
                <a:srgbClr val="FF0000"/>
              </a:solidFill>
            </a:endParaRPr>
          </a:p>
        </p:txBody>
      </p:sp>
      <p:sp>
        <p:nvSpPr>
          <p:cNvPr id="18435" name="Rectangle 1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300" b="0" dirty="0"/>
              <a:t>The idea of using codes to represent letters dates from before the time of Herman Hollerith, whose contribution is described in the introduction to Chapter 8.</a:t>
            </a:r>
          </a:p>
        </p:txBody>
      </p:sp>
      <p:grpSp>
        <p:nvGrpSpPr>
          <p:cNvPr id="2" name="Group 17"/>
          <p:cNvGrpSpPr>
            <a:grpSpLocks/>
          </p:cNvGrpSpPr>
          <p:nvPr/>
        </p:nvGrpSpPr>
        <p:grpSpPr bwMode="auto">
          <a:xfrm>
            <a:off x="407988" y="2273300"/>
            <a:ext cx="8278812" cy="4356100"/>
            <a:chOff x="257" y="1432"/>
            <a:chExt cx="5215" cy="2744"/>
          </a:xfrm>
        </p:grpSpPr>
        <p:pic>
          <p:nvPicPr>
            <p:cNvPr id="18437" name="Picture 7" descr="MorseCode"/>
            <p:cNvPicPr>
              <a:picLocks noChangeAspect="1" noChangeArrowheads="1"/>
            </p:cNvPicPr>
            <p:nvPr/>
          </p:nvPicPr>
          <p:blipFill>
            <a:blip r:embed="rId3"/>
            <a:srcRect/>
            <a:stretch>
              <a:fillRect/>
            </a:stretch>
          </p:blipFill>
          <p:spPr bwMode="auto">
            <a:xfrm>
              <a:off x="1920" y="2448"/>
              <a:ext cx="3536" cy="1536"/>
            </a:xfrm>
            <a:prstGeom prst="rect">
              <a:avLst/>
            </a:prstGeom>
            <a:noFill/>
            <a:ln w="9525">
              <a:solidFill>
                <a:schemeClr val="tx1"/>
              </a:solidFill>
              <a:miter lim="800000"/>
              <a:headEnd/>
              <a:tailEnd/>
            </a:ln>
          </p:spPr>
        </p:pic>
        <p:pic>
          <p:nvPicPr>
            <p:cNvPr id="18438" name="Picture 9" descr="SamuelMorse"/>
            <p:cNvPicPr>
              <a:picLocks noChangeAspect="1" noChangeArrowheads="1"/>
            </p:cNvPicPr>
            <p:nvPr/>
          </p:nvPicPr>
          <p:blipFill>
            <a:blip r:embed="rId4"/>
            <a:srcRect l="1135" t="1016" r="5678" b="1016"/>
            <a:stretch>
              <a:fillRect/>
            </a:stretch>
          </p:blipFill>
          <p:spPr bwMode="auto">
            <a:xfrm>
              <a:off x="384" y="2448"/>
              <a:ext cx="1309" cy="1536"/>
            </a:xfrm>
            <a:prstGeom prst="rect">
              <a:avLst/>
            </a:prstGeom>
            <a:noFill/>
            <a:ln w="9525">
              <a:solidFill>
                <a:srgbClr val="000000"/>
              </a:solidFill>
              <a:miter lim="800000"/>
              <a:headEnd/>
              <a:tailEnd/>
            </a:ln>
          </p:spPr>
        </p:pic>
        <p:sp>
          <p:nvSpPr>
            <p:cNvPr id="18439" name="Text Box 11"/>
            <p:cNvSpPr txBox="1">
              <a:spLocks noChangeArrowheads="1"/>
            </p:cNvSpPr>
            <p:nvPr/>
          </p:nvSpPr>
          <p:spPr bwMode="auto">
            <a:xfrm>
              <a:off x="257" y="3984"/>
              <a:ext cx="1591" cy="192"/>
            </a:xfrm>
            <a:prstGeom prst="rect">
              <a:avLst/>
            </a:prstGeom>
            <a:noFill/>
            <a:ln w="9525">
              <a:noFill/>
              <a:miter lim="800000"/>
              <a:headEnd/>
              <a:tailEnd/>
            </a:ln>
          </p:spPr>
          <p:txBody>
            <a:bodyPr>
              <a:prstTxWarp prst="textNoShape">
                <a:avLst/>
              </a:prstTxWarp>
              <a:spAutoFit/>
            </a:bodyPr>
            <a:lstStyle/>
            <a:p>
              <a:pPr algn="ctr">
                <a:spcBef>
                  <a:spcPct val="50000"/>
                </a:spcBef>
              </a:pPr>
              <a:r>
                <a:rPr lang="en-US">
                  <a:latin typeface="Helvetica Neue" pitchFamily="1" charset="0"/>
                </a:rPr>
                <a:t>Samuel Morse (1791-1872)</a:t>
              </a:r>
              <a:endParaRPr lang="en-US" sz="1600"/>
            </a:p>
          </p:txBody>
        </p:sp>
        <p:sp>
          <p:nvSpPr>
            <p:cNvPr id="18440" name="Rectangle 14"/>
            <p:cNvSpPr>
              <a:spLocks noChangeArrowheads="1"/>
            </p:cNvSpPr>
            <p:nvPr/>
          </p:nvSpPr>
          <p:spPr bwMode="auto">
            <a:xfrm>
              <a:off x="304" y="1432"/>
              <a:ext cx="5122" cy="872"/>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300" b="0" dirty="0"/>
                <a:t>Most of you are</a:t>
              </a:r>
              <a:r>
                <a:rPr lang="en-US" sz="2300" b="0" dirty="0" smtClean="0"/>
                <a:t> familiar </a:t>
              </a:r>
              <a:r>
                <a:rPr lang="en-US" sz="2300" b="0" dirty="0"/>
                <a:t>with the work of Samuel </a:t>
              </a:r>
              <a:r>
                <a:rPr lang="en-US" sz="2300" b="0" dirty="0" smtClean="0"/>
                <a:t>F. B</a:t>
              </a:r>
              <a:r>
                <a:rPr lang="en-US" sz="2300" b="0" dirty="0"/>
                <a:t>. Morse, inventor of the telegraph, who devised a code consisting of dots and dashes.  This scheme made it easier to transmit messages and</a:t>
              </a:r>
              <a:r>
                <a:rPr lang="en-US" sz="2300" b="0" dirty="0" smtClean="0"/>
                <a:t> paved the </a:t>
              </a:r>
              <a:r>
                <a:rPr lang="en-US" sz="2300" b="0" dirty="0"/>
                <a:t>way for later </a:t>
              </a:r>
              <a:r>
                <a:rPr lang="en-US" sz="2300" b="0" dirty="0" smtClean="0"/>
                <a:t>developments in communication.</a:t>
              </a:r>
              <a:endParaRPr lang="en-US" sz="2300" b="0" dirty="0"/>
            </a:p>
          </p:txBody>
        </p:sp>
        <p:sp>
          <p:nvSpPr>
            <p:cNvPr id="18441" name="Text Box 15"/>
            <p:cNvSpPr txBox="1">
              <a:spLocks noChangeArrowheads="1"/>
            </p:cNvSpPr>
            <p:nvPr/>
          </p:nvSpPr>
          <p:spPr bwMode="auto">
            <a:xfrm>
              <a:off x="1920" y="3984"/>
              <a:ext cx="3552" cy="192"/>
            </a:xfrm>
            <a:prstGeom prst="rect">
              <a:avLst/>
            </a:prstGeom>
            <a:noFill/>
            <a:ln w="9525">
              <a:noFill/>
              <a:miter lim="800000"/>
              <a:headEnd/>
              <a:tailEnd/>
            </a:ln>
          </p:spPr>
          <p:txBody>
            <a:bodyPr>
              <a:prstTxWarp prst="textNoShape">
                <a:avLst/>
              </a:prstTxWarp>
              <a:spAutoFit/>
            </a:bodyPr>
            <a:lstStyle/>
            <a:p>
              <a:pPr algn="ctr">
                <a:spcBef>
                  <a:spcPct val="50000"/>
                </a:spcBef>
              </a:pPr>
              <a:r>
                <a:rPr lang="en-US">
                  <a:latin typeface="Helvetica Neue" pitchFamily="1" charset="0"/>
                </a:rPr>
                <a:t>Alphabetic Characters in Morse Code</a:t>
              </a:r>
              <a:endParaRPr lang="en-US" sz="16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Victorian Internet</a:t>
            </a:r>
          </a:p>
        </p:txBody>
      </p:sp>
      <p:pic>
        <p:nvPicPr>
          <p:cNvPr id="20483" name="Picture 3"/>
          <p:cNvPicPr>
            <a:picLocks noChangeAspect="1" noChangeArrowheads="1"/>
          </p:cNvPicPr>
          <p:nvPr/>
        </p:nvPicPr>
        <p:blipFill>
          <a:blip r:embed="rId3"/>
          <a:srcRect/>
          <a:stretch>
            <a:fillRect/>
          </a:stretch>
        </p:blipFill>
        <p:spPr bwMode="auto">
          <a:xfrm>
            <a:off x="5359400" y="1295400"/>
            <a:ext cx="3359150" cy="4648200"/>
          </a:xfrm>
          <a:prstGeom prst="rect">
            <a:avLst/>
          </a:prstGeom>
          <a:noFill/>
          <a:ln w="9525">
            <a:solidFill>
              <a:schemeClr val="tx1"/>
            </a:solidFill>
            <a:miter lim="800000"/>
            <a:headEnd/>
            <a:tailEnd/>
          </a:ln>
        </p:spPr>
      </p:pic>
      <p:sp>
        <p:nvSpPr>
          <p:cNvPr id="20484" name="Text Box 4"/>
          <p:cNvSpPr txBox="1">
            <a:spLocks noChangeArrowheads="1"/>
          </p:cNvSpPr>
          <p:nvPr/>
        </p:nvSpPr>
        <p:spPr bwMode="auto">
          <a:xfrm>
            <a:off x="381000" y="1295400"/>
            <a:ext cx="4746625" cy="3049588"/>
          </a:xfrm>
          <a:prstGeom prst="rect">
            <a:avLst/>
          </a:prstGeom>
          <a:noFill/>
          <a:ln w="9525">
            <a:noFill/>
            <a:miter lim="800000"/>
            <a:headEnd/>
            <a:tailEnd/>
          </a:ln>
        </p:spPr>
        <p:txBody>
          <a:bodyPr>
            <a:prstTxWarp prst="textNoShape">
              <a:avLst/>
            </a:prstTxWarp>
            <a:spAutoFit/>
          </a:bodyPr>
          <a:lstStyle/>
          <a:p>
            <a:pPr algn="just">
              <a:lnSpc>
                <a:spcPct val="90000"/>
              </a:lnSpc>
            </a:pPr>
            <a:r>
              <a:rPr lang="en-US" sz="2400" b="0"/>
              <a:t>What you probably don’t know is that the invention of the telegraph also gave rise to many of the social phenomena we tend to associate with the modern Internet, including chat rooms, online romances, hackers, and entrepreneurs—all of which are described in Tom Standage’s 1998 book, </a:t>
            </a:r>
            <a:r>
              <a:rPr lang="en-US" sz="2400" b="0" i="1"/>
              <a:t>The Victorian Internet.</a:t>
            </a:r>
            <a:r>
              <a:rPr lang="en-US" sz="2400" b="0"/>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ChangeArrowheads="1"/>
          </p:cNvSpPr>
          <p:nvPr>
            <p:ph type="ctrTitle"/>
          </p:nvPr>
        </p:nvSpPr>
        <p:spPr>
          <a:xfrm>
            <a:off x="0" y="2616200"/>
            <a:ext cx="9144000" cy="1143000"/>
          </a:xfrm>
        </p:spPr>
        <p:txBody>
          <a:bodyPr/>
          <a:lstStyle/>
          <a:p>
            <a:r>
              <a:rPr lang="en-US" sz="6000">
                <a:solidFill>
                  <a:srgbClr val="FF0000"/>
                </a:solidFill>
              </a:rPr>
              <a:t>Characters and Strings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Principle of Enumeration</a:t>
            </a:r>
            <a:endParaRPr lang="en-US">
              <a:solidFill>
                <a:schemeClr val="tx1"/>
              </a:solidFill>
            </a:endParaRPr>
          </a:p>
        </p:txBody>
      </p:sp>
      <p:sp>
        <p:nvSpPr>
          <p:cNvPr id="24579" name="Rectangle 3"/>
          <p:cNvSpPr>
            <a:spLocks noChangeArrowheads="1"/>
          </p:cNvSpPr>
          <p:nvPr/>
        </p:nvSpPr>
        <p:spPr bwMode="auto">
          <a:xfrm>
            <a:off x="482600" y="1155700"/>
            <a:ext cx="8128000" cy="1663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Computers tend to be good at working with numeric data.  When you declare a variable of type </a:t>
            </a:r>
            <a:r>
              <a:rPr lang="en-US" sz="2000">
                <a:latin typeface="Courier New" pitchFamily="1" charset="0"/>
              </a:rPr>
              <a:t>int</a:t>
            </a:r>
            <a:r>
              <a:rPr lang="en-US" sz="2400" b="0"/>
              <a:t>, for example, the Java virtual machine reserves a location in memory  designed to hold an integer in the defined range.</a:t>
            </a:r>
          </a:p>
        </p:txBody>
      </p:sp>
      <p:sp>
        <p:nvSpPr>
          <p:cNvPr id="794628" name="Rectangle 4"/>
          <p:cNvSpPr>
            <a:spLocks noChangeArrowheads="1"/>
          </p:cNvSpPr>
          <p:nvPr/>
        </p:nvSpPr>
        <p:spPr bwMode="auto">
          <a:xfrm>
            <a:off x="482600" y="2578100"/>
            <a:ext cx="8131175" cy="1765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ability to represent an integer value, however, also makes it easy to work with other data types as long as it is possible to represent those types using integers.  For types consisting of a finite set of values, the easiest approach is simply to number the elements of the collection.</a:t>
            </a:r>
          </a:p>
        </p:txBody>
      </p:sp>
      <p:sp>
        <p:nvSpPr>
          <p:cNvPr id="794629" name="Rectangle 5"/>
          <p:cNvSpPr>
            <a:spLocks noChangeArrowheads="1"/>
          </p:cNvSpPr>
          <p:nvPr/>
        </p:nvSpPr>
        <p:spPr bwMode="auto">
          <a:xfrm>
            <a:off x="482600" y="4318000"/>
            <a:ext cx="8131175" cy="13970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For example, if you want to work with data representing months of the year, you can simply assign integer codes to the names of each month, much as we do ourselves.  Thus, January is month 1, February is month 2, and so on.</a:t>
            </a:r>
          </a:p>
        </p:txBody>
      </p:sp>
      <p:sp>
        <p:nvSpPr>
          <p:cNvPr id="794630" name="Rectangle 6"/>
          <p:cNvSpPr>
            <a:spLocks noChangeArrowheads="1"/>
          </p:cNvSpPr>
          <p:nvPr/>
        </p:nvSpPr>
        <p:spPr bwMode="auto">
          <a:xfrm>
            <a:off x="482600" y="5740400"/>
            <a:ext cx="8131175" cy="11176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Types that are identified by counting off the elements are called </a:t>
            </a:r>
            <a:r>
              <a:rPr lang="en-US" sz="2400" i="1"/>
              <a:t>enumerated types</a:t>
            </a:r>
            <a:r>
              <a:rPr lang="en-US" sz="2400" b="0" i="1"/>
              <a:t>.</a:t>
            </a:r>
            <a:endParaRPr lang="en-US" sz="2400" b="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46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9462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9463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4628" grpId="0" build="p" bldLvl="2" autoUpdateAnimBg="0"/>
      <p:bldP spid="794629" grpId="0" build="p" bldLvl="2" autoUpdateAnimBg="0"/>
      <p:bldP spid="794630" grpId="0" build="p" bldLvl="2" autoUpdateAnimBg="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76200"/>
            <a:ext cx="9144000" cy="1143000"/>
          </a:xfrm>
          <a:noFill/>
        </p:spPr>
        <p:txBody>
          <a:bodyPr/>
          <a:lstStyle/>
          <a:p>
            <a:r>
              <a:rPr lang="en-US" sz="4000">
                <a:solidFill>
                  <a:srgbClr val="FF0000"/>
                </a:solidFill>
              </a:rPr>
              <a:t>Enumerated Types in Java</a:t>
            </a:r>
            <a:endParaRPr lang="en-US">
              <a:solidFill>
                <a:schemeClr val="tx1"/>
              </a:solidFill>
            </a:endParaRPr>
          </a:p>
        </p:txBody>
      </p:sp>
      <p:sp>
        <p:nvSpPr>
          <p:cNvPr id="26627" name="Rectangle 3"/>
          <p:cNvSpPr>
            <a:spLocks noChangeArrowheads="1"/>
          </p:cNvSpPr>
          <p:nvPr/>
        </p:nvSpPr>
        <p:spPr bwMode="auto">
          <a:xfrm>
            <a:off x="482600" y="1155700"/>
            <a:ext cx="8128000" cy="1663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0000"/>
              </a:spcAft>
              <a:buFontTx/>
              <a:buChar char="•"/>
            </a:pPr>
            <a:r>
              <a:rPr lang="en-US" sz="2400" b="0"/>
              <a:t>Java offers two strategies for representing enumerated types:</a:t>
            </a:r>
          </a:p>
          <a:p>
            <a:pPr marL="742950" lvl="1" indent="-285750" algn="just">
              <a:lnSpc>
                <a:spcPct val="85000"/>
              </a:lnSpc>
              <a:spcAft>
                <a:spcPct val="20000"/>
              </a:spcAft>
              <a:buFontTx/>
              <a:buChar char="–"/>
            </a:pPr>
            <a:r>
              <a:rPr lang="en-US" sz="2000" b="0">
                <a:ea typeface="ＭＳ Ｐゴシック" pitchFamily="1" charset="-128"/>
                <a:cs typeface="ＭＳ Ｐゴシック" pitchFamily="1" charset="-128"/>
              </a:rPr>
              <a:t>Defining named constants to represent the values in the enumeration</a:t>
            </a:r>
          </a:p>
          <a:p>
            <a:pPr marL="742950" lvl="1" indent="-285750" algn="just">
              <a:lnSpc>
                <a:spcPct val="85000"/>
              </a:lnSpc>
              <a:spcAft>
                <a:spcPct val="50000"/>
              </a:spcAft>
              <a:buFontTx/>
              <a:buChar char="–"/>
            </a:pPr>
            <a:r>
              <a:rPr lang="en-US" sz="2000" b="0">
                <a:ea typeface="ＭＳ Ｐゴシック" pitchFamily="1" charset="-128"/>
                <a:cs typeface="ＭＳ Ｐゴシック" pitchFamily="1" charset="-128"/>
              </a:rPr>
              <a:t>Using the </a:t>
            </a:r>
            <a:r>
              <a:rPr lang="en-US" sz="1800">
                <a:latin typeface="Courier New" pitchFamily="1" charset="0"/>
                <a:ea typeface="ＭＳ Ｐゴシック" pitchFamily="1" charset="-128"/>
                <a:cs typeface="ＭＳ Ｐゴシック" pitchFamily="1" charset="-128"/>
              </a:rPr>
              <a:t>enum</a:t>
            </a:r>
            <a:r>
              <a:rPr lang="en-US" sz="2000" b="0">
                <a:ea typeface="ＭＳ Ｐゴシック" pitchFamily="1" charset="-128"/>
                <a:cs typeface="ＭＳ Ｐゴシック" pitchFamily="1" charset="-128"/>
              </a:rPr>
              <a:t> facility introduced in Java 5.0 </a:t>
            </a:r>
          </a:p>
        </p:txBody>
      </p:sp>
      <p:sp>
        <p:nvSpPr>
          <p:cNvPr id="796676" name="Rectangle 4"/>
          <p:cNvSpPr>
            <a:spLocks noChangeArrowheads="1"/>
          </p:cNvSpPr>
          <p:nvPr/>
        </p:nvSpPr>
        <p:spPr bwMode="auto">
          <a:xfrm>
            <a:off x="482600" y="2260600"/>
            <a:ext cx="8131175" cy="1765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Although I cover the </a:t>
            </a:r>
            <a:r>
              <a:rPr lang="en-US" sz="2000">
                <a:latin typeface="Courier New" pitchFamily="1" charset="0"/>
              </a:rPr>
              <a:t>enum</a:t>
            </a:r>
            <a:r>
              <a:rPr lang="en-US" sz="2400" b="0"/>
              <a:t> syntax briefly in the book, I remain convinced that it is easier for beginning programmers to use the older strategy of defining integer constants to represent the elements of the type and then using variables of type </a:t>
            </a:r>
            <a:r>
              <a:rPr lang="en-US" sz="2000">
                <a:latin typeface="Courier New" pitchFamily="1" charset="0"/>
              </a:rPr>
              <a:t>int</a:t>
            </a:r>
            <a:r>
              <a:rPr lang="en-US" sz="2400" b="0"/>
              <a:t> to store the values.</a:t>
            </a:r>
          </a:p>
        </p:txBody>
      </p:sp>
      <p:grpSp>
        <p:nvGrpSpPr>
          <p:cNvPr id="2" name="Group 5"/>
          <p:cNvGrpSpPr>
            <a:grpSpLocks/>
          </p:cNvGrpSpPr>
          <p:nvPr/>
        </p:nvGrpSpPr>
        <p:grpSpPr bwMode="auto">
          <a:xfrm>
            <a:off x="482600" y="3987800"/>
            <a:ext cx="8131175" cy="1803400"/>
            <a:chOff x="304" y="2512"/>
            <a:chExt cx="5122" cy="1136"/>
          </a:xfrm>
        </p:grpSpPr>
        <p:sp>
          <p:nvSpPr>
            <p:cNvPr id="26630" name="Rectangle 6"/>
            <p:cNvSpPr>
              <a:spLocks noChangeArrowheads="1"/>
            </p:cNvSpPr>
            <p:nvPr/>
          </p:nvSpPr>
          <p:spPr bwMode="auto">
            <a:xfrm>
              <a:off x="304" y="2512"/>
              <a:ext cx="5122" cy="512"/>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For example, you can define names for the major compass points as follows:</a:t>
              </a:r>
            </a:p>
          </p:txBody>
        </p:sp>
        <p:sp>
          <p:nvSpPr>
            <p:cNvPr id="26631" name="Rectangle 7"/>
            <p:cNvSpPr>
              <a:spLocks noChangeArrowheads="1"/>
            </p:cNvSpPr>
            <p:nvPr/>
          </p:nvSpPr>
          <p:spPr bwMode="auto">
            <a:xfrm>
              <a:off x="800" y="3024"/>
              <a:ext cx="4240" cy="62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0000"/>
                </a:lnSpc>
              </a:pPr>
              <a:r>
                <a:rPr lang="en-US" sz="1600">
                  <a:latin typeface="Courier New" pitchFamily="1" charset="0"/>
                </a:rPr>
                <a:t>public static final int NORTH = 0;</a:t>
              </a:r>
            </a:p>
            <a:p>
              <a:pPr>
                <a:lnSpc>
                  <a:spcPct val="90000"/>
                </a:lnSpc>
              </a:pPr>
              <a:r>
                <a:rPr lang="en-US" sz="1600">
                  <a:latin typeface="Courier New" pitchFamily="1" charset="0"/>
                </a:rPr>
                <a:t>public static final int EAST = 1;</a:t>
              </a:r>
            </a:p>
            <a:p>
              <a:pPr>
                <a:lnSpc>
                  <a:spcPct val="90000"/>
                </a:lnSpc>
              </a:pPr>
              <a:r>
                <a:rPr lang="en-US" sz="1600">
                  <a:latin typeface="Courier New" pitchFamily="1" charset="0"/>
                </a:rPr>
                <a:t>public static final int SOUTH = 2;</a:t>
              </a:r>
            </a:p>
            <a:p>
              <a:pPr>
                <a:lnSpc>
                  <a:spcPct val="90000"/>
                </a:lnSpc>
              </a:pPr>
              <a:r>
                <a:rPr lang="en-US" sz="1600">
                  <a:latin typeface="Courier New" pitchFamily="1" charset="0"/>
                </a:rPr>
                <a:t>public static final int WEST = 3;</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66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6676" grpId="0" build="p" bldLvl="2" autoUpdateAnimBg="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76200"/>
            <a:ext cx="9144000" cy="1143000"/>
          </a:xfrm>
          <a:noFill/>
        </p:spPr>
        <p:txBody>
          <a:bodyPr/>
          <a:lstStyle/>
          <a:p>
            <a:r>
              <a:rPr lang="en-US" sz="4000">
                <a:solidFill>
                  <a:srgbClr val="FF0000"/>
                </a:solidFill>
              </a:rPr>
              <a:t>Characters</a:t>
            </a:r>
            <a:endParaRPr lang="en-US">
              <a:solidFill>
                <a:schemeClr val="tx1"/>
              </a:solidFill>
            </a:endParaRPr>
          </a:p>
        </p:txBody>
      </p:sp>
      <p:sp>
        <p:nvSpPr>
          <p:cNvPr id="28675" name="Rectangle 3"/>
          <p:cNvSpPr>
            <a:spLocks noChangeArrowheads="1"/>
          </p:cNvSpPr>
          <p:nvPr/>
        </p:nvSpPr>
        <p:spPr bwMode="auto">
          <a:xfrm>
            <a:off x="482600" y="1155700"/>
            <a:ext cx="8128000" cy="1663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dirty="0"/>
              <a:t>Computers use the principle of enumeration to represent character data inside the memory of the machine.  There are, after all, a finite number of characters on the keyboard.  If you assign an integer to each character, you can use that integer as a code for the character it represents.</a:t>
            </a:r>
          </a:p>
        </p:txBody>
      </p:sp>
      <p:sp>
        <p:nvSpPr>
          <p:cNvPr id="802820" name="Rectangle 4"/>
          <p:cNvSpPr>
            <a:spLocks noChangeArrowheads="1"/>
          </p:cNvSpPr>
          <p:nvPr/>
        </p:nvSpPr>
        <p:spPr bwMode="auto">
          <a:xfrm>
            <a:off x="482600" y="2890838"/>
            <a:ext cx="8131175" cy="1376362"/>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dirty="0"/>
              <a:t>Character codes, however, are not particularly useful unless they are standardized.  If different computer manufacturers use different coding sequence (as was indeed the case in the early years), it is harder to share such data across machines.</a:t>
            </a:r>
          </a:p>
        </p:txBody>
      </p:sp>
      <p:sp>
        <p:nvSpPr>
          <p:cNvPr id="802821" name="Rectangle 5"/>
          <p:cNvSpPr>
            <a:spLocks noChangeArrowheads="1"/>
          </p:cNvSpPr>
          <p:nvPr/>
        </p:nvSpPr>
        <p:spPr bwMode="auto">
          <a:xfrm>
            <a:off x="482600" y="4325938"/>
            <a:ext cx="8131175" cy="703262"/>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dirty="0"/>
              <a:t>The first widely adopted character encoding was ASCII (</a:t>
            </a:r>
            <a:r>
              <a:rPr lang="en-US" sz="2400" b="0" i="1" dirty="0"/>
              <a:t>American Standard Code for Information Interchange</a:t>
            </a:r>
            <a:r>
              <a:rPr lang="en-US" sz="2400" b="0" dirty="0"/>
              <a:t>).</a:t>
            </a:r>
          </a:p>
        </p:txBody>
      </p:sp>
      <p:sp>
        <p:nvSpPr>
          <p:cNvPr id="802822" name="Rectangle 6"/>
          <p:cNvSpPr>
            <a:spLocks noChangeArrowheads="1"/>
          </p:cNvSpPr>
          <p:nvPr/>
        </p:nvSpPr>
        <p:spPr bwMode="auto">
          <a:xfrm>
            <a:off x="482600" y="5130800"/>
            <a:ext cx="8131175" cy="14224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With only 256 possible characters, the ASCII system proved inadequate to represent the many alphabets in use throughout the world.  It has therefore been superseded by Unicode, which allows for a much larger number of characters.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028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0282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0282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2820" grpId="0" build="p" bldLvl="2" autoUpdateAnimBg="0"/>
      <p:bldP spid="802821" grpId="0" build="p" bldLvl="2" autoUpdateAnimBg="0"/>
      <p:bldP spid="802822" grpId="0" build="p" autoUpdateAnimBg="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The ASCII Subset of Unicode</a:t>
            </a:r>
            <a:endParaRPr lang="en-US" dirty="0">
              <a:solidFill>
                <a:schemeClr val="tx1"/>
              </a:solidFill>
            </a:endParaRPr>
          </a:p>
        </p:txBody>
      </p:sp>
      <p:sp>
        <p:nvSpPr>
          <p:cNvPr id="804867" name="Text Box 3"/>
          <p:cNvSpPr txBox="1">
            <a:spLocks noChangeArrowheads="1"/>
          </p:cNvSpPr>
          <p:nvPr/>
        </p:nvSpPr>
        <p:spPr bwMode="auto">
          <a:xfrm>
            <a:off x="457200" y="1143000"/>
            <a:ext cx="8229600" cy="71437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b="0" dirty="0"/>
              <a:t>The Unicode value for any character in the table is the sum of the octal numbers at the beginning of that row and column.</a:t>
            </a:r>
          </a:p>
        </p:txBody>
      </p:sp>
      <p:sp>
        <p:nvSpPr>
          <p:cNvPr id="804868" name="Text Box 4"/>
          <p:cNvSpPr txBox="1">
            <a:spLocks noChangeArrowheads="1"/>
          </p:cNvSpPr>
          <p:nvPr/>
        </p:nvSpPr>
        <p:spPr bwMode="auto">
          <a:xfrm>
            <a:off x="457200" y="1143000"/>
            <a:ext cx="8229600" cy="71437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b="0"/>
              <a:t>The letter </a:t>
            </a:r>
            <a:r>
              <a:rPr lang="en-US" sz="2000" b="0">
                <a:latin typeface="Helvetica Neue" pitchFamily="1" charset="0"/>
              </a:rPr>
              <a:t>A</a:t>
            </a:r>
            <a:r>
              <a:rPr lang="en-US" sz="2400" b="0"/>
              <a:t>, for example, has the Unicode value 101</a:t>
            </a:r>
            <a:r>
              <a:rPr lang="en-US" sz="2400" b="0" baseline="-25000"/>
              <a:t>8</a:t>
            </a:r>
            <a:r>
              <a:rPr lang="en-US" sz="2400" b="0"/>
              <a:t>, which is the sum of the row and column labels.</a:t>
            </a:r>
          </a:p>
        </p:txBody>
      </p:sp>
      <p:grpSp>
        <p:nvGrpSpPr>
          <p:cNvPr id="2" name="Group 5"/>
          <p:cNvGrpSpPr>
            <a:grpSpLocks/>
          </p:cNvGrpSpPr>
          <p:nvPr/>
        </p:nvGrpSpPr>
        <p:grpSpPr bwMode="auto">
          <a:xfrm>
            <a:off x="381000" y="1066800"/>
            <a:ext cx="8351838" cy="844550"/>
            <a:chOff x="240" y="672"/>
            <a:chExt cx="5261" cy="532"/>
          </a:xfrm>
        </p:grpSpPr>
        <p:sp>
          <p:nvSpPr>
            <p:cNvPr id="31009" name="Rectangle 6"/>
            <p:cNvSpPr>
              <a:spLocks noChangeArrowheads="1"/>
            </p:cNvSpPr>
            <p:nvPr/>
          </p:nvSpPr>
          <p:spPr bwMode="auto">
            <a:xfrm>
              <a:off x="240" y="672"/>
              <a:ext cx="5261" cy="532"/>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sp>
          <p:nvSpPr>
            <p:cNvPr id="31010" name="Text Box 7"/>
            <p:cNvSpPr txBox="1">
              <a:spLocks noChangeArrowheads="1"/>
            </p:cNvSpPr>
            <p:nvPr/>
          </p:nvSpPr>
          <p:spPr bwMode="auto">
            <a:xfrm>
              <a:off x="288" y="720"/>
              <a:ext cx="5184" cy="450"/>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b="0" dirty="0"/>
                <a:t>The following table shows the first 128 characters in the Unicode character set, which are the same as in the older ASCII scheme: </a:t>
              </a:r>
            </a:p>
          </p:txBody>
        </p:sp>
      </p:grpSp>
      <p:grpSp>
        <p:nvGrpSpPr>
          <p:cNvPr id="30726" name="Group 8"/>
          <p:cNvGrpSpPr>
            <a:grpSpLocks/>
          </p:cNvGrpSpPr>
          <p:nvPr/>
        </p:nvGrpSpPr>
        <p:grpSpPr bwMode="auto">
          <a:xfrm>
            <a:off x="1231900" y="2362200"/>
            <a:ext cx="7315200" cy="4067175"/>
            <a:chOff x="776" y="1488"/>
            <a:chExt cx="4608" cy="2562"/>
          </a:xfrm>
        </p:grpSpPr>
        <p:sp>
          <p:nvSpPr>
            <p:cNvPr id="30881" name="Rectangle 9"/>
            <p:cNvSpPr>
              <a:spLocks noChangeArrowheads="1"/>
            </p:cNvSpPr>
            <p:nvPr/>
          </p:nvSpPr>
          <p:spPr bwMode="auto">
            <a:xfrm>
              <a:off x="776"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20000"/>
                </a:spcBef>
              </a:pPr>
              <a:r>
                <a:rPr lang="en-US" sz="1600" b="0">
                  <a:latin typeface="Helvetica Neue" pitchFamily="1" charset="0"/>
                </a:rPr>
                <a:t>\000</a:t>
              </a:r>
              <a:endParaRPr lang="en-US" sz="2400" b="0">
                <a:latin typeface="Helvetica Neue" pitchFamily="1" charset="0"/>
              </a:endParaRPr>
            </a:p>
          </p:txBody>
        </p:sp>
        <p:sp>
          <p:nvSpPr>
            <p:cNvPr id="30882" name="Rectangle 10"/>
            <p:cNvSpPr>
              <a:spLocks noChangeArrowheads="1"/>
            </p:cNvSpPr>
            <p:nvPr/>
          </p:nvSpPr>
          <p:spPr bwMode="auto">
            <a:xfrm>
              <a:off x="1352"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\001</a:t>
              </a:r>
            </a:p>
          </p:txBody>
        </p:sp>
        <p:sp>
          <p:nvSpPr>
            <p:cNvPr id="30883" name="Rectangle 11"/>
            <p:cNvSpPr>
              <a:spLocks noChangeArrowheads="1"/>
            </p:cNvSpPr>
            <p:nvPr/>
          </p:nvSpPr>
          <p:spPr bwMode="auto">
            <a:xfrm>
              <a:off x="1928"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\002</a:t>
              </a:r>
            </a:p>
          </p:txBody>
        </p:sp>
        <p:sp>
          <p:nvSpPr>
            <p:cNvPr id="30884" name="Rectangle 12"/>
            <p:cNvSpPr>
              <a:spLocks noChangeArrowheads="1"/>
            </p:cNvSpPr>
            <p:nvPr/>
          </p:nvSpPr>
          <p:spPr bwMode="auto">
            <a:xfrm>
              <a:off x="2504"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\003</a:t>
              </a:r>
            </a:p>
          </p:txBody>
        </p:sp>
        <p:sp>
          <p:nvSpPr>
            <p:cNvPr id="30885" name="Rectangle 13"/>
            <p:cNvSpPr>
              <a:spLocks noChangeArrowheads="1"/>
            </p:cNvSpPr>
            <p:nvPr/>
          </p:nvSpPr>
          <p:spPr bwMode="auto">
            <a:xfrm>
              <a:off x="3080"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\004</a:t>
              </a:r>
            </a:p>
          </p:txBody>
        </p:sp>
        <p:sp>
          <p:nvSpPr>
            <p:cNvPr id="30886" name="Rectangle 14"/>
            <p:cNvSpPr>
              <a:spLocks noChangeArrowheads="1"/>
            </p:cNvSpPr>
            <p:nvPr/>
          </p:nvSpPr>
          <p:spPr bwMode="auto">
            <a:xfrm>
              <a:off x="3656"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\005</a:t>
              </a:r>
            </a:p>
          </p:txBody>
        </p:sp>
        <p:sp>
          <p:nvSpPr>
            <p:cNvPr id="30887" name="Rectangle 15"/>
            <p:cNvSpPr>
              <a:spLocks noChangeArrowheads="1"/>
            </p:cNvSpPr>
            <p:nvPr/>
          </p:nvSpPr>
          <p:spPr bwMode="auto">
            <a:xfrm>
              <a:off x="4232"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\006</a:t>
              </a:r>
            </a:p>
          </p:txBody>
        </p:sp>
        <p:sp>
          <p:nvSpPr>
            <p:cNvPr id="30888" name="Rectangle 16"/>
            <p:cNvSpPr>
              <a:spLocks noChangeArrowheads="1"/>
            </p:cNvSpPr>
            <p:nvPr/>
          </p:nvSpPr>
          <p:spPr bwMode="auto">
            <a:xfrm>
              <a:off x="4808"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\007</a:t>
              </a:r>
            </a:p>
          </p:txBody>
        </p:sp>
        <p:sp>
          <p:nvSpPr>
            <p:cNvPr id="30889" name="Rectangle 17"/>
            <p:cNvSpPr>
              <a:spLocks noChangeArrowheads="1"/>
            </p:cNvSpPr>
            <p:nvPr/>
          </p:nvSpPr>
          <p:spPr bwMode="auto">
            <a:xfrm>
              <a:off x="776"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\b</a:t>
              </a:r>
              <a:endParaRPr lang="en-US" sz="2400" b="0">
                <a:latin typeface="Helvetica Neue" pitchFamily="1" charset="0"/>
              </a:endParaRPr>
            </a:p>
          </p:txBody>
        </p:sp>
        <p:sp>
          <p:nvSpPr>
            <p:cNvPr id="30890" name="Rectangle 18"/>
            <p:cNvSpPr>
              <a:spLocks noChangeArrowheads="1"/>
            </p:cNvSpPr>
            <p:nvPr/>
          </p:nvSpPr>
          <p:spPr bwMode="auto">
            <a:xfrm>
              <a:off x="1352"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\t</a:t>
              </a:r>
            </a:p>
          </p:txBody>
        </p:sp>
        <p:sp>
          <p:nvSpPr>
            <p:cNvPr id="30891" name="Rectangle 19"/>
            <p:cNvSpPr>
              <a:spLocks noChangeArrowheads="1"/>
            </p:cNvSpPr>
            <p:nvPr/>
          </p:nvSpPr>
          <p:spPr bwMode="auto">
            <a:xfrm>
              <a:off x="1928"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\n</a:t>
              </a:r>
            </a:p>
          </p:txBody>
        </p:sp>
        <p:sp>
          <p:nvSpPr>
            <p:cNvPr id="30892" name="Rectangle 20"/>
            <p:cNvSpPr>
              <a:spLocks noChangeArrowheads="1"/>
            </p:cNvSpPr>
            <p:nvPr/>
          </p:nvSpPr>
          <p:spPr bwMode="auto">
            <a:xfrm>
              <a:off x="2504"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\011</a:t>
              </a:r>
            </a:p>
          </p:txBody>
        </p:sp>
        <p:sp>
          <p:nvSpPr>
            <p:cNvPr id="30893" name="Rectangle 21"/>
            <p:cNvSpPr>
              <a:spLocks noChangeArrowheads="1"/>
            </p:cNvSpPr>
            <p:nvPr/>
          </p:nvSpPr>
          <p:spPr bwMode="auto">
            <a:xfrm>
              <a:off x="3080"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\f</a:t>
              </a:r>
            </a:p>
          </p:txBody>
        </p:sp>
        <p:sp>
          <p:nvSpPr>
            <p:cNvPr id="30894" name="Rectangle 22"/>
            <p:cNvSpPr>
              <a:spLocks noChangeArrowheads="1"/>
            </p:cNvSpPr>
            <p:nvPr/>
          </p:nvSpPr>
          <p:spPr bwMode="auto">
            <a:xfrm>
              <a:off x="3656"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\r</a:t>
              </a:r>
            </a:p>
          </p:txBody>
        </p:sp>
        <p:sp>
          <p:nvSpPr>
            <p:cNvPr id="30895" name="Rectangle 23"/>
            <p:cNvSpPr>
              <a:spLocks noChangeArrowheads="1"/>
            </p:cNvSpPr>
            <p:nvPr/>
          </p:nvSpPr>
          <p:spPr bwMode="auto">
            <a:xfrm>
              <a:off x="4232"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\016</a:t>
              </a:r>
            </a:p>
          </p:txBody>
        </p:sp>
        <p:sp>
          <p:nvSpPr>
            <p:cNvPr id="30896" name="Rectangle 24"/>
            <p:cNvSpPr>
              <a:spLocks noChangeArrowheads="1"/>
            </p:cNvSpPr>
            <p:nvPr/>
          </p:nvSpPr>
          <p:spPr bwMode="auto">
            <a:xfrm>
              <a:off x="4808"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\017</a:t>
              </a:r>
            </a:p>
          </p:txBody>
        </p:sp>
        <p:sp>
          <p:nvSpPr>
            <p:cNvPr id="30897" name="Rectangle 25"/>
            <p:cNvSpPr>
              <a:spLocks noChangeArrowheads="1"/>
            </p:cNvSpPr>
            <p:nvPr/>
          </p:nvSpPr>
          <p:spPr bwMode="auto">
            <a:xfrm>
              <a:off x="776"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\020</a:t>
              </a:r>
              <a:endParaRPr lang="en-US" sz="2400" b="0">
                <a:latin typeface="Helvetica Neue" pitchFamily="1" charset="0"/>
              </a:endParaRPr>
            </a:p>
          </p:txBody>
        </p:sp>
        <p:sp>
          <p:nvSpPr>
            <p:cNvPr id="30898" name="Rectangle 26"/>
            <p:cNvSpPr>
              <a:spLocks noChangeArrowheads="1"/>
            </p:cNvSpPr>
            <p:nvPr/>
          </p:nvSpPr>
          <p:spPr bwMode="auto">
            <a:xfrm>
              <a:off x="1352"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\021</a:t>
              </a:r>
            </a:p>
          </p:txBody>
        </p:sp>
        <p:sp>
          <p:nvSpPr>
            <p:cNvPr id="30899" name="Rectangle 27"/>
            <p:cNvSpPr>
              <a:spLocks noChangeArrowheads="1"/>
            </p:cNvSpPr>
            <p:nvPr/>
          </p:nvSpPr>
          <p:spPr bwMode="auto">
            <a:xfrm>
              <a:off x="1928"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\022</a:t>
              </a:r>
            </a:p>
          </p:txBody>
        </p:sp>
        <p:sp>
          <p:nvSpPr>
            <p:cNvPr id="30900" name="Rectangle 28"/>
            <p:cNvSpPr>
              <a:spLocks noChangeArrowheads="1"/>
            </p:cNvSpPr>
            <p:nvPr/>
          </p:nvSpPr>
          <p:spPr bwMode="auto">
            <a:xfrm>
              <a:off x="2504"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\023</a:t>
              </a:r>
            </a:p>
          </p:txBody>
        </p:sp>
        <p:sp>
          <p:nvSpPr>
            <p:cNvPr id="30901" name="Rectangle 29"/>
            <p:cNvSpPr>
              <a:spLocks noChangeArrowheads="1"/>
            </p:cNvSpPr>
            <p:nvPr/>
          </p:nvSpPr>
          <p:spPr bwMode="auto">
            <a:xfrm>
              <a:off x="3080"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\024</a:t>
              </a:r>
            </a:p>
          </p:txBody>
        </p:sp>
        <p:sp>
          <p:nvSpPr>
            <p:cNvPr id="30902" name="Rectangle 30"/>
            <p:cNvSpPr>
              <a:spLocks noChangeArrowheads="1"/>
            </p:cNvSpPr>
            <p:nvPr/>
          </p:nvSpPr>
          <p:spPr bwMode="auto">
            <a:xfrm>
              <a:off x="3656"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\025</a:t>
              </a:r>
            </a:p>
          </p:txBody>
        </p:sp>
        <p:sp>
          <p:nvSpPr>
            <p:cNvPr id="30903" name="Rectangle 31"/>
            <p:cNvSpPr>
              <a:spLocks noChangeArrowheads="1"/>
            </p:cNvSpPr>
            <p:nvPr/>
          </p:nvSpPr>
          <p:spPr bwMode="auto">
            <a:xfrm>
              <a:off x="4232"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\026</a:t>
              </a:r>
            </a:p>
          </p:txBody>
        </p:sp>
        <p:sp>
          <p:nvSpPr>
            <p:cNvPr id="30904" name="Rectangle 32"/>
            <p:cNvSpPr>
              <a:spLocks noChangeArrowheads="1"/>
            </p:cNvSpPr>
            <p:nvPr/>
          </p:nvSpPr>
          <p:spPr bwMode="auto">
            <a:xfrm>
              <a:off x="4808"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\027</a:t>
              </a:r>
            </a:p>
          </p:txBody>
        </p:sp>
        <p:sp>
          <p:nvSpPr>
            <p:cNvPr id="30905" name="Rectangle 33"/>
            <p:cNvSpPr>
              <a:spLocks noChangeArrowheads="1"/>
            </p:cNvSpPr>
            <p:nvPr/>
          </p:nvSpPr>
          <p:spPr bwMode="auto">
            <a:xfrm>
              <a:off x="776"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\030</a:t>
              </a:r>
              <a:endParaRPr lang="en-US" sz="2400" b="0">
                <a:latin typeface="Helvetica Neue" pitchFamily="1" charset="0"/>
              </a:endParaRPr>
            </a:p>
          </p:txBody>
        </p:sp>
        <p:sp>
          <p:nvSpPr>
            <p:cNvPr id="30906" name="Rectangle 34"/>
            <p:cNvSpPr>
              <a:spLocks noChangeArrowheads="1"/>
            </p:cNvSpPr>
            <p:nvPr/>
          </p:nvSpPr>
          <p:spPr bwMode="auto">
            <a:xfrm>
              <a:off x="1352"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\031</a:t>
              </a:r>
            </a:p>
          </p:txBody>
        </p:sp>
        <p:sp>
          <p:nvSpPr>
            <p:cNvPr id="30907" name="Rectangle 35"/>
            <p:cNvSpPr>
              <a:spLocks noChangeArrowheads="1"/>
            </p:cNvSpPr>
            <p:nvPr/>
          </p:nvSpPr>
          <p:spPr bwMode="auto">
            <a:xfrm>
              <a:off x="1928"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\032</a:t>
              </a:r>
            </a:p>
          </p:txBody>
        </p:sp>
        <p:sp>
          <p:nvSpPr>
            <p:cNvPr id="30908" name="Rectangle 36"/>
            <p:cNvSpPr>
              <a:spLocks noChangeArrowheads="1"/>
            </p:cNvSpPr>
            <p:nvPr/>
          </p:nvSpPr>
          <p:spPr bwMode="auto">
            <a:xfrm>
              <a:off x="2504"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\033</a:t>
              </a:r>
            </a:p>
          </p:txBody>
        </p:sp>
        <p:sp>
          <p:nvSpPr>
            <p:cNvPr id="30909" name="Rectangle 37"/>
            <p:cNvSpPr>
              <a:spLocks noChangeArrowheads="1"/>
            </p:cNvSpPr>
            <p:nvPr/>
          </p:nvSpPr>
          <p:spPr bwMode="auto">
            <a:xfrm>
              <a:off x="3080"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\034</a:t>
              </a:r>
            </a:p>
          </p:txBody>
        </p:sp>
        <p:sp>
          <p:nvSpPr>
            <p:cNvPr id="30910" name="Rectangle 38"/>
            <p:cNvSpPr>
              <a:spLocks noChangeArrowheads="1"/>
            </p:cNvSpPr>
            <p:nvPr/>
          </p:nvSpPr>
          <p:spPr bwMode="auto">
            <a:xfrm>
              <a:off x="3656"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\035</a:t>
              </a:r>
            </a:p>
          </p:txBody>
        </p:sp>
        <p:sp>
          <p:nvSpPr>
            <p:cNvPr id="30911" name="Rectangle 39"/>
            <p:cNvSpPr>
              <a:spLocks noChangeArrowheads="1"/>
            </p:cNvSpPr>
            <p:nvPr/>
          </p:nvSpPr>
          <p:spPr bwMode="auto">
            <a:xfrm>
              <a:off x="4232"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\036</a:t>
              </a:r>
            </a:p>
          </p:txBody>
        </p:sp>
        <p:sp>
          <p:nvSpPr>
            <p:cNvPr id="30912" name="Rectangle 40"/>
            <p:cNvSpPr>
              <a:spLocks noChangeArrowheads="1"/>
            </p:cNvSpPr>
            <p:nvPr/>
          </p:nvSpPr>
          <p:spPr bwMode="auto">
            <a:xfrm>
              <a:off x="4808"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\037</a:t>
              </a:r>
            </a:p>
          </p:txBody>
        </p:sp>
        <p:sp>
          <p:nvSpPr>
            <p:cNvPr id="30913" name="Rectangle 41"/>
            <p:cNvSpPr>
              <a:spLocks noChangeArrowheads="1"/>
            </p:cNvSpPr>
            <p:nvPr/>
          </p:nvSpPr>
          <p:spPr bwMode="auto">
            <a:xfrm>
              <a:off x="776" y="212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pPr>
              <a:r>
                <a:rPr lang="en-US" sz="1600" b="0" i="1"/>
                <a:t>space</a:t>
              </a:r>
              <a:endParaRPr lang="en-US" sz="2400" b="0">
                <a:latin typeface="Helvetica Neue" pitchFamily="1" charset="0"/>
              </a:endParaRPr>
            </a:p>
          </p:txBody>
        </p:sp>
        <p:sp>
          <p:nvSpPr>
            <p:cNvPr id="30914" name="Rectangle 42"/>
            <p:cNvSpPr>
              <a:spLocks noChangeArrowheads="1"/>
            </p:cNvSpPr>
            <p:nvPr/>
          </p:nvSpPr>
          <p:spPr bwMode="auto">
            <a:xfrm>
              <a:off x="1352"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915" name="Rectangle 43"/>
            <p:cNvSpPr>
              <a:spLocks noChangeArrowheads="1"/>
            </p:cNvSpPr>
            <p:nvPr/>
          </p:nvSpPr>
          <p:spPr bwMode="auto">
            <a:xfrm>
              <a:off x="1928"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916" name="Rectangle 44"/>
            <p:cNvSpPr>
              <a:spLocks noChangeArrowheads="1"/>
            </p:cNvSpPr>
            <p:nvPr/>
          </p:nvSpPr>
          <p:spPr bwMode="auto">
            <a:xfrm>
              <a:off x="2504"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917" name="Rectangle 45"/>
            <p:cNvSpPr>
              <a:spLocks noChangeArrowheads="1"/>
            </p:cNvSpPr>
            <p:nvPr/>
          </p:nvSpPr>
          <p:spPr bwMode="auto">
            <a:xfrm>
              <a:off x="3080"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918" name="Rectangle 46"/>
            <p:cNvSpPr>
              <a:spLocks noChangeArrowheads="1"/>
            </p:cNvSpPr>
            <p:nvPr/>
          </p:nvSpPr>
          <p:spPr bwMode="auto">
            <a:xfrm>
              <a:off x="3656"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919" name="Rectangle 47"/>
            <p:cNvSpPr>
              <a:spLocks noChangeArrowheads="1"/>
            </p:cNvSpPr>
            <p:nvPr/>
          </p:nvSpPr>
          <p:spPr bwMode="auto">
            <a:xfrm>
              <a:off x="4232"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&amp;</a:t>
              </a:r>
            </a:p>
          </p:txBody>
        </p:sp>
        <p:sp>
          <p:nvSpPr>
            <p:cNvPr id="30920" name="Rectangle 48"/>
            <p:cNvSpPr>
              <a:spLocks noChangeArrowheads="1"/>
            </p:cNvSpPr>
            <p:nvPr/>
          </p:nvSpPr>
          <p:spPr bwMode="auto">
            <a:xfrm>
              <a:off x="4808"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921" name="Rectangle 49"/>
            <p:cNvSpPr>
              <a:spLocks noChangeArrowheads="1"/>
            </p:cNvSpPr>
            <p:nvPr/>
          </p:nvSpPr>
          <p:spPr bwMode="auto">
            <a:xfrm>
              <a:off x="776"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endParaRPr lang="en-US" sz="2400" b="0">
                <a:latin typeface="Helvetica Neue" pitchFamily="1" charset="0"/>
              </a:endParaRPr>
            </a:p>
          </p:txBody>
        </p:sp>
        <p:sp>
          <p:nvSpPr>
            <p:cNvPr id="30922" name="Rectangle 50"/>
            <p:cNvSpPr>
              <a:spLocks noChangeArrowheads="1"/>
            </p:cNvSpPr>
            <p:nvPr/>
          </p:nvSpPr>
          <p:spPr bwMode="auto">
            <a:xfrm>
              <a:off x="1352"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923" name="Rectangle 51"/>
            <p:cNvSpPr>
              <a:spLocks noChangeArrowheads="1"/>
            </p:cNvSpPr>
            <p:nvPr/>
          </p:nvSpPr>
          <p:spPr bwMode="auto">
            <a:xfrm>
              <a:off x="1928" y="22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924" name="Rectangle 52"/>
            <p:cNvSpPr>
              <a:spLocks noChangeArrowheads="1"/>
            </p:cNvSpPr>
            <p:nvPr/>
          </p:nvSpPr>
          <p:spPr bwMode="auto">
            <a:xfrm>
              <a:off x="2504"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925" name="Rectangle 53"/>
            <p:cNvSpPr>
              <a:spLocks noChangeArrowheads="1"/>
            </p:cNvSpPr>
            <p:nvPr/>
          </p:nvSpPr>
          <p:spPr bwMode="auto">
            <a:xfrm>
              <a:off x="3080"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926" name="Rectangle 54"/>
            <p:cNvSpPr>
              <a:spLocks noChangeArrowheads="1"/>
            </p:cNvSpPr>
            <p:nvPr/>
          </p:nvSpPr>
          <p:spPr bwMode="auto">
            <a:xfrm>
              <a:off x="3656"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927" name="Rectangle 55"/>
            <p:cNvSpPr>
              <a:spLocks noChangeArrowheads="1"/>
            </p:cNvSpPr>
            <p:nvPr/>
          </p:nvSpPr>
          <p:spPr bwMode="auto">
            <a:xfrm>
              <a:off x="4232"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928" name="Rectangle 56"/>
            <p:cNvSpPr>
              <a:spLocks noChangeArrowheads="1"/>
            </p:cNvSpPr>
            <p:nvPr/>
          </p:nvSpPr>
          <p:spPr bwMode="auto">
            <a:xfrm>
              <a:off x="4808" y="22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929" name="Rectangle 57"/>
            <p:cNvSpPr>
              <a:spLocks noChangeArrowheads="1"/>
            </p:cNvSpPr>
            <p:nvPr/>
          </p:nvSpPr>
          <p:spPr bwMode="auto">
            <a:xfrm>
              <a:off x="776"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a:t>
              </a:r>
              <a:endParaRPr lang="en-US" sz="2400" b="0">
                <a:latin typeface="Helvetica Neue" pitchFamily="1" charset="0"/>
              </a:endParaRPr>
            </a:p>
          </p:txBody>
        </p:sp>
        <p:sp>
          <p:nvSpPr>
            <p:cNvPr id="30930" name="Rectangle 58"/>
            <p:cNvSpPr>
              <a:spLocks noChangeArrowheads="1"/>
            </p:cNvSpPr>
            <p:nvPr/>
          </p:nvSpPr>
          <p:spPr bwMode="auto">
            <a:xfrm>
              <a:off x="1352"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1</a:t>
              </a:r>
            </a:p>
          </p:txBody>
        </p:sp>
        <p:sp>
          <p:nvSpPr>
            <p:cNvPr id="30931" name="Rectangle 59"/>
            <p:cNvSpPr>
              <a:spLocks noChangeArrowheads="1"/>
            </p:cNvSpPr>
            <p:nvPr/>
          </p:nvSpPr>
          <p:spPr bwMode="auto">
            <a:xfrm>
              <a:off x="1928"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2</a:t>
              </a:r>
            </a:p>
          </p:txBody>
        </p:sp>
        <p:sp>
          <p:nvSpPr>
            <p:cNvPr id="30932" name="Rectangle 60"/>
            <p:cNvSpPr>
              <a:spLocks noChangeArrowheads="1"/>
            </p:cNvSpPr>
            <p:nvPr/>
          </p:nvSpPr>
          <p:spPr bwMode="auto">
            <a:xfrm>
              <a:off x="2504"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3</a:t>
              </a:r>
            </a:p>
          </p:txBody>
        </p:sp>
        <p:sp>
          <p:nvSpPr>
            <p:cNvPr id="30933" name="Rectangle 61"/>
            <p:cNvSpPr>
              <a:spLocks noChangeArrowheads="1"/>
            </p:cNvSpPr>
            <p:nvPr/>
          </p:nvSpPr>
          <p:spPr bwMode="auto">
            <a:xfrm>
              <a:off x="3080"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4</a:t>
              </a:r>
            </a:p>
          </p:txBody>
        </p:sp>
        <p:sp>
          <p:nvSpPr>
            <p:cNvPr id="30934" name="Rectangle 62"/>
            <p:cNvSpPr>
              <a:spLocks noChangeArrowheads="1"/>
            </p:cNvSpPr>
            <p:nvPr/>
          </p:nvSpPr>
          <p:spPr bwMode="auto">
            <a:xfrm>
              <a:off x="3656"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5</a:t>
              </a:r>
            </a:p>
          </p:txBody>
        </p:sp>
        <p:sp>
          <p:nvSpPr>
            <p:cNvPr id="30935" name="Rectangle 63"/>
            <p:cNvSpPr>
              <a:spLocks noChangeArrowheads="1"/>
            </p:cNvSpPr>
            <p:nvPr/>
          </p:nvSpPr>
          <p:spPr bwMode="auto">
            <a:xfrm>
              <a:off x="4232"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6</a:t>
              </a:r>
            </a:p>
          </p:txBody>
        </p:sp>
        <p:sp>
          <p:nvSpPr>
            <p:cNvPr id="30936" name="Rectangle 64"/>
            <p:cNvSpPr>
              <a:spLocks noChangeArrowheads="1"/>
            </p:cNvSpPr>
            <p:nvPr/>
          </p:nvSpPr>
          <p:spPr bwMode="auto">
            <a:xfrm>
              <a:off x="4808"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7</a:t>
              </a:r>
            </a:p>
          </p:txBody>
        </p:sp>
        <p:sp>
          <p:nvSpPr>
            <p:cNvPr id="30937" name="Rectangle 65"/>
            <p:cNvSpPr>
              <a:spLocks noChangeArrowheads="1"/>
            </p:cNvSpPr>
            <p:nvPr/>
          </p:nvSpPr>
          <p:spPr bwMode="auto">
            <a:xfrm>
              <a:off x="776"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8</a:t>
              </a:r>
              <a:endParaRPr lang="en-US" sz="2400" b="0">
                <a:latin typeface="Helvetica Neue" pitchFamily="1" charset="0"/>
              </a:endParaRPr>
            </a:p>
          </p:txBody>
        </p:sp>
        <p:sp>
          <p:nvSpPr>
            <p:cNvPr id="30938" name="Rectangle 66"/>
            <p:cNvSpPr>
              <a:spLocks noChangeArrowheads="1"/>
            </p:cNvSpPr>
            <p:nvPr/>
          </p:nvSpPr>
          <p:spPr bwMode="auto">
            <a:xfrm>
              <a:off x="1352"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9</a:t>
              </a:r>
            </a:p>
          </p:txBody>
        </p:sp>
        <p:sp>
          <p:nvSpPr>
            <p:cNvPr id="30939" name="Rectangle 67"/>
            <p:cNvSpPr>
              <a:spLocks noChangeArrowheads="1"/>
            </p:cNvSpPr>
            <p:nvPr/>
          </p:nvSpPr>
          <p:spPr bwMode="auto">
            <a:xfrm>
              <a:off x="1928"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940" name="Rectangle 68"/>
            <p:cNvSpPr>
              <a:spLocks noChangeArrowheads="1"/>
            </p:cNvSpPr>
            <p:nvPr/>
          </p:nvSpPr>
          <p:spPr bwMode="auto">
            <a:xfrm>
              <a:off x="2504"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941" name="Rectangle 69"/>
            <p:cNvSpPr>
              <a:spLocks noChangeArrowheads="1"/>
            </p:cNvSpPr>
            <p:nvPr/>
          </p:nvSpPr>
          <p:spPr bwMode="auto">
            <a:xfrm>
              <a:off x="3080"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&lt;</a:t>
              </a:r>
            </a:p>
          </p:txBody>
        </p:sp>
        <p:sp>
          <p:nvSpPr>
            <p:cNvPr id="30942" name="Rectangle 70"/>
            <p:cNvSpPr>
              <a:spLocks noChangeArrowheads="1"/>
            </p:cNvSpPr>
            <p:nvPr/>
          </p:nvSpPr>
          <p:spPr bwMode="auto">
            <a:xfrm>
              <a:off x="3656"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943" name="Rectangle 71"/>
            <p:cNvSpPr>
              <a:spLocks noChangeArrowheads="1"/>
            </p:cNvSpPr>
            <p:nvPr/>
          </p:nvSpPr>
          <p:spPr bwMode="auto">
            <a:xfrm>
              <a:off x="4232"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&gt;</a:t>
              </a:r>
            </a:p>
          </p:txBody>
        </p:sp>
        <p:sp>
          <p:nvSpPr>
            <p:cNvPr id="30944" name="Rectangle 72"/>
            <p:cNvSpPr>
              <a:spLocks noChangeArrowheads="1"/>
            </p:cNvSpPr>
            <p:nvPr/>
          </p:nvSpPr>
          <p:spPr bwMode="auto">
            <a:xfrm>
              <a:off x="4808"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945" name="Rectangle 73"/>
            <p:cNvSpPr>
              <a:spLocks noChangeArrowheads="1"/>
            </p:cNvSpPr>
            <p:nvPr/>
          </p:nvSpPr>
          <p:spPr bwMode="auto">
            <a:xfrm>
              <a:off x="776"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endParaRPr lang="en-US" sz="2400" b="0">
                <a:latin typeface="Helvetica Neue" pitchFamily="1" charset="0"/>
              </a:endParaRPr>
            </a:p>
          </p:txBody>
        </p:sp>
        <p:sp>
          <p:nvSpPr>
            <p:cNvPr id="30946" name="Rectangle 74"/>
            <p:cNvSpPr>
              <a:spLocks noChangeArrowheads="1"/>
            </p:cNvSpPr>
            <p:nvPr/>
          </p:nvSpPr>
          <p:spPr bwMode="auto">
            <a:xfrm>
              <a:off x="1352"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a:t>
              </a:r>
            </a:p>
          </p:txBody>
        </p:sp>
        <p:sp>
          <p:nvSpPr>
            <p:cNvPr id="30947" name="Rectangle 75"/>
            <p:cNvSpPr>
              <a:spLocks noChangeArrowheads="1"/>
            </p:cNvSpPr>
            <p:nvPr/>
          </p:nvSpPr>
          <p:spPr bwMode="auto">
            <a:xfrm>
              <a:off x="1928"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B</a:t>
              </a:r>
            </a:p>
          </p:txBody>
        </p:sp>
        <p:sp>
          <p:nvSpPr>
            <p:cNvPr id="30948" name="Rectangle 76"/>
            <p:cNvSpPr>
              <a:spLocks noChangeArrowheads="1"/>
            </p:cNvSpPr>
            <p:nvPr/>
          </p:nvSpPr>
          <p:spPr bwMode="auto">
            <a:xfrm>
              <a:off x="2504"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C</a:t>
              </a:r>
            </a:p>
          </p:txBody>
        </p:sp>
        <p:sp>
          <p:nvSpPr>
            <p:cNvPr id="30949" name="Rectangle 77"/>
            <p:cNvSpPr>
              <a:spLocks noChangeArrowheads="1"/>
            </p:cNvSpPr>
            <p:nvPr/>
          </p:nvSpPr>
          <p:spPr bwMode="auto">
            <a:xfrm>
              <a:off x="3080"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D</a:t>
              </a:r>
            </a:p>
          </p:txBody>
        </p:sp>
        <p:sp>
          <p:nvSpPr>
            <p:cNvPr id="30950" name="Rectangle 78"/>
            <p:cNvSpPr>
              <a:spLocks noChangeArrowheads="1"/>
            </p:cNvSpPr>
            <p:nvPr/>
          </p:nvSpPr>
          <p:spPr bwMode="auto">
            <a:xfrm>
              <a:off x="3656"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E</a:t>
              </a:r>
            </a:p>
          </p:txBody>
        </p:sp>
        <p:sp>
          <p:nvSpPr>
            <p:cNvPr id="30951" name="Rectangle 79"/>
            <p:cNvSpPr>
              <a:spLocks noChangeArrowheads="1"/>
            </p:cNvSpPr>
            <p:nvPr/>
          </p:nvSpPr>
          <p:spPr bwMode="auto">
            <a:xfrm>
              <a:off x="4232"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F</a:t>
              </a:r>
            </a:p>
          </p:txBody>
        </p:sp>
        <p:sp>
          <p:nvSpPr>
            <p:cNvPr id="30952" name="Rectangle 80"/>
            <p:cNvSpPr>
              <a:spLocks noChangeArrowheads="1"/>
            </p:cNvSpPr>
            <p:nvPr/>
          </p:nvSpPr>
          <p:spPr bwMode="auto">
            <a:xfrm>
              <a:off x="4808"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G</a:t>
              </a:r>
            </a:p>
          </p:txBody>
        </p:sp>
        <p:sp>
          <p:nvSpPr>
            <p:cNvPr id="30953" name="Rectangle 81"/>
            <p:cNvSpPr>
              <a:spLocks noChangeArrowheads="1"/>
            </p:cNvSpPr>
            <p:nvPr/>
          </p:nvSpPr>
          <p:spPr bwMode="auto">
            <a:xfrm>
              <a:off x="776"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H</a:t>
              </a:r>
              <a:endParaRPr lang="en-US" sz="2400" b="0">
                <a:latin typeface="Helvetica Neue" pitchFamily="1" charset="0"/>
              </a:endParaRPr>
            </a:p>
          </p:txBody>
        </p:sp>
        <p:sp>
          <p:nvSpPr>
            <p:cNvPr id="30954" name="Rectangle 82"/>
            <p:cNvSpPr>
              <a:spLocks noChangeArrowheads="1"/>
            </p:cNvSpPr>
            <p:nvPr/>
          </p:nvSpPr>
          <p:spPr bwMode="auto">
            <a:xfrm>
              <a:off x="1352"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I</a:t>
              </a:r>
            </a:p>
          </p:txBody>
        </p:sp>
        <p:sp>
          <p:nvSpPr>
            <p:cNvPr id="30955" name="Rectangle 83"/>
            <p:cNvSpPr>
              <a:spLocks noChangeArrowheads="1"/>
            </p:cNvSpPr>
            <p:nvPr/>
          </p:nvSpPr>
          <p:spPr bwMode="auto">
            <a:xfrm>
              <a:off x="1928"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J</a:t>
              </a:r>
            </a:p>
          </p:txBody>
        </p:sp>
        <p:sp>
          <p:nvSpPr>
            <p:cNvPr id="30956" name="Rectangle 84"/>
            <p:cNvSpPr>
              <a:spLocks noChangeArrowheads="1"/>
            </p:cNvSpPr>
            <p:nvPr/>
          </p:nvSpPr>
          <p:spPr bwMode="auto">
            <a:xfrm>
              <a:off x="2504"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K</a:t>
              </a:r>
            </a:p>
          </p:txBody>
        </p:sp>
        <p:sp>
          <p:nvSpPr>
            <p:cNvPr id="30957" name="Rectangle 85"/>
            <p:cNvSpPr>
              <a:spLocks noChangeArrowheads="1"/>
            </p:cNvSpPr>
            <p:nvPr/>
          </p:nvSpPr>
          <p:spPr bwMode="auto">
            <a:xfrm>
              <a:off x="3080"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L</a:t>
              </a:r>
            </a:p>
          </p:txBody>
        </p:sp>
        <p:sp>
          <p:nvSpPr>
            <p:cNvPr id="30958" name="Rectangle 86"/>
            <p:cNvSpPr>
              <a:spLocks noChangeArrowheads="1"/>
            </p:cNvSpPr>
            <p:nvPr/>
          </p:nvSpPr>
          <p:spPr bwMode="auto">
            <a:xfrm>
              <a:off x="3656"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M</a:t>
              </a:r>
            </a:p>
          </p:txBody>
        </p:sp>
        <p:sp>
          <p:nvSpPr>
            <p:cNvPr id="30959" name="Rectangle 87"/>
            <p:cNvSpPr>
              <a:spLocks noChangeArrowheads="1"/>
            </p:cNvSpPr>
            <p:nvPr/>
          </p:nvSpPr>
          <p:spPr bwMode="auto">
            <a:xfrm>
              <a:off x="4232"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N</a:t>
              </a:r>
            </a:p>
          </p:txBody>
        </p:sp>
        <p:sp>
          <p:nvSpPr>
            <p:cNvPr id="30960" name="Rectangle 88"/>
            <p:cNvSpPr>
              <a:spLocks noChangeArrowheads="1"/>
            </p:cNvSpPr>
            <p:nvPr/>
          </p:nvSpPr>
          <p:spPr bwMode="auto">
            <a:xfrm>
              <a:off x="4808"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O</a:t>
              </a:r>
            </a:p>
          </p:txBody>
        </p:sp>
        <p:sp>
          <p:nvSpPr>
            <p:cNvPr id="30961" name="Rectangle 89"/>
            <p:cNvSpPr>
              <a:spLocks noChangeArrowheads="1"/>
            </p:cNvSpPr>
            <p:nvPr/>
          </p:nvSpPr>
          <p:spPr bwMode="auto">
            <a:xfrm>
              <a:off x="776"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P</a:t>
              </a:r>
              <a:endParaRPr lang="en-US" sz="2400" b="0">
                <a:latin typeface="Helvetica Neue" pitchFamily="1" charset="0"/>
              </a:endParaRPr>
            </a:p>
          </p:txBody>
        </p:sp>
        <p:sp>
          <p:nvSpPr>
            <p:cNvPr id="30962" name="Rectangle 90"/>
            <p:cNvSpPr>
              <a:spLocks noChangeArrowheads="1"/>
            </p:cNvSpPr>
            <p:nvPr/>
          </p:nvSpPr>
          <p:spPr bwMode="auto">
            <a:xfrm>
              <a:off x="1352"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Q</a:t>
              </a:r>
            </a:p>
          </p:txBody>
        </p:sp>
        <p:sp>
          <p:nvSpPr>
            <p:cNvPr id="30963" name="Rectangle 91"/>
            <p:cNvSpPr>
              <a:spLocks noChangeArrowheads="1"/>
            </p:cNvSpPr>
            <p:nvPr/>
          </p:nvSpPr>
          <p:spPr bwMode="auto">
            <a:xfrm>
              <a:off x="1928"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R</a:t>
              </a:r>
            </a:p>
          </p:txBody>
        </p:sp>
        <p:sp>
          <p:nvSpPr>
            <p:cNvPr id="30964" name="Rectangle 92"/>
            <p:cNvSpPr>
              <a:spLocks noChangeArrowheads="1"/>
            </p:cNvSpPr>
            <p:nvPr/>
          </p:nvSpPr>
          <p:spPr bwMode="auto">
            <a:xfrm>
              <a:off x="2504"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S</a:t>
              </a:r>
            </a:p>
          </p:txBody>
        </p:sp>
        <p:sp>
          <p:nvSpPr>
            <p:cNvPr id="30965" name="Rectangle 93"/>
            <p:cNvSpPr>
              <a:spLocks noChangeArrowheads="1"/>
            </p:cNvSpPr>
            <p:nvPr/>
          </p:nvSpPr>
          <p:spPr bwMode="auto">
            <a:xfrm>
              <a:off x="3080"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T</a:t>
              </a:r>
            </a:p>
          </p:txBody>
        </p:sp>
        <p:sp>
          <p:nvSpPr>
            <p:cNvPr id="30966" name="Rectangle 94"/>
            <p:cNvSpPr>
              <a:spLocks noChangeArrowheads="1"/>
            </p:cNvSpPr>
            <p:nvPr/>
          </p:nvSpPr>
          <p:spPr bwMode="auto">
            <a:xfrm>
              <a:off x="3656"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U</a:t>
              </a:r>
            </a:p>
          </p:txBody>
        </p:sp>
        <p:sp>
          <p:nvSpPr>
            <p:cNvPr id="30967" name="Rectangle 95"/>
            <p:cNvSpPr>
              <a:spLocks noChangeArrowheads="1"/>
            </p:cNvSpPr>
            <p:nvPr/>
          </p:nvSpPr>
          <p:spPr bwMode="auto">
            <a:xfrm>
              <a:off x="4232"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V</a:t>
              </a:r>
            </a:p>
          </p:txBody>
        </p:sp>
        <p:sp>
          <p:nvSpPr>
            <p:cNvPr id="30968" name="Rectangle 96"/>
            <p:cNvSpPr>
              <a:spLocks noChangeArrowheads="1"/>
            </p:cNvSpPr>
            <p:nvPr/>
          </p:nvSpPr>
          <p:spPr bwMode="auto">
            <a:xfrm>
              <a:off x="4808"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W</a:t>
              </a:r>
            </a:p>
          </p:txBody>
        </p:sp>
        <p:sp>
          <p:nvSpPr>
            <p:cNvPr id="30969" name="Rectangle 97"/>
            <p:cNvSpPr>
              <a:spLocks noChangeArrowheads="1"/>
            </p:cNvSpPr>
            <p:nvPr/>
          </p:nvSpPr>
          <p:spPr bwMode="auto">
            <a:xfrm>
              <a:off x="776"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X</a:t>
              </a:r>
              <a:endParaRPr lang="en-US" sz="2400" b="0">
                <a:latin typeface="Helvetica Neue" pitchFamily="1" charset="0"/>
              </a:endParaRPr>
            </a:p>
          </p:txBody>
        </p:sp>
        <p:sp>
          <p:nvSpPr>
            <p:cNvPr id="30970" name="Rectangle 98"/>
            <p:cNvSpPr>
              <a:spLocks noChangeArrowheads="1"/>
            </p:cNvSpPr>
            <p:nvPr/>
          </p:nvSpPr>
          <p:spPr bwMode="auto">
            <a:xfrm>
              <a:off x="1352"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Y</a:t>
              </a:r>
            </a:p>
          </p:txBody>
        </p:sp>
        <p:sp>
          <p:nvSpPr>
            <p:cNvPr id="30971" name="Rectangle 99"/>
            <p:cNvSpPr>
              <a:spLocks noChangeArrowheads="1"/>
            </p:cNvSpPr>
            <p:nvPr/>
          </p:nvSpPr>
          <p:spPr bwMode="auto">
            <a:xfrm>
              <a:off x="1928"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Z</a:t>
              </a:r>
            </a:p>
          </p:txBody>
        </p:sp>
        <p:sp>
          <p:nvSpPr>
            <p:cNvPr id="30972" name="Rectangle 100"/>
            <p:cNvSpPr>
              <a:spLocks noChangeArrowheads="1"/>
            </p:cNvSpPr>
            <p:nvPr/>
          </p:nvSpPr>
          <p:spPr bwMode="auto">
            <a:xfrm>
              <a:off x="2504"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973" name="Rectangle 101"/>
            <p:cNvSpPr>
              <a:spLocks noChangeArrowheads="1"/>
            </p:cNvSpPr>
            <p:nvPr/>
          </p:nvSpPr>
          <p:spPr bwMode="auto">
            <a:xfrm>
              <a:off x="3080"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974" name="Rectangle 102"/>
            <p:cNvSpPr>
              <a:spLocks noChangeArrowheads="1"/>
            </p:cNvSpPr>
            <p:nvPr/>
          </p:nvSpPr>
          <p:spPr bwMode="auto">
            <a:xfrm>
              <a:off x="3656"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975" name="Rectangle 103"/>
            <p:cNvSpPr>
              <a:spLocks noChangeArrowheads="1"/>
            </p:cNvSpPr>
            <p:nvPr/>
          </p:nvSpPr>
          <p:spPr bwMode="auto">
            <a:xfrm>
              <a:off x="4232"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976" name="Rectangle 104"/>
            <p:cNvSpPr>
              <a:spLocks noChangeArrowheads="1"/>
            </p:cNvSpPr>
            <p:nvPr/>
          </p:nvSpPr>
          <p:spPr bwMode="auto">
            <a:xfrm>
              <a:off x="4808"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pPr>
              <a:r>
                <a:rPr lang="en-US" sz="1600" b="0">
                  <a:latin typeface="Helvetica Neue" pitchFamily="1" charset="0"/>
                </a:rPr>
                <a:t>_</a:t>
              </a:r>
            </a:p>
          </p:txBody>
        </p:sp>
        <p:sp>
          <p:nvSpPr>
            <p:cNvPr id="30977" name="Rectangle 105"/>
            <p:cNvSpPr>
              <a:spLocks noChangeArrowheads="1"/>
            </p:cNvSpPr>
            <p:nvPr/>
          </p:nvSpPr>
          <p:spPr bwMode="auto">
            <a:xfrm>
              <a:off x="776"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endParaRPr lang="en-US" sz="2400" b="0">
                <a:latin typeface="Helvetica Neue" pitchFamily="1" charset="0"/>
              </a:endParaRPr>
            </a:p>
          </p:txBody>
        </p:sp>
        <p:sp>
          <p:nvSpPr>
            <p:cNvPr id="30978" name="Rectangle 106"/>
            <p:cNvSpPr>
              <a:spLocks noChangeArrowheads="1"/>
            </p:cNvSpPr>
            <p:nvPr/>
          </p:nvSpPr>
          <p:spPr bwMode="auto">
            <a:xfrm>
              <a:off x="1352"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a:t>
              </a:r>
            </a:p>
          </p:txBody>
        </p:sp>
        <p:sp>
          <p:nvSpPr>
            <p:cNvPr id="30979" name="Rectangle 107"/>
            <p:cNvSpPr>
              <a:spLocks noChangeArrowheads="1"/>
            </p:cNvSpPr>
            <p:nvPr/>
          </p:nvSpPr>
          <p:spPr bwMode="auto">
            <a:xfrm>
              <a:off x="1928"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b</a:t>
              </a:r>
            </a:p>
          </p:txBody>
        </p:sp>
        <p:sp>
          <p:nvSpPr>
            <p:cNvPr id="30980" name="Rectangle 108"/>
            <p:cNvSpPr>
              <a:spLocks noChangeArrowheads="1"/>
            </p:cNvSpPr>
            <p:nvPr/>
          </p:nvSpPr>
          <p:spPr bwMode="auto">
            <a:xfrm>
              <a:off x="2504"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c</a:t>
              </a:r>
            </a:p>
          </p:txBody>
        </p:sp>
        <p:sp>
          <p:nvSpPr>
            <p:cNvPr id="30981" name="Rectangle 109"/>
            <p:cNvSpPr>
              <a:spLocks noChangeArrowheads="1"/>
            </p:cNvSpPr>
            <p:nvPr/>
          </p:nvSpPr>
          <p:spPr bwMode="auto">
            <a:xfrm>
              <a:off x="3080"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d</a:t>
              </a:r>
            </a:p>
          </p:txBody>
        </p:sp>
        <p:sp>
          <p:nvSpPr>
            <p:cNvPr id="30982" name="Rectangle 110"/>
            <p:cNvSpPr>
              <a:spLocks noChangeArrowheads="1"/>
            </p:cNvSpPr>
            <p:nvPr/>
          </p:nvSpPr>
          <p:spPr bwMode="auto">
            <a:xfrm>
              <a:off x="3656"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e</a:t>
              </a:r>
            </a:p>
          </p:txBody>
        </p:sp>
        <p:sp>
          <p:nvSpPr>
            <p:cNvPr id="30983" name="Rectangle 111"/>
            <p:cNvSpPr>
              <a:spLocks noChangeArrowheads="1"/>
            </p:cNvSpPr>
            <p:nvPr/>
          </p:nvSpPr>
          <p:spPr bwMode="auto">
            <a:xfrm>
              <a:off x="4232"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f</a:t>
              </a:r>
            </a:p>
          </p:txBody>
        </p:sp>
        <p:sp>
          <p:nvSpPr>
            <p:cNvPr id="30984" name="Rectangle 112"/>
            <p:cNvSpPr>
              <a:spLocks noChangeArrowheads="1"/>
            </p:cNvSpPr>
            <p:nvPr/>
          </p:nvSpPr>
          <p:spPr bwMode="auto">
            <a:xfrm>
              <a:off x="4808"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g</a:t>
              </a:r>
            </a:p>
          </p:txBody>
        </p:sp>
        <p:sp>
          <p:nvSpPr>
            <p:cNvPr id="30985" name="Rectangle 113"/>
            <p:cNvSpPr>
              <a:spLocks noChangeArrowheads="1"/>
            </p:cNvSpPr>
            <p:nvPr/>
          </p:nvSpPr>
          <p:spPr bwMode="auto">
            <a:xfrm>
              <a:off x="776"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h</a:t>
              </a:r>
              <a:endParaRPr lang="en-US" sz="2400" b="0">
                <a:latin typeface="Helvetica Neue" pitchFamily="1" charset="0"/>
              </a:endParaRPr>
            </a:p>
          </p:txBody>
        </p:sp>
        <p:sp>
          <p:nvSpPr>
            <p:cNvPr id="30986" name="Rectangle 114"/>
            <p:cNvSpPr>
              <a:spLocks noChangeArrowheads="1"/>
            </p:cNvSpPr>
            <p:nvPr/>
          </p:nvSpPr>
          <p:spPr bwMode="auto">
            <a:xfrm>
              <a:off x="1352"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i</a:t>
              </a:r>
            </a:p>
          </p:txBody>
        </p:sp>
        <p:sp>
          <p:nvSpPr>
            <p:cNvPr id="30987" name="Rectangle 115"/>
            <p:cNvSpPr>
              <a:spLocks noChangeArrowheads="1"/>
            </p:cNvSpPr>
            <p:nvPr/>
          </p:nvSpPr>
          <p:spPr bwMode="auto">
            <a:xfrm>
              <a:off x="1928"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j</a:t>
              </a:r>
            </a:p>
          </p:txBody>
        </p:sp>
        <p:sp>
          <p:nvSpPr>
            <p:cNvPr id="30988" name="Rectangle 116"/>
            <p:cNvSpPr>
              <a:spLocks noChangeArrowheads="1"/>
            </p:cNvSpPr>
            <p:nvPr/>
          </p:nvSpPr>
          <p:spPr bwMode="auto">
            <a:xfrm>
              <a:off x="2504"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k</a:t>
              </a:r>
            </a:p>
          </p:txBody>
        </p:sp>
        <p:sp>
          <p:nvSpPr>
            <p:cNvPr id="30989" name="Rectangle 117"/>
            <p:cNvSpPr>
              <a:spLocks noChangeArrowheads="1"/>
            </p:cNvSpPr>
            <p:nvPr/>
          </p:nvSpPr>
          <p:spPr bwMode="auto">
            <a:xfrm>
              <a:off x="3080"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l</a:t>
              </a:r>
            </a:p>
          </p:txBody>
        </p:sp>
        <p:sp>
          <p:nvSpPr>
            <p:cNvPr id="30990" name="Rectangle 118"/>
            <p:cNvSpPr>
              <a:spLocks noChangeArrowheads="1"/>
            </p:cNvSpPr>
            <p:nvPr/>
          </p:nvSpPr>
          <p:spPr bwMode="auto">
            <a:xfrm>
              <a:off x="3656"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m</a:t>
              </a:r>
            </a:p>
          </p:txBody>
        </p:sp>
        <p:sp>
          <p:nvSpPr>
            <p:cNvPr id="30991" name="Rectangle 119"/>
            <p:cNvSpPr>
              <a:spLocks noChangeArrowheads="1"/>
            </p:cNvSpPr>
            <p:nvPr/>
          </p:nvSpPr>
          <p:spPr bwMode="auto">
            <a:xfrm>
              <a:off x="4232"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n</a:t>
              </a:r>
            </a:p>
          </p:txBody>
        </p:sp>
        <p:sp>
          <p:nvSpPr>
            <p:cNvPr id="30992" name="Rectangle 120"/>
            <p:cNvSpPr>
              <a:spLocks noChangeArrowheads="1"/>
            </p:cNvSpPr>
            <p:nvPr/>
          </p:nvSpPr>
          <p:spPr bwMode="auto">
            <a:xfrm>
              <a:off x="4808"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o</a:t>
              </a:r>
            </a:p>
          </p:txBody>
        </p:sp>
        <p:sp>
          <p:nvSpPr>
            <p:cNvPr id="30993" name="Rectangle 121"/>
            <p:cNvSpPr>
              <a:spLocks noChangeArrowheads="1"/>
            </p:cNvSpPr>
            <p:nvPr/>
          </p:nvSpPr>
          <p:spPr bwMode="auto">
            <a:xfrm>
              <a:off x="776"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p</a:t>
              </a:r>
              <a:endParaRPr lang="en-US" sz="2400" b="0">
                <a:latin typeface="Helvetica Neue" pitchFamily="1" charset="0"/>
              </a:endParaRPr>
            </a:p>
          </p:txBody>
        </p:sp>
        <p:sp>
          <p:nvSpPr>
            <p:cNvPr id="30994" name="Rectangle 122"/>
            <p:cNvSpPr>
              <a:spLocks noChangeArrowheads="1"/>
            </p:cNvSpPr>
            <p:nvPr/>
          </p:nvSpPr>
          <p:spPr bwMode="auto">
            <a:xfrm>
              <a:off x="1352"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q</a:t>
              </a:r>
            </a:p>
          </p:txBody>
        </p:sp>
        <p:sp>
          <p:nvSpPr>
            <p:cNvPr id="30995" name="Rectangle 123"/>
            <p:cNvSpPr>
              <a:spLocks noChangeArrowheads="1"/>
            </p:cNvSpPr>
            <p:nvPr/>
          </p:nvSpPr>
          <p:spPr bwMode="auto">
            <a:xfrm>
              <a:off x="1928"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r</a:t>
              </a:r>
            </a:p>
          </p:txBody>
        </p:sp>
        <p:sp>
          <p:nvSpPr>
            <p:cNvPr id="30996" name="Rectangle 124"/>
            <p:cNvSpPr>
              <a:spLocks noChangeArrowheads="1"/>
            </p:cNvSpPr>
            <p:nvPr/>
          </p:nvSpPr>
          <p:spPr bwMode="auto">
            <a:xfrm>
              <a:off x="2504"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s</a:t>
              </a:r>
            </a:p>
          </p:txBody>
        </p:sp>
        <p:sp>
          <p:nvSpPr>
            <p:cNvPr id="30997" name="Rectangle 125"/>
            <p:cNvSpPr>
              <a:spLocks noChangeArrowheads="1"/>
            </p:cNvSpPr>
            <p:nvPr/>
          </p:nvSpPr>
          <p:spPr bwMode="auto">
            <a:xfrm>
              <a:off x="3080"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t</a:t>
              </a:r>
            </a:p>
          </p:txBody>
        </p:sp>
        <p:sp>
          <p:nvSpPr>
            <p:cNvPr id="30998" name="Rectangle 126"/>
            <p:cNvSpPr>
              <a:spLocks noChangeArrowheads="1"/>
            </p:cNvSpPr>
            <p:nvPr/>
          </p:nvSpPr>
          <p:spPr bwMode="auto">
            <a:xfrm>
              <a:off x="3656"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u</a:t>
              </a:r>
            </a:p>
          </p:txBody>
        </p:sp>
        <p:sp>
          <p:nvSpPr>
            <p:cNvPr id="30999" name="Rectangle 127"/>
            <p:cNvSpPr>
              <a:spLocks noChangeArrowheads="1"/>
            </p:cNvSpPr>
            <p:nvPr/>
          </p:nvSpPr>
          <p:spPr bwMode="auto">
            <a:xfrm>
              <a:off x="4232"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v</a:t>
              </a:r>
            </a:p>
          </p:txBody>
        </p:sp>
        <p:sp>
          <p:nvSpPr>
            <p:cNvPr id="31000" name="Rectangle 128"/>
            <p:cNvSpPr>
              <a:spLocks noChangeArrowheads="1"/>
            </p:cNvSpPr>
            <p:nvPr/>
          </p:nvSpPr>
          <p:spPr bwMode="auto">
            <a:xfrm>
              <a:off x="4808"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w</a:t>
              </a:r>
            </a:p>
          </p:txBody>
        </p:sp>
        <p:sp>
          <p:nvSpPr>
            <p:cNvPr id="31001" name="Rectangle 129"/>
            <p:cNvSpPr>
              <a:spLocks noChangeArrowheads="1"/>
            </p:cNvSpPr>
            <p:nvPr/>
          </p:nvSpPr>
          <p:spPr bwMode="auto">
            <a:xfrm>
              <a:off x="776"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x</a:t>
              </a:r>
              <a:endParaRPr lang="en-US" sz="2400" b="0">
                <a:latin typeface="Helvetica Neue" pitchFamily="1" charset="0"/>
              </a:endParaRPr>
            </a:p>
          </p:txBody>
        </p:sp>
        <p:sp>
          <p:nvSpPr>
            <p:cNvPr id="31002" name="Rectangle 130"/>
            <p:cNvSpPr>
              <a:spLocks noChangeArrowheads="1"/>
            </p:cNvSpPr>
            <p:nvPr/>
          </p:nvSpPr>
          <p:spPr bwMode="auto">
            <a:xfrm>
              <a:off x="1352"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y</a:t>
              </a:r>
            </a:p>
          </p:txBody>
        </p:sp>
        <p:sp>
          <p:nvSpPr>
            <p:cNvPr id="31003" name="Rectangle 131"/>
            <p:cNvSpPr>
              <a:spLocks noChangeArrowheads="1"/>
            </p:cNvSpPr>
            <p:nvPr/>
          </p:nvSpPr>
          <p:spPr bwMode="auto">
            <a:xfrm>
              <a:off x="1928"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z</a:t>
              </a:r>
            </a:p>
          </p:txBody>
        </p:sp>
        <p:sp>
          <p:nvSpPr>
            <p:cNvPr id="31004" name="Rectangle 132"/>
            <p:cNvSpPr>
              <a:spLocks noChangeArrowheads="1"/>
            </p:cNvSpPr>
            <p:nvPr/>
          </p:nvSpPr>
          <p:spPr bwMode="auto">
            <a:xfrm>
              <a:off x="2504" y="38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1005" name="Rectangle 133"/>
            <p:cNvSpPr>
              <a:spLocks noChangeArrowheads="1"/>
            </p:cNvSpPr>
            <p:nvPr/>
          </p:nvSpPr>
          <p:spPr bwMode="auto">
            <a:xfrm>
              <a:off x="3080"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1006" name="Rectangle 134"/>
            <p:cNvSpPr>
              <a:spLocks noChangeArrowheads="1"/>
            </p:cNvSpPr>
            <p:nvPr/>
          </p:nvSpPr>
          <p:spPr bwMode="auto">
            <a:xfrm>
              <a:off x="3656" y="38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1007" name="Rectangle 135"/>
            <p:cNvSpPr>
              <a:spLocks noChangeArrowheads="1"/>
            </p:cNvSpPr>
            <p:nvPr/>
          </p:nvSpPr>
          <p:spPr bwMode="auto">
            <a:xfrm>
              <a:off x="4232"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1008" name="Rectangle 136"/>
            <p:cNvSpPr>
              <a:spLocks noChangeArrowheads="1"/>
            </p:cNvSpPr>
            <p:nvPr/>
          </p:nvSpPr>
          <p:spPr bwMode="auto">
            <a:xfrm>
              <a:off x="4808"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\177</a:t>
              </a:r>
            </a:p>
          </p:txBody>
        </p:sp>
      </p:grpSp>
      <p:sp>
        <p:nvSpPr>
          <p:cNvPr id="30727" name="Text Box 137"/>
          <p:cNvSpPr txBox="1">
            <a:spLocks noChangeArrowheads="1"/>
          </p:cNvSpPr>
          <p:nvPr/>
        </p:nvSpPr>
        <p:spPr bwMode="auto">
          <a:xfrm>
            <a:off x="1231900" y="2057400"/>
            <a:ext cx="909638"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latin typeface="Helvetica Neue" pitchFamily="1" charset="0"/>
              </a:rPr>
              <a:t>0</a:t>
            </a:r>
            <a:endParaRPr lang="en-US" sz="2400" b="0"/>
          </a:p>
        </p:txBody>
      </p:sp>
      <p:sp>
        <p:nvSpPr>
          <p:cNvPr id="805002" name="Text Box 138"/>
          <p:cNvSpPr txBox="1">
            <a:spLocks noChangeArrowheads="1"/>
          </p:cNvSpPr>
          <p:nvPr/>
        </p:nvSpPr>
        <p:spPr bwMode="auto">
          <a:xfrm>
            <a:off x="2138363" y="2057400"/>
            <a:ext cx="909637"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latin typeface="Helvetica Neue" pitchFamily="1" charset="0"/>
              </a:rPr>
              <a:t>1</a:t>
            </a:r>
            <a:endParaRPr lang="en-US" sz="2400" b="0"/>
          </a:p>
        </p:txBody>
      </p:sp>
      <p:sp>
        <p:nvSpPr>
          <p:cNvPr id="30729" name="Text Box 139"/>
          <p:cNvSpPr txBox="1">
            <a:spLocks noChangeArrowheads="1"/>
          </p:cNvSpPr>
          <p:nvPr/>
        </p:nvSpPr>
        <p:spPr bwMode="auto">
          <a:xfrm>
            <a:off x="3044825" y="2057400"/>
            <a:ext cx="909638"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latin typeface="Helvetica Neue" pitchFamily="1" charset="0"/>
              </a:rPr>
              <a:t>2</a:t>
            </a:r>
            <a:endParaRPr lang="en-US" sz="2400" b="0"/>
          </a:p>
        </p:txBody>
      </p:sp>
      <p:sp>
        <p:nvSpPr>
          <p:cNvPr id="30730" name="Text Box 140"/>
          <p:cNvSpPr txBox="1">
            <a:spLocks noChangeArrowheads="1"/>
          </p:cNvSpPr>
          <p:nvPr/>
        </p:nvSpPr>
        <p:spPr bwMode="auto">
          <a:xfrm>
            <a:off x="3951288" y="2057400"/>
            <a:ext cx="909637"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latin typeface="Helvetica Neue" pitchFamily="1" charset="0"/>
              </a:rPr>
              <a:t>3</a:t>
            </a:r>
            <a:endParaRPr lang="en-US" sz="2400" b="0"/>
          </a:p>
        </p:txBody>
      </p:sp>
      <p:sp>
        <p:nvSpPr>
          <p:cNvPr id="30731" name="Text Box 141"/>
          <p:cNvSpPr txBox="1">
            <a:spLocks noChangeArrowheads="1"/>
          </p:cNvSpPr>
          <p:nvPr/>
        </p:nvSpPr>
        <p:spPr bwMode="auto">
          <a:xfrm>
            <a:off x="4857750" y="2057400"/>
            <a:ext cx="909638"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latin typeface="Helvetica Neue" pitchFamily="1" charset="0"/>
              </a:rPr>
              <a:t>4</a:t>
            </a:r>
            <a:endParaRPr lang="en-US" sz="2400" b="0"/>
          </a:p>
        </p:txBody>
      </p:sp>
      <p:sp>
        <p:nvSpPr>
          <p:cNvPr id="30732" name="Text Box 142"/>
          <p:cNvSpPr txBox="1">
            <a:spLocks noChangeArrowheads="1"/>
          </p:cNvSpPr>
          <p:nvPr/>
        </p:nvSpPr>
        <p:spPr bwMode="auto">
          <a:xfrm>
            <a:off x="5764213" y="2057400"/>
            <a:ext cx="909637"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latin typeface="Helvetica Neue" pitchFamily="1" charset="0"/>
              </a:rPr>
              <a:t>5</a:t>
            </a:r>
            <a:endParaRPr lang="en-US" sz="2400" b="0"/>
          </a:p>
        </p:txBody>
      </p:sp>
      <p:sp>
        <p:nvSpPr>
          <p:cNvPr id="30733" name="Text Box 143"/>
          <p:cNvSpPr txBox="1">
            <a:spLocks noChangeArrowheads="1"/>
          </p:cNvSpPr>
          <p:nvPr/>
        </p:nvSpPr>
        <p:spPr bwMode="auto">
          <a:xfrm>
            <a:off x="6670675" y="2057400"/>
            <a:ext cx="909638"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latin typeface="Helvetica Neue" pitchFamily="1" charset="0"/>
              </a:rPr>
              <a:t>6</a:t>
            </a:r>
            <a:endParaRPr lang="en-US" sz="2400" b="0"/>
          </a:p>
        </p:txBody>
      </p:sp>
      <p:sp>
        <p:nvSpPr>
          <p:cNvPr id="30734" name="Text Box 144"/>
          <p:cNvSpPr txBox="1">
            <a:spLocks noChangeArrowheads="1"/>
          </p:cNvSpPr>
          <p:nvPr/>
        </p:nvSpPr>
        <p:spPr bwMode="auto">
          <a:xfrm>
            <a:off x="7577138" y="2057400"/>
            <a:ext cx="909637"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latin typeface="Helvetica Neue" pitchFamily="1" charset="0"/>
              </a:rPr>
              <a:t>7</a:t>
            </a:r>
            <a:endParaRPr lang="en-US" sz="2400" b="0"/>
          </a:p>
        </p:txBody>
      </p:sp>
      <p:sp>
        <p:nvSpPr>
          <p:cNvPr id="30735" name="Text Box 145"/>
          <p:cNvSpPr txBox="1">
            <a:spLocks noChangeArrowheads="1"/>
          </p:cNvSpPr>
          <p:nvPr/>
        </p:nvSpPr>
        <p:spPr bwMode="auto">
          <a:xfrm>
            <a:off x="692150" y="2330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latin typeface="Helvetica Neue" pitchFamily="1" charset="0"/>
              </a:rPr>
              <a:t>00</a:t>
            </a:r>
            <a:r>
              <a:rPr lang="en-US" sz="1600" b="0" i="1"/>
              <a:t>x</a:t>
            </a:r>
          </a:p>
        </p:txBody>
      </p:sp>
      <p:sp>
        <p:nvSpPr>
          <p:cNvPr id="30736" name="Text Box 146"/>
          <p:cNvSpPr txBox="1">
            <a:spLocks noChangeArrowheads="1"/>
          </p:cNvSpPr>
          <p:nvPr/>
        </p:nvSpPr>
        <p:spPr bwMode="auto">
          <a:xfrm>
            <a:off x="692150" y="2584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latin typeface="Helvetica Neue" pitchFamily="1" charset="0"/>
              </a:rPr>
              <a:t>01</a:t>
            </a:r>
            <a:r>
              <a:rPr lang="en-US" sz="1600" b="0" i="1"/>
              <a:t>x</a:t>
            </a:r>
          </a:p>
        </p:txBody>
      </p:sp>
      <p:sp>
        <p:nvSpPr>
          <p:cNvPr id="30737" name="Text Box 147"/>
          <p:cNvSpPr txBox="1">
            <a:spLocks noChangeArrowheads="1"/>
          </p:cNvSpPr>
          <p:nvPr/>
        </p:nvSpPr>
        <p:spPr bwMode="auto">
          <a:xfrm>
            <a:off x="692150" y="2838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latin typeface="Helvetica Neue" pitchFamily="1" charset="0"/>
              </a:rPr>
              <a:t>02</a:t>
            </a:r>
            <a:r>
              <a:rPr lang="en-US" sz="1600" b="0" i="1"/>
              <a:t>x</a:t>
            </a:r>
          </a:p>
        </p:txBody>
      </p:sp>
      <p:sp>
        <p:nvSpPr>
          <p:cNvPr id="30738" name="Text Box 148"/>
          <p:cNvSpPr txBox="1">
            <a:spLocks noChangeArrowheads="1"/>
          </p:cNvSpPr>
          <p:nvPr/>
        </p:nvSpPr>
        <p:spPr bwMode="auto">
          <a:xfrm>
            <a:off x="692150" y="3092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latin typeface="Helvetica Neue" pitchFamily="1" charset="0"/>
              </a:rPr>
              <a:t>03</a:t>
            </a:r>
            <a:r>
              <a:rPr lang="en-US" sz="1600" b="0" i="1"/>
              <a:t>x</a:t>
            </a:r>
          </a:p>
        </p:txBody>
      </p:sp>
      <p:sp>
        <p:nvSpPr>
          <p:cNvPr id="30739" name="Text Box 149"/>
          <p:cNvSpPr txBox="1">
            <a:spLocks noChangeArrowheads="1"/>
          </p:cNvSpPr>
          <p:nvPr/>
        </p:nvSpPr>
        <p:spPr bwMode="auto">
          <a:xfrm>
            <a:off x="692150" y="3346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latin typeface="Helvetica Neue" pitchFamily="1" charset="0"/>
              </a:rPr>
              <a:t>04</a:t>
            </a:r>
            <a:r>
              <a:rPr lang="en-US" sz="1600" b="0" i="1"/>
              <a:t>x</a:t>
            </a:r>
          </a:p>
        </p:txBody>
      </p:sp>
      <p:sp>
        <p:nvSpPr>
          <p:cNvPr id="30740" name="Text Box 150"/>
          <p:cNvSpPr txBox="1">
            <a:spLocks noChangeArrowheads="1"/>
          </p:cNvSpPr>
          <p:nvPr/>
        </p:nvSpPr>
        <p:spPr bwMode="auto">
          <a:xfrm>
            <a:off x="692150" y="3600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latin typeface="Helvetica Neue" pitchFamily="1" charset="0"/>
              </a:rPr>
              <a:t>05</a:t>
            </a:r>
            <a:r>
              <a:rPr lang="en-US" sz="1600" b="0" i="1"/>
              <a:t>x</a:t>
            </a:r>
          </a:p>
        </p:txBody>
      </p:sp>
      <p:sp>
        <p:nvSpPr>
          <p:cNvPr id="30741" name="Text Box 151"/>
          <p:cNvSpPr txBox="1">
            <a:spLocks noChangeArrowheads="1"/>
          </p:cNvSpPr>
          <p:nvPr/>
        </p:nvSpPr>
        <p:spPr bwMode="auto">
          <a:xfrm>
            <a:off x="692150" y="3854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latin typeface="Helvetica Neue" pitchFamily="1" charset="0"/>
              </a:rPr>
              <a:t>06</a:t>
            </a:r>
            <a:r>
              <a:rPr lang="en-US" sz="1600" b="0" i="1"/>
              <a:t>x</a:t>
            </a:r>
          </a:p>
        </p:txBody>
      </p:sp>
      <p:sp>
        <p:nvSpPr>
          <p:cNvPr id="30742" name="Text Box 152"/>
          <p:cNvSpPr txBox="1">
            <a:spLocks noChangeArrowheads="1"/>
          </p:cNvSpPr>
          <p:nvPr/>
        </p:nvSpPr>
        <p:spPr bwMode="auto">
          <a:xfrm>
            <a:off x="692150" y="4108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latin typeface="Helvetica Neue" pitchFamily="1" charset="0"/>
              </a:rPr>
              <a:t>07</a:t>
            </a:r>
            <a:r>
              <a:rPr lang="en-US" sz="1600" b="0" i="1"/>
              <a:t>x</a:t>
            </a:r>
          </a:p>
        </p:txBody>
      </p:sp>
      <p:sp>
        <p:nvSpPr>
          <p:cNvPr id="805017" name="Text Box 153"/>
          <p:cNvSpPr txBox="1">
            <a:spLocks noChangeArrowheads="1"/>
          </p:cNvSpPr>
          <p:nvPr/>
        </p:nvSpPr>
        <p:spPr bwMode="auto">
          <a:xfrm>
            <a:off x="692150" y="4362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latin typeface="Helvetica Neue" pitchFamily="1" charset="0"/>
              </a:rPr>
              <a:t>10</a:t>
            </a:r>
            <a:r>
              <a:rPr lang="en-US" sz="1600" b="0" i="1"/>
              <a:t>x</a:t>
            </a:r>
          </a:p>
        </p:txBody>
      </p:sp>
      <p:sp>
        <p:nvSpPr>
          <p:cNvPr id="30744" name="Text Box 154"/>
          <p:cNvSpPr txBox="1">
            <a:spLocks noChangeArrowheads="1"/>
          </p:cNvSpPr>
          <p:nvPr/>
        </p:nvSpPr>
        <p:spPr bwMode="auto">
          <a:xfrm>
            <a:off x="692150" y="4616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latin typeface="Helvetica Neue" pitchFamily="1" charset="0"/>
              </a:rPr>
              <a:t>11</a:t>
            </a:r>
            <a:r>
              <a:rPr lang="en-US" sz="1600" b="0" i="1"/>
              <a:t>x</a:t>
            </a:r>
          </a:p>
        </p:txBody>
      </p:sp>
      <p:sp>
        <p:nvSpPr>
          <p:cNvPr id="30745" name="Text Box 155"/>
          <p:cNvSpPr txBox="1">
            <a:spLocks noChangeArrowheads="1"/>
          </p:cNvSpPr>
          <p:nvPr/>
        </p:nvSpPr>
        <p:spPr bwMode="auto">
          <a:xfrm>
            <a:off x="692150" y="4870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latin typeface="Helvetica Neue" pitchFamily="1" charset="0"/>
              </a:rPr>
              <a:t>12</a:t>
            </a:r>
            <a:r>
              <a:rPr lang="en-US" sz="1600" b="0" i="1"/>
              <a:t>x</a:t>
            </a:r>
          </a:p>
        </p:txBody>
      </p:sp>
      <p:sp>
        <p:nvSpPr>
          <p:cNvPr id="30746" name="Text Box 156"/>
          <p:cNvSpPr txBox="1">
            <a:spLocks noChangeArrowheads="1"/>
          </p:cNvSpPr>
          <p:nvPr/>
        </p:nvSpPr>
        <p:spPr bwMode="auto">
          <a:xfrm>
            <a:off x="692150" y="5124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latin typeface="Helvetica Neue" pitchFamily="1" charset="0"/>
              </a:rPr>
              <a:t>13</a:t>
            </a:r>
            <a:r>
              <a:rPr lang="en-US" sz="1600" b="0" i="1"/>
              <a:t>x</a:t>
            </a:r>
          </a:p>
        </p:txBody>
      </p:sp>
      <p:sp>
        <p:nvSpPr>
          <p:cNvPr id="30747" name="Text Box 157"/>
          <p:cNvSpPr txBox="1">
            <a:spLocks noChangeArrowheads="1"/>
          </p:cNvSpPr>
          <p:nvPr/>
        </p:nvSpPr>
        <p:spPr bwMode="auto">
          <a:xfrm>
            <a:off x="692150" y="5378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latin typeface="Helvetica Neue" pitchFamily="1" charset="0"/>
              </a:rPr>
              <a:t>14</a:t>
            </a:r>
            <a:r>
              <a:rPr lang="en-US" sz="1600" b="0" i="1"/>
              <a:t>x</a:t>
            </a:r>
          </a:p>
        </p:txBody>
      </p:sp>
      <p:sp>
        <p:nvSpPr>
          <p:cNvPr id="30748" name="Text Box 158"/>
          <p:cNvSpPr txBox="1">
            <a:spLocks noChangeArrowheads="1"/>
          </p:cNvSpPr>
          <p:nvPr/>
        </p:nvSpPr>
        <p:spPr bwMode="auto">
          <a:xfrm>
            <a:off x="692150" y="5632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latin typeface="Helvetica Neue" pitchFamily="1" charset="0"/>
              </a:rPr>
              <a:t>15</a:t>
            </a:r>
            <a:r>
              <a:rPr lang="en-US" sz="1600" b="0" i="1"/>
              <a:t>x</a:t>
            </a:r>
          </a:p>
        </p:txBody>
      </p:sp>
      <p:sp>
        <p:nvSpPr>
          <p:cNvPr id="30749" name="Text Box 159"/>
          <p:cNvSpPr txBox="1">
            <a:spLocks noChangeArrowheads="1"/>
          </p:cNvSpPr>
          <p:nvPr/>
        </p:nvSpPr>
        <p:spPr bwMode="auto">
          <a:xfrm>
            <a:off x="692150" y="5886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latin typeface="Helvetica Neue" pitchFamily="1" charset="0"/>
              </a:rPr>
              <a:t>16</a:t>
            </a:r>
            <a:r>
              <a:rPr lang="en-US" sz="1600" b="0" i="1"/>
              <a:t>x</a:t>
            </a:r>
          </a:p>
        </p:txBody>
      </p:sp>
      <p:sp>
        <p:nvSpPr>
          <p:cNvPr id="30750" name="Text Box 160"/>
          <p:cNvSpPr txBox="1">
            <a:spLocks noChangeArrowheads="1"/>
          </p:cNvSpPr>
          <p:nvPr/>
        </p:nvSpPr>
        <p:spPr bwMode="auto">
          <a:xfrm>
            <a:off x="692150" y="6140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latin typeface="Helvetica Neue" pitchFamily="1" charset="0"/>
              </a:rPr>
              <a:t>17</a:t>
            </a:r>
            <a:r>
              <a:rPr lang="en-US" sz="1600" b="0" i="1"/>
              <a:t>x</a:t>
            </a:r>
          </a:p>
        </p:txBody>
      </p:sp>
      <p:sp>
        <p:nvSpPr>
          <p:cNvPr id="805025" name="Rectangle 161"/>
          <p:cNvSpPr>
            <a:spLocks noChangeArrowheads="1"/>
          </p:cNvSpPr>
          <p:nvPr/>
        </p:nvSpPr>
        <p:spPr bwMode="auto">
          <a:xfrm>
            <a:off x="2143125" y="4394200"/>
            <a:ext cx="925513" cy="260350"/>
          </a:xfrm>
          <a:prstGeom prst="rect">
            <a:avLst/>
          </a:prstGeom>
          <a:noFill/>
          <a:ln w="19050">
            <a:solidFill>
              <a:srgbClr val="FF0000"/>
            </a:solidFill>
            <a:miter lim="800000"/>
            <a:headEnd/>
            <a:tailEnd/>
          </a:ln>
        </p:spPr>
        <p:txBody>
          <a:bodyPr wrap="none" anchor="ctr">
            <a:prstTxWarp prst="textNoShape">
              <a:avLst/>
            </a:prstTxWarp>
          </a:bodyPr>
          <a:lstStyle/>
          <a:p>
            <a:pPr>
              <a:lnSpc>
                <a:spcPct val="75000"/>
              </a:lnSpc>
            </a:pPr>
            <a:endParaRPr lang="en-US"/>
          </a:p>
        </p:txBody>
      </p:sp>
      <p:grpSp>
        <p:nvGrpSpPr>
          <p:cNvPr id="4" name="Group 162"/>
          <p:cNvGrpSpPr>
            <a:grpSpLocks/>
          </p:cNvGrpSpPr>
          <p:nvPr/>
        </p:nvGrpSpPr>
        <p:grpSpPr bwMode="auto">
          <a:xfrm>
            <a:off x="1231900" y="2362200"/>
            <a:ext cx="7315200" cy="4067175"/>
            <a:chOff x="776" y="1488"/>
            <a:chExt cx="4608" cy="2562"/>
          </a:xfrm>
        </p:grpSpPr>
        <p:sp>
          <p:nvSpPr>
            <p:cNvPr id="30753" name="Rectangle 163"/>
            <p:cNvSpPr>
              <a:spLocks noChangeArrowheads="1"/>
            </p:cNvSpPr>
            <p:nvPr/>
          </p:nvSpPr>
          <p:spPr bwMode="auto">
            <a:xfrm>
              <a:off x="776"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20000"/>
                </a:spcBef>
              </a:pPr>
              <a:r>
                <a:rPr lang="en-US" sz="1600" b="0">
                  <a:latin typeface="Helvetica Neue" pitchFamily="1" charset="0"/>
                </a:rPr>
                <a:t>\000</a:t>
              </a:r>
              <a:endParaRPr lang="en-US" sz="2400" b="0">
                <a:latin typeface="Helvetica Neue" pitchFamily="1" charset="0"/>
              </a:endParaRPr>
            </a:p>
          </p:txBody>
        </p:sp>
        <p:sp>
          <p:nvSpPr>
            <p:cNvPr id="30754" name="Rectangle 164"/>
            <p:cNvSpPr>
              <a:spLocks noChangeArrowheads="1"/>
            </p:cNvSpPr>
            <p:nvPr/>
          </p:nvSpPr>
          <p:spPr bwMode="auto">
            <a:xfrm>
              <a:off x="1352"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\001</a:t>
              </a:r>
            </a:p>
          </p:txBody>
        </p:sp>
        <p:sp>
          <p:nvSpPr>
            <p:cNvPr id="30755" name="Rectangle 165"/>
            <p:cNvSpPr>
              <a:spLocks noChangeArrowheads="1"/>
            </p:cNvSpPr>
            <p:nvPr/>
          </p:nvSpPr>
          <p:spPr bwMode="auto">
            <a:xfrm>
              <a:off x="1928"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\002</a:t>
              </a:r>
            </a:p>
          </p:txBody>
        </p:sp>
        <p:sp>
          <p:nvSpPr>
            <p:cNvPr id="30756" name="Rectangle 166"/>
            <p:cNvSpPr>
              <a:spLocks noChangeArrowheads="1"/>
            </p:cNvSpPr>
            <p:nvPr/>
          </p:nvSpPr>
          <p:spPr bwMode="auto">
            <a:xfrm>
              <a:off x="2504"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\003</a:t>
              </a:r>
            </a:p>
          </p:txBody>
        </p:sp>
        <p:sp>
          <p:nvSpPr>
            <p:cNvPr id="30757" name="Rectangle 167"/>
            <p:cNvSpPr>
              <a:spLocks noChangeArrowheads="1"/>
            </p:cNvSpPr>
            <p:nvPr/>
          </p:nvSpPr>
          <p:spPr bwMode="auto">
            <a:xfrm>
              <a:off x="3080"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\004</a:t>
              </a:r>
            </a:p>
          </p:txBody>
        </p:sp>
        <p:sp>
          <p:nvSpPr>
            <p:cNvPr id="30758" name="Rectangle 168"/>
            <p:cNvSpPr>
              <a:spLocks noChangeArrowheads="1"/>
            </p:cNvSpPr>
            <p:nvPr/>
          </p:nvSpPr>
          <p:spPr bwMode="auto">
            <a:xfrm>
              <a:off x="3656"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\005</a:t>
              </a:r>
            </a:p>
          </p:txBody>
        </p:sp>
        <p:sp>
          <p:nvSpPr>
            <p:cNvPr id="30759" name="Rectangle 169"/>
            <p:cNvSpPr>
              <a:spLocks noChangeArrowheads="1"/>
            </p:cNvSpPr>
            <p:nvPr/>
          </p:nvSpPr>
          <p:spPr bwMode="auto">
            <a:xfrm>
              <a:off x="4232"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\006</a:t>
              </a:r>
            </a:p>
          </p:txBody>
        </p:sp>
        <p:sp>
          <p:nvSpPr>
            <p:cNvPr id="30760" name="Rectangle 170"/>
            <p:cNvSpPr>
              <a:spLocks noChangeArrowheads="1"/>
            </p:cNvSpPr>
            <p:nvPr/>
          </p:nvSpPr>
          <p:spPr bwMode="auto">
            <a:xfrm>
              <a:off x="4808"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\007</a:t>
              </a:r>
            </a:p>
          </p:txBody>
        </p:sp>
        <p:sp>
          <p:nvSpPr>
            <p:cNvPr id="30761" name="Rectangle 171"/>
            <p:cNvSpPr>
              <a:spLocks noChangeArrowheads="1"/>
            </p:cNvSpPr>
            <p:nvPr/>
          </p:nvSpPr>
          <p:spPr bwMode="auto">
            <a:xfrm>
              <a:off x="776"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\b</a:t>
              </a:r>
              <a:endParaRPr lang="en-US" sz="2400" b="0">
                <a:latin typeface="Helvetica Neue" pitchFamily="1" charset="0"/>
              </a:endParaRPr>
            </a:p>
          </p:txBody>
        </p:sp>
        <p:sp>
          <p:nvSpPr>
            <p:cNvPr id="30762" name="Rectangle 172"/>
            <p:cNvSpPr>
              <a:spLocks noChangeArrowheads="1"/>
            </p:cNvSpPr>
            <p:nvPr/>
          </p:nvSpPr>
          <p:spPr bwMode="auto">
            <a:xfrm>
              <a:off x="1352"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\t</a:t>
              </a:r>
            </a:p>
          </p:txBody>
        </p:sp>
        <p:sp>
          <p:nvSpPr>
            <p:cNvPr id="30763" name="Rectangle 173"/>
            <p:cNvSpPr>
              <a:spLocks noChangeArrowheads="1"/>
            </p:cNvSpPr>
            <p:nvPr/>
          </p:nvSpPr>
          <p:spPr bwMode="auto">
            <a:xfrm>
              <a:off x="1928"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\n</a:t>
              </a:r>
            </a:p>
          </p:txBody>
        </p:sp>
        <p:sp>
          <p:nvSpPr>
            <p:cNvPr id="30764" name="Rectangle 174"/>
            <p:cNvSpPr>
              <a:spLocks noChangeArrowheads="1"/>
            </p:cNvSpPr>
            <p:nvPr/>
          </p:nvSpPr>
          <p:spPr bwMode="auto">
            <a:xfrm>
              <a:off x="2504"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\011</a:t>
              </a:r>
            </a:p>
          </p:txBody>
        </p:sp>
        <p:sp>
          <p:nvSpPr>
            <p:cNvPr id="30765" name="Rectangle 175"/>
            <p:cNvSpPr>
              <a:spLocks noChangeArrowheads="1"/>
            </p:cNvSpPr>
            <p:nvPr/>
          </p:nvSpPr>
          <p:spPr bwMode="auto">
            <a:xfrm>
              <a:off x="3080"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\f</a:t>
              </a:r>
            </a:p>
          </p:txBody>
        </p:sp>
        <p:sp>
          <p:nvSpPr>
            <p:cNvPr id="30766" name="Rectangle 176"/>
            <p:cNvSpPr>
              <a:spLocks noChangeArrowheads="1"/>
            </p:cNvSpPr>
            <p:nvPr/>
          </p:nvSpPr>
          <p:spPr bwMode="auto">
            <a:xfrm>
              <a:off x="3656"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\r</a:t>
              </a:r>
            </a:p>
          </p:txBody>
        </p:sp>
        <p:sp>
          <p:nvSpPr>
            <p:cNvPr id="30767" name="Rectangle 177"/>
            <p:cNvSpPr>
              <a:spLocks noChangeArrowheads="1"/>
            </p:cNvSpPr>
            <p:nvPr/>
          </p:nvSpPr>
          <p:spPr bwMode="auto">
            <a:xfrm>
              <a:off x="4232"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\016</a:t>
              </a:r>
            </a:p>
          </p:txBody>
        </p:sp>
        <p:sp>
          <p:nvSpPr>
            <p:cNvPr id="30768" name="Rectangle 178"/>
            <p:cNvSpPr>
              <a:spLocks noChangeArrowheads="1"/>
            </p:cNvSpPr>
            <p:nvPr/>
          </p:nvSpPr>
          <p:spPr bwMode="auto">
            <a:xfrm>
              <a:off x="4808"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\017</a:t>
              </a:r>
            </a:p>
          </p:txBody>
        </p:sp>
        <p:sp>
          <p:nvSpPr>
            <p:cNvPr id="30769" name="Rectangle 179"/>
            <p:cNvSpPr>
              <a:spLocks noChangeArrowheads="1"/>
            </p:cNvSpPr>
            <p:nvPr/>
          </p:nvSpPr>
          <p:spPr bwMode="auto">
            <a:xfrm>
              <a:off x="776"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\020</a:t>
              </a:r>
              <a:endParaRPr lang="en-US" sz="2400" b="0">
                <a:latin typeface="Helvetica Neue" pitchFamily="1" charset="0"/>
              </a:endParaRPr>
            </a:p>
          </p:txBody>
        </p:sp>
        <p:sp>
          <p:nvSpPr>
            <p:cNvPr id="30770" name="Rectangle 180"/>
            <p:cNvSpPr>
              <a:spLocks noChangeArrowheads="1"/>
            </p:cNvSpPr>
            <p:nvPr/>
          </p:nvSpPr>
          <p:spPr bwMode="auto">
            <a:xfrm>
              <a:off x="1352"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\021</a:t>
              </a:r>
            </a:p>
          </p:txBody>
        </p:sp>
        <p:sp>
          <p:nvSpPr>
            <p:cNvPr id="30771" name="Rectangle 181"/>
            <p:cNvSpPr>
              <a:spLocks noChangeArrowheads="1"/>
            </p:cNvSpPr>
            <p:nvPr/>
          </p:nvSpPr>
          <p:spPr bwMode="auto">
            <a:xfrm>
              <a:off x="1928"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\022</a:t>
              </a:r>
            </a:p>
          </p:txBody>
        </p:sp>
        <p:sp>
          <p:nvSpPr>
            <p:cNvPr id="30772" name="Rectangle 182"/>
            <p:cNvSpPr>
              <a:spLocks noChangeArrowheads="1"/>
            </p:cNvSpPr>
            <p:nvPr/>
          </p:nvSpPr>
          <p:spPr bwMode="auto">
            <a:xfrm>
              <a:off x="2504"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\023</a:t>
              </a:r>
            </a:p>
          </p:txBody>
        </p:sp>
        <p:sp>
          <p:nvSpPr>
            <p:cNvPr id="30773" name="Rectangle 183"/>
            <p:cNvSpPr>
              <a:spLocks noChangeArrowheads="1"/>
            </p:cNvSpPr>
            <p:nvPr/>
          </p:nvSpPr>
          <p:spPr bwMode="auto">
            <a:xfrm>
              <a:off x="3080"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\024</a:t>
              </a:r>
            </a:p>
          </p:txBody>
        </p:sp>
        <p:sp>
          <p:nvSpPr>
            <p:cNvPr id="30774" name="Rectangle 184"/>
            <p:cNvSpPr>
              <a:spLocks noChangeArrowheads="1"/>
            </p:cNvSpPr>
            <p:nvPr/>
          </p:nvSpPr>
          <p:spPr bwMode="auto">
            <a:xfrm>
              <a:off x="3656"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\025</a:t>
              </a:r>
            </a:p>
          </p:txBody>
        </p:sp>
        <p:sp>
          <p:nvSpPr>
            <p:cNvPr id="30775" name="Rectangle 185"/>
            <p:cNvSpPr>
              <a:spLocks noChangeArrowheads="1"/>
            </p:cNvSpPr>
            <p:nvPr/>
          </p:nvSpPr>
          <p:spPr bwMode="auto">
            <a:xfrm>
              <a:off x="4232"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\026</a:t>
              </a:r>
            </a:p>
          </p:txBody>
        </p:sp>
        <p:sp>
          <p:nvSpPr>
            <p:cNvPr id="30776" name="Rectangle 186"/>
            <p:cNvSpPr>
              <a:spLocks noChangeArrowheads="1"/>
            </p:cNvSpPr>
            <p:nvPr/>
          </p:nvSpPr>
          <p:spPr bwMode="auto">
            <a:xfrm>
              <a:off x="4808"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\027</a:t>
              </a:r>
            </a:p>
          </p:txBody>
        </p:sp>
        <p:sp>
          <p:nvSpPr>
            <p:cNvPr id="30777" name="Rectangle 187"/>
            <p:cNvSpPr>
              <a:spLocks noChangeArrowheads="1"/>
            </p:cNvSpPr>
            <p:nvPr/>
          </p:nvSpPr>
          <p:spPr bwMode="auto">
            <a:xfrm>
              <a:off x="776"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\030</a:t>
              </a:r>
              <a:endParaRPr lang="en-US" sz="2400" b="0">
                <a:latin typeface="Helvetica Neue" pitchFamily="1" charset="0"/>
              </a:endParaRPr>
            </a:p>
          </p:txBody>
        </p:sp>
        <p:sp>
          <p:nvSpPr>
            <p:cNvPr id="30778" name="Rectangle 188"/>
            <p:cNvSpPr>
              <a:spLocks noChangeArrowheads="1"/>
            </p:cNvSpPr>
            <p:nvPr/>
          </p:nvSpPr>
          <p:spPr bwMode="auto">
            <a:xfrm>
              <a:off x="1352"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\031</a:t>
              </a:r>
            </a:p>
          </p:txBody>
        </p:sp>
        <p:sp>
          <p:nvSpPr>
            <p:cNvPr id="30779" name="Rectangle 189"/>
            <p:cNvSpPr>
              <a:spLocks noChangeArrowheads="1"/>
            </p:cNvSpPr>
            <p:nvPr/>
          </p:nvSpPr>
          <p:spPr bwMode="auto">
            <a:xfrm>
              <a:off x="1928"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\032</a:t>
              </a:r>
            </a:p>
          </p:txBody>
        </p:sp>
        <p:sp>
          <p:nvSpPr>
            <p:cNvPr id="30780" name="Rectangle 190"/>
            <p:cNvSpPr>
              <a:spLocks noChangeArrowheads="1"/>
            </p:cNvSpPr>
            <p:nvPr/>
          </p:nvSpPr>
          <p:spPr bwMode="auto">
            <a:xfrm>
              <a:off x="2504"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\033</a:t>
              </a:r>
            </a:p>
          </p:txBody>
        </p:sp>
        <p:sp>
          <p:nvSpPr>
            <p:cNvPr id="30781" name="Rectangle 191"/>
            <p:cNvSpPr>
              <a:spLocks noChangeArrowheads="1"/>
            </p:cNvSpPr>
            <p:nvPr/>
          </p:nvSpPr>
          <p:spPr bwMode="auto">
            <a:xfrm>
              <a:off x="3080"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\034</a:t>
              </a:r>
            </a:p>
          </p:txBody>
        </p:sp>
        <p:sp>
          <p:nvSpPr>
            <p:cNvPr id="30782" name="Rectangle 192"/>
            <p:cNvSpPr>
              <a:spLocks noChangeArrowheads="1"/>
            </p:cNvSpPr>
            <p:nvPr/>
          </p:nvSpPr>
          <p:spPr bwMode="auto">
            <a:xfrm>
              <a:off x="3656"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\035</a:t>
              </a:r>
            </a:p>
          </p:txBody>
        </p:sp>
        <p:sp>
          <p:nvSpPr>
            <p:cNvPr id="30783" name="Rectangle 193"/>
            <p:cNvSpPr>
              <a:spLocks noChangeArrowheads="1"/>
            </p:cNvSpPr>
            <p:nvPr/>
          </p:nvSpPr>
          <p:spPr bwMode="auto">
            <a:xfrm>
              <a:off x="4232"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\036</a:t>
              </a:r>
            </a:p>
          </p:txBody>
        </p:sp>
        <p:sp>
          <p:nvSpPr>
            <p:cNvPr id="30784" name="Rectangle 194"/>
            <p:cNvSpPr>
              <a:spLocks noChangeArrowheads="1"/>
            </p:cNvSpPr>
            <p:nvPr/>
          </p:nvSpPr>
          <p:spPr bwMode="auto">
            <a:xfrm>
              <a:off x="4808"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\037</a:t>
              </a:r>
            </a:p>
          </p:txBody>
        </p:sp>
        <p:sp>
          <p:nvSpPr>
            <p:cNvPr id="30785" name="Rectangle 195"/>
            <p:cNvSpPr>
              <a:spLocks noChangeArrowheads="1"/>
            </p:cNvSpPr>
            <p:nvPr/>
          </p:nvSpPr>
          <p:spPr bwMode="auto">
            <a:xfrm>
              <a:off x="776" y="212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pPr>
              <a:r>
                <a:rPr lang="en-US" sz="1600" b="0" i="1"/>
                <a:t>space</a:t>
              </a:r>
              <a:endParaRPr lang="en-US" sz="2400" b="0">
                <a:latin typeface="Helvetica Neue" pitchFamily="1" charset="0"/>
              </a:endParaRPr>
            </a:p>
          </p:txBody>
        </p:sp>
        <p:sp>
          <p:nvSpPr>
            <p:cNvPr id="30786" name="Rectangle 196"/>
            <p:cNvSpPr>
              <a:spLocks noChangeArrowheads="1"/>
            </p:cNvSpPr>
            <p:nvPr/>
          </p:nvSpPr>
          <p:spPr bwMode="auto">
            <a:xfrm>
              <a:off x="1352"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787" name="Rectangle 197"/>
            <p:cNvSpPr>
              <a:spLocks noChangeArrowheads="1"/>
            </p:cNvSpPr>
            <p:nvPr/>
          </p:nvSpPr>
          <p:spPr bwMode="auto">
            <a:xfrm>
              <a:off x="1928"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788" name="Rectangle 198"/>
            <p:cNvSpPr>
              <a:spLocks noChangeArrowheads="1"/>
            </p:cNvSpPr>
            <p:nvPr/>
          </p:nvSpPr>
          <p:spPr bwMode="auto">
            <a:xfrm>
              <a:off x="2504"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789" name="Rectangle 199"/>
            <p:cNvSpPr>
              <a:spLocks noChangeArrowheads="1"/>
            </p:cNvSpPr>
            <p:nvPr/>
          </p:nvSpPr>
          <p:spPr bwMode="auto">
            <a:xfrm>
              <a:off x="3080"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790" name="Rectangle 200"/>
            <p:cNvSpPr>
              <a:spLocks noChangeArrowheads="1"/>
            </p:cNvSpPr>
            <p:nvPr/>
          </p:nvSpPr>
          <p:spPr bwMode="auto">
            <a:xfrm>
              <a:off x="3656"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791" name="Rectangle 201"/>
            <p:cNvSpPr>
              <a:spLocks noChangeArrowheads="1"/>
            </p:cNvSpPr>
            <p:nvPr/>
          </p:nvSpPr>
          <p:spPr bwMode="auto">
            <a:xfrm>
              <a:off x="4232"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&amp;</a:t>
              </a:r>
            </a:p>
          </p:txBody>
        </p:sp>
        <p:sp>
          <p:nvSpPr>
            <p:cNvPr id="30792" name="Rectangle 202"/>
            <p:cNvSpPr>
              <a:spLocks noChangeArrowheads="1"/>
            </p:cNvSpPr>
            <p:nvPr/>
          </p:nvSpPr>
          <p:spPr bwMode="auto">
            <a:xfrm>
              <a:off x="4808"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793" name="Rectangle 203"/>
            <p:cNvSpPr>
              <a:spLocks noChangeArrowheads="1"/>
            </p:cNvSpPr>
            <p:nvPr/>
          </p:nvSpPr>
          <p:spPr bwMode="auto">
            <a:xfrm>
              <a:off x="776"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endParaRPr lang="en-US" sz="2400" b="0">
                <a:latin typeface="Helvetica Neue" pitchFamily="1" charset="0"/>
              </a:endParaRPr>
            </a:p>
          </p:txBody>
        </p:sp>
        <p:sp>
          <p:nvSpPr>
            <p:cNvPr id="30794" name="Rectangle 204"/>
            <p:cNvSpPr>
              <a:spLocks noChangeArrowheads="1"/>
            </p:cNvSpPr>
            <p:nvPr/>
          </p:nvSpPr>
          <p:spPr bwMode="auto">
            <a:xfrm>
              <a:off x="1352"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795" name="Rectangle 205"/>
            <p:cNvSpPr>
              <a:spLocks noChangeArrowheads="1"/>
            </p:cNvSpPr>
            <p:nvPr/>
          </p:nvSpPr>
          <p:spPr bwMode="auto">
            <a:xfrm>
              <a:off x="1928" y="22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796" name="Rectangle 206"/>
            <p:cNvSpPr>
              <a:spLocks noChangeArrowheads="1"/>
            </p:cNvSpPr>
            <p:nvPr/>
          </p:nvSpPr>
          <p:spPr bwMode="auto">
            <a:xfrm>
              <a:off x="2504"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797" name="Rectangle 207"/>
            <p:cNvSpPr>
              <a:spLocks noChangeArrowheads="1"/>
            </p:cNvSpPr>
            <p:nvPr/>
          </p:nvSpPr>
          <p:spPr bwMode="auto">
            <a:xfrm>
              <a:off x="3080"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798" name="Rectangle 208"/>
            <p:cNvSpPr>
              <a:spLocks noChangeArrowheads="1"/>
            </p:cNvSpPr>
            <p:nvPr/>
          </p:nvSpPr>
          <p:spPr bwMode="auto">
            <a:xfrm>
              <a:off x="3656"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799" name="Rectangle 209"/>
            <p:cNvSpPr>
              <a:spLocks noChangeArrowheads="1"/>
            </p:cNvSpPr>
            <p:nvPr/>
          </p:nvSpPr>
          <p:spPr bwMode="auto">
            <a:xfrm>
              <a:off x="4232"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800" name="Rectangle 210"/>
            <p:cNvSpPr>
              <a:spLocks noChangeArrowheads="1"/>
            </p:cNvSpPr>
            <p:nvPr/>
          </p:nvSpPr>
          <p:spPr bwMode="auto">
            <a:xfrm>
              <a:off x="4808" y="22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801" name="Rectangle 211"/>
            <p:cNvSpPr>
              <a:spLocks noChangeArrowheads="1"/>
            </p:cNvSpPr>
            <p:nvPr/>
          </p:nvSpPr>
          <p:spPr bwMode="auto">
            <a:xfrm>
              <a:off x="776"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0</a:t>
              </a:r>
              <a:endParaRPr lang="en-US" sz="2400" b="0">
                <a:latin typeface="Helvetica Neue" pitchFamily="1" charset="0"/>
              </a:endParaRPr>
            </a:p>
          </p:txBody>
        </p:sp>
        <p:sp>
          <p:nvSpPr>
            <p:cNvPr id="30802" name="Rectangle 212"/>
            <p:cNvSpPr>
              <a:spLocks noChangeArrowheads="1"/>
            </p:cNvSpPr>
            <p:nvPr/>
          </p:nvSpPr>
          <p:spPr bwMode="auto">
            <a:xfrm>
              <a:off x="1352"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1</a:t>
              </a:r>
            </a:p>
          </p:txBody>
        </p:sp>
        <p:sp>
          <p:nvSpPr>
            <p:cNvPr id="30803" name="Rectangle 213"/>
            <p:cNvSpPr>
              <a:spLocks noChangeArrowheads="1"/>
            </p:cNvSpPr>
            <p:nvPr/>
          </p:nvSpPr>
          <p:spPr bwMode="auto">
            <a:xfrm>
              <a:off x="1928"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2</a:t>
              </a:r>
            </a:p>
          </p:txBody>
        </p:sp>
        <p:sp>
          <p:nvSpPr>
            <p:cNvPr id="30804" name="Rectangle 214"/>
            <p:cNvSpPr>
              <a:spLocks noChangeArrowheads="1"/>
            </p:cNvSpPr>
            <p:nvPr/>
          </p:nvSpPr>
          <p:spPr bwMode="auto">
            <a:xfrm>
              <a:off x="2504"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3</a:t>
              </a:r>
            </a:p>
          </p:txBody>
        </p:sp>
        <p:sp>
          <p:nvSpPr>
            <p:cNvPr id="30805" name="Rectangle 215"/>
            <p:cNvSpPr>
              <a:spLocks noChangeArrowheads="1"/>
            </p:cNvSpPr>
            <p:nvPr/>
          </p:nvSpPr>
          <p:spPr bwMode="auto">
            <a:xfrm>
              <a:off x="3080"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4</a:t>
              </a:r>
            </a:p>
          </p:txBody>
        </p:sp>
        <p:sp>
          <p:nvSpPr>
            <p:cNvPr id="30806" name="Rectangle 216"/>
            <p:cNvSpPr>
              <a:spLocks noChangeArrowheads="1"/>
            </p:cNvSpPr>
            <p:nvPr/>
          </p:nvSpPr>
          <p:spPr bwMode="auto">
            <a:xfrm>
              <a:off x="3656"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5</a:t>
              </a:r>
            </a:p>
          </p:txBody>
        </p:sp>
        <p:sp>
          <p:nvSpPr>
            <p:cNvPr id="30807" name="Rectangle 217"/>
            <p:cNvSpPr>
              <a:spLocks noChangeArrowheads="1"/>
            </p:cNvSpPr>
            <p:nvPr/>
          </p:nvSpPr>
          <p:spPr bwMode="auto">
            <a:xfrm>
              <a:off x="4232"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6</a:t>
              </a:r>
            </a:p>
          </p:txBody>
        </p:sp>
        <p:sp>
          <p:nvSpPr>
            <p:cNvPr id="30808" name="Rectangle 218"/>
            <p:cNvSpPr>
              <a:spLocks noChangeArrowheads="1"/>
            </p:cNvSpPr>
            <p:nvPr/>
          </p:nvSpPr>
          <p:spPr bwMode="auto">
            <a:xfrm>
              <a:off x="4808"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7</a:t>
              </a:r>
            </a:p>
          </p:txBody>
        </p:sp>
        <p:sp>
          <p:nvSpPr>
            <p:cNvPr id="30809" name="Rectangle 219"/>
            <p:cNvSpPr>
              <a:spLocks noChangeArrowheads="1"/>
            </p:cNvSpPr>
            <p:nvPr/>
          </p:nvSpPr>
          <p:spPr bwMode="auto">
            <a:xfrm>
              <a:off x="776"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8</a:t>
              </a:r>
              <a:endParaRPr lang="en-US" sz="2400" b="0">
                <a:latin typeface="Helvetica Neue" pitchFamily="1" charset="0"/>
              </a:endParaRPr>
            </a:p>
          </p:txBody>
        </p:sp>
        <p:sp>
          <p:nvSpPr>
            <p:cNvPr id="30810" name="Rectangle 220"/>
            <p:cNvSpPr>
              <a:spLocks noChangeArrowheads="1"/>
            </p:cNvSpPr>
            <p:nvPr/>
          </p:nvSpPr>
          <p:spPr bwMode="auto">
            <a:xfrm>
              <a:off x="1352"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9</a:t>
              </a:r>
            </a:p>
          </p:txBody>
        </p:sp>
        <p:sp>
          <p:nvSpPr>
            <p:cNvPr id="30811" name="Rectangle 221"/>
            <p:cNvSpPr>
              <a:spLocks noChangeArrowheads="1"/>
            </p:cNvSpPr>
            <p:nvPr/>
          </p:nvSpPr>
          <p:spPr bwMode="auto">
            <a:xfrm>
              <a:off x="1928"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812" name="Rectangle 222"/>
            <p:cNvSpPr>
              <a:spLocks noChangeArrowheads="1"/>
            </p:cNvSpPr>
            <p:nvPr/>
          </p:nvSpPr>
          <p:spPr bwMode="auto">
            <a:xfrm>
              <a:off x="2504"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813" name="Rectangle 223"/>
            <p:cNvSpPr>
              <a:spLocks noChangeArrowheads="1"/>
            </p:cNvSpPr>
            <p:nvPr/>
          </p:nvSpPr>
          <p:spPr bwMode="auto">
            <a:xfrm>
              <a:off x="3080"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&lt;</a:t>
              </a:r>
            </a:p>
          </p:txBody>
        </p:sp>
        <p:sp>
          <p:nvSpPr>
            <p:cNvPr id="30814" name="Rectangle 224"/>
            <p:cNvSpPr>
              <a:spLocks noChangeArrowheads="1"/>
            </p:cNvSpPr>
            <p:nvPr/>
          </p:nvSpPr>
          <p:spPr bwMode="auto">
            <a:xfrm>
              <a:off x="3656"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815" name="Rectangle 225"/>
            <p:cNvSpPr>
              <a:spLocks noChangeArrowheads="1"/>
            </p:cNvSpPr>
            <p:nvPr/>
          </p:nvSpPr>
          <p:spPr bwMode="auto">
            <a:xfrm>
              <a:off x="4232"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&gt;</a:t>
              </a:r>
            </a:p>
          </p:txBody>
        </p:sp>
        <p:sp>
          <p:nvSpPr>
            <p:cNvPr id="30816" name="Rectangle 226"/>
            <p:cNvSpPr>
              <a:spLocks noChangeArrowheads="1"/>
            </p:cNvSpPr>
            <p:nvPr/>
          </p:nvSpPr>
          <p:spPr bwMode="auto">
            <a:xfrm>
              <a:off x="4808"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817" name="Rectangle 227"/>
            <p:cNvSpPr>
              <a:spLocks noChangeArrowheads="1"/>
            </p:cNvSpPr>
            <p:nvPr/>
          </p:nvSpPr>
          <p:spPr bwMode="auto">
            <a:xfrm>
              <a:off x="776"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endParaRPr lang="en-US" sz="2400" b="0">
                <a:latin typeface="Helvetica Neue" pitchFamily="1" charset="0"/>
              </a:endParaRPr>
            </a:p>
          </p:txBody>
        </p:sp>
        <p:sp>
          <p:nvSpPr>
            <p:cNvPr id="30818" name="Rectangle 228"/>
            <p:cNvSpPr>
              <a:spLocks noChangeArrowheads="1"/>
            </p:cNvSpPr>
            <p:nvPr/>
          </p:nvSpPr>
          <p:spPr bwMode="auto">
            <a:xfrm>
              <a:off x="1352"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a:t>
              </a:r>
            </a:p>
          </p:txBody>
        </p:sp>
        <p:sp>
          <p:nvSpPr>
            <p:cNvPr id="30819" name="Rectangle 229"/>
            <p:cNvSpPr>
              <a:spLocks noChangeArrowheads="1"/>
            </p:cNvSpPr>
            <p:nvPr/>
          </p:nvSpPr>
          <p:spPr bwMode="auto">
            <a:xfrm>
              <a:off x="1928"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B</a:t>
              </a:r>
            </a:p>
          </p:txBody>
        </p:sp>
        <p:sp>
          <p:nvSpPr>
            <p:cNvPr id="30820" name="Rectangle 230"/>
            <p:cNvSpPr>
              <a:spLocks noChangeArrowheads="1"/>
            </p:cNvSpPr>
            <p:nvPr/>
          </p:nvSpPr>
          <p:spPr bwMode="auto">
            <a:xfrm>
              <a:off x="2504"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C</a:t>
              </a:r>
            </a:p>
          </p:txBody>
        </p:sp>
        <p:sp>
          <p:nvSpPr>
            <p:cNvPr id="30821" name="Rectangle 231"/>
            <p:cNvSpPr>
              <a:spLocks noChangeArrowheads="1"/>
            </p:cNvSpPr>
            <p:nvPr/>
          </p:nvSpPr>
          <p:spPr bwMode="auto">
            <a:xfrm>
              <a:off x="3080"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D</a:t>
              </a:r>
            </a:p>
          </p:txBody>
        </p:sp>
        <p:sp>
          <p:nvSpPr>
            <p:cNvPr id="30822" name="Rectangle 232"/>
            <p:cNvSpPr>
              <a:spLocks noChangeArrowheads="1"/>
            </p:cNvSpPr>
            <p:nvPr/>
          </p:nvSpPr>
          <p:spPr bwMode="auto">
            <a:xfrm>
              <a:off x="3656"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E</a:t>
              </a:r>
            </a:p>
          </p:txBody>
        </p:sp>
        <p:sp>
          <p:nvSpPr>
            <p:cNvPr id="30823" name="Rectangle 233"/>
            <p:cNvSpPr>
              <a:spLocks noChangeArrowheads="1"/>
            </p:cNvSpPr>
            <p:nvPr/>
          </p:nvSpPr>
          <p:spPr bwMode="auto">
            <a:xfrm>
              <a:off x="4232"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F</a:t>
              </a:r>
            </a:p>
          </p:txBody>
        </p:sp>
        <p:sp>
          <p:nvSpPr>
            <p:cNvPr id="30824" name="Rectangle 234"/>
            <p:cNvSpPr>
              <a:spLocks noChangeArrowheads="1"/>
            </p:cNvSpPr>
            <p:nvPr/>
          </p:nvSpPr>
          <p:spPr bwMode="auto">
            <a:xfrm>
              <a:off x="4808"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G</a:t>
              </a:r>
            </a:p>
          </p:txBody>
        </p:sp>
        <p:sp>
          <p:nvSpPr>
            <p:cNvPr id="30825" name="Rectangle 235"/>
            <p:cNvSpPr>
              <a:spLocks noChangeArrowheads="1"/>
            </p:cNvSpPr>
            <p:nvPr/>
          </p:nvSpPr>
          <p:spPr bwMode="auto">
            <a:xfrm>
              <a:off x="776"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H</a:t>
              </a:r>
              <a:endParaRPr lang="en-US" sz="2400" b="0">
                <a:latin typeface="Helvetica Neue" pitchFamily="1" charset="0"/>
              </a:endParaRPr>
            </a:p>
          </p:txBody>
        </p:sp>
        <p:sp>
          <p:nvSpPr>
            <p:cNvPr id="30826" name="Rectangle 236"/>
            <p:cNvSpPr>
              <a:spLocks noChangeArrowheads="1"/>
            </p:cNvSpPr>
            <p:nvPr/>
          </p:nvSpPr>
          <p:spPr bwMode="auto">
            <a:xfrm>
              <a:off x="1352"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I</a:t>
              </a:r>
            </a:p>
          </p:txBody>
        </p:sp>
        <p:sp>
          <p:nvSpPr>
            <p:cNvPr id="30827" name="Rectangle 237"/>
            <p:cNvSpPr>
              <a:spLocks noChangeArrowheads="1"/>
            </p:cNvSpPr>
            <p:nvPr/>
          </p:nvSpPr>
          <p:spPr bwMode="auto">
            <a:xfrm>
              <a:off x="1928"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J</a:t>
              </a:r>
            </a:p>
          </p:txBody>
        </p:sp>
        <p:sp>
          <p:nvSpPr>
            <p:cNvPr id="30828" name="Rectangle 238"/>
            <p:cNvSpPr>
              <a:spLocks noChangeArrowheads="1"/>
            </p:cNvSpPr>
            <p:nvPr/>
          </p:nvSpPr>
          <p:spPr bwMode="auto">
            <a:xfrm>
              <a:off x="2504"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K</a:t>
              </a:r>
            </a:p>
          </p:txBody>
        </p:sp>
        <p:sp>
          <p:nvSpPr>
            <p:cNvPr id="30829" name="Rectangle 239"/>
            <p:cNvSpPr>
              <a:spLocks noChangeArrowheads="1"/>
            </p:cNvSpPr>
            <p:nvPr/>
          </p:nvSpPr>
          <p:spPr bwMode="auto">
            <a:xfrm>
              <a:off x="3080"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L</a:t>
              </a:r>
            </a:p>
          </p:txBody>
        </p:sp>
        <p:sp>
          <p:nvSpPr>
            <p:cNvPr id="30830" name="Rectangle 240"/>
            <p:cNvSpPr>
              <a:spLocks noChangeArrowheads="1"/>
            </p:cNvSpPr>
            <p:nvPr/>
          </p:nvSpPr>
          <p:spPr bwMode="auto">
            <a:xfrm>
              <a:off x="3656"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M</a:t>
              </a:r>
            </a:p>
          </p:txBody>
        </p:sp>
        <p:sp>
          <p:nvSpPr>
            <p:cNvPr id="30831" name="Rectangle 241"/>
            <p:cNvSpPr>
              <a:spLocks noChangeArrowheads="1"/>
            </p:cNvSpPr>
            <p:nvPr/>
          </p:nvSpPr>
          <p:spPr bwMode="auto">
            <a:xfrm>
              <a:off x="4232"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N</a:t>
              </a:r>
            </a:p>
          </p:txBody>
        </p:sp>
        <p:sp>
          <p:nvSpPr>
            <p:cNvPr id="30832" name="Rectangle 242"/>
            <p:cNvSpPr>
              <a:spLocks noChangeArrowheads="1"/>
            </p:cNvSpPr>
            <p:nvPr/>
          </p:nvSpPr>
          <p:spPr bwMode="auto">
            <a:xfrm>
              <a:off x="4808"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O</a:t>
              </a:r>
            </a:p>
          </p:txBody>
        </p:sp>
        <p:sp>
          <p:nvSpPr>
            <p:cNvPr id="30833" name="Rectangle 243"/>
            <p:cNvSpPr>
              <a:spLocks noChangeArrowheads="1"/>
            </p:cNvSpPr>
            <p:nvPr/>
          </p:nvSpPr>
          <p:spPr bwMode="auto">
            <a:xfrm>
              <a:off x="776"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P</a:t>
              </a:r>
              <a:endParaRPr lang="en-US" sz="2400" b="0">
                <a:latin typeface="Helvetica Neue" pitchFamily="1" charset="0"/>
              </a:endParaRPr>
            </a:p>
          </p:txBody>
        </p:sp>
        <p:sp>
          <p:nvSpPr>
            <p:cNvPr id="30834" name="Rectangle 244"/>
            <p:cNvSpPr>
              <a:spLocks noChangeArrowheads="1"/>
            </p:cNvSpPr>
            <p:nvPr/>
          </p:nvSpPr>
          <p:spPr bwMode="auto">
            <a:xfrm>
              <a:off x="1352"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Q</a:t>
              </a:r>
            </a:p>
          </p:txBody>
        </p:sp>
        <p:sp>
          <p:nvSpPr>
            <p:cNvPr id="30835" name="Rectangle 245"/>
            <p:cNvSpPr>
              <a:spLocks noChangeArrowheads="1"/>
            </p:cNvSpPr>
            <p:nvPr/>
          </p:nvSpPr>
          <p:spPr bwMode="auto">
            <a:xfrm>
              <a:off x="1928"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R</a:t>
              </a:r>
            </a:p>
          </p:txBody>
        </p:sp>
        <p:sp>
          <p:nvSpPr>
            <p:cNvPr id="30836" name="Rectangle 246"/>
            <p:cNvSpPr>
              <a:spLocks noChangeArrowheads="1"/>
            </p:cNvSpPr>
            <p:nvPr/>
          </p:nvSpPr>
          <p:spPr bwMode="auto">
            <a:xfrm>
              <a:off x="2504"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S</a:t>
              </a:r>
            </a:p>
          </p:txBody>
        </p:sp>
        <p:sp>
          <p:nvSpPr>
            <p:cNvPr id="30837" name="Rectangle 247"/>
            <p:cNvSpPr>
              <a:spLocks noChangeArrowheads="1"/>
            </p:cNvSpPr>
            <p:nvPr/>
          </p:nvSpPr>
          <p:spPr bwMode="auto">
            <a:xfrm>
              <a:off x="3080"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T</a:t>
              </a:r>
            </a:p>
          </p:txBody>
        </p:sp>
        <p:sp>
          <p:nvSpPr>
            <p:cNvPr id="30838" name="Rectangle 248"/>
            <p:cNvSpPr>
              <a:spLocks noChangeArrowheads="1"/>
            </p:cNvSpPr>
            <p:nvPr/>
          </p:nvSpPr>
          <p:spPr bwMode="auto">
            <a:xfrm>
              <a:off x="3656"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U</a:t>
              </a:r>
            </a:p>
          </p:txBody>
        </p:sp>
        <p:sp>
          <p:nvSpPr>
            <p:cNvPr id="30839" name="Rectangle 249"/>
            <p:cNvSpPr>
              <a:spLocks noChangeArrowheads="1"/>
            </p:cNvSpPr>
            <p:nvPr/>
          </p:nvSpPr>
          <p:spPr bwMode="auto">
            <a:xfrm>
              <a:off x="4232"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V</a:t>
              </a:r>
            </a:p>
          </p:txBody>
        </p:sp>
        <p:sp>
          <p:nvSpPr>
            <p:cNvPr id="30840" name="Rectangle 250"/>
            <p:cNvSpPr>
              <a:spLocks noChangeArrowheads="1"/>
            </p:cNvSpPr>
            <p:nvPr/>
          </p:nvSpPr>
          <p:spPr bwMode="auto">
            <a:xfrm>
              <a:off x="4808"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W</a:t>
              </a:r>
            </a:p>
          </p:txBody>
        </p:sp>
        <p:sp>
          <p:nvSpPr>
            <p:cNvPr id="30841" name="Rectangle 251"/>
            <p:cNvSpPr>
              <a:spLocks noChangeArrowheads="1"/>
            </p:cNvSpPr>
            <p:nvPr/>
          </p:nvSpPr>
          <p:spPr bwMode="auto">
            <a:xfrm>
              <a:off x="776"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X</a:t>
              </a:r>
              <a:endParaRPr lang="en-US" sz="2400" b="0">
                <a:latin typeface="Helvetica Neue" pitchFamily="1" charset="0"/>
              </a:endParaRPr>
            </a:p>
          </p:txBody>
        </p:sp>
        <p:sp>
          <p:nvSpPr>
            <p:cNvPr id="30842" name="Rectangle 252"/>
            <p:cNvSpPr>
              <a:spLocks noChangeArrowheads="1"/>
            </p:cNvSpPr>
            <p:nvPr/>
          </p:nvSpPr>
          <p:spPr bwMode="auto">
            <a:xfrm>
              <a:off x="1352"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Y</a:t>
              </a:r>
            </a:p>
          </p:txBody>
        </p:sp>
        <p:sp>
          <p:nvSpPr>
            <p:cNvPr id="30843" name="Rectangle 253"/>
            <p:cNvSpPr>
              <a:spLocks noChangeArrowheads="1"/>
            </p:cNvSpPr>
            <p:nvPr/>
          </p:nvSpPr>
          <p:spPr bwMode="auto">
            <a:xfrm>
              <a:off x="1928"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Z</a:t>
              </a:r>
            </a:p>
          </p:txBody>
        </p:sp>
        <p:sp>
          <p:nvSpPr>
            <p:cNvPr id="30844" name="Rectangle 254"/>
            <p:cNvSpPr>
              <a:spLocks noChangeArrowheads="1"/>
            </p:cNvSpPr>
            <p:nvPr/>
          </p:nvSpPr>
          <p:spPr bwMode="auto">
            <a:xfrm>
              <a:off x="2504"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845" name="Rectangle 255"/>
            <p:cNvSpPr>
              <a:spLocks noChangeArrowheads="1"/>
            </p:cNvSpPr>
            <p:nvPr/>
          </p:nvSpPr>
          <p:spPr bwMode="auto">
            <a:xfrm>
              <a:off x="3080"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846" name="Rectangle 256"/>
            <p:cNvSpPr>
              <a:spLocks noChangeArrowheads="1"/>
            </p:cNvSpPr>
            <p:nvPr/>
          </p:nvSpPr>
          <p:spPr bwMode="auto">
            <a:xfrm>
              <a:off x="3656"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847" name="Rectangle 257"/>
            <p:cNvSpPr>
              <a:spLocks noChangeArrowheads="1"/>
            </p:cNvSpPr>
            <p:nvPr/>
          </p:nvSpPr>
          <p:spPr bwMode="auto">
            <a:xfrm>
              <a:off x="4232"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848" name="Rectangle 258"/>
            <p:cNvSpPr>
              <a:spLocks noChangeArrowheads="1"/>
            </p:cNvSpPr>
            <p:nvPr/>
          </p:nvSpPr>
          <p:spPr bwMode="auto">
            <a:xfrm>
              <a:off x="4808"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pPr>
              <a:r>
                <a:rPr lang="en-US" sz="1600" b="0">
                  <a:latin typeface="Helvetica Neue" pitchFamily="1" charset="0"/>
                </a:rPr>
                <a:t>_</a:t>
              </a:r>
            </a:p>
          </p:txBody>
        </p:sp>
        <p:sp>
          <p:nvSpPr>
            <p:cNvPr id="30849" name="Rectangle 259"/>
            <p:cNvSpPr>
              <a:spLocks noChangeArrowheads="1"/>
            </p:cNvSpPr>
            <p:nvPr/>
          </p:nvSpPr>
          <p:spPr bwMode="auto">
            <a:xfrm>
              <a:off x="776"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endParaRPr lang="en-US" sz="2400" b="0">
                <a:latin typeface="Helvetica Neue" pitchFamily="1" charset="0"/>
              </a:endParaRPr>
            </a:p>
          </p:txBody>
        </p:sp>
        <p:sp>
          <p:nvSpPr>
            <p:cNvPr id="30850" name="Rectangle 260"/>
            <p:cNvSpPr>
              <a:spLocks noChangeArrowheads="1"/>
            </p:cNvSpPr>
            <p:nvPr/>
          </p:nvSpPr>
          <p:spPr bwMode="auto">
            <a:xfrm>
              <a:off x="1352"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a:t>
              </a:r>
            </a:p>
          </p:txBody>
        </p:sp>
        <p:sp>
          <p:nvSpPr>
            <p:cNvPr id="30851" name="Rectangle 261"/>
            <p:cNvSpPr>
              <a:spLocks noChangeArrowheads="1"/>
            </p:cNvSpPr>
            <p:nvPr/>
          </p:nvSpPr>
          <p:spPr bwMode="auto">
            <a:xfrm>
              <a:off x="1928"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b</a:t>
              </a:r>
            </a:p>
          </p:txBody>
        </p:sp>
        <p:sp>
          <p:nvSpPr>
            <p:cNvPr id="30852" name="Rectangle 262"/>
            <p:cNvSpPr>
              <a:spLocks noChangeArrowheads="1"/>
            </p:cNvSpPr>
            <p:nvPr/>
          </p:nvSpPr>
          <p:spPr bwMode="auto">
            <a:xfrm>
              <a:off x="2504"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c</a:t>
              </a:r>
            </a:p>
          </p:txBody>
        </p:sp>
        <p:sp>
          <p:nvSpPr>
            <p:cNvPr id="30853" name="Rectangle 263"/>
            <p:cNvSpPr>
              <a:spLocks noChangeArrowheads="1"/>
            </p:cNvSpPr>
            <p:nvPr/>
          </p:nvSpPr>
          <p:spPr bwMode="auto">
            <a:xfrm>
              <a:off x="3080"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d</a:t>
              </a:r>
            </a:p>
          </p:txBody>
        </p:sp>
        <p:sp>
          <p:nvSpPr>
            <p:cNvPr id="30854" name="Rectangle 264"/>
            <p:cNvSpPr>
              <a:spLocks noChangeArrowheads="1"/>
            </p:cNvSpPr>
            <p:nvPr/>
          </p:nvSpPr>
          <p:spPr bwMode="auto">
            <a:xfrm>
              <a:off x="3656"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e</a:t>
              </a:r>
            </a:p>
          </p:txBody>
        </p:sp>
        <p:sp>
          <p:nvSpPr>
            <p:cNvPr id="30855" name="Rectangle 265"/>
            <p:cNvSpPr>
              <a:spLocks noChangeArrowheads="1"/>
            </p:cNvSpPr>
            <p:nvPr/>
          </p:nvSpPr>
          <p:spPr bwMode="auto">
            <a:xfrm>
              <a:off x="4232"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f</a:t>
              </a:r>
            </a:p>
          </p:txBody>
        </p:sp>
        <p:sp>
          <p:nvSpPr>
            <p:cNvPr id="30856" name="Rectangle 266"/>
            <p:cNvSpPr>
              <a:spLocks noChangeArrowheads="1"/>
            </p:cNvSpPr>
            <p:nvPr/>
          </p:nvSpPr>
          <p:spPr bwMode="auto">
            <a:xfrm>
              <a:off x="4808"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g</a:t>
              </a:r>
            </a:p>
          </p:txBody>
        </p:sp>
        <p:sp>
          <p:nvSpPr>
            <p:cNvPr id="30857" name="Rectangle 267"/>
            <p:cNvSpPr>
              <a:spLocks noChangeArrowheads="1"/>
            </p:cNvSpPr>
            <p:nvPr/>
          </p:nvSpPr>
          <p:spPr bwMode="auto">
            <a:xfrm>
              <a:off x="776"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h</a:t>
              </a:r>
              <a:endParaRPr lang="en-US" sz="2400" b="0">
                <a:latin typeface="Helvetica Neue" pitchFamily="1" charset="0"/>
              </a:endParaRPr>
            </a:p>
          </p:txBody>
        </p:sp>
        <p:sp>
          <p:nvSpPr>
            <p:cNvPr id="30858" name="Rectangle 268"/>
            <p:cNvSpPr>
              <a:spLocks noChangeArrowheads="1"/>
            </p:cNvSpPr>
            <p:nvPr/>
          </p:nvSpPr>
          <p:spPr bwMode="auto">
            <a:xfrm>
              <a:off x="1352"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i</a:t>
              </a:r>
            </a:p>
          </p:txBody>
        </p:sp>
        <p:sp>
          <p:nvSpPr>
            <p:cNvPr id="30859" name="Rectangle 269"/>
            <p:cNvSpPr>
              <a:spLocks noChangeArrowheads="1"/>
            </p:cNvSpPr>
            <p:nvPr/>
          </p:nvSpPr>
          <p:spPr bwMode="auto">
            <a:xfrm>
              <a:off x="1928"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j</a:t>
              </a:r>
            </a:p>
          </p:txBody>
        </p:sp>
        <p:sp>
          <p:nvSpPr>
            <p:cNvPr id="30860" name="Rectangle 270"/>
            <p:cNvSpPr>
              <a:spLocks noChangeArrowheads="1"/>
            </p:cNvSpPr>
            <p:nvPr/>
          </p:nvSpPr>
          <p:spPr bwMode="auto">
            <a:xfrm>
              <a:off x="2504"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k</a:t>
              </a:r>
            </a:p>
          </p:txBody>
        </p:sp>
        <p:sp>
          <p:nvSpPr>
            <p:cNvPr id="30861" name="Rectangle 271"/>
            <p:cNvSpPr>
              <a:spLocks noChangeArrowheads="1"/>
            </p:cNvSpPr>
            <p:nvPr/>
          </p:nvSpPr>
          <p:spPr bwMode="auto">
            <a:xfrm>
              <a:off x="3080"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l</a:t>
              </a:r>
            </a:p>
          </p:txBody>
        </p:sp>
        <p:sp>
          <p:nvSpPr>
            <p:cNvPr id="30862" name="Rectangle 272"/>
            <p:cNvSpPr>
              <a:spLocks noChangeArrowheads="1"/>
            </p:cNvSpPr>
            <p:nvPr/>
          </p:nvSpPr>
          <p:spPr bwMode="auto">
            <a:xfrm>
              <a:off x="3656"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m</a:t>
              </a:r>
            </a:p>
          </p:txBody>
        </p:sp>
        <p:sp>
          <p:nvSpPr>
            <p:cNvPr id="30863" name="Rectangle 273"/>
            <p:cNvSpPr>
              <a:spLocks noChangeArrowheads="1"/>
            </p:cNvSpPr>
            <p:nvPr/>
          </p:nvSpPr>
          <p:spPr bwMode="auto">
            <a:xfrm>
              <a:off x="4232"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n</a:t>
              </a:r>
            </a:p>
          </p:txBody>
        </p:sp>
        <p:sp>
          <p:nvSpPr>
            <p:cNvPr id="30864" name="Rectangle 274"/>
            <p:cNvSpPr>
              <a:spLocks noChangeArrowheads="1"/>
            </p:cNvSpPr>
            <p:nvPr/>
          </p:nvSpPr>
          <p:spPr bwMode="auto">
            <a:xfrm>
              <a:off x="4808"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o</a:t>
              </a:r>
            </a:p>
          </p:txBody>
        </p:sp>
        <p:sp>
          <p:nvSpPr>
            <p:cNvPr id="30865" name="Rectangle 275"/>
            <p:cNvSpPr>
              <a:spLocks noChangeArrowheads="1"/>
            </p:cNvSpPr>
            <p:nvPr/>
          </p:nvSpPr>
          <p:spPr bwMode="auto">
            <a:xfrm>
              <a:off x="776"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p</a:t>
              </a:r>
              <a:endParaRPr lang="en-US" sz="2400" b="0">
                <a:latin typeface="Helvetica Neue" pitchFamily="1" charset="0"/>
              </a:endParaRPr>
            </a:p>
          </p:txBody>
        </p:sp>
        <p:sp>
          <p:nvSpPr>
            <p:cNvPr id="30866" name="Rectangle 276"/>
            <p:cNvSpPr>
              <a:spLocks noChangeArrowheads="1"/>
            </p:cNvSpPr>
            <p:nvPr/>
          </p:nvSpPr>
          <p:spPr bwMode="auto">
            <a:xfrm>
              <a:off x="1352"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q</a:t>
              </a:r>
            </a:p>
          </p:txBody>
        </p:sp>
        <p:sp>
          <p:nvSpPr>
            <p:cNvPr id="30867" name="Rectangle 277"/>
            <p:cNvSpPr>
              <a:spLocks noChangeArrowheads="1"/>
            </p:cNvSpPr>
            <p:nvPr/>
          </p:nvSpPr>
          <p:spPr bwMode="auto">
            <a:xfrm>
              <a:off x="1928"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r</a:t>
              </a:r>
            </a:p>
          </p:txBody>
        </p:sp>
        <p:sp>
          <p:nvSpPr>
            <p:cNvPr id="30868" name="Rectangle 278"/>
            <p:cNvSpPr>
              <a:spLocks noChangeArrowheads="1"/>
            </p:cNvSpPr>
            <p:nvPr/>
          </p:nvSpPr>
          <p:spPr bwMode="auto">
            <a:xfrm>
              <a:off x="2504"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s</a:t>
              </a:r>
            </a:p>
          </p:txBody>
        </p:sp>
        <p:sp>
          <p:nvSpPr>
            <p:cNvPr id="30869" name="Rectangle 279"/>
            <p:cNvSpPr>
              <a:spLocks noChangeArrowheads="1"/>
            </p:cNvSpPr>
            <p:nvPr/>
          </p:nvSpPr>
          <p:spPr bwMode="auto">
            <a:xfrm>
              <a:off x="3080"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t</a:t>
              </a:r>
            </a:p>
          </p:txBody>
        </p:sp>
        <p:sp>
          <p:nvSpPr>
            <p:cNvPr id="30870" name="Rectangle 280"/>
            <p:cNvSpPr>
              <a:spLocks noChangeArrowheads="1"/>
            </p:cNvSpPr>
            <p:nvPr/>
          </p:nvSpPr>
          <p:spPr bwMode="auto">
            <a:xfrm>
              <a:off x="3656"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u</a:t>
              </a:r>
            </a:p>
          </p:txBody>
        </p:sp>
        <p:sp>
          <p:nvSpPr>
            <p:cNvPr id="30871" name="Rectangle 281"/>
            <p:cNvSpPr>
              <a:spLocks noChangeArrowheads="1"/>
            </p:cNvSpPr>
            <p:nvPr/>
          </p:nvSpPr>
          <p:spPr bwMode="auto">
            <a:xfrm>
              <a:off x="4232"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v</a:t>
              </a:r>
            </a:p>
          </p:txBody>
        </p:sp>
        <p:sp>
          <p:nvSpPr>
            <p:cNvPr id="30872" name="Rectangle 282"/>
            <p:cNvSpPr>
              <a:spLocks noChangeArrowheads="1"/>
            </p:cNvSpPr>
            <p:nvPr/>
          </p:nvSpPr>
          <p:spPr bwMode="auto">
            <a:xfrm>
              <a:off x="4808"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w</a:t>
              </a:r>
            </a:p>
          </p:txBody>
        </p:sp>
        <p:sp>
          <p:nvSpPr>
            <p:cNvPr id="30873" name="Rectangle 283"/>
            <p:cNvSpPr>
              <a:spLocks noChangeArrowheads="1"/>
            </p:cNvSpPr>
            <p:nvPr/>
          </p:nvSpPr>
          <p:spPr bwMode="auto">
            <a:xfrm>
              <a:off x="776"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x</a:t>
              </a:r>
              <a:endParaRPr lang="en-US" sz="2400" b="0">
                <a:latin typeface="Helvetica Neue" pitchFamily="1" charset="0"/>
              </a:endParaRPr>
            </a:p>
          </p:txBody>
        </p:sp>
        <p:sp>
          <p:nvSpPr>
            <p:cNvPr id="30874" name="Rectangle 284"/>
            <p:cNvSpPr>
              <a:spLocks noChangeArrowheads="1"/>
            </p:cNvSpPr>
            <p:nvPr/>
          </p:nvSpPr>
          <p:spPr bwMode="auto">
            <a:xfrm>
              <a:off x="1352"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y</a:t>
              </a:r>
            </a:p>
          </p:txBody>
        </p:sp>
        <p:sp>
          <p:nvSpPr>
            <p:cNvPr id="30875" name="Rectangle 285"/>
            <p:cNvSpPr>
              <a:spLocks noChangeArrowheads="1"/>
            </p:cNvSpPr>
            <p:nvPr/>
          </p:nvSpPr>
          <p:spPr bwMode="auto">
            <a:xfrm>
              <a:off x="1928"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z</a:t>
              </a:r>
            </a:p>
          </p:txBody>
        </p:sp>
        <p:sp>
          <p:nvSpPr>
            <p:cNvPr id="30876" name="Rectangle 286"/>
            <p:cNvSpPr>
              <a:spLocks noChangeArrowheads="1"/>
            </p:cNvSpPr>
            <p:nvPr/>
          </p:nvSpPr>
          <p:spPr bwMode="auto">
            <a:xfrm>
              <a:off x="2504" y="38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877" name="Rectangle 287"/>
            <p:cNvSpPr>
              <a:spLocks noChangeArrowheads="1"/>
            </p:cNvSpPr>
            <p:nvPr/>
          </p:nvSpPr>
          <p:spPr bwMode="auto">
            <a:xfrm>
              <a:off x="3080"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878" name="Rectangle 288"/>
            <p:cNvSpPr>
              <a:spLocks noChangeArrowheads="1"/>
            </p:cNvSpPr>
            <p:nvPr/>
          </p:nvSpPr>
          <p:spPr bwMode="auto">
            <a:xfrm>
              <a:off x="3656" y="38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879" name="Rectangle 289"/>
            <p:cNvSpPr>
              <a:spLocks noChangeArrowheads="1"/>
            </p:cNvSpPr>
            <p:nvPr/>
          </p:nvSpPr>
          <p:spPr bwMode="auto">
            <a:xfrm>
              <a:off x="4232"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a:t>
              </a:r>
            </a:p>
          </p:txBody>
        </p:sp>
        <p:sp>
          <p:nvSpPr>
            <p:cNvPr id="30880" name="Rectangle 290"/>
            <p:cNvSpPr>
              <a:spLocks noChangeArrowheads="1"/>
            </p:cNvSpPr>
            <p:nvPr/>
          </p:nvSpPr>
          <p:spPr bwMode="auto">
            <a:xfrm>
              <a:off x="4808"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latin typeface="Helvetica Neue" pitchFamily="1" charset="0"/>
                </a:rPr>
                <a:t>\177</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804867"/>
                                        </p:tgtEl>
                                        <p:attrNameLst>
                                          <p:attrName>style.visibility</p:attrName>
                                        </p:attrNameLst>
                                      </p:cBhvr>
                                      <p:to>
                                        <p:strVal val="visible"/>
                                      </p:to>
                                    </p:set>
                                  </p:childTnLst>
                                  <p:subTnLst>
                                    <p:set>
                                      <p:cBhvr override="childStyle">
                                        <p:cTn dur="1" fill="hold" display="0" masterRel="nextClick" afterEffect="1"/>
                                        <p:tgtEl>
                                          <p:spTgt spid="804867"/>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0486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05025"/>
                                        </p:tgtEl>
                                        <p:attrNameLst>
                                          <p:attrName>style.visibility</p:attrName>
                                        </p:attrNameLst>
                                      </p:cBhvr>
                                      <p:to>
                                        <p:strVal val="visible"/>
                                      </p:to>
                                    </p:set>
                                  </p:childTnLst>
                                </p:cTn>
                              </p:par>
                              <p:par>
                                <p:cTn id="17" presetID="3" presetClass="emph" presetSubtype="2" fill="hold" grpId="0" nodeType="withEffect">
                                  <p:stCondLst>
                                    <p:cond delay="0"/>
                                  </p:stCondLst>
                                  <p:childTnLst>
                                    <p:animClr clrSpc="rgb" dir="cw">
                                      <p:cBhvr override="childStyle">
                                        <p:cTn id="18" dur="100" fill="hold"/>
                                        <p:tgtEl>
                                          <p:spTgt spid="805002"/>
                                        </p:tgtEl>
                                        <p:attrNameLst>
                                          <p:attrName>style.color</p:attrName>
                                        </p:attrNameLst>
                                      </p:cBhvr>
                                      <p:to>
                                        <a:srgbClr val="FF0000"/>
                                      </p:to>
                                    </p:animClr>
                                  </p:childTnLst>
                                </p:cTn>
                              </p:par>
                              <p:par>
                                <p:cTn id="19" presetID="3" presetClass="emph" presetSubtype="2" fill="hold" grpId="0" nodeType="withEffect">
                                  <p:stCondLst>
                                    <p:cond delay="0"/>
                                  </p:stCondLst>
                                  <p:childTnLst>
                                    <p:animClr clrSpc="rgb" dir="cw">
                                      <p:cBhvr override="childStyle">
                                        <p:cTn id="20" dur="100" fill="hold"/>
                                        <p:tgtEl>
                                          <p:spTgt spid="805017"/>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4868" grpId="0"/>
      <p:bldP spid="805002" grpId="0"/>
      <p:bldP spid="805017" grpId="0"/>
      <p:bldP spid="805025" grpId="0" animBg="1"/>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38" name="Elbow Connector 37"/>
          <p:cNvCxnSpPr/>
          <p:nvPr/>
        </p:nvCxnSpPr>
        <p:spPr bwMode="auto">
          <a:xfrm rot="10800000">
            <a:off x="4267200" y="2383176"/>
            <a:ext cx="1524000" cy="1143000"/>
          </a:xfrm>
          <a:prstGeom prst="bentConnector3">
            <a:avLst>
              <a:gd name="adj1" fmla="val 50000"/>
            </a:avLst>
          </a:prstGeom>
          <a:solidFill>
            <a:schemeClr val="accent1"/>
          </a:solidFill>
          <a:ln w="9525" cap="flat" cmpd="sng" algn="ctr">
            <a:solidFill>
              <a:schemeClr val="tx1"/>
            </a:solidFill>
            <a:prstDash val="solid"/>
            <a:round/>
            <a:headEnd type="none" w="med" len="med"/>
            <a:tailEnd type="arrow"/>
          </a:ln>
          <a:effectLst/>
        </p:spPr>
      </p:cxnSp>
      <p:grpSp>
        <p:nvGrpSpPr>
          <p:cNvPr id="2" name="Group 34"/>
          <p:cNvGrpSpPr/>
          <p:nvPr/>
        </p:nvGrpSpPr>
        <p:grpSpPr>
          <a:xfrm>
            <a:off x="4210485" y="3810000"/>
            <a:ext cx="1504515" cy="1670878"/>
            <a:chOff x="4210485" y="3810000"/>
            <a:chExt cx="1504515" cy="1670878"/>
          </a:xfrm>
        </p:grpSpPr>
        <p:cxnSp>
          <p:nvCxnSpPr>
            <p:cNvPr id="26" name="Straight Connector 25"/>
            <p:cNvCxnSpPr/>
            <p:nvPr/>
          </p:nvCxnSpPr>
          <p:spPr bwMode="auto">
            <a:xfrm>
              <a:off x="4210485" y="5480874"/>
              <a:ext cx="81871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2" name="Straight Connector 31"/>
            <p:cNvCxnSpPr/>
            <p:nvPr/>
          </p:nvCxnSpPr>
          <p:spPr bwMode="auto">
            <a:xfrm rot="5400000" flipH="1" flipV="1">
              <a:off x="4194952" y="4645836"/>
              <a:ext cx="167008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4" name="Straight Arrow Connector 33"/>
            <p:cNvCxnSpPr/>
            <p:nvPr/>
          </p:nvCxnSpPr>
          <p:spPr bwMode="auto">
            <a:xfrm>
              <a:off x="5029200" y="3810000"/>
              <a:ext cx="685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pSp>
      <p:sp>
        <p:nvSpPr>
          <p:cNvPr id="13" name="Rectangle 12"/>
          <p:cNvSpPr/>
          <p:nvPr/>
        </p:nvSpPr>
        <p:spPr bwMode="auto">
          <a:xfrm>
            <a:off x="5839790" y="3449248"/>
            <a:ext cx="1961948" cy="44230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200" b="1" i="0" u="none" strike="noStrike" cap="none" normalizeH="0" baseline="0">
              <a:ln>
                <a:noFill/>
              </a:ln>
              <a:solidFill>
                <a:schemeClr val="tx1"/>
              </a:solidFill>
              <a:effectLst/>
              <a:latin typeface="Times New Roman" charset="0"/>
            </a:endParaRPr>
          </a:p>
        </p:txBody>
      </p:sp>
      <p:sp>
        <p:nvSpPr>
          <p:cNvPr id="4098" name="Text Box 2"/>
          <p:cNvSpPr txBox="1">
            <a:spLocks noChangeArrowheads="1"/>
          </p:cNvSpPr>
          <p:nvPr/>
        </p:nvSpPr>
        <p:spPr bwMode="auto">
          <a:xfrm>
            <a:off x="0" y="0"/>
            <a:ext cx="9144000" cy="1143000"/>
          </a:xfrm>
          <a:prstGeom prst="rect">
            <a:avLst/>
          </a:prstGeom>
          <a:noFill/>
          <a:ln w="9525">
            <a:noFill/>
            <a:miter lim="800000"/>
            <a:headEnd/>
            <a:tailEnd/>
          </a:ln>
          <a:effectLst/>
        </p:spPr>
        <p:txBody>
          <a:bodyPr anchor="ctr">
            <a:prstTxWarp prst="textNoShape">
              <a:avLst/>
            </a:prstTxWarp>
          </a:bodyPr>
          <a:lstStyle/>
          <a:p>
            <a:pPr algn="ctr" eaLnBrk="1" hangingPunct="1"/>
            <a:r>
              <a:rPr lang="en-US" sz="4000" b="0" dirty="0" smtClean="0">
                <a:solidFill>
                  <a:srgbClr val="FF0000"/>
                </a:solidFill>
              </a:rPr>
              <a:t>Hardware Support for Characters</a:t>
            </a:r>
            <a:endParaRPr lang="en-US" sz="4000" b="0" dirty="0">
              <a:solidFill>
                <a:srgbClr val="FF0000"/>
              </a:solidFill>
              <a:latin typeface="Times New Roman" pitchFamily="1" charset="0"/>
            </a:endParaRPr>
          </a:p>
        </p:txBody>
      </p:sp>
      <p:sp>
        <p:nvSpPr>
          <p:cNvPr id="4099" name="Text Box 3"/>
          <p:cNvSpPr txBox="1">
            <a:spLocks noChangeArrowheads="1"/>
          </p:cNvSpPr>
          <p:nvPr/>
        </p:nvSpPr>
        <p:spPr bwMode="auto">
          <a:xfrm>
            <a:off x="31750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latin typeface="Helvetica" pitchFamily="1" charset="0"/>
              </a:rPr>
              <a:t>1</a:t>
            </a:r>
          </a:p>
        </p:txBody>
      </p:sp>
      <p:sp>
        <p:nvSpPr>
          <p:cNvPr id="4100" name="Text Box 4"/>
          <p:cNvSpPr txBox="1">
            <a:spLocks noChangeArrowheads="1"/>
          </p:cNvSpPr>
          <p:nvPr/>
        </p:nvSpPr>
        <p:spPr bwMode="auto">
          <a:xfrm>
            <a:off x="30099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latin typeface="Helvetica" pitchFamily="1" charset="0"/>
              </a:rPr>
              <a:t>0</a:t>
            </a:r>
          </a:p>
        </p:txBody>
      </p:sp>
      <p:sp>
        <p:nvSpPr>
          <p:cNvPr id="4101" name="Text Box 5"/>
          <p:cNvSpPr txBox="1">
            <a:spLocks noChangeArrowheads="1"/>
          </p:cNvSpPr>
          <p:nvPr/>
        </p:nvSpPr>
        <p:spPr bwMode="auto">
          <a:xfrm>
            <a:off x="28448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latin typeface="Helvetica" pitchFamily="1" charset="0"/>
              </a:rPr>
              <a:t>0</a:t>
            </a:r>
          </a:p>
        </p:txBody>
      </p:sp>
      <p:sp>
        <p:nvSpPr>
          <p:cNvPr id="4102" name="Text Box 6"/>
          <p:cNvSpPr txBox="1">
            <a:spLocks noChangeArrowheads="1"/>
          </p:cNvSpPr>
          <p:nvPr/>
        </p:nvSpPr>
        <p:spPr bwMode="auto">
          <a:xfrm>
            <a:off x="26797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latin typeface="Helvetica" pitchFamily="1" charset="0"/>
              </a:rPr>
              <a:t>0</a:t>
            </a:r>
          </a:p>
        </p:txBody>
      </p:sp>
      <p:sp>
        <p:nvSpPr>
          <p:cNvPr id="4103" name="Text Box 7"/>
          <p:cNvSpPr txBox="1">
            <a:spLocks noChangeArrowheads="1"/>
          </p:cNvSpPr>
          <p:nvPr/>
        </p:nvSpPr>
        <p:spPr bwMode="auto">
          <a:xfrm>
            <a:off x="25146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latin typeface="Helvetica" pitchFamily="1" charset="0"/>
              </a:rPr>
              <a:t>0</a:t>
            </a:r>
          </a:p>
        </p:txBody>
      </p:sp>
      <p:sp>
        <p:nvSpPr>
          <p:cNvPr id="4104" name="Text Box 8"/>
          <p:cNvSpPr txBox="1">
            <a:spLocks noChangeArrowheads="1"/>
          </p:cNvSpPr>
          <p:nvPr/>
        </p:nvSpPr>
        <p:spPr bwMode="auto">
          <a:xfrm>
            <a:off x="23495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latin typeface="Helvetica" pitchFamily="1" charset="0"/>
              </a:rPr>
              <a:t>1</a:t>
            </a:r>
          </a:p>
        </p:txBody>
      </p:sp>
      <p:sp>
        <p:nvSpPr>
          <p:cNvPr id="4105" name="Text Box 9"/>
          <p:cNvSpPr txBox="1">
            <a:spLocks noChangeArrowheads="1"/>
          </p:cNvSpPr>
          <p:nvPr/>
        </p:nvSpPr>
        <p:spPr bwMode="auto">
          <a:xfrm>
            <a:off x="21844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latin typeface="Helvetica" pitchFamily="1" charset="0"/>
              </a:rPr>
              <a:t>1</a:t>
            </a:r>
          </a:p>
        </p:txBody>
      </p:sp>
      <p:sp>
        <p:nvSpPr>
          <p:cNvPr id="4106" name="Text Box 10"/>
          <p:cNvSpPr txBox="1">
            <a:spLocks noChangeArrowheads="1"/>
          </p:cNvSpPr>
          <p:nvPr/>
        </p:nvSpPr>
        <p:spPr bwMode="auto">
          <a:xfrm>
            <a:off x="20193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latin typeface="Helvetica" pitchFamily="1" charset="0"/>
              </a:rPr>
              <a:t>0</a:t>
            </a:r>
          </a:p>
        </p:txBody>
      </p:sp>
      <p:pic>
        <p:nvPicPr>
          <p:cNvPr id="14" name="Picture 13" descr="Keyboard.png"/>
          <p:cNvPicPr>
            <a:picLocks noChangeAspect="1"/>
          </p:cNvPicPr>
          <p:nvPr/>
        </p:nvPicPr>
        <p:blipFill>
          <a:blip r:embed="rId2"/>
          <a:stretch>
            <a:fillRect/>
          </a:stretch>
        </p:blipFill>
        <p:spPr>
          <a:xfrm>
            <a:off x="838200" y="4592206"/>
            <a:ext cx="3514720" cy="1671412"/>
          </a:xfrm>
          <a:prstGeom prst="rect">
            <a:avLst/>
          </a:prstGeom>
        </p:spPr>
      </p:pic>
      <p:pic>
        <p:nvPicPr>
          <p:cNvPr id="15" name="Picture 14" descr="MacMonitor.png"/>
          <p:cNvPicPr>
            <a:picLocks noChangeAspect="1"/>
          </p:cNvPicPr>
          <p:nvPr/>
        </p:nvPicPr>
        <p:blipFill>
          <a:blip r:embed="rId3"/>
          <a:srcRect t="8438" b="16031"/>
          <a:stretch>
            <a:fillRect/>
          </a:stretch>
        </p:blipFill>
        <p:spPr>
          <a:xfrm>
            <a:off x="801429" y="1193217"/>
            <a:ext cx="3539011" cy="2673085"/>
          </a:xfrm>
          <a:prstGeom prst="rect">
            <a:avLst/>
          </a:prstGeom>
        </p:spPr>
      </p:pic>
      <p:sp>
        <p:nvSpPr>
          <p:cNvPr id="16" name="Rectangle 15"/>
          <p:cNvSpPr/>
          <p:nvPr/>
        </p:nvSpPr>
        <p:spPr bwMode="auto">
          <a:xfrm>
            <a:off x="974045" y="1319202"/>
            <a:ext cx="3218047" cy="2058941"/>
          </a:xfrm>
          <a:prstGeom prst="rect">
            <a:avLst/>
          </a:prstGeom>
          <a:solidFill>
            <a:srgbClr val="FFFFFF"/>
          </a:solidFill>
          <a:ln w="9525" cap="flat" cmpd="sng" algn="ctr">
            <a:solidFill>
              <a:srgbClr val="99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pic>
        <p:nvPicPr>
          <p:cNvPr id="17" name="Picture 16" descr="MacChipWithInsetTrans.png"/>
          <p:cNvPicPr>
            <a:picLocks noChangeAspect="1"/>
          </p:cNvPicPr>
          <p:nvPr/>
        </p:nvPicPr>
        <p:blipFill>
          <a:blip r:embed="rId4"/>
          <a:stretch>
            <a:fillRect/>
          </a:stretch>
        </p:blipFill>
        <p:spPr>
          <a:xfrm>
            <a:off x="5687390" y="2355564"/>
            <a:ext cx="2823193" cy="2667000"/>
          </a:xfrm>
          <a:prstGeom prst="rect">
            <a:avLst/>
          </a:prstGeom>
        </p:spPr>
      </p:pic>
      <p:pic>
        <p:nvPicPr>
          <p:cNvPr id="18" name="Picture 17" descr="KeyboardA.png"/>
          <p:cNvPicPr>
            <a:picLocks noChangeAspect="1"/>
          </p:cNvPicPr>
          <p:nvPr/>
        </p:nvPicPr>
        <p:blipFill>
          <a:blip r:embed="rId5"/>
          <a:stretch>
            <a:fillRect/>
          </a:stretch>
        </p:blipFill>
        <p:spPr>
          <a:xfrm>
            <a:off x="838200" y="4592206"/>
            <a:ext cx="3518800" cy="1673352"/>
          </a:xfrm>
          <a:prstGeom prst="rect">
            <a:avLst/>
          </a:prstGeom>
        </p:spPr>
      </p:pic>
      <p:sp>
        <p:nvSpPr>
          <p:cNvPr id="19" name="TextBox 18"/>
          <p:cNvSpPr txBox="1"/>
          <p:nvPr/>
        </p:nvSpPr>
        <p:spPr>
          <a:xfrm>
            <a:off x="7120840" y="3420531"/>
            <a:ext cx="838200" cy="430887"/>
          </a:xfrm>
          <a:prstGeom prst="rect">
            <a:avLst/>
          </a:prstGeom>
          <a:noFill/>
        </p:spPr>
        <p:txBody>
          <a:bodyPr wrap="square" rtlCol="0">
            <a:spAutoFit/>
          </a:bodyPr>
          <a:lstStyle/>
          <a:p>
            <a:r>
              <a:rPr lang="en-US" sz="2200" dirty="0" smtClean="0">
                <a:latin typeface="Helvetica"/>
                <a:cs typeface="Helvetica"/>
              </a:rPr>
              <a:t>=97</a:t>
            </a:r>
            <a:endParaRPr lang="en-US" sz="2200" dirty="0">
              <a:latin typeface="Helvetica"/>
              <a:cs typeface="Helvetica"/>
            </a:endParaRPr>
          </a:p>
        </p:txBody>
      </p:sp>
      <p:sp>
        <p:nvSpPr>
          <p:cNvPr id="20" name="TextBox 19"/>
          <p:cNvSpPr txBox="1"/>
          <p:nvPr/>
        </p:nvSpPr>
        <p:spPr>
          <a:xfrm>
            <a:off x="990600" y="1282128"/>
            <a:ext cx="533400" cy="369332"/>
          </a:xfrm>
          <a:prstGeom prst="rect">
            <a:avLst/>
          </a:prstGeom>
          <a:noFill/>
        </p:spPr>
        <p:txBody>
          <a:bodyPr wrap="square" rtlCol="0">
            <a:spAutoFit/>
          </a:bodyPr>
          <a:lstStyle/>
          <a:p>
            <a:r>
              <a:rPr lang="en-US" dirty="0" smtClean="0"/>
              <a:t>a</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0"/>
                            </p:stCondLst>
                            <p:childTnLst>
                              <p:par>
                                <p:cTn id="11" presetID="63" presetClass="path" presetSubtype="0" fill="hold" nodeType="afterEffect">
                                  <p:stCondLst>
                                    <p:cond delay="0"/>
                                  </p:stCondLst>
                                  <p:childTnLst>
                                    <p:animMotion origin="layout" path="M 0.000 0.000 L 0.167 0.000 " pathEditMode="relative" rAng="0" ptsTypes="AA">
                                      <p:cBhvr>
                                        <p:cTn id="12" dur="1600" fill="hold"/>
                                        <p:tgtEl>
                                          <p:spTgt spid="4099"/>
                                        </p:tgtEl>
                                        <p:attrNameLst>
                                          <p:attrName>ppt_x</p:attrName>
                                          <p:attrName>ppt_y</p:attrName>
                                        </p:attrNameLst>
                                      </p:cBhvr>
                                      <p:rCtr x="167" y="0"/>
                                    </p:animMotion>
                                  </p:childTnLst>
                                </p:cTn>
                              </p:par>
                              <p:par>
                                <p:cTn id="13" presetID="64" presetClass="path" presetSubtype="0" fill="hold" nodeType="withEffect">
                                  <p:stCondLst>
                                    <p:cond delay="1600"/>
                                  </p:stCondLst>
                                  <p:childTnLst>
                                    <p:animMotion origin="layout" path="M 0.167 0.000 L 0.167 -0.241 " pathEditMode="relative" rAng="0" ptsTypes="AA">
                                      <p:cBhvr>
                                        <p:cTn id="14" dur="1181" fill="hold"/>
                                        <p:tgtEl>
                                          <p:spTgt spid="4099"/>
                                        </p:tgtEl>
                                        <p:attrNameLst>
                                          <p:attrName>ppt_x</p:attrName>
                                          <p:attrName>ppt_y</p:attrName>
                                        </p:attrNameLst>
                                      </p:cBhvr>
                                      <p:rCtr x="0" y="-241"/>
                                    </p:animMotion>
                                  </p:childTnLst>
                                </p:cTn>
                              </p:par>
                              <p:par>
                                <p:cTn id="15" presetID="63" presetClass="path" presetSubtype="0" fill="hold" nodeType="withEffect">
                                  <p:stCondLst>
                                    <p:cond delay="2781"/>
                                  </p:stCondLst>
                                  <p:childTnLst>
                                    <p:animMotion origin="layout" path="M 0.167 -0.241 L 0.417 -0.241 " pathEditMode="relative" rAng="0" ptsTypes="AA">
                                      <p:cBhvr>
                                        <p:cTn id="16" dur="2400" fill="hold"/>
                                        <p:tgtEl>
                                          <p:spTgt spid="4099"/>
                                        </p:tgtEl>
                                        <p:attrNameLst>
                                          <p:attrName>ppt_x</p:attrName>
                                          <p:attrName>ppt_y</p:attrName>
                                        </p:attrNameLst>
                                      </p:cBhvr>
                                      <p:rCtr x="250" y="0"/>
                                    </p:animMotion>
                                  </p:childTnLst>
                                </p:cTn>
                              </p:par>
                              <p:par>
                                <p:cTn id="17" presetID="63" presetClass="path" presetSubtype="0" fill="hold" nodeType="withEffect">
                                  <p:stCondLst>
                                    <p:cond delay="0"/>
                                  </p:stCondLst>
                                  <p:childTnLst>
                                    <p:animMotion origin="layout" path="M 0.000 0.000 L 0.185 0.000 " pathEditMode="relative" rAng="0" ptsTypes="AA">
                                      <p:cBhvr>
                                        <p:cTn id="18" dur="1773" fill="hold"/>
                                        <p:tgtEl>
                                          <p:spTgt spid="4100"/>
                                        </p:tgtEl>
                                        <p:attrNameLst>
                                          <p:attrName>ppt_x</p:attrName>
                                          <p:attrName>ppt_y</p:attrName>
                                        </p:attrNameLst>
                                      </p:cBhvr>
                                      <p:rCtr x="185" y="0"/>
                                    </p:animMotion>
                                  </p:childTnLst>
                                </p:cTn>
                              </p:par>
                              <p:par>
                                <p:cTn id="19" presetID="64" presetClass="path" presetSubtype="0" fill="hold" nodeType="withEffect">
                                  <p:stCondLst>
                                    <p:cond delay="1773"/>
                                  </p:stCondLst>
                                  <p:childTnLst>
                                    <p:animMotion origin="layout" path="M 0.185 0.000 L 0.185 -0.241 " pathEditMode="relative" rAng="0" ptsTypes="AA">
                                      <p:cBhvr>
                                        <p:cTn id="20" dur="1181" fill="hold"/>
                                        <p:tgtEl>
                                          <p:spTgt spid="4100"/>
                                        </p:tgtEl>
                                        <p:attrNameLst>
                                          <p:attrName>ppt_x</p:attrName>
                                          <p:attrName>ppt_y</p:attrName>
                                        </p:attrNameLst>
                                      </p:cBhvr>
                                      <p:rCtr x="0" y="-241"/>
                                    </p:animMotion>
                                  </p:childTnLst>
                                </p:cTn>
                              </p:par>
                              <p:par>
                                <p:cTn id="21" presetID="63" presetClass="path" presetSubtype="0" fill="hold" nodeType="withEffect">
                                  <p:stCondLst>
                                    <p:cond delay="2955"/>
                                  </p:stCondLst>
                                  <p:childTnLst>
                                    <p:animMotion origin="layout" path="M 0.185 -0.241 L 0.417 -0.241 " pathEditMode="relative" rAng="0" ptsTypes="AA">
                                      <p:cBhvr>
                                        <p:cTn id="22" dur="2226" fill="hold"/>
                                        <p:tgtEl>
                                          <p:spTgt spid="4100"/>
                                        </p:tgtEl>
                                        <p:attrNameLst>
                                          <p:attrName>ppt_x</p:attrName>
                                          <p:attrName>ppt_y</p:attrName>
                                        </p:attrNameLst>
                                      </p:cBhvr>
                                      <p:rCtr x="232" y="0"/>
                                    </p:animMotion>
                                  </p:childTnLst>
                                </p:cTn>
                              </p:par>
                              <p:par>
                                <p:cTn id="23" presetID="63" presetClass="path" presetSubtype="0" fill="hold" nodeType="withEffect">
                                  <p:stCondLst>
                                    <p:cond delay="0"/>
                                  </p:stCondLst>
                                  <p:childTnLst>
                                    <p:animMotion origin="layout" path="M 0.000 0.000 L 0.203 0.000 " pathEditMode="relative" rAng="0" ptsTypes="AA">
                                      <p:cBhvr>
                                        <p:cTn id="24" dur="1946" fill="hold"/>
                                        <p:tgtEl>
                                          <p:spTgt spid="4101"/>
                                        </p:tgtEl>
                                        <p:attrNameLst>
                                          <p:attrName>ppt_x</p:attrName>
                                          <p:attrName>ppt_y</p:attrName>
                                        </p:attrNameLst>
                                      </p:cBhvr>
                                      <p:rCtr x="203" y="0"/>
                                    </p:animMotion>
                                  </p:childTnLst>
                                </p:cTn>
                              </p:par>
                              <p:par>
                                <p:cTn id="25" presetID="64" presetClass="path" presetSubtype="0" fill="hold" nodeType="withEffect">
                                  <p:stCondLst>
                                    <p:cond delay="1946"/>
                                  </p:stCondLst>
                                  <p:childTnLst>
                                    <p:animMotion origin="layout" path="M 0.203 0.000 L 0.203 -0.241 " pathEditMode="relative" rAng="0" ptsTypes="AA">
                                      <p:cBhvr>
                                        <p:cTn id="26" dur="1181" fill="hold"/>
                                        <p:tgtEl>
                                          <p:spTgt spid="4101"/>
                                        </p:tgtEl>
                                        <p:attrNameLst>
                                          <p:attrName>ppt_x</p:attrName>
                                          <p:attrName>ppt_y</p:attrName>
                                        </p:attrNameLst>
                                      </p:cBhvr>
                                      <p:rCtr x="0" y="-241"/>
                                    </p:animMotion>
                                  </p:childTnLst>
                                </p:cTn>
                              </p:par>
                              <p:par>
                                <p:cTn id="27" presetID="63" presetClass="path" presetSubtype="0" fill="hold" nodeType="withEffect">
                                  <p:stCondLst>
                                    <p:cond delay="3128"/>
                                  </p:stCondLst>
                                  <p:childTnLst>
                                    <p:animMotion origin="layout" path="M 0.203 -0.241 L 0.417 -0.241 " pathEditMode="relative" rAng="0" ptsTypes="AA">
                                      <p:cBhvr>
                                        <p:cTn id="28" dur="2053" fill="hold"/>
                                        <p:tgtEl>
                                          <p:spTgt spid="4101"/>
                                        </p:tgtEl>
                                        <p:attrNameLst>
                                          <p:attrName>ppt_x</p:attrName>
                                          <p:attrName>ppt_y</p:attrName>
                                        </p:attrNameLst>
                                      </p:cBhvr>
                                      <p:rCtr x="214" y="0"/>
                                    </p:animMotion>
                                  </p:childTnLst>
                                </p:cTn>
                              </p:par>
                              <p:par>
                                <p:cTn id="29" presetID="63" presetClass="path" presetSubtype="0" fill="hold" nodeType="withEffect">
                                  <p:stCondLst>
                                    <p:cond delay="0"/>
                                  </p:stCondLst>
                                  <p:childTnLst>
                                    <p:animMotion origin="layout" path="M 0.000 0.000 L 0.221 0.000 " pathEditMode="relative" rAng="0" ptsTypes="AA">
                                      <p:cBhvr>
                                        <p:cTn id="30" dur="2120" fill="hold"/>
                                        <p:tgtEl>
                                          <p:spTgt spid="4102"/>
                                        </p:tgtEl>
                                        <p:attrNameLst>
                                          <p:attrName>ppt_x</p:attrName>
                                          <p:attrName>ppt_y</p:attrName>
                                        </p:attrNameLst>
                                      </p:cBhvr>
                                      <p:rCtr x="221" y="0"/>
                                    </p:animMotion>
                                  </p:childTnLst>
                                </p:cTn>
                              </p:par>
                              <p:par>
                                <p:cTn id="31" presetID="64" presetClass="path" presetSubtype="0" fill="hold" nodeType="withEffect">
                                  <p:stCondLst>
                                    <p:cond delay="2120"/>
                                  </p:stCondLst>
                                  <p:childTnLst>
                                    <p:animMotion origin="layout" path="M 0.221 0.000 L 0.221 -0.241 " pathEditMode="relative" rAng="0" ptsTypes="AA">
                                      <p:cBhvr>
                                        <p:cTn id="32" dur="1181" fill="hold"/>
                                        <p:tgtEl>
                                          <p:spTgt spid="4102"/>
                                        </p:tgtEl>
                                        <p:attrNameLst>
                                          <p:attrName>ppt_x</p:attrName>
                                          <p:attrName>ppt_y</p:attrName>
                                        </p:attrNameLst>
                                      </p:cBhvr>
                                      <p:rCtr x="0" y="-241"/>
                                    </p:animMotion>
                                  </p:childTnLst>
                                </p:cTn>
                              </p:par>
                              <p:par>
                                <p:cTn id="33" presetID="63" presetClass="path" presetSubtype="0" fill="hold" nodeType="withEffect">
                                  <p:stCondLst>
                                    <p:cond delay="3301"/>
                                  </p:stCondLst>
                                  <p:childTnLst>
                                    <p:animMotion origin="layout" path="M 0.221 -0.241 L 0.417 -0.241 " pathEditMode="relative" rAng="0" ptsTypes="AA">
                                      <p:cBhvr>
                                        <p:cTn id="34" dur="1880" fill="hold"/>
                                        <p:tgtEl>
                                          <p:spTgt spid="4102"/>
                                        </p:tgtEl>
                                        <p:attrNameLst>
                                          <p:attrName>ppt_x</p:attrName>
                                          <p:attrName>ppt_y</p:attrName>
                                        </p:attrNameLst>
                                      </p:cBhvr>
                                      <p:rCtr x="196" y="0"/>
                                    </p:animMotion>
                                  </p:childTnLst>
                                </p:cTn>
                              </p:par>
                              <p:par>
                                <p:cTn id="35" presetID="63" presetClass="path" presetSubtype="0" fill="hold" nodeType="withEffect">
                                  <p:stCondLst>
                                    <p:cond delay="0"/>
                                  </p:stCondLst>
                                  <p:childTnLst>
                                    <p:animMotion origin="layout" path="M 0.000 0.000 L 0.239 0.000 " pathEditMode="relative" rAng="0" ptsTypes="AA">
                                      <p:cBhvr>
                                        <p:cTn id="36" dur="2293" fill="hold"/>
                                        <p:tgtEl>
                                          <p:spTgt spid="4103"/>
                                        </p:tgtEl>
                                        <p:attrNameLst>
                                          <p:attrName>ppt_x</p:attrName>
                                          <p:attrName>ppt_y</p:attrName>
                                        </p:attrNameLst>
                                      </p:cBhvr>
                                      <p:rCtr x="239" y="0"/>
                                    </p:animMotion>
                                  </p:childTnLst>
                                </p:cTn>
                              </p:par>
                              <p:par>
                                <p:cTn id="37" presetID="64" presetClass="path" presetSubtype="0" fill="hold" nodeType="withEffect">
                                  <p:stCondLst>
                                    <p:cond delay="2293"/>
                                  </p:stCondLst>
                                  <p:childTnLst>
                                    <p:animMotion origin="layout" path="M 0.239 0.000 L 0.239 -0.241 " pathEditMode="relative" rAng="0" ptsTypes="AA">
                                      <p:cBhvr>
                                        <p:cTn id="38" dur="1181" fill="hold"/>
                                        <p:tgtEl>
                                          <p:spTgt spid="4103"/>
                                        </p:tgtEl>
                                        <p:attrNameLst>
                                          <p:attrName>ppt_x</p:attrName>
                                          <p:attrName>ppt_y</p:attrName>
                                        </p:attrNameLst>
                                      </p:cBhvr>
                                      <p:rCtr x="0" y="-241"/>
                                    </p:animMotion>
                                  </p:childTnLst>
                                </p:cTn>
                              </p:par>
                              <p:par>
                                <p:cTn id="39" presetID="63" presetClass="path" presetSubtype="0" fill="hold" nodeType="withEffect">
                                  <p:stCondLst>
                                    <p:cond delay="3475"/>
                                  </p:stCondLst>
                                  <p:childTnLst>
                                    <p:animMotion origin="layout" path="M 0.239 -0.241 L 0.417 -0.241 " pathEditMode="relative" rAng="0" ptsTypes="AA">
                                      <p:cBhvr>
                                        <p:cTn id="40" dur="1706" fill="hold"/>
                                        <p:tgtEl>
                                          <p:spTgt spid="4103"/>
                                        </p:tgtEl>
                                        <p:attrNameLst>
                                          <p:attrName>ppt_x</p:attrName>
                                          <p:attrName>ppt_y</p:attrName>
                                        </p:attrNameLst>
                                      </p:cBhvr>
                                      <p:rCtr x="178" y="0"/>
                                    </p:animMotion>
                                  </p:childTnLst>
                                </p:cTn>
                              </p:par>
                              <p:par>
                                <p:cTn id="41" presetID="63" presetClass="path" presetSubtype="0" fill="hold" nodeType="withEffect">
                                  <p:stCondLst>
                                    <p:cond delay="0"/>
                                  </p:stCondLst>
                                  <p:childTnLst>
                                    <p:animMotion origin="layout" path="M 0.000 0.000 L 0.257 0.000 " pathEditMode="relative" rAng="0" ptsTypes="AA">
                                      <p:cBhvr>
                                        <p:cTn id="42" dur="2466" fill="hold"/>
                                        <p:tgtEl>
                                          <p:spTgt spid="4104"/>
                                        </p:tgtEl>
                                        <p:attrNameLst>
                                          <p:attrName>ppt_x</p:attrName>
                                          <p:attrName>ppt_y</p:attrName>
                                        </p:attrNameLst>
                                      </p:cBhvr>
                                      <p:rCtr x="257" y="0"/>
                                    </p:animMotion>
                                  </p:childTnLst>
                                </p:cTn>
                              </p:par>
                              <p:par>
                                <p:cTn id="43" presetID="64" presetClass="path" presetSubtype="0" fill="hold" nodeType="withEffect">
                                  <p:stCondLst>
                                    <p:cond delay="2466"/>
                                  </p:stCondLst>
                                  <p:childTnLst>
                                    <p:animMotion origin="layout" path="M 0.257 0.000 L 0.257 -0.241 " pathEditMode="relative" rAng="0" ptsTypes="AA">
                                      <p:cBhvr>
                                        <p:cTn id="44" dur="1181" fill="hold"/>
                                        <p:tgtEl>
                                          <p:spTgt spid="4104"/>
                                        </p:tgtEl>
                                        <p:attrNameLst>
                                          <p:attrName>ppt_x</p:attrName>
                                          <p:attrName>ppt_y</p:attrName>
                                        </p:attrNameLst>
                                      </p:cBhvr>
                                      <p:rCtr x="0" y="-241"/>
                                    </p:animMotion>
                                  </p:childTnLst>
                                </p:cTn>
                              </p:par>
                              <p:par>
                                <p:cTn id="45" presetID="63" presetClass="path" presetSubtype="0" fill="hold" nodeType="withEffect">
                                  <p:stCondLst>
                                    <p:cond delay="3648"/>
                                  </p:stCondLst>
                                  <p:childTnLst>
                                    <p:animMotion origin="layout" path="M 0.257 -0.241 L 0.417 -0.241 " pathEditMode="relative" rAng="0" ptsTypes="AA">
                                      <p:cBhvr>
                                        <p:cTn id="46" dur="1533" fill="hold"/>
                                        <p:tgtEl>
                                          <p:spTgt spid="4104"/>
                                        </p:tgtEl>
                                        <p:attrNameLst>
                                          <p:attrName>ppt_x</p:attrName>
                                          <p:attrName>ppt_y</p:attrName>
                                        </p:attrNameLst>
                                      </p:cBhvr>
                                      <p:rCtr x="160" y="0"/>
                                    </p:animMotion>
                                  </p:childTnLst>
                                </p:cTn>
                              </p:par>
                              <p:par>
                                <p:cTn id="47" presetID="63" presetClass="path" presetSubtype="0" fill="hold" nodeType="withEffect">
                                  <p:stCondLst>
                                    <p:cond delay="0"/>
                                  </p:stCondLst>
                                  <p:childTnLst>
                                    <p:animMotion origin="layout" path="M 0.000 0.000 L 0.275 0.000 " pathEditMode="relative" rAng="0" ptsTypes="AA">
                                      <p:cBhvr>
                                        <p:cTn id="48" dur="2640" fill="hold"/>
                                        <p:tgtEl>
                                          <p:spTgt spid="4105"/>
                                        </p:tgtEl>
                                        <p:attrNameLst>
                                          <p:attrName>ppt_x</p:attrName>
                                          <p:attrName>ppt_y</p:attrName>
                                        </p:attrNameLst>
                                      </p:cBhvr>
                                      <p:rCtr x="275" y="0"/>
                                    </p:animMotion>
                                  </p:childTnLst>
                                </p:cTn>
                              </p:par>
                              <p:par>
                                <p:cTn id="49" presetID="64" presetClass="path" presetSubtype="0" fill="hold" nodeType="withEffect">
                                  <p:stCondLst>
                                    <p:cond delay="2640"/>
                                  </p:stCondLst>
                                  <p:childTnLst>
                                    <p:animMotion origin="layout" path="M 0.275 0.000 L 0.275 -0.241 " pathEditMode="relative" rAng="0" ptsTypes="AA">
                                      <p:cBhvr>
                                        <p:cTn id="50" dur="1181" fill="hold"/>
                                        <p:tgtEl>
                                          <p:spTgt spid="4105"/>
                                        </p:tgtEl>
                                        <p:attrNameLst>
                                          <p:attrName>ppt_x</p:attrName>
                                          <p:attrName>ppt_y</p:attrName>
                                        </p:attrNameLst>
                                      </p:cBhvr>
                                      <p:rCtr x="0" y="-241"/>
                                    </p:animMotion>
                                  </p:childTnLst>
                                </p:cTn>
                              </p:par>
                              <p:par>
                                <p:cTn id="51" presetID="63" presetClass="path" presetSubtype="0" fill="hold" nodeType="withEffect">
                                  <p:stCondLst>
                                    <p:cond delay="3821"/>
                                  </p:stCondLst>
                                  <p:childTnLst>
                                    <p:animMotion origin="layout" path="M 0.275 -0.241 L 0.417 -0.241 " pathEditMode="relative" rAng="0" ptsTypes="AA">
                                      <p:cBhvr>
                                        <p:cTn id="52" dur="1360" fill="hold"/>
                                        <p:tgtEl>
                                          <p:spTgt spid="4105"/>
                                        </p:tgtEl>
                                        <p:attrNameLst>
                                          <p:attrName>ppt_x</p:attrName>
                                          <p:attrName>ppt_y</p:attrName>
                                        </p:attrNameLst>
                                      </p:cBhvr>
                                      <p:rCtr x="142" y="0"/>
                                    </p:animMotion>
                                  </p:childTnLst>
                                </p:cTn>
                              </p:par>
                              <p:par>
                                <p:cTn id="53" presetID="63" presetClass="path" presetSubtype="0" fill="hold" nodeType="withEffect">
                                  <p:stCondLst>
                                    <p:cond delay="0"/>
                                  </p:stCondLst>
                                  <p:childTnLst>
                                    <p:animMotion origin="layout" path="M 0.000 0.000 L 0.293 0.000 " pathEditMode="relative" rAng="0" ptsTypes="AA">
                                      <p:cBhvr>
                                        <p:cTn id="54" dur="2813" fill="hold"/>
                                        <p:tgtEl>
                                          <p:spTgt spid="4106"/>
                                        </p:tgtEl>
                                        <p:attrNameLst>
                                          <p:attrName>ppt_x</p:attrName>
                                          <p:attrName>ppt_y</p:attrName>
                                        </p:attrNameLst>
                                      </p:cBhvr>
                                      <p:rCtr x="293" y="0"/>
                                    </p:animMotion>
                                  </p:childTnLst>
                                </p:cTn>
                              </p:par>
                              <p:par>
                                <p:cTn id="55" presetID="64" presetClass="path" presetSubtype="0" fill="hold" nodeType="withEffect">
                                  <p:stCondLst>
                                    <p:cond delay="2813"/>
                                  </p:stCondLst>
                                  <p:childTnLst>
                                    <p:animMotion origin="layout" path="M 0.293 0.000 L 0.293 -0.241 " pathEditMode="relative" rAng="0" ptsTypes="AA">
                                      <p:cBhvr>
                                        <p:cTn id="56" dur="1181" fill="hold"/>
                                        <p:tgtEl>
                                          <p:spTgt spid="4106"/>
                                        </p:tgtEl>
                                        <p:attrNameLst>
                                          <p:attrName>ppt_x</p:attrName>
                                          <p:attrName>ppt_y</p:attrName>
                                        </p:attrNameLst>
                                      </p:cBhvr>
                                      <p:rCtr x="0" y="-241"/>
                                    </p:animMotion>
                                  </p:childTnLst>
                                </p:cTn>
                              </p:par>
                              <p:par>
                                <p:cTn id="57" presetID="63" presetClass="path" presetSubtype="0" fill="hold" nodeType="withEffect">
                                  <p:stCondLst>
                                    <p:cond delay="3995"/>
                                  </p:stCondLst>
                                  <p:childTnLst>
                                    <p:animMotion origin="layout" path="M 0.293 -0.241 L 0.417 -0.241 " pathEditMode="relative" rAng="0" ptsTypes="AA">
                                      <p:cBhvr>
                                        <p:cTn id="58" dur="1186" fill="hold"/>
                                        <p:tgtEl>
                                          <p:spTgt spid="4106"/>
                                        </p:tgtEl>
                                        <p:attrNameLst>
                                          <p:attrName>ppt_x</p:attrName>
                                          <p:attrName>ppt_y</p:attrName>
                                        </p:attrNameLst>
                                      </p:cBhvr>
                                      <p:rCtr x="124" y="0"/>
                                    </p:animMotion>
                                  </p:childTnLst>
                                </p:cTn>
                              </p:par>
                            </p:childTnLst>
                          </p:cTn>
                        </p:par>
                        <p:par>
                          <p:cTn id="59" fill="hold">
                            <p:stCondLst>
                              <p:cond delay="5181"/>
                            </p:stCondLst>
                            <p:childTnLst>
                              <p:par>
                                <p:cTn id="60" presetID="1" presetClass="entr" presetSubtype="0"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38"/>
                                        </p:tgtEl>
                                        <p:attrNameLst>
                                          <p:attrName>style.visibility</p:attrName>
                                        </p:attrNameLst>
                                      </p:cBhvr>
                                      <p:to>
                                        <p:strVal val="visible"/>
                                      </p:to>
                                    </p:set>
                                  </p:childTnLst>
                                </p:cTn>
                              </p:par>
                            </p:childTnLst>
                          </p:cTn>
                        </p:par>
                        <p:par>
                          <p:cTn id="66" fill="hold">
                            <p:stCondLst>
                              <p:cond delay="0"/>
                            </p:stCondLst>
                            <p:childTnLst>
                              <p:par>
                                <p:cTn id="67" presetID="1" presetClass="entr" presetSubtype="0" fill="hold" grpId="0" nodeType="afterEffect">
                                  <p:stCondLst>
                                    <p:cond delay="500"/>
                                  </p:stCondLst>
                                  <p:childTnLst>
                                    <p:set>
                                      <p:cBhvr>
                                        <p:cTn id="6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Notes on Character Representation </a:t>
            </a:r>
            <a:endParaRPr lang="en-US" dirty="0">
              <a:solidFill>
                <a:schemeClr val="tx1"/>
              </a:solidFill>
            </a:endParaRPr>
          </a:p>
        </p:txBody>
      </p:sp>
      <p:sp>
        <p:nvSpPr>
          <p:cNvPr id="32771" name="Rectangle 3"/>
          <p:cNvSpPr>
            <a:spLocks noChangeArrowheads="1"/>
          </p:cNvSpPr>
          <p:nvPr/>
        </p:nvSpPr>
        <p:spPr bwMode="auto">
          <a:xfrm>
            <a:off x="482600" y="1155700"/>
            <a:ext cx="8128000" cy="1663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first thing to remember about the Unicode table from the previous slide is that you don’t actually have to learn the numeric codes for the characters.  The important observation is that a character </a:t>
            </a:r>
            <a:r>
              <a:rPr lang="en-US" sz="2400" b="0" i="1"/>
              <a:t>has</a:t>
            </a:r>
            <a:r>
              <a:rPr lang="en-US" sz="2400" b="0"/>
              <a:t> a numeric representation, and not what that representation happens to be.</a:t>
            </a:r>
          </a:p>
        </p:txBody>
      </p:sp>
      <p:sp>
        <p:nvSpPr>
          <p:cNvPr id="806916" name="Rectangle 4"/>
          <p:cNvSpPr>
            <a:spLocks noChangeArrowheads="1"/>
          </p:cNvSpPr>
          <p:nvPr/>
        </p:nvSpPr>
        <p:spPr bwMode="auto">
          <a:xfrm>
            <a:off x="482600" y="2890838"/>
            <a:ext cx="8131175" cy="1757362"/>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To specify a character in a Java program, you need to use a character constant, which consists of the desired character enclosed in single quotation marks.  Thus, the constant </a:t>
            </a:r>
            <a:r>
              <a:rPr lang="en-US" sz="2000">
                <a:latin typeface="Courier New" pitchFamily="1" charset="0"/>
              </a:rPr>
              <a:t>'A'</a:t>
            </a:r>
            <a:r>
              <a:rPr lang="en-US" sz="2400" b="0"/>
              <a:t> in a program indicates the Unicode representation for an uppercase </a:t>
            </a:r>
            <a:r>
              <a:rPr lang="en-US" sz="2000" b="0">
                <a:latin typeface="Helvetica Neue" pitchFamily="1" charset="0"/>
              </a:rPr>
              <a:t>A</a:t>
            </a:r>
            <a:r>
              <a:rPr lang="en-US" sz="2400" b="0"/>
              <a:t>.  That it has the value 101</a:t>
            </a:r>
            <a:r>
              <a:rPr lang="en-US" sz="2400" b="0" baseline="-25000"/>
              <a:t>8</a:t>
            </a:r>
            <a:r>
              <a:rPr lang="en-US" sz="2400" b="0"/>
              <a:t> is an irrelevant detail.</a:t>
            </a:r>
          </a:p>
        </p:txBody>
      </p:sp>
      <p:sp>
        <p:nvSpPr>
          <p:cNvPr id="806917" name="Rectangle 5"/>
          <p:cNvSpPr>
            <a:spLocks noChangeArrowheads="1"/>
          </p:cNvSpPr>
          <p:nvPr/>
        </p:nvSpPr>
        <p:spPr bwMode="auto">
          <a:xfrm>
            <a:off x="482600" y="4622800"/>
            <a:ext cx="8131175" cy="16256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0000"/>
              </a:spcAft>
              <a:buFontTx/>
              <a:buChar char="•"/>
            </a:pPr>
            <a:r>
              <a:rPr lang="en-US" sz="2400" b="0"/>
              <a:t>Two properties of the Unicode table are worth special notice:</a:t>
            </a:r>
          </a:p>
          <a:p>
            <a:pPr marL="742950" lvl="1" indent="-285750" algn="just">
              <a:lnSpc>
                <a:spcPct val="85000"/>
              </a:lnSpc>
              <a:spcAft>
                <a:spcPct val="20000"/>
              </a:spcAft>
              <a:buFontTx/>
              <a:buChar char="–"/>
            </a:pPr>
            <a:r>
              <a:rPr lang="en-US" sz="2200" b="0">
                <a:ea typeface="ＭＳ Ｐゴシック" pitchFamily="1" charset="-128"/>
                <a:cs typeface="ＭＳ Ｐゴシック" pitchFamily="1" charset="-128"/>
              </a:rPr>
              <a:t>The character codes for the digits are consecutive.</a:t>
            </a:r>
          </a:p>
          <a:p>
            <a:pPr marL="742950" lvl="1" indent="-285750" algn="just">
              <a:lnSpc>
                <a:spcPct val="85000"/>
              </a:lnSpc>
              <a:spcAft>
                <a:spcPct val="20000"/>
              </a:spcAft>
              <a:buFontTx/>
              <a:buChar char="–"/>
            </a:pPr>
            <a:r>
              <a:rPr lang="en-US" sz="2200" b="0">
                <a:ea typeface="ＭＳ Ｐゴシック" pitchFamily="1" charset="-128"/>
                <a:cs typeface="ＭＳ Ｐゴシック" pitchFamily="1" charset="-128"/>
              </a:rPr>
              <a:t>The letters in the alphabet are divided into two ranges, one for the uppercase letters and one for the lowercase letters.  Within each range, the Unicode values are consecutive.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069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06917">
                                            <p:txEl>
                                              <p:pRg st="0" end="0"/>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806917">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8069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6916" grpId="0" build="p" bldLvl="2" autoUpdateAnimBg="0"/>
      <p:bldP spid="806917" grpId="0" build="p" bldLvl="2" autoUpdateAnimBg="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76200"/>
            <a:ext cx="9144000" cy="1143000"/>
          </a:xfrm>
          <a:noFill/>
        </p:spPr>
        <p:txBody>
          <a:bodyPr/>
          <a:lstStyle/>
          <a:p>
            <a:r>
              <a:rPr lang="en-US" sz="4000">
                <a:solidFill>
                  <a:srgbClr val="FF0000"/>
                </a:solidFill>
              </a:rPr>
              <a:t>Special Characters</a:t>
            </a:r>
            <a:endParaRPr lang="en-US">
              <a:solidFill>
                <a:schemeClr val="tx1"/>
              </a:solidFill>
            </a:endParaRPr>
          </a:p>
        </p:txBody>
      </p:sp>
      <p:sp>
        <p:nvSpPr>
          <p:cNvPr id="34819" name="Rectangle 3"/>
          <p:cNvSpPr>
            <a:spLocks noChangeArrowheads="1"/>
          </p:cNvSpPr>
          <p:nvPr/>
        </p:nvSpPr>
        <p:spPr bwMode="auto">
          <a:xfrm>
            <a:off x="482600" y="1155700"/>
            <a:ext cx="8128000" cy="1892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Most of the characters in the Unicode table are the familiar ones that appear on the keyboard.  These characters are called </a:t>
            </a:r>
            <a:r>
              <a:rPr lang="en-US" sz="2400" i="1"/>
              <a:t>printing characters</a:t>
            </a:r>
            <a:r>
              <a:rPr lang="en-US" sz="2400" b="0" i="1"/>
              <a:t>.</a:t>
            </a:r>
            <a:r>
              <a:rPr lang="en-US" sz="2400" b="0"/>
              <a:t>  The table also includes several </a:t>
            </a:r>
            <a:r>
              <a:rPr lang="en-US" sz="2400" i="1"/>
              <a:t>special characters</a:t>
            </a:r>
            <a:r>
              <a:rPr lang="en-US" sz="2400" b="0"/>
              <a:t> that are typically used to control formatting.</a:t>
            </a:r>
          </a:p>
        </p:txBody>
      </p:sp>
      <p:grpSp>
        <p:nvGrpSpPr>
          <p:cNvPr id="2" name="Group 4"/>
          <p:cNvGrpSpPr>
            <a:grpSpLocks/>
          </p:cNvGrpSpPr>
          <p:nvPr/>
        </p:nvGrpSpPr>
        <p:grpSpPr bwMode="auto">
          <a:xfrm>
            <a:off x="482600" y="2578100"/>
            <a:ext cx="8128000" cy="3868738"/>
            <a:chOff x="304" y="1624"/>
            <a:chExt cx="5120" cy="2437"/>
          </a:xfrm>
        </p:grpSpPr>
        <p:sp>
          <p:nvSpPr>
            <p:cNvPr id="34821" name="Rectangle 5"/>
            <p:cNvSpPr>
              <a:spLocks noChangeArrowheads="1"/>
            </p:cNvSpPr>
            <p:nvPr/>
          </p:nvSpPr>
          <p:spPr bwMode="auto">
            <a:xfrm>
              <a:off x="304" y="1624"/>
              <a:ext cx="5120" cy="768"/>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Special characters are indicated in the Unicode table by an </a:t>
              </a:r>
              <a:r>
                <a:rPr lang="en-US" sz="2400" i="1"/>
                <a:t>escape sequence</a:t>
              </a:r>
              <a:r>
                <a:rPr lang="en-US" sz="2400" b="0" i="1"/>
                <a:t>,</a:t>
              </a:r>
              <a:r>
                <a:rPr lang="en-US" sz="2400" b="0"/>
                <a:t> which consists of a backslash followed by a character of sequence of digits.  The most common ones are:</a:t>
              </a:r>
            </a:p>
          </p:txBody>
        </p:sp>
        <p:sp>
          <p:nvSpPr>
            <p:cNvPr id="34822" name="Rectangle 6"/>
            <p:cNvSpPr>
              <a:spLocks noChangeArrowheads="1"/>
            </p:cNvSpPr>
            <p:nvPr/>
          </p:nvSpPr>
          <p:spPr bwMode="auto">
            <a:xfrm>
              <a:off x="584" y="2398"/>
              <a:ext cx="816" cy="18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85000"/>
                </a:lnSpc>
              </a:pPr>
              <a:r>
                <a:rPr lang="en-US" sz="1600">
                  <a:latin typeface="Courier New" pitchFamily="1" charset="0"/>
                </a:rPr>
                <a:t>\b</a:t>
              </a:r>
            </a:p>
          </p:txBody>
        </p:sp>
        <p:sp>
          <p:nvSpPr>
            <p:cNvPr id="34823" name="Rectangle 7"/>
            <p:cNvSpPr>
              <a:spLocks noChangeArrowheads="1"/>
            </p:cNvSpPr>
            <p:nvPr/>
          </p:nvSpPr>
          <p:spPr bwMode="auto">
            <a:xfrm>
              <a:off x="1400" y="2398"/>
              <a:ext cx="3928" cy="18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600" b="0"/>
                <a:t>Backspace</a:t>
              </a:r>
              <a:endParaRPr lang="en-US" sz="2400" b="0"/>
            </a:p>
          </p:txBody>
        </p:sp>
        <p:sp>
          <p:nvSpPr>
            <p:cNvPr id="34824" name="Rectangle 8"/>
            <p:cNvSpPr>
              <a:spLocks noChangeArrowheads="1"/>
            </p:cNvSpPr>
            <p:nvPr/>
          </p:nvSpPr>
          <p:spPr bwMode="auto">
            <a:xfrm>
              <a:off x="584" y="2584"/>
              <a:ext cx="816" cy="18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85000"/>
                </a:lnSpc>
              </a:pPr>
              <a:r>
                <a:rPr lang="en-US" sz="1600">
                  <a:latin typeface="Courier New" pitchFamily="1" charset="0"/>
                </a:rPr>
                <a:t>\f</a:t>
              </a:r>
            </a:p>
          </p:txBody>
        </p:sp>
        <p:sp>
          <p:nvSpPr>
            <p:cNvPr id="34825" name="Rectangle 9"/>
            <p:cNvSpPr>
              <a:spLocks noChangeArrowheads="1"/>
            </p:cNvSpPr>
            <p:nvPr/>
          </p:nvSpPr>
          <p:spPr bwMode="auto">
            <a:xfrm>
              <a:off x="1400" y="2584"/>
              <a:ext cx="3928" cy="18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600" b="0"/>
                <a:t>Form feed (starts a new page)</a:t>
              </a:r>
              <a:endParaRPr lang="en-US" sz="2400" b="0"/>
            </a:p>
          </p:txBody>
        </p:sp>
        <p:sp>
          <p:nvSpPr>
            <p:cNvPr id="34826" name="Rectangle 10"/>
            <p:cNvSpPr>
              <a:spLocks noChangeArrowheads="1"/>
            </p:cNvSpPr>
            <p:nvPr/>
          </p:nvSpPr>
          <p:spPr bwMode="auto">
            <a:xfrm>
              <a:off x="584" y="2768"/>
              <a:ext cx="816" cy="18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85000"/>
                </a:lnSpc>
              </a:pPr>
              <a:r>
                <a:rPr lang="en-US" sz="1600">
                  <a:latin typeface="Courier New" pitchFamily="1" charset="0"/>
                </a:rPr>
                <a:t>\n</a:t>
              </a:r>
            </a:p>
          </p:txBody>
        </p:sp>
        <p:sp>
          <p:nvSpPr>
            <p:cNvPr id="34827" name="Rectangle 11"/>
            <p:cNvSpPr>
              <a:spLocks noChangeArrowheads="1"/>
            </p:cNvSpPr>
            <p:nvPr/>
          </p:nvSpPr>
          <p:spPr bwMode="auto">
            <a:xfrm>
              <a:off x="1400" y="2768"/>
              <a:ext cx="3928" cy="18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600" b="0"/>
                <a:t>Newline (moves to the next line)</a:t>
              </a:r>
              <a:endParaRPr lang="en-US" sz="2400" b="0"/>
            </a:p>
          </p:txBody>
        </p:sp>
        <p:sp>
          <p:nvSpPr>
            <p:cNvPr id="34828" name="Rectangle 12"/>
            <p:cNvSpPr>
              <a:spLocks noChangeArrowheads="1"/>
            </p:cNvSpPr>
            <p:nvPr/>
          </p:nvSpPr>
          <p:spPr bwMode="auto">
            <a:xfrm>
              <a:off x="584" y="2952"/>
              <a:ext cx="816" cy="18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85000"/>
                </a:lnSpc>
              </a:pPr>
              <a:r>
                <a:rPr lang="en-US" sz="1600">
                  <a:latin typeface="Courier New" pitchFamily="1" charset="0"/>
                </a:rPr>
                <a:t>\r</a:t>
              </a:r>
            </a:p>
          </p:txBody>
        </p:sp>
        <p:sp>
          <p:nvSpPr>
            <p:cNvPr id="34829" name="Rectangle 13"/>
            <p:cNvSpPr>
              <a:spLocks noChangeArrowheads="1"/>
            </p:cNvSpPr>
            <p:nvPr/>
          </p:nvSpPr>
          <p:spPr bwMode="auto">
            <a:xfrm>
              <a:off x="1400" y="2952"/>
              <a:ext cx="3928" cy="18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600" b="0"/>
                <a:t>Return (moves to the beginning of the current line without advancing) </a:t>
              </a:r>
            </a:p>
          </p:txBody>
        </p:sp>
        <p:sp>
          <p:nvSpPr>
            <p:cNvPr id="34830" name="Rectangle 14"/>
            <p:cNvSpPr>
              <a:spLocks noChangeArrowheads="1"/>
            </p:cNvSpPr>
            <p:nvPr/>
          </p:nvSpPr>
          <p:spPr bwMode="auto">
            <a:xfrm>
              <a:off x="584" y="3136"/>
              <a:ext cx="816" cy="18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85000"/>
                </a:lnSpc>
              </a:pPr>
              <a:r>
                <a:rPr lang="en-US" sz="1600">
                  <a:latin typeface="Courier New" pitchFamily="1" charset="0"/>
                </a:rPr>
                <a:t>\t</a:t>
              </a:r>
            </a:p>
          </p:txBody>
        </p:sp>
        <p:sp>
          <p:nvSpPr>
            <p:cNvPr id="34831" name="Rectangle 15"/>
            <p:cNvSpPr>
              <a:spLocks noChangeArrowheads="1"/>
            </p:cNvSpPr>
            <p:nvPr/>
          </p:nvSpPr>
          <p:spPr bwMode="auto">
            <a:xfrm>
              <a:off x="1400" y="3136"/>
              <a:ext cx="3928" cy="18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600" b="0"/>
                <a:t>Tab (moves horizontally to the next tab stop)</a:t>
              </a:r>
              <a:endParaRPr lang="en-US" sz="2400" b="0"/>
            </a:p>
          </p:txBody>
        </p:sp>
        <p:sp>
          <p:nvSpPr>
            <p:cNvPr id="34832" name="Rectangle 16"/>
            <p:cNvSpPr>
              <a:spLocks noChangeArrowheads="1"/>
            </p:cNvSpPr>
            <p:nvPr/>
          </p:nvSpPr>
          <p:spPr bwMode="auto">
            <a:xfrm>
              <a:off x="584" y="3320"/>
              <a:ext cx="816" cy="18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85000"/>
                </a:lnSpc>
              </a:pPr>
              <a:r>
                <a:rPr lang="en-US" sz="1600">
                  <a:latin typeface="Courier New" pitchFamily="1" charset="0"/>
                </a:rPr>
                <a:t>\\</a:t>
              </a:r>
            </a:p>
          </p:txBody>
        </p:sp>
        <p:sp>
          <p:nvSpPr>
            <p:cNvPr id="34833" name="Rectangle 17"/>
            <p:cNvSpPr>
              <a:spLocks noChangeArrowheads="1"/>
            </p:cNvSpPr>
            <p:nvPr/>
          </p:nvSpPr>
          <p:spPr bwMode="auto">
            <a:xfrm>
              <a:off x="1400" y="3320"/>
              <a:ext cx="3928" cy="18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600" b="0"/>
                <a:t>The backspace character itself</a:t>
              </a:r>
              <a:endParaRPr lang="en-US" sz="2400" b="0"/>
            </a:p>
          </p:txBody>
        </p:sp>
        <p:sp>
          <p:nvSpPr>
            <p:cNvPr id="34834" name="Rectangle 18"/>
            <p:cNvSpPr>
              <a:spLocks noChangeArrowheads="1"/>
            </p:cNvSpPr>
            <p:nvPr/>
          </p:nvSpPr>
          <p:spPr bwMode="auto">
            <a:xfrm>
              <a:off x="584" y="3504"/>
              <a:ext cx="816" cy="18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85000"/>
                </a:lnSpc>
              </a:pPr>
              <a:r>
                <a:rPr lang="en-US" sz="1600">
                  <a:latin typeface="Courier New" pitchFamily="1" charset="0"/>
                </a:rPr>
                <a:t>\'</a:t>
              </a:r>
            </a:p>
          </p:txBody>
        </p:sp>
        <p:sp>
          <p:nvSpPr>
            <p:cNvPr id="34835" name="Rectangle 19"/>
            <p:cNvSpPr>
              <a:spLocks noChangeArrowheads="1"/>
            </p:cNvSpPr>
            <p:nvPr/>
          </p:nvSpPr>
          <p:spPr bwMode="auto">
            <a:xfrm>
              <a:off x="1400" y="3504"/>
              <a:ext cx="3928" cy="18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600" b="0"/>
                <a:t>The character </a:t>
              </a:r>
              <a:r>
                <a:rPr lang="en-US" sz="1600">
                  <a:latin typeface="Courier New" pitchFamily="1" charset="0"/>
                </a:rPr>
                <a:t>'</a:t>
              </a:r>
              <a:r>
                <a:rPr lang="en-US" sz="1600" b="0"/>
                <a:t>  (required only in character constants)</a:t>
              </a:r>
            </a:p>
          </p:txBody>
        </p:sp>
        <p:sp>
          <p:nvSpPr>
            <p:cNvPr id="34836" name="Rectangle 20"/>
            <p:cNvSpPr>
              <a:spLocks noChangeArrowheads="1"/>
            </p:cNvSpPr>
            <p:nvPr/>
          </p:nvSpPr>
          <p:spPr bwMode="auto">
            <a:xfrm>
              <a:off x="584" y="3688"/>
              <a:ext cx="816" cy="18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85000"/>
                </a:lnSpc>
              </a:pPr>
              <a:r>
                <a:rPr lang="en-US" sz="1600">
                  <a:latin typeface="Courier New" pitchFamily="1" charset="0"/>
                </a:rPr>
                <a:t>\"</a:t>
              </a:r>
            </a:p>
          </p:txBody>
        </p:sp>
        <p:sp>
          <p:nvSpPr>
            <p:cNvPr id="34837" name="Rectangle 21"/>
            <p:cNvSpPr>
              <a:spLocks noChangeArrowheads="1"/>
            </p:cNvSpPr>
            <p:nvPr/>
          </p:nvSpPr>
          <p:spPr bwMode="auto">
            <a:xfrm>
              <a:off x="1400" y="3688"/>
              <a:ext cx="3928" cy="18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600" b="0"/>
                <a:t>The character </a:t>
              </a:r>
              <a:r>
                <a:rPr lang="en-US" sz="1600">
                  <a:latin typeface="Courier New" pitchFamily="1" charset="0"/>
                </a:rPr>
                <a:t>"</a:t>
              </a:r>
              <a:r>
                <a:rPr lang="en-US" sz="1600" b="0"/>
                <a:t>  (required only in string constants)</a:t>
              </a:r>
            </a:p>
          </p:txBody>
        </p:sp>
        <p:sp>
          <p:nvSpPr>
            <p:cNvPr id="34838" name="Rectangle 22"/>
            <p:cNvSpPr>
              <a:spLocks noChangeArrowheads="1"/>
            </p:cNvSpPr>
            <p:nvPr/>
          </p:nvSpPr>
          <p:spPr bwMode="auto">
            <a:xfrm>
              <a:off x="584" y="3872"/>
              <a:ext cx="816" cy="18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85000"/>
                </a:lnSpc>
              </a:pPr>
              <a:r>
                <a:rPr lang="en-US" sz="1600">
                  <a:latin typeface="Courier New" pitchFamily="1" charset="0"/>
                </a:rPr>
                <a:t>\</a:t>
              </a:r>
              <a:r>
                <a:rPr lang="en-US" sz="1600" b="0" i="1"/>
                <a:t>ddd</a:t>
              </a:r>
              <a:endParaRPr lang="en-US" sz="1600">
                <a:latin typeface="Courier New" pitchFamily="1" charset="0"/>
              </a:endParaRPr>
            </a:p>
          </p:txBody>
        </p:sp>
        <p:sp>
          <p:nvSpPr>
            <p:cNvPr id="34839" name="Rectangle 23"/>
            <p:cNvSpPr>
              <a:spLocks noChangeArrowheads="1"/>
            </p:cNvSpPr>
            <p:nvPr/>
          </p:nvSpPr>
          <p:spPr bwMode="auto">
            <a:xfrm>
              <a:off x="1400" y="3872"/>
              <a:ext cx="3928" cy="189"/>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85000"/>
                </a:lnSpc>
              </a:pPr>
              <a:r>
                <a:rPr lang="en-US" sz="1600" b="0"/>
                <a:t>The character whose Unicode value is the octal number </a:t>
              </a:r>
              <a:r>
                <a:rPr lang="en-US" sz="1600" b="0" i="1"/>
                <a:t>ddd</a:t>
              </a:r>
              <a:endParaRPr lang="en-US" sz="1600" b="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76200"/>
            <a:ext cx="9144000" cy="1143000"/>
          </a:xfrm>
        </p:spPr>
        <p:txBody>
          <a:bodyPr/>
          <a:lstStyle/>
          <a:p>
            <a:r>
              <a:rPr lang="en-US" sz="4000">
                <a:solidFill>
                  <a:srgbClr val="FF0000"/>
                </a:solidFill>
              </a:rPr>
              <a:t>Useful Methods in the </a:t>
            </a:r>
            <a:r>
              <a:rPr lang="en-US" sz="3600" b="1">
                <a:solidFill>
                  <a:srgbClr val="FF0000"/>
                </a:solidFill>
                <a:latin typeface="Courier New" pitchFamily="1" charset="0"/>
              </a:rPr>
              <a:t>Character</a:t>
            </a:r>
            <a:r>
              <a:rPr lang="en-US" sz="4000">
                <a:solidFill>
                  <a:srgbClr val="FF0000"/>
                </a:solidFill>
              </a:rPr>
              <a:t> Class</a:t>
            </a:r>
            <a:endParaRPr lang="en-US">
              <a:solidFill>
                <a:srgbClr val="FF0000"/>
              </a:solidFill>
            </a:endParaRPr>
          </a:p>
        </p:txBody>
      </p:sp>
      <p:grpSp>
        <p:nvGrpSpPr>
          <p:cNvPr id="36867" name="Group 3"/>
          <p:cNvGrpSpPr>
            <a:grpSpLocks/>
          </p:cNvGrpSpPr>
          <p:nvPr/>
        </p:nvGrpSpPr>
        <p:grpSpPr bwMode="auto">
          <a:xfrm>
            <a:off x="495300" y="1244600"/>
            <a:ext cx="8153400" cy="661988"/>
            <a:chOff x="288" y="1103"/>
            <a:chExt cx="5136" cy="417"/>
          </a:xfrm>
        </p:grpSpPr>
        <p:sp>
          <p:nvSpPr>
            <p:cNvPr id="36896" name="Rectangle 4"/>
            <p:cNvSpPr>
              <a:spLocks noChangeArrowheads="1"/>
            </p:cNvSpPr>
            <p:nvPr/>
          </p:nvSpPr>
          <p:spPr bwMode="auto">
            <a:xfrm>
              <a:off x="288" y="1103"/>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36897" name="Text Box 5"/>
            <p:cNvSpPr txBox="1">
              <a:spLocks noChangeArrowheads="1"/>
            </p:cNvSpPr>
            <p:nvPr/>
          </p:nvSpPr>
          <p:spPr bwMode="auto">
            <a:xfrm>
              <a:off x="384" y="1103"/>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static boolean isDigit(char ch)</a:t>
              </a:r>
            </a:p>
          </p:txBody>
        </p:sp>
        <p:sp>
          <p:nvSpPr>
            <p:cNvPr id="36898" name="Text Box 6"/>
            <p:cNvSpPr txBox="1">
              <a:spLocks noChangeArrowheads="1"/>
            </p:cNvSpPr>
            <p:nvPr/>
          </p:nvSpPr>
          <p:spPr bwMode="auto">
            <a:xfrm>
              <a:off x="576" y="1280"/>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Determines if the specified character is a digit.</a:t>
              </a:r>
            </a:p>
          </p:txBody>
        </p:sp>
      </p:grpSp>
      <p:grpSp>
        <p:nvGrpSpPr>
          <p:cNvPr id="36868" name="Group 7"/>
          <p:cNvGrpSpPr>
            <a:grpSpLocks/>
          </p:cNvGrpSpPr>
          <p:nvPr/>
        </p:nvGrpSpPr>
        <p:grpSpPr bwMode="auto">
          <a:xfrm>
            <a:off x="495300" y="1892300"/>
            <a:ext cx="8153400" cy="674688"/>
            <a:chOff x="288" y="1511"/>
            <a:chExt cx="5136" cy="425"/>
          </a:xfrm>
        </p:grpSpPr>
        <p:sp>
          <p:nvSpPr>
            <p:cNvPr id="36893" name="Rectangle 8"/>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36894" name="Text Box 9"/>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static boolean isLetter(char ch)</a:t>
              </a:r>
            </a:p>
          </p:txBody>
        </p:sp>
        <p:sp>
          <p:nvSpPr>
            <p:cNvPr id="36895" name="Text Box 10"/>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Determines if the specified character is a letter.</a:t>
              </a:r>
            </a:p>
          </p:txBody>
        </p:sp>
      </p:grpSp>
      <p:grpSp>
        <p:nvGrpSpPr>
          <p:cNvPr id="36869" name="Group 11"/>
          <p:cNvGrpSpPr>
            <a:grpSpLocks/>
          </p:cNvGrpSpPr>
          <p:nvPr/>
        </p:nvGrpSpPr>
        <p:grpSpPr bwMode="auto">
          <a:xfrm>
            <a:off x="495300" y="2552700"/>
            <a:ext cx="8153400" cy="674688"/>
            <a:chOff x="288" y="1927"/>
            <a:chExt cx="5136" cy="425"/>
          </a:xfrm>
        </p:grpSpPr>
        <p:sp>
          <p:nvSpPr>
            <p:cNvPr id="36890" name="Rectangle 12"/>
            <p:cNvSpPr>
              <a:spLocks noChangeArrowheads="1"/>
            </p:cNvSpPr>
            <p:nvPr/>
          </p:nvSpPr>
          <p:spPr bwMode="auto">
            <a:xfrm>
              <a:off x="288" y="1935"/>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36891" name="Text Box 13"/>
            <p:cNvSpPr txBox="1">
              <a:spLocks noChangeArrowheads="1"/>
            </p:cNvSpPr>
            <p:nvPr/>
          </p:nvSpPr>
          <p:spPr bwMode="auto">
            <a:xfrm>
              <a:off x="384" y="1927"/>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static boolean isLetterOrDigit(char ch)</a:t>
              </a:r>
            </a:p>
          </p:txBody>
        </p:sp>
        <p:sp>
          <p:nvSpPr>
            <p:cNvPr id="36892" name="Text Box 14"/>
            <p:cNvSpPr txBox="1">
              <a:spLocks noChangeArrowheads="1"/>
            </p:cNvSpPr>
            <p:nvPr/>
          </p:nvSpPr>
          <p:spPr bwMode="auto">
            <a:xfrm>
              <a:off x="576" y="2112"/>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Determines if the specified character is a letter or a digit.</a:t>
              </a:r>
            </a:p>
          </p:txBody>
        </p:sp>
      </p:grpSp>
      <p:grpSp>
        <p:nvGrpSpPr>
          <p:cNvPr id="36870" name="Group 15"/>
          <p:cNvGrpSpPr>
            <a:grpSpLocks/>
          </p:cNvGrpSpPr>
          <p:nvPr/>
        </p:nvGrpSpPr>
        <p:grpSpPr bwMode="auto">
          <a:xfrm>
            <a:off x="495300" y="3225800"/>
            <a:ext cx="8153400" cy="661988"/>
            <a:chOff x="288" y="1103"/>
            <a:chExt cx="5136" cy="417"/>
          </a:xfrm>
        </p:grpSpPr>
        <p:sp>
          <p:nvSpPr>
            <p:cNvPr id="36887" name="Rectangle 16"/>
            <p:cNvSpPr>
              <a:spLocks noChangeArrowheads="1"/>
            </p:cNvSpPr>
            <p:nvPr/>
          </p:nvSpPr>
          <p:spPr bwMode="auto">
            <a:xfrm>
              <a:off x="288" y="1103"/>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36888" name="Text Box 17"/>
            <p:cNvSpPr txBox="1">
              <a:spLocks noChangeArrowheads="1"/>
            </p:cNvSpPr>
            <p:nvPr/>
          </p:nvSpPr>
          <p:spPr bwMode="auto">
            <a:xfrm>
              <a:off x="384" y="1103"/>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static boolean isLowerCase(char ch)</a:t>
              </a:r>
            </a:p>
          </p:txBody>
        </p:sp>
        <p:sp>
          <p:nvSpPr>
            <p:cNvPr id="36889" name="Text Box 18"/>
            <p:cNvSpPr txBox="1">
              <a:spLocks noChangeArrowheads="1"/>
            </p:cNvSpPr>
            <p:nvPr/>
          </p:nvSpPr>
          <p:spPr bwMode="auto">
            <a:xfrm>
              <a:off x="576" y="1280"/>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Determines if the specified character is a lowercase letter.</a:t>
              </a:r>
            </a:p>
          </p:txBody>
        </p:sp>
      </p:grpSp>
      <p:grpSp>
        <p:nvGrpSpPr>
          <p:cNvPr id="36871" name="Group 19"/>
          <p:cNvGrpSpPr>
            <a:grpSpLocks/>
          </p:cNvGrpSpPr>
          <p:nvPr/>
        </p:nvGrpSpPr>
        <p:grpSpPr bwMode="auto">
          <a:xfrm>
            <a:off x="495300" y="3873500"/>
            <a:ext cx="8153400" cy="674688"/>
            <a:chOff x="288" y="1511"/>
            <a:chExt cx="5136" cy="425"/>
          </a:xfrm>
        </p:grpSpPr>
        <p:sp>
          <p:nvSpPr>
            <p:cNvPr id="36884" name="Rectangle 20"/>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36885" name="Text Box 21"/>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static boolean isUpperCase(char ch)</a:t>
              </a:r>
            </a:p>
          </p:txBody>
        </p:sp>
        <p:sp>
          <p:nvSpPr>
            <p:cNvPr id="36886" name="Text Box 22"/>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Determines if the specified character is an uppercase letter.</a:t>
              </a:r>
            </a:p>
          </p:txBody>
        </p:sp>
      </p:grpSp>
      <p:grpSp>
        <p:nvGrpSpPr>
          <p:cNvPr id="36872" name="Group 23"/>
          <p:cNvGrpSpPr>
            <a:grpSpLocks/>
          </p:cNvGrpSpPr>
          <p:nvPr/>
        </p:nvGrpSpPr>
        <p:grpSpPr bwMode="auto">
          <a:xfrm>
            <a:off x="495300" y="4533900"/>
            <a:ext cx="8153400" cy="674688"/>
            <a:chOff x="288" y="1927"/>
            <a:chExt cx="5136" cy="425"/>
          </a:xfrm>
        </p:grpSpPr>
        <p:sp>
          <p:nvSpPr>
            <p:cNvPr id="36881" name="Rectangle 24"/>
            <p:cNvSpPr>
              <a:spLocks noChangeArrowheads="1"/>
            </p:cNvSpPr>
            <p:nvPr/>
          </p:nvSpPr>
          <p:spPr bwMode="auto">
            <a:xfrm>
              <a:off x="288" y="1935"/>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36882" name="Text Box 25"/>
            <p:cNvSpPr txBox="1">
              <a:spLocks noChangeArrowheads="1"/>
            </p:cNvSpPr>
            <p:nvPr/>
          </p:nvSpPr>
          <p:spPr bwMode="auto">
            <a:xfrm>
              <a:off x="384" y="1927"/>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static boolean isWhitespace(char ch)</a:t>
              </a:r>
            </a:p>
          </p:txBody>
        </p:sp>
        <p:sp>
          <p:nvSpPr>
            <p:cNvPr id="36883" name="Text Box 26"/>
            <p:cNvSpPr txBox="1">
              <a:spLocks noChangeArrowheads="1"/>
            </p:cNvSpPr>
            <p:nvPr/>
          </p:nvSpPr>
          <p:spPr bwMode="auto">
            <a:xfrm>
              <a:off x="576" y="2112"/>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Determines if the specified character is </a:t>
              </a:r>
              <a:r>
                <a:rPr lang="en-US" sz="1800"/>
                <a:t>whitespace</a:t>
              </a:r>
              <a:r>
                <a:rPr lang="en-US" sz="1800" b="0"/>
                <a:t> (spaces and tabs).</a:t>
              </a:r>
            </a:p>
          </p:txBody>
        </p:sp>
      </p:grpSp>
      <p:grpSp>
        <p:nvGrpSpPr>
          <p:cNvPr id="36873" name="Group 27"/>
          <p:cNvGrpSpPr>
            <a:grpSpLocks/>
          </p:cNvGrpSpPr>
          <p:nvPr/>
        </p:nvGrpSpPr>
        <p:grpSpPr bwMode="auto">
          <a:xfrm>
            <a:off x="495300" y="5192713"/>
            <a:ext cx="8153400" cy="674687"/>
            <a:chOff x="288" y="1927"/>
            <a:chExt cx="5136" cy="425"/>
          </a:xfrm>
        </p:grpSpPr>
        <p:sp>
          <p:nvSpPr>
            <p:cNvPr id="36878" name="Rectangle 28"/>
            <p:cNvSpPr>
              <a:spLocks noChangeArrowheads="1"/>
            </p:cNvSpPr>
            <p:nvPr/>
          </p:nvSpPr>
          <p:spPr bwMode="auto">
            <a:xfrm>
              <a:off x="288" y="1935"/>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36879" name="Text Box 29"/>
            <p:cNvSpPr txBox="1">
              <a:spLocks noChangeArrowheads="1"/>
            </p:cNvSpPr>
            <p:nvPr/>
          </p:nvSpPr>
          <p:spPr bwMode="auto">
            <a:xfrm>
              <a:off x="384" y="1927"/>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static char toLowerCase(char ch)</a:t>
              </a:r>
            </a:p>
          </p:txBody>
        </p:sp>
        <p:sp>
          <p:nvSpPr>
            <p:cNvPr id="36880" name="Text Box 30"/>
            <p:cNvSpPr txBox="1">
              <a:spLocks noChangeArrowheads="1"/>
            </p:cNvSpPr>
            <p:nvPr/>
          </p:nvSpPr>
          <p:spPr bwMode="auto">
            <a:xfrm>
              <a:off x="576" y="2112"/>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Converts </a:t>
              </a:r>
              <a:r>
                <a:rPr lang="en-US" sz="1600">
                  <a:latin typeface="Courier New" pitchFamily="1" charset="0"/>
                </a:rPr>
                <a:t>ch</a:t>
              </a:r>
              <a:r>
                <a:rPr lang="en-US" sz="1800" b="0"/>
                <a:t> to its lowercase equivalent, if any.  If not, </a:t>
              </a:r>
              <a:r>
                <a:rPr lang="en-US" sz="1600">
                  <a:latin typeface="Courier New" pitchFamily="1" charset="0"/>
                </a:rPr>
                <a:t>ch</a:t>
              </a:r>
              <a:r>
                <a:rPr lang="en-US" sz="1800" b="0"/>
                <a:t> is returned unchanged.</a:t>
              </a:r>
            </a:p>
          </p:txBody>
        </p:sp>
      </p:grpSp>
      <p:grpSp>
        <p:nvGrpSpPr>
          <p:cNvPr id="36874" name="Group 31"/>
          <p:cNvGrpSpPr>
            <a:grpSpLocks/>
          </p:cNvGrpSpPr>
          <p:nvPr/>
        </p:nvGrpSpPr>
        <p:grpSpPr bwMode="auto">
          <a:xfrm>
            <a:off x="495300" y="5853113"/>
            <a:ext cx="8153400" cy="674687"/>
            <a:chOff x="288" y="1927"/>
            <a:chExt cx="5136" cy="425"/>
          </a:xfrm>
        </p:grpSpPr>
        <p:sp>
          <p:nvSpPr>
            <p:cNvPr id="36875" name="Rectangle 32"/>
            <p:cNvSpPr>
              <a:spLocks noChangeArrowheads="1"/>
            </p:cNvSpPr>
            <p:nvPr/>
          </p:nvSpPr>
          <p:spPr bwMode="auto">
            <a:xfrm>
              <a:off x="288" y="1935"/>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36876" name="Text Box 33"/>
            <p:cNvSpPr txBox="1">
              <a:spLocks noChangeArrowheads="1"/>
            </p:cNvSpPr>
            <p:nvPr/>
          </p:nvSpPr>
          <p:spPr bwMode="auto">
            <a:xfrm>
              <a:off x="384" y="1927"/>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static char toUpperCase(char ch)</a:t>
              </a:r>
            </a:p>
          </p:txBody>
        </p:sp>
        <p:sp>
          <p:nvSpPr>
            <p:cNvPr id="36877" name="Text Box 34"/>
            <p:cNvSpPr txBox="1">
              <a:spLocks noChangeArrowheads="1"/>
            </p:cNvSpPr>
            <p:nvPr/>
          </p:nvSpPr>
          <p:spPr bwMode="auto">
            <a:xfrm>
              <a:off x="576" y="2112"/>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Converts </a:t>
              </a:r>
              <a:r>
                <a:rPr lang="en-US" sz="1600">
                  <a:latin typeface="Courier New" pitchFamily="1" charset="0"/>
                </a:rPr>
                <a:t>ch</a:t>
              </a:r>
              <a:r>
                <a:rPr lang="en-US" sz="1800" b="0"/>
                <a:t> to its uppercase equivalent, if any.  If not, </a:t>
              </a:r>
              <a:r>
                <a:rPr lang="en-US" sz="1600">
                  <a:latin typeface="Courier New" pitchFamily="1" charset="0"/>
                </a:rPr>
                <a:t>ch</a:t>
              </a:r>
              <a:r>
                <a:rPr lang="en-US" sz="1800" b="0"/>
                <a:t> is returned unchanged.</a:t>
              </a: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76200"/>
            <a:ext cx="9144000" cy="1143000"/>
          </a:xfrm>
          <a:noFill/>
        </p:spPr>
        <p:txBody>
          <a:bodyPr/>
          <a:lstStyle/>
          <a:p>
            <a:r>
              <a:rPr lang="en-US" sz="4000">
                <a:solidFill>
                  <a:srgbClr val="FF0000"/>
                </a:solidFill>
              </a:rPr>
              <a:t>Character Arithmetic</a:t>
            </a:r>
            <a:endParaRPr lang="en-US">
              <a:solidFill>
                <a:schemeClr val="tx1"/>
              </a:solidFill>
            </a:endParaRPr>
          </a:p>
        </p:txBody>
      </p:sp>
      <p:sp>
        <p:nvSpPr>
          <p:cNvPr id="38915" name="Rectangle 3"/>
          <p:cNvSpPr>
            <a:spLocks noChangeArrowheads="1"/>
          </p:cNvSpPr>
          <p:nvPr/>
        </p:nvSpPr>
        <p:spPr bwMode="auto">
          <a:xfrm>
            <a:off x="482600" y="1155700"/>
            <a:ext cx="8128000" cy="1435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fact that characters have underlying representations as integers allows you can use them in arithmetic expressions.  For example, if you evaluate the expression </a:t>
            </a:r>
            <a:r>
              <a:rPr lang="en-US" sz="2000">
                <a:latin typeface="Courier New" pitchFamily="1" charset="0"/>
              </a:rPr>
              <a:t>'A'</a:t>
            </a:r>
            <a:r>
              <a:rPr lang="en-US" sz="2000" b="0"/>
              <a:t> </a:t>
            </a:r>
            <a:r>
              <a:rPr lang="en-US" sz="2000">
                <a:latin typeface="Courier New" pitchFamily="1" charset="0"/>
              </a:rPr>
              <a:t>+</a:t>
            </a:r>
            <a:r>
              <a:rPr lang="en-US" sz="2000" b="0"/>
              <a:t> </a:t>
            </a:r>
            <a:r>
              <a:rPr lang="en-US" sz="2000">
                <a:latin typeface="Courier New" pitchFamily="1" charset="0"/>
              </a:rPr>
              <a:t>1</a:t>
            </a:r>
            <a:r>
              <a:rPr lang="en-US" sz="2400" b="0"/>
              <a:t>, Java will convert the character </a:t>
            </a:r>
            <a:r>
              <a:rPr lang="en-US" sz="2000">
                <a:latin typeface="Courier New" pitchFamily="1" charset="0"/>
              </a:rPr>
              <a:t>'A'</a:t>
            </a:r>
            <a:r>
              <a:rPr lang="en-US" sz="2400" b="0"/>
              <a:t> into the integer 65 and then add 1 to get 66, which is the character code for </a:t>
            </a:r>
            <a:r>
              <a:rPr lang="en-US" sz="2000">
                <a:latin typeface="Courier New" pitchFamily="1" charset="0"/>
              </a:rPr>
              <a:t>'B'</a:t>
            </a:r>
            <a:r>
              <a:rPr lang="en-US" sz="2400" b="0"/>
              <a:t>.</a:t>
            </a:r>
          </a:p>
        </p:txBody>
      </p:sp>
      <p:grpSp>
        <p:nvGrpSpPr>
          <p:cNvPr id="2" name="Group 4"/>
          <p:cNvGrpSpPr>
            <a:grpSpLocks/>
          </p:cNvGrpSpPr>
          <p:nvPr/>
        </p:nvGrpSpPr>
        <p:grpSpPr bwMode="auto">
          <a:xfrm>
            <a:off x="482600" y="2890838"/>
            <a:ext cx="8131175" cy="1757362"/>
            <a:chOff x="304" y="1821"/>
            <a:chExt cx="5122" cy="1107"/>
          </a:xfrm>
        </p:grpSpPr>
        <p:sp>
          <p:nvSpPr>
            <p:cNvPr id="38920" name="Rectangle 5"/>
            <p:cNvSpPr>
              <a:spLocks noChangeArrowheads="1"/>
            </p:cNvSpPr>
            <p:nvPr/>
          </p:nvSpPr>
          <p:spPr bwMode="auto">
            <a:xfrm>
              <a:off x="304" y="1821"/>
              <a:ext cx="5122" cy="1107"/>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As an example, the following method returns a randomly chosen uppercase letter:</a:t>
              </a:r>
            </a:p>
          </p:txBody>
        </p:sp>
        <p:sp>
          <p:nvSpPr>
            <p:cNvPr id="38921" name="Rectangle 6"/>
            <p:cNvSpPr>
              <a:spLocks noChangeArrowheads="1"/>
            </p:cNvSpPr>
            <p:nvPr/>
          </p:nvSpPr>
          <p:spPr bwMode="auto">
            <a:xfrm>
              <a:off x="800" y="2336"/>
              <a:ext cx="4240" cy="54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0000"/>
                </a:lnSpc>
              </a:pPr>
              <a:r>
                <a:rPr lang="en-US" sz="1600" dirty="0">
                  <a:latin typeface="Courier New" pitchFamily="1" charset="0"/>
                </a:rPr>
                <a:t>public char </a:t>
              </a:r>
              <a:r>
                <a:rPr lang="en-US" sz="1600" dirty="0" err="1">
                  <a:latin typeface="Courier New" pitchFamily="1" charset="0"/>
                </a:rPr>
                <a:t>randomLetter</a:t>
              </a:r>
              <a:r>
                <a:rPr lang="en-US" sz="1600" dirty="0">
                  <a:latin typeface="Courier New" pitchFamily="1" charset="0"/>
                </a:rPr>
                <a:t>() {</a:t>
              </a:r>
            </a:p>
            <a:p>
              <a:pPr>
                <a:lnSpc>
                  <a:spcPct val="90000"/>
                </a:lnSpc>
              </a:pPr>
              <a:r>
                <a:rPr lang="en-US" sz="1600" dirty="0">
                  <a:latin typeface="Courier New" pitchFamily="1" charset="0"/>
                </a:rPr>
                <a:t>   return (char) </a:t>
              </a:r>
              <a:r>
                <a:rPr lang="en-US" sz="1600" dirty="0" err="1">
                  <a:latin typeface="Courier New" pitchFamily="1" charset="0"/>
                </a:rPr>
                <a:t>rgen.nextInt('A</a:t>
              </a:r>
              <a:r>
                <a:rPr lang="en-US" sz="1600" dirty="0">
                  <a:latin typeface="Courier New" pitchFamily="1" charset="0"/>
                </a:rPr>
                <a:t>', 'Z');</a:t>
              </a:r>
            </a:p>
            <a:p>
              <a:pPr>
                <a:lnSpc>
                  <a:spcPct val="90000"/>
                </a:lnSpc>
              </a:pPr>
              <a:r>
                <a:rPr lang="en-US" sz="1600" dirty="0">
                  <a:latin typeface="Courier New" pitchFamily="1" charset="0"/>
                </a:rPr>
                <a:t>}</a:t>
              </a:r>
            </a:p>
          </p:txBody>
        </p:sp>
      </p:grpSp>
      <p:grpSp>
        <p:nvGrpSpPr>
          <p:cNvPr id="3" name="Group 7"/>
          <p:cNvGrpSpPr>
            <a:grpSpLocks/>
          </p:cNvGrpSpPr>
          <p:nvPr/>
        </p:nvGrpSpPr>
        <p:grpSpPr bwMode="auto">
          <a:xfrm>
            <a:off x="506413" y="4724400"/>
            <a:ext cx="8131175" cy="1625600"/>
            <a:chOff x="319" y="2976"/>
            <a:chExt cx="5122" cy="1024"/>
          </a:xfrm>
        </p:grpSpPr>
        <p:sp>
          <p:nvSpPr>
            <p:cNvPr id="38918" name="Rectangle 8"/>
            <p:cNvSpPr>
              <a:spLocks noChangeArrowheads="1"/>
            </p:cNvSpPr>
            <p:nvPr/>
          </p:nvSpPr>
          <p:spPr bwMode="auto">
            <a:xfrm>
              <a:off x="319" y="2976"/>
              <a:ext cx="5122" cy="48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0000"/>
                </a:spcAft>
                <a:buFontTx/>
                <a:buChar char="•"/>
              </a:pPr>
              <a:r>
                <a:rPr lang="en-US" sz="2400" b="0"/>
                <a:t>The following code implements the </a:t>
              </a:r>
              <a:r>
                <a:rPr lang="en-US" sz="2000">
                  <a:latin typeface="Courier New" pitchFamily="1" charset="0"/>
                </a:rPr>
                <a:t>isDigit</a:t>
              </a:r>
              <a:r>
                <a:rPr lang="en-US" sz="2400" b="0"/>
                <a:t> method from the </a:t>
              </a:r>
              <a:r>
                <a:rPr lang="en-US" sz="2000">
                  <a:latin typeface="Courier New" pitchFamily="1" charset="0"/>
                </a:rPr>
                <a:t>Character</a:t>
              </a:r>
              <a:r>
                <a:rPr lang="en-US" sz="2400" b="0"/>
                <a:t> class:</a:t>
              </a:r>
            </a:p>
          </p:txBody>
        </p:sp>
        <p:sp>
          <p:nvSpPr>
            <p:cNvPr id="38919" name="Rectangle 9"/>
            <p:cNvSpPr>
              <a:spLocks noChangeArrowheads="1"/>
            </p:cNvSpPr>
            <p:nvPr/>
          </p:nvSpPr>
          <p:spPr bwMode="auto">
            <a:xfrm>
              <a:off x="800" y="3456"/>
              <a:ext cx="4240" cy="54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0000"/>
                </a:lnSpc>
              </a:pPr>
              <a:r>
                <a:rPr lang="en-US" sz="1600">
                  <a:latin typeface="Courier New" pitchFamily="1" charset="0"/>
                </a:rPr>
                <a:t>public boolean isDigit(char ch) {</a:t>
              </a:r>
            </a:p>
            <a:p>
              <a:pPr>
                <a:lnSpc>
                  <a:spcPct val="90000"/>
                </a:lnSpc>
              </a:pPr>
              <a:r>
                <a:rPr lang="en-US" sz="1600">
                  <a:latin typeface="Courier New" pitchFamily="1" charset="0"/>
                </a:rPr>
                <a:t>   return (ch &gt;= '0' &amp;&amp; ch &lt;= '9');</a:t>
              </a:r>
            </a:p>
            <a:p>
              <a:pPr>
                <a:lnSpc>
                  <a:spcPct val="90000"/>
                </a:lnSpc>
              </a:pPr>
              <a:r>
                <a:rPr lang="en-US" sz="1600">
                  <a:latin typeface="Courier New" pitchFamily="1"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76200"/>
            <a:ext cx="9144000" cy="1143000"/>
          </a:xfrm>
          <a:noFill/>
        </p:spPr>
        <p:txBody>
          <a:bodyPr/>
          <a:lstStyle/>
          <a:p>
            <a:r>
              <a:rPr lang="en-US" sz="4000">
                <a:solidFill>
                  <a:srgbClr val="FF0000"/>
                </a:solidFill>
              </a:rPr>
              <a:t>Exercise: Character Arithmetic</a:t>
            </a:r>
            <a:endParaRPr lang="en-US">
              <a:solidFill>
                <a:schemeClr val="tx1"/>
              </a:solidFill>
            </a:endParaRPr>
          </a:p>
        </p:txBody>
      </p:sp>
      <p:sp>
        <p:nvSpPr>
          <p:cNvPr id="40963" name="Rectangle 3"/>
          <p:cNvSpPr>
            <a:spLocks noChangeArrowheads="1"/>
          </p:cNvSpPr>
          <p:nvPr/>
        </p:nvSpPr>
        <p:spPr bwMode="auto">
          <a:xfrm>
            <a:off x="482600" y="1155700"/>
            <a:ext cx="8128000" cy="1435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Implement a method </a:t>
            </a:r>
            <a:r>
              <a:rPr lang="en-US" sz="2000">
                <a:latin typeface="Courier New" pitchFamily="1" charset="0"/>
              </a:rPr>
              <a:t>toHexDigit</a:t>
            </a:r>
            <a:r>
              <a:rPr lang="en-US" sz="2400" b="0"/>
              <a:t> that takes an integer and returns the corresponding hexadecimal digit as a character.  Thus, if the argument is between 0 and 9, the method should return the corresponding character between </a:t>
            </a:r>
            <a:r>
              <a:rPr lang="en-US" sz="2000">
                <a:latin typeface="Courier New" pitchFamily="1" charset="0"/>
              </a:rPr>
              <a:t>'0'</a:t>
            </a:r>
            <a:r>
              <a:rPr lang="en-US" sz="2400" b="0"/>
              <a:t> and </a:t>
            </a:r>
            <a:r>
              <a:rPr lang="en-US" sz="2000">
                <a:latin typeface="Courier New" pitchFamily="1" charset="0"/>
              </a:rPr>
              <a:t>'9'</a:t>
            </a:r>
            <a:r>
              <a:rPr lang="en-US" sz="2400" b="0"/>
              <a:t>.  If the argument is between 10 and 15, the method should return the appropriate letter in the range </a:t>
            </a:r>
            <a:r>
              <a:rPr lang="en-US" sz="2000">
                <a:latin typeface="Courier New" pitchFamily="1" charset="0"/>
              </a:rPr>
              <a:t>'A'</a:t>
            </a:r>
            <a:r>
              <a:rPr lang="en-US" sz="2400" b="0"/>
              <a:t> through </a:t>
            </a:r>
            <a:r>
              <a:rPr lang="en-US" sz="2000">
                <a:latin typeface="Courier New" pitchFamily="1" charset="0"/>
              </a:rPr>
              <a:t>'F'</a:t>
            </a:r>
            <a:r>
              <a:rPr lang="en-US" sz="2400" b="0"/>
              <a:t>.  If the argument is outside this range, the method should return </a:t>
            </a:r>
            <a:r>
              <a:rPr lang="en-US" sz="2000">
                <a:latin typeface="Courier New" pitchFamily="1" charset="0"/>
              </a:rPr>
              <a:t>'?'</a:t>
            </a:r>
            <a:r>
              <a:rPr lang="en-US" sz="2400" b="0"/>
              <a:t>.</a:t>
            </a:r>
          </a:p>
        </p:txBody>
      </p:sp>
      <p:sp>
        <p:nvSpPr>
          <p:cNvPr id="815108" name="Rectangle 4"/>
          <p:cNvSpPr>
            <a:spLocks noChangeArrowheads="1"/>
          </p:cNvSpPr>
          <p:nvPr/>
        </p:nvSpPr>
        <p:spPr bwMode="auto">
          <a:xfrm>
            <a:off x="1270000" y="3657600"/>
            <a:ext cx="6731000" cy="22098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0000"/>
              </a:lnSpc>
            </a:pPr>
            <a:r>
              <a:rPr lang="en-US" sz="1600" dirty="0">
                <a:latin typeface="Courier New" pitchFamily="1" charset="0"/>
              </a:rPr>
              <a:t>public char </a:t>
            </a:r>
            <a:r>
              <a:rPr lang="en-US" sz="1600" dirty="0" err="1">
                <a:latin typeface="Courier New" pitchFamily="1" charset="0"/>
              </a:rPr>
              <a:t>toHexDigit(int</a:t>
            </a:r>
            <a:r>
              <a:rPr lang="en-US" sz="1600" dirty="0">
                <a:latin typeface="Courier New" pitchFamily="1" charset="0"/>
              </a:rPr>
              <a:t> </a:t>
            </a:r>
            <a:r>
              <a:rPr lang="en-US" sz="1600" dirty="0" err="1">
                <a:latin typeface="Courier New" pitchFamily="1" charset="0"/>
              </a:rPr>
              <a:t>n</a:t>
            </a:r>
            <a:r>
              <a:rPr lang="en-US" sz="1600" dirty="0">
                <a:latin typeface="Courier New" pitchFamily="1" charset="0"/>
              </a:rPr>
              <a:t>) {</a:t>
            </a:r>
          </a:p>
          <a:p>
            <a:pPr>
              <a:lnSpc>
                <a:spcPct val="90000"/>
              </a:lnSpc>
            </a:pPr>
            <a:r>
              <a:rPr lang="en-US" sz="1600" dirty="0">
                <a:latin typeface="Courier New" pitchFamily="1" charset="0"/>
              </a:rPr>
              <a:t>   if (</a:t>
            </a:r>
            <a:r>
              <a:rPr lang="en-US" sz="1600" dirty="0" err="1">
                <a:latin typeface="Courier New" pitchFamily="1" charset="0"/>
              </a:rPr>
              <a:t>n</a:t>
            </a:r>
            <a:r>
              <a:rPr lang="en-US" sz="1600" dirty="0">
                <a:latin typeface="Courier New" pitchFamily="1" charset="0"/>
              </a:rPr>
              <a:t> &gt;= 0 &amp;&amp; </a:t>
            </a:r>
            <a:r>
              <a:rPr lang="en-US" sz="1600" dirty="0" err="1">
                <a:latin typeface="Courier New" pitchFamily="1" charset="0"/>
              </a:rPr>
              <a:t>n</a:t>
            </a:r>
            <a:r>
              <a:rPr lang="en-US" sz="1600" dirty="0">
                <a:latin typeface="Courier New" pitchFamily="1" charset="0"/>
              </a:rPr>
              <a:t> &lt;= 9) {</a:t>
            </a:r>
          </a:p>
          <a:p>
            <a:pPr>
              <a:lnSpc>
                <a:spcPct val="90000"/>
              </a:lnSpc>
            </a:pPr>
            <a:r>
              <a:rPr lang="en-US" sz="1600" dirty="0">
                <a:latin typeface="Courier New" pitchFamily="1" charset="0"/>
              </a:rPr>
              <a:t>      return (char) ('0' + </a:t>
            </a:r>
            <a:r>
              <a:rPr lang="en-US" sz="1600" dirty="0" err="1">
                <a:latin typeface="Courier New" pitchFamily="1" charset="0"/>
              </a:rPr>
              <a:t>n</a:t>
            </a:r>
            <a:r>
              <a:rPr lang="en-US" sz="1600" dirty="0">
                <a:latin typeface="Courier New" pitchFamily="1" charset="0"/>
              </a:rPr>
              <a:t>);</a:t>
            </a:r>
          </a:p>
          <a:p>
            <a:pPr>
              <a:lnSpc>
                <a:spcPct val="90000"/>
              </a:lnSpc>
            </a:pPr>
            <a:r>
              <a:rPr lang="en-US" sz="1600" dirty="0">
                <a:latin typeface="Courier New" pitchFamily="1" charset="0"/>
              </a:rPr>
              <a:t>   } else if (</a:t>
            </a:r>
            <a:r>
              <a:rPr lang="en-US" sz="1600" dirty="0" err="1">
                <a:latin typeface="Courier New" pitchFamily="1" charset="0"/>
              </a:rPr>
              <a:t>n</a:t>
            </a:r>
            <a:r>
              <a:rPr lang="en-US" sz="1600" dirty="0">
                <a:latin typeface="Courier New" pitchFamily="1" charset="0"/>
              </a:rPr>
              <a:t> &gt;= 10 &amp;&amp; </a:t>
            </a:r>
            <a:r>
              <a:rPr lang="en-US" sz="1600" dirty="0" err="1">
                <a:latin typeface="Courier New" pitchFamily="1" charset="0"/>
              </a:rPr>
              <a:t>n</a:t>
            </a:r>
            <a:r>
              <a:rPr lang="en-US" sz="1600" dirty="0">
                <a:latin typeface="Courier New" pitchFamily="1" charset="0"/>
              </a:rPr>
              <a:t> &lt;= 15) {</a:t>
            </a:r>
          </a:p>
          <a:p>
            <a:pPr>
              <a:lnSpc>
                <a:spcPct val="90000"/>
              </a:lnSpc>
            </a:pPr>
            <a:r>
              <a:rPr lang="en-US" sz="1600" dirty="0">
                <a:latin typeface="Courier New" pitchFamily="1" charset="0"/>
              </a:rPr>
              <a:t>      return (char) ('A' + </a:t>
            </a:r>
            <a:r>
              <a:rPr lang="en-US" sz="1600" dirty="0" err="1">
                <a:latin typeface="Courier New" pitchFamily="1" charset="0"/>
              </a:rPr>
              <a:t>n</a:t>
            </a:r>
            <a:r>
              <a:rPr lang="en-US" sz="1600" dirty="0">
                <a:latin typeface="Courier New" pitchFamily="1" charset="0"/>
              </a:rPr>
              <a:t> - 10);</a:t>
            </a:r>
          </a:p>
          <a:p>
            <a:pPr>
              <a:lnSpc>
                <a:spcPct val="90000"/>
              </a:lnSpc>
            </a:pPr>
            <a:r>
              <a:rPr lang="en-US" sz="1600" dirty="0">
                <a:latin typeface="Courier New" pitchFamily="1" charset="0"/>
              </a:rPr>
              <a:t>   } else {</a:t>
            </a:r>
          </a:p>
          <a:p>
            <a:pPr>
              <a:lnSpc>
                <a:spcPct val="90000"/>
              </a:lnSpc>
            </a:pPr>
            <a:r>
              <a:rPr lang="en-US" sz="1600" dirty="0">
                <a:latin typeface="Courier New" pitchFamily="1" charset="0"/>
              </a:rPr>
              <a:t>      return '?';</a:t>
            </a:r>
          </a:p>
          <a:p>
            <a:pPr>
              <a:lnSpc>
                <a:spcPct val="90000"/>
              </a:lnSpc>
            </a:pPr>
            <a:r>
              <a:rPr lang="en-US" sz="1600" dirty="0">
                <a:latin typeface="Courier New" pitchFamily="1" charset="0"/>
              </a:rPr>
              <a:t>   }</a:t>
            </a:r>
          </a:p>
          <a:p>
            <a:pPr>
              <a:lnSpc>
                <a:spcPct val="90000"/>
              </a:lnSpc>
            </a:pPr>
            <a:r>
              <a:rPr lang="en-US" sz="1600" dirty="0">
                <a:latin typeface="Courier New" pitchFamily="1" charset="0"/>
              </a:rPr>
              <a:t>}</a:t>
            </a:r>
          </a:p>
        </p:txBody>
      </p:sp>
      <p:sp>
        <p:nvSpPr>
          <p:cNvPr id="40965" name="Rectangle 5"/>
          <p:cNvSpPr>
            <a:spLocks noChangeArrowheads="1"/>
          </p:cNvSpPr>
          <p:nvPr/>
        </p:nvSpPr>
        <p:spPr bwMode="auto">
          <a:xfrm>
            <a:off x="8567738" y="4662488"/>
            <a:ext cx="184150" cy="304800"/>
          </a:xfrm>
          <a:prstGeom prst="rect">
            <a:avLst/>
          </a:prstGeom>
          <a:noFill/>
          <a:ln w="9525">
            <a:noFill/>
            <a:miter lim="800000"/>
            <a:headEnd/>
            <a:tailEnd/>
          </a:ln>
        </p:spPr>
        <p:txBody>
          <a:bodyPr wrap="none">
            <a:prstTxWarp prst="textNoShape">
              <a:avLst/>
            </a:prstTxWarp>
            <a:spAutoFit/>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151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5108" grpId="0" animBg="1" autoUpdateAnimBg="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76200"/>
            <a:ext cx="9144000" cy="1143000"/>
          </a:xfrm>
          <a:noFill/>
        </p:spPr>
        <p:txBody>
          <a:bodyPr/>
          <a:lstStyle/>
          <a:p>
            <a:r>
              <a:rPr lang="en-US" sz="4000">
                <a:solidFill>
                  <a:srgbClr val="FF0000"/>
                </a:solidFill>
              </a:rPr>
              <a:t>Strings as an Abstract Idea</a:t>
            </a:r>
            <a:endParaRPr lang="en-US">
              <a:solidFill>
                <a:srgbClr val="FF0000"/>
              </a:solidFill>
            </a:endParaRPr>
          </a:p>
        </p:txBody>
      </p:sp>
      <p:sp>
        <p:nvSpPr>
          <p:cNvPr id="43011" name="Rectangle 3"/>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Ever since the very first program in the text, which displayed the message </a:t>
            </a:r>
            <a:r>
              <a:rPr lang="en-US" sz="2000">
                <a:latin typeface="Courier New" pitchFamily="1" charset="0"/>
              </a:rPr>
              <a:t>"hello,</a:t>
            </a:r>
            <a:r>
              <a:rPr lang="en-US" sz="2000" b="0"/>
              <a:t> </a:t>
            </a:r>
            <a:r>
              <a:rPr lang="en-US" sz="2000">
                <a:latin typeface="Courier New" pitchFamily="1" charset="0"/>
              </a:rPr>
              <a:t>world"</a:t>
            </a:r>
            <a:r>
              <a:rPr lang="en-US" sz="2400" b="0"/>
              <a:t> on the screen, you have been using strings to communicate with the user.</a:t>
            </a:r>
          </a:p>
        </p:txBody>
      </p:sp>
      <p:sp>
        <p:nvSpPr>
          <p:cNvPr id="817156" name="Rectangle 4"/>
          <p:cNvSpPr>
            <a:spLocks noChangeArrowheads="1"/>
          </p:cNvSpPr>
          <p:nvPr/>
        </p:nvSpPr>
        <p:spPr bwMode="auto">
          <a:xfrm>
            <a:off x="482600" y="2273300"/>
            <a:ext cx="8128000" cy="1460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Up to now, you have not had any idea how Java represents strings inside the computer or how you might manipulate the characters that make up a string.  At the same time, the fact that you don’t know those things has not compromised your ability to use strings effectively because you have been able to think of strings holistically as if they were a primitive type.</a:t>
            </a:r>
          </a:p>
        </p:txBody>
      </p:sp>
      <p:sp>
        <p:nvSpPr>
          <p:cNvPr id="817157" name="Rectangle 5"/>
          <p:cNvSpPr>
            <a:spLocks noChangeArrowheads="1"/>
          </p:cNvSpPr>
          <p:nvPr/>
        </p:nvSpPr>
        <p:spPr bwMode="auto">
          <a:xfrm>
            <a:off x="482600" y="4318000"/>
            <a:ext cx="8128000" cy="1460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For most applications, the abstract view of strings you have held up to now is precisely the right one.  On the inside, strings are surprisingly complicated objects whose details are better left hidden.</a:t>
            </a:r>
          </a:p>
        </p:txBody>
      </p:sp>
      <p:sp>
        <p:nvSpPr>
          <p:cNvPr id="817158" name="Rectangle 6"/>
          <p:cNvSpPr>
            <a:spLocks noChangeArrowheads="1"/>
          </p:cNvSpPr>
          <p:nvPr/>
        </p:nvSpPr>
        <p:spPr bwMode="auto">
          <a:xfrm>
            <a:off x="482600" y="5753100"/>
            <a:ext cx="8128000" cy="952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Java supports a high-level view of strings by making </a:t>
            </a:r>
            <a:r>
              <a:rPr lang="en-US" sz="2000">
                <a:latin typeface="Courier New" pitchFamily="1" charset="0"/>
              </a:rPr>
              <a:t>String</a:t>
            </a:r>
            <a:r>
              <a:rPr lang="en-US" sz="2400" b="0"/>
              <a:t> a class whose methods hide the underlying complexity.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1715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1715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1715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7156" grpId="0" build="p" autoUpdateAnimBg="0"/>
      <p:bldP spid="817157" grpId="0" build="p" autoUpdateAnimBg="0"/>
      <p:bldP spid="817158" grpId="0" build="p" autoUpdateAnimBg="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76200"/>
            <a:ext cx="9144000" cy="1143000"/>
          </a:xfrm>
          <a:noFill/>
        </p:spPr>
        <p:txBody>
          <a:bodyPr/>
          <a:lstStyle/>
          <a:p>
            <a:r>
              <a:rPr lang="en-US" sz="4000">
                <a:solidFill>
                  <a:srgbClr val="FF0000"/>
                </a:solidFill>
              </a:rPr>
              <a:t>Using Methods in the </a:t>
            </a:r>
            <a:r>
              <a:rPr lang="en-US" sz="3600" b="1">
                <a:solidFill>
                  <a:srgbClr val="FF0000"/>
                </a:solidFill>
                <a:latin typeface="Courier New" pitchFamily="1" charset="0"/>
              </a:rPr>
              <a:t>String</a:t>
            </a:r>
            <a:r>
              <a:rPr lang="en-US" sz="4000">
                <a:solidFill>
                  <a:srgbClr val="FF0000"/>
                </a:solidFill>
              </a:rPr>
              <a:t> Class</a:t>
            </a:r>
            <a:endParaRPr lang="en-US">
              <a:solidFill>
                <a:srgbClr val="FF0000"/>
              </a:solidFill>
            </a:endParaRPr>
          </a:p>
        </p:txBody>
      </p:sp>
      <p:sp>
        <p:nvSpPr>
          <p:cNvPr id="45059" name="Rectangle 3"/>
          <p:cNvSpPr>
            <a:spLocks noChangeArrowheads="1"/>
          </p:cNvSpPr>
          <p:nvPr/>
        </p:nvSpPr>
        <p:spPr bwMode="auto">
          <a:xfrm>
            <a:off x="482600" y="1155700"/>
            <a:ext cx="8128000" cy="1435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Java defines many useful methods that operate on the </a:t>
            </a:r>
            <a:r>
              <a:rPr lang="en-US" sz="2000">
                <a:latin typeface="Courier New" pitchFamily="1" charset="0"/>
              </a:rPr>
              <a:t>String</a:t>
            </a:r>
            <a:r>
              <a:rPr lang="en-US" sz="2400" b="0"/>
              <a:t> class.  Before trying to use those methods individually, it is important to understand how those methods work at a more general level.</a:t>
            </a:r>
          </a:p>
          <a:p>
            <a:pPr marL="342900" indent="-342900" algn="just">
              <a:lnSpc>
                <a:spcPct val="85000"/>
              </a:lnSpc>
              <a:spcAft>
                <a:spcPct val="20000"/>
              </a:spcAft>
              <a:buFontTx/>
              <a:buChar char="•"/>
            </a:pPr>
            <a:endParaRPr lang="en-US" sz="2400" b="0"/>
          </a:p>
        </p:txBody>
      </p:sp>
      <p:sp>
        <p:nvSpPr>
          <p:cNvPr id="819204" name="Rectangle 4"/>
          <p:cNvSpPr>
            <a:spLocks noChangeArrowheads="1"/>
          </p:cNvSpPr>
          <p:nvPr/>
        </p:nvSpPr>
        <p:spPr bwMode="auto">
          <a:xfrm>
            <a:off x="482600" y="2578100"/>
            <a:ext cx="8128000" cy="1460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String</a:t>
            </a:r>
            <a:r>
              <a:rPr lang="en-US" sz="2400" b="0"/>
              <a:t> class uses the receiver syntax when you call a method on a string.  Instead of calling a static method (as you do, for example, with the </a:t>
            </a:r>
            <a:r>
              <a:rPr lang="en-US" sz="2000">
                <a:latin typeface="Courier New" pitchFamily="1" charset="0"/>
              </a:rPr>
              <a:t>Character</a:t>
            </a:r>
            <a:r>
              <a:rPr lang="en-US" sz="2400" b="0"/>
              <a:t> class), Java’s model is that you send a message to a string.</a:t>
            </a:r>
          </a:p>
        </p:txBody>
      </p:sp>
      <p:sp>
        <p:nvSpPr>
          <p:cNvPr id="819205" name="Rectangle 5"/>
          <p:cNvSpPr>
            <a:spLocks noChangeArrowheads="1"/>
          </p:cNvSpPr>
          <p:nvPr/>
        </p:nvSpPr>
        <p:spPr bwMode="auto">
          <a:xfrm>
            <a:off x="482600" y="4013200"/>
            <a:ext cx="8128000" cy="1460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None of the methods in Java’s </a:t>
            </a:r>
            <a:r>
              <a:rPr lang="en-US" sz="2000">
                <a:latin typeface="Courier New" pitchFamily="1" charset="0"/>
              </a:rPr>
              <a:t>String</a:t>
            </a:r>
            <a:r>
              <a:rPr lang="en-US" sz="2400" b="0"/>
              <a:t> class change the value of the string used as the receiver.  What happens instead is that these methods </a:t>
            </a:r>
            <a:r>
              <a:rPr lang="en-US" sz="2400" i="1"/>
              <a:t>return</a:t>
            </a:r>
            <a:r>
              <a:rPr lang="en-US" sz="2400" b="0"/>
              <a:t> a new string on which the desired changes have been performed.</a:t>
            </a:r>
          </a:p>
        </p:txBody>
      </p:sp>
      <p:sp>
        <p:nvSpPr>
          <p:cNvPr id="819206" name="Rectangle 6"/>
          <p:cNvSpPr>
            <a:spLocks noChangeArrowheads="1"/>
          </p:cNvSpPr>
          <p:nvPr/>
        </p:nvSpPr>
        <p:spPr bwMode="auto">
          <a:xfrm>
            <a:off x="482600" y="5448300"/>
            <a:ext cx="8128000" cy="11049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Classes that prohibit clients from changing an object’s state are said to be </a:t>
            </a:r>
            <a:r>
              <a:rPr lang="en-US" sz="2400" i="1"/>
              <a:t>immutable</a:t>
            </a:r>
            <a:r>
              <a:rPr lang="en-US" sz="2400" b="0" i="1"/>
              <a:t>.</a:t>
            </a:r>
            <a:r>
              <a:rPr lang="en-US" sz="2400" b="0"/>
              <a:t>  Immutable classes have many advantages and play an important role in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1920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1920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1920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04" grpId="0" build="p" autoUpdateAnimBg="0"/>
      <p:bldP spid="819205" grpId="0" build="p" autoUpdateAnimBg="0"/>
      <p:bldP spid="819206" grpId="0" build="p" autoUpdateAnimBg="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76200"/>
            <a:ext cx="9144000" cy="1143000"/>
          </a:xfrm>
          <a:noFill/>
        </p:spPr>
        <p:txBody>
          <a:bodyPr/>
          <a:lstStyle/>
          <a:p>
            <a:r>
              <a:rPr lang="en-US" sz="4000">
                <a:solidFill>
                  <a:srgbClr val="FF0000"/>
                </a:solidFill>
              </a:rPr>
              <a:t>Strings </a:t>
            </a:r>
            <a:r>
              <a:rPr lang="en-US" sz="4000" i="1">
                <a:solidFill>
                  <a:srgbClr val="FF0000"/>
                </a:solidFill>
              </a:rPr>
              <a:t>vs.</a:t>
            </a:r>
            <a:r>
              <a:rPr lang="en-US" sz="4000">
                <a:solidFill>
                  <a:srgbClr val="FF0000"/>
                </a:solidFill>
              </a:rPr>
              <a:t> Characters</a:t>
            </a:r>
            <a:endParaRPr lang="en-US">
              <a:solidFill>
                <a:srgbClr val="FF0000"/>
              </a:solidFill>
            </a:endParaRPr>
          </a:p>
        </p:txBody>
      </p:sp>
      <p:sp>
        <p:nvSpPr>
          <p:cNvPr id="47107" name="Rectangle 3"/>
          <p:cNvSpPr>
            <a:spLocks noChangeArrowheads="1"/>
          </p:cNvSpPr>
          <p:nvPr/>
        </p:nvSpPr>
        <p:spPr bwMode="auto">
          <a:xfrm>
            <a:off x="482600" y="1155700"/>
            <a:ext cx="8128000" cy="1435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differences in the conceptual model between strings and characters are easy to illustrate by example.  Both the </a:t>
            </a:r>
            <a:r>
              <a:rPr lang="en-US" sz="2000">
                <a:latin typeface="Courier New" pitchFamily="1" charset="0"/>
              </a:rPr>
              <a:t>String</a:t>
            </a:r>
            <a:r>
              <a:rPr lang="en-US" sz="2400" b="0"/>
              <a:t> and the </a:t>
            </a:r>
            <a:r>
              <a:rPr lang="en-US" sz="2000">
                <a:latin typeface="Courier New" pitchFamily="1" charset="0"/>
              </a:rPr>
              <a:t>Character</a:t>
            </a:r>
            <a:r>
              <a:rPr lang="en-US" sz="2400" b="0"/>
              <a:t> class export a </a:t>
            </a:r>
            <a:r>
              <a:rPr lang="en-US" sz="2000">
                <a:latin typeface="Courier New" pitchFamily="1" charset="0"/>
              </a:rPr>
              <a:t>toUpperCase</a:t>
            </a:r>
            <a:r>
              <a:rPr lang="en-US" sz="2400" b="0"/>
              <a:t> method that converts lowercase letters to their uppercase equivalents.</a:t>
            </a:r>
          </a:p>
        </p:txBody>
      </p:sp>
      <p:sp>
        <p:nvSpPr>
          <p:cNvPr id="821252" name="Rectangle 4"/>
          <p:cNvSpPr>
            <a:spLocks noChangeArrowheads="1"/>
          </p:cNvSpPr>
          <p:nvPr/>
        </p:nvSpPr>
        <p:spPr bwMode="auto">
          <a:xfrm>
            <a:off x="482600" y="2654300"/>
            <a:ext cx="8128000" cy="8382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endParaRPr lang="en-US" sz="2400" b="0"/>
          </a:p>
        </p:txBody>
      </p:sp>
      <p:grpSp>
        <p:nvGrpSpPr>
          <p:cNvPr id="2" name="Group 5"/>
          <p:cNvGrpSpPr>
            <a:grpSpLocks/>
          </p:cNvGrpSpPr>
          <p:nvPr/>
        </p:nvGrpSpPr>
        <p:grpSpPr bwMode="auto">
          <a:xfrm>
            <a:off x="482600" y="2578100"/>
            <a:ext cx="8131175" cy="1435100"/>
            <a:chOff x="304" y="1624"/>
            <a:chExt cx="5122" cy="904"/>
          </a:xfrm>
        </p:grpSpPr>
        <p:sp>
          <p:nvSpPr>
            <p:cNvPr id="47114" name="Rectangle 6"/>
            <p:cNvSpPr>
              <a:spLocks noChangeArrowheads="1"/>
            </p:cNvSpPr>
            <p:nvPr/>
          </p:nvSpPr>
          <p:spPr bwMode="auto">
            <a:xfrm>
              <a:off x="304" y="1624"/>
              <a:ext cx="5122" cy="48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In the </a:t>
              </a:r>
              <a:r>
                <a:rPr lang="en-US" sz="2000">
                  <a:latin typeface="Courier New" pitchFamily="1" charset="0"/>
                </a:rPr>
                <a:t>Character</a:t>
              </a:r>
              <a:r>
                <a:rPr lang="en-US" sz="2400" b="0"/>
                <a:t> class, you call </a:t>
              </a:r>
              <a:r>
                <a:rPr lang="en-US" sz="2000">
                  <a:latin typeface="Courier New" pitchFamily="1" charset="0"/>
                </a:rPr>
                <a:t>toUpperCase</a:t>
              </a:r>
              <a:r>
                <a:rPr lang="en-US" sz="2400" b="0"/>
                <a:t> as a static method, like this:</a:t>
              </a:r>
            </a:p>
          </p:txBody>
        </p:sp>
        <p:sp>
          <p:nvSpPr>
            <p:cNvPr id="47115" name="Rectangle 7"/>
            <p:cNvSpPr>
              <a:spLocks noChangeArrowheads="1"/>
            </p:cNvSpPr>
            <p:nvPr/>
          </p:nvSpPr>
          <p:spPr bwMode="auto">
            <a:xfrm>
              <a:off x="800" y="2144"/>
              <a:ext cx="4240" cy="38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0000"/>
                </a:lnSpc>
              </a:pPr>
              <a:r>
                <a:rPr lang="en-US" sz="2000">
                  <a:latin typeface="Courier New" pitchFamily="1" charset="0"/>
                </a:rPr>
                <a:t>ch = Character.toUpperCase(ch);</a:t>
              </a:r>
            </a:p>
          </p:txBody>
        </p:sp>
      </p:grpSp>
      <p:grpSp>
        <p:nvGrpSpPr>
          <p:cNvPr id="3" name="Group 8"/>
          <p:cNvGrpSpPr>
            <a:grpSpLocks/>
          </p:cNvGrpSpPr>
          <p:nvPr/>
        </p:nvGrpSpPr>
        <p:grpSpPr bwMode="auto">
          <a:xfrm>
            <a:off x="506413" y="4165600"/>
            <a:ext cx="8131175" cy="1460500"/>
            <a:chOff x="319" y="2624"/>
            <a:chExt cx="5122" cy="920"/>
          </a:xfrm>
        </p:grpSpPr>
        <p:sp>
          <p:nvSpPr>
            <p:cNvPr id="47112" name="Rectangle 9"/>
            <p:cNvSpPr>
              <a:spLocks noChangeArrowheads="1"/>
            </p:cNvSpPr>
            <p:nvPr/>
          </p:nvSpPr>
          <p:spPr bwMode="auto">
            <a:xfrm>
              <a:off x="319" y="2624"/>
              <a:ext cx="5122" cy="48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0000"/>
                </a:spcAft>
                <a:buFontTx/>
                <a:buChar char="•"/>
              </a:pPr>
              <a:r>
                <a:rPr lang="en-US" sz="2400" b="0"/>
                <a:t>In the </a:t>
              </a:r>
              <a:r>
                <a:rPr lang="en-US" sz="2000">
                  <a:latin typeface="Courier New" pitchFamily="1" charset="0"/>
                </a:rPr>
                <a:t>String</a:t>
              </a:r>
              <a:r>
                <a:rPr lang="en-US" sz="2400" b="0"/>
                <a:t> class, you apply </a:t>
              </a:r>
              <a:r>
                <a:rPr lang="en-US" sz="2000">
                  <a:latin typeface="Courier New" pitchFamily="1" charset="0"/>
                </a:rPr>
                <a:t>toUpperCase</a:t>
              </a:r>
              <a:r>
                <a:rPr lang="en-US" sz="2400" b="0"/>
                <a:t> to an existing string, as follows: </a:t>
              </a:r>
            </a:p>
          </p:txBody>
        </p:sp>
        <p:sp>
          <p:nvSpPr>
            <p:cNvPr id="47113" name="Rectangle 10"/>
            <p:cNvSpPr>
              <a:spLocks noChangeArrowheads="1"/>
            </p:cNvSpPr>
            <p:nvPr/>
          </p:nvSpPr>
          <p:spPr bwMode="auto">
            <a:xfrm>
              <a:off x="800" y="3160"/>
              <a:ext cx="4240" cy="38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0000"/>
                </a:lnSpc>
              </a:pPr>
              <a:r>
                <a:rPr lang="en-US" sz="2000">
                  <a:latin typeface="Courier New" pitchFamily="1" charset="0"/>
                </a:rPr>
                <a:t>str = str.toUpperCase();</a:t>
              </a:r>
            </a:p>
          </p:txBody>
        </p:sp>
      </p:grpSp>
      <p:sp>
        <p:nvSpPr>
          <p:cNvPr id="821259" name="Rectangle 11"/>
          <p:cNvSpPr>
            <a:spLocks noChangeArrowheads="1"/>
          </p:cNvSpPr>
          <p:nvPr/>
        </p:nvSpPr>
        <p:spPr bwMode="auto">
          <a:xfrm>
            <a:off x="495300" y="5778500"/>
            <a:ext cx="8131175" cy="7620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0000"/>
              </a:spcAft>
              <a:buFontTx/>
              <a:buChar char="•"/>
            </a:pPr>
            <a:r>
              <a:rPr lang="en-US" sz="2400" b="0"/>
              <a:t>Note that both classes require you to assign the result back to the original variable if you want to change its value.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499"/>
                                          </p:stCondLst>
                                        </p:cTn>
                                        <p:tgtEl>
                                          <p:spTgt spid="8212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2125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252" grpId="0" build="p" autoUpdateAnimBg="0"/>
      <p:bldP spid="821259" grpId="0" build="p" autoUpdateAnimBg="0"/>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76200"/>
            <a:ext cx="9144000" cy="1143000"/>
          </a:xfrm>
          <a:noFill/>
        </p:spPr>
        <p:txBody>
          <a:bodyPr/>
          <a:lstStyle/>
          <a:p>
            <a:r>
              <a:rPr lang="en-US" sz="4000">
                <a:solidFill>
                  <a:srgbClr val="FF0000"/>
                </a:solidFill>
              </a:rPr>
              <a:t>Selecting Characters from a String</a:t>
            </a:r>
            <a:endParaRPr lang="en-US">
              <a:solidFill>
                <a:srgbClr val="FF0000"/>
              </a:solidFill>
            </a:endParaRPr>
          </a:p>
        </p:txBody>
      </p:sp>
      <p:sp>
        <p:nvSpPr>
          <p:cNvPr id="49155" name="Rectangle 3"/>
          <p:cNvSpPr>
            <a:spLocks noChangeArrowheads="1"/>
          </p:cNvSpPr>
          <p:nvPr/>
        </p:nvSpPr>
        <p:spPr bwMode="auto">
          <a:xfrm>
            <a:off x="482600" y="1155700"/>
            <a:ext cx="8128000" cy="520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Conceptually, a string is an ordered collection of characters.</a:t>
            </a:r>
          </a:p>
        </p:txBody>
      </p:sp>
      <p:grpSp>
        <p:nvGrpSpPr>
          <p:cNvPr id="2" name="Group 4"/>
          <p:cNvGrpSpPr>
            <a:grpSpLocks/>
          </p:cNvGrpSpPr>
          <p:nvPr/>
        </p:nvGrpSpPr>
        <p:grpSpPr bwMode="auto">
          <a:xfrm>
            <a:off x="482600" y="1651000"/>
            <a:ext cx="8131175" cy="2197100"/>
            <a:chOff x="304" y="1040"/>
            <a:chExt cx="5122" cy="1384"/>
          </a:xfrm>
        </p:grpSpPr>
        <p:sp>
          <p:nvSpPr>
            <p:cNvPr id="49162" name="Rectangle 5"/>
            <p:cNvSpPr>
              <a:spLocks noChangeArrowheads="1"/>
            </p:cNvSpPr>
            <p:nvPr/>
          </p:nvSpPr>
          <p:spPr bwMode="auto">
            <a:xfrm>
              <a:off x="304" y="1040"/>
              <a:ext cx="5122" cy="88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In Java, the character positions in a string are identified by an </a:t>
              </a:r>
              <a:r>
                <a:rPr lang="en-US" sz="2400" i="1"/>
                <a:t>index</a:t>
              </a:r>
              <a:r>
                <a:rPr lang="en-US" sz="2400" b="0"/>
                <a:t> that begins at 0 and extends up to one less than the length of the string.  For example, the characters in the string </a:t>
              </a:r>
              <a:r>
                <a:rPr lang="en-US" sz="2000">
                  <a:latin typeface="Courier New" pitchFamily="1" charset="0"/>
                </a:rPr>
                <a:t>"hello,</a:t>
              </a:r>
              <a:r>
                <a:rPr lang="en-US" sz="2000" b="0"/>
                <a:t> </a:t>
              </a:r>
              <a:r>
                <a:rPr lang="en-US" sz="2000">
                  <a:latin typeface="Courier New" pitchFamily="1" charset="0"/>
                </a:rPr>
                <a:t>world"</a:t>
              </a:r>
              <a:r>
                <a:rPr lang="en-US" sz="2400" b="0"/>
                <a:t> are arranged like this:</a:t>
              </a:r>
            </a:p>
          </p:txBody>
        </p:sp>
        <p:sp>
          <p:nvSpPr>
            <p:cNvPr id="49163" name="Rectangle 6"/>
            <p:cNvSpPr>
              <a:spLocks noChangeArrowheads="1"/>
            </p:cNvSpPr>
            <p:nvPr/>
          </p:nvSpPr>
          <p:spPr bwMode="auto">
            <a:xfrm>
              <a:off x="1208"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h</a:t>
              </a:r>
              <a:endParaRPr lang="en-US" sz="1600" b="0"/>
            </a:p>
          </p:txBody>
        </p:sp>
        <p:sp>
          <p:nvSpPr>
            <p:cNvPr id="49164" name="Text Box 7"/>
            <p:cNvSpPr txBox="1">
              <a:spLocks noChangeArrowheads="1"/>
            </p:cNvSpPr>
            <p:nvPr/>
          </p:nvSpPr>
          <p:spPr bwMode="auto">
            <a:xfrm>
              <a:off x="1205" y="2251"/>
              <a:ext cx="283"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b="0"/>
                <a:t>0</a:t>
              </a:r>
            </a:p>
          </p:txBody>
        </p:sp>
        <p:sp>
          <p:nvSpPr>
            <p:cNvPr id="49165" name="Rectangle 8"/>
            <p:cNvSpPr>
              <a:spLocks noChangeArrowheads="1"/>
            </p:cNvSpPr>
            <p:nvPr/>
          </p:nvSpPr>
          <p:spPr bwMode="auto">
            <a:xfrm>
              <a:off x="1496"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e</a:t>
              </a:r>
              <a:endParaRPr lang="en-US" sz="1600" b="0"/>
            </a:p>
          </p:txBody>
        </p:sp>
        <p:sp>
          <p:nvSpPr>
            <p:cNvPr id="49166" name="Text Box 9"/>
            <p:cNvSpPr txBox="1">
              <a:spLocks noChangeArrowheads="1"/>
            </p:cNvSpPr>
            <p:nvPr/>
          </p:nvSpPr>
          <p:spPr bwMode="auto">
            <a:xfrm>
              <a:off x="1493" y="2251"/>
              <a:ext cx="283"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b="0"/>
                <a:t>1</a:t>
              </a:r>
            </a:p>
          </p:txBody>
        </p:sp>
        <p:sp>
          <p:nvSpPr>
            <p:cNvPr id="49167" name="Rectangle 10"/>
            <p:cNvSpPr>
              <a:spLocks noChangeArrowheads="1"/>
            </p:cNvSpPr>
            <p:nvPr/>
          </p:nvSpPr>
          <p:spPr bwMode="auto">
            <a:xfrm>
              <a:off x="1784"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l</a:t>
              </a:r>
              <a:endParaRPr lang="en-US" sz="1600" b="0"/>
            </a:p>
          </p:txBody>
        </p:sp>
        <p:sp>
          <p:nvSpPr>
            <p:cNvPr id="49168" name="Text Box 11"/>
            <p:cNvSpPr txBox="1">
              <a:spLocks noChangeArrowheads="1"/>
            </p:cNvSpPr>
            <p:nvPr/>
          </p:nvSpPr>
          <p:spPr bwMode="auto">
            <a:xfrm>
              <a:off x="1781" y="2251"/>
              <a:ext cx="283"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b="0"/>
                <a:t>2</a:t>
              </a:r>
            </a:p>
          </p:txBody>
        </p:sp>
        <p:sp>
          <p:nvSpPr>
            <p:cNvPr id="49169" name="Rectangle 12"/>
            <p:cNvSpPr>
              <a:spLocks noChangeArrowheads="1"/>
            </p:cNvSpPr>
            <p:nvPr/>
          </p:nvSpPr>
          <p:spPr bwMode="auto">
            <a:xfrm>
              <a:off x="2072"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l</a:t>
              </a:r>
              <a:endParaRPr lang="en-US" sz="1600" b="0"/>
            </a:p>
          </p:txBody>
        </p:sp>
        <p:sp>
          <p:nvSpPr>
            <p:cNvPr id="49170" name="Text Box 13"/>
            <p:cNvSpPr txBox="1">
              <a:spLocks noChangeArrowheads="1"/>
            </p:cNvSpPr>
            <p:nvPr/>
          </p:nvSpPr>
          <p:spPr bwMode="auto">
            <a:xfrm>
              <a:off x="2069" y="2251"/>
              <a:ext cx="283"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b="0"/>
                <a:t>3</a:t>
              </a:r>
            </a:p>
          </p:txBody>
        </p:sp>
        <p:sp>
          <p:nvSpPr>
            <p:cNvPr id="49171" name="Rectangle 14"/>
            <p:cNvSpPr>
              <a:spLocks noChangeArrowheads="1"/>
            </p:cNvSpPr>
            <p:nvPr/>
          </p:nvSpPr>
          <p:spPr bwMode="auto">
            <a:xfrm>
              <a:off x="2360"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o</a:t>
              </a:r>
              <a:endParaRPr lang="en-US" sz="1600" b="0"/>
            </a:p>
          </p:txBody>
        </p:sp>
        <p:sp>
          <p:nvSpPr>
            <p:cNvPr id="49172" name="Text Box 15"/>
            <p:cNvSpPr txBox="1">
              <a:spLocks noChangeArrowheads="1"/>
            </p:cNvSpPr>
            <p:nvPr/>
          </p:nvSpPr>
          <p:spPr bwMode="auto">
            <a:xfrm>
              <a:off x="2357" y="2251"/>
              <a:ext cx="283"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b="0"/>
                <a:t>4</a:t>
              </a:r>
            </a:p>
          </p:txBody>
        </p:sp>
        <p:sp>
          <p:nvSpPr>
            <p:cNvPr id="49173" name="Rectangle 16"/>
            <p:cNvSpPr>
              <a:spLocks noChangeArrowheads="1"/>
            </p:cNvSpPr>
            <p:nvPr/>
          </p:nvSpPr>
          <p:spPr bwMode="auto">
            <a:xfrm>
              <a:off x="2648"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a:t>
              </a:r>
              <a:endParaRPr lang="en-US" sz="1600" b="0"/>
            </a:p>
          </p:txBody>
        </p:sp>
        <p:sp>
          <p:nvSpPr>
            <p:cNvPr id="49174" name="Text Box 17"/>
            <p:cNvSpPr txBox="1">
              <a:spLocks noChangeArrowheads="1"/>
            </p:cNvSpPr>
            <p:nvPr/>
          </p:nvSpPr>
          <p:spPr bwMode="auto">
            <a:xfrm>
              <a:off x="2645" y="2251"/>
              <a:ext cx="283"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b="0"/>
                <a:t>5</a:t>
              </a:r>
            </a:p>
          </p:txBody>
        </p:sp>
        <p:sp>
          <p:nvSpPr>
            <p:cNvPr id="49175" name="Rectangle 18"/>
            <p:cNvSpPr>
              <a:spLocks noChangeArrowheads="1"/>
            </p:cNvSpPr>
            <p:nvPr/>
          </p:nvSpPr>
          <p:spPr bwMode="auto">
            <a:xfrm>
              <a:off x="2936"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 </a:t>
              </a:r>
              <a:endParaRPr lang="en-US" sz="1600" b="0"/>
            </a:p>
          </p:txBody>
        </p:sp>
        <p:sp>
          <p:nvSpPr>
            <p:cNvPr id="49176" name="Text Box 19"/>
            <p:cNvSpPr txBox="1">
              <a:spLocks noChangeArrowheads="1"/>
            </p:cNvSpPr>
            <p:nvPr/>
          </p:nvSpPr>
          <p:spPr bwMode="auto">
            <a:xfrm>
              <a:off x="2933" y="2251"/>
              <a:ext cx="283"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b="0"/>
                <a:t>6</a:t>
              </a:r>
            </a:p>
          </p:txBody>
        </p:sp>
        <p:sp>
          <p:nvSpPr>
            <p:cNvPr id="49177" name="Rectangle 20"/>
            <p:cNvSpPr>
              <a:spLocks noChangeArrowheads="1"/>
            </p:cNvSpPr>
            <p:nvPr/>
          </p:nvSpPr>
          <p:spPr bwMode="auto">
            <a:xfrm>
              <a:off x="3224"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w</a:t>
              </a:r>
              <a:endParaRPr lang="en-US" sz="1600" b="0"/>
            </a:p>
          </p:txBody>
        </p:sp>
        <p:sp>
          <p:nvSpPr>
            <p:cNvPr id="49178" name="Text Box 21"/>
            <p:cNvSpPr txBox="1">
              <a:spLocks noChangeArrowheads="1"/>
            </p:cNvSpPr>
            <p:nvPr/>
          </p:nvSpPr>
          <p:spPr bwMode="auto">
            <a:xfrm>
              <a:off x="3221" y="2251"/>
              <a:ext cx="283"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b="0"/>
                <a:t>7</a:t>
              </a:r>
            </a:p>
          </p:txBody>
        </p:sp>
        <p:sp>
          <p:nvSpPr>
            <p:cNvPr id="49179" name="Rectangle 22"/>
            <p:cNvSpPr>
              <a:spLocks noChangeArrowheads="1"/>
            </p:cNvSpPr>
            <p:nvPr/>
          </p:nvSpPr>
          <p:spPr bwMode="auto">
            <a:xfrm>
              <a:off x="3512"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o</a:t>
              </a:r>
              <a:endParaRPr lang="en-US" sz="1600" b="0"/>
            </a:p>
          </p:txBody>
        </p:sp>
        <p:sp>
          <p:nvSpPr>
            <p:cNvPr id="49180" name="Text Box 23"/>
            <p:cNvSpPr txBox="1">
              <a:spLocks noChangeArrowheads="1"/>
            </p:cNvSpPr>
            <p:nvPr/>
          </p:nvSpPr>
          <p:spPr bwMode="auto">
            <a:xfrm>
              <a:off x="3509" y="2251"/>
              <a:ext cx="283"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b="0"/>
                <a:t>8</a:t>
              </a:r>
            </a:p>
          </p:txBody>
        </p:sp>
        <p:sp>
          <p:nvSpPr>
            <p:cNvPr id="49181" name="Rectangle 24"/>
            <p:cNvSpPr>
              <a:spLocks noChangeArrowheads="1"/>
            </p:cNvSpPr>
            <p:nvPr/>
          </p:nvSpPr>
          <p:spPr bwMode="auto">
            <a:xfrm>
              <a:off x="3800"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r</a:t>
              </a:r>
              <a:endParaRPr lang="en-US" sz="1600" b="0"/>
            </a:p>
          </p:txBody>
        </p:sp>
        <p:sp>
          <p:nvSpPr>
            <p:cNvPr id="49182" name="Text Box 25"/>
            <p:cNvSpPr txBox="1">
              <a:spLocks noChangeArrowheads="1"/>
            </p:cNvSpPr>
            <p:nvPr/>
          </p:nvSpPr>
          <p:spPr bwMode="auto">
            <a:xfrm>
              <a:off x="3797" y="2251"/>
              <a:ext cx="283"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b="0"/>
                <a:t>9</a:t>
              </a:r>
            </a:p>
          </p:txBody>
        </p:sp>
        <p:sp>
          <p:nvSpPr>
            <p:cNvPr id="49183" name="Rectangle 26"/>
            <p:cNvSpPr>
              <a:spLocks noChangeArrowheads="1"/>
            </p:cNvSpPr>
            <p:nvPr/>
          </p:nvSpPr>
          <p:spPr bwMode="auto">
            <a:xfrm>
              <a:off x="4088"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l</a:t>
              </a:r>
              <a:endParaRPr lang="en-US" sz="1600" b="0"/>
            </a:p>
          </p:txBody>
        </p:sp>
        <p:sp>
          <p:nvSpPr>
            <p:cNvPr id="49184" name="Text Box 27"/>
            <p:cNvSpPr txBox="1">
              <a:spLocks noChangeArrowheads="1"/>
            </p:cNvSpPr>
            <p:nvPr/>
          </p:nvSpPr>
          <p:spPr bwMode="auto">
            <a:xfrm>
              <a:off x="4085" y="2251"/>
              <a:ext cx="283"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b="0"/>
                <a:t>10</a:t>
              </a:r>
            </a:p>
          </p:txBody>
        </p:sp>
        <p:sp>
          <p:nvSpPr>
            <p:cNvPr id="49185" name="Rectangle 28"/>
            <p:cNvSpPr>
              <a:spLocks noChangeArrowheads="1"/>
            </p:cNvSpPr>
            <p:nvPr/>
          </p:nvSpPr>
          <p:spPr bwMode="auto">
            <a:xfrm>
              <a:off x="4376" y="1987"/>
              <a:ext cx="288"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d</a:t>
              </a:r>
              <a:endParaRPr lang="en-US" sz="1600" b="0"/>
            </a:p>
          </p:txBody>
        </p:sp>
        <p:sp>
          <p:nvSpPr>
            <p:cNvPr id="49186" name="Text Box 29"/>
            <p:cNvSpPr txBox="1">
              <a:spLocks noChangeArrowheads="1"/>
            </p:cNvSpPr>
            <p:nvPr/>
          </p:nvSpPr>
          <p:spPr bwMode="auto">
            <a:xfrm>
              <a:off x="4373" y="2251"/>
              <a:ext cx="283" cy="173"/>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200" b="0"/>
                <a:t>11</a:t>
              </a:r>
            </a:p>
          </p:txBody>
        </p:sp>
      </p:grpSp>
      <p:sp>
        <p:nvSpPr>
          <p:cNvPr id="823326" name="Rectangle 30"/>
          <p:cNvSpPr>
            <a:spLocks noChangeArrowheads="1"/>
          </p:cNvSpPr>
          <p:nvPr/>
        </p:nvSpPr>
        <p:spPr bwMode="auto">
          <a:xfrm>
            <a:off x="482600" y="3911600"/>
            <a:ext cx="8128000" cy="5207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You can obtain the number of characters by calling </a:t>
            </a:r>
            <a:r>
              <a:rPr lang="en-US" sz="2000">
                <a:latin typeface="Courier New" pitchFamily="1" charset="0"/>
              </a:rPr>
              <a:t>length()</a:t>
            </a:r>
            <a:r>
              <a:rPr lang="en-US" sz="2400" b="0"/>
              <a:t>.</a:t>
            </a:r>
          </a:p>
        </p:txBody>
      </p:sp>
      <p:grpSp>
        <p:nvGrpSpPr>
          <p:cNvPr id="3" name="Group 31"/>
          <p:cNvGrpSpPr>
            <a:grpSpLocks/>
          </p:cNvGrpSpPr>
          <p:nvPr/>
        </p:nvGrpSpPr>
        <p:grpSpPr bwMode="auto">
          <a:xfrm>
            <a:off x="482600" y="4406900"/>
            <a:ext cx="8131175" cy="1993900"/>
            <a:chOff x="304" y="2776"/>
            <a:chExt cx="5122" cy="1256"/>
          </a:xfrm>
        </p:grpSpPr>
        <p:sp>
          <p:nvSpPr>
            <p:cNvPr id="49159" name="Rectangle 32"/>
            <p:cNvSpPr>
              <a:spLocks noChangeArrowheads="1"/>
            </p:cNvSpPr>
            <p:nvPr/>
          </p:nvSpPr>
          <p:spPr bwMode="auto">
            <a:xfrm>
              <a:off x="304" y="2776"/>
              <a:ext cx="5122" cy="48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0000"/>
                </a:spcAft>
                <a:buFontTx/>
                <a:buChar char="•"/>
              </a:pPr>
              <a:r>
                <a:rPr lang="en-US" sz="2400" b="0"/>
                <a:t>You can select an individual character by calling </a:t>
              </a:r>
              <a:r>
                <a:rPr lang="en-US" sz="2000">
                  <a:latin typeface="Courier New" pitchFamily="1" charset="0"/>
                </a:rPr>
                <a:t>charAt(</a:t>
              </a:r>
              <a:r>
                <a:rPr lang="en-US" sz="2000" b="0" i="1"/>
                <a:t>k</a:t>
              </a:r>
              <a:r>
                <a:rPr lang="en-US" sz="2000">
                  <a:latin typeface="Courier New" pitchFamily="1" charset="0"/>
                </a:rPr>
                <a:t>)</a:t>
              </a:r>
              <a:r>
                <a:rPr lang="en-US" sz="2400" b="0"/>
                <a:t>, where </a:t>
              </a:r>
              <a:r>
                <a:rPr lang="en-US" sz="2400" b="0" i="1"/>
                <a:t>k</a:t>
              </a:r>
              <a:r>
                <a:rPr lang="en-US" sz="2400" b="0"/>
                <a:t> is the index of the desired character.  The expression  </a:t>
              </a:r>
            </a:p>
          </p:txBody>
        </p:sp>
        <p:sp>
          <p:nvSpPr>
            <p:cNvPr id="49160" name="Rectangle 33"/>
            <p:cNvSpPr>
              <a:spLocks noChangeArrowheads="1"/>
            </p:cNvSpPr>
            <p:nvPr/>
          </p:nvSpPr>
          <p:spPr bwMode="auto">
            <a:xfrm>
              <a:off x="304" y="3552"/>
              <a:ext cx="5122" cy="480"/>
            </a:xfrm>
            <a:prstGeom prst="rect">
              <a:avLst/>
            </a:prstGeom>
            <a:noFill/>
            <a:ln w="9525">
              <a:noFill/>
              <a:miter lim="800000"/>
              <a:headEnd/>
              <a:tailEnd/>
            </a:ln>
          </p:spPr>
          <p:txBody>
            <a:bodyPr>
              <a:prstTxWarp prst="textNoShape">
                <a:avLst/>
              </a:prstTxWarp>
            </a:bodyPr>
            <a:lstStyle/>
            <a:p>
              <a:pPr marL="342900" algn="just">
                <a:lnSpc>
                  <a:spcPct val="85000"/>
                </a:lnSpc>
                <a:spcAft>
                  <a:spcPct val="50000"/>
                </a:spcAft>
              </a:pPr>
              <a:r>
                <a:rPr lang="en-US" sz="2400" b="0" smtClean="0"/>
                <a:t>returns </a:t>
              </a:r>
              <a:r>
                <a:rPr lang="en-US" sz="2400" b="0" dirty="0" smtClean="0"/>
                <a:t>the </a:t>
              </a:r>
              <a:r>
                <a:rPr lang="en-US" sz="2000" dirty="0" smtClean="0">
                  <a:latin typeface="Courier New" pitchFamily="1" charset="0"/>
                </a:rPr>
                <a:t>'</a:t>
              </a:r>
              <a:r>
                <a:rPr lang="en-US" sz="2000" dirty="0" err="1" smtClean="0">
                  <a:latin typeface="Courier New" pitchFamily="1" charset="0"/>
                </a:rPr>
                <a:t>h</a:t>
              </a:r>
              <a:r>
                <a:rPr lang="en-US" sz="2000" dirty="0" smtClean="0">
                  <a:latin typeface="Courier New" pitchFamily="1" charset="0"/>
                </a:rPr>
                <a:t>'</a:t>
              </a:r>
              <a:r>
                <a:rPr lang="en-US" sz="2400" b="0" dirty="0" smtClean="0"/>
                <a:t> that appears at index position 0 in </a:t>
              </a:r>
              <a:r>
                <a:rPr lang="en-US" sz="2000" dirty="0" smtClean="0">
                  <a:latin typeface="Courier New" pitchFamily="1" charset="0"/>
                </a:rPr>
                <a:t>str</a:t>
              </a:r>
              <a:r>
                <a:rPr lang="en-US" sz="2400" b="0" dirty="0" smtClean="0"/>
                <a:t>.    </a:t>
              </a:r>
              <a:endParaRPr lang="en-US" sz="2400" b="0" dirty="0"/>
            </a:p>
          </p:txBody>
        </p:sp>
        <p:sp>
          <p:nvSpPr>
            <p:cNvPr id="49161" name="Rectangle 34"/>
            <p:cNvSpPr>
              <a:spLocks noChangeArrowheads="1"/>
            </p:cNvSpPr>
            <p:nvPr/>
          </p:nvSpPr>
          <p:spPr bwMode="auto">
            <a:xfrm>
              <a:off x="2160" y="3248"/>
              <a:ext cx="1460" cy="250"/>
            </a:xfrm>
            <a:prstGeom prst="rect">
              <a:avLst/>
            </a:prstGeom>
            <a:noFill/>
            <a:ln w="9525">
              <a:noFill/>
              <a:miter lim="800000"/>
              <a:headEnd/>
              <a:tailEnd/>
            </a:ln>
          </p:spPr>
          <p:txBody>
            <a:bodyPr wrap="none">
              <a:prstTxWarp prst="textNoShape">
                <a:avLst/>
              </a:prstTxWarp>
              <a:spAutoFit/>
            </a:bodyPr>
            <a:lstStyle/>
            <a:p>
              <a:r>
                <a:rPr lang="en-US" sz="2000">
                  <a:latin typeface="Courier New" pitchFamily="1" charset="0"/>
                </a:rPr>
                <a:t>str.charAt(0);</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2332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3326" grpId="0" build="p" autoUpdateAnimBg="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76200"/>
            <a:ext cx="9144000" cy="1143000"/>
          </a:xfrm>
          <a:noFill/>
        </p:spPr>
        <p:txBody>
          <a:bodyPr/>
          <a:lstStyle/>
          <a:p>
            <a:r>
              <a:rPr lang="en-US" sz="4000">
                <a:solidFill>
                  <a:srgbClr val="FF0000"/>
                </a:solidFill>
              </a:rPr>
              <a:t>Concatenation</a:t>
            </a:r>
            <a:endParaRPr lang="en-US">
              <a:solidFill>
                <a:srgbClr val="FF0000"/>
              </a:solidFill>
            </a:endParaRPr>
          </a:p>
        </p:txBody>
      </p:sp>
      <p:sp>
        <p:nvSpPr>
          <p:cNvPr id="51203"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One of the most useful operations available for strings is </a:t>
            </a:r>
            <a:r>
              <a:rPr lang="en-US" sz="2400" i="1"/>
              <a:t>concatenation</a:t>
            </a:r>
            <a:r>
              <a:rPr lang="en-US" sz="2400" b="0" i="1"/>
              <a:t>,</a:t>
            </a:r>
            <a:r>
              <a:rPr lang="en-US" sz="2400" b="0"/>
              <a:t> which consists of combining two strings end to end with no intervening characters.</a:t>
            </a:r>
          </a:p>
        </p:txBody>
      </p:sp>
      <p:sp>
        <p:nvSpPr>
          <p:cNvPr id="825348" name="Rectangle 4"/>
          <p:cNvSpPr>
            <a:spLocks noChangeArrowheads="1"/>
          </p:cNvSpPr>
          <p:nvPr/>
        </p:nvSpPr>
        <p:spPr bwMode="auto">
          <a:xfrm>
            <a:off x="482600" y="2273300"/>
            <a:ext cx="8131175" cy="14605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String</a:t>
            </a:r>
            <a:r>
              <a:rPr lang="en-US" sz="2400" b="0"/>
              <a:t> class exports a method called </a:t>
            </a:r>
            <a:r>
              <a:rPr lang="en-US" sz="2000">
                <a:latin typeface="Courier New" pitchFamily="1" charset="0"/>
              </a:rPr>
              <a:t>concat</a:t>
            </a:r>
            <a:r>
              <a:rPr lang="en-US" sz="2400" b="0"/>
              <a:t> to signify concatenation, although that method is hardly ever used.   Concatenation is built into Java in the form of the </a:t>
            </a:r>
            <a:r>
              <a:rPr lang="en-US" sz="2000">
                <a:latin typeface="Courier New" pitchFamily="1" charset="0"/>
              </a:rPr>
              <a:t>+</a:t>
            </a:r>
            <a:r>
              <a:rPr lang="en-US" sz="2400" b="0"/>
              <a:t> operator.</a:t>
            </a:r>
          </a:p>
        </p:txBody>
      </p:sp>
      <p:sp>
        <p:nvSpPr>
          <p:cNvPr id="825349" name="Rectangle 5"/>
          <p:cNvSpPr>
            <a:spLocks noChangeArrowheads="1"/>
          </p:cNvSpPr>
          <p:nvPr/>
        </p:nvSpPr>
        <p:spPr bwMode="auto">
          <a:xfrm>
            <a:off x="482600" y="3403600"/>
            <a:ext cx="8131175" cy="23876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20000"/>
              </a:spcAft>
              <a:buFontTx/>
              <a:buChar char="•"/>
            </a:pPr>
            <a:r>
              <a:rPr lang="en-US" sz="2400" b="0"/>
              <a:t>If you use </a:t>
            </a:r>
            <a:r>
              <a:rPr lang="en-US" sz="2000">
                <a:latin typeface="Courier New" pitchFamily="1" charset="0"/>
              </a:rPr>
              <a:t>+</a:t>
            </a:r>
            <a:r>
              <a:rPr lang="en-US" sz="2400" b="0"/>
              <a:t> with numeric operands, it signifies addition.  If at least one of its operands is a string, Java interprets </a:t>
            </a:r>
            <a:r>
              <a:rPr lang="en-US" sz="2000">
                <a:latin typeface="Courier New" pitchFamily="1" charset="0"/>
              </a:rPr>
              <a:t>+</a:t>
            </a:r>
            <a:r>
              <a:rPr lang="en-US" sz="2400" b="0"/>
              <a:t> as concatenation.  When it is used in this way, Java performs the following steps:</a:t>
            </a:r>
          </a:p>
          <a:p>
            <a:pPr marL="742950" lvl="1" indent="-285750" algn="just">
              <a:lnSpc>
                <a:spcPct val="85000"/>
              </a:lnSpc>
              <a:spcAft>
                <a:spcPct val="20000"/>
              </a:spcAft>
              <a:buFontTx/>
              <a:buChar char="–"/>
            </a:pPr>
            <a:r>
              <a:rPr lang="en-US" sz="2200" b="0">
                <a:ea typeface="ＭＳ Ｐゴシック" pitchFamily="1" charset="-128"/>
                <a:cs typeface="ＭＳ Ｐゴシック" pitchFamily="1" charset="-128"/>
              </a:rPr>
              <a:t>If one of the operands is not a string, convert it to a string by applying the </a:t>
            </a:r>
            <a:r>
              <a:rPr lang="en-US" sz="2000">
                <a:latin typeface="Courier New" pitchFamily="1" charset="0"/>
                <a:ea typeface="ＭＳ Ｐゴシック" pitchFamily="1" charset="-128"/>
                <a:cs typeface="ＭＳ Ｐゴシック" pitchFamily="1" charset="-128"/>
              </a:rPr>
              <a:t>toString</a:t>
            </a:r>
            <a:r>
              <a:rPr lang="en-US" sz="2200" b="0">
                <a:ea typeface="ＭＳ Ｐゴシック" pitchFamily="1" charset="-128"/>
                <a:cs typeface="ＭＳ Ｐゴシック" pitchFamily="1" charset="-128"/>
              </a:rPr>
              <a:t> method for that class.</a:t>
            </a:r>
          </a:p>
          <a:p>
            <a:pPr marL="742950" lvl="1" indent="-285750" algn="just">
              <a:lnSpc>
                <a:spcPct val="85000"/>
              </a:lnSpc>
              <a:spcAft>
                <a:spcPct val="20000"/>
              </a:spcAft>
              <a:buFontTx/>
              <a:buChar char="–"/>
            </a:pPr>
            <a:r>
              <a:rPr lang="en-US" sz="2200" b="0">
                <a:ea typeface="ＭＳ Ｐゴシック" pitchFamily="1" charset="-128"/>
                <a:cs typeface="ＭＳ Ｐゴシック" pitchFamily="1" charset="-128"/>
              </a:rPr>
              <a:t>Apply the </a:t>
            </a:r>
            <a:r>
              <a:rPr lang="en-US" sz="2000">
                <a:latin typeface="Courier New" pitchFamily="1" charset="0"/>
                <a:ea typeface="ＭＳ Ｐゴシック" pitchFamily="1" charset="-128"/>
                <a:cs typeface="ＭＳ Ｐゴシック" pitchFamily="1" charset="-128"/>
              </a:rPr>
              <a:t>concat</a:t>
            </a:r>
            <a:r>
              <a:rPr lang="en-US" sz="2200" b="0">
                <a:ea typeface="ＭＳ Ｐゴシック" pitchFamily="1" charset="-128"/>
                <a:cs typeface="ＭＳ Ｐゴシック" pitchFamily="1" charset="-128"/>
              </a:rPr>
              <a:t> method to concatenate the values.</a:t>
            </a:r>
            <a:endParaRPr lang="en-US" sz="2000" b="0">
              <a:ea typeface="ＭＳ Ｐゴシック" pitchFamily="1" charset="-128"/>
              <a:cs typeface="ＭＳ Ｐゴシック" pitchFamily="1"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2534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2534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2534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2534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5348" grpId="0" build="p" autoUpdateAnimBg="0"/>
      <p:bldP spid="825349" grpId="0" build="p" bldLvl="2"/>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0" y="76200"/>
            <a:ext cx="9144000" cy="1143000"/>
          </a:xfrm>
          <a:noFill/>
        </p:spPr>
        <p:txBody>
          <a:bodyPr/>
          <a:lstStyle/>
          <a:p>
            <a:r>
              <a:rPr lang="en-US" sz="4000">
                <a:solidFill>
                  <a:srgbClr val="FF0000"/>
                </a:solidFill>
              </a:rPr>
              <a:t>Extracting Substrings</a:t>
            </a:r>
            <a:endParaRPr lang="en-US">
              <a:solidFill>
                <a:srgbClr val="FF0000"/>
              </a:solidFill>
            </a:endParaRPr>
          </a:p>
        </p:txBody>
      </p:sp>
      <p:sp>
        <p:nvSpPr>
          <p:cNvPr id="53251"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substring</a:t>
            </a:r>
            <a:r>
              <a:rPr lang="en-US" sz="2400" b="0"/>
              <a:t> method makes it possible to extract a piece of a larger string by providing index numbers that determine the extent of the substring.</a:t>
            </a:r>
          </a:p>
        </p:txBody>
      </p:sp>
      <p:grpSp>
        <p:nvGrpSpPr>
          <p:cNvPr id="2" name="Group 4"/>
          <p:cNvGrpSpPr>
            <a:grpSpLocks/>
          </p:cNvGrpSpPr>
          <p:nvPr/>
        </p:nvGrpSpPr>
        <p:grpSpPr bwMode="auto">
          <a:xfrm>
            <a:off x="482600" y="2286000"/>
            <a:ext cx="8143875" cy="2298700"/>
            <a:chOff x="304" y="1440"/>
            <a:chExt cx="5130" cy="1448"/>
          </a:xfrm>
        </p:grpSpPr>
        <p:sp>
          <p:nvSpPr>
            <p:cNvPr id="53256" name="Rectangle 5"/>
            <p:cNvSpPr>
              <a:spLocks noChangeArrowheads="1"/>
            </p:cNvSpPr>
            <p:nvPr/>
          </p:nvSpPr>
          <p:spPr bwMode="auto">
            <a:xfrm>
              <a:off x="312" y="2208"/>
              <a:ext cx="5122" cy="680"/>
            </a:xfrm>
            <a:prstGeom prst="rect">
              <a:avLst/>
            </a:prstGeom>
            <a:noFill/>
            <a:ln w="9525">
              <a:noFill/>
              <a:miter lim="800000"/>
              <a:headEnd/>
              <a:tailEnd/>
            </a:ln>
          </p:spPr>
          <p:txBody>
            <a:bodyPr>
              <a:prstTxWarp prst="textNoShape">
                <a:avLst/>
              </a:prstTxWarp>
            </a:bodyPr>
            <a:lstStyle/>
            <a:p>
              <a:pPr marL="342900" algn="just">
                <a:lnSpc>
                  <a:spcPct val="85000"/>
                </a:lnSpc>
                <a:spcAft>
                  <a:spcPct val="50000"/>
                </a:spcAft>
              </a:pPr>
              <a:r>
                <a:rPr lang="en-US" sz="2400" b="0" dirty="0" smtClean="0"/>
                <a:t>where </a:t>
              </a:r>
              <a:r>
                <a:rPr lang="en-US" sz="2000" dirty="0">
                  <a:latin typeface="Courier New" pitchFamily="1" charset="0"/>
                </a:rPr>
                <a:t>p1</a:t>
              </a:r>
              <a:r>
                <a:rPr lang="en-US" sz="2400" b="0" dirty="0"/>
                <a:t> is the first index position in the desired substring and </a:t>
              </a:r>
              <a:r>
                <a:rPr lang="en-US" sz="2000" dirty="0">
                  <a:latin typeface="Courier New" pitchFamily="1" charset="0"/>
                </a:rPr>
                <a:t>p2</a:t>
              </a:r>
              <a:r>
                <a:rPr lang="en-US" sz="2400" b="0" dirty="0"/>
                <a:t> is the index position immediately following the last position in the substring.</a:t>
              </a:r>
            </a:p>
          </p:txBody>
        </p:sp>
        <p:sp>
          <p:nvSpPr>
            <p:cNvPr id="53257" name="Rectangle 6"/>
            <p:cNvSpPr>
              <a:spLocks noChangeArrowheads="1"/>
            </p:cNvSpPr>
            <p:nvPr/>
          </p:nvSpPr>
          <p:spPr bwMode="auto">
            <a:xfrm>
              <a:off x="304" y="1440"/>
              <a:ext cx="5122" cy="336"/>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general form of the </a:t>
              </a:r>
              <a:r>
                <a:rPr lang="en-US" sz="2000">
                  <a:latin typeface="Courier New" pitchFamily="1" charset="0"/>
                </a:rPr>
                <a:t>substring</a:t>
              </a:r>
              <a:r>
                <a:rPr lang="en-US" sz="2400" b="0"/>
                <a:t> call is</a:t>
              </a:r>
            </a:p>
          </p:txBody>
        </p:sp>
        <p:sp>
          <p:nvSpPr>
            <p:cNvPr id="53258" name="Rectangle 7"/>
            <p:cNvSpPr>
              <a:spLocks noChangeArrowheads="1"/>
            </p:cNvSpPr>
            <p:nvPr/>
          </p:nvSpPr>
          <p:spPr bwMode="auto">
            <a:xfrm>
              <a:off x="1776" y="1761"/>
              <a:ext cx="2304" cy="35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str.substring(p1,</a:t>
              </a:r>
              <a:r>
                <a:rPr lang="en-US" sz="2000" b="0"/>
                <a:t> </a:t>
              </a:r>
              <a:r>
                <a:rPr lang="en-US" sz="2000">
                  <a:latin typeface="Courier New" pitchFamily="1" charset="0"/>
                </a:rPr>
                <a:t>p2);</a:t>
              </a:r>
            </a:p>
          </p:txBody>
        </p:sp>
      </p:grpSp>
      <p:grpSp>
        <p:nvGrpSpPr>
          <p:cNvPr id="3" name="Group 8"/>
          <p:cNvGrpSpPr>
            <a:grpSpLocks/>
          </p:cNvGrpSpPr>
          <p:nvPr/>
        </p:nvGrpSpPr>
        <p:grpSpPr bwMode="auto">
          <a:xfrm>
            <a:off x="482600" y="4622800"/>
            <a:ext cx="8131175" cy="1701800"/>
            <a:chOff x="304" y="2912"/>
            <a:chExt cx="5122" cy="1072"/>
          </a:xfrm>
        </p:grpSpPr>
        <p:sp>
          <p:nvSpPr>
            <p:cNvPr id="53254" name="Rectangle 9"/>
            <p:cNvSpPr>
              <a:spLocks noChangeArrowheads="1"/>
            </p:cNvSpPr>
            <p:nvPr/>
          </p:nvSpPr>
          <p:spPr bwMode="auto">
            <a:xfrm>
              <a:off x="304" y="2912"/>
              <a:ext cx="5122" cy="336"/>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As an example, if you wanted to select the substring </a:t>
              </a:r>
              <a:r>
                <a:rPr lang="en-US" sz="2000">
                  <a:latin typeface="Courier New" pitchFamily="1" charset="0"/>
                </a:rPr>
                <a:t>"ell"</a:t>
              </a:r>
              <a:r>
                <a:rPr lang="en-US" sz="2400" b="0"/>
                <a:t> from a string variable </a:t>
              </a:r>
              <a:r>
                <a:rPr lang="en-US" sz="2000">
                  <a:latin typeface="Courier New" pitchFamily="1" charset="0"/>
                </a:rPr>
                <a:t>str</a:t>
              </a:r>
              <a:r>
                <a:rPr lang="en-US" sz="2400" b="0"/>
                <a:t> containing </a:t>
              </a:r>
              <a:r>
                <a:rPr lang="en-US" sz="2000">
                  <a:latin typeface="Courier New" pitchFamily="1" charset="0"/>
                </a:rPr>
                <a:t>"hello, world"</a:t>
              </a:r>
              <a:r>
                <a:rPr lang="en-US" sz="2400" b="0"/>
                <a:t> you would make the following call:</a:t>
              </a:r>
            </a:p>
          </p:txBody>
        </p:sp>
        <p:sp>
          <p:nvSpPr>
            <p:cNvPr id="53255" name="Rectangle 10"/>
            <p:cNvSpPr>
              <a:spLocks noChangeArrowheads="1"/>
            </p:cNvSpPr>
            <p:nvPr/>
          </p:nvSpPr>
          <p:spPr bwMode="auto">
            <a:xfrm>
              <a:off x="1776" y="3626"/>
              <a:ext cx="2304" cy="35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str.substring(1,</a:t>
              </a:r>
              <a:r>
                <a:rPr lang="en-US" sz="2000" b="0"/>
                <a:t> </a:t>
              </a:r>
              <a:r>
                <a:rPr lang="en-US" sz="2000">
                  <a:latin typeface="Courier New" pitchFamily="1" charset="0"/>
                </a:rPr>
                <a:t>4);</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0" y="76200"/>
            <a:ext cx="9144000" cy="1143000"/>
          </a:xfrm>
          <a:noFill/>
        </p:spPr>
        <p:txBody>
          <a:bodyPr/>
          <a:lstStyle/>
          <a:p>
            <a:r>
              <a:rPr lang="en-US" sz="4000">
                <a:solidFill>
                  <a:srgbClr val="FF0000"/>
                </a:solidFill>
              </a:rPr>
              <a:t>Checking Strings for Equality</a:t>
            </a:r>
            <a:endParaRPr lang="en-US">
              <a:solidFill>
                <a:srgbClr val="FF0000"/>
              </a:solidFill>
            </a:endParaRPr>
          </a:p>
        </p:txBody>
      </p:sp>
      <p:sp>
        <p:nvSpPr>
          <p:cNvPr id="55299"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Many applications will require you to test whether two strings are </a:t>
            </a:r>
            <a:r>
              <a:rPr lang="en-US" sz="2400" i="1"/>
              <a:t>equal</a:t>
            </a:r>
            <a:r>
              <a:rPr lang="en-US" sz="2400" b="0" i="1"/>
              <a:t>,</a:t>
            </a:r>
            <a:r>
              <a:rPr lang="en-US" sz="2400" b="0"/>
              <a:t> in the sense that they contain the same characters.</a:t>
            </a:r>
          </a:p>
        </p:txBody>
      </p:sp>
      <p:grpSp>
        <p:nvGrpSpPr>
          <p:cNvPr id="3" name="Group 9"/>
          <p:cNvGrpSpPr>
            <a:grpSpLocks/>
          </p:cNvGrpSpPr>
          <p:nvPr/>
        </p:nvGrpSpPr>
        <p:grpSpPr bwMode="auto">
          <a:xfrm>
            <a:off x="492125" y="4953000"/>
            <a:ext cx="8131175" cy="1206500"/>
            <a:chOff x="310" y="3272"/>
            <a:chExt cx="5122" cy="760"/>
          </a:xfrm>
        </p:grpSpPr>
        <p:sp>
          <p:nvSpPr>
            <p:cNvPr id="55302" name="Rectangle 10"/>
            <p:cNvSpPr>
              <a:spLocks noChangeArrowheads="1"/>
            </p:cNvSpPr>
            <p:nvPr/>
          </p:nvSpPr>
          <p:spPr bwMode="auto">
            <a:xfrm>
              <a:off x="310" y="3272"/>
              <a:ext cx="5122" cy="376"/>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What you need to do instead is call the </a:t>
              </a:r>
              <a:r>
                <a:rPr lang="en-US" sz="2000">
                  <a:latin typeface="Courier New" pitchFamily="1" charset="0"/>
                </a:rPr>
                <a:t>equals</a:t>
              </a:r>
              <a:r>
                <a:rPr lang="en-US" sz="2400" b="0"/>
                <a:t> method:</a:t>
              </a:r>
            </a:p>
          </p:txBody>
        </p:sp>
        <p:sp>
          <p:nvSpPr>
            <p:cNvPr id="55303" name="Rectangle 11"/>
            <p:cNvSpPr>
              <a:spLocks noChangeArrowheads="1"/>
            </p:cNvSpPr>
            <p:nvPr/>
          </p:nvSpPr>
          <p:spPr bwMode="auto">
            <a:xfrm>
              <a:off x="800" y="3648"/>
              <a:ext cx="4240" cy="384"/>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0000"/>
                </a:lnSpc>
              </a:pPr>
              <a:r>
                <a:rPr lang="en-US" sz="2000">
                  <a:latin typeface="Courier New" pitchFamily="1" charset="0"/>
                </a:rPr>
                <a:t>if (s1.equals(s2)) . . .</a:t>
              </a:r>
            </a:p>
          </p:txBody>
        </p:sp>
      </p:grpSp>
      <p:grpSp>
        <p:nvGrpSpPr>
          <p:cNvPr id="13" name="Group 12"/>
          <p:cNvGrpSpPr/>
          <p:nvPr/>
        </p:nvGrpSpPr>
        <p:grpSpPr>
          <a:xfrm>
            <a:off x="482600" y="1993900"/>
            <a:ext cx="8131175" cy="2806700"/>
            <a:chOff x="482600" y="1993900"/>
            <a:chExt cx="8131175" cy="2806700"/>
          </a:xfrm>
        </p:grpSpPr>
        <p:sp>
          <p:nvSpPr>
            <p:cNvPr id="55304" name="Rectangle 5"/>
            <p:cNvSpPr>
              <a:spLocks noChangeArrowheads="1"/>
            </p:cNvSpPr>
            <p:nvPr/>
          </p:nvSpPr>
          <p:spPr bwMode="auto">
            <a:xfrm>
              <a:off x="482600" y="1993900"/>
              <a:ext cx="8131175" cy="8382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Although it seems natural to do so, you cannot use the </a:t>
              </a:r>
              <a:r>
                <a:rPr lang="en-US" sz="2000">
                  <a:latin typeface="Courier New" pitchFamily="1" charset="0"/>
                </a:rPr>
                <a:t>==</a:t>
              </a:r>
              <a:r>
                <a:rPr lang="en-US" sz="2400" b="0"/>
                <a:t> operator for this purpose.  While it is legal to write</a:t>
              </a:r>
            </a:p>
          </p:txBody>
        </p:sp>
        <p:sp>
          <p:nvSpPr>
            <p:cNvPr id="55305" name="Rectangle 6"/>
            <p:cNvSpPr>
              <a:spLocks noChangeArrowheads="1"/>
            </p:cNvSpPr>
            <p:nvPr/>
          </p:nvSpPr>
          <p:spPr bwMode="auto">
            <a:xfrm>
              <a:off x="1270000" y="2832100"/>
              <a:ext cx="6731000" cy="7620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0000"/>
                </a:lnSpc>
              </a:pPr>
              <a:r>
                <a:rPr lang="en-US" sz="2000">
                  <a:latin typeface="Courier New" pitchFamily="1" charset="0"/>
                </a:rPr>
                <a:t>if (s1 == s2) . . .</a:t>
              </a:r>
            </a:p>
          </p:txBody>
        </p:sp>
        <p:sp>
          <p:nvSpPr>
            <p:cNvPr id="55306" name="Rectangle 7"/>
            <p:cNvSpPr>
              <a:spLocks noChangeArrowheads="1"/>
            </p:cNvSpPr>
            <p:nvPr/>
          </p:nvSpPr>
          <p:spPr bwMode="auto">
            <a:xfrm>
              <a:off x="482600" y="3746500"/>
              <a:ext cx="8131175" cy="1054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pPr>
              <a:r>
                <a:rPr lang="en-US" sz="2400" b="0"/>
                <a:t>	the </a:t>
              </a:r>
              <a:r>
                <a:rPr lang="en-US" sz="2000">
                  <a:latin typeface="Courier New" pitchFamily="1" charset="0"/>
                </a:rPr>
                <a:t>if</a:t>
              </a:r>
              <a:r>
                <a:rPr lang="en-US" sz="2400" b="0"/>
                <a:t> test will not have the desired effect.  When you use </a:t>
              </a:r>
              <a:r>
                <a:rPr lang="en-US" sz="2000">
                  <a:latin typeface="Courier New" pitchFamily="1" charset="0"/>
                </a:rPr>
                <a:t>==</a:t>
              </a:r>
              <a:r>
                <a:rPr lang="en-US" sz="2400" b="0"/>
                <a:t> on two objects, it checks whether the objects are </a:t>
              </a:r>
              <a:r>
                <a:rPr lang="en-US" sz="2400" i="1"/>
                <a:t>identical</a:t>
              </a:r>
              <a:r>
                <a:rPr lang="en-US" sz="2400" b="0" i="1"/>
                <a:t>,</a:t>
              </a:r>
              <a:r>
                <a:rPr lang="en-US" sz="2400" b="0"/>
                <a:t> which means that the references point to the same address.</a:t>
              </a:r>
            </a:p>
          </p:txBody>
        </p:sp>
        <p:pic>
          <p:nvPicPr>
            <p:cNvPr id="12" name="Picture 11" descr="BlueBugTrans.png"/>
            <p:cNvPicPr>
              <a:picLocks noChangeAspect="1"/>
            </p:cNvPicPr>
            <p:nvPr/>
          </p:nvPicPr>
          <p:blipFill>
            <a:blip r:embed="rId3"/>
            <a:stretch>
              <a:fillRect/>
            </a:stretch>
          </p:blipFill>
          <p:spPr>
            <a:xfrm>
              <a:off x="4350590" y="2847012"/>
              <a:ext cx="672985" cy="728674"/>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0" y="76200"/>
            <a:ext cx="9144000" cy="1143000"/>
          </a:xfrm>
          <a:noFill/>
        </p:spPr>
        <p:txBody>
          <a:bodyPr/>
          <a:lstStyle/>
          <a:p>
            <a:r>
              <a:rPr lang="en-US" sz="4000">
                <a:solidFill>
                  <a:srgbClr val="FF0000"/>
                </a:solidFill>
              </a:rPr>
              <a:t>Comparing Characters and Strings</a:t>
            </a:r>
            <a:endParaRPr lang="en-US">
              <a:solidFill>
                <a:srgbClr val="FF0000"/>
              </a:solidFill>
            </a:endParaRPr>
          </a:p>
        </p:txBody>
      </p:sp>
      <p:sp>
        <p:nvSpPr>
          <p:cNvPr id="57347"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fact that characters are primitive types with a numeric internal form allows you to compare them using the relational operators.  If </a:t>
            </a:r>
            <a:r>
              <a:rPr lang="en-US" sz="2000">
                <a:latin typeface="Courier New" pitchFamily="1" charset="0"/>
              </a:rPr>
              <a:t>c1</a:t>
            </a:r>
            <a:r>
              <a:rPr lang="en-US" sz="2400" b="0"/>
              <a:t> and </a:t>
            </a:r>
            <a:r>
              <a:rPr lang="en-US" sz="2000">
                <a:latin typeface="Courier New" pitchFamily="1" charset="0"/>
              </a:rPr>
              <a:t>c2</a:t>
            </a:r>
            <a:r>
              <a:rPr lang="en-US" sz="2400" b="0"/>
              <a:t> are characters, the expression</a:t>
            </a:r>
          </a:p>
        </p:txBody>
      </p:sp>
      <p:sp>
        <p:nvSpPr>
          <p:cNvPr id="57348" name="Rectangle 4"/>
          <p:cNvSpPr>
            <a:spLocks noChangeArrowheads="1"/>
          </p:cNvSpPr>
          <p:nvPr/>
        </p:nvSpPr>
        <p:spPr bwMode="auto">
          <a:xfrm>
            <a:off x="495300" y="2895600"/>
            <a:ext cx="8131175" cy="5334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pPr>
            <a:r>
              <a:rPr lang="en-US" sz="2400" b="0"/>
              <a:t>	is </a:t>
            </a:r>
            <a:r>
              <a:rPr lang="en-US" sz="2000">
                <a:latin typeface="Courier New" pitchFamily="1" charset="0"/>
              </a:rPr>
              <a:t>true</a:t>
            </a:r>
            <a:r>
              <a:rPr lang="en-US" sz="2400" b="0"/>
              <a:t> if the Unicode value of </a:t>
            </a:r>
            <a:r>
              <a:rPr lang="en-US" sz="2000">
                <a:latin typeface="Courier New" pitchFamily="1" charset="0"/>
              </a:rPr>
              <a:t>c1</a:t>
            </a:r>
            <a:r>
              <a:rPr lang="en-US" sz="2400" b="0"/>
              <a:t> is less than that of </a:t>
            </a:r>
            <a:r>
              <a:rPr lang="en-US" sz="2000">
                <a:latin typeface="Courier New" pitchFamily="1" charset="0"/>
              </a:rPr>
              <a:t>c2</a:t>
            </a:r>
            <a:r>
              <a:rPr lang="en-US" sz="2400" b="0"/>
              <a:t>.</a:t>
            </a:r>
          </a:p>
        </p:txBody>
      </p:sp>
      <p:sp>
        <p:nvSpPr>
          <p:cNvPr id="57349" name="Rectangle 5"/>
          <p:cNvSpPr>
            <a:spLocks noChangeArrowheads="1"/>
          </p:cNvSpPr>
          <p:nvPr/>
        </p:nvSpPr>
        <p:spPr bwMode="auto">
          <a:xfrm>
            <a:off x="3429000" y="2260600"/>
            <a:ext cx="2286000" cy="482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c1 &lt; c2</a:t>
            </a:r>
          </a:p>
        </p:txBody>
      </p:sp>
      <p:grpSp>
        <p:nvGrpSpPr>
          <p:cNvPr id="2" name="Group 10"/>
          <p:cNvGrpSpPr>
            <a:grpSpLocks/>
          </p:cNvGrpSpPr>
          <p:nvPr/>
        </p:nvGrpSpPr>
        <p:grpSpPr bwMode="auto">
          <a:xfrm>
            <a:off x="482600" y="3365500"/>
            <a:ext cx="8154988" cy="2857500"/>
            <a:chOff x="304" y="2120"/>
            <a:chExt cx="5137" cy="1800"/>
          </a:xfrm>
        </p:grpSpPr>
        <p:sp>
          <p:nvSpPr>
            <p:cNvPr id="57351" name="Rectangle 6"/>
            <p:cNvSpPr>
              <a:spLocks noChangeArrowheads="1"/>
            </p:cNvSpPr>
            <p:nvPr/>
          </p:nvSpPr>
          <p:spPr bwMode="auto">
            <a:xfrm>
              <a:off x="304" y="2120"/>
              <a:ext cx="5120" cy="664"/>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String</a:t>
              </a:r>
              <a:r>
                <a:rPr lang="en-US" sz="2400" b="0"/>
                <a:t> class allows you to compare two strings using the internal values of the characters, although you must use the </a:t>
              </a:r>
              <a:r>
                <a:rPr lang="en-US" sz="2000">
                  <a:latin typeface="Courier New" pitchFamily="1" charset="0"/>
                </a:rPr>
                <a:t>compareTo</a:t>
              </a:r>
              <a:r>
                <a:rPr lang="en-US" sz="2400" b="0"/>
                <a:t> method instead of the relational operators:</a:t>
              </a:r>
            </a:p>
          </p:txBody>
        </p:sp>
        <p:sp>
          <p:nvSpPr>
            <p:cNvPr id="57352" name="Rectangle 7"/>
            <p:cNvSpPr>
              <a:spLocks noChangeArrowheads="1"/>
            </p:cNvSpPr>
            <p:nvPr/>
          </p:nvSpPr>
          <p:spPr bwMode="auto">
            <a:xfrm>
              <a:off x="319" y="3200"/>
              <a:ext cx="5122" cy="72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pPr>
              <a:r>
                <a:rPr lang="en-US" sz="2400" b="0"/>
                <a:t>	This call returns an integer that is less than 0 if </a:t>
              </a:r>
              <a:r>
                <a:rPr lang="en-US" sz="2000">
                  <a:latin typeface="Courier New" pitchFamily="1" charset="0"/>
                </a:rPr>
                <a:t>s1</a:t>
              </a:r>
              <a:r>
                <a:rPr lang="en-US" sz="2400" b="0"/>
                <a:t> is less than </a:t>
              </a:r>
              <a:r>
                <a:rPr lang="en-US" sz="2000">
                  <a:latin typeface="Courier New" pitchFamily="1" charset="0"/>
                </a:rPr>
                <a:t>s2</a:t>
              </a:r>
              <a:r>
                <a:rPr lang="en-US" sz="2400" b="0"/>
                <a:t>, greater than 0 if </a:t>
              </a:r>
              <a:r>
                <a:rPr lang="en-US" sz="2000">
                  <a:latin typeface="Courier New" pitchFamily="1" charset="0"/>
                </a:rPr>
                <a:t>s1</a:t>
              </a:r>
              <a:r>
                <a:rPr lang="en-US" sz="2400" b="0"/>
                <a:t> is greater than </a:t>
              </a:r>
              <a:r>
                <a:rPr lang="en-US" sz="2000">
                  <a:latin typeface="Courier New" pitchFamily="1" charset="0"/>
                </a:rPr>
                <a:t>s2</a:t>
              </a:r>
              <a:r>
                <a:rPr lang="en-US" sz="2400" b="0"/>
                <a:t>, and 0 if the two strings are equal. </a:t>
              </a:r>
            </a:p>
          </p:txBody>
        </p:sp>
        <p:sp>
          <p:nvSpPr>
            <p:cNvPr id="57353" name="Rectangle 8"/>
            <p:cNvSpPr>
              <a:spLocks noChangeArrowheads="1"/>
            </p:cNvSpPr>
            <p:nvPr/>
          </p:nvSpPr>
          <p:spPr bwMode="auto">
            <a:xfrm>
              <a:off x="1992" y="2824"/>
              <a:ext cx="1776" cy="288"/>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r>
                <a:rPr lang="en-US" sz="2000">
                  <a:latin typeface="Courier New" pitchFamily="1" charset="0"/>
                </a:rPr>
                <a:t>s1.compareTo(s2)</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76200"/>
            <a:ext cx="9144000" cy="1143000"/>
          </a:xfrm>
          <a:noFill/>
        </p:spPr>
        <p:txBody>
          <a:bodyPr/>
          <a:lstStyle/>
          <a:p>
            <a:r>
              <a:rPr lang="en-US" sz="4000">
                <a:solidFill>
                  <a:srgbClr val="FF0000"/>
                </a:solidFill>
              </a:rPr>
              <a:t>Searching in a String</a:t>
            </a:r>
            <a:endParaRPr lang="en-US">
              <a:solidFill>
                <a:srgbClr val="FF0000"/>
              </a:solidFill>
            </a:endParaRPr>
          </a:p>
        </p:txBody>
      </p:sp>
      <p:sp>
        <p:nvSpPr>
          <p:cNvPr id="59395" name="Rectangle 3"/>
          <p:cNvSpPr>
            <a:spLocks noChangeArrowheads="1"/>
          </p:cNvSpPr>
          <p:nvPr/>
        </p:nvSpPr>
        <p:spPr bwMode="auto">
          <a:xfrm>
            <a:off x="482600" y="1155700"/>
            <a:ext cx="8128000" cy="10541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Java’s </a:t>
            </a:r>
            <a:r>
              <a:rPr lang="en-US" sz="2000">
                <a:latin typeface="Courier New" pitchFamily="1" charset="0"/>
              </a:rPr>
              <a:t>String</a:t>
            </a:r>
            <a:r>
              <a:rPr lang="en-US" sz="2400" b="0"/>
              <a:t> class includes several methods for searching within a string for a particular character or substring.  </a:t>
            </a:r>
          </a:p>
        </p:txBody>
      </p:sp>
      <p:grpSp>
        <p:nvGrpSpPr>
          <p:cNvPr id="2" name="Group 4"/>
          <p:cNvGrpSpPr>
            <a:grpSpLocks/>
          </p:cNvGrpSpPr>
          <p:nvPr/>
        </p:nvGrpSpPr>
        <p:grpSpPr bwMode="auto">
          <a:xfrm>
            <a:off x="482600" y="1981200"/>
            <a:ext cx="8128000" cy="3111500"/>
            <a:chOff x="304" y="1248"/>
            <a:chExt cx="5120" cy="1960"/>
          </a:xfrm>
        </p:grpSpPr>
        <p:sp>
          <p:nvSpPr>
            <p:cNvPr id="59403" name="Rectangle 5"/>
            <p:cNvSpPr>
              <a:spLocks noChangeArrowheads="1"/>
            </p:cNvSpPr>
            <p:nvPr/>
          </p:nvSpPr>
          <p:spPr bwMode="auto">
            <a:xfrm>
              <a:off x="304" y="1248"/>
              <a:ext cx="5120" cy="1056"/>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method </a:t>
              </a:r>
              <a:r>
                <a:rPr lang="en-US" sz="2000">
                  <a:latin typeface="Courier New" pitchFamily="1" charset="0"/>
                </a:rPr>
                <a:t>indexOf</a:t>
              </a:r>
              <a:r>
                <a:rPr lang="en-US" sz="2400" b="0"/>
                <a:t> takes either a string or a character and returns the index within the receiving string at which the first instance of that value begins.  If the string or character does not exist at all, </a:t>
              </a:r>
              <a:r>
                <a:rPr lang="en-US" sz="2000">
                  <a:latin typeface="Courier New" pitchFamily="1" charset="0"/>
                </a:rPr>
                <a:t>indexOf</a:t>
              </a:r>
              <a:r>
                <a:rPr lang="en-US" sz="2400" b="0"/>
                <a:t> returns </a:t>
              </a:r>
              <a:r>
                <a:rPr lang="en-US" sz="2000" b="0">
                  <a:latin typeface="Courier New" pitchFamily="1" charset="0"/>
                </a:rPr>
                <a:t>-</a:t>
              </a:r>
              <a:r>
                <a:rPr lang="en-US" sz="2000" b="0"/>
                <a:t>1</a:t>
              </a:r>
              <a:r>
                <a:rPr lang="en-US" sz="2400" b="0"/>
                <a:t>.  For example, if the variable </a:t>
              </a:r>
              <a:r>
                <a:rPr lang="en-US" sz="2000">
                  <a:latin typeface="Courier New" pitchFamily="1" charset="0"/>
                </a:rPr>
                <a:t>str</a:t>
              </a:r>
              <a:r>
                <a:rPr lang="en-US" sz="2400" b="0"/>
                <a:t> contains the string </a:t>
              </a:r>
              <a:r>
                <a:rPr lang="en-US" sz="2000">
                  <a:latin typeface="Courier New" pitchFamily="1" charset="0"/>
                </a:rPr>
                <a:t>"hello,</a:t>
              </a:r>
              <a:r>
                <a:rPr lang="en-US" sz="2000" b="0"/>
                <a:t> </a:t>
              </a:r>
              <a:r>
                <a:rPr lang="en-US" sz="2000">
                  <a:latin typeface="Courier New" pitchFamily="1" charset="0"/>
                </a:rPr>
                <a:t>world"</a:t>
              </a:r>
              <a:r>
                <a:rPr lang="en-US" sz="2400" b="0"/>
                <a:t>:</a:t>
              </a:r>
            </a:p>
          </p:txBody>
        </p:sp>
        <p:sp>
          <p:nvSpPr>
            <p:cNvPr id="59404" name="Rectangle 6"/>
            <p:cNvSpPr>
              <a:spLocks noChangeArrowheads="1"/>
            </p:cNvSpPr>
            <p:nvPr/>
          </p:nvSpPr>
          <p:spPr bwMode="auto">
            <a:xfrm>
              <a:off x="1504" y="2348"/>
              <a:ext cx="2738" cy="86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9405" name="Text Box 7"/>
            <p:cNvSpPr txBox="1">
              <a:spLocks noChangeArrowheads="1"/>
            </p:cNvSpPr>
            <p:nvPr/>
          </p:nvSpPr>
          <p:spPr bwMode="auto">
            <a:xfrm>
              <a:off x="1624" y="2360"/>
              <a:ext cx="158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latin typeface="Courier New" pitchFamily="1" charset="0"/>
                </a:rPr>
                <a:t>str.indexOf('h')</a:t>
              </a:r>
            </a:p>
          </p:txBody>
        </p:sp>
        <p:sp>
          <p:nvSpPr>
            <p:cNvPr id="59406" name="Text Box 8"/>
            <p:cNvSpPr txBox="1">
              <a:spLocks noChangeArrowheads="1"/>
            </p:cNvSpPr>
            <p:nvPr/>
          </p:nvSpPr>
          <p:spPr bwMode="auto">
            <a:xfrm>
              <a:off x="3328" y="2360"/>
              <a:ext cx="576"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i="1"/>
                <a:t>returns</a:t>
              </a:r>
              <a:endParaRPr lang="en-US" sz="1800">
                <a:latin typeface="Courier New" pitchFamily="1" charset="0"/>
              </a:endParaRPr>
            </a:p>
          </p:txBody>
        </p:sp>
        <p:sp>
          <p:nvSpPr>
            <p:cNvPr id="59407" name="Text Box 9"/>
            <p:cNvSpPr txBox="1">
              <a:spLocks noChangeArrowheads="1"/>
            </p:cNvSpPr>
            <p:nvPr/>
          </p:nvSpPr>
          <p:spPr bwMode="auto">
            <a:xfrm>
              <a:off x="3544" y="2360"/>
              <a:ext cx="576" cy="231"/>
            </a:xfrm>
            <a:prstGeom prst="rect">
              <a:avLst/>
            </a:prstGeom>
            <a:noFill/>
            <a:ln w="9525">
              <a:noFill/>
              <a:miter lim="800000"/>
              <a:headEnd/>
              <a:tailEnd/>
            </a:ln>
          </p:spPr>
          <p:txBody>
            <a:bodyPr>
              <a:prstTxWarp prst="textNoShape">
                <a:avLst/>
              </a:prstTxWarp>
              <a:spAutoFit/>
            </a:bodyPr>
            <a:lstStyle/>
            <a:p>
              <a:pPr algn="r">
                <a:spcBef>
                  <a:spcPct val="50000"/>
                </a:spcBef>
              </a:pPr>
              <a:r>
                <a:rPr lang="en-US" sz="1800" b="0"/>
                <a:t>0</a:t>
              </a:r>
              <a:endParaRPr lang="en-US" sz="1800">
                <a:latin typeface="Courier New" pitchFamily="1" charset="0"/>
              </a:endParaRPr>
            </a:p>
          </p:txBody>
        </p:sp>
        <p:sp>
          <p:nvSpPr>
            <p:cNvPr id="59408" name="Text Box 10"/>
            <p:cNvSpPr txBox="1">
              <a:spLocks noChangeArrowheads="1"/>
            </p:cNvSpPr>
            <p:nvPr/>
          </p:nvSpPr>
          <p:spPr bwMode="auto">
            <a:xfrm>
              <a:off x="1624" y="2561"/>
              <a:ext cx="1776"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latin typeface="Courier New" pitchFamily="1" charset="0"/>
                </a:rPr>
                <a:t>str.indexOf("o")</a:t>
              </a:r>
            </a:p>
          </p:txBody>
        </p:sp>
        <p:sp>
          <p:nvSpPr>
            <p:cNvPr id="59409" name="Text Box 11"/>
            <p:cNvSpPr txBox="1">
              <a:spLocks noChangeArrowheads="1"/>
            </p:cNvSpPr>
            <p:nvPr/>
          </p:nvSpPr>
          <p:spPr bwMode="auto">
            <a:xfrm>
              <a:off x="3328" y="2561"/>
              <a:ext cx="576"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i="1"/>
                <a:t>returns</a:t>
              </a:r>
              <a:endParaRPr lang="en-US" sz="1800">
                <a:latin typeface="Courier New" pitchFamily="1" charset="0"/>
              </a:endParaRPr>
            </a:p>
          </p:txBody>
        </p:sp>
        <p:sp>
          <p:nvSpPr>
            <p:cNvPr id="59410" name="Text Box 12"/>
            <p:cNvSpPr txBox="1">
              <a:spLocks noChangeArrowheads="1"/>
            </p:cNvSpPr>
            <p:nvPr/>
          </p:nvSpPr>
          <p:spPr bwMode="auto">
            <a:xfrm>
              <a:off x="3544" y="2561"/>
              <a:ext cx="576" cy="231"/>
            </a:xfrm>
            <a:prstGeom prst="rect">
              <a:avLst/>
            </a:prstGeom>
            <a:noFill/>
            <a:ln w="9525">
              <a:noFill/>
              <a:miter lim="800000"/>
              <a:headEnd/>
              <a:tailEnd/>
            </a:ln>
          </p:spPr>
          <p:txBody>
            <a:bodyPr>
              <a:prstTxWarp prst="textNoShape">
                <a:avLst/>
              </a:prstTxWarp>
              <a:spAutoFit/>
            </a:bodyPr>
            <a:lstStyle/>
            <a:p>
              <a:pPr algn="r">
                <a:spcBef>
                  <a:spcPct val="50000"/>
                </a:spcBef>
              </a:pPr>
              <a:r>
                <a:rPr lang="en-US" sz="1800" b="0"/>
                <a:t>4</a:t>
              </a:r>
              <a:endParaRPr lang="en-US" sz="1800">
                <a:latin typeface="Courier New" pitchFamily="1" charset="0"/>
              </a:endParaRPr>
            </a:p>
          </p:txBody>
        </p:sp>
        <p:sp>
          <p:nvSpPr>
            <p:cNvPr id="59411" name="Text Box 13"/>
            <p:cNvSpPr txBox="1">
              <a:spLocks noChangeArrowheads="1"/>
            </p:cNvSpPr>
            <p:nvPr/>
          </p:nvSpPr>
          <p:spPr bwMode="auto">
            <a:xfrm>
              <a:off x="1624" y="2762"/>
              <a:ext cx="1776"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latin typeface="Courier New" pitchFamily="1" charset="0"/>
                </a:rPr>
                <a:t>str.indexOf("ell")</a:t>
              </a:r>
            </a:p>
          </p:txBody>
        </p:sp>
        <p:sp>
          <p:nvSpPr>
            <p:cNvPr id="59412" name="Text Box 14"/>
            <p:cNvSpPr txBox="1">
              <a:spLocks noChangeArrowheads="1"/>
            </p:cNvSpPr>
            <p:nvPr/>
          </p:nvSpPr>
          <p:spPr bwMode="auto">
            <a:xfrm>
              <a:off x="3328" y="2762"/>
              <a:ext cx="576"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i="1"/>
                <a:t>returns</a:t>
              </a:r>
              <a:endParaRPr lang="en-US" sz="1800">
                <a:latin typeface="Courier New" pitchFamily="1" charset="0"/>
              </a:endParaRPr>
            </a:p>
          </p:txBody>
        </p:sp>
        <p:sp>
          <p:nvSpPr>
            <p:cNvPr id="59413" name="Text Box 15"/>
            <p:cNvSpPr txBox="1">
              <a:spLocks noChangeArrowheads="1"/>
            </p:cNvSpPr>
            <p:nvPr/>
          </p:nvSpPr>
          <p:spPr bwMode="auto">
            <a:xfrm>
              <a:off x="3544" y="2762"/>
              <a:ext cx="576" cy="231"/>
            </a:xfrm>
            <a:prstGeom prst="rect">
              <a:avLst/>
            </a:prstGeom>
            <a:noFill/>
            <a:ln w="9525">
              <a:noFill/>
              <a:miter lim="800000"/>
              <a:headEnd/>
              <a:tailEnd/>
            </a:ln>
          </p:spPr>
          <p:txBody>
            <a:bodyPr>
              <a:prstTxWarp prst="textNoShape">
                <a:avLst/>
              </a:prstTxWarp>
              <a:spAutoFit/>
            </a:bodyPr>
            <a:lstStyle/>
            <a:p>
              <a:pPr algn="r">
                <a:spcBef>
                  <a:spcPct val="50000"/>
                </a:spcBef>
              </a:pPr>
              <a:r>
                <a:rPr lang="en-US" sz="1800" b="0"/>
                <a:t>1</a:t>
              </a:r>
              <a:endParaRPr lang="en-US" sz="1800">
                <a:latin typeface="Courier New" pitchFamily="1" charset="0"/>
              </a:endParaRPr>
            </a:p>
          </p:txBody>
        </p:sp>
        <p:sp>
          <p:nvSpPr>
            <p:cNvPr id="59414" name="Text Box 16"/>
            <p:cNvSpPr txBox="1">
              <a:spLocks noChangeArrowheads="1"/>
            </p:cNvSpPr>
            <p:nvPr/>
          </p:nvSpPr>
          <p:spPr bwMode="auto">
            <a:xfrm>
              <a:off x="1624" y="2963"/>
              <a:ext cx="158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latin typeface="Courier New" pitchFamily="1" charset="0"/>
                </a:rPr>
                <a:t>str.indexOf('x')</a:t>
              </a:r>
            </a:p>
          </p:txBody>
        </p:sp>
        <p:sp>
          <p:nvSpPr>
            <p:cNvPr id="59415" name="Text Box 17"/>
            <p:cNvSpPr txBox="1">
              <a:spLocks noChangeArrowheads="1"/>
            </p:cNvSpPr>
            <p:nvPr/>
          </p:nvSpPr>
          <p:spPr bwMode="auto">
            <a:xfrm>
              <a:off x="3328" y="2963"/>
              <a:ext cx="576"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i="1"/>
                <a:t>returns</a:t>
              </a:r>
              <a:endParaRPr lang="en-US" sz="1800">
                <a:latin typeface="Courier New" pitchFamily="1" charset="0"/>
              </a:endParaRPr>
            </a:p>
          </p:txBody>
        </p:sp>
        <p:sp>
          <p:nvSpPr>
            <p:cNvPr id="59416" name="Text Box 18"/>
            <p:cNvSpPr txBox="1">
              <a:spLocks noChangeArrowheads="1"/>
            </p:cNvSpPr>
            <p:nvPr/>
          </p:nvSpPr>
          <p:spPr bwMode="auto">
            <a:xfrm>
              <a:off x="3544" y="2963"/>
              <a:ext cx="576" cy="231"/>
            </a:xfrm>
            <a:prstGeom prst="rect">
              <a:avLst/>
            </a:prstGeom>
            <a:noFill/>
            <a:ln w="9525">
              <a:noFill/>
              <a:miter lim="800000"/>
              <a:headEnd/>
              <a:tailEnd/>
            </a:ln>
          </p:spPr>
          <p:txBody>
            <a:bodyPr>
              <a:prstTxWarp prst="textNoShape">
                <a:avLst/>
              </a:prstTxWarp>
              <a:spAutoFit/>
            </a:bodyPr>
            <a:lstStyle/>
            <a:p>
              <a:pPr algn="r">
                <a:spcBef>
                  <a:spcPct val="50000"/>
                </a:spcBef>
              </a:pPr>
              <a:r>
                <a:rPr lang="en-US" sz="1800" b="0">
                  <a:latin typeface="Courier New" pitchFamily="1" charset="0"/>
                </a:rPr>
                <a:t>-</a:t>
              </a:r>
              <a:r>
                <a:rPr lang="en-US" sz="1800" b="0"/>
                <a:t>1</a:t>
              </a:r>
              <a:endParaRPr lang="en-US" sz="1800">
                <a:latin typeface="Courier New" pitchFamily="1" charset="0"/>
              </a:endParaRPr>
            </a:p>
          </p:txBody>
        </p:sp>
      </p:grpSp>
      <p:grpSp>
        <p:nvGrpSpPr>
          <p:cNvPr id="3" name="Group 19"/>
          <p:cNvGrpSpPr>
            <a:grpSpLocks/>
          </p:cNvGrpSpPr>
          <p:nvPr/>
        </p:nvGrpSpPr>
        <p:grpSpPr bwMode="auto">
          <a:xfrm>
            <a:off x="482600" y="5246688"/>
            <a:ext cx="8128000" cy="1258887"/>
            <a:chOff x="304" y="3305"/>
            <a:chExt cx="5120" cy="793"/>
          </a:xfrm>
        </p:grpSpPr>
        <p:sp>
          <p:nvSpPr>
            <p:cNvPr id="59398" name="Rectangle 20"/>
            <p:cNvSpPr>
              <a:spLocks noChangeArrowheads="1"/>
            </p:cNvSpPr>
            <p:nvPr/>
          </p:nvSpPr>
          <p:spPr bwMode="auto">
            <a:xfrm>
              <a:off x="304" y="3305"/>
              <a:ext cx="5120" cy="495"/>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The </a:t>
              </a:r>
              <a:r>
                <a:rPr lang="en-US" sz="2000">
                  <a:latin typeface="Courier New" pitchFamily="1" charset="0"/>
                </a:rPr>
                <a:t>indexOf</a:t>
              </a:r>
              <a:r>
                <a:rPr lang="en-US" sz="2400" b="0"/>
                <a:t> method takes an optional second argument that indicates the starting position for the search.  Thus:</a:t>
              </a:r>
            </a:p>
          </p:txBody>
        </p:sp>
        <p:sp>
          <p:nvSpPr>
            <p:cNvPr id="59399" name="Rectangle 21"/>
            <p:cNvSpPr>
              <a:spLocks noChangeArrowheads="1"/>
            </p:cNvSpPr>
            <p:nvPr/>
          </p:nvSpPr>
          <p:spPr bwMode="auto">
            <a:xfrm>
              <a:off x="1504" y="3848"/>
              <a:ext cx="2738" cy="25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59400" name="Text Box 22"/>
            <p:cNvSpPr txBox="1">
              <a:spLocks noChangeArrowheads="1"/>
            </p:cNvSpPr>
            <p:nvPr/>
          </p:nvSpPr>
          <p:spPr bwMode="auto">
            <a:xfrm>
              <a:off x="1624" y="3857"/>
              <a:ext cx="1776"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latin typeface="Courier New" pitchFamily="1" charset="0"/>
                </a:rPr>
                <a:t>str.indexOf("o",</a:t>
              </a:r>
              <a:r>
                <a:rPr lang="en-US" sz="1800" b="0" i="1"/>
                <a:t> </a:t>
              </a:r>
              <a:r>
                <a:rPr lang="en-US" sz="1800">
                  <a:latin typeface="Courier New" pitchFamily="1" charset="0"/>
                </a:rPr>
                <a:t>5)</a:t>
              </a:r>
            </a:p>
          </p:txBody>
        </p:sp>
        <p:sp>
          <p:nvSpPr>
            <p:cNvPr id="59401" name="Text Box 23"/>
            <p:cNvSpPr txBox="1">
              <a:spLocks noChangeArrowheads="1"/>
            </p:cNvSpPr>
            <p:nvPr/>
          </p:nvSpPr>
          <p:spPr bwMode="auto">
            <a:xfrm>
              <a:off x="3328" y="3857"/>
              <a:ext cx="576"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i="1"/>
                <a:t>returns</a:t>
              </a:r>
              <a:endParaRPr lang="en-US" sz="1800">
                <a:latin typeface="Courier New" pitchFamily="1" charset="0"/>
              </a:endParaRPr>
            </a:p>
          </p:txBody>
        </p:sp>
        <p:sp>
          <p:nvSpPr>
            <p:cNvPr id="59402" name="Text Box 24"/>
            <p:cNvSpPr txBox="1">
              <a:spLocks noChangeArrowheads="1"/>
            </p:cNvSpPr>
            <p:nvPr/>
          </p:nvSpPr>
          <p:spPr bwMode="auto">
            <a:xfrm>
              <a:off x="3544" y="3857"/>
              <a:ext cx="576" cy="231"/>
            </a:xfrm>
            <a:prstGeom prst="rect">
              <a:avLst/>
            </a:prstGeom>
            <a:noFill/>
            <a:ln w="9525">
              <a:noFill/>
              <a:miter lim="800000"/>
              <a:headEnd/>
              <a:tailEnd/>
            </a:ln>
          </p:spPr>
          <p:txBody>
            <a:bodyPr>
              <a:prstTxWarp prst="textNoShape">
                <a:avLst/>
              </a:prstTxWarp>
              <a:spAutoFit/>
            </a:bodyPr>
            <a:lstStyle/>
            <a:p>
              <a:pPr algn="r">
                <a:spcBef>
                  <a:spcPct val="50000"/>
                </a:spcBef>
              </a:pPr>
              <a:r>
                <a:rPr lang="en-US" sz="1800" b="0"/>
                <a:t>8</a:t>
              </a:r>
              <a:endParaRPr lang="en-US" sz="1800">
                <a:latin typeface="Courier New" pitchFamily="1"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76200"/>
            <a:ext cx="9144000" cy="1143000"/>
          </a:xfrm>
        </p:spPr>
        <p:txBody>
          <a:bodyPr/>
          <a:lstStyle/>
          <a:p>
            <a:r>
              <a:rPr lang="en-US" sz="4000">
                <a:solidFill>
                  <a:srgbClr val="FF0000"/>
                </a:solidFill>
              </a:rPr>
              <a:t>Other Methods in the </a:t>
            </a:r>
            <a:r>
              <a:rPr lang="en-US" sz="3600" b="1">
                <a:solidFill>
                  <a:srgbClr val="FF0000"/>
                </a:solidFill>
                <a:latin typeface="Courier New" pitchFamily="1" charset="0"/>
              </a:rPr>
              <a:t>String</a:t>
            </a:r>
            <a:r>
              <a:rPr lang="en-US" sz="4000">
                <a:solidFill>
                  <a:srgbClr val="FF0000"/>
                </a:solidFill>
              </a:rPr>
              <a:t> Class</a:t>
            </a:r>
            <a:endParaRPr lang="en-US">
              <a:solidFill>
                <a:srgbClr val="FF0000"/>
              </a:solidFill>
            </a:endParaRPr>
          </a:p>
        </p:txBody>
      </p:sp>
      <p:grpSp>
        <p:nvGrpSpPr>
          <p:cNvPr id="61443" name="Group 3"/>
          <p:cNvGrpSpPr>
            <a:grpSpLocks/>
          </p:cNvGrpSpPr>
          <p:nvPr/>
        </p:nvGrpSpPr>
        <p:grpSpPr bwMode="auto">
          <a:xfrm>
            <a:off x="495300" y="1244600"/>
            <a:ext cx="8153400" cy="661988"/>
            <a:chOff x="288" y="1103"/>
            <a:chExt cx="5136" cy="417"/>
          </a:xfrm>
        </p:grpSpPr>
        <p:sp>
          <p:nvSpPr>
            <p:cNvPr id="61472" name="Rectangle 4"/>
            <p:cNvSpPr>
              <a:spLocks noChangeArrowheads="1"/>
            </p:cNvSpPr>
            <p:nvPr/>
          </p:nvSpPr>
          <p:spPr bwMode="auto">
            <a:xfrm>
              <a:off x="288" y="1103"/>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61473" name="Text Box 5"/>
            <p:cNvSpPr txBox="1">
              <a:spLocks noChangeArrowheads="1"/>
            </p:cNvSpPr>
            <p:nvPr/>
          </p:nvSpPr>
          <p:spPr bwMode="auto">
            <a:xfrm>
              <a:off x="384" y="1103"/>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int lastIndexOf(char ch)</a:t>
              </a:r>
              <a:r>
                <a:rPr lang="en-US">
                  <a:latin typeface="Courier New" pitchFamily="1" charset="0"/>
                </a:rPr>
                <a:t> </a:t>
              </a:r>
              <a:r>
                <a:rPr lang="en-US" sz="1800" b="0" i="1"/>
                <a:t>or</a:t>
              </a:r>
              <a:r>
                <a:rPr lang="en-US" sz="2000">
                  <a:latin typeface="Courier New" pitchFamily="1" charset="0"/>
                </a:rPr>
                <a:t> lastIndexOf(String str)</a:t>
              </a:r>
            </a:p>
          </p:txBody>
        </p:sp>
        <p:sp>
          <p:nvSpPr>
            <p:cNvPr id="61474" name="Text Box 6"/>
            <p:cNvSpPr txBox="1">
              <a:spLocks noChangeArrowheads="1"/>
            </p:cNvSpPr>
            <p:nvPr/>
          </p:nvSpPr>
          <p:spPr bwMode="auto">
            <a:xfrm>
              <a:off x="576" y="1280"/>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Returns the index of the last match of the argument, or </a:t>
              </a:r>
              <a:r>
                <a:rPr lang="en-US" sz="1800" b="0">
                  <a:latin typeface="Courier New" pitchFamily="1" charset="0"/>
                </a:rPr>
                <a:t>-</a:t>
              </a:r>
              <a:r>
                <a:rPr lang="en-US" sz="1800" b="0"/>
                <a:t>1 if none exists.</a:t>
              </a:r>
            </a:p>
          </p:txBody>
        </p:sp>
      </p:grpSp>
      <p:grpSp>
        <p:nvGrpSpPr>
          <p:cNvPr id="61444" name="Group 7"/>
          <p:cNvGrpSpPr>
            <a:grpSpLocks/>
          </p:cNvGrpSpPr>
          <p:nvPr/>
        </p:nvGrpSpPr>
        <p:grpSpPr bwMode="auto">
          <a:xfrm>
            <a:off x="495300" y="1892300"/>
            <a:ext cx="8153400" cy="674688"/>
            <a:chOff x="288" y="1511"/>
            <a:chExt cx="5136" cy="425"/>
          </a:xfrm>
        </p:grpSpPr>
        <p:sp>
          <p:nvSpPr>
            <p:cNvPr id="61469" name="Rectangle 8"/>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61470" name="Text Box 9"/>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boolean equalsIgnoreCase(String str)</a:t>
              </a:r>
            </a:p>
          </p:txBody>
        </p:sp>
        <p:sp>
          <p:nvSpPr>
            <p:cNvPr id="61471" name="Text Box 10"/>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Returns </a:t>
              </a:r>
              <a:r>
                <a:rPr lang="en-US" sz="1600">
                  <a:latin typeface="Courier New" pitchFamily="1" charset="0"/>
                </a:rPr>
                <a:t>true</a:t>
              </a:r>
              <a:r>
                <a:rPr lang="en-US" sz="1800" b="0"/>
                <a:t> if this string and </a:t>
              </a:r>
              <a:r>
                <a:rPr lang="en-US" sz="1600">
                  <a:latin typeface="Courier New" pitchFamily="1" charset="0"/>
                </a:rPr>
                <a:t>str</a:t>
              </a:r>
              <a:r>
                <a:rPr lang="en-US" sz="1800" b="0"/>
                <a:t> are the same, ignoring differences in case.</a:t>
              </a:r>
            </a:p>
          </p:txBody>
        </p:sp>
      </p:grpSp>
      <p:grpSp>
        <p:nvGrpSpPr>
          <p:cNvPr id="61445" name="Group 11"/>
          <p:cNvGrpSpPr>
            <a:grpSpLocks/>
          </p:cNvGrpSpPr>
          <p:nvPr/>
        </p:nvGrpSpPr>
        <p:grpSpPr bwMode="auto">
          <a:xfrm>
            <a:off x="495300" y="2552700"/>
            <a:ext cx="8153400" cy="674688"/>
            <a:chOff x="288" y="1927"/>
            <a:chExt cx="5136" cy="425"/>
          </a:xfrm>
        </p:grpSpPr>
        <p:sp>
          <p:nvSpPr>
            <p:cNvPr id="61466" name="Rectangle 12"/>
            <p:cNvSpPr>
              <a:spLocks noChangeArrowheads="1"/>
            </p:cNvSpPr>
            <p:nvPr/>
          </p:nvSpPr>
          <p:spPr bwMode="auto">
            <a:xfrm>
              <a:off x="288" y="1935"/>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61467" name="Text Box 13"/>
            <p:cNvSpPr txBox="1">
              <a:spLocks noChangeArrowheads="1"/>
            </p:cNvSpPr>
            <p:nvPr/>
          </p:nvSpPr>
          <p:spPr bwMode="auto">
            <a:xfrm>
              <a:off x="384" y="1927"/>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boolean startsWith(String str)</a:t>
              </a:r>
            </a:p>
          </p:txBody>
        </p:sp>
        <p:sp>
          <p:nvSpPr>
            <p:cNvPr id="61468" name="Text Box 14"/>
            <p:cNvSpPr txBox="1">
              <a:spLocks noChangeArrowheads="1"/>
            </p:cNvSpPr>
            <p:nvPr/>
          </p:nvSpPr>
          <p:spPr bwMode="auto">
            <a:xfrm>
              <a:off x="576" y="2112"/>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Returns </a:t>
              </a:r>
              <a:r>
                <a:rPr lang="en-US" sz="1600">
                  <a:latin typeface="Courier New" pitchFamily="1" charset="0"/>
                </a:rPr>
                <a:t>true</a:t>
              </a:r>
              <a:r>
                <a:rPr lang="en-US" sz="1800" b="0"/>
                <a:t> if this string starts with </a:t>
              </a:r>
              <a:r>
                <a:rPr lang="en-US" sz="1600">
                  <a:latin typeface="Courier New" pitchFamily="1" charset="0"/>
                </a:rPr>
                <a:t>str</a:t>
              </a:r>
              <a:r>
                <a:rPr lang="en-US" sz="1800" b="0"/>
                <a:t>.</a:t>
              </a:r>
            </a:p>
          </p:txBody>
        </p:sp>
      </p:grpSp>
      <p:grpSp>
        <p:nvGrpSpPr>
          <p:cNvPr id="61446" name="Group 15"/>
          <p:cNvGrpSpPr>
            <a:grpSpLocks/>
          </p:cNvGrpSpPr>
          <p:nvPr/>
        </p:nvGrpSpPr>
        <p:grpSpPr bwMode="auto">
          <a:xfrm>
            <a:off x="495300" y="3225800"/>
            <a:ext cx="8153400" cy="661988"/>
            <a:chOff x="288" y="1103"/>
            <a:chExt cx="5136" cy="417"/>
          </a:xfrm>
        </p:grpSpPr>
        <p:sp>
          <p:nvSpPr>
            <p:cNvPr id="61463" name="Rectangle 16"/>
            <p:cNvSpPr>
              <a:spLocks noChangeArrowheads="1"/>
            </p:cNvSpPr>
            <p:nvPr/>
          </p:nvSpPr>
          <p:spPr bwMode="auto">
            <a:xfrm>
              <a:off x="288" y="1103"/>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61464" name="Text Box 17"/>
            <p:cNvSpPr txBox="1">
              <a:spLocks noChangeArrowheads="1"/>
            </p:cNvSpPr>
            <p:nvPr/>
          </p:nvSpPr>
          <p:spPr bwMode="auto">
            <a:xfrm>
              <a:off x="384" y="1103"/>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boolean endsWith(String str)</a:t>
              </a:r>
            </a:p>
          </p:txBody>
        </p:sp>
        <p:sp>
          <p:nvSpPr>
            <p:cNvPr id="61465" name="Text Box 18"/>
            <p:cNvSpPr txBox="1">
              <a:spLocks noChangeArrowheads="1"/>
            </p:cNvSpPr>
            <p:nvPr/>
          </p:nvSpPr>
          <p:spPr bwMode="auto">
            <a:xfrm>
              <a:off x="576" y="1280"/>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Returns </a:t>
              </a:r>
              <a:r>
                <a:rPr lang="en-US" sz="1600">
                  <a:latin typeface="Courier New" pitchFamily="1" charset="0"/>
                </a:rPr>
                <a:t>true</a:t>
              </a:r>
              <a:r>
                <a:rPr lang="en-US" sz="1800" b="0"/>
                <a:t> if this string starts with </a:t>
              </a:r>
              <a:r>
                <a:rPr lang="en-US" sz="1600">
                  <a:latin typeface="Courier New" pitchFamily="1" charset="0"/>
                </a:rPr>
                <a:t>str</a:t>
              </a:r>
              <a:r>
                <a:rPr lang="en-US" sz="1800" b="0"/>
                <a:t>.</a:t>
              </a:r>
            </a:p>
          </p:txBody>
        </p:sp>
      </p:grpSp>
      <p:grpSp>
        <p:nvGrpSpPr>
          <p:cNvPr id="61447" name="Group 19"/>
          <p:cNvGrpSpPr>
            <a:grpSpLocks/>
          </p:cNvGrpSpPr>
          <p:nvPr/>
        </p:nvGrpSpPr>
        <p:grpSpPr bwMode="auto">
          <a:xfrm>
            <a:off x="495300" y="3873500"/>
            <a:ext cx="8153400" cy="674688"/>
            <a:chOff x="288" y="1511"/>
            <a:chExt cx="5136" cy="425"/>
          </a:xfrm>
        </p:grpSpPr>
        <p:sp>
          <p:nvSpPr>
            <p:cNvPr id="61460" name="Rectangle 20"/>
            <p:cNvSpPr>
              <a:spLocks noChangeArrowheads="1"/>
            </p:cNvSpPr>
            <p:nvPr/>
          </p:nvSpPr>
          <p:spPr bwMode="auto">
            <a:xfrm>
              <a:off x="288" y="1519"/>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61461" name="Text Box 21"/>
            <p:cNvSpPr txBox="1">
              <a:spLocks noChangeArrowheads="1"/>
            </p:cNvSpPr>
            <p:nvPr/>
          </p:nvSpPr>
          <p:spPr bwMode="auto">
            <a:xfrm>
              <a:off x="384" y="1511"/>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String replace(char c1, char c2)</a:t>
              </a:r>
            </a:p>
          </p:txBody>
        </p:sp>
        <p:sp>
          <p:nvSpPr>
            <p:cNvPr id="61462" name="Text Box 22"/>
            <p:cNvSpPr txBox="1">
              <a:spLocks noChangeArrowheads="1"/>
            </p:cNvSpPr>
            <p:nvPr/>
          </p:nvSpPr>
          <p:spPr bwMode="auto">
            <a:xfrm>
              <a:off x="576" y="1696"/>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Returns a copy of this string with all instances of </a:t>
              </a:r>
              <a:r>
                <a:rPr lang="en-US" sz="1600">
                  <a:latin typeface="Courier New" pitchFamily="1" charset="0"/>
                </a:rPr>
                <a:t>c1</a:t>
              </a:r>
              <a:r>
                <a:rPr lang="en-US" sz="1800" b="0"/>
                <a:t> replaced by </a:t>
              </a:r>
              <a:r>
                <a:rPr lang="en-US" sz="1600">
                  <a:latin typeface="Courier New" pitchFamily="1" charset="0"/>
                </a:rPr>
                <a:t>c2</a:t>
              </a:r>
              <a:r>
                <a:rPr lang="en-US" sz="1800" b="0"/>
                <a:t>.</a:t>
              </a:r>
            </a:p>
          </p:txBody>
        </p:sp>
      </p:grpSp>
      <p:grpSp>
        <p:nvGrpSpPr>
          <p:cNvPr id="61448" name="Group 23"/>
          <p:cNvGrpSpPr>
            <a:grpSpLocks/>
          </p:cNvGrpSpPr>
          <p:nvPr/>
        </p:nvGrpSpPr>
        <p:grpSpPr bwMode="auto">
          <a:xfrm>
            <a:off x="495300" y="4533900"/>
            <a:ext cx="8153400" cy="674688"/>
            <a:chOff x="288" y="1927"/>
            <a:chExt cx="5136" cy="425"/>
          </a:xfrm>
        </p:grpSpPr>
        <p:sp>
          <p:nvSpPr>
            <p:cNvPr id="61457" name="Rectangle 24"/>
            <p:cNvSpPr>
              <a:spLocks noChangeArrowheads="1"/>
            </p:cNvSpPr>
            <p:nvPr/>
          </p:nvSpPr>
          <p:spPr bwMode="auto">
            <a:xfrm>
              <a:off x="288" y="1935"/>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61458" name="Text Box 25"/>
            <p:cNvSpPr txBox="1">
              <a:spLocks noChangeArrowheads="1"/>
            </p:cNvSpPr>
            <p:nvPr/>
          </p:nvSpPr>
          <p:spPr bwMode="auto">
            <a:xfrm>
              <a:off x="384" y="1927"/>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String trim()</a:t>
              </a:r>
            </a:p>
          </p:txBody>
        </p:sp>
        <p:sp>
          <p:nvSpPr>
            <p:cNvPr id="61459" name="Text Box 26"/>
            <p:cNvSpPr txBox="1">
              <a:spLocks noChangeArrowheads="1"/>
            </p:cNvSpPr>
            <p:nvPr/>
          </p:nvSpPr>
          <p:spPr bwMode="auto">
            <a:xfrm>
              <a:off x="576" y="2112"/>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Returns a copy of this string with leading and trailing whitespace removed.</a:t>
              </a:r>
            </a:p>
          </p:txBody>
        </p:sp>
      </p:grpSp>
      <p:grpSp>
        <p:nvGrpSpPr>
          <p:cNvPr id="61449" name="Group 27"/>
          <p:cNvGrpSpPr>
            <a:grpSpLocks/>
          </p:cNvGrpSpPr>
          <p:nvPr/>
        </p:nvGrpSpPr>
        <p:grpSpPr bwMode="auto">
          <a:xfrm>
            <a:off x="495300" y="5192713"/>
            <a:ext cx="8153400" cy="674687"/>
            <a:chOff x="288" y="1927"/>
            <a:chExt cx="5136" cy="425"/>
          </a:xfrm>
        </p:grpSpPr>
        <p:sp>
          <p:nvSpPr>
            <p:cNvPr id="61454" name="Rectangle 28"/>
            <p:cNvSpPr>
              <a:spLocks noChangeArrowheads="1"/>
            </p:cNvSpPr>
            <p:nvPr/>
          </p:nvSpPr>
          <p:spPr bwMode="auto">
            <a:xfrm>
              <a:off x="288" y="1935"/>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61455" name="Text Box 29"/>
            <p:cNvSpPr txBox="1">
              <a:spLocks noChangeArrowheads="1"/>
            </p:cNvSpPr>
            <p:nvPr/>
          </p:nvSpPr>
          <p:spPr bwMode="auto">
            <a:xfrm>
              <a:off x="384" y="1927"/>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String toLowerCase()</a:t>
              </a:r>
            </a:p>
          </p:txBody>
        </p:sp>
        <p:sp>
          <p:nvSpPr>
            <p:cNvPr id="61456" name="Text Box 30"/>
            <p:cNvSpPr txBox="1">
              <a:spLocks noChangeArrowheads="1"/>
            </p:cNvSpPr>
            <p:nvPr/>
          </p:nvSpPr>
          <p:spPr bwMode="auto">
            <a:xfrm>
              <a:off x="576" y="2112"/>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Returns a copy of this string with all uppercase characters changed to lowercase.</a:t>
              </a:r>
            </a:p>
          </p:txBody>
        </p:sp>
      </p:grpSp>
      <p:grpSp>
        <p:nvGrpSpPr>
          <p:cNvPr id="61450" name="Group 31"/>
          <p:cNvGrpSpPr>
            <a:grpSpLocks/>
          </p:cNvGrpSpPr>
          <p:nvPr/>
        </p:nvGrpSpPr>
        <p:grpSpPr bwMode="auto">
          <a:xfrm>
            <a:off x="495300" y="5853113"/>
            <a:ext cx="8153400" cy="674687"/>
            <a:chOff x="288" y="1927"/>
            <a:chExt cx="5136" cy="425"/>
          </a:xfrm>
        </p:grpSpPr>
        <p:sp>
          <p:nvSpPr>
            <p:cNvPr id="61451" name="Rectangle 32"/>
            <p:cNvSpPr>
              <a:spLocks noChangeArrowheads="1"/>
            </p:cNvSpPr>
            <p:nvPr/>
          </p:nvSpPr>
          <p:spPr bwMode="auto">
            <a:xfrm>
              <a:off x="288" y="1935"/>
              <a:ext cx="5136" cy="41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endParaRPr lang="en-US" sz="1600">
                <a:latin typeface="Courier New" pitchFamily="1" charset="0"/>
              </a:endParaRPr>
            </a:p>
          </p:txBody>
        </p:sp>
        <p:sp>
          <p:nvSpPr>
            <p:cNvPr id="61452" name="Text Box 33"/>
            <p:cNvSpPr txBox="1">
              <a:spLocks noChangeArrowheads="1"/>
            </p:cNvSpPr>
            <p:nvPr/>
          </p:nvSpPr>
          <p:spPr bwMode="auto">
            <a:xfrm>
              <a:off x="384" y="1927"/>
              <a:ext cx="4944" cy="250"/>
            </a:xfrm>
            <a:prstGeom prst="rect">
              <a:avLst/>
            </a:prstGeom>
            <a:noFill/>
            <a:ln w="9525">
              <a:noFill/>
              <a:miter lim="800000"/>
              <a:headEnd/>
              <a:tailEnd/>
            </a:ln>
          </p:spPr>
          <p:txBody>
            <a:bodyPr>
              <a:prstTxWarp prst="textNoShape">
                <a:avLst/>
              </a:prstTxWarp>
              <a:spAutoFit/>
            </a:bodyPr>
            <a:lstStyle/>
            <a:p>
              <a:pPr>
                <a:spcBef>
                  <a:spcPct val="50000"/>
                </a:spcBef>
              </a:pPr>
              <a:r>
                <a:rPr lang="en-US" sz="2000">
                  <a:latin typeface="Courier New" pitchFamily="1" charset="0"/>
                </a:rPr>
                <a:t>String toUpperCase()</a:t>
              </a:r>
            </a:p>
          </p:txBody>
        </p:sp>
        <p:sp>
          <p:nvSpPr>
            <p:cNvPr id="61453" name="Text Box 34"/>
            <p:cNvSpPr txBox="1">
              <a:spLocks noChangeArrowheads="1"/>
            </p:cNvSpPr>
            <p:nvPr/>
          </p:nvSpPr>
          <p:spPr bwMode="auto">
            <a:xfrm>
              <a:off x="576" y="2112"/>
              <a:ext cx="480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b="0"/>
                <a:t>Returns a copy of this string with all lowercase characters changed to uppercase</a:t>
              </a:r>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76200"/>
            <a:ext cx="9144000" cy="1143000"/>
          </a:xfrm>
          <a:noFill/>
        </p:spPr>
        <p:txBody>
          <a:bodyPr/>
          <a:lstStyle/>
          <a:p>
            <a:r>
              <a:rPr lang="en-US" sz="4000">
                <a:solidFill>
                  <a:srgbClr val="FF0000"/>
                </a:solidFill>
              </a:rPr>
              <a:t>Simple String Idioms</a:t>
            </a:r>
            <a:endParaRPr lang="en-US">
              <a:solidFill>
                <a:srgbClr val="FF0000"/>
              </a:solidFill>
            </a:endParaRPr>
          </a:p>
        </p:txBody>
      </p:sp>
      <p:sp>
        <p:nvSpPr>
          <p:cNvPr id="63491" name="Rectangle 3"/>
          <p:cNvSpPr>
            <a:spLocks noChangeArrowheads="1"/>
          </p:cNvSpPr>
          <p:nvPr/>
        </p:nvSpPr>
        <p:spPr bwMode="auto">
          <a:xfrm>
            <a:off x="1333500" y="2566988"/>
            <a:ext cx="6486525" cy="139541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r>
              <a:rPr lang="en-US" sz="2000">
                <a:latin typeface="Courier New" pitchFamily="1" charset="0"/>
              </a:rPr>
              <a:t>for (int i = 0; i &lt; str.length(); i++)</a:t>
            </a:r>
            <a:r>
              <a:rPr lang="en-US" sz="1000">
                <a:latin typeface="Courier New" pitchFamily="1" charset="0"/>
              </a:rPr>
              <a:t> </a:t>
            </a:r>
            <a:r>
              <a:rPr lang="en-US" sz="2000">
                <a:latin typeface="Courier New" pitchFamily="1" charset="0"/>
              </a:rPr>
              <a:t>{</a:t>
            </a:r>
          </a:p>
          <a:p>
            <a:r>
              <a:rPr lang="en-US" sz="2000">
                <a:latin typeface="Courier New" pitchFamily="1" charset="0"/>
              </a:rPr>
              <a:t>   char ch = str.charAt(i);</a:t>
            </a:r>
          </a:p>
          <a:p>
            <a:r>
              <a:rPr lang="en-US" sz="2000">
                <a:latin typeface="Courier New" pitchFamily="1" charset="0"/>
              </a:rPr>
              <a:t>   </a:t>
            </a:r>
            <a:r>
              <a:rPr lang="en-US" sz="2000" b="0" i="1"/>
              <a:t>. . . code to process each character in turn . . .</a:t>
            </a:r>
          </a:p>
          <a:p>
            <a:r>
              <a:rPr lang="en-US" sz="2000">
                <a:latin typeface="Courier New" pitchFamily="1" charset="0"/>
              </a:rPr>
              <a:t>}</a:t>
            </a:r>
          </a:p>
        </p:txBody>
      </p:sp>
      <p:sp>
        <p:nvSpPr>
          <p:cNvPr id="63492" name="Text Box 4"/>
          <p:cNvSpPr txBox="1">
            <a:spLocks noChangeArrowheads="1"/>
          </p:cNvSpPr>
          <p:nvPr/>
        </p:nvSpPr>
        <p:spPr bwMode="auto">
          <a:xfrm>
            <a:off x="457200" y="1143000"/>
            <a:ext cx="8229600" cy="71437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b="0"/>
              <a:t>When you work with strings, there are two idiomatic patterns that are particularly important: </a:t>
            </a:r>
          </a:p>
        </p:txBody>
      </p:sp>
      <p:sp>
        <p:nvSpPr>
          <p:cNvPr id="63493" name="Text Box 5"/>
          <p:cNvSpPr txBox="1">
            <a:spLocks noChangeArrowheads="1"/>
          </p:cNvSpPr>
          <p:nvPr/>
        </p:nvSpPr>
        <p:spPr bwMode="auto">
          <a:xfrm>
            <a:off x="882650" y="2057400"/>
            <a:ext cx="7804150" cy="40322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b="0"/>
              <a:t>Iterating through the characters in a string. </a:t>
            </a:r>
          </a:p>
        </p:txBody>
      </p:sp>
      <p:sp>
        <p:nvSpPr>
          <p:cNvPr id="63494" name="Text Box 6"/>
          <p:cNvSpPr txBox="1">
            <a:spLocks noChangeArrowheads="1"/>
          </p:cNvSpPr>
          <p:nvPr/>
        </p:nvSpPr>
        <p:spPr bwMode="auto">
          <a:xfrm>
            <a:off x="457200" y="2057400"/>
            <a:ext cx="609600" cy="40322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b="0"/>
              <a:t>1.</a:t>
            </a:r>
          </a:p>
        </p:txBody>
      </p:sp>
      <p:grpSp>
        <p:nvGrpSpPr>
          <p:cNvPr id="2" name="Group 10"/>
          <p:cNvGrpSpPr>
            <a:grpSpLocks/>
          </p:cNvGrpSpPr>
          <p:nvPr/>
        </p:nvGrpSpPr>
        <p:grpSpPr bwMode="auto">
          <a:xfrm>
            <a:off x="457200" y="4191000"/>
            <a:ext cx="8229600" cy="2209800"/>
            <a:chOff x="288" y="2640"/>
            <a:chExt cx="5184" cy="1392"/>
          </a:xfrm>
        </p:grpSpPr>
        <p:sp>
          <p:nvSpPr>
            <p:cNvPr id="63496" name="Rectangle 7"/>
            <p:cNvSpPr>
              <a:spLocks noChangeArrowheads="1"/>
            </p:cNvSpPr>
            <p:nvPr/>
          </p:nvSpPr>
          <p:spPr bwMode="auto">
            <a:xfrm>
              <a:off x="840" y="2961"/>
              <a:ext cx="4086" cy="1071"/>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r>
                <a:rPr lang="en-US" sz="2000">
                  <a:latin typeface="Courier New" pitchFamily="1" charset="0"/>
                </a:rPr>
                <a:t>String result = "";</a:t>
              </a:r>
            </a:p>
            <a:p>
              <a:r>
                <a:rPr lang="en-US" sz="2000">
                  <a:latin typeface="Courier New" pitchFamily="1" charset="0"/>
                </a:rPr>
                <a:t>for (</a:t>
              </a:r>
              <a:r>
                <a:rPr lang="en-US" sz="2000" b="0" i="1"/>
                <a:t>whatever limits are appropriate to the application</a:t>
              </a:r>
              <a:r>
                <a:rPr lang="en-US" sz="2000">
                  <a:latin typeface="Courier New" pitchFamily="1" charset="0"/>
                </a:rPr>
                <a:t>)</a:t>
              </a:r>
              <a:r>
                <a:rPr lang="en-US" sz="1000">
                  <a:latin typeface="Courier New" pitchFamily="1" charset="0"/>
                </a:rPr>
                <a:t> </a:t>
              </a:r>
              <a:r>
                <a:rPr lang="en-US" sz="2000">
                  <a:latin typeface="Courier New" pitchFamily="1" charset="0"/>
                </a:rPr>
                <a:t>{</a:t>
              </a:r>
              <a:r>
                <a:rPr lang="en-US" sz="2000" b="0" i="1"/>
                <a:t> </a:t>
              </a:r>
              <a:endParaRPr lang="en-US" sz="2000">
                <a:latin typeface="Courier New" pitchFamily="1" charset="0"/>
              </a:endParaRPr>
            </a:p>
            <a:p>
              <a:r>
                <a:rPr lang="en-US" sz="2000">
                  <a:latin typeface="Courier New" pitchFamily="1" charset="0"/>
                </a:rPr>
                <a:t>   </a:t>
              </a:r>
              <a:r>
                <a:rPr lang="en-US" sz="2000" b="0" i="1"/>
                <a:t>. . . code to determine the next character to be added . . .</a:t>
              </a:r>
            </a:p>
            <a:p>
              <a:r>
                <a:rPr lang="en-US" sz="2000">
                  <a:latin typeface="Courier New" pitchFamily="1" charset="0"/>
                </a:rPr>
                <a:t>   result += ch;</a:t>
              </a:r>
            </a:p>
            <a:p>
              <a:r>
                <a:rPr lang="en-US" sz="2000">
                  <a:latin typeface="Courier New" pitchFamily="1" charset="0"/>
                </a:rPr>
                <a:t>}</a:t>
              </a:r>
            </a:p>
          </p:txBody>
        </p:sp>
        <p:sp>
          <p:nvSpPr>
            <p:cNvPr id="63497" name="Text Box 8"/>
            <p:cNvSpPr txBox="1">
              <a:spLocks noChangeArrowheads="1"/>
            </p:cNvSpPr>
            <p:nvPr/>
          </p:nvSpPr>
          <p:spPr bwMode="auto">
            <a:xfrm>
              <a:off x="556" y="2640"/>
              <a:ext cx="4916" cy="254"/>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b="0"/>
                <a:t>Growing a new string character by character. </a:t>
              </a:r>
            </a:p>
          </p:txBody>
        </p:sp>
        <p:sp>
          <p:nvSpPr>
            <p:cNvPr id="63498" name="Text Box 9"/>
            <p:cNvSpPr txBox="1">
              <a:spLocks noChangeArrowheads="1"/>
            </p:cNvSpPr>
            <p:nvPr/>
          </p:nvSpPr>
          <p:spPr bwMode="auto">
            <a:xfrm>
              <a:off x="288" y="2640"/>
              <a:ext cx="384" cy="254"/>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b="0"/>
                <a:t>2.</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6200"/>
            <a:ext cx="9144000" cy="1143000"/>
          </a:xfrm>
          <a:noFill/>
        </p:spPr>
        <p:txBody>
          <a:bodyPr/>
          <a:lstStyle/>
          <a:p>
            <a:r>
              <a:rPr lang="en-US" sz="4000">
                <a:solidFill>
                  <a:srgbClr val="FF0000"/>
                </a:solidFill>
              </a:rPr>
              <a:t>Exercises: String Processing</a:t>
            </a:r>
            <a:endParaRPr lang="en-US">
              <a:solidFill>
                <a:schemeClr val="tx1"/>
              </a:solidFill>
            </a:endParaRPr>
          </a:p>
        </p:txBody>
      </p:sp>
      <p:sp>
        <p:nvSpPr>
          <p:cNvPr id="65539" name="Rectangle 3"/>
          <p:cNvSpPr>
            <a:spLocks noChangeArrowheads="1"/>
          </p:cNvSpPr>
          <p:nvPr/>
        </p:nvSpPr>
        <p:spPr bwMode="auto">
          <a:xfrm>
            <a:off x="482600" y="11557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As a client of the </a:t>
            </a:r>
            <a:r>
              <a:rPr lang="en-US" sz="2000">
                <a:latin typeface="Courier New" pitchFamily="1" charset="0"/>
              </a:rPr>
              <a:t>String</a:t>
            </a:r>
            <a:r>
              <a:rPr lang="en-US" sz="2400" b="0"/>
              <a:t> class, how would you implement </a:t>
            </a:r>
            <a:r>
              <a:rPr lang="en-US" sz="2000">
                <a:latin typeface="Courier New" pitchFamily="1" charset="0"/>
              </a:rPr>
              <a:t>toUpperCase(str)</a:t>
            </a:r>
            <a:r>
              <a:rPr lang="en-US" sz="2400" b="0"/>
              <a:t> so it returns an uppercase copy of </a:t>
            </a:r>
            <a:r>
              <a:rPr lang="en-US" sz="2000">
                <a:latin typeface="Courier New" pitchFamily="1" charset="0"/>
              </a:rPr>
              <a:t>str</a:t>
            </a:r>
            <a:r>
              <a:rPr lang="en-US" sz="2400" b="0"/>
              <a:t>?</a:t>
            </a:r>
          </a:p>
        </p:txBody>
      </p:sp>
      <p:sp>
        <p:nvSpPr>
          <p:cNvPr id="839684" name="Rectangle 4"/>
          <p:cNvSpPr>
            <a:spLocks noChangeArrowheads="1"/>
          </p:cNvSpPr>
          <p:nvPr/>
        </p:nvSpPr>
        <p:spPr bwMode="auto">
          <a:xfrm>
            <a:off x="1270000" y="2074863"/>
            <a:ext cx="6731000" cy="1989137"/>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0000"/>
              </a:lnSpc>
            </a:pPr>
            <a:r>
              <a:rPr lang="en-US" sz="1600" dirty="0">
                <a:latin typeface="Courier New" pitchFamily="1" charset="0"/>
              </a:rPr>
              <a:t>public String </a:t>
            </a:r>
            <a:r>
              <a:rPr lang="en-US" sz="1600" dirty="0" err="1">
                <a:latin typeface="Courier New" pitchFamily="1" charset="0"/>
              </a:rPr>
              <a:t>toUpperCase(String</a:t>
            </a:r>
            <a:r>
              <a:rPr lang="en-US" sz="1600" dirty="0">
                <a:latin typeface="Courier New" pitchFamily="1" charset="0"/>
              </a:rPr>
              <a:t> </a:t>
            </a:r>
            <a:r>
              <a:rPr lang="en-US" sz="1600" dirty="0" err="1">
                <a:latin typeface="Courier New" pitchFamily="1" charset="0"/>
              </a:rPr>
              <a:t>str</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a:t>
            </a:r>
          </a:p>
          <a:p>
            <a:pPr>
              <a:lnSpc>
                <a:spcPct val="90000"/>
              </a:lnSpc>
            </a:pPr>
            <a:r>
              <a:rPr lang="en-US" sz="1600" dirty="0">
                <a:latin typeface="Courier New" pitchFamily="1" charset="0"/>
              </a:rPr>
              <a:t>   String result = "";</a:t>
            </a:r>
          </a:p>
          <a:p>
            <a:pPr>
              <a:lnSpc>
                <a:spcPct val="90000"/>
              </a:lnSpc>
            </a:pPr>
            <a:r>
              <a:rPr lang="en-US" sz="1600" dirty="0">
                <a:latin typeface="Courier New" pitchFamily="1" charset="0"/>
              </a:rPr>
              <a:t>   for (</a:t>
            </a:r>
            <a:r>
              <a:rPr lang="en-US" sz="1600" dirty="0" err="1">
                <a:latin typeface="Courier New" pitchFamily="1" charset="0"/>
              </a:rPr>
              <a:t>int</a:t>
            </a:r>
            <a:r>
              <a:rPr lang="en-US" sz="1600" dirty="0">
                <a:latin typeface="Courier New" pitchFamily="1" charset="0"/>
              </a:rPr>
              <a:t> </a:t>
            </a:r>
            <a:r>
              <a:rPr lang="en-US" sz="1600" dirty="0" err="1">
                <a:latin typeface="Courier New" pitchFamily="1" charset="0"/>
              </a:rPr>
              <a:t>i</a:t>
            </a:r>
            <a:r>
              <a:rPr lang="en-US" sz="1600" dirty="0">
                <a:latin typeface="Courier New" pitchFamily="1" charset="0"/>
              </a:rPr>
              <a:t> = 0; </a:t>
            </a:r>
            <a:r>
              <a:rPr lang="en-US" sz="1600" dirty="0" err="1">
                <a:latin typeface="Courier New" pitchFamily="1" charset="0"/>
              </a:rPr>
              <a:t>i</a:t>
            </a:r>
            <a:r>
              <a:rPr lang="en-US" sz="1600" dirty="0">
                <a:latin typeface="Courier New" pitchFamily="1" charset="0"/>
              </a:rPr>
              <a:t> &lt; </a:t>
            </a:r>
            <a:r>
              <a:rPr lang="en-US" sz="1600" dirty="0" err="1">
                <a:latin typeface="Courier New" pitchFamily="1" charset="0"/>
              </a:rPr>
              <a:t>str.length</a:t>
            </a:r>
            <a:r>
              <a:rPr lang="en-US" sz="1600" dirty="0">
                <a:latin typeface="Courier New" pitchFamily="1" charset="0"/>
              </a:rPr>
              <a:t>(); </a:t>
            </a:r>
            <a:r>
              <a:rPr lang="en-US" sz="1600" dirty="0" err="1">
                <a:latin typeface="Courier New" pitchFamily="1" charset="0"/>
              </a:rPr>
              <a:t>i</a:t>
            </a:r>
            <a:r>
              <a:rPr lang="en-US" sz="1600" dirty="0">
                <a:latin typeface="Courier New" pitchFamily="1" charset="0"/>
              </a:rPr>
              <a:t>++)</a:t>
            </a:r>
            <a:r>
              <a:rPr lang="en-US" sz="1000" dirty="0">
                <a:latin typeface="Courier New" pitchFamily="1" charset="0"/>
              </a:rPr>
              <a:t> </a:t>
            </a:r>
            <a:r>
              <a:rPr lang="en-US" sz="1600" dirty="0">
                <a:latin typeface="Courier New" pitchFamily="1" charset="0"/>
              </a:rPr>
              <a:t>{</a:t>
            </a:r>
          </a:p>
          <a:p>
            <a:pPr>
              <a:lnSpc>
                <a:spcPct val="90000"/>
              </a:lnSpc>
            </a:pPr>
            <a:r>
              <a:rPr lang="en-US" sz="1600" dirty="0">
                <a:latin typeface="Courier New" pitchFamily="1" charset="0"/>
              </a:rPr>
              <a:t>      char </a:t>
            </a:r>
            <a:r>
              <a:rPr lang="en-US" sz="1600" dirty="0" err="1">
                <a:latin typeface="Courier New" pitchFamily="1" charset="0"/>
              </a:rPr>
              <a:t>ch</a:t>
            </a:r>
            <a:r>
              <a:rPr lang="en-US" sz="1600" dirty="0">
                <a:latin typeface="Courier New" pitchFamily="1" charset="0"/>
              </a:rPr>
              <a:t> = </a:t>
            </a:r>
            <a:r>
              <a:rPr lang="en-US" sz="1600" dirty="0" err="1">
                <a:latin typeface="Courier New" pitchFamily="1" charset="0"/>
              </a:rPr>
              <a:t>str.charAt(i</a:t>
            </a:r>
            <a:r>
              <a:rPr lang="en-US" sz="1600" dirty="0">
                <a:latin typeface="Courier New" pitchFamily="1" charset="0"/>
              </a:rPr>
              <a:t>);</a:t>
            </a:r>
          </a:p>
          <a:p>
            <a:pPr>
              <a:lnSpc>
                <a:spcPct val="90000"/>
              </a:lnSpc>
            </a:pPr>
            <a:r>
              <a:rPr lang="en-US" sz="1600" dirty="0">
                <a:latin typeface="Courier New" pitchFamily="1" charset="0"/>
              </a:rPr>
              <a:t>      result += </a:t>
            </a:r>
            <a:r>
              <a:rPr lang="en-US" sz="1600" dirty="0" err="1">
                <a:latin typeface="Courier New" pitchFamily="1" charset="0"/>
              </a:rPr>
              <a:t>Character.toUpperCase(ch</a:t>
            </a:r>
            <a:r>
              <a:rPr lang="en-US" sz="1600" dirty="0">
                <a:latin typeface="Courier New" pitchFamily="1" charset="0"/>
              </a:rPr>
              <a:t>);</a:t>
            </a:r>
          </a:p>
          <a:p>
            <a:pPr>
              <a:lnSpc>
                <a:spcPct val="90000"/>
              </a:lnSpc>
            </a:pPr>
            <a:r>
              <a:rPr lang="en-US" sz="1600" dirty="0">
                <a:latin typeface="Courier New" pitchFamily="1" charset="0"/>
              </a:rPr>
              <a:t>   }</a:t>
            </a:r>
          </a:p>
          <a:p>
            <a:pPr>
              <a:lnSpc>
                <a:spcPct val="90000"/>
              </a:lnSpc>
            </a:pPr>
            <a:r>
              <a:rPr lang="en-US" sz="1600" dirty="0">
                <a:latin typeface="Courier New" pitchFamily="1" charset="0"/>
              </a:rPr>
              <a:t>   return result;</a:t>
            </a:r>
          </a:p>
          <a:p>
            <a:pPr>
              <a:lnSpc>
                <a:spcPct val="90000"/>
              </a:lnSpc>
            </a:pPr>
            <a:r>
              <a:rPr lang="en-US" sz="1600" dirty="0">
                <a:latin typeface="Courier New" pitchFamily="1" charset="0"/>
              </a:rPr>
              <a:t>}</a:t>
            </a:r>
          </a:p>
        </p:txBody>
      </p:sp>
      <p:sp>
        <p:nvSpPr>
          <p:cNvPr id="839685" name="Rectangle 5"/>
          <p:cNvSpPr>
            <a:spLocks noChangeArrowheads="1"/>
          </p:cNvSpPr>
          <p:nvPr/>
        </p:nvSpPr>
        <p:spPr bwMode="auto">
          <a:xfrm>
            <a:off x="482600" y="4267200"/>
            <a:ext cx="8128000" cy="1130300"/>
          </a:xfrm>
          <a:prstGeom prst="rect">
            <a:avLst/>
          </a:prstGeom>
          <a:noFill/>
          <a:ln w="9525">
            <a:noFill/>
            <a:miter lim="800000"/>
            <a:headEnd/>
            <a:tailEnd/>
          </a:ln>
        </p:spPr>
        <p:txBody>
          <a:bodyPr>
            <a:prstTxWarp prst="textNoShape">
              <a:avLst/>
            </a:prstTxWarp>
          </a:bodyPr>
          <a:lstStyle/>
          <a:p>
            <a:pPr marL="342900" indent="-342900" algn="just">
              <a:lnSpc>
                <a:spcPct val="85000"/>
              </a:lnSpc>
              <a:spcAft>
                <a:spcPct val="50000"/>
              </a:spcAft>
              <a:buFontTx/>
              <a:buChar char="•"/>
            </a:pPr>
            <a:r>
              <a:rPr lang="en-US" sz="2400" b="0"/>
              <a:t>Suppose instead that you are implementing the </a:t>
            </a:r>
            <a:r>
              <a:rPr lang="en-US" sz="2000">
                <a:latin typeface="Courier New" pitchFamily="1" charset="0"/>
              </a:rPr>
              <a:t>String</a:t>
            </a:r>
            <a:r>
              <a:rPr lang="en-US" sz="2400" b="0"/>
              <a:t> class.  How would you code the method </a:t>
            </a:r>
            <a:r>
              <a:rPr lang="en-US" sz="2000">
                <a:latin typeface="Courier New" pitchFamily="1" charset="0"/>
              </a:rPr>
              <a:t>indexOf(ch)</a:t>
            </a:r>
            <a:r>
              <a:rPr lang="en-US" sz="2400" b="0"/>
              <a:t>?</a:t>
            </a:r>
          </a:p>
        </p:txBody>
      </p:sp>
      <p:sp>
        <p:nvSpPr>
          <p:cNvPr id="839686" name="Rectangle 6"/>
          <p:cNvSpPr>
            <a:spLocks noChangeArrowheads="1"/>
          </p:cNvSpPr>
          <p:nvPr/>
        </p:nvSpPr>
        <p:spPr bwMode="auto">
          <a:xfrm>
            <a:off x="1270000" y="5092700"/>
            <a:ext cx="6731000" cy="14478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nSpc>
                <a:spcPct val="90000"/>
              </a:lnSpc>
            </a:pPr>
            <a:r>
              <a:rPr lang="en-US" sz="1600">
                <a:latin typeface="Courier New" pitchFamily="1" charset="0"/>
              </a:rPr>
              <a:t>public int indexOf(char ch)</a:t>
            </a:r>
            <a:r>
              <a:rPr lang="en-US" sz="1000">
                <a:latin typeface="Courier New" pitchFamily="1" charset="0"/>
              </a:rPr>
              <a:t> </a:t>
            </a:r>
            <a:r>
              <a:rPr lang="en-US" sz="1600">
                <a:latin typeface="Courier New" pitchFamily="1" charset="0"/>
              </a:rPr>
              <a:t>{</a:t>
            </a:r>
          </a:p>
          <a:p>
            <a:pPr>
              <a:lnSpc>
                <a:spcPct val="90000"/>
              </a:lnSpc>
            </a:pPr>
            <a:r>
              <a:rPr lang="en-US" sz="1600">
                <a:latin typeface="Courier New" pitchFamily="1" charset="0"/>
              </a:rPr>
              <a:t>   for (int i = 0; i &lt; length(); i++)</a:t>
            </a:r>
            <a:r>
              <a:rPr lang="en-US" sz="1000">
                <a:latin typeface="Courier New" pitchFamily="1" charset="0"/>
              </a:rPr>
              <a:t> </a:t>
            </a:r>
            <a:r>
              <a:rPr lang="en-US" sz="1600">
                <a:latin typeface="Courier New" pitchFamily="1" charset="0"/>
              </a:rPr>
              <a:t>{</a:t>
            </a:r>
          </a:p>
          <a:p>
            <a:pPr>
              <a:lnSpc>
                <a:spcPct val="90000"/>
              </a:lnSpc>
            </a:pPr>
            <a:r>
              <a:rPr lang="en-US" sz="1600">
                <a:latin typeface="Courier New" pitchFamily="1" charset="0"/>
              </a:rPr>
              <a:t>      if (ch == charAt(i)) return i;</a:t>
            </a:r>
          </a:p>
          <a:p>
            <a:pPr>
              <a:lnSpc>
                <a:spcPct val="90000"/>
              </a:lnSpc>
            </a:pPr>
            <a:r>
              <a:rPr lang="en-US" sz="1600">
                <a:latin typeface="Courier New" pitchFamily="1" charset="0"/>
              </a:rPr>
              <a:t>   }</a:t>
            </a:r>
          </a:p>
          <a:p>
            <a:pPr>
              <a:lnSpc>
                <a:spcPct val="90000"/>
              </a:lnSpc>
            </a:pPr>
            <a:r>
              <a:rPr lang="en-US" sz="1600">
                <a:latin typeface="Courier New" pitchFamily="1" charset="0"/>
              </a:rPr>
              <a:t>   return -1;</a:t>
            </a:r>
          </a:p>
          <a:p>
            <a:pPr>
              <a:lnSpc>
                <a:spcPct val="90000"/>
              </a:lnSpc>
            </a:pPr>
            <a:r>
              <a:rPr lang="en-US" sz="1600">
                <a:latin typeface="Courier New" pitchFamily="1"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396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3968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396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684" grpId="0" animBg="1" autoUpdateAnimBg="0"/>
      <p:bldP spid="839685" grpId="0"/>
      <p:bldP spid="839686" grpId="0" animBg="1" autoUpdateAnimBg="0"/>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a:t>
            </a:r>
            <a:r>
              <a:rPr lang="en-US" sz="3600" b="1">
                <a:solidFill>
                  <a:srgbClr val="FF0000"/>
                </a:solidFill>
                <a:latin typeface="Courier New" pitchFamily="1" charset="0"/>
              </a:rPr>
              <a:t>reverseString</a:t>
            </a:r>
            <a:r>
              <a:rPr lang="en-US" sz="4000">
                <a:solidFill>
                  <a:srgbClr val="FF0000"/>
                </a:solidFill>
              </a:rPr>
              <a:t> Method</a:t>
            </a:r>
            <a:endParaRPr lang="en-US" i="1">
              <a:solidFill>
                <a:srgbClr val="FF0000"/>
              </a:solidFill>
            </a:endParaRPr>
          </a:p>
        </p:txBody>
      </p:sp>
      <p:sp>
        <p:nvSpPr>
          <p:cNvPr id="67587" name="Rectangle 3"/>
          <p:cNvSpPr>
            <a:spLocks noChangeArrowheads="1"/>
          </p:cNvSpPr>
          <p:nvPr/>
        </p:nvSpPr>
        <p:spPr bwMode="auto">
          <a:xfrm>
            <a:off x="533400" y="1104900"/>
            <a:ext cx="7996238" cy="2324100"/>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pPr algn="ctr"/>
            <a:endParaRPr lang="en-US" sz="1600" b="0"/>
          </a:p>
        </p:txBody>
      </p:sp>
      <p:sp>
        <p:nvSpPr>
          <p:cNvPr id="67588" name="Text Box 4"/>
          <p:cNvSpPr txBox="1">
            <a:spLocks noChangeArrowheads="1"/>
          </p:cNvSpPr>
          <p:nvPr/>
        </p:nvSpPr>
        <p:spPr bwMode="auto">
          <a:xfrm>
            <a:off x="647700" y="1168400"/>
            <a:ext cx="7962900" cy="1558925"/>
          </a:xfrm>
          <a:prstGeom prst="rect">
            <a:avLst/>
          </a:prstGeom>
          <a:noFill/>
          <a:ln w="9525">
            <a:noFill/>
            <a:miter lim="800000"/>
            <a:headEnd/>
            <a:tailEnd/>
          </a:ln>
        </p:spPr>
        <p:txBody>
          <a:bodyPr>
            <a:prstTxWarp prst="textNoShape">
              <a:avLst/>
            </a:prstTxWarp>
            <a:spAutoFit/>
          </a:bodyPr>
          <a:lstStyle/>
          <a:p>
            <a:r>
              <a:rPr sz="1600" noProof="1">
                <a:latin typeface="Courier New" pitchFamily="1" charset="0"/>
              </a:rPr>
              <a:t>public void run() {</a:t>
            </a:r>
          </a:p>
          <a:p>
            <a:r>
              <a:rPr sz="1600" noProof="1">
                <a:latin typeface="Courier New" pitchFamily="1" charset="0"/>
              </a:rPr>
              <a:t>   println("This program reverses a string.");</a:t>
            </a:r>
          </a:p>
          <a:p>
            <a:r>
              <a:rPr sz="1600" noProof="1">
                <a:latin typeface="Courier New" pitchFamily="1" charset="0"/>
              </a:rPr>
              <a:t>   String str = readLine("Enter a string: ");</a:t>
            </a:r>
          </a:p>
          <a:p>
            <a:r>
              <a:rPr sz="1600" noProof="1">
                <a:latin typeface="Courier New" pitchFamily="1" charset="0"/>
              </a:rPr>
              <a:t>   String rev = reverseString(str);</a:t>
            </a:r>
          </a:p>
          <a:p>
            <a:r>
              <a:rPr sz="1600" noProof="1">
                <a:latin typeface="Courier New" pitchFamily="1" charset="0"/>
              </a:rPr>
              <a:t>   println(str + " spelled backwards is " + rev);</a:t>
            </a:r>
          </a:p>
          <a:p>
            <a:r>
              <a:rPr lang="en-US" sz="1600">
                <a:latin typeface="Courier New" pitchFamily="1" charset="0"/>
              </a:rPr>
              <a:t>}</a:t>
            </a:r>
            <a:endParaRPr sz="1600" noProof="1">
              <a:latin typeface="Courier New" pitchFamily="1" charset="0"/>
            </a:endParaRPr>
          </a:p>
        </p:txBody>
      </p:sp>
      <p:grpSp>
        <p:nvGrpSpPr>
          <p:cNvPr id="67589" name="Group 5"/>
          <p:cNvGrpSpPr>
            <a:grpSpLocks/>
          </p:cNvGrpSpPr>
          <p:nvPr/>
        </p:nvGrpSpPr>
        <p:grpSpPr bwMode="auto">
          <a:xfrm>
            <a:off x="1870075" y="4699000"/>
            <a:ext cx="5402263" cy="1643063"/>
            <a:chOff x="1178" y="2960"/>
            <a:chExt cx="3403" cy="1035"/>
          </a:xfrm>
        </p:grpSpPr>
        <p:pic>
          <p:nvPicPr>
            <p:cNvPr id="67686" name="Picture 6" descr="Console"/>
            <p:cNvPicPr>
              <a:picLocks noChangeAspect="1" noChangeArrowheads="1"/>
            </p:cNvPicPr>
            <p:nvPr/>
          </p:nvPicPr>
          <p:blipFill>
            <a:blip r:embed="rId3"/>
            <a:srcRect/>
            <a:stretch>
              <a:fillRect/>
            </a:stretch>
          </p:blipFill>
          <p:spPr bwMode="auto">
            <a:xfrm>
              <a:off x="1178" y="2976"/>
              <a:ext cx="3403" cy="1019"/>
            </a:xfrm>
            <a:prstGeom prst="rect">
              <a:avLst/>
            </a:prstGeom>
            <a:noFill/>
            <a:ln w="9525">
              <a:noFill/>
              <a:miter lim="800000"/>
              <a:headEnd/>
              <a:tailEnd/>
            </a:ln>
          </p:spPr>
        </p:pic>
        <p:sp>
          <p:nvSpPr>
            <p:cNvPr id="67687" name="Text Box 7"/>
            <p:cNvSpPr txBox="1">
              <a:spLocks noChangeArrowheads="1"/>
            </p:cNvSpPr>
            <p:nvPr/>
          </p:nvSpPr>
          <p:spPr bwMode="auto">
            <a:xfrm>
              <a:off x="1200" y="2960"/>
              <a:ext cx="3360" cy="154"/>
            </a:xfrm>
            <a:prstGeom prst="rect">
              <a:avLst/>
            </a:prstGeom>
            <a:noFill/>
            <a:ln w="9525">
              <a:noFill/>
              <a:miter lim="800000"/>
              <a:headEnd/>
              <a:tailEnd/>
            </a:ln>
          </p:spPr>
          <p:txBody>
            <a:bodyPr>
              <a:prstTxWarp prst="textNoShape">
                <a:avLst/>
              </a:prstTxWarp>
              <a:spAutoFit/>
            </a:bodyPr>
            <a:lstStyle/>
            <a:p>
              <a:pPr algn="ctr"/>
              <a:r>
                <a:rPr lang="en-US" sz="1000">
                  <a:solidFill>
                    <a:srgbClr val="333333"/>
                  </a:solidFill>
                  <a:latin typeface="Helvetica Neue" pitchFamily="1" charset="0"/>
                </a:rPr>
                <a:t>ReverseString</a:t>
              </a:r>
              <a:endParaRPr lang="en-US" sz="1000" b="0">
                <a:solidFill>
                  <a:srgbClr val="333333"/>
                </a:solidFill>
                <a:latin typeface="Charcoal CY" pitchFamily="1" charset="-52"/>
              </a:endParaRPr>
            </a:p>
          </p:txBody>
        </p:sp>
      </p:grpSp>
      <p:sp>
        <p:nvSpPr>
          <p:cNvPr id="67590" name="Rectangle 8"/>
          <p:cNvSpPr>
            <a:spLocks noChangeArrowheads="1"/>
          </p:cNvSpPr>
          <p:nvPr/>
        </p:nvSpPr>
        <p:spPr bwMode="auto">
          <a:xfrm>
            <a:off x="6843713" y="2933700"/>
            <a:ext cx="1474787" cy="38100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67591" name="Text Box 9"/>
          <p:cNvSpPr txBox="1">
            <a:spLocks noChangeArrowheads="1"/>
          </p:cNvSpPr>
          <p:nvPr/>
        </p:nvSpPr>
        <p:spPr bwMode="auto">
          <a:xfrm>
            <a:off x="6859588" y="2641600"/>
            <a:ext cx="1458912" cy="336550"/>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str</a:t>
            </a:r>
          </a:p>
        </p:txBody>
      </p:sp>
      <p:sp>
        <p:nvSpPr>
          <p:cNvPr id="841738" name="Rectangle 10"/>
          <p:cNvSpPr>
            <a:spLocks noChangeArrowheads="1"/>
          </p:cNvSpPr>
          <p:nvPr/>
        </p:nvSpPr>
        <p:spPr bwMode="auto">
          <a:xfrm>
            <a:off x="1041400" y="1477221"/>
            <a:ext cx="5384800"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841739" name="Rectangle 11"/>
          <p:cNvSpPr>
            <a:spLocks noChangeArrowheads="1"/>
          </p:cNvSpPr>
          <p:nvPr/>
        </p:nvSpPr>
        <p:spPr bwMode="auto">
          <a:xfrm>
            <a:off x="1041400" y="1967758"/>
            <a:ext cx="4025900" cy="2571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841740" name="Rectangle 12"/>
          <p:cNvSpPr>
            <a:spLocks noChangeArrowheads="1"/>
          </p:cNvSpPr>
          <p:nvPr/>
        </p:nvSpPr>
        <p:spPr bwMode="auto">
          <a:xfrm>
            <a:off x="2641600" y="1980087"/>
            <a:ext cx="2219325" cy="26352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841741" name="Text Box 13"/>
          <p:cNvSpPr txBox="1">
            <a:spLocks noChangeArrowheads="1"/>
          </p:cNvSpPr>
          <p:nvPr/>
        </p:nvSpPr>
        <p:spPr bwMode="auto">
          <a:xfrm>
            <a:off x="6842125" y="2959100"/>
            <a:ext cx="1465263"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Courier New" pitchFamily="1" charset="0"/>
              </a:rPr>
              <a:t>STRESSED</a:t>
            </a:r>
            <a:endParaRPr lang="en-US" sz="1600" b="0"/>
          </a:p>
        </p:txBody>
      </p:sp>
      <p:sp>
        <p:nvSpPr>
          <p:cNvPr id="841742" name="Text Box 14"/>
          <p:cNvSpPr txBox="1">
            <a:spLocks noChangeArrowheads="1"/>
          </p:cNvSpPr>
          <p:nvPr/>
        </p:nvSpPr>
        <p:spPr bwMode="auto">
          <a:xfrm>
            <a:off x="1885950" y="49149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a:latin typeface="Courier New" pitchFamily="1" charset="0"/>
              </a:rPr>
              <a:t>This program reverses a string.</a:t>
            </a:r>
          </a:p>
        </p:txBody>
      </p:sp>
      <p:sp>
        <p:nvSpPr>
          <p:cNvPr id="841743" name="Text Box 15"/>
          <p:cNvSpPr txBox="1">
            <a:spLocks noChangeArrowheads="1"/>
          </p:cNvSpPr>
          <p:nvPr/>
        </p:nvSpPr>
        <p:spPr bwMode="auto">
          <a:xfrm>
            <a:off x="1885950" y="533400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a:latin typeface="Courier New" pitchFamily="1" charset="0"/>
              </a:rPr>
              <a:t>STRESSED spelled backwards is DESSERTS</a:t>
            </a:r>
          </a:p>
        </p:txBody>
      </p:sp>
      <p:sp>
        <p:nvSpPr>
          <p:cNvPr id="841744" name="Text Box 16"/>
          <p:cNvSpPr txBox="1">
            <a:spLocks noChangeArrowheads="1"/>
          </p:cNvSpPr>
          <p:nvPr/>
        </p:nvSpPr>
        <p:spPr bwMode="auto">
          <a:xfrm>
            <a:off x="3609975" y="5118100"/>
            <a:ext cx="2257425" cy="304800"/>
          </a:xfrm>
          <a:prstGeom prst="rect">
            <a:avLst/>
          </a:prstGeom>
          <a:noFill/>
          <a:ln w="9525">
            <a:noFill/>
            <a:miter lim="800000"/>
            <a:headEnd/>
            <a:tailEnd/>
          </a:ln>
        </p:spPr>
        <p:txBody>
          <a:bodyPr>
            <a:prstTxWarp prst="textNoShape">
              <a:avLst/>
            </a:prstTxWarp>
            <a:spAutoFit/>
          </a:bodyPr>
          <a:lstStyle/>
          <a:p>
            <a:pPr>
              <a:spcBef>
                <a:spcPct val="50000"/>
              </a:spcBef>
            </a:pPr>
            <a:r>
              <a:rPr lang="en-US">
                <a:solidFill>
                  <a:schemeClr val="accent2"/>
                </a:solidFill>
                <a:latin typeface="Courier New" pitchFamily="1" charset="0"/>
              </a:rPr>
              <a:t>STRESSED</a:t>
            </a:r>
          </a:p>
        </p:txBody>
      </p:sp>
      <p:sp>
        <p:nvSpPr>
          <p:cNvPr id="841745" name="Text Box 17"/>
          <p:cNvSpPr txBox="1">
            <a:spLocks noChangeArrowheads="1"/>
          </p:cNvSpPr>
          <p:nvPr/>
        </p:nvSpPr>
        <p:spPr bwMode="auto">
          <a:xfrm>
            <a:off x="1892300" y="5124450"/>
            <a:ext cx="50292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a:latin typeface="Courier New" pitchFamily="1" charset="0"/>
              </a:rPr>
              <a:t>Enter a string: </a:t>
            </a:r>
          </a:p>
        </p:txBody>
      </p:sp>
      <p:sp>
        <p:nvSpPr>
          <p:cNvPr id="841746" name="Rectangle 18"/>
          <p:cNvSpPr>
            <a:spLocks noChangeArrowheads="1"/>
          </p:cNvSpPr>
          <p:nvPr/>
        </p:nvSpPr>
        <p:spPr bwMode="auto">
          <a:xfrm>
            <a:off x="1041400" y="1726458"/>
            <a:ext cx="5192713" cy="254000"/>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841747" name="Rectangle 19"/>
          <p:cNvSpPr>
            <a:spLocks noChangeArrowheads="1"/>
          </p:cNvSpPr>
          <p:nvPr/>
        </p:nvSpPr>
        <p:spPr bwMode="auto">
          <a:xfrm>
            <a:off x="2619375" y="1726458"/>
            <a:ext cx="3473450" cy="24288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841748" name="Rectangle 20"/>
          <p:cNvSpPr>
            <a:spLocks noChangeArrowheads="1"/>
          </p:cNvSpPr>
          <p:nvPr/>
        </p:nvSpPr>
        <p:spPr bwMode="auto">
          <a:xfrm>
            <a:off x="1038225" y="2222975"/>
            <a:ext cx="5710238" cy="271462"/>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67603" name="Rectangle 21"/>
          <p:cNvSpPr>
            <a:spLocks noChangeArrowheads="1"/>
          </p:cNvSpPr>
          <p:nvPr/>
        </p:nvSpPr>
        <p:spPr bwMode="auto">
          <a:xfrm>
            <a:off x="5167313" y="2933700"/>
            <a:ext cx="1474787" cy="38100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67604" name="Text Box 22"/>
          <p:cNvSpPr txBox="1">
            <a:spLocks noChangeArrowheads="1"/>
          </p:cNvSpPr>
          <p:nvPr/>
        </p:nvSpPr>
        <p:spPr bwMode="auto">
          <a:xfrm>
            <a:off x="5183188" y="2641600"/>
            <a:ext cx="1458912" cy="336550"/>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rev</a:t>
            </a:r>
          </a:p>
        </p:txBody>
      </p:sp>
      <p:sp>
        <p:nvSpPr>
          <p:cNvPr id="841751" name="Text Box 23"/>
          <p:cNvSpPr txBox="1">
            <a:spLocks noChangeArrowheads="1"/>
          </p:cNvSpPr>
          <p:nvPr/>
        </p:nvSpPr>
        <p:spPr bwMode="auto">
          <a:xfrm>
            <a:off x="5165725" y="2959100"/>
            <a:ext cx="1465263"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Courier New" pitchFamily="1" charset="0"/>
              </a:rPr>
              <a:t>DESSERTS</a:t>
            </a:r>
            <a:endParaRPr lang="en-US" sz="1600" b="0"/>
          </a:p>
        </p:txBody>
      </p:sp>
      <p:grpSp>
        <p:nvGrpSpPr>
          <p:cNvPr id="3" name="Group 24"/>
          <p:cNvGrpSpPr>
            <a:grpSpLocks/>
          </p:cNvGrpSpPr>
          <p:nvPr/>
        </p:nvGrpSpPr>
        <p:grpSpPr bwMode="auto">
          <a:xfrm>
            <a:off x="698500" y="1474788"/>
            <a:ext cx="8077200" cy="2843212"/>
            <a:chOff x="336" y="696"/>
            <a:chExt cx="5088" cy="1791"/>
          </a:xfrm>
        </p:grpSpPr>
        <p:sp>
          <p:nvSpPr>
            <p:cNvPr id="67678" name="Rectangle 25"/>
            <p:cNvSpPr>
              <a:spLocks noChangeArrowheads="1"/>
            </p:cNvSpPr>
            <p:nvPr/>
          </p:nvSpPr>
          <p:spPr bwMode="auto">
            <a:xfrm>
              <a:off x="336" y="696"/>
              <a:ext cx="5040" cy="1791"/>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67679" name="Text Box 26"/>
            <p:cNvSpPr txBox="1">
              <a:spLocks noChangeArrowheads="1"/>
            </p:cNvSpPr>
            <p:nvPr/>
          </p:nvSpPr>
          <p:spPr bwMode="auto">
            <a:xfrm>
              <a:off x="408" y="736"/>
              <a:ext cx="5016" cy="1290"/>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private String reverseString(String str) {</a:t>
              </a:r>
            </a:p>
            <a:p>
              <a:r>
                <a:rPr lang="en-US" sz="1600">
                  <a:latin typeface="Courier New" pitchFamily="1" charset="0"/>
                </a:rPr>
                <a:t>   String result = "";</a:t>
              </a:r>
            </a:p>
            <a:p>
              <a:r>
                <a:rPr lang="en-US" sz="1600">
                  <a:latin typeface="Courier New" pitchFamily="1" charset="0"/>
                </a:rPr>
                <a:t>   for ( int i = 0; i &lt; str.length(); i++ ) {</a:t>
              </a:r>
            </a:p>
            <a:p>
              <a:r>
                <a:rPr lang="en-US" sz="1600">
                  <a:latin typeface="Courier New" pitchFamily="1" charset="0"/>
                </a:rPr>
                <a:t>      result = str.charAt(i) + result;</a:t>
              </a:r>
            </a:p>
            <a:p>
              <a:r>
                <a:rPr lang="en-US" sz="1600">
                  <a:latin typeface="Courier New" pitchFamily="1" charset="0"/>
                </a:rPr>
                <a:t>   }</a:t>
              </a:r>
            </a:p>
            <a:p>
              <a:r>
                <a:rPr lang="en-US" sz="1600">
                  <a:latin typeface="Courier New" pitchFamily="1" charset="0"/>
                </a:rPr>
                <a:t>   return result;</a:t>
              </a:r>
            </a:p>
            <a:p>
              <a:r>
                <a:rPr lang="en-US" sz="1600">
                  <a:latin typeface="Courier New" pitchFamily="1" charset="0"/>
                </a:rPr>
                <a:t>}</a:t>
              </a:r>
            </a:p>
            <a:p>
              <a:endParaRPr sz="1600" noProof="1">
                <a:latin typeface="Courier New" pitchFamily="1" charset="0"/>
              </a:endParaRPr>
            </a:p>
          </p:txBody>
        </p:sp>
        <p:sp>
          <p:nvSpPr>
            <p:cNvPr id="67680" name="Text Box 27"/>
            <p:cNvSpPr txBox="1">
              <a:spLocks noChangeArrowheads="1"/>
            </p:cNvSpPr>
            <p:nvPr/>
          </p:nvSpPr>
          <p:spPr bwMode="auto">
            <a:xfrm>
              <a:off x="4632" y="1984"/>
              <a:ext cx="648"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i</a:t>
              </a:r>
            </a:p>
          </p:txBody>
        </p:sp>
        <p:sp>
          <p:nvSpPr>
            <p:cNvPr id="67681" name="Text Box 28"/>
            <p:cNvSpPr txBox="1">
              <a:spLocks noChangeArrowheads="1"/>
            </p:cNvSpPr>
            <p:nvPr/>
          </p:nvSpPr>
          <p:spPr bwMode="auto">
            <a:xfrm>
              <a:off x="3617" y="1984"/>
              <a:ext cx="919"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str</a:t>
              </a:r>
            </a:p>
          </p:txBody>
        </p:sp>
        <p:sp>
          <p:nvSpPr>
            <p:cNvPr id="67682" name="Text Box 29"/>
            <p:cNvSpPr txBox="1">
              <a:spLocks noChangeArrowheads="1"/>
            </p:cNvSpPr>
            <p:nvPr/>
          </p:nvSpPr>
          <p:spPr bwMode="auto">
            <a:xfrm>
              <a:off x="2561" y="1984"/>
              <a:ext cx="919"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result</a:t>
              </a:r>
            </a:p>
          </p:txBody>
        </p:sp>
        <p:sp>
          <p:nvSpPr>
            <p:cNvPr id="67683" name="Rectangle 30"/>
            <p:cNvSpPr>
              <a:spLocks noChangeArrowheads="1"/>
            </p:cNvSpPr>
            <p:nvPr/>
          </p:nvSpPr>
          <p:spPr bwMode="auto">
            <a:xfrm>
              <a:off x="3607" y="2168"/>
              <a:ext cx="929"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67684" name="Rectangle 31"/>
            <p:cNvSpPr>
              <a:spLocks noChangeArrowheads="1"/>
            </p:cNvSpPr>
            <p:nvPr/>
          </p:nvSpPr>
          <p:spPr bwMode="auto">
            <a:xfrm>
              <a:off x="4656" y="2168"/>
              <a:ext cx="624"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67685" name="Rectangle 32"/>
            <p:cNvSpPr>
              <a:spLocks noChangeArrowheads="1"/>
            </p:cNvSpPr>
            <p:nvPr/>
          </p:nvSpPr>
          <p:spPr bwMode="auto">
            <a:xfrm>
              <a:off x="2551" y="2168"/>
              <a:ext cx="929"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grpSp>
      <p:sp>
        <p:nvSpPr>
          <p:cNvPr id="841761" name="Text Box 33"/>
          <p:cNvSpPr txBox="1">
            <a:spLocks noChangeArrowheads="1"/>
          </p:cNvSpPr>
          <p:nvPr/>
        </p:nvSpPr>
        <p:spPr bwMode="auto">
          <a:xfrm>
            <a:off x="5889625" y="3836988"/>
            <a:ext cx="1465263" cy="33655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Courier New" pitchFamily="1" charset="0"/>
              </a:rPr>
              <a:t>STRESSED</a:t>
            </a:r>
            <a:endParaRPr lang="en-US" sz="1600" b="0"/>
          </a:p>
        </p:txBody>
      </p:sp>
      <p:sp>
        <p:nvSpPr>
          <p:cNvPr id="841762" name="Rectangle 34"/>
          <p:cNvSpPr>
            <a:spLocks noChangeArrowheads="1"/>
          </p:cNvSpPr>
          <p:nvPr/>
        </p:nvSpPr>
        <p:spPr bwMode="auto">
          <a:xfrm>
            <a:off x="1206500" y="1859437"/>
            <a:ext cx="2435225" cy="25876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841763" name="Rectangle 35"/>
          <p:cNvSpPr>
            <a:spLocks noChangeArrowheads="1"/>
          </p:cNvSpPr>
          <p:nvPr/>
        </p:nvSpPr>
        <p:spPr bwMode="auto">
          <a:xfrm>
            <a:off x="1206500" y="2821833"/>
            <a:ext cx="1828800" cy="23971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grpSp>
        <p:nvGrpSpPr>
          <p:cNvPr id="4" name="Group 36"/>
          <p:cNvGrpSpPr>
            <a:grpSpLocks/>
          </p:cNvGrpSpPr>
          <p:nvPr/>
        </p:nvGrpSpPr>
        <p:grpSpPr bwMode="auto">
          <a:xfrm>
            <a:off x="7556500" y="3836988"/>
            <a:ext cx="979488" cy="336550"/>
            <a:chOff x="4992" y="2632"/>
            <a:chExt cx="617" cy="212"/>
          </a:xfrm>
        </p:grpSpPr>
        <p:sp>
          <p:nvSpPr>
            <p:cNvPr id="67676" name="Rectangle 37"/>
            <p:cNvSpPr>
              <a:spLocks noChangeArrowheads="1"/>
            </p:cNvSpPr>
            <p:nvPr/>
          </p:nvSpPr>
          <p:spPr bwMode="auto">
            <a:xfrm>
              <a:off x="5040" y="2640"/>
              <a:ext cx="528" cy="190"/>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7677" name="Text Box 38"/>
            <p:cNvSpPr txBox="1">
              <a:spLocks noChangeArrowheads="1"/>
            </p:cNvSpPr>
            <p:nvPr/>
          </p:nvSpPr>
          <p:spPr bwMode="auto">
            <a:xfrm>
              <a:off x="4992" y="2632"/>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0</a:t>
              </a:r>
            </a:p>
          </p:txBody>
        </p:sp>
      </p:grpSp>
      <p:grpSp>
        <p:nvGrpSpPr>
          <p:cNvPr id="5" name="Group 39"/>
          <p:cNvGrpSpPr>
            <a:grpSpLocks/>
          </p:cNvGrpSpPr>
          <p:nvPr/>
        </p:nvGrpSpPr>
        <p:grpSpPr bwMode="auto">
          <a:xfrm>
            <a:off x="7556500" y="3836988"/>
            <a:ext cx="979488" cy="336550"/>
            <a:chOff x="4985" y="2892"/>
            <a:chExt cx="617" cy="212"/>
          </a:xfrm>
        </p:grpSpPr>
        <p:sp>
          <p:nvSpPr>
            <p:cNvPr id="67674" name="Rectangle 40"/>
            <p:cNvSpPr>
              <a:spLocks noChangeArrowheads="1"/>
            </p:cNvSpPr>
            <p:nvPr/>
          </p:nvSpPr>
          <p:spPr bwMode="auto">
            <a:xfrm>
              <a:off x="5033" y="2900"/>
              <a:ext cx="528" cy="190"/>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7675" name="Text Box 41"/>
            <p:cNvSpPr txBox="1">
              <a:spLocks noChangeArrowheads="1"/>
            </p:cNvSpPr>
            <p:nvPr/>
          </p:nvSpPr>
          <p:spPr bwMode="auto">
            <a:xfrm>
              <a:off x="4985" y="2892"/>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1</a:t>
              </a:r>
            </a:p>
          </p:txBody>
        </p:sp>
      </p:grpSp>
      <p:grpSp>
        <p:nvGrpSpPr>
          <p:cNvPr id="6" name="Group 42"/>
          <p:cNvGrpSpPr>
            <a:grpSpLocks/>
          </p:cNvGrpSpPr>
          <p:nvPr/>
        </p:nvGrpSpPr>
        <p:grpSpPr bwMode="auto">
          <a:xfrm>
            <a:off x="7556500" y="3836988"/>
            <a:ext cx="979488" cy="336550"/>
            <a:chOff x="4978" y="3152"/>
            <a:chExt cx="617" cy="212"/>
          </a:xfrm>
        </p:grpSpPr>
        <p:sp>
          <p:nvSpPr>
            <p:cNvPr id="67672" name="Rectangle 43"/>
            <p:cNvSpPr>
              <a:spLocks noChangeArrowheads="1"/>
            </p:cNvSpPr>
            <p:nvPr/>
          </p:nvSpPr>
          <p:spPr bwMode="auto">
            <a:xfrm>
              <a:off x="5026" y="3160"/>
              <a:ext cx="528" cy="190"/>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7673" name="Text Box 44"/>
            <p:cNvSpPr txBox="1">
              <a:spLocks noChangeArrowheads="1"/>
            </p:cNvSpPr>
            <p:nvPr/>
          </p:nvSpPr>
          <p:spPr bwMode="auto">
            <a:xfrm>
              <a:off x="4978" y="3152"/>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2</a:t>
              </a:r>
            </a:p>
          </p:txBody>
        </p:sp>
      </p:grpSp>
      <p:grpSp>
        <p:nvGrpSpPr>
          <p:cNvPr id="7" name="Group 45"/>
          <p:cNvGrpSpPr>
            <a:grpSpLocks/>
          </p:cNvGrpSpPr>
          <p:nvPr/>
        </p:nvGrpSpPr>
        <p:grpSpPr bwMode="auto">
          <a:xfrm>
            <a:off x="7556500" y="3836988"/>
            <a:ext cx="979488" cy="336550"/>
            <a:chOff x="4971" y="3412"/>
            <a:chExt cx="617" cy="212"/>
          </a:xfrm>
        </p:grpSpPr>
        <p:sp>
          <p:nvSpPr>
            <p:cNvPr id="67670" name="Rectangle 46"/>
            <p:cNvSpPr>
              <a:spLocks noChangeArrowheads="1"/>
            </p:cNvSpPr>
            <p:nvPr/>
          </p:nvSpPr>
          <p:spPr bwMode="auto">
            <a:xfrm>
              <a:off x="5019" y="3420"/>
              <a:ext cx="528" cy="190"/>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7671" name="Text Box 47"/>
            <p:cNvSpPr txBox="1">
              <a:spLocks noChangeArrowheads="1"/>
            </p:cNvSpPr>
            <p:nvPr/>
          </p:nvSpPr>
          <p:spPr bwMode="auto">
            <a:xfrm>
              <a:off x="4971" y="3412"/>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3</a:t>
              </a:r>
            </a:p>
          </p:txBody>
        </p:sp>
      </p:grpSp>
      <p:grpSp>
        <p:nvGrpSpPr>
          <p:cNvPr id="8" name="Group 48"/>
          <p:cNvGrpSpPr>
            <a:grpSpLocks/>
          </p:cNvGrpSpPr>
          <p:nvPr/>
        </p:nvGrpSpPr>
        <p:grpSpPr bwMode="auto">
          <a:xfrm>
            <a:off x="7556500" y="3836988"/>
            <a:ext cx="979488" cy="336550"/>
            <a:chOff x="4964" y="3672"/>
            <a:chExt cx="617" cy="212"/>
          </a:xfrm>
        </p:grpSpPr>
        <p:sp>
          <p:nvSpPr>
            <p:cNvPr id="67668" name="Rectangle 49"/>
            <p:cNvSpPr>
              <a:spLocks noChangeArrowheads="1"/>
            </p:cNvSpPr>
            <p:nvPr/>
          </p:nvSpPr>
          <p:spPr bwMode="auto">
            <a:xfrm>
              <a:off x="5012" y="3680"/>
              <a:ext cx="528" cy="190"/>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7669" name="Text Box 50"/>
            <p:cNvSpPr txBox="1">
              <a:spLocks noChangeArrowheads="1"/>
            </p:cNvSpPr>
            <p:nvPr/>
          </p:nvSpPr>
          <p:spPr bwMode="auto">
            <a:xfrm>
              <a:off x="4964" y="3672"/>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4</a:t>
              </a:r>
            </a:p>
          </p:txBody>
        </p:sp>
      </p:grpSp>
      <p:grpSp>
        <p:nvGrpSpPr>
          <p:cNvPr id="9" name="Group 51"/>
          <p:cNvGrpSpPr>
            <a:grpSpLocks/>
          </p:cNvGrpSpPr>
          <p:nvPr/>
        </p:nvGrpSpPr>
        <p:grpSpPr bwMode="auto">
          <a:xfrm>
            <a:off x="7556500" y="3836988"/>
            <a:ext cx="979488" cy="336550"/>
            <a:chOff x="4957" y="3932"/>
            <a:chExt cx="617" cy="212"/>
          </a:xfrm>
        </p:grpSpPr>
        <p:sp>
          <p:nvSpPr>
            <p:cNvPr id="67666" name="Rectangle 52"/>
            <p:cNvSpPr>
              <a:spLocks noChangeArrowheads="1"/>
            </p:cNvSpPr>
            <p:nvPr/>
          </p:nvSpPr>
          <p:spPr bwMode="auto">
            <a:xfrm>
              <a:off x="5005" y="3940"/>
              <a:ext cx="528" cy="190"/>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7667" name="Text Box 53"/>
            <p:cNvSpPr txBox="1">
              <a:spLocks noChangeArrowheads="1"/>
            </p:cNvSpPr>
            <p:nvPr/>
          </p:nvSpPr>
          <p:spPr bwMode="auto">
            <a:xfrm>
              <a:off x="4957" y="3932"/>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5</a:t>
              </a:r>
            </a:p>
          </p:txBody>
        </p:sp>
      </p:grpSp>
      <p:grpSp>
        <p:nvGrpSpPr>
          <p:cNvPr id="10" name="Group 54"/>
          <p:cNvGrpSpPr>
            <a:grpSpLocks/>
          </p:cNvGrpSpPr>
          <p:nvPr/>
        </p:nvGrpSpPr>
        <p:grpSpPr bwMode="auto">
          <a:xfrm>
            <a:off x="7556500" y="3836988"/>
            <a:ext cx="979488" cy="336550"/>
            <a:chOff x="4950" y="4192"/>
            <a:chExt cx="617" cy="212"/>
          </a:xfrm>
        </p:grpSpPr>
        <p:sp>
          <p:nvSpPr>
            <p:cNvPr id="67664" name="Rectangle 55"/>
            <p:cNvSpPr>
              <a:spLocks noChangeArrowheads="1"/>
            </p:cNvSpPr>
            <p:nvPr/>
          </p:nvSpPr>
          <p:spPr bwMode="auto">
            <a:xfrm>
              <a:off x="4998" y="4200"/>
              <a:ext cx="528" cy="190"/>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7665" name="Text Box 56"/>
            <p:cNvSpPr txBox="1">
              <a:spLocks noChangeArrowheads="1"/>
            </p:cNvSpPr>
            <p:nvPr/>
          </p:nvSpPr>
          <p:spPr bwMode="auto">
            <a:xfrm>
              <a:off x="4950" y="4192"/>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6</a:t>
              </a:r>
            </a:p>
          </p:txBody>
        </p:sp>
      </p:grpSp>
      <p:grpSp>
        <p:nvGrpSpPr>
          <p:cNvPr id="11" name="Group 57"/>
          <p:cNvGrpSpPr>
            <a:grpSpLocks/>
          </p:cNvGrpSpPr>
          <p:nvPr/>
        </p:nvGrpSpPr>
        <p:grpSpPr bwMode="auto">
          <a:xfrm>
            <a:off x="7556500" y="3836988"/>
            <a:ext cx="979488" cy="336550"/>
            <a:chOff x="4943" y="4452"/>
            <a:chExt cx="617" cy="212"/>
          </a:xfrm>
        </p:grpSpPr>
        <p:sp>
          <p:nvSpPr>
            <p:cNvPr id="67662" name="Rectangle 58"/>
            <p:cNvSpPr>
              <a:spLocks noChangeArrowheads="1"/>
            </p:cNvSpPr>
            <p:nvPr/>
          </p:nvSpPr>
          <p:spPr bwMode="auto">
            <a:xfrm>
              <a:off x="4991" y="4460"/>
              <a:ext cx="528" cy="190"/>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7663" name="Text Box 59"/>
            <p:cNvSpPr txBox="1">
              <a:spLocks noChangeArrowheads="1"/>
            </p:cNvSpPr>
            <p:nvPr/>
          </p:nvSpPr>
          <p:spPr bwMode="auto">
            <a:xfrm>
              <a:off x="4943" y="4452"/>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7</a:t>
              </a:r>
            </a:p>
          </p:txBody>
        </p:sp>
      </p:grpSp>
      <p:grpSp>
        <p:nvGrpSpPr>
          <p:cNvPr id="12" name="Group 60"/>
          <p:cNvGrpSpPr>
            <a:grpSpLocks/>
          </p:cNvGrpSpPr>
          <p:nvPr/>
        </p:nvGrpSpPr>
        <p:grpSpPr bwMode="auto">
          <a:xfrm>
            <a:off x="7556500" y="3836988"/>
            <a:ext cx="979488" cy="336550"/>
            <a:chOff x="4943" y="4452"/>
            <a:chExt cx="617" cy="212"/>
          </a:xfrm>
        </p:grpSpPr>
        <p:sp>
          <p:nvSpPr>
            <p:cNvPr id="67660" name="Rectangle 61"/>
            <p:cNvSpPr>
              <a:spLocks noChangeArrowheads="1"/>
            </p:cNvSpPr>
            <p:nvPr/>
          </p:nvSpPr>
          <p:spPr bwMode="auto">
            <a:xfrm>
              <a:off x="4991" y="4460"/>
              <a:ext cx="528" cy="190"/>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7661" name="Text Box 62"/>
            <p:cNvSpPr txBox="1">
              <a:spLocks noChangeArrowheads="1"/>
            </p:cNvSpPr>
            <p:nvPr/>
          </p:nvSpPr>
          <p:spPr bwMode="auto">
            <a:xfrm>
              <a:off x="4943" y="4452"/>
              <a:ext cx="617"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b="0"/>
                <a:t>8</a:t>
              </a:r>
            </a:p>
          </p:txBody>
        </p:sp>
      </p:grpSp>
      <p:grpSp>
        <p:nvGrpSpPr>
          <p:cNvPr id="13" name="Group 63"/>
          <p:cNvGrpSpPr>
            <a:grpSpLocks/>
          </p:cNvGrpSpPr>
          <p:nvPr/>
        </p:nvGrpSpPr>
        <p:grpSpPr bwMode="auto">
          <a:xfrm>
            <a:off x="4213225" y="3843338"/>
            <a:ext cx="1465263" cy="336550"/>
            <a:chOff x="2646" y="2544"/>
            <a:chExt cx="923" cy="212"/>
          </a:xfrm>
        </p:grpSpPr>
        <p:sp>
          <p:nvSpPr>
            <p:cNvPr id="67658" name="Rectangle 64"/>
            <p:cNvSpPr>
              <a:spLocks noChangeArrowheads="1"/>
            </p:cNvSpPr>
            <p:nvPr/>
          </p:nvSpPr>
          <p:spPr bwMode="auto">
            <a:xfrm>
              <a:off x="2671" y="2555"/>
              <a:ext cx="876" cy="190"/>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7659" name="Text Box 65"/>
            <p:cNvSpPr txBox="1">
              <a:spLocks noChangeArrowheads="1"/>
            </p:cNvSpPr>
            <p:nvPr/>
          </p:nvSpPr>
          <p:spPr bwMode="auto">
            <a:xfrm>
              <a:off x="2646" y="2544"/>
              <a:ext cx="923"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Courier New" pitchFamily="1" charset="0"/>
                </a:rPr>
                <a:t>S</a:t>
              </a:r>
              <a:endParaRPr lang="en-US" sz="1600" b="0"/>
            </a:p>
          </p:txBody>
        </p:sp>
      </p:grpSp>
      <p:grpSp>
        <p:nvGrpSpPr>
          <p:cNvPr id="14" name="Group 66"/>
          <p:cNvGrpSpPr>
            <a:grpSpLocks/>
          </p:cNvGrpSpPr>
          <p:nvPr/>
        </p:nvGrpSpPr>
        <p:grpSpPr bwMode="auto">
          <a:xfrm>
            <a:off x="4213225" y="3843338"/>
            <a:ext cx="1465263" cy="336550"/>
            <a:chOff x="2646" y="2544"/>
            <a:chExt cx="923" cy="212"/>
          </a:xfrm>
        </p:grpSpPr>
        <p:sp>
          <p:nvSpPr>
            <p:cNvPr id="67656" name="Rectangle 67"/>
            <p:cNvSpPr>
              <a:spLocks noChangeArrowheads="1"/>
            </p:cNvSpPr>
            <p:nvPr/>
          </p:nvSpPr>
          <p:spPr bwMode="auto">
            <a:xfrm>
              <a:off x="2671" y="2555"/>
              <a:ext cx="876" cy="190"/>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7657" name="Text Box 68"/>
            <p:cNvSpPr txBox="1">
              <a:spLocks noChangeArrowheads="1"/>
            </p:cNvSpPr>
            <p:nvPr/>
          </p:nvSpPr>
          <p:spPr bwMode="auto">
            <a:xfrm>
              <a:off x="2646" y="2544"/>
              <a:ext cx="923"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Courier New" pitchFamily="1" charset="0"/>
                </a:rPr>
                <a:t>TS</a:t>
              </a:r>
              <a:endParaRPr lang="en-US" sz="1600" b="0"/>
            </a:p>
          </p:txBody>
        </p:sp>
      </p:grpSp>
      <p:grpSp>
        <p:nvGrpSpPr>
          <p:cNvPr id="15" name="Group 69"/>
          <p:cNvGrpSpPr>
            <a:grpSpLocks/>
          </p:cNvGrpSpPr>
          <p:nvPr/>
        </p:nvGrpSpPr>
        <p:grpSpPr bwMode="auto">
          <a:xfrm>
            <a:off x="4213225" y="3843338"/>
            <a:ext cx="1465263" cy="336550"/>
            <a:chOff x="2646" y="2544"/>
            <a:chExt cx="923" cy="212"/>
          </a:xfrm>
        </p:grpSpPr>
        <p:sp>
          <p:nvSpPr>
            <p:cNvPr id="67654" name="Rectangle 70"/>
            <p:cNvSpPr>
              <a:spLocks noChangeArrowheads="1"/>
            </p:cNvSpPr>
            <p:nvPr/>
          </p:nvSpPr>
          <p:spPr bwMode="auto">
            <a:xfrm>
              <a:off x="2671" y="2555"/>
              <a:ext cx="876" cy="190"/>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7655" name="Text Box 71"/>
            <p:cNvSpPr txBox="1">
              <a:spLocks noChangeArrowheads="1"/>
            </p:cNvSpPr>
            <p:nvPr/>
          </p:nvSpPr>
          <p:spPr bwMode="auto">
            <a:xfrm>
              <a:off x="2646" y="2544"/>
              <a:ext cx="923"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Courier New" pitchFamily="1" charset="0"/>
                </a:rPr>
                <a:t>RTS</a:t>
              </a:r>
              <a:endParaRPr lang="en-US" sz="1600" b="0"/>
            </a:p>
          </p:txBody>
        </p:sp>
      </p:grpSp>
      <p:grpSp>
        <p:nvGrpSpPr>
          <p:cNvPr id="16" name="Group 72"/>
          <p:cNvGrpSpPr>
            <a:grpSpLocks/>
          </p:cNvGrpSpPr>
          <p:nvPr/>
        </p:nvGrpSpPr>
        <p:grpSpPr bwMode="auto">
          <a:xfrm>
            <a:off x="4213225" y="3843338"/>
            <a:ext cx="1465263" cy="336550"/>
            <a:chOff x="2646" y="2544"/>
            <a:chExt cx="923" cy="212"/>
          </a:xfrm>
        </p:grpSpPr>
        <p:sp>
          <p:nvSpPr>
            <p:cNvPr id="67652" name="Rectangle 73"/>
            <p:cNvSpPr>
              <a:spLocks noChangeArrowheads="1"/>
            </p:cNvSpPr>
            <p:nvPr/>
          </p:nvSpPr>
          <p:spPr bwMode="auto">
            <a:xfrm>
              <a:off x="2671" y="2555"/>
              <a:ext cx="876" cy="190"/>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7653" name="Text Box 74"/>
            <p:cNvSpPr txBox="1">
              <a:spLocks noChangeArrowheads="1"/>
            </p:cNvSpPr>
            <p:nvPr/>
          </p:nvSpPr>
          <p:spPr bwMode="auto">
            <a:xfrm>
              <a:off x="2646" y="2544"/>
              <a:ext cx="923"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Courier New" pitchFamily="1" charset="0"/>
                </a:rPr>
                <a:t>ERTS</a:t>
              </a:r>
              <a:endParaRPr lang="en-US" sz="1600" b="0"/>
            </a:p>
          </p:txBody>
        </p:sp>
      </p:grpSp>
      <p:grpSp>
        <p:nvGrpSpPr>
          <p:cNvPr id="17" name="Group 75"/>
          <p:cNvGrpSpPr>
            <a:grpSpLocks/>
          </p:cNvGrpSpPr>
          <p:nvPr/>
        </p:nvGrpSpPr>
        <p:grpSpPr bwMode="auto">
          <a:xfrm>
            <a:off x="4213225" y="3843338"/>
            <a:ext cx="1465263" cy="336550"/>
            <a:chOff x="2646" y="2544"/>
            <a:chExt cx="923" cy="212"/>
          </a:xfrm>
        </p:grpSpPr>
        <p:sp>
          <p:nvSpPr>
            <p:cNvPr id="67650" name="Rectangle 76"/>
            <p:cNvSpPr>
              <a:spLocks noChangeArrowheads="1"/>
            </p:cNvSpPr>
            <p:nvPr/>
          </p:nvSpPr>
          <p:spPr bwMode="auto">
            <a:xfrm>
              <a:off x="2671" y="2555"/>
              <a:ext cx="876" cy="190"/>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7651" name="Text Box 77"/>
            <p:cNvSpPr txBox="1">
              <a:spLocks noChangeArrowheads="1"/>
            </p:cNvSpPr>
            <p:nvPr/>
          </p:nvSpPr>
          <p:spPr bwMode="auto">
            <a:xfrm>
              <a:off x="2646" y="2544"/>
              <a:ext cx="923"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Courier New" pitchFamily="1" charset="0"/>
                </a:rPr>
                <a:t>SERTS</a:t>
              </a:r>
              <a:endParaRPr lang="en-US" sz="1600" b="0"/>
            </a:p>
          </p:txBody>
        </p:sp>
      </p:grpSp>
      <p:grpSp>
        <p:nvGrpSpPr>
          <p:cNvPr id="18" name="Group 78"/>
          <p:cNvGrpSpPr>
            <a:grpSpLocks/>
          </p:cNvGrpSpPr>
          <p:nvPr/>
        </p:nvGrpSpPr>
        <p:grpSpPr bwMode="auto">
          <a:xfrm>
            <a:off x="4213225" y="3843338"/>
            <a:ext cx="1465263" cy="336550"/>
            <a:chOff x="2646" y="2544"/>
            <a:chExt cx="923" cy="212"/>
          </a:xfrm>
        </p:grpSpPr>
        <p:sp>
          <p:nvSpPr>
            <p:cNvPr id="67648" name="Rectangle 79"/>
            <p:cNvSpPr>
              <a:spLocks noChangeArrowheads="1"/>
            </p:cNvSpPr>
            <p:nvPr/>
          </p:nvSpPr>
          <p:spPr bwMode="auto">
            <a:xfrm>
              <a:off x="2671" y="2555"/>
              <a:ext cx="876" cy="190"/>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7649" name="Text Box 80"/>
            <p:cNvSpPr txBox="1">
              <a:spLocks noChangeArrowheads="1"/>
            </p:cNvSpPr>
            <p:nvPr/>
          </p:nvSpPr>
          <p:spPr bwMode="auto">
            <a:xfrm>
              <a:off x="2646" y="2544"/>
              <a:ext cx="923"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Courier New" pitchFamily="1" charset="0"/>
                </a:rPr>
                <a:t>SSERTS</a:t>
              </a:r>
              <a:endParaRPr lang="en-US" sz="1600" b="0"/>
            </a:p>
          </p:txBody>
        </p:sp>
      </p:grpSp>
      <p:grpSp>
        <p:nvGrpSpPr>
          <p:cNvPr id="19" name="Group 81"/>
          <p:cNvGrpSpPr>
            <a:grpSpLocks/>
          </p:cNvGrpSpPr>
          <p:nvPr/>
        </p:nvGrpSpPr>
        <p:grpSpPr bwMode="auto">
          <a:xfrm>
            <a:off x="4213225" y="3843338"/>
            <a:ext cx="1465263" cy="336550"/>
            <a:chOff x="2646" y="2544"/>
            <a:chExt cx="923" cy="212"/>
          </a:xfrm>
        </p:grpSpPr>
        <p:sp>
          <p:nvSpPr>
            <p:cNvPr id="67646" name="Rectangle 82"/>
            <p:cNvSpPr>
              <a:spLocks noChangeArrowheads="1"/>
            </p:cNvSpPr>
            <p:nvPr/>
          </p:nvSpPr>
          <p:spPr bwMode="auto">
            <a:xfrm>
              <a:off x="2671" y="2555"/>
              <a:ext cx="876" cy="190"/>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7647" name="Text Box 83"/>
            <p:cNvSpPr txBox="1">
              <a:spLocks noChangeArrowheads="1"/>
            </p:cNvSpPr>
            <p:nvPr/>
          </p:nvSpPr>
          <p:spPr bwMode="auto">
            <a:xfrm>
              <a:off x="2646" y="2544"/>
              <a:ext cx="923"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Courier New" pitchFamily="1" charset="0"/>
                </a:rPr>
                <a:t>ESSERTS</a:t>
              </a:r>
              <a:endParaRPr lang="en-US" sz="1600" b="0"/>
            </a:p>
          </p:txBody>
        </p:sp>
      </p:grpSp>
      <p:grpSp>
        <p:nvGrpSpPr>
          <p:cNvPr id="20" name="Group 84"/>
          <p:cNvGrpSpPr>
            <a:grpSpLocks/>
          </p:cNvGrpSpPr>
          <p:nvPr/>
        </p:nvGrpSpPr>
        <p:grpSpPr bwMode="auto">
          <a:xfrm>
            <a:off x="4213225" y="3843338"/>
            <a:ext cx="1465263" cy="336550"/>
            <a:chOff x="2646" y="2544"/>
            <a:chExt cx="923" cy="212"/>
          </a:xfrm>
        </p:grpSpPr>
        <p:sp>
          <p:nvSpPr>
            <p:cNvPr id="67644" name="Rectangle 85"/>
            <p:cNvSpPr>
              <a:spLocks noChangeArrowheads="1"/>
            </p:cNvSpPr>
            <p:nvPr/>
          </p:nvSpPr>
          <p:spPr bwMode="auto">
            <a:xfrm>
              <a:off x="2671" y="2555"/>
              <a:ext cx="876" cy="190"/>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sp>
          <p:nvSpPr>
            <p:cNvPr id="67645" name="Text Box 86"/>
            <p:cNvSpPr txBox="1">
              <a:spLocks noChangeArrowheads="1"/>
            </p:cNvSpPr>
            <p:nvPr/>
          </p:nvSpPr>
          <p:spPr bwMode="auto">
            <a:xfrm>
              <a:off x="2646" y="2544"/>
              <a:ext cx="923"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Courier New" pitchFamily="1" charset="0"/>
                </a:rPr>
                <a:t>DESSERTS</a:t>
              </a:r>
              <a:endParaRPr lang="en-US" sz="1600" b="0"/>
            </a:p>
          </p:txBody>
        </p:sp>
      </p:grpSp>
      <p:sp>
        <p:nvSpPr>
          <p:cNvPr id="841815" name="Rectangle 87"/>
          <p:cNvSpPr>
            <a:spLocks noChangeArrowheads="1"/>
          </p:cNvSpPr>
          <p:nvPr/>
        </p:nvSpPr>
        <p:spPr bwMode="auto">
          <a:xfrm>
            <a:off x="1206500" y="2093171"/>
            <a:ext cx="5283200" cy="2571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841816" name="Rectangle 88"/>
          <p:cNvSpPr>
            <a:spLocks noChangeArrowheads="1"/>
          </p:cNvSpPr>
          <p:nvPr/>
        </p:nvSpPr>
        <p:spPr bwMode="auto">
          <a:xfrm>
            <a:off x="1565275" y="2347171"/>
            <a:ext cx="4067175" cy="257175"/>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841817" name="Rectangle 89"/>
          <p:cNvSpPr>
            <a:spLocks noChangeArrowheads="1"/>
          </p:cNvSpPr>
          <p:nvPr/>
        </p:nvSpPr>
        <p:spPr bwMode="auto">
          <a:xfrm>
            <a:off x="1943100" y="2085233"/>
            <a:ext cx="1355725" cy="25241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841818" name="Rectangle 90"/>
          <p:cNvSpPr>
            <a:spLocks noChangeArrowheads="1"/>
          </p:cNvSpPr>
          <p:nvPr/>
        </p:nvSpPr>
        <p:spPr bwMode="auto">
          <a:xfrm>
            <a:off x="3295650" y="2097562"/>
            <a:ext cx="2020824" cy="252413"/>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841819" name="Rectangle 91"/>
          <p:cNvSpPr>
            <a:spLocks noChangeArrowheads="1"/>
          </p:cNvSpPr>
          <p:nvPr/>
        </p:nvSpPr>
        <p:spPr bwMode="auto">
          <a:xfrm>
            <a:off x="5503863" y="2088408"/>
            <a:ext cx="477837" cy="261938"/>
          </a:xfrm>
          <a:prstGeom prst="rect">
            <a:avLst/>
          </a:prstGeom>
          <a:noFill/>
          <a:ln w="19050">
            <a:solidFill>
              <a:srgbClr val="FF0000"/>
            </a:solidFill>
            <a:miter lim="800000"/>
            <a:headEnd/>
            <a:tailEnd/>
          </a:ln>
        </p:spPr>
        <p:txBody>
          <a:bodyPr wrap="none" anchor="ctr">
            <a:prstTxWarp prst="textNoShape">
              <a:avLst/>
            </a:prstTxWarp>
          </a:bodyPr>
          <a:lstStyle/>
          <a:p>
            <a:endParaRPr lang="en-US"/>
          </a:p>
        </p:txBody>
      </p:sp>
      <p:sp>
        <p:nvSpPr>
          <p:cNvPr id="67632" name="Text Box 92">
            <a:hlinkClick r:id="" action="ppaction://hlinkshowjump?jump=nextslide"/>
          </p:cNvPr>
          <p:cNvSpPr txBox="1">
            <a:spLocks noChangeArrowheads="1"/>
          </p:cNvSpPr>
          <p:nvPr/>
        </p:nvSpPr>
        <p:spPr bwMode="auto">
          <a:xfrm>
            <a:off x="7848600" y="6400800"/>
            <a:ext cx="1143000" cy="244475"/>
          </a:xfrm>
          <a:prstGeom prst="rect">
            <a:avLst/>
          </a:prstGeom>
          <a:noFill/>
          <a:ln w="9525">
            <a:noFill/>
            <a:miter lim="800000"/>
            <a:headEnd/>
            <a:tailEnd/>
          </a:ln>
        </p:spPr>
        <p:txBody>
          <a:bodyPr>
            <a:prstTxWarp prst="textNoShape">
              <a:avLst/>
            </a:prstTxWarp>
            <a:spAutoFit/>
          </a:bodyPr>
          <a:lstStyle/>
          <a:p>
            <a:pPr>
              <a:spcBef>
                <a:spcPct val="50000"/>
              </a:spcBef>
            </a:pPr>
            <a:r>
              <a:rPr lang="en-US" sz="1000" b="0" i="1"/>
              <a:t>skip simulation</a:t>
            </a:r>
          </a:p>
        </p:txBody>
      </p:sp>
      <p:grpSp>
        <p:nvGrpSpPr>
          <p:cNvPr id="21" name="Group 93"/>
          <p:cNvGrpSpPr>
            <a:grpSpLocks/>
          </p:cNvGrpSpPr>
          <p:nvPr/>
        </p:nvGrpSpPr>
        <p:grpSpPr bwMode="auto">
          <a:xfrm>
            <a:off x="460375" y="1039813"/>
            <a:ext cx="8416925" cy="3362325"/>
            <a:chOff x="290" y="655"/>
            <a:chExt cx="5302" cy="2118"/>
          </a:xfrm>
        </p:grpSpPr>
        <p:sp>
          <p:nvSpPr>
            <p:cNvPr id="67634" name="Rectangle 94"/>
            <p:cNvSpPr>
              <a:spLocks noChangeArrowheads="1"/>
            </p:cNvSpPr>
            <p:nvPr/>
          </p:nvSpPr>
          <p:spPr bwMode="auto">
            <a:xfrm>
              <a:off x="290" y="655"/>
              <a:ext cx="5302" cy="2118"/>
            </a:xfrm>
            <a:prstGeom prst="rect">
              <a:avLst/>
            </a:prstGeom>
            <a:solidFill>
              <a:srgbClr val="CCFFFF"/>
            </a:solidFill>
            <a:ln w="9525">
              <a:noFill/>
              <a:miter lim="800000"/>
              <a:headEnd/>
              <a:tailEnd/>
            </a:ln>
          </p:spPr>
          <p:txBody>
            <a:bodyPr wrap="none" anchor="ctr">
              <a:prstTxWarp prst="textNoShape">
                <a:avLst/>
              </a:prstTxWarp>
            </a:bodyPr>
            <a:lstStyle/>
            <a:p>
              <a:endParaRPr lang="en-US"/>
            </a:p>
          </p:txBody>
        </p:sp>
        <p:grpSp>
          <p:nvGrpSpPr>
            <p:cNvPr id="67635" name="Group 95"/>
            <p:cNvGrpSpPr>
              <a:grpSpLocks/>
            </p:cNvGrpSpPr>
            <p:nvPr/>
          </p:nvGrpSpPr>
          <p:grpSpPr bwMode="auto">
            <a:xfrm>
              <a:off x="336" y="696"/>
              <a:ext cx="5088" cy="1464"/>
              <a:chOff x="432" y="792"/>
              <a:chExt cx="5088" cy="1464"/>
            </a:xfrm>
          </p:grpSpPr>
          <p:sp>
            <p:nvSpPr>
              <p:cNvPr id="67636" name="Rectangle 96"/>
              <p:cNvSpPr>
                <a:spLocks noChangeArrowheads="1"/>
              </p:cNvSpPr>
              <p:nvPr/>
            </p:nvSpPr>
            <p:spPr bwMode="auto">
              <a:xfrm>
                <a:off x="432" y="792"/>
                <a:ext cx="5037" cy="1464"/>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pPr algn="ctr"/>
                <a:endParaRPr lang="en-US" sz="1600" b="0"/>
              </a:p>
            </p:txBody>
          </p:sp>
          <p:sp>
            <p:nvSpPr>
              <p:cNvPr id="67637" name="Text Box 97"/>
              <p:cNvSpPr txBox="1">
                <a:spLocks noChangeArrowheads="1"/>
              </p:cNvSpPr>
              <p:nvPr/>
            </p:nvSpPr>
            <p:spPr bwMode="auto">
              <a:xfrm>
                <a:off x="504" y="832"/>
                <a:ext cx="5016" cy="982"/>
              </a:xfrm>
              <a:prstGeom prst="rect">
                <a:avLst/>
              </a:prstGeom>
              <a:noFill/>
              <a:ln w="9525">
                <a:noFill/>
                <a:miter lim="800000"/>
                <a:headEnd/>
                <a:tailEnd/>
              </a:ln>
            </p:spPr>
            <p:txBody>
              <a:bodyPr>
                <a:prstTxWarp prst="textNoShape">
                  <a:avLst/>
                </a:prstTxWarp>
                <a:spAutoFit/>
              </a:bodyPr>
              <a:lstStyle/>
              <a:p>
                <a:r>
                  <a:rPr sz="1600" noProof="1">
                    <a:latin typeface="Courier New" pitchFamily="1" charset="0"/>
                  </a:rPr>
                  <a:t>public void run() {</a:t>
                </a:r>
              </a:p>
              <a:p>
                <a:r>
                  <a:rPr sz="1600" noProof="1">
                    <a:latin typeface="Courier New" pitchFamily="1" charset="0"/>
                  </a:rPr>
                  <a:t>   println("This program reverses a string.");</a:t>
                </a:r>
              </a:p>
              <a:p>
                <a:r>
                  <a:rPr sz="1600" noProof="1">
                    <a:latin typeface="Courier New" pitchFamily="1" charset="0"/>
                  </a:rPr>
                  <a:t>   String str = readLine("Enter a string: ");</a:t>
                </a:r>
              </a:p>
              <a:p>
                <a:r>
                  <a:rPr sz="1600" noProof="1">
                    <a:latin typeface="Courier New" pitchFamily="1" charset="0"/>
                  </a:rPr>
                  <a:t>   String rev = reverseString(str);</a:t>
                </a:r>
              </a:p>
              <a:p>
                <a:r>
                  <a:rPr sz="1600" noProof="1">
                    <a:latin typeface="Courier New" pitchFamily="1" charset="0"/>
                  </a:rPr>
                  <a:t>   println(str + " spelled backwards is " + rev);</a:t>
                </a:r>
              </a:p>
              <a:p>
                <a:r>
                  <a:rPr lang="en-US" sz="1600">
                    <a:latin typeface="Courier New" pitchFamily="1" charset="0"/>
                  </a:rPr>
                  <a:t>}</a:t>
                </a:r>
                <a:endParaRPr sz="1600" noProof="1">
                  <a:latin typeface="Courier New" pitchFamily="1" charset="0"/>
                </a:endParaRPr>
              </a:p>
            </p:txBody>
          </p:sp>
          <p:sp>
            <p:nvSpPr>
              <p:cNvPr id="67638" name="Rectangle 98"/>
              <p:cNvSpPr>
                <a:spLocks noChangeArrowheads="1"/>
              </p:cNvSpPr>
              <p:nvPr/>
            </p:nvSpPr>
            <p:spPr bwMode="auto">
              <a:xfrm>
                <a:off x="4407" y="1944"/>
                <a:ext cx="929"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67639" name="Text Box 99"/>
              <p:cNvSpPr txBox="1">
                <a:spLocks noChangeArrowheads="1"/>
              </p:cNvSpPr>
              <p:nvPr/>
            </p:nvSpPr>
            <p:spPr bwMode="auto">
              <a:xfrm>
                <a:off x="4417" y="1760"/>
                <a:ext cx="919"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str</a:t>
                </a:r>
              </a:p>
            </p:txBody>
          </p:sp>
          <p:sp>
            <p:nvSpPr>
              <p:cNvPr id="67640" name="Text Box 100"/>
              <p:cNvSpPr txBox="1">
                <a:spLocks noChangeArrowheads="1"/>
              </p:cNvSpPr>
              <p:nvPr/>
            </p:nvSpPr>
            <p:spPr bwMode="auto">
              <a:xfrm>
                <a:off x="4406" y="1960"/>
                <a:ext cx="923"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Courier New" pitchFamily="1" charset="0"/>
                  </a:rPr>
                  <a:t>STRESSED</a:t>
                </a:r>
                <a:endParaRPr lang="en-US" sz="1600" b="0"/>
              </a:p>
            </p:txBody>
          </p:sp>
          <p:sp>
            <p:nvSpPr>
              <p:cNvPr id="67641" name="Rectangle 101"/>
              <p:cNvSpPr>
                <a:spLocks noChangeArrowheads="1"/>
              </p:cNvSpPr>
              <p:nvPr/>
            </p:nvSpPr>
            <p:spPr bwMode="auto">
              <a:xfrm>
                <a:off x="3351" y="1944"/>
                <a:ext cx="929" cy="240"/>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67642" name="Text Box 102"/>
              <p:cNvSpPr txBox="1">
                <a:spLocks noChangeArrowheads="1"/>
              </p:cNvSpPr>
              <p:nvPr/>
            </p:nvSpPr>
            <p:spPr bwMode="auto">
              <a:xfrm>
                <a:off x="3361" y="1760"/>
                <a:ext cx="919" cy="212"/>
              </a:xfrm>
              <a:prstGeom prst="rect">
                <a:avLst/>
              </a:prstGeom>
              <a:noFill/>
              <a:ln w="9525">
                <a:noFill/>
                <a:miter lim="800000"/>
                <a:headEnd/>
                <a:tailEnd/>
              </a:ln>
            </p:spPr>
            <p:txBody>
              <a:bodyPr>
                <a:prstTxWarp prst="textNoShape">
                  <a:avLst/>
                </a:prstTxWarp>
                <a:spAutoFit/>
              </a:bodyPr>
              <a:lstStyle/>
              <a:p>
                <a:r>
                  <a:rPr lang="en-US" sz="1600">
                    <a:latin typeface="Courier New" pitchFamily="1" charset="0"/>
                  </a:rPr>
                  <a:t>rev</a:t>
                </a:r>
              </a:p>
            </p:txBody>
          </p:sp>
          <p:sp>
            <p:nvSpPr>
              <p:cNvPr id="67643" name="Text Box 103"/>
              <p:cNvSpPr txBox="1">
                <a:spLocks noChangeArrowheads="1"/>
              </p:cNvSpPr>
              <p:nvPr/>
            </p:nvSpPr>
            <p:spPr bwMode="auto">
              <a:xfrm>
                <a:off x="3350" y="1960"/>
                <a:ext cx="923" cy="212"/>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600">
                    <a:latin typeface="Courier New" pitchFamily="1" charset="0"/>
                  </a:rPr>
                  <a:t>DESSERTS</a:t>
                </a:r>
                <a:endParaRPr lang="en-US" sz="1600" b="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841738"/>
                                        </p:tgtEl>
                                        <p:attrNameLst>
                                          <p:attrName>style.visibility</p:attrName>
                                        </p:attrNameLst>
                                      </p:cBhvr>
                                      <p:to>
                                        <p:strVal val="visible"/>
                                      </p:to>
                                    </p:set>
                                  </p:childTnLst>
                                  <p:subTnLst>
                                    <p:set>
                                      <p:cBhvr override="childStyle">
                                        <p:cTn dur="1" fill="hold" display="0" masterRel="nextClick" afterEffect="1"/>
                                        <p:tgtEl>
                                          <p:spTgt spid="841738"/>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41742">
                                            <p:txEl>
                                              <p:pRg st="0" end="0"/>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841746"/>
                                        </p:tgtEl>
                                        <p:attrNameLst>
                                          <p:attrName>style.visibility</p:attrName>
                                        </p:attrNameLst>
                                      </p:cBhvr>
                                      <p:to>
                                        <p:strVal val="visible"/>
                                      </p:to>
                                    </p:set>
                                  </p:childTnLst>
                                  <p:subTnLst>
                                    <p:set>
                                      <p:cBhvr override="childStyle">
                                        <p:cTn dur="1" fill="hold" display="0" masterRel="nextClick" afterEffect="1"/>
                                        <p:tgtEl>
                                          <p:spTgt spid="841746"/>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841745">
                                            <p:txEl>
                                              <p:pRg st="0" end="0"/>
                                            </p:txEl>
                                          </p:spTgt>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499"/>
                                          </p:stCondLst>
                                        </p:cTn>
                                        <p:tgtEl>
                                          <p:spTgt spid="841747"/>
                                        </p:tgtEl>
                                        <p:attrNameLst>
                                          <p:attrName>style.visibility</p:attrName>
                                        </p:attrNameLst>
                                      </p:cBhvr>
                                      <p:to>
                                        <p:strVal val="visible"/>
                                      </p:to>
                                    </p:set>
                                  </p:childTnLst>
                                  <p:subTnLst>
                                    <p:set>
                                      <p:cBhvr override="childStyle">
                                        <p:cTn dur="1" fill="hold" display="0" masterRel="nextClick" afterEffect="1"/>
                                        <p:tgtEl>
                                          <p:spTgt spid="841747"/>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841744">
                                            <p:txEl>
                                              <p:pRg st="0" end="0"/>
                                            </p:txEl>
                                          </p:spTgt>
                                        </p:tgtEl>
                                        <p:attrNameLst>
                                          <p:attrName>style.visibility</p:attrName>
                                        </p:attrNameLst>
                                      </p:cBhvr>
                                      <p:to>
                                        <p:strVal val="visible"/>
                                      </p:to>
                                    </p:set>
                                  </p:childTnLst>
                                </p:cTn>
                              </p:par>
                            </p:childTnLst>
                          </p:cTn>
                        </p:par>
                        <p:par>
                          <p:cTn id="25" fill="hold">
                            <p:stCondLst>
                              <p:cond delay="500"/>
                            </p:stCondLst>
                            <p:childTnLst>
                              <p:par>
                                <p:cTn id="26" presetID="1" presetClass="entr" presetSubtype="0" fill="hold" grpId="0" nodeType="afterEffect">
                                  <p:stCondLst>
                                    <p:cond delay="0"/>
                                  </p:stCondLst>
                                  <p:childTnLst>
                                    <p:set>
                                      <p:cBhvr>
                                        <p:cTn id="27" dur="1" fill="hold">
                                          <p:stCondLst>
                                            <p:cond delay="0"/>
                                          </p:stCondLst>
                                        </p:cTn>
                                        <p:tgtEl>
                                          <p:spTgt spid="841741"/>
                                        </p:tgtEl>
                                        <p:attrNameLst>
                                          <p:attrName>style.visibility</p:attrName>
                                        </p:attrNameLst>
                                      </p:cBhvr>
                                      <p:to>
                                        <p:strVal val="visible"/>
                                      </p:to>
                                    </p:set>
                                  </p:childTnLst>
                                </p:cTn>
                              </p:par>
                            </p:childTnLst>
                          </p:cTn>
                        </p:par>
                        <p:par>
                          <p:cTn id="28" fill="hold">
                            <p:stCondLst>
                              <p:cond delay="500"/>
                            </p:stCondLst>
                            <p:childTnLst>
                              <p:par>
                                <p:cTn id="29" presetID="1" presetClass="entr" presetSubtype="0" fill="hold" grpId="0" nodeType="afterEffect">
                                  <p:stCondLst>
                                    <p:cond delay="0"/>
                                  </p:stCondLst>
                                  <p:childTnLst>
                                    <p:set>
                                      <p:cBhvr>
                                        <p:cTn id="30" dur="1" fill="hold">
                                          <p:stCondLst>
                                            <p:cond delay="499"/>
                                          </p:stCondLst>
                                        </p:cTn>
                                        <p:tgtEl>
                                          <p:spTgt spid="841739"/>
                                        </p:tgtEl>
                                        <p:attrNameLst>
                                          <p:attrName>style.visibility</p:attrName>
                                        </p:attrNameLst>
                                      </p:cBhvr>
                                      <p:to>
                                        <p:strVal val="visible"/>
                                      </p:to>
                                    </p:set>
                                  </p:childTnLst>
                                  <p:subTnLst>
                                    <p:set>
                                      <p:cBhvr override="childStyle">
                                        <p:cTn dur="1" fill="hold" display="0" masterRel="nextClick" afterEffect="1"/>
                                        <p:tgtEl>
                                          <p:spTgt spid="841739"/>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841740"/>
                                        </p:tgtEl>
                                        <p:attrNameLst>
                                          <p:attrName>style.visibility</p:attrName>
                                        </p:attrNameLst>
                                      </p:cBhvr>
                                      <p:to>
                                        <p:strVal val="visible"/>
                                      </p:to>
                                    </p:set>
                                  </p:childTnLst>
                                  <p:subTnLst>
                                    <p:set>
                                      <p:cBhvr override="childStyle">
                                        <p:cTn dur="1" fill="hold" display="0" masterRel="nextClick" afterEffect="1"/>
                                        <p:tgtEl>
                                          <p:spTgt spid="841740"/>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2" presetClass="entr" presetSubtype="6"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1+#ppt_w/2"/>
                                          </p:val>
                                        </p:tav>
                                        <p:tav tm="100000">
                                          <p:val>
                                            <p:strVal val="#ppt_x"/>
                                          </p:val>
                                        </p:tav>
                                      </p:tavLst>
                                    </p:anim>
                                    <p:anim calcmode="lin" valueType="num">
                                      <p:cBhvr additive="base">
                                        <p:cTn id="40" dur="500" fill="hold"/>
                                        <p:tgtEl>
                                          <p:spTgt spid="3"/>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841761"/>
                                        </p:tgtEl>
                                        <p:attrNameLst>
                                          <p:attrName>style.visibility</p:attrName>
                                        </p:attrNameLst>
                                      </p:cBhvr>
                                      <p:to>
                                        <p:strVal val="visible"/>
                                      </p:to>
                                    </p:set>
                                  </p:childTnLst>
                                </p:cTn>
                              </p:par>
                            </p:childTnLst>
                          </p:cTn>
                        </p:par>
                        <p:par>
                          <p:cTn id="44" fill="hold">
                            <p:stCondLst>
                              <p:cond delay="500"/>
                            </p:stCondLst>
                            <p:childTnLst>
                              <p:par>
                                <p:cTn id="45" presetID="1" presetClass="entr" presetSubtype="0" fill="hold" grpId="0" nodeType="afterEffect">
                                  <p:stCondLst>
                                    <p:cond delay="0"/>
                                  </p:stCondLst>
                                  <p:childTnLst>
                                    <p:set>
                                      <p:cBhvr>
                                        <p:cTn id="46" dur="1" fill="hold">
                                          <p:stCondLst>
                                            <p:cond delay="0"/>
                                          </p:stCondLst>
                                        </p:cTn>
                                        <p:tgtEl>
                                          <p:spTgt spid="841762"/>
                                        </p:tgtEl>
                                        <p:attrNameLst>
                                          <p:attrName>style.visibility</p:attrName>
                                        </p:attrNameLst>
                                      </p:cBhvr>
                                      <p:to>
                                        <p:strVal val="visible"/>
                                      </p:to>
                                    </p:set>
                                  </p:childTnLst>
                                  <p:subTnLst>
                                    <p:set>
                                      <p:cBhvr override="childStyle">
                                        <p:cTn dur="1" fill="hold" display="0" masterRel="nextClick" afterEffect="1"/>
                                        <p:tgtEl>
                                          <p:spTgt spid="841762"/>
                                        </p:tgtEl>
                                        <p:attrNameLst>
                                          <p:attrName>style.visibility</p:attrName>
                                        </p:attrNameLst>
                                      </p:cBhvr>
                                      <p:to>
                                        <p:strVal val="hidden"/>
                                      </p:to>
                                    </p:set>
                                  </p:sub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841815"/>
                                        </p:tgtEl>
                                        <p:attrNameLst>
                                          <p:attrName>style.visibility</p:attrName>
                                        </p:attrNameLst>
                                      </p:cBhvr>
                                      <p:to>
                                        <p:strVal val="visible"/>
                                      </p:to>
                                    </p:set>
                                  </p:childTnLst>
                                  <p:subTnLst>
                                    <p:set>
                                      <p:cBhvr override="childStyle">
                                        <p:cTn dur="1" fill="hold" display="0" masterRel="nextClick" afterEffect="1"/>
                                        <p:tgtEl>
                                          <p:spTgt spid="841815"/>
                                        </p:tgtEl>
                                        <p:attrNameLst>
                                          <p:attrName>style.visibility</p:attrName>
                                        </p:attrNameLst>
                                      </p:cBhvr>
                                      <p:to>
                                        <p:strVal val="hidden"/>
                                      </p:to>
                                    </p:set>
                                  </p:sub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841817"/>
                                        </p:tgtEl>
                                        <p:attrNameLst>
                                          <p:attrName>style.visibility</p:attrName>
                                        </p:attrNameLst>
                                      </p:cBhvr>
                                      <p:to>
                                        <p:strVal val="visible"/>
                                      </p:to>
                                    </p:set>
                                  </p:childTnLst>
                                  <p:subTnLst>
                                    <p:set>
                                      <p:cBhvr override="childStyle">
                                        <p:cTn dur="1" fill="hold" display="0" masterRel="nextClick" afterEffect="1"/>
                                        <p:tgtEl>
                                          <p:spTgt spid="841817"/>
                                        </p:tgtEl>
                                        <p:attrNameLst>
                                          <p:attrName>style.visibility</p:attrName>
                                        </p:attrNameLst>
                                      </p:cBhvr>
                                      <p:to>
                                        <p:strVal val="hidden"/>
                                      </p:to>
                                    </p:set>
                                  </p:sub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841818"/>
                                        </p:tgtEl>
                                        <p:attrNameLst>
                                          <p:attrName>style.visibility</p:attrName>
                                        </p:attrNameLst>
                                      </p:cBhvr>
                                      <p:to>
                                        <p:strVal val="visible"/>
                                      </p:to>
                                    </p:set>
                                  </p:childTnLst>
                                  <p:subTnLst>
                                    <p:set>
                                      <p:cBhvr override="childStyle">
                                        <p:cTn dur="1" fill="hold" display="0" masterRel="nextClick" afterEffect="1"/>
                                        <p:tgtEl>
                                          <p:spTgt spid="841818"/>
                                        </p:tgtEl>
                                        <p:attrNameLst>
                                          <p:attrName>style.visibility</p:attrName>
                                        </p:attrNameLst>
                                      </p:cBhvr>
                                      <p:to>
                                        <p:strVal val="hidden"/>
                                      </p:to>
                                    </p:set>
                                  </p:sub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499"/>
                                          </p:stCondLst>
                                        </p:cTn>
                                        <p:tgtEl>
                                          <p:spTgt spid="841816"/>
                                        </p:tgtEl>
                                        <p:attrNameLst>
                                          <p:attrName>style.visibility</p:attrName>
                                        </p:attrNameLst>
                                      </p:cBhvr>
                                      <p:to>
                                        <p:strVal val="visible"/>
                                      </p:to>
                                    </p:set>
                                  </p:childTnLst>
                                  <p:subTnLst>
                                    <p:set>
                                      <p:cBhvr override="childStyle">
                                        <p:cTn dur="1" fill="hold" display="0" masterRel="nextClick" afterEffect="1"/>
                                        <p:tgtEl>
                                          <p:spTgt spid="841816"/>
                                        </p:tgtEl>
                                        <p:attrNameLst>
                                          <p:attrName>style.visibility</p:attrName>
                                        </p:attrNameLst>
                                      </p:cBhvr>
                                      <p:to>
                                        <p:strVal val="hidden"/>
                                      </p:to>
                                    </p:set>
                                  </p:sub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841819"/>
                                        </p:tgtEl>
                                        <p:attrNameLst>
                                          <p:attrName>style.visibility</p:attrName>
                                        </p:attrNameLst>
                                      </p:cBhvr>
                                      <p:to>
                                        <p:strVal val="visible"/>
                                      </p:to>
                                    </p:set>
                                  </p:childTnLst>
                                  <p:subTnLst>
                                    <p:set>
                                      <p:cBhvr override="childStyle">
                                        <p:cTn dur="1" fill="hold" display="0" masterRel="nextClick" afterEffect="1"/>
                                        <p:tgtEl>
                                          <p:spTgt spid="841819"/>
                                        </p:tgtEl>
                                        <p:attrNameLst>
                                          <p:attrName>style.visibility</p:attrName>
                                        </p:attrNameLst>
                                      </p:cBhvr>
                                      <p:to>
                                        <p:strVal val="hidden"/>
                                      </p:to>
                                    </p:set>
                                  </p:sub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5"/>
                                        </p:tgtEl>
                                        <p:attrNameLst>
                                          <p:attrName>style.visibility</p:attrName>
                                        </p:attrNameLst>
                                      </p:cBhvr>
                                      <p:to>
                                        <p:strVal val="visible"/>
                                      </p:to>
                                    </p:set>
                                  </p:childTnLst>
                                </p:cTn>
                              </p:par>
                              <p:par>
                                <p:cTn id="75" presetID="1" presetClass="entr" presetSubtype="0" fill="hold" grpId="1" nodeType="withEffect">
                                  <p:stCondLst>
                                    <p:cond delay="0"/>
                                  </p:stCondLst>
                                  <p:childTnLst>
                                    <p:set>
                                      <p:cBhvr>
                                        <p:cTn id="76" dur="1" fill="hold">
                                          <p:stCondLst>
                                            <p:cond delay="0"/>
                                          </p:stCondLst>
                                        </p:cTn>
                                        <p:tgtEl>
                                          <p:spTgt spid="841818"/>
                                        </p:tgtEl>
                                        <p:attrNameLst>
                                          <p:attrName>style.visibility</p:attrName>
                                        </p:attrNameLst>
                                      </p:cBhvr>
                                      <p:to>
                                        <p:strVal val="visible"/>
                                      </p:to>
                                    </p:set>
                                  </p:childTnLst>
                                  <p:subTnLst>
                                    <p:set>
                                      <p:cBhvr override="childStyle">
                                        <p:cTn dur="1" fill="hold" display="0" masterRel="nextClick" afterEffect="1"/>
                                        <p:tgtEl>
                                          <p:spTgt spid="841818"/>
                                        </p:tgtEl>
                                        <p:attrNameLst>
                                          <p:attrName>style.visibility</p:attrName>
                                        </p:attrNameLst>
                                      </p:cBhvr>
                                      <p:to>
                                        <p:strVal val="hidden"/>
                                      </p:to>
                                    </p:set>
                                  </p:sub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1" nodeType="clickEffect">
                                  <p:stCondLst>
                                    <p:cond delay="0"/>
                                  </p:stCondLst>
                                  <p:childTnLst>
                                    <p:set>
                                      <p:cBhvr>
                                        <p:cTn id="80" dur="1" fill="hold">
                                          <p:stCondLst>
                                            <p:cond delay="0"/>
                                          </p:stCondLst>
                                        </p:cTn>
                                        <p:tgtEl>
                                          <p:spTgt spid="841816"/>
                                        </p:tgtEl>
                                        <p:attrNameLst>
                                          <p:attrName>style.visibility</p:attrName>
                                        </p:attrNameLst>
                                      </p:cBhvr>
                                      <p:to>
                                        <p:strVal val="visible"/>
                                      </p:to>
                                    </p:set>
                                  </p:childTnLst>
                                  <p:subTnLst>
                                    <p:set>
                                      <p:cBhvr override="childStyle">
                                        <p:cTn dur="1" fill="hold" display="0" masterRel="nextClick" afterEffect="1"/>
                                        <p:tgtEl>
                                          <p:spTgt spid="841816"/>
                                        </p:tgtEl>
                                        <p:attrNameLst>
                                          <p:attrName>style.visibility</p:attrName>
                                        </p:attrNameLst>
                                      </p:cBhvr>
                                      <p:to>
                                        <p:strVal val="hidden"/>
                                      </p:to>
                                    </p:set>
                                  </p:sub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14"/>
                                        </p:tgtEl>
                                        <p:attrNameLst>
                                          <p:attrName>style.visibility</p:attrName>
                                        </p:attrNameLst>
                                      </p:cBhvr>
                                      <p:to>
                                        <p:strVal val="visible"/>
                                      </p:to>
                                    </p:set>
                                  </p:childTnLst>
                                </p:cTn>
                              </p:par>
                              <p:par>
                                <p:cTn id="85" presetID="1" presetClass="entr" presetSubtype="0" fill="hold" grpId="1" nodeType="withEffect">
                                  <p:stCondLst>
                                    <p:cond delay="0"/>
                                  </p:stCondLst>
                                  <p:childTnLst>
                                    <p:set>
                                      <p:cBhvr>
                                        <p:cTn id="86" dur="1" fill="hold">
                                          <p:stCondLst>
                                            <p:cond delay="0"/>
                                          </p:stCondLst>
                                        </p:cTn>
                                        <p:tgtEl>
                                          <p:spTgt spid="841819"/>
                                        </p:tgtEl>
                                        <p:attrNameLst>
                                          <p:attrName>style.visibility</p:attrName>
                                        </p:attrNameLst>
                                      </p:cBhvr>
                                      <p:to>
                                        <p:strVal val="visible"/>
                                      </p:to>
                                    </p:set>
                                  </p:childTnLst>
                                  <p:subTnLst>
                                    <p:set>
                                      <p:cBhvr override="childStyle">
                                        <p:cTn dur="1" fill="hold" display="0" masterRel="nextClick" afterEffect="1"/>
                                        <p:tgtEl>
                                          <p:spTgt spid="841819"/>
                                        </p:tgtEl>
                                        <p:attrNameLst>
                                          <p:attrName>style.visibility</p:attrName>
                                        </p:attrNameLst>
                                      </p:cBhvr>
                                      <p:to>
                                        <p:strVal val="hidden"/>
                                      </p:to>
                                    </p:set>
                                  </p:sub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6"/>
                                        </p:tgtEl>
                                        <p:attrNameLst>
                                          <p:attrName>style.visibility</p:attrName>
                                        </p:attrNameLst>
                                      </p:cBhvr>
                                      <p:to>
                                        <p:strVal val="visible"/>
                                      </p:to>
                                    </p:set>
                                  </p:childTnLst>
                                </p:cTn>
                              </p:par>
                              <p:par>
                                <p:cTn id="91" presetID="1" presetClass="entr" presetSubtype="0" fill="hold" grpId="2" nodeType="withEffect">
                                  <p:stCondLst>
                                    <p:cond delay="0"/>
                                  </p:stCondLst>
                                  <p:childTnLst>
                                    <p:set>
                                      <p:cBhvr>
                                        <p:cTn id="92" dur="1" fill="hold">
                                          <p:stCondLst>
                                            <p:cond delay="0"/>
                                          </p:stCondLst>
                                        </p:cTn>
                                        <p:tgtEl>
                                          <p:spTgt spid="841818"/>
                                        </p:tgtEl>
                                        <p:attrNameLst>
                                          <p:attrName>style.visibility</p:attrName>
                                        </p:attrNameLst>
                                      </p:cBhvr>
                                      <p:to>
                                        <p:strVal val="visible"/>
                                      </p:to>
                                    </p:set>
                                  </p:childTnLst>
                                  <p:subTnLst>
                                    <p:set>
                                      <p:cBhvr override="childStyle">
                                        <p:cTn dur="1" fill="hold" display="0" masterRel="nextClick" afterEffect="1"/>
                                        <p:tgtEl>
                                          <p:spTgt spid="841818"/>
                                        </p:tgtEl>
                                        <p:attrNameLst>
                                          <p:attrName>style.visibility</p:attrName>
                                        </p:attrNameLst>
                                      </p:cBhvr>
                                      <p:to>
                                        <p:strVal val="hidden"/>
                                      </p:to>
                                    </p:set>
                                  </p:sub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2" nodeType="clickEffect">
                                  <p:stCondLst>
                                    <p:cond delay="0"/>
                                  </p:stCondLst>
                                  <p:childTnLst>
                                    <p:set>
                                      <p:cBhvr>
                                        <p:cTn id="96" dur="1" fill="hold">
                                          <p:stCondLst>
                                            <p:cond delay="0"/>
                                          </p:stCondLst>
                                        </p:cTn>
                                        <p:tgtEl>
                                          <p:spTgt spid="841816"/>
                                        </p:tgtEl>
                                        <p:attrNameLst>
                                          <p:attrName>style.visibility</p:attrName>
                                        </p:attrNameLst>
                                      </p:cBhvr>
                                      <p:to>
                                        <p:strVal val="visible"/>
                                      </p:to>
                                    </p:set>
                                  </p:childTnLst>
                                  <p:subTnLst>
                                    <p:set>
                                      <p:cBhvr override="childStyle">
                                        <p:cTn dur="1" fill="hold" display="0" masterRel="nextClick" afterEffect="1"/>
                                        <p:tgtEl>
                                          <p:spTgt spid="841816"/>
                                        </p:tgtEl>
                                        <p:attrNameLst>
                                          <p:attrName>style.visibility</p:attrName>
                                        </p:attrNameLst>
                                      </p:cBhvr>
                                      <p:to>
                                        <p:strVal val="hidden"/>
                                      </p:to>
                                    </p:set>
                                  </p:sub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15"/>
                                        </p:tgtEl>
                                        <p:attrNameLst>
                                          <p:attrName>style.visibility</p:attrName>
                                        </p:attrNameLst>
                                      </p:cBhvr>
                                      <p:to>
                                        <p:strVal val="visible"/>
                                      </p:to>
                                    </p:set>
                                  </p:childTnLst>
                                </p:cTn>
                              </p:par>
                              <p:par>
                                <p:cTn id="101" presetID="1" presetClass="entr" presetSubtype="0" fill="hold" grpId="2" nodeType="withEffect">
                                  <p:stCondLst>
                                    <p:cond delay="0"/>
                                  </p:stCondLst>
                                  <p:childTnLst>
                                    <p:set>
                                      <p:cBhvr>
                                        <p:cTn id="102" dur="1" fill="hold">
                                          <p:stCondLst>
                                            <p:cond delay="0"/>
                                          </p:stCondLst>
                                        </p:cTn>
                                        <p:tgtEl>
                                          <p:spTgt spid="841819"/>
                                        </p:tgtEl>
                                        <p:attrNameLst>
                                          <p:attrName>style.visibility</p:attrName>
                                        </p:attrNameLst>
                                      </p:cBhvr>
                                      <p:to>
                                        <p:strVal val="visible"/>
                                      </p:to>
                                    </p:set>
                                  </p:childTnLst>
                                  <p:subTnLst>
                                    <p:set>
                                      <p:cBhvr override="childStyle">
                                        <p:cTn dur="1" fill="hold" display="0" masterRel="nextClick" afterEffect="1"/>
                                        <p:tgtEl>
                                          <p:spTgt spid="841819"/>
                                        </p:tgtEl>
                                        <p:attrNameLst>
                                          <p:attrName>style.visibility</p:attrName>
                                        </p:attrNameLst>
                                      </p:cBhvr>
                                      <p:to>
                                        <p:strVal val="hidden"/>
                                      </p:to>
                                    </p:set>
                                  </p:sub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7"/>
                                        </p:tgtEl>
                                        <p:attrNameLst>
                                          <p:attrName>style.visibility</p:attrName>
                                        </p:attrNameLst>
                                      </p:cBhvr>
                                      <p:to>
                                        <p:strVal val="visible"/>
                                      </p:to>
                                    </p:set>
                                  </p:childTnLst>
                                </p:cTn>
                              </p:par>
                              <p:par>
                                <p:cTn id="107" presetID="1" presetClass="entr" presetSubtype="0" fill="hold" grpId="3" nodeType="withEffect">
                                  <p:stCondLst>
                                    <p:cond delay="0"/>
                                  </p:stCondLst>
                                  <p:childTnLst>
                                    <p:set>
                                      <p:cBhvr>
                                        <p:cTn id="108" dur="1" fill="hold">
                                          <p:stCondLst>
                                            <p:cond delay="0"/>
                                          </p:stCondLst>
                                        </p:cTn>
                                        <p:tgtEl>
                                          <p:spTgt spid="841818"/>
                                        </p:tgtEl>
                                        <p:attrNameLst>
                                          <p:attrName>style.visibility</p:attrName>
                                        </p:attrNameLst>
                                      </p:cBhvr>
                                      <p:to>
                                        <p:strVal val="visible"/>
                                      </p:to>
                                    </p:set>
                                  </p:childTnLst>
                                  <p:subTnLst>
                                    <p:set>
                                      <p:cBhvr override="childStyle">
                                        <p:cTn dur="1" fill="hold" display="0" masterRel="nextClick" afterEffect="1"/>
                                        <p:tgtEl>
                                          <p:spTgt spid="841818"/>
                                        </p:tgtEl>
                                        <p:attrNameLst>
                                          <p:attrName>style.visibility</p:attrName>
                                        </p:attrNameLst>
                                      </p:cBhvr>
                                      <p:to>
                                        <p:strVal val="hidden"/>
                                      </p:to>
                                    </p:set>
                                  </p:sub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3" nodeType="clickEffect">
                                  <p:stCondLst>
                                    <p:cond delay="0"/>
                                  </p:stCondLst>
                                  <p:childTnLst>
                                    <p:set>
                                      <p:cBhvr>
                                        <p:cTn id="112" dur="1" fill="hold">
                                          <p:stCondLst>
                                            <p:cond delay="0"/>
                                          </p:stCondLst>
                                        </p:cTn>
                                        <p:tgtEl>
                                          <p:spTgt spid="841816"/>
                                        </p:tgtEl>
                                        <p:attrNameLst>
                                          <p:attrName>style.visibility</p:attrName>
                                        </p:attrNameLst>
                                      </p:cBhvr>
                                      <p:to>
                                        <p:strVal val="visible"/>
                                      </p:to>
                                    </p:set>
                                  </p:childTnLst>
                                  <p:subTnLst>
                                    <p:set>
                                      <p:cBhvr override="childStyle">
                                        <p:cTn dur="1" fill="hold" display="0" masterRel="nextClick" afterEffect="1"/>
                                        <p:tgtEl>
                                          <p:spTgt spid="841816"/>
                                        </p:tgtEl>
                                        <p:attrNameLst>
                                          <p:attrName>style.visibility</p:attrName>
                                        </p:attrNameLst>
                                      </p:cBhvr>
                                      <p:to>
                                        <p:strVal val="hidden"/>
                                      </p:to>
                                    </p:set>
                                  </p:subTnLst>
                                </p:cTn>
                              </p:par>
                            </p:childTnLst>
                          </p:cTn>
                        </p:par>
                      </p:childTnLst>
                    </p:cTn>
                  </p:par>
                  <p:par>
                    <p:cTn id="113" fill="hold">
                      <p:stCondLst>
                        <p:cond delay="indefinite"/>
                      </p:stCondLst>
                      <p:childTnLst>
                        <p:par>
                          <p:cTn id="114" fill="hold">
                            <p:stCondLst>
                              <p:cond delay="0"/>
                            </p:stCondLst>
                            <p:childTnLst>
                              <p:par>
                                <p:cTn id="115" presetID="1" presetClass="entr" presetSubtype="0" fill="hold" nodeType="clickEffect">
                                  <p:stCondLst>
                                    <p:cond delay="0"/>
                                  </p:stCondLst>
                                  <p:childTnLst>
                                    <p:set>
                                      <p:cBhvr>
                                        <p:cTn id="116" dur="1" fill="hold">
                                          <p:stCondLst>
                                            <p:cond delay="0"/>
                                          </p:stCondLst>
                                        </p:cTn>
                                        <p:tgtEl>
                                          <p:spTgt spid="16"/>
                                        </p:tgtEl>
                                        <p:attrNameLst>
                                          <p:attrName>style.visibility</p:attrName>
                                        </p:attrNameLst>
                                      </p:cBhvr>
                                      <p:to>
                                        <p:strVal val="visible"/>
                                      </p:to>
                                    </p:set>
                                  </p:childTnLst>
                                </p:cTn>
                              </p:par>
                              <p:par>
                                <p:cTn id="117" presetID="1" presetClass="entr" presetSubtype="0" fill="hold" grpId="3" nodeType="withEffect">
                                  <p:stCondLst>
                                    <p:cond delay="0"/>
                                  </p:stCondLst>
                                  <p:childTnLst>
                                    <p:set>
                                      <p:cBhvr>
                                        <p:cTn id="118" dur="1" fill="hold">
                                          <p:stCondLst>
                                            <p:cond delay="0"/>
                                          </p:stCondLst>
                                        </p:cTn>
                                        <p:tgtEl>
                                          <p:spTgt spid="841819"/>
                                        </p:tgtEl>
                                        <p:attrNameLst>
                                          <p:attrName>style.visibility</p:attrName>
                                        </p:attrNameLst>
                                      </p:cBhvr>
                                      <p:to>
                                        <p:strVal val="visible"/>
                                      </p:to>
                                    </p:set>
                                  </p:childTnLst>
                                  <p:subTnLst>
                                    <p:set>
                                      <p:cBhvr override="childStyle">
                                        <p:cTn dur="1" fill="hold" display="0" masterRel="nextClick" afterEffect="1"/>
                                        <p:tgtEl>
                                          <p:spTgt spid="841819"/>
                                        </p:tgtEl>
                                        <p:attrNameLst>
                                          <p:attrName>style.visibility</p:attrName>
                                        </p:attrNameLst>
                                      </p:cBhvr>
                                      <p:to>
                                        <p:strVal val="hidden"/>
                                      </p:to>
                                    </p:set>
                                  </p:sub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8"/>
                                        </p:tgtEl>
                                        <p:attrNameLst>
                                          <p:attrName>style.visibility</p:attrName>
                                        </p:attrNameLst>
                                      </p:cBhvr>
                                      <p:to>
                                        <p:strVal val="visible"/>
                                      </p:to>
                                    </p:set>
                                  </p:childTnLst>
                                </p:cTn>
                              </p:par>
                              <p:par>
                                <p:cTn id="123" presetID="1" presetClass="entr" presetSubtype="0" fill="hold" grpId="4" nodeType="withEffect">
                                  <p:stCondLst>
                                    <p:cond delay="0"/>
                                  </p:stCondLst>
                                  <p:childTnLst>
                                    <p:set>
                                      <p:cBhvr>
                                        <p:cTn id="124" dur="1" fill="hold">
                                          <p:stCondLst>
                                            <p:cond delay="0"/>
                                          </p:stCondLst>
                                        </p:cTn>
                                        <p:tgtEl>
                                          <p:spTgt spid="841818"/>
                                        </p:tgtEl>
                                        <p:attrNameLst>
                                          <p:attrName>style.visibility</p:attrName>
                                        </p:attrNameLst>
                                      </p:cBhvr>
                                      <p:to>
                                        <p:strVal val="visible"/>
                                      </p:to>
                                    </p:set>
                                  </p:childTnLst>
                                  <p:subTnLst>
                                    <p:set>
                                      <p:cBhvr override="childStyle">
                                        <p:cTn dur="1" fill="hold" display="0" masterRel="nextClick" afterEffect="1"/>
                                        <p:tgtEl>
                                          <p:spTgt spid="841818"/>
                                        </p:tgtEl>
                                        <p:attrNameLst>
                                          <p:attrName>style.visibility</p:attrName>
                                        </p:attrNameLst>
                                      </p:cBhvr>
                                      <p:to>
                                        <p:strVal val="hidden"/>
                                      </p:to>
                                    </p:set>
                                  </p:subTnLst>
                                </p:cTn>
                              </p:par>
                            </p:childTnLst>
                          </p:cTn>
                        </p:par>
                      </p:childTnLst>
                    </p:cTn>
                  </p:par>
                  <p:par>
                    <p:cTn id="125" fill="hold">
                      <p:stCondLst>
                        <p:cond delay="indefinite"/>
                      </p:stCondLst>
                      <p:childTnLst>
                        <p:par>
                          <p:cTn id="126" fill="hold">
                            <p:stCondLst>
                              <p:cond delay="0"/>
                            </p:stCondLst>
                            <p:childTnLst>
                              <p:par>
                                <p:cTn id="127" presetID="1" presetClass="entr" presetSubtype="0" fill="hold" grpId="4" nodeType="clickEffect">
                                  <p:stCondLst>
                                    <p:cond delay="0"/>
                                  </p:stCondLst>
                                  <p:childTnLst>
                                    <p:set>
                                      <p:cBhvr>
                                        <p:cTn id="128" dur="1" fill="hold">
                                          <p:stCondLst>
                                            <p:cond delay="0"/>
                                          </p:stCondLst>
                                        </p:cTn>
                                        <p:tgtEl>
                                          <p:spTgt spid="841816"/>
                                        </p:tgtEl>
                                        <p:attrNameLst>
                                          <p:attrName>style.visibility</p:attrName>
                                        </p:attrNameLst>
                                      </p:cBhvr>
                                      <p:to>
                                        <p:strVal val="visible"/>
                                      </p:to>
                                    </p:set>
                                  </p:childTnLst>
                                  <p:subTnLst>
                                    <p:set>
                                      <p:cBhvr override="childStyle">
                                        <p:cTn dur="1" fill="hold" display="0" masterRel="nextClick" afterEffect="1"/>
                                        <p:tgtEl>
                                          <p:spTgt spid="841816"/>
                                        </p:tgtEl>
                                        <p:attrNameLst>
                                          <p:attrName>style.visibility</p:attrName>
                                        </p:attrNameLst>
                                      </p:cBhvr>
                                      <p:to>
                                        <p:strVal val="hidden"/>
                                      </p:to>
                                    </p:set>
                                  </p:subTnLst>
                                </p:cTn>
                              </p:par>
                            </p:childTnLst>
                          </p:cTn>
                        </p:par>
                      </p:childTnLst>
                    </p:cTn>
                  </p:par>
                  <p:par>
                    <p:cTn id="129" fill="hold">
                      <p:stCondLst>
                        <p:cond delay="indefinite"/>
                      </p:stCondLst>
                      <p:childTnLst>
                        <p:par>
                          <p:cTn id="130" fill="hold">
                            <p:stCondLst>
                              <p:cond delay="0"/>
                            </p:stCondLst>
                            <p:childTnLst>
                              <p:par>
                                <p:cTn id="131" presetID="1" presetClass="entr" presetSubtype="0" fill="hold" nodeType="clickEffect">
                                  <p:stCondLst>
                                    <p:cond delay="0"/>
                                  </p:stCondLst>
                                  <p:childTnLst>
                                    <p:set>
                                      <p:cBhvr>
                                        <p:cTn id="132" dur="1" fill="hold">
                                          <p:stCondLst>
                                            <p:cond delay="0"/>
                                          </p:stCondLst>
                                        </p:cTn>
                                        <p:tgtEl>
                                          <p:spTgt spid="17"/>
                                        </p:tgtEl>
                                        <p:attrNameLst>
                                          <p:attrName>style.visibility</p:attrName>
                                        </p:attrNameLst>
                                      </p:cBhvr>
                                      <p:to>
                                        <p:strVal val="visible"/>
                                      </p:to>
                                    </p:set>
                                  </p:childTnLst>
                                </p:cTn>
                              </p:par>
                              <p:par>
                                <p:cTn id="133" presetID="1" presetClass="entr" presetSubtype="0" fill="hold" grpId="4" nodeType="withEffect">
                                  <p:stCondLst>
                                    <p:cond delay="0"/>
                                  </p:stCondLst>
                                  <p:childTnLst>
                                    <p:set>
                                      <p:cBhvr>
                                        <p:cTn id="134" dur="1" fill="hold">
                                          <p:stCondLst>
                                            <p:cond delay="0"/>
                                          </p:stCondLst>
                                        </p:cTn>
                                        <p:tgtEl>
                                          <p:spTgt spid="841819"/>
                                        </p:tgtEl>
                                        <p:attrNameLst>
                                          <p:attrName>style.visibility</p:attrName>
                                        </p:attrNameLst>
                                      </p:cBhvr>
                                      <p:to>
                                        <p:strVal val="visible"/>
                                      </p:to>
                                    </p:set>
                                  </p:childTnLst>
                                  <p:subTnLst>
                                    <p:set>
                                      <p:cBhvr override="childStyle">
                                        <p:cTn dur="1" fill="hold" display="0" masterRel="nextClick" afterEffect="1"/>
                                        <p:tgtEl>
                                          <p:spTgt spid="841819"/>
                                        </p:tgtEl>
                                        <p:attrNameLst>
                                          <p:attrName>style.visibility</p:attrName>
                                        </p:attrNameLst>
                                      </p:cBhvr>
                                      <p:to>
                                        <p:strVal val="hidden"/>
                                      </p:to>
                                    </p:set>
                                  </p:subTnLst>
                                </p:cTn>
                              </p:par>
                            </p:childTnLst>
                          </p:cTn>
                        </p:par>
                      </p:childTnLst>
                    </p:cTn>
                  </p:par>
                  <p:par>
                    <p:cTn id="135" fill="hold">
                      <p:stCondLst>
                        <p:cond delay="indefinite"/>
                      </p:stCondLst>
                      <p:childTnLst>
                        <p:par>
                          <p:cTn id="136" fill="hold">
                            <p:stCondLst>
                              <p:cond delay="0"/>
                            </p:stCondLst>
                            <p:childTnLst>
                              <p:par>
                                <p:cTn id="137" presetID="1" presetClass="entr" presetSubtype="0" fill="hold" nodeType="clickEffect">
                                  <p:stCondLst>
                                    <p:cond delay="0"/>
                                  </p:stCondLst>
                                  <p:childTnLst>
                                    <p:set>
                                      <p:cBhvr>
                                        <p:cTn id="138" dur="1" fill="hold">
                                          <p:stCondLst>
                                            <p:cond delay="0"/>
                                          </p:stCondLst>
                                        </p:cTn>
                                        <p:tgtEl>
                                          <p:spTgt spid="9"/>
                                        </p:tgtEl>
                                        <p:attrNameLst>
                                          <p:attrName>style.visibility</p:attrName>
                                        </p:attrNameLst>
                                      </p:cBhvr>
                                      <p:to>
                                        <p:strVal val="visible"/>
                                      </p:to>
                                    </p:set>
                                  </p:childTnLst>
                                </p:cTn>
                              </p:par>
                              <p:par>
                                <p:cTn id="139" presetID="1" presetClass="entr" presetSubtype="0" fill="hold" grpId="5" nodeType="withEffect">
                                  <p:stCondLst>
                                    <p:cond delay="0"/>
                                  </p:stCondLst>
                                  <p:childTnLst>
                                    <p:set>
                                      <p:cBhvr>
                                        <p:cTn id="140" dur="1" fill="hold">
                                          <p:stCondLst>
                                            <p:cond delay="0"/>
                                          </p:stCondLst>
                                        </p:cTn>
                                        <p:tgtEl>
                                          <p:spTgt spid="841818"/>
                                        </p:tgtEl>
                                        <p:attrNameLst>
                                          <p:attrName>style.visibility</p:attrName>
                                        </p:attrNameLst>
                                      </p:cBhvr>
                                      <p:to>
                                        <p:strVal val="visible"/>
                                      </p:to>
                                    </p:set>
                                  </p:childTnLst>
                                  <p:subTnLst>
                                    <p:set>
                                      <p:cBhvr override="childStyle">
                                        <p:cTn dur="1" fill="hold" display="0" masterRel="nextClick" afterEffect="1"/>
                                        <p:tgtEl>
                                          <p:spTgt spid="841818"/>
                                        </p:tgtEl>
                                        <p:attrNameLst>
                                          <p:attrName>style.visibility</p:attrName>
                                        </p:attrNameLst>
                                      </p:cBhvr>
                                      <p:to>
                                        <p:strVal val="hidden"/>
                                      </p:to>
                                    </p:set>
                                  </p:sub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5" nodeType="clickEffect">
                                  <p:stCondLst>
                                    <p:cond delay="0"/>
                                  </p:stCondLst>
                                  <p:childTnLst>
                                    <p:set>
                                      <p:cBhvr>
                                        <p:cTn id="144" dur="1" fill="hold">
                                          <p:stCondLst>
                                            <p:cond delay="0"/>
                                          </p:stCondLst>
                                        </p:cTn>
                                        <p:tgtEl>
                                          <p:spTgt spid="841816"/>
                                        </p:tgtEl>
                                        <p:attrNameLst>
                                          <p:attrName>style.visibility</p:attrName>
                                        </p:attrNameLst>
                                      </p:cBhvr>
                                      <p:to>
                                        <p:strVal val="visible"/>
                                      </p:to>
                                    </p:set>
                                  </p:childTnLst>
                                  <p:subTnLst>
                                    <p:set>
                                      <p:cBhvr override="childStyle">
                                        <p:cTn dur="1" fill="hold" display="0" masterRel="nextClick" afterEffect="1"/>
                                        <p:tgtEl>
                                          <p:spTgt spid="841816"/>
                                        </p:tgtEl>
                                        <p:attrNameLst>
                                          <p:attrName>style.visibility</p:attrName>
                                        </p:attrNameLst>
                                      </p:cBhvr>
                                      <p:to>
                                        <p:strVal val="hidden"/>
                                      </p:to>
                                    </p:set>
                                  </p:subTnLst>
                                </p:cTn>
                              </p:par>
                            </p:childTnLst>
                          </p:cTn>
                        </p:par>
                      </p:childTnLst>
                    </p:cTn>
                  </p:par>
                  <p:par>
                    <p:cTn id="145" fill="hold">
                      <p:stCondLst>
                        <p:cond delay="indefinite"/>
                      </p:stCondLst>
                      <p:childTnLst>
                        <p:par>
                          <p:cTn id="146" fill="hold">
                            <p:stCondLst>
                              <p:cond delay="0"/>
                            </p:stCondLst>
                            <p:childTnLst>
                              <p:par>
                                <p:cTn id="147" presetID="1" presetClass="entr" presetSubtype="0" fill="hold" nodeType="clickEffect">
                                  <p:stCondLst>
                                    <p:cond delay="0"/>
                                  </p:stCondLst>
                                  <p:childTnLst>
                                    <p:set>
                                      <p:cBhvr>
                                        <p:cTn id="148" dur="1" fill="hold">
                                          <p:stCondLst>
                                            <p:cond delay="0"/>
                                          </p:stCondLst>
                                        </p:cTn>
                                        <p:tgtEl>
                                          <p:spTgt spid="18"/>
                                        </p:tgtEl>
                                        <p:attrNameLst>
                                          <p:attrName>style.visibility</p:attrName>
                                        </p:attrNameLst>
                                      </p:cBhvr>
                                      <p:to>
                                        <p:strVal val="visible"/>
                                      </p:to>
                                    </p:set>
                                  </p:childTnLst>
                                </p:cTn>
                              </p:par>
                              <p:par>
                                <p:cTn id="149" presetID="1" presetClass="entr" presetSubtype="0" fill="hold" grpId="5" nodeType="withEffect">
                                  <p:stCondLst>
                                    <p:cond delay="0"/>
                                  </p:stCondLst>
                                  <p:childTnLst>
                                    <p:set>
                                      <p:cBhvr>
                                        <p:cTn id="150" dur="1" fill="hold">
                                          <p:stCondLst>
                                            <p:cond delay="0"/>
                                          </p:stCondLst>
                                        </p:cTn>
                                        <p:tgtEl>
                                          <p:spTgt spid="841819"/>
                                        </p:tgtEl>
                                        <p:attrNameLst>
                                          <p:attrName>style.visibility</p:attrName>
                                        </p:attrNameLst>
                                      </p:cBhvr>
                                      <p:to>
                                        <p:strVal val="visible"/>
                                      </p:to>
                                    </p:set>
                                  </p:childTnLst>
                                  <p:subTnLst>
                                    <p:set>
                                      <p:cBhvr override="childStyle">
                                        <p:cTn dur="1" fill="hold" display="0" masterRel="nextClick" afterEffect="1"/>
                                        <p:tgtEl>
                                          <p:spTgt spid="841819"/>
                                        </p:tgtEl>
                                        <p:attrNameLst>
                                          <p:attrName>style.visibility</p:attrName>
                                        </p:attrNameLst>
                                      </p:cBhvr>
                                      <p:to>
                                        <p:strVal val="hidden"/>
                                      </p:to>
                                    </p:set>
                                  </p:subTnLst>
                                </p:cTn>
                              </p:par>
                            </p:childTnLst>
                          </p:cTn>
                        </p:par>
                      </p:childTnLst>
                    </p:cTn>
                  </p:par>
                  <p:par>
                    <p:cTn id="151" fill="hold">
                      <p:stCondLst>
                        <p:cond delay="indefinite"/>
                      </p:stCondLst>
                      <p:childTnLst>
                        <p:par>
                          <p:cTn id="152" fill="hold">
                            <p:stCondLst>
                              <p:cond delay="0"/>
                            </p:stCondLst>
                            <p:childTnLst>
                              <p:par>
                                <p:cTn id="153" presetID="1" presetClass="entr" presetSubtype="0" fill="hold" nodeType="clickEffect">
                                  <p:stCondLst>
                                    <p:cond delay="0"/>
                                  </p:stCondLst>
                                  <p:childTnLst>
                                    <p:set>
                                      <p:cBhvr>
                                        <p:cTn id="154" dur="1" fill="hold">
                                          <p:stCondLst>
                                            <p:cond delay="0"/>
                                          </p:stCondLst>
                                        </p:cTn>
                                        <p:tgtEl>
                                          <p:spTgt spid="10"/>
                                        </p:tgtEl>
                                        <p:attrNameLst>
                                          <p:attrName>style.visibility</p:attrName>
                                        </p:attrNameLst>
                                      </p:cBhvr>
                                      <p:to>
                                        <p:strVal val="visible"/>
                                      </p:to>
                                    </p:set>
                                  </p:childTnLst>
                                </p:cTn>
                              </p:par>
                              <p:par>
                                <p:cTn id="155" presetID="1" presetClass="entr" presetSubtype="0" fill="hold" grpId="6" nodeType="withEffect">
                                  <p:stCondLst>
                                    <p:cond delay="0"/>
                                  </p:stCondLst>
                                  <p:childTnLst>
                                    <p:set>
                                      <p:cBhvr>
                                        <p:cTn id="156" dur="1" fill="hold">
                                          <p:stCondLst>
                                            <p:cond delay="0"/>
                                          </p:stCondLst>
                                        </p:cTn>
                                        <p:tgtEl>
                                          <p:spTgt spid="841818"/>
                                        </p:tgtEl>
                                        <p:attrNameLst>
                                          <p:attrName>style.visibility</p:attrName>
                                        </p:attrNameLst>
                                      </p:cBhvr>
                                      <p:to>
                                        <p:strVal val="visible"/>
                                      </p:to>
                                    </p:set>
                                  </p:childTnLst>
                                  <p:subTnLst>
                                    <p:set>
                                      <p:cBhvr override="childStyle">
                                        <p:cTn dur="1" fill="hold" display="0" masterRel="nextClick" afterEffect="1"/>
                                        <p:tgtEl>
                                          <p:spTgt spid="841818"/>
                                        </p:tgtEl>
                                        <p:attrNameLst>
                                          <p:attrName>style.visibility</p:attrName>
                                        </p:attrNameLst>
                                      </p:cBhvr>
                                      <p:to>
                                        <p:strVal val="hidden"/>
                                      </p:to>
                                    </p:set>
                                  </p:subTnLst>
                                </p:cTn>
                              </p:par>
                            </p:childTnLst>
                          </p:cTn>
                        </p:par>
                      </p:childTnLst>
                    </p:cTn>
                  </p:par>
                  <p:par>
                    <p:cTn id="157" fill="hold">
                      <p:stCondLst>
                        <p:cond delay="indefinite"/>
                      </p:stCondLst>
                      <p:childTnLst>
                        <p:par>
                          <p:cTn id="158" fill="hold">
                            <p:stCondLst>
                              <p:cond delay="0"/>
                            </p:stCondLst>
                            <p:childTnLst>
                              <p:par>
                                <p:cTn id="159" presetID="1" presetClass="entr" presetSubtype="0" fill="hold" grpId="6" nodeType="clickEffect">
                                  <p:stCondLst>
                                    <p:cond delay="0"/>
                                  </p:stCondLst>
                                  <p:childTnLst>
                                    <p:set>
                                      <p:cBhvr>
                                        <p:cTn id="160" dur="1" fill="hold">
                                          <p:stCondLst>
                                            <p:cond delay="0"/>
                                          </p:stCondLst>
                                        </p:cTn>
                                        <p:tgtEl>
                                          <p:spTgt spid="841816"/>
                                        </p:tgtEl>
                                        <p:attrNameLst>
                                          <p:attrName>style.visibility</p:attrName>
                                        </p:attrNameLst>
                                      </p:cBhvr>
                                      <p:to>
                                        <p:strVal val="visible"/>
                                      </p:to>
                                    </p:set>
                                  </p:childTnLst>
                                  <p:subTnLst>
                                    <p:set>
                                      <p:cBhvr override="childStyle">
                                        <p:cTn dur="1" fill="hold" display="0" masterRel="nextClick" afterEffect="1"/>
                                        <p:tgtEl>
                                          <p:spTgt spid="841816"/>
                                        </p:tgtEl>
                                        <p:attrNameLst>
                                          <p:attrName>style.visibility</p:attrName>
                                        </p:attrNameLst>
                                      </p:cBhvr>
                                      <p:to>
                                        <p:strVal val="hidden"/>
                                      </p:to>
                                    </p:set>
                                  </p:subTnLst>
                                </p:cTn>
                              </p:par>
                            </p:childTnLst>
                          </p:cTn>
                        </p:par>
                      </p:childTnLst>
                    </p:cTn>
                  </p:par>
                  <p:par>
                    <p:cTn id="161" fill="hold">
                      <p:stCondLst>
                        <p:cond delay="indefinite"/>
                      </p:stCondLst>
                      <p:childTnLst>
                        <p:par>
                          <p:cTn id="162" fill="hold">
                            <p:stCondLst>
                              <p:cond delay="0"/>
                            </p:stCondLst>
                            <p:childTnLst>
                              <p:par>
                                <p:cTn id="163" presetID="1" presetClass="entr" presetSubtype="0" fill="hold" nodeType="clickEffect">
                                  <p:stCondLst>
                                    <p:cond delay="0"/>
                                  </p:stCondLst>
                                  <p:childTnLst>
                                    <p:set>
                                      <p:cBhvr>
                                        <p:cTn id="164" dur="1" fill="hold">
                                          <p:stCondLst>
                                            <p:cond delay="0"/>
                                          </p:stCondLst>
                                        </p:cTn>
                                        <p:tgtEl>
                                          <p:spTgt spid="19"/>
                                        </p:tgtEl>
                                        <p:attrNameLst>
                                          <p:attrName>style.visibility</p:attrName>
                                        </p:attrNameLst>
                                      </p:cBhvr>
                                      <p:to>
                                        <p:strVal val="visible"/>
                                      </p:to>
                                    </p:set>
                                  </p:childTnLst>
                                </p:cTn>
                              </p:par>
                              <p:par>
                                <p:cTn id="165" presetID="1" presetClass="entr" presetSubtype="0" fill="hold" grpId="6" nodeType="withEffect">
                                  <p:stCondLst>
                                    <p:cond delay="0"/>
                                  </p:stCondLst>
                                  <p:childTnLst>
                                    <p:set>
                                      <p:cBhvr>
                                        <p:cTn id="166" dur="1" fill="hold">
                                          <p:stCondLst>
                                            <p:cond delay="0"/>
                                          </p:stCondLst>
                                        </p:cTn>
                                        <p:tgtEl>
                                          <p:spTgt spid="841819"/>
                                        </p:tgtEl>
                                        <p:attrNameLst>
                                          <p:attrName>style.visibility</p:attrName>
                                        </p:attrNameLst>
                                      </p:cBhvr>
                                      <p:to>
                                        <p:strVal val="visible"/>
                                      </p:to>
                                    </p:set>
                                  </p:childTnLst>
                                  <p:subTnLst>
                                    <p:set>
                                      <p:cBhvr override="childStyle">
                                        <p:cTn dur="1" fill="hold" display="0" masterRel="nextClick" afterEffect="1"/>
                                        <p:tgtEl>
                                          <p:spTgt spid="841819"/>
                                        </p:tgtEl>
                                        <p:attrNameLst>
                                          <p:attrName>style.visibility</p:attrName>
                                        </p:attrNameLst>
                                      </p:cBhvr>
                                      <p:to>
                                        <p:strVal val="hidden"/>
                                      </p:to>
                                    </p:set>
                                  </p:subTnLst>
                                </p:cTn>
                              </p:par>
                            </p:childTnLst>
                          </p:cTn>
                        </p:par>
                      </p:childTnLst>
                    </p:cTn>
                  </p:par>
                  <p:par>
                    <p:cTn id="167" fill="hold">
                      <p:stCondLst>
                        <p:cond delay="indefinite"/>
                      </p:stCondLst>
                      <p:childTnLst>
                        <p:par>
                          <p:cTn id="168" fill="hold">
                            <p:stCondLst>
                              <p:cond delay="0"/>
                            </p:stCondLst>
                            <p:childTnLst>
                              <p:par>
                                <p:cTn id="169" presetID="1" presetClass="entr" presetSubtype="0" fill="hold" nodeType="clickEffect">
                                  <p:stCondLst>
                                    <p:cond delay="0"/>
                                  </p:stCondLst>
                                  <p:childTnLst>
                                    <p:set>
                                      <p:cBhvr>
                                        <p:cTn id="170" dur="1" fill="hold">
                                          <p:stCondLst>
                                            <p:cond delay="0"/>
                                          </p:stCondLst>
                                        </p:cTn>
                                        <p:tgtEl>
                                          <p:spTgt spid="11"/>
                                        </p:tgtEl>
                                        <p:attrNameLst>
                                          <p:attrName>style.visibility</p:attrName>
                                        </p:attrNameLst>
                                      </p:cBhvr>
                                      <p:to>
                                        <p:strVal val="visible"/>
                                      </p:to>
                                    </p:set>
                                  </p:childTnLst>
                                </p:cTn>
                              </p:par>
                              <p:par>
                                <p:cTn id="171" presetID="1" presetClass="entr" presetSubtype="0" fill="hold" grpId="7" nodeType="withEffect">
                                  <p:stCondLst>
                                    <p:cond delay="0"/>
                                  </p:stCondLst>
                                  <p:childTnLst>
                                    <p:set>
                                      <p:cBhvr>
                                        <p:cTn id="172" dur="1" fill="hold">
                                          <p:stCondLst>
                                            <p:cond delay="0"/>
                                          </p:stCondLst>
                                        </p:cTn>
                                        <p:tgtEl>
                                          <p:spTgt spid="841818"/>
                                        </p:tgtEl>
                                        <p:attrNameLst>
                                          <p:attrName>style.visibility</p:attrName>
                                        </p:attrNameLst>
                                      </p:cBhvr>
                                      <p:to>
                                        <p:strVal val="visible"/>
                                      </p:to>
                                    </p:set>
                                  </p:childTnLst>
                                  <p:subTnLst>
                                    <p:set>
                                      <p:cBhvr override="childStyle">
                                        <p:cTn dur="1" fill="hold" display="0" masterRel="nextClick" afterEffect="1"/>
                                        <p:tgtEl>
                                          <p:spTgt spid="841818"/>
                                        </p:tgtEl>
                                        <p:attrNameLst>
                                          <p:attrName>style.visibility</p:attrName>
                                        </p:attrNameLst>
                                      </p:cBhvr>
                                      <p:to>
                                        <p:strVal val="hidden"/>
                                      </p:to>
                                    </p:set>
                                  </p:subTnLst>
                                </p:cTn>
                              </p:par>
                            </p:childTnLst>
                          </p:cTn>
                        </p:par>
                      </p:childTnLst>
                    </p:cTn>
                  </p:par>
                  <p:par>
                    <p:cTn id="173" fill="hold">
                      <p:stCondLst>
                        <p:cond delay="indefinite"/>
                      </p:stCondLst>
                      <p:childTnLst>
                        <p:par>
                          <p:cTn id="174" fill="hold">
                            <p:stCondLst>
                              <p:cond delay="0"/>
                            </p:stCondLst>
                            <p:childTnLst>
                              <p:par>
                                <p:cTn id="175" presetID="1" presetClass="entr" presetSubtype="0" fill="hold" grpId="7" nodeType="clickEffect">
                                  <p:stCondLst>
                                    <p:cond delay="0"/>
                                  </p:stCondLst>
                                  <p:childTnLst>
                                    <p:set>
                                      <p:cBhvr>
                                        <p:cTn id="176" dur="1" fill="hold">
                                          <p:stCondLst>
                                            <p:cond delay="0"/>
                                          </p:stCondLst>
                                        </p:cTn>
                                        <p:tgtEl>
                                          <p:spTgt spid="841816"/>
                                        </p:tgtEl>
                                        <p:attrNameLst>
                                          <p:attrName>style.visibility</p:attrName>
                                        </p:attrNameLst>
                                      </p:cBhvr>
                                      <p:to>
                                        <p:strVal val="visible"/>
                                      </p:to>
                                    </p:set>
                                  </p:childTnLst>
                                  <p:subTnLst>
                                    <p:set>
                                      <p:cBhvr override="childStyle">
                                        <p:cTn dur="1" fill="hold" display="0" masterRel="nextClick" afterEffect="1"/>
                                        <p:tgtEl>
                                          <p:spTgt spid="841816"/>
                                        </p:tgtEl>
                                        <p:attrNameLst>
                                          <p:attrName>style.visibility</p:attrName>
                                        </p:attrNameLst>
                                      </p:cBhvr>
                                      <p:to>
                                        <p:strVal val="hidden"/>
                                      </p:to>
                                    </p:set>
                                  </p:subTnLst>
                                </p:cTn>
                              </p:par>
                            </p:childTnLst>
                          </p:cTn>
                        </p:par>
                      </p:childTnLst>
                    </p:cTn>
                  </p:par>
                  <p:par>
                    <p:cTn id="177" fill="hold">
                      <p:stCondLst>
                        <p:cond delay="indefinite"/>
                      </p:stCondLst>
                      <p:childTnLst>
                        <p:par>
                          <p:cTn id="178" fill="hold">
                            <p:stCondLst>
                              <p:cond delay="0"/>
                            </p:stCondLst>
                            <p:childTnLst>
                              <p:par>
                                <p:cTn id="179" presetID="1" presetClass="entr" presetSubtype="0" fill="hold" nodeType="clickEffect">
                                  <p:stCondLst>
                                    <p:cond delay="0"/>
                                  </p:stCondLst>
                                  <p:childTnLst>
                                    <p:set>
                                      <p:cBhvr>
                                        <p:cTn id="180" dur="1" fill="hold">
                                          <p:stCondLst>
                                            <p:cond delay="0"/>
                                          </p:stCondLst>
                                        </p:cTn>
                                        <p:tgtEl>
                                          <p:spTgt spid="20"/>
                                        </p:tgtEl>
                                        <p:attrNameLst>
                                          <p:attrName>style.visibility</p:attrName>
                                        </p:attrNameLst>
                                      </p:cBhvr>
                                      <p:to>
                                        <p:strVal val="visible"/>
                                      </p:to>
                                    </p:set>
                                  </p:childTnLst>
                                </p:cTn>
                              </p:par>
                              <p:par>
                                <p:cTn id="181" presetID="1" presetClass="entr" presetSubtype="0" fill="hold" grpId="7" nodeType="withEffect">
                                  <p:stCondLst>
                                    <p:cond delay="0"/>
                                  </p:stCondLst>
                                  <p:childTnLst>
                                    <p:set>
                                      <p:cBhvr>
                                        <p:cTn id="182" dur="1" fill="hold">
                                          <p:stCondLst>
                                            <p:cond delay="0"/>
                                          </p:stCondLst>
                                        </p:cTn>
                                        <p:tgtEl>
                                          <p:spTgt spid="841819"/>
                                        </p:tgtEl>
                                        <p:attrNameLst>
                                          <p:attrName>style.visibility</p:attrName>
                                        </p:attrNameLst>
                                      </p:cBhvr>
                                      <p:to>
                                        <p:strVal val="visible"/>
                                      </p:to>
                                    </p:set>
                                  </p:childTnLst>
                                  <p:subTnLst>
                                    <p:set>
                                      <p:cBhvr override="childStyle">
                                        <p:cTn dur="1" fill="hold" display="0" masterRel="nextClick" afterEffect="1"/>
                                        <p:tgtEl>
                                          <p:spTgt spid="841819"/>
                                        </p:tgtEl>
                                        <p:attrNameLst>
                                          <p:attrName>style.visibility</p:attrName>
                                        </p:attrNameLst>
                                      </p:cBhvr>
                                      <p:to>
                                        <p:strVal val="hidden"/>
                                      </p:to>
                                    </p:set>
                                  </p:subTnLst>
                                </p:cTn>
                              </p:par>
                            </p:childTnLst>
                          </p:cTn>
                        </p:par>
                      </p:childTnLst>
                    </p:cTn>
                  </p:par>
                  <p:par>
                    <p:cTn id="183" fill="hold">
                      <p:stCondLst>
                        <p:cond delay="indefinite"/>
                      </p:stCondLst>
                      <p:childTnLst>
                        <p:par>
                          <p:cTn id="184" fill="hold">
                            <p:stCondLst>
                              <p:cond delay="0"/>
                            </p:stCondLst>
                            <p:childTnLst>
                              <p:par>
                                <p:cTn id="185" presetID="1" presetClass="entr" presetSubtype="0" fill="hold" nodeType="clickEffect">
                                  <p:stCondLst>
                                    <p:cond delay="0"/>
                                  </p:stCondLst>
                                  <p:childTnLst>
                                    <p:set>
                                      <p:cBhvr>
                                        <p:cTn id="186" dur="1" fill="hold">
                                          <p:stCondLst>
                                            <p:cond delay="0"/>
                                          </p:stCondLst>
                                        </p:cTn>
                                        <p:tgtEl>
                                          <p:spTgt spid="12"/>
                                        </p:tgtEl>
                                        <p:attrNameLst>
                                          <p:attrName>style.visibility</p:attrName>
                                        </p:attrNameLst>
                                      </p:cBhvr>
                                      <p:to>
                                        <p:strVal val="visible"/>
                                      </p:to>
                                    </p:set>
                                  </p:childTnLst>
                                </p:cTn>
                              </p:par>
                            </p:childTnLst>
                          </p:cTn>
                        </p:par>
                        <p:par>
                          <p:cTn id="187" fill="hold">
                            <p:stCondLst>
                              <p:cond delay="0"/>
                            </p:stCondLst>
                            <p:childTnLst>
                              <p:par>
                                <p:cTn id="188" presetID="1" presetClass="entr" presetSubtype="0" fill="hold" grpId="8" nodeType="afterEffect">
                                  <p:stCondLst>
                                    <p:cond delay="0"/>
                                  </p:stCondLst>
                                  <p:childTnLst>
                                    <p:set>
                                      <p:cBhvr>
                                        <p:cTn id="189" dur="1" fill="hold">
                                          <p:stCondLst>
                                            <p:cond delay="0"/>
                                          </p:stCondLst>
                                        </p:cTn>
                                        <p:tgtEl>
                                          <p:spTgt spid="841818"/>
                                        </p:tgtEl>
                                        <p:attrNameLst>
                                          <p:attrName>style.visibility</p:attrName>
                                        </p:attrNameLst>
                                      </p:cBhvr>
                                      <p:to>
                                        <p:strVal val="visible"/>
                                      </p:to>
                                    </p:set>
                                  </p:childTnLst>
                                  <p:subTnLst>
                                    <p:set>
                                      <p:cBhvr override="childStyle">
                                        <p:cTn dur="1" fill="hold" display="0" masterRel="nextClick" afterEffect="1"/>
                                        <p:tgtEl>
                                          <p:spTgt spid="841818"/>
                                        </p:tgtEl>
                                        <p:attrNameLst>
                                          <p:attrName>style.visibility</p:attrName>
                                        </p:attrNameLst>
                                      </p:cBhvr>
                                      <p:to>
                                        <p:strVal val="hidden"/>
                                      </p:to>
                                    </p:set>
                                  </p:subTnLst>
                                </p:cTn>
                              </p:par>
                            </p:childTnLst>
                          </p:cTn>
                        </p:par>
                      </p:childTnLst>
                    </p:cTn>
                  </p:par>
                  <p:par>
                    <p:cTn id="190" fill="hold">
                      <p:stCondLst>
                        <p:cond delay="indefinite"/>
                      </p:stCondLst>
                      <p:childTnLst>
                        <p:par>
                          <p:cTn id="191" fill="hold">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841763"/>
                                        </p:tgtEl>
                                        <p:attrNameLst>
                                          <p:attrName>style.visibility</p:attrName>
                                        </p:attrNameLst>
                                      </p:cBhvr>
                                      <p:to>
                                        <p:strVal val="visible"/>
                                      </p:to>
                                    </p:set>
                                  </p:childTnLst>
                                  <p:subTnLst>
                                    <p:set>
                                      <p:cBhvr override="childStyle">
                                        <p:cTn dur="1" fill="hold" display="0" masterRel="nextClick" afterEffect="1"/>
                                        <p:tgtEl>
                                          <p:spTgt spid="841763"/>
                                        </p:tgtEl>
                                        <p:attrNameLst>
                                          <p:attrName>style.visibility</p:attrName>
                                        </p:attrNameLst>
                                      </p:cBhvr>
                                      <p:to>
                                        <p:strVal val="hidden"/>
                                      </p:to>
                                    </p:set>
                                  </p:subTnLst>
                                </p:cTn>
                              </p:par>
                            </p:childTnLst>
                          </p:cTn>
                        </p:par>
                      </p:childTnLst>
                    </p:cTn>
                  </p:par>
                  <p:par>
                    <p:cTn id="194" fill="hold">
                      <p:stCondLst>
                        <p:cond delay="indefinite"/>
                      </p:stCondLst>
                      <p:childTnLst>
                        <p:par>
                          <p:cTn id="195" fill="hold">
                            <p:stCondLst>
                              <p:cond delay="0"/>
                            </p:stCondLst>
                            <p:childTnLst>
                              <p:par>
                                <p:cTn id="196" presetID="53" presetClass="exit" presetSubtype="0" fill="hold" nodeType="clickEffect">
                                  <p:stCondLst>
                                    <p:cond delay="0"/>
                                  </p:stCondLst>
                                  <p:childTnLst>
                                    <p:anim calcmode="lin" valueType="num">
                                      <p:cBhvr>
                                        <p:cTn id="197" dur="500"/>
                                        <p:tgtEl>
                                          <p:spTgt spid="3"/>
                                        </p:tgtEl>
                                        <p:attrNameLst>
                                          <p:attrName>ppt_w</p:attrName>
                                        </p:attrNameLst>
                                      </p:cBhvr>
                                      <p:tavLst>
                                        <p:tav tm="0">
                                          <p:val>
                                            <p:strVal val="ppt_w"/>
                                          </p:val>
                                        </p:tav>
                                        <p:tav tm="100000">
                                          <p:val>
                                            <p:fltVal val="0"/>
                                          </p:val>
                                        </p:tav>
                                      </p:tavLst>
                                    </p:anim>
                                    <p:anim calcmode="lin" valueType="num">
                                      <p:cBhvr>
                                        <p:cTn id="198" dur="500"/>
                                        <p:tgtEl>
                                          <p:spTgt spid="3"/>
                                        </p:tgtEl>
                                        <p:attrNameLst>
                                          <p:attrName>ppt_h</p:attrName>
                                        </p:attrNameLst>
                                      </p:cBhvr>
                                      <p:tavLst>
                                        <p:tav tm="0">
                                          <p:val>
                                            <p:strVal val="ppt_h"/>
                                          </p:val>
                                        </p:tav>
                                        <p:tav tm="100000">
                                          <p:val>
                                            <p:fltVal val="0"/>
                                          </p:val>
                                        </p:tav>
                                      </p:tavLst>
                                    </p:anim>
                                    <p:animEffect transition="out" filter="fade">
                                      <p:cBhvr>
                                        <p:cTn id="199" dur="500"/>
                                        <p:tgtEl>
                                          <p:spTgt spid="3"/>
                                        </p:tgtEl>
                                      </p:cBhvr>
                                    </p:animEffect>
                                    <p:set>
                                      <p:cBhvr>
                                        <p:cTn id="200" dur="1" fill="hold">
                                          <p:stCondLst>
                                            <p:cond delay="499"/>
                                          </p:stCondLst>
                                        </p:cTn>
                                        <p:tgtEl>
                                          <p:spTgt spid="3"/>
                                        </p:tgtEl>
                                        <p:attrNameLst>
                                          <p:attrName>style.visibility</p:attrName>
                                        </p:attrNameLst>
                                      </p:cBhvr>
                                      <p:to>
                                        <p:strVal val="hidden"/>
                                      </p:to>
                                    </p:set>
                                  </p:childTnLst>
                                </p:cTn>
                              </p:par>
                              <p:par>
                                <p:cTn id="201" presetID="1" presetClass="exit" presetSubtype="0" fill="hold" grpId="1" nodeType="withEffect">
                                  <p:stCondLst>
                                    <p:cond delay="0"/>
                                  </p:stCondLst>
                                  <p:childTnLst>
                                    <p:set>
                                      <p:cBhvr>
                                        <p:cTn id="202" dur="1" fill="hold">
                                          <p:stCondLst>
                                            <p:cond delay="0"/>
                                          </p:stCondLst>
                                        </p:cTn>
                                        <p:tgtEl>
                                          <p:spTgt spid="841761"/>
                                        </p:tgtEl>
                                        <p:attrNameLst>
                                          <p:attrName>style.visibility</p:attrName>
                                        </p:attrNameLst>
                                      </p:cBhvr>
                                      <p:to>
                                        <p:strVal val="hidden"/>
                                      </p:to>
                                    </p:set>
                                  </p:childTnLst>
                                </p:cTn>
                              </p:par>
                              <p:par>
                                <p:cTn id="203" presetID="1" presetClass="exit" presetSubtype="0" fill="hold" nodeType="withEffect">
                                  <p:stCondLst>
                                    <p:cond delay="0"/>
                                  </p:stCondLst>
                                  <p:childTnLst>
                                    <p:set>
                                      <p:cBhvr>
                                        <p:cTn id="204" dur="1" fill="hold">
                                          <p:stCondLst>
                                            <p:cond delay="0"/>
                                          </p:stCondLst>
                                        </p:cTn>
                                        <p:tgtEl>
                                          <p:spTgt spid="4"/>
                                        </p:tgtEl>
                                        <p:attrNameLst>
                                          <p:attrName>style.visibility</p:attrName>
                                        </p:attrNameLst>
                                      </p:cBhvr>
                                      <p:to>
                                        <p:strVal val="hidden"/>
                                      </p:to>
                                    </p:set>
                                  </p:childTnLst>
                                </p:cTn>
                              </p:par>
                              <p:par>
                                <p:cTn id="205" presetID="1" presetClass="exit" presetSubtype="0" fill="hold" nodeType="withEffect">
                                  <p:stCondLst>
                                    <p:cond delay="0"/>
                                  </p:stCondLst>
                                  <p:childTnLst>
                                    <p:set>
                                      <p:cBhvr>
                                        <p:cTn id="206" dur="1" fill="hold">
                                          <p:stCondLst>
                                            <p:cond delay="0"/>
                                          </p:stCondLst>
                                        </p:cTn>
                                        <p:tgtEl>
                                          <p:spTgt spid="5"/>
                                        </p:tgtEl>
                                        <p:attrNameLst>
                                          <p:attrName>style.visibility</p:attrName>
                                        </p:attrNameLst>
                                      </p:cBhvr>
                                      <p:to>
                                        <p:strVal val="hidden"/>
                                      </p:to>
                                    </p:set>
                                  </p:childTnLst>
                                </p:cTn>
                              </p:par>
                              <p:par>
                                <p:cTn id="207" presetID="1" presetClass="exit" presetSubtype="0" fill="hold" nodeType="withEffect">
                                  <p:stCondLst>
                                    <p:cond delay="0"/>
                                  </p:stCondLst>
                                  <p:childTnLst>
                                    <p:set>
                                      <p:cBhvr>
                                        <p:cTn id="208" dur="1" fill="hold">
                                          <p:stCondLst>
                                            <p:cond delay="0"/>
                                          </p:stCondLst>
                                        </p:cTn>
                                        <p:tgtEl>
                                          <p:spTgt spid="6"/>
                                        </p:tgtEl>
                                        <p:attrNameLst>
                                          <p:attrName>style.visibility</p:attrName>
                                        </p:attrNameLst>
                                      </p:cBhvr>
                                      <p:to>
                                        <p:strVal val="hidden"/>
                                      </p:to>
                                    </p:set>
                                  </p:childTnLst>
                                </p:cTn>
                              </p:par>
                              <p:par>
                                <p:cTn id="209" presetID="1" presetClass="exit" presetSubtype="0" fill="hold" nodeType="withEffect">
                                  <p:stCondLst>
                                    <p:cond delay="0"/>
                                  </p:stCondLst>
                                  <p:childTnLst>
                                    <p:set>
                                      <p:cBhvr>
                                        <p:cTn id="210" dur="1" fill="hold">
                                          <p:stCondLst>
                                            <p:cond delay="0"/>
                                          </p:stCondLst>
                                        </p:cTn>
                                        <p:tgtEl>
                                          <p:spTgt spid="7"/>
                                        </p:tgtEl>
                                        <p:attrNameLst>
                                          <p:attrName>style.visibility</p:attrName>
                                        </p:attrNameLst>
                                      </p:cBhvr>
                                      <p:to>
                                        <p:strVal val="hidden"/>
                                      </p:to>
                                    </p:set>
                                  </p:childTnLst>
                                </p:cTn>
                              </p:par>
                              <p:par>
                                <p:cTn id="211" presetID="1" presetClass="exit" presetSubtype="0" fill="hold" nodeType="withEffect">
                                  <p:stCondLst>
                                    <p:cond delay="0"/>
                                  </p:stCondLst>
                                  <p:childTnLst>
                                    <p:set>
                                      <p:cBhvr>
                                        <p:cTn id="212" dur="1" fill="hold">
                                          <p:stCondLst>
                                            <p:cond delay="0"/>
                                          </p:stCondLst>
                                        </p:cTn>
                                        <p:tgtEl>
                                          <p:spTgt spid="8"/>
                                        </p:tgtEl>
                                        <p:attrNameLst>
                                          <p:attrName>style.visibility</p:attrName>
                                        </p:attrNameLst>
                                      </p:cBhvr>
                                      <p:to>
                                        <p:strVal val="hidden"/>
                                      </p:to>
                                    </p:set>
                                  </p:childTnLst>
                                </p:cTn>
                              </p:par>
                              <p:par>
                                <p:cTn id="213" presetID="1" presetClass="exit" presetSubtype="0" fill="hold" nodeType="withEffect">
                                  <p:stCondLst>
                                    <p:cond delay="0"/>
                                  </p:stCondLst>
                                  <p:childTnLst>
                                    <p:set>
                                      <p:cBhvr>
                                        <p:cTn id="214" dur="1" fill="hold">
                                          <p:stCondLst>
                                            <p:cond delay="0"/>
                                          </p:stCondLst>
                                        </p:cTn>
                                        <p:tgtEl>
                                          <p:spTgt spid="9"/>
                                        </p:tgtEl>
                                        <p:attrNameLst>
                                          <p:attrName>style.visibility</p:attrName>
                                        </p:attrNameLst>
                                      </p:cBhvr>
                                      <p:to>
                                        <p:strVal val="hidden"/>
                                      </p:to>
                                    </p:set>
                                  </p:childTnLst>
                                </p:cTn>
                              </p:par>
                              <p:par>
                                <p:cTn id="215" presetID="1" presetClass="exit" presetSubtype="0" fill="hold" nodeType="withEffect">
                                  <p:stCondLst>
                                    <p:cond delay="0"/>
                                  </p:stCondLst>
                                  <p:childTnLst>
                                    <p:set>
                                      <p:cBhvr>
                                        <p:cTn id="216" dur="1" fill="hold">
                                          <p:stCondLst>
                                            <p:cond delay="0"/>
                                          </p:stCondLst>
                                        </p:cTn>
                                        <p:tgtEl>
                                          <p:spTgt spid="10"/>
                                        </p:tgtEl>
                                        <p:attrNameLst>
                                          <p:attrName>style.visibility</p:attrName>
                                        </p:attrNameLst>
                                      </p:cBhvr>
                                      <p:to>
                                        <p:strVal val="hidden"/>
                                      </p:to>
                                    </p:set>
                                  </p:childTnLst>
                                </p:cTn>
                              </p:par>
                              <p:par>
                                <p:cTn id="217" presetID="1" presetClass="exit" presetSubtype="0" fill="hold" nodeType="withEffect">
                                  <p:stCondLst>
                                    <p:cond delay="0"/>
                                  </p:stCondLst>
                                  <p:childTnLst>
                                    <p:set>
                                      <p:cBhvr>
                                        <p:cTn id="218" dur="1" fill="hold">
                                          <p:stCondLst>
                                            <p:cond delay="0"/>
                                          </p:stCondLst>
                                        </p:cTn>
                                        <p:tgtEl>
                                          <p:spTgt spid="11"/>
                                        </p:tgtEl>
                                        <p:attrNameLst>
                                          <p:attrName>style.visibility</p:attrName>
                                        </p:attrNameLst>
                                      </p:cBhvr>
                                      <p:to>
                                        <p:strVal val="hidden"/>
                                      </p:to>
                                    </p:set>
                                  </p:childTnLst>
                                </p:cTn>
                              </p:par>
                              <p:par>
                                <p:cTn id="219" presetID="1" presetClass="exit" presetSubtype="0" fill="hold" nodeType="withEffect">
                                  <p:stCondLst>
                                    <p:cond delay="0"/>
                                  </p:stCondLst>
                                  <p:childTnLst>
                                    <p:set>
                                      <p:cBhvr>
                                        <p:cTn id="220" dur="1" fill="hold">
                                          <p:stCondLst>
                                            <p:cond delay="0"/>
                                          </p:stCondLst>
                                        </p:cTn>
                                        <p:tgtEl>
                                          <p:spTgt spid="12"/>
                                        </p:tgtEl>
                                        <p:attrNameLst>
                                          <p:attrName>style.visibility</p:attrName>
                                        </p:attrNameLst>
                                      </p:cBhvr>
                                      <p:to>
                                        <p:strVal val="hidden"/>
                                      </p:to>
                                    </p:set>
                                  </p:childTnLst>
                                </p:cTn>
                              </p:par>
                              <p:par>
                                <p:cTn id="221" presetID="1" presetClass="exit" presetSubtype="0" fill="hold" nodeType="withEffect">
                                  <p:stCondLst>
                                    <p:cond delay="0"/>
                                  </p:stCondLst>
                                  <p:childTnLst>
                                    <p:set>
                                      <p:cBhvr>
                                        <p:cTn id="222" dur="1" fill="hold">
                                          <p:stCondLst>
                                            <p:cond delay="0"/>
                                          </p:stCondLst>
                                        </p:cTn>
                                        <p:tgtEl>
                                          <p:spTgt spid="13"/>
                                        </p:tgtEl>
                                        <p:attrNameLst>
                                          <p:attrName>style.visibility</p:attrName>
                                        </p:attrNameLst>
                                      </p:cBhvr>
                                      <p:to>
                                        <p:strVal val="hidden"/>
                                      </p:to>
                                    </p:set>
                                  </p:childTnLst>
                                </p:cTn>
                              </p:par>
                              <p:par>
                                <p:cTn id="223" presetID="1" presetClass="exit" presetSubtype="0" fill="hold" nodeType="withEffect">
                                  <p:stCondLst>
                                    <p:cond delay="0"/>
                                  </p:stCondLst>
                                  <p:childTnLst>
                                    <p:set>
                                      <p:cBhvr>
                                        <p:cTn id="224" dur="1" fill="hold">
                                          <p:stCondLst>
                                            <p:cond delay="0"/>
                                          </p:stCondLst>
                                        </p:cTn>
                                        <p:tgtEl>
                                          <p:spTgt spid="14"/>
                                        </p:tgtEl>
                                        <p:attrNameLst>
                                          <p:attrName>style.visibility</p:attrName>
                                        </p:attrNameLst>
                                      </p:cBhvr>
                                      <p:to>
                                        <p:strVal val="hidden"/>
                                      </p:to>
                                    </p:set>
                                  </p:childTnLst>
                                </p:cTn>
                              </p:par>
                              <p:par>
                                <p:cTn id="225" presetID="1" presetClass="exit" presetSubtype="0" fill="hold" nodeType="withEffect">
                                  <p:stCondLst>
                                    <p:cond delay="0"/>
                                  </p:stCondLst>
                                  <p:childTnLst>
                                    <p:set>
                                      <p:cBhvr>
                                        <p:cTn id="226" dur="1" fill="hold">
                                          <p:stCondLst>
                                            <p:cond delay="0"/>
                                          </p:stCondLst>
                                        </p:cTn>
                                        <p:tgtEl>
                                          <p:spTgt spid="15"/>
                                        </p:tgtEl>
                                        <p:attrNameLst>
                                          <p:attrName>style.visibility</p:attrName>
                                        </p:attrNameLst>
                                      </p:cBhvr>
                                      <p:to>
                                        <p:strVal val="hidden"/>
                                      </p:to>
                                    </p:set>
                                  </p:childTnLst>
                                </p:cTn>
                              </p:par>
                              <p:par>
                                <p:cTn id="227" presetID="1" presetClass="exit" presetSubtype="0" fill="hold" nodeType="withEffect">
                                  <p:stCondLst>
                                    <p:cond delay="0"/>
                                  </p:stCondLst>
                                  <p:childTnLst>
                                    <p:set>
                                      <p:cBhvr>
                                        <p:cTn id="228" dur="1" fill="hold">
                                          <p:stCondLst>
                                            <p:cond delay="0"/>
                                          </p:stCondLst>
                                        </p:cTn>
                                        <p:tgtEl>
                                          <p:spTgt spid="16"/>
                                        </p:tgtEl>
                                        <p:attrNameLst>
                                          <p:attrName>style.visibility</p:attrName>
                                        </p:attrNameLst>
                                      </p:cBhvr>
                                      <p:to>
                                        <p:strVal val="hidden"/>
                                      </p:to>
                                    </p:set>
                                  </p:childTnLst>
                                </p:cTn>
                              </p:par>
                              <p:par>
                                <p:cTn id="229" presetID="1" presetClass="exit" presetSubtype="0" fill="hold" nodeType="withEffect">
                                  <p:stCondLst>
                                    <p:cond delay="0"/>
                                  </p:stCondLst>
                                  <p:childTnLst>
                                    <p:set>
                                      <p:cBhvr>
                                        <p:cTn id="230" dur="1" fill="hold">
                                          <p:stCondLst>
                                            <p:cond delay="0"/>
                                          </p:stCondLst>
                                        </p:cTn>
                                        <p:tgtEl>
                                          <p:spTgt spid="17"/>
                                        </p:tgtEl>
                                        <p:attrNameLst>
                                          <p:attrName>style.visibility</p:attrName>
                                        </p:attrNameLst>
                                      </p:cBhvr>
                                      <p:to>
                                        <p:strVal val="hidden"/>
                                      </p:to>
                                    </p:set>
                                  </p:childTnLst>
                                </p:cTn>
                              </p:par>
                              <p:par>
                                <p:cTn id="231" presetID="1" presetClass="exit" presetSubtype="0" fill="hold" nodeType="withEffect">
                                  <p:stCondLst>
                                    <p:cond delay="0"/>
                                  </p:stCondLst>
                                  <p:childTnLst>
                                    <p:set>
                                      <p:cBhvr>
                                        <p:cTn id="232" dur="1" fill="hold">
                                          <p:stCondLst>
                                            <p:cond delay="0"/>
                                          </p:stCondLst>
                                        </p:cTn>
                                        <p:tgtEl>
                                          <p:spTgt spid="18"/>
                                        </p:tgtEl>
                                        <p:attrNameLst>
                                          <p:attrName>style.visibility</p:attrName>
                                        </p:attrNameLst>
                                      </p:cBhvr>
                                      <p:to>
                                        <p:strVal val="hidden"/>
                                      </p:to>
                                    </p:set>
                                  </p:childTnLst>
                                </p:cTn>
                              </p:par>
                              <p:par>
                                <p:cTn id="233" presetID="1" presetClass="exit" presetSubtype="0" fill="hold" nodeType="withEffect">
                                  <p:stCondLst>
                                    <p:cond delay="0"/>
                                  </p:stCondLst>
                                  <p:childTnLst>
                                    <p:set>
                                      <p:cBhvr>
                                        <p:cTn id="234" dur="1" fill="hold">
                                          <p:stCondLst>
                                            <p:cond delay="0"/>
                                          </p:stCondLst>
                                        </p:cTn>
                                        <p:tgtEl>
                                          <p:spTgt spid="19"/>
                                        </p:tgtEl>
                                        <p:attrNameLst>
                                          <p:attrName>style.visibility</p:attrName>
                                        </p:attrNameLst>
                                      </p:cBhvr>
                                      <p:to>
                                        <p:strVal val="hidden"/>
                                      </p:to>
                                    </p:set>
                                  </p:childTnLst>
                                </p:cTn>
                              </p:par>
                              <p:par>
                                <p:cTn id="235" presetID="1" presetClass="exit" presetSubtype="0" fill="hold" nodeType="withEffect">
                                  <p:stCondLst>
                                    <p:cond delay="0"/>
                                  </p:stCondLst>
                                  <p:childTnLst>
                                    <p:set>
                                      <p:cBhvr>
                                        <p:cTn id="236" dur="1" fill="hold">
                                          <p:stCondLst>
                                            <p:cond delay="0"/>
                                          </p:stCondLst>
                                        </p:cTn>
                                        <p:tgtEl>
                                          <p:spTgt spid="20"/>
                                        </p:tgtEl>
                                        <p:attrNameLst>
                                          <p:attrName>style.visibility</p:attrName>
                                        </p:attrNameLst>
                                      </p:cBhvr>
                                      <p:to>
                                        <p:strVal val="hidden"/>
                                      </p:to>
                                    </p:set>
                                  </p:childTnLst>
                                </p:cTn>
                              </p:par>
                            </p:childTnLst>
                          </p:cTn>
                        </p:par>
                        <p:par>
                          <p:cTn id="237" fill="hold">
                            <p:stCondLst>
                              <p:cond delay="500"/>
                            </p:stCondLst>
                            <p:childTnLst>
                              <p:par>
                                <p:cTn id="238" presetID="1" presetClass="entr" presetSubtype="0" fill="hold" grpId="0" nodeType="afterEffect">
                                  <p:stCondLst>
                                    <p:cond delay="0"/>
                                  </p:stCondLst>
                                  <p:childTnLst>
                                    <p:set>
                                      <p:cBhvr>
                                        <p:cTn id="239" dur="1" fill="hold">
                                          <p:stCondLst>
                                            <p:cond delay="0"/>
                                          </p:stCondLst>
                                        </p:cTn>
                                        <p:tgtEl>
                                          <p:spTgt spid="841751"/>
                                        </p:tgtEl>
                                        <p:attrNameLst>
                                          <p:attrName>style.visibility</p:attrName>
                                        </p:attrNameLst>
                                      </p:cBhvr>
                                      <p:to>
                                        <p:strVal val="visible"/>
                                      </p:to>
                                    </p:set>
                                  </p:childTnLst>
                                </p:cTn>
                              </p:par>
                              <p:par>
                                <p:cTn id="240" presetID="1" presetClass="entr" presetSubtype="0" fill="hold" grpId="0" nodeType="withEffect">
                                  <p:stCondLst>
                                    <p:cond delay="0"/>
                                  </p:stCondLst>
                                  <p:childTnLst>
                                    <p:set>
                                      <p:cBhvr>
                                        <p:cTn id="241" dur="1" fill="hold">
                                          <p:stCondLst>
                                            <p:cond delay="0"/>
                                          </p:stCondLst>
                                        </p:cTn>
                                        <p:tgtEl>
                                          <p:spTgt spid="841748"/>
                                        </p:tgtEl>
                                        <p:attrNameLst>
                                          <p:attrName>style.visibility</p:attrName>
                                        </p:attrNameLst>
                                      </p:cBhvr>
                                      <p:to>
                                        <p:strVal val="visible"/>
                                      </p:to>
                                    </p:set>
                                  </p:childTnLst>
                                  <p:subTnLst>
                                    <p:set>
                                      <p:cBhvr override="childStyle">
                                        <p:cTn dur="1" fill="hold" display="0" masterRel="nextClick" afterEffect="1"/>
                                        <p:tgtEl>
                                          <p:spTgt spid="841748"/>
                                        </p:tgtEl>
                                        <p:attrNameLst>
                                          <p:attrName>style.visibility</p:attrName>
                                        </p:attrNameLst>
                                      </p:cBhvr>
                                      <p:to>
                                        <p:strVal val="hidden"/>
                                      </p:to>
                                    </p:set>
                                  </p:subTnLst>
                                </p:cTn>
                              </p:par>
                            </p:childTnLst>
                          </p:cTn>
                        </p:par>
                      </p:childTnLst>
                    </p:cTn>
                  </p:par>
                  <p:par>
                    <p:cTn id="242" fill="hold">
                      <p:stCondLst>
                        <p:cond delay="indefinite"/>
                      </p:stCondLst>
                      <p:childTnLst>
                        <p:par>
                          <p:cTn id="243" fill="hold">
                            <p:stCondLst>
                              <p:cond delay="0"/>
                            </p:stCondLst>
                            <p:childTnLst>
                              <p:par>
                                <p:cTn id="244" presetID="1" presetClass="entr" presetSubtype="0" fill="hold" grpId="0" nodeType="clickEffect">
                                  <p:stCondLst>
                                    <p:cond delay="0"/>
                                  </p:stCondLst>
                                  <p:childTnLst>
                                    <p:set>
                                      <p:cBhvr>
                                        <p:cTn id="245" dur="1" fill="hold">
                                          <p:stCondLst>
                                            <p:cond delay="0"/>
                                          </p:stCondLst>
                                        </p:cTn>
                                        <p:tgtEl>
                                          <p:spTgt spid="841743"/>
                                        </p:tgtEl>
                                        <p:attrNameLst>
                                          <p:attrName>style.visibility</p:attrName>
                                        </p:attrNameLst>
                                      </p:cBhvr>
                                      <p:to>
                                        <p:strVal val="visible"/>
                                      </p:to>
                                    </p:set>
                                  </p:childTnLst>
                                </p:cTn>
                              </p:par>
                              <p:par>
                                <p:cTn id="246" presetID="1" presetClass="entr" presetSubtype="0" fill="hold" nodeType="withEffect">
                                  <p:stCondLst>
                                    <p:cond delay="0"/>
                                  </p:stCondLst>
                                  <p:childTnLst>
                                    <p:set>
                                      <p:cBhvr>
                                        <p:cTn id="247" dur="1" fill="hold">
                                          <p:stCondLst>
                                            <p:cond delay="499"/>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1738" grpId="0" animBg="1"/>
      <p:bldP spid="841739" grpId="0" animBg="1"/>
      <p:bldP spid="841740" grpId="0" animBg="1"/>
      <p:bldP spid="841741" grpId="0"/>
      <p:bldP spid="841742" grpId="0" build="p" autoUpdateAnimBg="0"/>
      <p:bldP spid="841743" grpId="0"/>
      <p:bldP spid="841744" grpId="0" build="p" autoUpdateAnimBg="0"/>
      <p:bldP spid="841745" grpId="0" build="p" autoUpdateAnimBg="0"/>
      <p:bldP spid="841746" grpId="0" animBg="1"/>
      <p:bldP spid="841747" grpId="0" animBg="1"/>
      <p:bldP spid="841748" grpId="0" animBg="1"/>
      <p:bldP spid="841751" grpId="0"/>
      <p:bldP spid="841761" grpId="0"/>
      <p:bldP spid="841761" grpId="1"/>
      <p:bldP spid="841762" grpId="0" animBg="1"/>
      <p:bldP spid="841763" grpId="0" animBg="1"/>
      <p:bldP spid="841815" grpId="0" animBg="1"/>
      <p:bldP spid="841816" grpId="0" animBg="1"/>
      <p:bldP spid="841816" grpId="1" animBg="1"/>
      <p:bldP spid="841816" grpId="2" animBg="1"/>
      <p:bldP spid="841816" grpId="3" animBg="1"/>
      <p:bldP spid="841816" grpId="4" animBg="1"/>
      <p:bldP spid="841816" grpId="5" animBg="1"/>
      <p:bldP spid="841816" grpId="6" animBg="1"/>
      <p:bldP spid="841816" grpId="7" animBg="1"/>
      <p:bldP spid="841817" grpId="0" animBg="1"/>
      <p:bldP spid="841818" grpId="0" animBg="1"/>
      <p:bldP spid="841818" grpId="1" animBg="1"/>
      <p:bldP spid="841818" grpId="2" animBg="1"/>
      <p:bldP spid="841818" grpId="3" animBg="1"/>
      <p:bldP spid="841818" grpId="4" animBg="1"/>
      <p:bldP spid="841818" grpId="5" animBg="1"/>
      <p:bldP spid="841818" grpId="6" animBg="1"/>
      <p:bldP spid="841818" grpId="7" animBg="1"/>
      <p:bldP spid="841818" grpId="8" animBg="1"/>
      <p:bldP spid="841819" grpId="0" animBg="1"/>
      <p:bldP spid="841819" grpId="1" animBg="1"/>
      <p:bldP spid="841819" grpId="2" animBg="1"/>
      <p:bldP spid="841819" grpId="3" animBg="1"/>
      <p:bldP spid="841819" grpId="4" animBg="1"/>
      <p:bldP spid="841819" grpId="5" animBg="1"/>
      <p:bldP spid="841819" grpId="6" animBg="1"/>
      <p:bldP spid="841819" grpId="7" animBg="1"/>
    </p:bld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6200"/>
            <a:ext cx="9144000" cy="1143000"/>
          </a:xfrm>
          <a:noFill/>
        </p:spPr>
        <p:txBody>
          <a:bodyPr/>
          <a:lstStyle/>
          <a:p>
            <a:r>
              <a:rPr lang="en-US" sz="4000" dirty="0" smtClean="0">
                <a:solidFill>
                  <a:srgbClr val="FF0000"/>
                </a:solidFill>
              </a:rPr>
              <a:t>Exercise: Checking Palindromes</a:t>
            </a:r>
            <a:endParaRPr lang="en-US" dirty="0">
              <a:solidFill>
                <a:schemeClr val="tx1"/>
              </a:solidFill>
            </a:endParaRPr>
          </a:p>
        </p:txBody>
      </p:sp>
      <p:sp>
        <p:nvSpPr>
          <p:cNvPr id="14" name="Rectangle 13"/>
          <p:cNvSpPr/>
          <p:nvPr/>
        </p:nvSpPr>
        <p:spPr>
          <a:xfrm>
            <a:off x="619710" y="1447800"/>
            <a:ext cx="7924800" cy="1043362"/>
          </a:xfrm>
          <a:prstGeom prst="rect">
            <a:avLst/>
          </a:prstGeom>
        </p:spPr>
        <p:txBody>
          <a:bodyPr wrap="square">
            <a:spAutoFit/>
          </a:bodyPr>
          <a:lstStyle/>
          <a:p>
            <a:pPr algn="just">
              <a:lnSpc>
                <a:spcPct val="85000"/>
              </a:lnSpc>
              <a:spcAft>
                <a:spcPct val="50000"/>
              </a:spcAft>
            </a:pPr>
            <a:r>
              <a:rPr lang="en-US" sz="2400" b="0" dirty="0" smtClean="0"/>
              <a:t>A </a:t>
            </a:r>
            <a:r>
              <a:rPr lang="en-US" sz="2400" i="1" dirty="0" smtClean="0"/>
              <a:t>palindrome </a:t>
            </a:r>
            <a:r>
              <a:rPr lang="en-US" sz="2400" b="0" dirty="0" smtClean="0"/>
              <a:t>is a string that reads the same forward and backward, such as </a:t>
            </a:r>
            <a:r>
              <a:rPr lang="en-US" sz="2000" dirty="0" smtClean="0">
                <a:latin typeface="Courier New"/>
                <a:cs typeface="Courier New"/>
              </a:rPr>
              <a:t>"LEVEL"</a:t>
            </a:r>
            <a:r>
              <a:rPr lang="en-US" sz="2400" b="0" dirty="0" smtClean="0">
                <a:latin typeface="Times New Roman"/>
                <a:cs typeface="Times New Roman"/>
              </a:rPr>
              <a:t> </a:t>
            </a:r>
            <a:r>
              <a:rPr lang="en-US" sz="2400" b="0" dirty="0" smtClean="0"/>
              <a:t>or </a:t>
            </a:r>
            <a:r>
              <a:rPr lang="en-US" sz="2000" dirty="0" smtClean="0">
                <a:latin typeface="Courier New"/>
                <a:cs typeface="Courier New"/>
              </a:rPr>
              <a:t>"NOON"</a:t>
            </a:r>
            <a:r>
              <a:rPr lang="en-US" sz="2400" b="0" dirty="0" smtClean="0"/>
              <a:t>.  How would you implement the predicate function </a:t>
            </a:r>
            <a:r>
              <a:rPr lang="en-US" sz="2000" dirty="0" err="1" smtClean="0">
                <a:latin typeface="Courier New" pitchFamily="1" charset="0"/>
              </a:rPr>
              <a:t>isPalindrome(str</a:t>
            </a:r>
            <a:r>
              <a:rPr lang="en-US" sz="2000" dirty="0" smtClean="0">
                <a:latin typeface="Courier New" pitchFamily="1" charset="0"/>
              </a:rPr>
              <a:t>)</a:t>
            </a:r>
            <a:r>
              <a:rPr lang="en-US" sz="2400" b="0" dirty="0" smtClean="0"/>
              <a:t>?</a:t>
            </a:r>
            <a:endParaRPr lang="en-US" sz="2400" b="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Rectangle 3"/>
          <p:cNvSpPr>
            <a:spLocks noGrp="1" noChangeArrowheads="1"/>
          </p:cNvSpPr>
          <p:nvPr>
            <p:ph type="title"/>
          </p:nvPr>
        </p:nvSpPr>
        <p:spPr>
          <a:xfrm>
            <a:off x="0" y="2667000"/>
            <a:ext cx="9144000" cy="1143000"/>
          </a:xfrm>
          <a:noFill/>
        </p:spPr>
        <p:txBody>
          <a:bodyPr/>
          <a:lstStyle/>
          <a:p>
            <a:r>
              <a:rPr lang="en-US" sz="3600">
                <a:solidFill>
                  <a:srgbClr val="FF0000"/>
                </a:solidFill>
              </a:rPr>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14339</TotalTime>
  <Words>3818</Words>
  <Application>Microsoft Macintosh PowerPoint</Application>
  <PresentationFormat>On-screen Show (4:3)</PresentationFormat>
  <Paragraphs>623</Paragraphs>
  <Slides>30</Slides>
  <Notes>29</Notes>
  <HiddenSlides>0</HiddenSlides>
  <MMClips>0</MMClips>
  <ScaleCrop>false</ScaleCrop>
  <HeadingPairs>
    <vt:vector size="4" baseType="variant">
      <vt:variant>
        <vt:lpstr>Design Template</vt:lpstr>
      </vt:variant>
      <vt:variant>
        <vt:i4>1</vt:i4>
      </vt:variant>
      <vt:variant>
        <vt:lpstr>Slide Titles</vt:lpstr>
      </vt:variant>
      <vt:variant>
        <vt:i4>30</vt:i4>
      </vt:variant>
    </vt:vector>
  </HeadingPairs>
  <TitlesOfParts>
    <vt:vector size="31" baseType="lpstr">
      <vt:lpstr>Blank Presentation</vt:lpstr>
      <vt:lpstr>Characters and Strings</vt:lpstr>
      <vt:lpstr>Once upon a time . . .</vt:lpstr>
      <vt:lpstr>Early Character Encodings</vt:lpstr>
      <vt:lpstr>The Victorian Internet</vt:lpstr>
      <vt:lpstr>Characters and Strings</vt:lpstr>
      <vt:lpstr>The Principle of Enumeration</vt:lpstr>
      <vt:lpstr>Enumerated Types in Java</vt:lpstr>
      <vt:lpstr>Characters</vt:lpstr>
      <vt:lpstr>The ASCII Subset of Unicode</vt:lpstr>
      <vt:lpstr>Slide 10</vt:lpstr>
      <vt:lpstr>Notes on Character Representation </vt:lpstr>
      <vt:lpstr>Special Characters</vt:lpstr>
      <vt:lpstr>Useful Methods in the Character Class</vt:lpstr>
      <vt:lpstr>Character Arithmetic</vt:lpstr>
      <vt:lpstr>Exercise: Character Arithmetic</vt:lpstr>
      <vt:lpstr>Strings as an Abstract Idea</vt:lpstr>
      <vt:lpstr>Using Methods in the String Class</vt:lpstr>
      <vt:lpstr>Strings vs. Characters</vt:lpstr>
      <vt:lpstr>Selecting Characters from a String</vt:lpstr>
      <vt:lpstr>Concatenation</vt:lpstr>
      <vt:lpstr>Extracting Substrings</vt:lpstr>
      <vt:lpstr>Checking Strings for Equality</vt:lpstr>
      <vt:lpstr>Comparing Characters and Strings</vt:lpstr>
      <vt:lpstr>Searching in a String</vt:lpstr>
      <vt:lpstr>Other Methods in the String Class</vt:lpstr>
      <vt:lpstr>Simple String Idioms</vt:lpstr>
      <vt:lpstr>Exercises: String Processing</vt:lpstr>
      <vt:lpstr>The reverseString Method</vt:lpstr>
      <vt:lpstr>Exercise: Checking Palindromes</vt:lpstr>
      <vt:lpstr>The End</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Eric Roberts</cp:lastModifiedBy>
  <cp:revision>92</cp:revision>
  <dcterms:created xsi:type="dcterms:W3CDTF">2012-04-27T15:48:46Z</dcterms:created>
  <dcterms:modified xsi:type="dcterms:W3CDTF">2012-04-27T22:53:51Z</dcterms:modified>
</cp:coreProperties>
</file>