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3"/>
  </p:notesMasterIdLst>
  <p:sldIdLst>
    <p:sldId id="483" r:id="rId2"/>
    <p:sldId id="474" r:id="rId3"/>
    <p:sldId id="476" r:id="rId4"/>
    <p:sldId id="475" r:id="rId5"/>
    <p:sldId id="484" r:id="rId6"/>
    <p:sldId id="477" r:id="rId7"/>
    <p:sldId id="478" r:id="rId8"/>
    <p:sldId id="479" r:id="rId9"/>
    <p:sldId id="485" r:id="rId10"/>
    <p:sldId id="463" r:id="rId11"/>
    <p:sldId id="464" r:id="rId12"/>
    <p:sldId id="465" r:id="rId13"/>
    <p:sldId id="466" r:id="rId14"/>
    <p:sldId id="467" r:id="rId15"/>
    <p:sldId id="468" r:id="rId16"/>
    <p:sldId id="470" r:id="rId17"/>
    <p:sldId id="471" r:id="rId18"/>
    <p:sldId id="472" r:id="rId19"/>
    <p:sldId id="480" r:id="rId20"/>
    <p:sldId id="481" r:id="rId21"/>
    <p:sldId id="369" r:id="rId22"/>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6699FF"/>
    <a:srgbClr val="999999"/>
    <a:srgbClr val="0066CC"/>
    <a:srgbClr val="FF3300"/>
    <a:srgbClr val="999933"/>
    <a:srgbClr val="33FFFF"/>
    <a:srgbClr val="CCFFFF"/>
    <a:srgbClr val="FFFFFF"/>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1008"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 charset="0"/>
              </a:defRPr>
            </a:lvl1pPr>
          </a:lstStyle>
          <a:p>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 charset="0"/>
              </a:defRPr>
            </a:lvl1pPr>
          </a:lstStyle>
          <a:p>
            <a:fld id="{CB56DFF3-B850-FF43-9A7F-3D766F99BB1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4"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14643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800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2"/>
          <p:cNvSpPr>
            <a:spLocks noGrp="1" noRot="1" noChangeAspect="1"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1320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005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84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41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61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82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053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053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547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752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957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161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36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57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9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18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390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02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23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50F09368-6461-224F-B603-FC8D4FDA7078}" type="slidenum">
              <a:rPr lang="en-US"/>
              <a:pPr/>
              <a:t>21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0591E17-7022-BF47-B882-C02332CEF80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E4BE070-A5C3-8D4A-B000-974F6AC1A4A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7F39166-7313-544C-BF77-C7F3D3CA7F0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69209E5E-4F85-8041-97AB-70ADEBA05ED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634AED1A-0313-7241-A1BF-5C4A35A210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847A07CB-3BC8-6F45-BE09-8C4B5BB95C5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B973B9D6-092C-1D41-A1F3-C6309A6119B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06F158E-2C85-634A-9AC9-9EF3F492771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8F21DB10-A0CD-F14E-9DF6-9027BC0CBE9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9804F23-41E4-4744-8762-CC58A2CEFAE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59C2A3D-B056-2446-B165-680E6DB69E1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AD414BF3-F09A-294E-8251-59494B86007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Rectangle 2"/>
          <p:cNvSpPr>
            <a:spLocks noGrp="1" noChangeArrowheads="1"/>
          </p:cNvSpPr>
          <p:nvPr>
            <p:ph type="ctrTitle"/>
          </p:nvPr>
        </p:nvSpPr>
        <p:spPr>
          <a:xfrm>
            <a:off x="0" y="1143000"/>
            <a:ext cx="9144000" cy="1143000"/>
          </a:xfrm>
        </p:spPr>
        <p:txBody>
          <a:bodyPr/>
          <a:lstStyle/>
          <a:p>
            <a:r>
              <a:rPr lang="en-US" sz="6000">
                <a:solidFill>
                  <a:srgbClr val="FF0000"/>
                </a:solidFill>
              </a:rPr>
              <a:t>Objects and Memory</a:t>
            </a:r>
          </a:p>
        </p:txBody>
      </p:sp>
      <p:sp>
        <p:nvSpPr>
          <p:cNvPr id="145411"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dirty="0">
                <a:latin typeface="Times New Roman" pitchFamily="1" charset="0"/>
              </a:rPr>
              <a:t>Eric Roberts</a:t>
            </a:r>
          </a:p>
          <a:p>
            <a:pPr algn="ctr">
              <a:lnSpc>
                <a:spcPct val="85000"/>
              </a:lnSpc>
            </a:pPr>
            <a:r>
              <a:rPr lang="en-US" sz="3200" dirty="0">
                <a:latin typeface="Times New Roman" pitchFamily="1" charset="0"/>
              </a:rPr>
              <a:t>CS 106A</a:t>
            </a:r>
            <a:endParaRPr lang="en-US" sz="3200" dirty="0" smtClean="0">
              <a:latin typeface="Times New Roman" pitchFamily="1" charset="0"/>
            </a:endParaRPr>
          </a:p>
          <a:p>
            <a:pPr algn="ctr">
              <a:lnSpc>
                <a:spcPct val="85000"/>
              </a:lnSpc>
            </a:pPr>
            <a:r>
              <a:rPr lang="en-US" sz="3200" dirty="0" smtClean="0">
                <a:latin typeface="Times New Roman" pitchFamily="1" charset="0"/>
              </a:rPr>
              <a:t>May 2, 2012</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Claude Shannon</a:t>
            </a:r>
            <a:endParaRPr lang="en-US">
              <a:solidFill>
                <a:schemeClr val="tx1"/>
              </a:solidFill>
            </a:endParaRPr>
          </a:p>
        </p:txBody>
      </p:sp>
      <p:sp>
        <p:nvSpPr>
          <p:cNvPr id="131075" name="Text Box 3"/>
          <p:cNvSpPr txBox="1">
            <a:spLocks noChangeArrowheads="1"/>
          </p:cNvSpPr>
          <p:nvPr/>
        </p:nvSpPr>
        <p:spPr bwMode="auto">
          <a:xfrm>
            <a:off x="381000" y="1219200"/>
            <a:ext cx="5029200" cy="293370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solidFill>
                  <a:srgbClr val="000000"/>
                </a:solidFill>
                <a:latin typeface="Times New Roman" pitchFamily="1" charset="0"/>
              </a:rPr>
              <a:t>Claude Shannon was one of the pioneers who shaped computer science in its early years.  In his master</a:t>
            </a:r>
            <a:r>
              <a:rPr lang="en-US" sz="2200">
                <a:solidFill>
                  <a:srgbClr val="000000"/>
                </a:solidFill>
                <a:latin typeface="Times New Roman" pitchFamily="1" charset="0"/>
                <a:ea typeface="ヒラギノ角ゴ Pro W3" pitchFamily="1" charset="-128"/>
                <a:cs typeface="ヒラギノ角ゴ Pro W3" pitchFamily="1" charset="-128"/>
              </a:rPr>
              <a:t>’</a:t>
            </a:r>
            <a:r>
              <a:rPr lang="en-US" sz="2200">
                <a:solidFill>
                  <a:srgbClr val="000000"/>
                </a:solidFill>
                <a:latin typeface="Times New Roman" pitchFamily="1" charset="0"/>
              </a:rPr>
              <a:t>s thesis, Shannon showed how it was possible to use Boolean logic and switching circuits to perform arithmetic calculations. That work led directly to the use of binary arithmetic inside computers</a:t>
            </a:r>
            <a:r>
              <a:rPr lang="en-US" sz="2200">
                <a:solidFill>
                  <a:srgbClr val="000000"/>
                </a:solidFill>
                <a:latin typeface="Times New Roman" pitchFamily="1" charset="0"/>
                <a:ea typeface="ヒラギノ角ゴ Pro W3" pitchFamily="1" charset="-128"/>
                <a:cs typeface="ヒラギノ角ゴ Pro W3" pitchFamily="1" charset="-128"/>
              </a:rPr>
              <a:t>—</a:t>
            </a:r>
            <a:r>
              <a:rPr lang="en-US" sz="2200">
                <a:solidFill>
                  <a:srgbClr val="000000"/>
                </a:solidFill>
                <a:latin typeface="Times New Roman" pitchFamily="1" charset="0"/>
              </a:rPr>
              <a:t>an idea that initially generated considerable resistance among more established scientists</a:t>
            </a:r>
            <a:r>
              <a:rPr lang="en-US" sz="2200">
                <a:latin typeface="Times New Roman" pitchFamily="1" charset="0"/>
              </a:rPr>
              <a:t>.</a:t>
            </a:r>
          </a:p>
        </p:txBody>
      </p:sp>
      <p:sp>
        <p:nvSpPr>
          <p:cNvPr id="131076" name="Text Box 4"/>
          <p:cNvSpPr txBox="1">
            <a:spLocks noChangeArrowheads="1"/>
          </p:cNvSpPr>
          <p:nvPr/>
        </p:nvSpPr>
        <p:spPr bwMode="auto">
          <a:xfrm>
            <a:off x="381000" y="4248150"/>
            <a:ext cx="5029200" cy="211519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dirty="0">
                <a:solidFill>
                  <a:srgbClr val="000000"/>
                </a:solidFill>
                <a:latin typeface="Times New Roman" pitchFamily="1" charset="0"/>
              </a:rPr>
              <a:t>Shannon is best known as the inventor of </a:t>
            </a:r>
            <a:r>
              <a:rPr lang="en-US" sz="2200" b="1" i="1" dirty="0">
                <a:solidFill>
                  <a:srgbClr val="000000"/>
                </a:solidFill>
                <a:latin typeface="Times New Roman" pitchFamily="1" charset="0"/>
              </a:rPr>
              <a:t>information theory,</a:t>
            </a:r>
            <a:r>
              <a:rPr lang="en-US" sz="2200" i="1" dirty="0">
                <a:solidFill>
                  <a:srgbClr val="000000"/>
                </a:solidFill>
                <a:latin typeface="Times New Roman" pitchFamily="1" charset="0"/>
              </a:rPr>
              <a:t> </a:t>
            </a:r>
            <a:r>
              <a:rPr lang="en-US" sz="2200" dirty="0">
                <a:solidFill>
                  <a:srgbClr val="000000"/>
                </a:solidFill>
                <a:latin typeface="Times New Roman" pitchFamily="1" charset="0"/>
              </a:rPr>
              <a:t>which provides the mathematical foundation for understanding data communication.  To many, however, Shannon</a:t>
            </a:r>
            <a:r>
              <a:rPr lang="en-US" sz="2200" dirty="0">
                <a:solidFill>
                  <a:srgbClr val="000000"/>
                </a:solidFill>
                <a:latin typeface="Times New Roman" pitchFamily="1" charset="0"/>
                <a:ea typeface="ヒラギノ角ゴ Pro W3" pitchFamily="1" charset="-128"/>
                <a:cs typeface="ヒラギノ角ゴ Pro W3" pitchFamily="1" charset="-128"/>
              </a:rPr>
              <a:t>’</a:t>
            </a:r>
            <a:r>
              <a:rPr lang="en-US" sz="2200" dirty="0">
                <a:solidFill>
                  <a:srgbClr val="000000"/>
                </a:solidFill>
                <a:latin typeface="Times New Roman" pitchFamily="1" charset="0"/>
              </a:rPr>
              <a:t>s great contribution was that he never lost his sense of fun throughout his long career.</a:t>
            </a:r>
          </a:p>
        </p:txBody>
      </p:sp>
      <p:pic>
        <p:nvPicPr>
          <p:cNvPr id="131077" name="Picture 5" descr="ShannonWithMouse"/>
          <p:cNvPicPr>
            <a:picLocks noChangeAspect="1" noChangeArrowheads="1"/>
          </p:cNvPicPr>
          <p:nvPr/>
        </p:nvPicPr>
        <p:blipFill>
          <a:blip r:embed="rId3"/>
          <a:srcRect/>
          <a:stretch>
            <a:fillRect/>
          </a:stretch>
        </p:blipFill>
        <p:spPr bwMode="auto">
          <a:xfrm>
            <a:off x="5715000" y="1308100"/>
            <a:ext cx="2971800" cy="2693988"/>
          </a:xfrm>
          <a:prstGeom prst="rect">
            <a:avLst/>
          </a:prstGeom>
          <a:noFill/>
          <a:ln w="9525">
            <a:solidFill>
              <a:schemeClr val="tx1"/>
            </a:solidFill>
            <a:miter lim="800000"/>
            <a:headEnd/>
            <a:tailEnd/>
          </a:ln>
        </p:spPr>
      </p:pic>
      <p:sp>
        <p:nvSpPr>
          <p:cNvPr id="131078" name="Text Box 6"/>
          <p:cNvSpPr txBox="1">
            <a:spLocks noChangeArrowheads="1"/>
          </p:cNvSpPr>
          <p:nvPr/>
        </p:nvSpPr>
        <p:spPr bwMode="auto">
          <a:xfrm>
            <a:off x="5697538" y="4038600"/>
            <a:ext cx="2992437"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b="1"/>
              <a:t>Claude Shannon (1916-2001)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107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autoUpdateAnimBg="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0" y="2616200"/>
            <a:ext cx="9144000" cy="1143000"/>
          </a:xfrm>
        </p:spPr>
        <p:txBody>
          <a:bodyPr/>
          <a:lstStyle/>
          <a:p>
            <a:r>
              <a:rPr lang="en-US" sz="6000">
                <a:solidFill>
                  <a:srgbClr val="FF0000"/>
                </a:solidFill>
              </a:rPr>
              <a:t>Objects and Memory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Structure of Memory</a:t>
            </a:r>
            <a:endParaRPr lang="en-US">
              <a:solidFill>
                <a:schemeClr val="tx1"/>
              </a:solidFill>
            </a:endParaRPr>
          </a:p>
        </p:txBody>
      </p:sp>
      <p:sp>
        <p:nvSpPr>
          <p:cNvPr id="147459" name="Rectangle 3"/>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fundamental unit of memory inside a computer is called a </a:t>
            </a:r>
            <a:r>
              <a:rPr lang="en-US" sz="2400" b="1" i="1">
                <a:latin typeface="Times New Roman" pitchFamily="1" charset="0"/>
              </a:rPr>
              <a:t>bit</a:t>
            </a:r>
            <a:r>
              <a:rPr lang="en-US" sz="2400" i="1">
                <a:latin typeface="Times New Roman" pitchFamily="1" charset="0"/>
              </a:rPr>
              <a:t>,</a:t>
            </a:r>
            <a:r>
              <a:rPr lang="en-US" sz="2400">
                <a:latin typeface="Times New Roman" pitchFamily="1" charset="0"/>
              </a:rPr>
              <a:t> which is a contraction of the words </a:t>
            </a:r>
            <a:r>
              <a:rPr lang="en-US" sz="2400" b="1" i="1">
                <a:latin typeface="Times New Roman" pitchFamily="1" charset="0"/>
              </a:rPr>
              <a:t>binary digit</a:t>
            </a:r>
            <a:r>
              <a:rPr lang="en-US" sz="2400" i="1">
                <a:latin typeface="Times New Roman" pitchFamily="1" charset="0"/>
              </a:rPr>
              <a:t>.</a:t>
            </a:r>
            <a:r>
              <a:rPr lang="en-US" sz="2400">
                <a:latin typeface="Times New Roman" pitchFamily="1" charset="0"/>
              </a:rPr>
              <a:t>  A bit can be in either of two states, usually denoted as 0 and 1.</a:t>
            </a:r>
          </a:p>
        </p:txBody>
      </p:sp>
      <p:sp>
        <p:nvSpPr>
          <p:cNvPr id="147460" name="Rectangle 4"/>
          <p:cNvSpPr>
            <a:spLocks noChangeArrowheads="1"/>
          </p:cNvSpPr>
          <p:nvPr/>
        </p:nvSpPr>
        <p:spPr bwMode="auto">
          <a:xfrm>
            <a:off x="482600" y="4724400"/>
            <a:ext cx="8131175" cy="183356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Numbers are stored in still larger units that consist of multiple bytes.  The unit that represents the most common integer size on a particular hardware is called a </a:t>
            </a:r>
            <a:r>
              <a:rPr lang="en-US" sz="2400" b="1" i="1">
                <a:latin typeface="Times New Roman" pitchFamily="1" charset="0"/>
              </a:rPr>
              <a:t>word</a:t>
            </a:r>
            <a:r>
              <a:rPr lang="en-US" sz="2400" i="1">
                <a:latin typeface="Times New Roman" pitchFamily="1" charset="0"/>
              </a:rPr>
              <a:t>.</a:t>
            </a:r>
            <a:r>
              <a:rPr lang="en-US" sz="2400">
                <a:latin typeface="Times New Roman" pitchFamily="1" charset="0"/>
              </a:rPr>
              <a:t>  Because machines have different architectures, the number of bytes in a word varies from machine to machine.</a:t>
            </a:r>
          </a:p>
        </p:txBody>
      </p:sp>
      <p:grpSp>
        <p:nvGrpSpPr>
          <p:cNvPr id="147461" name="Group 5"/>
          <p:cNvGrpSpPr>
            <a:grpSpLocks/>
          </p:cNvGrpSpPr>
          <p:nvPr/>
        </p:nvGrpSpPr>
        <p:grpSpPr bwMode="auto">
          <a:xfrm>
            <a:off x="482600" y="2273300"/>
            <a:ext cx="8131175" cy="2222500"/>
            <a:chOff x="304" y="1432"/>
            <a:chExt cx="5122" cy="1400"/>
          </a:xfrm>
        </p:grpSpPr>
        <p:grpSp>
          <p:nvGrpSpPr>
            <p:cNvPr id="147462" name="Group 6"/>
            <p:cNvGrpSpPr>
              <a:grpSpLocks/>
            </p:cNvGrpSpPr>
            <p:nvPr/>
          </p:nvGrpSpPr>
          <p:grpSpPr bwMode="auto">
            <a:xfrm>
              <a:off x="1728" y="2544"/>
              <a:ext cx="2304" cy="288"/>
              <a:chOff x="1728" y="2544"/>
              <a:chExt cx="2304" cy="288"/>
            </a:xfrm>
          </p:grpSpPr>
          <p:sp>
            <p:nvSpPr>
              <p:cNvPr id="147463" name="Rectangle 7"/>
              <p:cNvSpPr>
                <a:spLocks noChangeArrowheads="1"/>
              </p:cNvSpPr>
              <p:nvPr/>
            </p:nvSpPr>
            <p:spPr bwMode="auto">
              <a:xfrm>
                <a:off x="1728"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47464" name="Rectangle 8"/>
              <p:cNvSpPr>
                <a:spLocks noChangeArrowheads="1"/>
              </p:cNvSpPr>
              <p:nvPr/>
            </p:nvSpPr>
            <p:spPr bwMode="auto">
              <a:xfrm>
                <a:off x="2016"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47465" name="Rectangle 9"/>
              <p:cNvSpPr>
                <a:spLocks noChangeArrowheads="1"/>
              </p:cNvSpPr>
              <p:nvPr/>
            </p:nvSpPr>
            <p:spPr bwMode="auto">
              <a:xfrm>
                <a:off x="2304"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47466" name="Rectangle 10"/>
              <p:cNvSpPr>
                <a:spLocks noChangeArrowheads="1"/>
              </p:cNvSpPr>
              <p:nvPr/>
            </p:nvSpPr>
            <p:spPr bwMode="auto">
              <a:xfrm>
                <a:off x="2592"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47467" name="Rectangle 11"/>
              <p:cNvSpPr>
                <a:spLocks noChangeArrowheads="1"/>
              </p:cNvSpPr>
              <p:nvPr/>
            </p:nvSpPr>
            <p:spPr bwMode="auto">
              <a:xfrm>
                <a:off x="2880"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47468" name="Rectangle 12"/>
              <p:cNvSpPr>
                <a:spLocks noChangeArrowheads="1"/>
              </p:cNvSpPr>
              <p:nvPr/>
            </p:nvSpPr>
            <p:spPr bwMode="auto">
              <a:xfrm>
                <a:off x="3168"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47469" name="Rectangle 13"/>
              <p:cNvSpPr>
                <a:spLocks noChangeArrowheads="1"/>
              </p:cNvSpPr>
              <p:nvPr/>
            </p:nvSpPr>
            <p:spPr bwMode="auto">
              <a:xfrm>
                <a:off x="3456"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47470" name="Rectangle 14"/>
              <p:cNvSpPr>
                <a:spLocks noChangeArrowheads="1"/>
              </p:cNvSpPr>
              <p:nvPr/>
            </p:nvSpPr>
            <p:spPr bwMode="auto">
              <a:xfrm>
                <a:off x="3744"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grpSp>
        <p:sp>
          <p:nvSpPr>
            <p:cNvPr id="147471" name="Rectangle 15"/>
            <p:cNvSpPr>
              <a:spLocks noChangeArrowheads="1"/>
            </p:cNvSpPr>
            <p:nvPr/>
          </p:nvSpPr>
          <p:spPr bwMode="auto">
            <a:xfrm>
              <a:off x="304" y="1432"/>
              <a:ext cx="5122" cy="115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hardware structure of a computer combines individual bits into larger units.  In most modern architectures, the smallest unit on which the hardware operates is a sequence of eight consecutive bits called a </a:t>
              </a:r>
              <a:r>
                <a:rPr lang="en-US" sz="2400" b="1" i="1">
                  <a:latin typeface="Times New Roman" pitchFamily="1" charset="0"/>
                </a:rPr>
                <a:t>byte</a:t>
              </a:r>
              <a:r>
                <a:rPr lang="en-US" sz="2400" i="1">
                  <a:latin typeface="Times New Roman" pitchFamily="1" charset="0"/>
                </a:rPr>
                <a:t>.</a:t>
              </a:r>
              <a:r>
                <a:rPr lang="en-US" sz="2400">
                  <a:latin typeface="Times New Roman" pitchFamily="1" charset="0"/>
                </a:rPr>
                <a:t>  The following diagram shows a byte containing a combination of 0s and 1s: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74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746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0" grpId="0" build="p" bldLvl="2"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Binary Notation</a:t>
            </a:r>
            <a:endParaRPr lang="en-US">
              <a:solidFill>
                <a:schemeClr val="tx1"/>
              </a:solidFill>
            </a:endParaRPr>
          </a:p>
        </p:txBody>
      </p:sp>
      <p:sp>
        <p:nvSpPr>
          <p:cNvPr id="133123" name="AutoShape 3"/>
          <p:cNvSpPr>
            <a:spLocks noChangeArrowheads="1"/>
          </p:cNvSpPr>
          <p:nvPr/>
        </p:nvSpPr>
        <p:spPr bwMode="auto">
          <a:xfrm>
            <a:off x="4533900" y="45720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i="1">
                <a:latin typeface="Times New Roman" pitchFamily="1" charset="0"/>
              </a:rPr>
              <a:t>The rightmost digit</a:t>
            </a:r>
          </a:p>
          <a:p>
            <a:pPr>
              <a:lnSpc>
                <a:spcPct val="85000"/>
              </a:lnSpc>
            </a:pPr>
            <a:r>
              <a:rPr lang="en-US" i="1">
                <a:latin typeface="Times New Roman" pitchFamily="1" charset="0"/>
              </a:rPr>
              <a:t>is the units place.</a:t>
            </a:r>
          </a:p>
        </p:txBody>
      </p:sp>
      <p:sp>
        <p:nvSpPr>
          <p:cNvPr id="133124" name="AutoShape 4"/>
          <p:cNvSpPr>
            <a:spLocks noChangeArrowheads="1"/>
          </p:cNvSpPr>
          <p:nvPr/>
        </p:nvSpPr>
        <p:spPr bwMode="auto">
          <a:xfrm>
            <a:off x="4054475" y="45720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i="1">
                <a:latin typeface="Times New Roman" pitchFamily="1" charset="0"/>
              </a:rPr>
              <a:t>The next digit gives</a:t>
            </a:r>
          </a:p>
          <a:p>
            <a:pPr>
              <a:lnSpc>
                <a:spcPct val="85000"/>
              </a:lnSpc>
            </a:pPr>
            <a:r>
              <a:rPr lang="en-US" i="1">
                <a:latin typeface="Times New Roman" pitchFamily="1" charset="0"/>
              </a:rPr>
              <a:t>the number of 2s.</a:t>
            </a:r>
          </a:p>
        </p:txBody>
      </p:sp>
      <p:sp>
        <p:nvSpPr>
          <p:cNvPr id="133125" name="AutoShape 5"/>
          <p:cNvSpPr>
            <a:spLocks noChangeArrowheads="1"/>
          </p:cNvSpPr>
          <p:nvPr/>
        </p:nvSpPr>
        <p:spPr bwMode="auto">
          <a:xfrm>
            <a:off x="3606800" y="45720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i="1">
                <a:latin typeface="Times New Roman" pitchFamily="1" charset="0"/>
              </a:rPr>
              <a:t>The next digit gives</a:t>
            </a:r>
          </a:p>
          <a:p>
            <a:pPr>
              <a:lnSpc>
                <a:spcPct val="85000"/>
              </a:lnSpc>
            </a:pPr>
            <a:r>
              <a:rPr lang="en-US" i="1">
                <a:latin typeface="Times New Roman" pitchFamily="1" charset="0"/>
              </a:rPr>
              <a:t>the number of 4s.</a:t>
            </a:r>
          </a:p>
        </p:txBody>
      </p:sp>
      <p:sp>
        <p:nvSpPr>
          <p:cNvPr id="133126" name="AutoShape 6"/>
          <p:cNvSpPr>
            <a:spLocks noChangeArrowheads="1"/>
          </p:cNvSpPr>
          <p:nvPr/>
        </p:nvSpPr>
        <p:spPr bwMode="auto">
          <a:xfrm>
            <a:off x="3111500" y="45720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i="1">
                <a:latin typeface="Times New Roman" pitchFamily="1" charset="0"/>
              </a:rPr>
              <a:t>And so on . . .</a:t>
            </a:r>
          </a:p>
        </p:txBody>
      </p:sp>
      <p:sp>
        <p:nvSpPr>
          <p:cNvPr id="133127" name="Rectangle 7"/>
          <p:cNvSpPr>
            <a:spLocks noChangeArrowheads="1"/>
          </p:cNvSpPr>
          <p:nvPr/>
        </p:nvSpPr>
        <p:spPr bwMode="auto">
          <a:xfrm>
            <a:off x="2746375" y="4197350"/>
            <a:ext cx="3651250" cy="9667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33128" name="Rectangle 8"/>
          <p:cNvSpPr>
            <a:spLocks noChangeArrowheads="1"/>
          </p:cNvSpPr>
          <p:nvPr/>
        </p:nvSpPr>
        <p:spPr bwMode="auto">
          <a:xfrm>
            <a:off x="482600" y="11557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Bytes and words can be used to represent integers of different sizes by interpreting the bits as a number in </a:t>
            </a:r>
            <a:r>
              <a:rPr lang="en-US" sz="2400" b="1" i="1">
                <a:latin typeface="Times New Roman" pitchFamily="1" charset="0"/>
              </a:rPr>
              <a:t>binary notation</a:t>
            </a:r>
            <a:r>
              <a:rPr lang="en-US" sz="2400" i="1">
                <a:latin typeface="Times New Roman" pitchFamily="1" charset="0"/>
              </a:rPr>
              <a:t>.</a:t>
            </a:r>
            <a:endParaRPr lang="en-US" sz="2400">
              <a:latin typeface="Times New Roman" pitchFamily="1" charset="0"/>
            </a:endParaRPr>
          </a:p>
        </p:txBody>
      </p:sp>
      <p:grpSp>
        <p:nvGrpSpPr>
          <p:cNvPr id="133129" name="Group 9"/>
          <p:cNvGrpSpPr>
            <a:grpSpLocks/>
          </p:cNvGrpSpPr>
          <p:nvPr/>
        </p:nvGrpSpPr>
        <p:grpSpPr bwMode="auto">
          <a:xfrm>
            <a:off x="6858000" y="4279910"/>
            <a:ext cx="1562100" cy="374651"/>
            <a:chOff x="4320" y="2696"/>
            <a:chExt cx="984" cy="236"/>
          </a:xfrm>
        </p:grpSpPr>
        <p:sp>
          <p:nvSpPr>
            <p:cNvPr id="133130" name="Text Box 10"/>
            <p:cNvSpPr txBox="1">
              <a:spLocks noChangeArrowheads="1"/>
            </p:cNvSpPr>
            <p:nvPr/>
          </p:nvSpPr>
          <p:spPr bwMode="auto">
            <a:xfrm>
              <a:off x="4320" y="2697"/>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0  </a:t>
              </a:r>
              <a:r>
                <a:rPr lang="en-US" sz="1600" baseline="10000"/>
                <a:t>x</a:t>
              </a:r>
              <a:endParaRPr lang="en-US" sz="1800">
                <a:latin typeface="Times New Roman" pitchFamily="1" charset="0"/>
              </a:endParaRPr>
            </a:p>
          </p:txBody>
        </p:sp>
        <p:sp>
          <p:nvSpPr>
            <p:cNvPr id="133132" name="Text Box 12"/>
            <p:cNvSpPr txBox="1">
              <a:spLocks noChangeArrowheads="1"/>
            </p:cNvSpPr>
            <p:nvPr/>
          </p:nvSpPr>
          <p:spPr bwMode="auto">
            <a:xfrm>
              <a:off x="5016" y="2697"/>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0</a:t>
              </a:r>
            </a:p>
          </p:txBody>
        </p:sp>
        <p:sp>
          <p:nvSpPr>
            <p:cNvPr id="133133" name="Text Box 13"/>
            <p:cNvSpPr txBox="1">
              <a:spLocks noChangeArrowheads="1"/>
            </p:cNvSpPr>
            <p:nvPr/>
          </p:nvSpPr>
          <p:spPr bwMode="auto">
            <a:xfrm>
              <a:off x="4512" y="2696"/>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1</a:t>
              </a:r>
            </a:p>
          </p:txBody>
        </p:sp>
        <p:sp>
          <p:nvSpPr>
            <p:cNvPr id="76" name="Text Box 13"/>
            <p:cNvSpPr txBox="1">
              <a:spLocks noChangeArrowheads="1"/>
            </p:cNvSpPr>
            <p:nvPr/>
          </p:nvSpPr>
          <p:spPr bwMode="auto">
            <a:xfrm>
              <a:off x="4714" y="2701"/>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grpSp>
        <p:nvGrpSpPr>
          <p:cNvPr id="133134" name="Group 14"/>
          <p:cNvGrpSpPr>
            <a:grpSpLocks/>
          </p:cNvGrpSpPr>
          <p:nvPr/>
        </p:nvGrpSpPr>
        <p:grpSpPr bwMode="auto">
          <a:xfrm>
            <a:off x="6858000" y="4516444"/>
            <a:ext cx="1562100" cy="373063"/>
            <a:chOff x="4320" y="2845"/>
            <a:chExt cx="984" cy="235"/>
          </a:xfrm>
        </p:grpSpPr>
        <p:sp>
          <p:nvSpPr>
            <p:cNvPr id="133135" name="Text Box 15"/>
            <p:cNvSpPr txBox="1">
              <a:spLocks noChangeArrowheads="1"/>
            </p:cNvSpPr>
            <p:nvPr/>
          </p:nvSpPr>
          <p:spPr bwMode="auto">
            <a:xfrm>
              <a:off x="4320" y="284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1  </a:t>
              </a:r>
              <a:r>
                <a:rPr lang="en-US" sz="1600" baseline="10000"/>
                <a:t>x</a:t>
              </a:r>
              <a:endParaRPr lang="en-US" sz="1800">
                <a:latin typeface="Times New Roman" pitchFamily="1" charset="0"/>
              </a:endParaRPr>
            </a:p>
          </p:txBody>
        </p:sp>
        <p:sp>
          <p:nvSpPr>
            <p:cNvPr id="133137" name="Text Box 17"/>
            <p:cNvSpPr txBox="1">
              <a:spLocks noChangeArrowheads="1"/>
            </p:cNvSpPr>
            <p:nvPr/>
          </p:nvSpPr>
          <p:spPr bwMode="auto">
            <a:xfrm>
              <a:off x="5016" y="284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2</a:t>
              </a:r>
            </a:p>
          </p:txBody>
        </p:sp>
        <p:sp>
          <p:nvSpPr>
            <p:cNvPr id="133138" name="Text Box 18"/>
            <p:cNvSpPr txBox="1">
              <a:spLocks noChangeArrowheads="1"/>
            </p:cNvSpPr>
            <p:nvPr/>
          </p:nvSpPr>
          <p:spPr bwMode="auto">
            <a:xfrm>
              <a:off x="4512" y="284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2</a:t>
              </a:r>
            </a:p>
          </p:txBody>
        </p:sp>
        <p:sp>
          <p:nvSpPr>
            <p:cNvPr id="77" name="Text Box 18"/>
            <p:cNvSpPr txBox="1">
              <a:spLocks noChangeArrowheads="1"/>
            </p:cNvSpPr>
            <p:nvPr/>
          </p:nvSpPr>
          <p:spPr bwMode="auto">
            <a:xfrm>
              <a:off x="4714" y="284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a:t>
              </a:r>
            </a:p>
          </p:txBody>
        </p:sp>
      </p:grpSp>
      <p:grpSp>
        <p:nvGrpSpPr>
          <p:cNvPr id="133139" name="Group 19"/>
          <p:cNvGrpSpPr>
            <a:grpSpLocks/>
          </p:cNvGrpSpPr>
          <p:nvPr/>
        </p:nvGrpSpPr>
        <p:grpSpPr bwMode="auto">
          <a:xfrm>
            <a:off x="6858000" y="4757744"/>
            <a:ext cx="1562100" cy="373063"/>
            <a:chOff x="4320" y="2997"/>
            <a:chExt cx="984" cy="235"/>
          </a:xfrm>
        </p:grpSpPr>
        <p:sp>
          <p:nvSpPr>
            <p:cNvPr id="133140" name="Text Box 20"/>
            <p:cNvSpPr txBox="1">
              <a:spLocks noChangeArrowheads="1"/>
            </p:cNvSpPr>
            <p:nvPr/>
          </p:nvSpPr>
          <p:spPr bwMode="auto">
            <a:xfrm>
              <a:off x="4320" y="300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0  </a:t>
              </a:r>
              <a:r>
                <a:rPr lang="en-US" sz="1600" baseline="10000"/>
                <a:t>x</a:t>
              </a:r>
              <a:endParaRPr lang="en-US" sz="1800">
                <a:latin typeface="Times New Roman" pitchFamily="1" charset="0"/>
              </a:endParaRPr>
            </a:p>
          </p:txBody>
        </p:sp>
        <p:sp>
          <p:nvSpPr>
            <p:cNvPr id="133142" name="Text Box 22"/>
            <p:cNvSpPr txBox="1">
              <a:spLocks noChangeArrowheads="1"/>
            </p:cNvSpPr>
            <p:nvPr/>
          </p:nvSpPr>
          <p:spPr bwMode="auto">
            <a:xfrm>
              <a:off x="5016" y="300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0</a:t>
              </a:r>
            </a:p>
          </p:txBody>
        </p:sp>
        <p:sp>
          <p:nvSpPr>
            <p:cNvPr id="133143" name="Text Box 23"/>
            <p:cNvSpPr txBox="1">
              <a:spLocks noChangeArrowheads="1"/>
            </p:cNvSpPr>
            <p:nvPr/>
          </p:nvSpPr>
          <p:spPr bwMode="auto">
            <a:xfrm>
              <a:off x="4512" y="300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4</a:t>
              </a:r>
            </a:p>
          </p:txBody>
        </p:sp>
        <p:sp>
          <p:nvSpPr>
            <p:cNvPr id="78" name="Text Box 23"/>
            <p:cNvSpPr txBox="1">
              <a:spLocks noChangeArrowheads="1"/>
            </p:cNvSpPr>
            <p:nvPr/>
          </p:nvSpPr>
          <p:spPr bwMode="auto">
            <a:xfrm>
              <a:off x="4715" y="2997"/>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a:t>
              </a:r>
            </a:p>
          </p:txBody>
        </p:sp>
      </p:grpSp>
      <p:grpSp>
        <p:nvGrpSpPr>
          <p:cNvPr id="133144" name="Group 24"/>
          <p:cNvGrpSpPr>
            <a:grpSpLocks/>
          </p:cNvGrpSpPr>
          <p:nvPr/>
        </p:nvGrpSpPr>
        <p:grpSpPr bwMode="auto">
          <a:xfrm>
            <a:off x="7962900" y="6262688"/>
            <a:ext cx="457200" cy="366712"/>
            <a:chOff x="4992" y="3945"/>
            <a:chExt cx="288" cy="231"/>
          </a:xfrm>
        </p:grpSpPr>
        <p:sp>
          <p:nvSpPr>
            <p:cNvPr id="133145" name="Line 25"/>
            <p:cNvSpPr>
              <a:spLocks noChangeShapeType="1"/>
            </p:cNvSpPr>
            <p:nvPr/>
          </p:nvSpPr>
          <p:spPr bwMode="auto">
            <a:xfrm>
              <a:off x="5010" y="3960"/>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3146" name="Text Box 26"/>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42</a:t>
              </a:r>
            </a:p>
          </p:txBody>
        </p:sp>
      </p:grpSp>
      <p:cxnSp>
        <p:nvCxnSpPr>
          <p:cNvPr id="133147" name="AutoShape 27"/>
          <p:cNvCxnSpPr>
            <a:cxnSpLocks noChangeShapeType="1"/>
            <a:stCxn id="133195" idx="2"/>
            <a:endCxn id="133130" idx="1"/>
          </p:cNvCxnSpPr>
          <p:nvPr/>
        </p:nvCxnSpPr>
        <p:spPr bwMode="auto">
          <a:xfrm rot="16200000" flipH="1">
            <a:off x="6377781" y="3985419"/>
            <a:ext cx="274638" cy="685800"/>
          </a:xfrm>
          <a:prstGeom prst="bentConnector2">
            <a:avLst/>
          </a:prstGeom>
          <a:noFill/>
          <a:ln w="9525">
            <a:solidFill>
              <a:schemeClr val="tx1"/>
            </a:solidFill>
            <a:miter lim="800000"/>
            <a:headEnd/>
            <a:tailEnd type="triangle" w="med" len="med"/>
          </a:ln>
          <a:effectLst/>
        </p:spPr>
      </p:cxnSp>
      <p:cxnSp>
        <p:nvCxnSpPr>
          <p:cNvPr id="133148" name="AutoShape 28"/>
          <p:cNvCxnSpPr>
            <a:cxnSpLocks noChangeShapeType="1"/>
            <a:stCxn id="133194" idx="2"/>
            <a:endCxn id="133135" idx="1"/>
          </p:cNvCxnSpPr>
          <p:nvPr/>
        </p:nvCxnSpPr>
        <p:spPr bwMode="auto">
          <a:xfrm rot="16200000" flipH="1">
            <a:off x="6028531" y="3877469"/>
            <a:ext cx="515938" cy="1143000"/>
          </a:xfrm>
          <a:prstGeom prst="bentConnector2">
            <a:avLst/>
          </a:prstGeom>
          <a:noFill/>
          <a:ln w="9525">
            <a:solidFill>
              <a:schemeClr val="tx1"/>
            </a:solidFill>
            <a:miter lim="800000"/>
            <a:headEnd/>
            <a:tailEnd type="triangle" w="med" len="med"/>
          </a:ln>
          <a:effectLst/>
        </p:spPr>
      </p:cxnSp>
      <p:cxnSp>
        <p:nvCxnSpPr>
          <p:cNvPr id="133149" name="AutoShape 29"/>
          <p:cNvCxnSpPr>
            <a:cxnSpLocks noChangeShapeType="1"/>
            <a:stCxn id="133193" idx="2"/>
            <a:endCxn id="133140" idx="1"/>
          </p:cNvCxnSpPr>
          <p:nvPr/>
        </p:nvCxnSpPr>
        <p:spPr bwMode="auto">
          <a:xfrm rot="16200000" flipH="1">
            <a:off x="5679281" y="3769519"/>
            <a:ext cx="757238" cy="1600200"/>
          </a:xfrm>
          <a:prstGeom prst="bentConnector2">
            <a:avLst/>
          </a:prstGeom>
          <a:noFill/>
          <a:ln w="9525">
            <a:solidFill>
              <a:schemeClr val="tx1"/>
            </a:solidFill>
            <a:miter lim="800000"/>
            <a:headEnd/>
            <a:tailEnd type="triangle" w="med" len="med"/>
          </a:ln>
          <a:effectLst/>
        </p:spPr>
      </p:cxnSp>
      <p:grpSp>
        <p:nvGrpSpPr>
          <p:cNvPr id="133150" name="Group 30"/>
          <p:cNvGrpSpPr>
            <a:grpSpLocks/>
          </p:cNvGrpSpPr>
          <p:nvPr/>
        </p:nvGrpSpPr>
        <p:grpSpPr bwMode="auto">
          <a:xfrm>
            <a:off x="4800600" y="4191000"/>
            <a:ext cx="3619500" cy="1187450"/>
            <a:chOff x="3024" y="2640"/>
            <a:chExt cx="2280" cy="748"/>
          </a:xfrm>
        </p:grpSpPr>
        <p:grpSp>
          <p:nvGrpSpPr>
            <p:cNvPr id="133151" name="Group 31"/>
            <p:cNvGrpSpPr>
              <a:grpSpLocks/>
            </p:cNvGrpSpPr>
            <p:nvPr/>
          </p:nvGrpSpPr>
          <p:grpSpPr bwMode="auto">
            <a:xfrm>
              <a:off x="4320" y="3152"/>
              <a:ext cx="984" cy="236"/>
              <a:chOff x="4320" y="3152"/>
              <a:chExt cx="984" cy="236"/>
            </a:xfrm>
          </p:grpSpPr>
          <p:sp>
            <p:nvSpPr>
              <p:cNvPr id="133152" name="Text Box 32"/>
              <p:cNvSpPr txBox="1">
                <a:spLocks noChangeArrowheads="1"/>
              </p:cNvSpPr>
              <p:nvPr/>
            </p:nvSpPr>
            <p:spPr bwMode="auto">
              <a:xfrm>
                <a:off x="4320" y="3153"/>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1  </a:t>
                </a:r>
                <a:r>
                  <a:rPr lang="en-US" sz="1600" baseline="10000"/>
                  <a:t>x</a:t>
                </a:r>
                <a:endParaRPr lang="en-US" sz="1800">
                  <a:latin typeface="Times New Roman" pitchFamily="1" charset="0"/>
                </a:endParaRPr>
              </a:p>
            </p:txBody>
          </p:sp>
          <p:sp>
            <p:nvSpPr>
              <p:cNvPr id="133154" name="Text Box 34"/>
              <p:cNvSpPr txBox="1">
                <a:spLocks noChangeArrowheads="1"/>
              </p:cNvSpPr>
              <p:nvPr/>
            </p:nvSpPr>
            <p:spPr bwMode="auto">
              <a:xfrm>
                <a:off x="5016" y="315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8</a:t>
                </a:r>
              </a:p>
            </p:txBody>
          </p:sp>
          <p:sp>
            <p:nvSpPr>
              <p:cNvPr id="133155" name="Text Box 35"/>
              <p:cNvSpPr txBox="1">
                <a:spLocks noChangeArrowheads="1"/>
              </p:cNvSpPr>
              <p:nvPr/>
            </p:nvSpPr>
            <p:spPr bwMode="auto">
              <a:xfrm>
                <a:off x="4512" y="3152"/>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8</a:t>
                </a:r>
              </a:p>
            </p:txBody>
          </p:sp>
          <p:sp>
            <p:nvSpPr>
              <p:cNvPr id="79" name="Text Box 35"/>
              <p:cNvSpPr txBox="1">
                <a:spLocks noChangeArrowheads="1"/>
              </p:cNvSpPr>
              <p:nvPr/>
            </p:nvSpPr>
            <p:spPr bwMode="auto">
              <a:xfrm>
                <a:off x="4715" y="3157"/>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cxnSp>
          <p:nvCxnSpPr>
            <p:cNvPr id="133156" name="AutoShape 36"/>
            <p:cNvCxnSpPr>
              <a:cxnSpLocks noChangeShapeType="1"/>
              <a:stCxn id="133192" idx="2"/>
              <a:endCxn id="133152" idx="1"/>
            </p:cNvCxnSpPr>
            <p:nvPr/>
          </p:nvCxnSpPr>
          <p:spPr bwMode="auto">
            <a:xfrm rot="16200000" flipH="1">
              <a:off x="3357" y="2307"/>
              <a:ext cx="629" cy="1296"/>
            </a:xfrm>
            <a:prstGeom prst="bentConnector2">
              <a:avLst/>
            </a:prstGeom>
            <a:noFill/>
            <a:ln w="9525">
              <a:solidFill>
                <a:schemeClr val="tx1"/>
              </a:solidFill>
              <a:miter lim="800000"/>
              <a:headEnd/>
              <a:tailEnd type="triangle" w="med" len="med"/>
            </a:ln>
            <a:effectLst/>
          </p:spPr>
        </p:cxnSp>
      </p:grpSp>
      <p:grpSp>
        <p:nvGrpSpPr>
          <p:cNvPr id="133157" name="Group 37"/>
          <p:cNvGrpSpPr>
            <a:grpSpLocks/>
          </p:cNvGrpSpPr>
          <p:nvPr/>
        </p:nvGrpSpPr>
        <p:grpSpPr bwMode="auto">
          <a:xfrm>
            <a:off x="4343400" y="4191000"/>
            <a:ext cx="4076700" cy="1428750"/>
            <a:chOff x="2736" y="2640"/>
            <a:chExt cx="2568" cy="900"/>
          </a:xfrm>
        </p:grpSpPr>
        <p:grpSp>
          <p:nvGrpSpPr>
            <p:cNvPr id="133158" name="Group 38"/>
            <p:cNvGrpSpPr>
              <a:grpSpLocks/>
            </p:cNvGrpSpPr>
            <p:nvPr/>
          </p:nvGrpSpPr>
          <p:grpSpPr bwMode="auto">
            <a:xfrm>
              <a:off x="4320" y="3304"/>
              <a:ext cx="984" cy="236"/>
              <a:chOff x="4320" y="3304"/>
              <a:chExt cx="984" cy="236"/>
            </a:xfrm>
          </p:grpSpPr>
          <p:sp>
            <p:nvSpPr>
              <p:cNvPr id="133159" name="Text Box 39"/>
              <p:cNvSpPr txBox="1">
                <a:spLocks noChangeArrowheads="1"/>
              </p:cNvSpPr>
              <p:nvPr/>
            </p:nvSpPr>
            <p:spPr bwMode="auto">
              <a:xfrm>
                <a:off x="4320" y="3305"/>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0  </a:t>
                </a:r>
                <a:r>
                  <a:rPr lang="en-US" sz="1600" baseline="10000"/>
                  <a:t>x</a:t>
                </a:r>
                <a:endParaRPr lang="en-US" sz="1800">
                  <a:latin typeface="Times New Roman" pitchFamily="1" charset="0"/>
                </a:endParaRPr>
              </a:p>
            </p:txBody>
          </p:sp>
          <p:sp>
            <p:nvSpPr>
              <p:cNvPr id="133161" name="Text Box 41"/>
              <p:cNvSpPr txBox="1">
                <a:spLocks noChangeArrowheads="1"/>
              </p:cNvSpPr>
              <p:nvPr/>
            </p:nvSpPr>
            <p:spPr bwMode="auto">
              <a:xfrm>
                <a:off x="5016" y="330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0</a:t>
                </a:r>
              </a:p>
            </p:txBody>
          </p:sp>
          <p:sp>
            <p:nvSpPr>
              <p:cNvPr id="133162" name="Text Box 42"/>
              <p:cNvSpPr txBox="1">
                <a:spLocks noChangeArrowheads="1"/>
              </p:cNvSpPr>
              <p:nvPr/>
            </p:nvSpPr>
            <p:spPr bwMode="auto">
              <a:xfrm>
                <a:off x="4512" y="3304"/>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16</a:t>
                </a:r>
              </a:p>
            </p:txBody>
          </p:sp>
          <p:sp>
            <p:nvSpPr>
              <p:cNvPr id="80" name="Text Box 42"/>
              <p:cNvSpPr txBox="1">
                <a:spLocks noChangeArrowheads="1"/>
              </p:cNvSpPr>
              <p:nvPr/>
            </p:nvSpPr>
            <p:spPr bwMode="auto">
              <a:xfrm>
                <a:off x="4715" y="3309"/>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cxnSp>
          <p:nvCxnSpPr>
            <p:cNvPr id="133163" name="AutoShape 43"/>
            <p:cNvCxnSpPr>
              <a:cxnSpLocks noChangeShapeType="1"/>
              <a:stCxn id="133191" idx="2"/>
              <a:endCxn id="133159" idx="1"/>
            </p:cNvCxnSpPr>
            <p:nvPr/>
          </p:nvCxnSpPr>
          <p:spPr bwMode="auto">
            <a:xfrm rot="16200000" flipH="1">
              <a:off x="3137" y="2239"/>
              <a:ext cx="781" cy="1584"/>
            </a:xfrm>
            <a:prstGeom prst="bentConnector2">
              <a:avLst/>
            </a:prstGeom>
            <a:noFill/>
            <a:ln w="9525">
              <a:solidFill>
                <a:schemeClr val="tx1"/>
              </a:solidFill>
              <a:miter lim="800000"/>
              <a:headEnd/>
              <a:tailEnd type="triangle" w="med" len="med"/>
            </a:ln>
            <a:effectLst/>
          </p:spPr>
        </p:cxnSp>
      </p:grpSp>
      <p:grpSp>
        <p:nvGrpSpPr>
          <p:cNvPr id="133164" name="Group 44"/>
          <p:cNvGrpSpPr>
            <a:grpSpLocks/>
          </p:cNvGrpSpPr>
          <p:nvPr/>
        </p:nvGrpSpPr>
        <p:grpSpPr bwMode="auto">
          <a:xfrm>
            <a:off x="3886200" y="4191000"/>
            <a:ext cx="4533900" cy="1670050"/>
            <a:chOff x="2448" y="2640"/>
            <a:chExt cx="2856" cy="1052"/>
          </a:xfrm>
        </p:grpSpPr>
        <p:grpSp>
          <p:nvGrpSpPr>
            <p:cNvPr id="133165" name="Group 45"/>
            <p:cNvGrpSpPr>
              <a:grpSpLocks/>
            </p:cNvGrpSpPr>
            <p:nvPr/>
          </p:nvGrpSpPr>
          <p:grpSpPr bwMode="auto">
            <a:xfrm>
              <a:off x="4320" y="3456"/>
              <a:ext cx="984" cy="236"/>
              <a:chOff x="4320" y="3456"/>
              <a:chExt cx="984" cy="236"/>
            </a:xfrm>
          </p:grpSpPr>
          <p:sp>
            <p:nvSpPr>
              <p:cNvPr id="133166" name="Text Box 46"/>
              <p:cNvSpPr txBox="1">
                <a:spLocks noChangeArrowheads="1"/>
              </p:cNvSpPr>
              <p:nvPr/>
            </p:nvSpPr>
            <p:spPr bwMode="auto">
              <a:xfrm>
                <a:off x="4320" y="3457"/>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1  </a:t>
                </a:r>
                <a:r>
                  <a:rPr lang="en-US" sz="1600" baseline="10000"/>
                  <a:t>x</a:t>
                </a:r>
                <a:endParaRPr lang="en-US" sz="1800">
                  <a:latin typeface="Times New Roman" pitchFamily="1" charset="0"/>
                </a:endParaRPr>
              </a:p>
            </p:txBody>
          </p:sp>
          <p:sp>
            <p:nvSpPr>
              <p:cNvPr id="133168" name="Text Box 48"/>
              <p:cNvSpPr txBox="1">
                <a:spLocks noChangeArrowheads="1"/>
              </p:cNvSpPr>
              <p:nvPr/>
            </p:nvSpPr>
            <p:spPr bwMode="auto">
              <a:xfrm>
                <a:off x="5016" y="3457"/>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32</a:t>
                </a:r>
              </a:p>
            </p:txBody>
          </p:sp>
          <p:sp>
            <p:nvSpPr>
              <p:cNvPr id="133169" name="Text Box 49"/>
              <p:cNvSpPr txBox="1">
                <a:spLocks noChangeArrowheads="1"/>
              </p:cNvSpPr>
              <p:nvPr/>
            </p:nvSpPr>
            <p:spPr bwMode="auto">
              <a:xfrm>
                <a:off x="4512" y="3456"/>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32</a:t>
                </a:r>
              </a:p>
            </p:txBody>
          </p:sp>
          <p:sp>
            <p:nvSpPr>
              <p:cNvPr id="81" name="Text Box 49"/>
              <p:cNvSpPr txBox="1">
                <a:spLocks noChangeArrowheads="1"/>
              </p:cNvSpPr>
              <p:nvPr/>
            </p:nvSpPr>
            <p:spPr bwMode="auto">
              <a:xfrm>
                <a:off x="4707" y="3461"/>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cxnSp>
          <p:nvCxnSpPr>
            <p:cNvPr id="133170" name="AutoShape 50"/>
            <p:cNvCxnSpPr>
              <a:cxnSpLocks noChangeShapeType="1"/>
            </p:cNvCxnSpPr>
            <p:nvPr/>
          </p:nvCxnSpPr>
          <p:spPr bwMode="auto">
            <a:xfrm rot="16200000" flipH="1">
              <a:off x="2917" y="2171"/>
              <a:ext cx="933" cy="1872"/>
            </a:xfrm>
            <a:prstGeom prst="bentConnector2">
              <a:avLst/>
            </a:prstGeom>
            <a:noFill/>
            <a:ln w="9525">
              <a:solidFill>
                <a:schemeClr val="tx1"/>
              </a:solidFill>
              <a:miter lim="800000"/>
              <a:headEnd/>
              <a:tailEnd type="triangle" w="med" len="med"/>
            </a:ln>
            <a:effectLst/>
          </p:spPr>
        </p:cxnSp>
      </p:grpSp>
      <p:grpSp>
        <p:nvGrpSpPr>
          <p:cNvPr id="133171" name="Group 51"/>
          <p:cNvGrpSpPr>
            <a:grpSpLocks/>
          </p:cNvGrpSpPr>
          <p:nvPr/>
        </p:nvGrpSpPr>
        <p:grpSpPr bwMode="auto">
          <a:xfrm>
            <a:off x="3429000" y="4191000"/>
            <a:ext cx="4991100" cy="1911350"/>
            <a:chOff x="2160" y="2640"/>
            <a:chExt cx="3144" cy="1204"/>
          </a:xfrm>
        </p:grpSpPr>
        <p:grpSp>
          <p:nvGrpSpPr>
            <p:cNvPr id="133172" name="Group 52"/>
            <p:cNvGrpSpPr>
              <a:grpSpLocks/>
            </p:cNvGrpSpPr>
            <p:nvPr/>
          </p:nvGrpSpPr>
          <p:grpSpPr bwMode="auto">
            <a:xfrm>
              <a:off x="4320" y="3608"/>
              <a:ext cx="984" cy="236"/>
              <a:chOff x="4320" y="3608"/>
              <a:chExt cx="984" cy="236"/>
            </a:xfrm>
          </p:grpSpPr>
          <p:sp>
            <p:nvSpPr>
              <p:cNvPr id="133173" name="Text Box 53"/>
              <p:cNvSpPr txBox="1">
                <a:spLocks noChangeArrowheads="1"/>
              </p:cNvSpPr>
              <p:nvPr/>
            </p:nvSpPr>
            <p:spPr bwMode="auto">
              <a:xfrm>
                <a:off x="4320" y="360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0  </a:t>
                </a:r>
                <a:r>
                  <a:rPr lang="en-US" sz="1600" baseline="10000"/>
                  <a:t>x</a:t>
                </a:r>
                <a:endParaRPr lang="en-US" sz="1800">
                  <a:latin typeface="Times New Roman" pitchFamily="1" charset="0"/>
                </a:endParaRPr>
              </a:p>
            </p:txBody>
          </p:sp>
          <p:sp>
            <p:nvSpPr>
              <p:cNvPr id="133175" name="Text Box 55"/>
              <p:cNvSpPr txBox="1">
                <a:spLocks noChangeArrowheads="1"/>
              </p:cNvSpPr>
              <p:nvPr/>
            </p:nvSpPr>
            <p:spPr bwMode="auto">
              <a:xfrm>
                <a:off x="5016" y="360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0</a:t>
                </a:r>
              </a:p>
            </p:txBody>
          </p:sp>
          <p:sp>
            <p:nvSpPr>
              <p:cNvPr id="133176" name="Text Box 56"/>
              <p:cNvSpPr txBox="1">
                <a:spLocks noChangeArrowheads="1"/>
              </p:cNvSpPr>
              <p:nvPr/>
            </p:nvSpPr>
            <p:spPr bwMode="auto">
              <a:xfrm>
                <a:off x="4512" y="360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64</a:t>
                </a:r>
              </a:p>
            </p:txBody>
          </p:sp>
          <p:sp>
            <p:nvSpPr>
              <p:cNvPr id="82" name="Text Box 56"/>
              <p:cNvSpPr txBox="1">
                <a:spLocks noChangeArrowheads="1"/>
              </p:cNvSpPr>
              <p:nvPr/>
            </p:nvSpPr>
            <p:spPr bwMode="auto">
              <a:xfrm>
                <a:off x="4715" y="361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cxnSp>
          <p:nvCxnSpPr>
            <p:cNvPr id="133177" name="AutoShape 57"/>
            <p:cNvCxnSpPr>
              <a:cxnSpLocks noChangeShapeType="1"/>
              <a:stCxn id="133189" idx="2"/>
              <a:endCxn id="133173" idx="1"/>
            </p:cNvCxnSpPr>
            <p:nvPr/>
          </p:nvCxnSpPr>
          <p:spPr bwMode="auto">
            <a:xfrm rot="16200000" flipH="1">
              <a:off x="2697" y="2103"/>
              <a:ext cx="1085" cy="2160"/>
            </a:xfrm>
            <a:prstGeom prst="bentConnector2">
              <a:avLst/>
            </a:prstGeom>
            <a:noFill/>
            <a:ln w="9525">
              <a:solidFill>
                <a:schemeClr val="tx1"/>
              </a:solidFill>
              <a:miter lim="800000"/>
              <a:headEnd/>
              <a:tailEnd type="triangle" w="med" len="med"/>
            </a:ln>
            <a:effectLst/>
          </p:spPr>
        </p:cxnSp>
      </p:grpSp>
      <p:grpSp>
        <p:nvGrpSpPr>
          <p:cNvPr id="133178" name="Group 58"/>
          <p:cNvGrpSpPr>
            <a:grpSpLocks/>
          </p:cNvGrpSpPr>
          <p:nvPr/>
        </p:nvGrpSpPr>
        <p:grpSpPr bwMode="auto">
          <a:xfrm>
            <a:off x="2971800" y="4191000"/>
            <a:ext cx="5448300" cy="2152650"/>
            <a:chOff x="1872" y="2640"/>
            <a:chExt cx="3432" cy="1356"/>
          </a:xfrm>
        </p:grpSpPr>
        <p:grpSp>
          <p:nvGrpSpPr>
            <p:cNvPr id="133179" name="Group 59"/>
            <p:cNvGrpSpPr>
              <a:grpSpLocks/>
            </p:cNvGrpSpPr>
            <p:nvPr/>
          </p:nvGrpSpPr>
          <p:grpSpPr bwMode="auto">
            <a:xfrm>
              <a:off x="4320" y="3760"/>
              <a:ext cx="984" cy="236"/>
              <a:chOff x="4320" y="3760"/>
              <a:chExt cx="984" cy="236"/>
            </a:xfrm>
          </p:grpSpPr>
          <p:sp>
            <p:nvSpPr>
              <p:cNvPr id="133180" name="Text Box 60"/>
              <p:cNvSpPr txBox="1">
                <a:spLocks noChangeArrowheads="1"/>
              </p:cNvSpPr>
              <p:nvPr/>
            </p:nvSpPr>
            <p:spPr bwMode="auto">
              <a:xfrm>
                <a:off x="4320" y="376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0  </a:t>
                </a:r>
                <a:r>
                  <a:rPr lang="en-US" sz="1600" baseline="10000"/>
                  <a:t>x</a:t>
                </a:r>
                <a:endParaRPr lang="en-US" sz="1800">
                  <a:latin typeface="Times New Roman" pitchFamily="1" charset="0"/>
                </a:endParaRPr>
              </a:p>
            </p:txBody>
          </p:sp>
          <p:sp>
            <p:nvSpPr>
              <p:cNvPr id="133182" name="Text Box 62"/>
              <p:cNvSpPr txBox="1">
                <a:spLocks noChangeArrowheads="1"/>
              </p:cNvSpPr>
              <p:nvPr/>
            </p:nvSpPr>
            <p:spPr bwMode="auto">
              <a:xfrm>
                <a:off x="5016" y="376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0</a:t>
                </a:r>
              </a:p>
            </p:txBody>
          </p:sp>
          <p:sp>
            <p:nvSpPr>
              <p:cNvPr id="133183" name="Text Box 63"/>
              <p:cNvSpPr txBox="1">
                <a:spLocks noChangeArrowheads="1"/>
              </p:cNvSpPr>
              <p:nvPr/>
            </p:nvSpPr>
            <p:spPr bwMode="auto">
              <a:xfrm>
                <a:off x="4512" y="376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128</a:t>
                </a:r>
              </a:p>
            </p:txBody>
          </p:sp>
          <p:sp>
            <p:nvSpPr>
              <p:cNvPr id="83" name="Text Box 63"/>
              <p:cNvSpPr txBox="1">
                <a:spLocks noChangeArrowheads="1"/>
              </p:cNvSpPr>
              <p:nvPr/>
            </p:nvSpPr>
            <p:spPr bwMode="auto">
              <a:xfrm>
                <a:off x="4715" y="376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smtClean="0">
                    <a:latin typeface="Times New Roman" pitchFamily="1" charset="0"/>
                  </a:rPr>
                  <a:t>=</a:t>
                </a:r>
                <a:endParaRPr lang="en-US" sz="1800" dirty="0">
                  <a:latin typeface="Times New Roman" pitchFamily="1" charset="0"/>
                </a:endParaRPr>
              </a:p>
            </p:txBody>
          </p:sp>
        </p:grpSp>
        <p:cxnSp>
          <p:nvCxnSpPr>
            <p:cNvPr id="133184" name="AutoShape 64"/>
            <p:cNvCxnSpPr>
              <a:cxnSpLocks noChangeShapeType="1"/>
              <a:stCxn id="133188" idx="2"/>
              <a:endCxn id="133180" idx="1"/>
            </p:cNvCxnSpPr>
            <p:nvPr/>
          </p:nvCxnSpPr>
          <p:spPr bwMode="auto">
            <a:xfrm rot="16200000" flipH="1">
              <a:off x="2477" y="2035"/>
              <a:ext cx="1237" cy="2448"/>
            </a:xfrm>
            <a:prstGeom prst="bentConnector2">
              <a:avLst/>
            </a:prstGeom>
            <a:noFill/>
            <a:ln w="9525">
              <a:solidFill>
                <a:schemeClr val="tx1"/>
              </a:solidFill>
              <a:miter lim="800000"/>
              <a:headEnd/>
              <a:tailEnd type="triangle" w="med" len="med"/>
            </a:ln>
            <a:effectLst/>
          </p:spPr>
        </p:cxnSp>
      </p:grpSp>
      <p:grpSp>
        <p:nvGrpSpPr>
          <p:cNvPr id="133185" name="Group 65"/>
          <p:cNvGrpSpPr>
            <a:grpSpLocks/>
          </p:cNvGrpSpPr>
          <p:nvPr/>
        </p:nvGrpSpPr>
        <p:grpSpPr bwMode="auto">
          <a:xfrm>
            <a:off x="482600" y="1968500"/>
            <a:ext cx="8131175" cy="2222500"/>
            <a:chOff x="304" y="1240"/>
            <a:chExt cx="5122" cy="1400"/>
          </a:xfrm>
        </p:grpSpPr>
        <p:sp>
          <p:nvSpPr>
            <p:cNvPr id="133186" name="Rectangle 66"/>
            <p:cNvSpPr>
              <a:spLocks noChangeArrowheads="1"/>
            </p:cNvSpPr>
            <p:nvPr/>
          </p:nvSpPr>
          <p:spPr bwMode="auto">
            <a:xfrm>
              <a:off x="304" y="1240"/>
              <a:ext cx="5122" cy="115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Binary notation is similar to decimal notation but uses a different </a:t>
              </a:r>
              <a:r>
                <a:rPr lang="en-US" sz="2400" b="1" i="1">
                  <a:latin typeface="Times New Roman" pitchFamily="1" charset="0"/>
                </a:rPr>
                <a:t>base</a:t>
              </a:r>
              <a:r>
                <a:rPr lang="en-US" sz="2400" i="1">
                  <a:latin typeface="Times New Roman" pitchFamily="1" charset="0"/>
                </a:rPr>
                <a:t>.</a:t>
              </a:r>
              <a:r>
                <a:rPr lang="en-US" sz="2400">
                  <a:latin typeface="Times New Roman" pitchFamily="1" charset="0"/>
                </a:rPr>
                <a:t>  Decimal numbers use 10 as their base, which means that each digit counts for ten times as much as the digit to its right.  Binary notation uses base 2, which means that each position counts for twice as much, as follows:</a:t>
              </a:r>
            </a:p>
          </p:txBody>
        </p:sp>
        <p:grpSp>
          <p:nvGrpSpPr>
            <p:cNvPr id="133187" name="Group 67"/>
            <p:cNvGrpSpPr>
              <a:grpSpLocks/>
            </p:cNvGrpSpPr>
            <p:nvPr/>
          </p:nvGrpSpPr>
          <p:grpSpPr bwMode="auto">
            <a:xfrm>
              <a:off x="1728" y="2352"/>
              <a:ext cx="2304" cy="288"/>
              <a:chOff x="1728" y="2544"/>
              <a:chExt cx="2304" cy="288"/>
            </a:xfrm>
          </p:grpSpPr>
          <p:sp>
            <p:nvSpPr>
              <p:cNvPr id="133188" name="Rectangle 68"/>
              <p:cNvSpPr>
                <a:spLocks noChangeArrowheads="1"/>
              </p:cNvSpPr>
              <p:nvPr/>
            </p:nvSpPr>
            <p:spPr bwMode="auto">
              <a:xfrm>
                <a:off x="1728"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33189" name="Rectangle 69"/>
              <p:cNvSpPr>
                <a:spLocks noChangeArrowheads="1"/>
              </p:cNvSpPr>
              <p:nvPr/>
            </p:nvSpPr>
            <p:spPr bwMode="auto">
              <a:xfrm>
                <a:off x="2016"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33190" name="Rectangle 70"/>
              <p:cNvSpPr>
                <a:spLocks noChangeArrowheads="1"/>
              </p:cNvSpPr>
              <p:nvPr/>
            </p:nvSpPr>
            <p:spPr bwMode="auto">
              <a:xfrm>
                <a:off x="2304"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33191" name="Rectangle 71"/>
              <p:cNvSpPr>
                <a:spLocks noChangeArrowheads="1"/>
              </p:cNvSpPr>
              <p:nvPr/>
            </p:nvSpPr>
            <p:spPr bwMode="auto">
              <a:xfrm>
                <a:off x="2592"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33192" name="Rectangle 72"/>
              <p:cNvSpPr>
                <a:spLocks noChangeArrowheads="1"/>
              </p:cNvSpPr>
              <p:nvPr/>
            </p:nvSpPr>
            <p:spPr bwMode="auto">
              <a:xfrm>
                <a:off x="2880"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33193" name="Rectangle 73"/>
              <p:cNvSpPr>
                <a:spLocks noChangeArrowheads="1"/>
              </p:cNvSpPr>
              <p:nvPr/>
            </p:nvSpPr>
            <p:spPr bwMode="auto">
              <a:xfrm>
                <a:off x="3168"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sp>
            <p:nvSpPr>
              <p:cNvPr id="133194" name="Rectangle 74"/>
              <p:cNvSpPr>
                <a:spLocks noChangeArrowheads="1"/>
              </p:cNvSpPr>
              <p:nvPr/>
            </p:nvSpPr>
            <p:spPr bwMode="auto">
              <a:xfrm>
                <a:off x="3456"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1</a:t>
                </a:r>
              </a:p>
            </p:txBody>
          </p:sp>
          <p:sp>
            <p:nvSpPr>
              <p:cNvPr id="133195" name="Rectangle 75"/>
              <p:cNvSpPr>
                <a:spLocks noChangeArrowheads="1"/>
              </p:cNvSpPr>
              <p:nvPr/>
            </p:nvSpPr>
            <p:spPr bwMode="auto">
              <a:xfrm>
                <a:off x="3744" y="254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0</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31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2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499"/>
                                          </p:stCondLst>
                                        </p:cTn>
                                        <p:tgtEl>
                                          <p:spTgt spid="13314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499"/>
                                          </p:stCondLst>
                                        </p:cTn>
                                        <p:tgtEl>
                                          <p:spTgt spid="1331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33123"/>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499"/>
                                          </p:stCondLst>
                                        </p:cTn>
                                        <p:tgtEl>
                                          <p:spTgt spid="133124"/>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499"/>
                                          </p:stCondLst>
                                        </p:cTn>
                                        <p:tgtEl>
                                          <p:spTgt spid="13314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499"/>
                                          </p:stCondLst>
                                        </p:cTn>
                                        <p:tgtEl>
                                          <p:spTgt spid="13313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33124"/>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499"/>
                                          </p:stCondLst>
                                        </p:cTn>
                                        <p:tgtEl>
                                          <p:spTgt spid="133125"/>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499"/>
                                          </p:stCondLst>
                                        </p:cTn>
                                        <p:tgtEl>
                                          <p:spTgt spid="13314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499"/>
                                          </p:stCondLst>
                                        </p:cTn>
                                        <p:tgtEl>
                                          <p:spTgt spid="13313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133125"/>
                                        </p:tgtEl>
                                        <p:attrNameLst>
                                          <p:attrName>style.visibility</p:attrName>
                                        </p:attrNameLst>
                                      </p:cBhvr>
                                      <p:to>
                                        <p:strVal val="hidden"/>
                                      </p:to>
                                    </p:set>
                                  </p:childTnLst>
                                </p:cTn>
                              </p:par>
                            </p:childTnLst>
                          </p:cTn>
                        </p:par>
                        <p:par>
                          <p:cTn id="44" fill="hold">
                            <p:stCondLst>
                              <p:cond delay="0"/>
                            </p:stCondLst>
                            <p:childTnLst>
                              <p:par>
                                <p:cTn id="45" presetID="1" presetClass="entr" presetSubtype="0" fill="hold" grpId="0" nodeType="afterEffect">
                                  <p:stCondLst>
                                    <p:cond delay="0"/>
                                  </p:stCondLst>
                                  <p:childTnLst>
                                    <p:set>
                                      <p:cBhvr>
                                        <p:cTn id="46" dur="1" fill="hold">
                                          <p:stCondLst>
                                            <p:cond delay="499"/>
                                          </p:stCondLst>
                                        </p:cTn>
                                        <p:tgtEl>
                                          <p:spTgt spid="133126"/>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nodeType="afterEffect">
                                  <p:stCondLst>
                                    <p:cond delay="300"/>
                                  </p:stCondLst>
                                  <p:childTnLst>
                                    <p:set>
                                      <p:cBhvr>
                                        <p:cTn id="49" dur="1" fill="hold">
                                          <p:stCondLst>
                                            <p:cond delay="499"/>
                                          </p:stCondLst>
                                        </p:cTn>
                                        <p:tgtEl>
                                          <p:spTgt spid="133150"/>
                                        </p:tgtEl>
                                        <p:attrNameLst>
                                          <p:attrName>style.visibility</p:attrName>
                                        </p:attrNameLst>
                                      </p:cBhvr>
                                      <p:to>
                                        <p:strVal val="visible"/>
                                      </p:to>
                                    </p:set>
                                  </p:childTnLst>
                                </p:cTn>
                              </p:par>
                            </p:childTnLst>
                          </p:cTn>
                        </p:par>
                        <p:par>
                          <p:cTn id="50" fill="hold">
                            <p:stCondLst>
                              <p:cond delay="1300"/>
                            </p:stCondLst>
                            <p:childTnLst>
                              <p:par>
                                <p:cTn id="51" presetID="1" presetClass="exit" presetSubtype="0" fill="hold" grpId="1" nodeType="afterEffect">
                                  <p:stCondLst>
                                    <p:cond delay="0"/>
                                  </p:stCondLst>
                                  <p:childTnLst>
                                    <p:set>
                                      <p:cBhvr>
                                        <p:cTn id="52" dur="1" fill="hold">
                                          <p:stCondLst>
                                            <p:cond delay="0"/>
                                          </p:stCondLst>
                                        </p:cTn>
                                        <p:tgtEl>
                                          <p:spTgt spid="1331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499"/>
                                          </p:stCondLst>
                                        </p:cTn>
                                        <p:tgtEl>
                                          <p:spTgt spid="133127"/>
                                        </p:tgtEl>
                                        <p:attrNameLst>
                                          <p:attrName>style.visibility</p:attrName>
                                        </p:attrNameLst>
                                      </p:cBhvr>
                                      <p:to>
                                        <p:strVal val="visible"/>
                                      </p:to>
                                    </p:set>
                                  </p:childTnLst>
                                </p:cTn>
                              </p:par>
                            </p:childTnLst>
                          </p:cTn>
                        </p:par>
                        <p:par>
                          <p:cTn id="55" fill="hold">
                            <p:stCondLst>
                              <p:cond delay="1800"/>
                            </p:stCondLst>
                            <p:childTnLst>
                              <p:par>
                                <p:cTn id="56" presetID="1" presetClass="entr" presetSubtype="0" fill="hold" nodeType="afterEffect">
                                  <p:stCondLst>
                                    <p:cond delay="200"/>
                                  </p:stCondLst>
                                  <p:childTnLst>
                                    <p:set>
                                      <p:cBhvr>
                                        <p:cTn id="57" dur="1" fill="hold">
                                          <p:stCondLst>
                                            <p:cond delay="499"/>
                                          </p:stCondLst>
                                        </p:cTn>
                                        <p:tgtEl>
                                          <p:spTgt spid="133157"/>
                                        </p:tgtEl>
                                        <p:attrNameLst>
                                          <p:attrName>style.visibility</p:attrName>
                                        </p:attrNameLst>
                                      </p:cBhvr>
                                      <p:to>
                                        <p:strVal val="visible"/>
                                      </p:to>
                                    </p:set>
                                  </p:childTnLst>
                                </p:cTn>
                              </p:par>
                            </p:childTnLst>
                          </p:cTn>
                        </p:par>
                        <p:par>
                          <p:cTn id="58" fill="hold">
                            <p:stCondLst>
                              <p:cond delay="2500"/>
                            </p:stCondLst>
                            <p:childTnLst>
                              <p:par>
                                <p:cTn id="59" presetID="1" presetClass="entr" presetSubtype="0" fill="hold" nodeType="afterEffect">
                                  <p:stCondLst>
                                    <p:cond delay="200"/>
                                  </p:stCondLst>
                                  <p:childTnLst>
                                    <p:set>
                                      <p:cBhvr>
                                        <p:cTn id="60" dur="1" fill="hold">
                                          <p:stCondLst>
                                            <p:cond delay="499"/>
                                          </p:stCondLst>
                                        </p:cTn>
                                        <p:tgtEl>
                                          <p:spTgt spid="133164"/>
                                        </p:tgtEl>
                                        <p:attrNameLst>
                                          <p:attrName>style.visibility</p:attrName>
                                        </p:attrNameLst>
                                      </p:cBhvr>
                                      <p:to>
                                        <p:strVal val="visible"/>
                                      </p:to>
                                    </p:set>
                                  </p:childTnLst>
                                </p:cTn>
                              </p:par>
                            </p:childTnLst>
                          </p:cTn>
                        </p:par>
                        <p:par>
                          <p:cTn id="61" fill="hold">
                            <p:stCondLst>
                              <p:cond delay="3200"/>
                            </p:stCondLst>
                            <p:childTnLst>
                              <p:par>
                                <p:cTn id="62" presetID="1" presetClass="entr" presetSubtype="0" fill="hold" nodeType="afterEffect">
                                  <p:stCondLst>
                                    <p:cond delay="200"/>
                                  </p:stCondLst>
                                  <p:childTnLst>
                                    <p:set>
                                      <p:cBhvr>
                                        <p:cTn id="63" dur="1" fill="hold">
                                          <p:stCondLst>
                                            <p:cond delay="499"/>
                                          </p:stCondLst>
                                        </p:cTn>
                                        <p:tgtEl>
                                          <p:spTgt spid="133171"/>
                                        </p:tgtEl>
                                        <p:attrNameLst>
                                          <p:attrName>style.visibility</p:attrName>
                                        </p:attrNameLst>
                                      </p:cBhvr>
                                      <p:to>
                                        <p:strVal val="visible"/>
                                      </p:to>
                                    </p:set>
                                  </p:childTnLst>
                                </p:cTn>
                              </p:par>
                            </p:childTnLst>
                          </p:cTn>
                        </p:par>
                        <p:par>
                          <p:cTn id="64" fill="hold">
                            <p:stCondLst>
                              <p:cond delay="3900"/>
                            </p:stCondLst>
                            <p:childTnLst>
                              <p:par>
                                <p:cTn id="65" presetID="1" presetClass="entr" presetSubtype="0" fill="hold" nodeType="afterEffect">
                                  <p:stCondLst>
                                    <p:cond delay="200"/>
                                  </p:stCondLst>
                                  <p:childTnLst>
                                    <p:set>
                                      <p:cBhvr>
                                        <p:cTn id="66" dur="1" fill="hold">
                                          <p:stCondLst>
                                            <p:cond delay="499"/>
                                          </p:stCondLst>
                                        </p:cTn>
                                        <p:tgtEl>
                                          <p:spTgt spid="133178"/>
                                        </p:tgtEl>
                                        <p:attrNameLst>
                                          <p:attrName>style.visibility</p:attrName>
                                        </p:attrNameLst>
                                      </p:cBhvr>
                                      <p:to>
                                        <p:strVal val="visible"/>
                                      </p:to>
                                    </p:set>
                                  </p:childTnLst>
                                </p:cTn>
                              </p:par>
                            </p:childTnLst>
                          </p:cTn>
                        </p:par>
                        <p:par>
                          <p:cTn id="67" fill="hold">
                            <p:stCondLst>
                              <p:cond delay="4600"/>
                            </p:stCondLst>
                            <p:childTnLst>
                              <p:par>
                                <p:cTn id="68" presetID="1" presetClass="entr" presetSubtype="0" fill="hold" nodeType="afterEffect">
                                  <p:stCondLst>
                                    <p:cond delay="400"/>
                                  </p:stCondLst>
                                  <p:childTnLst>
                                    <p:set>
                                      <p:cBhvr>
                                        <p:cTn id="69" dur="1" fill="hold">
                                          <p:stCondLst>
                                            <p:cond delay="499"/>
                                          </p:stCondLst>
                                        </p:cTn>
                                        <p:tgtEl>
                                          <p:spTgt spid="133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animBg="1" autoUpdateAnimBg="0"/>
      <p:bldP spid="133123" grpId="1" animBg="1"/>
      <p:bldP spid="133124" grpId="0" animBg="1" autoUpdateAnimBg="0"/>
      <p:bldP spid="133124" grpId="1" animBg="1"/>
      <p:bldP spid="133125" grpId="0" animBg="1" autoUpdateAnimBg="0"/>
      <p:bldP spid="133125" grpId="1" animBg="1"/>
      <p:bldP spid="133126" grpId="0" animBg="1" autoUpdateAnimBg="0"/>
      <p:bldP spid="133126" grpId="1" animBg="1"/>
      <p:bldP spid="133127"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Numbers and Bases</a:t>
            </a:r>
            <a:endParaRPr lang="en-US">
              <a:solidFill>
                <a:schemeClr val="tx1"/>
              </a:solidFill>
            </a:endParaRPr>
          </a:p>
        </p:txBody>
      </p:sp>
      <p:sp>
        <p:nvSpPr>
          <p:cNvPr id="135171"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calculation at the end of the preceding slide makes it clear that the binary representation 00101010 is equivalent to the number 42.  When it is important to distinguish the base, the text uses a small subscript, like this:</a:t>
            </a:r>
          </a:p>
        </p:txBody>
      </p:sp>
      <p:sp>
        <p:nvSpPr>
          <p:cNvPr id="135172" name="Rectangle 4"/>
          <p:cNvSpPr>
            <a:spLocks noChangeArrowheads="1"/>
          </p:cNvSpPr>
          <p:nvPr/>
        </p:nvSpPr>
        <p:spPr bwMode="auto">
          <a:xfrm>
            <a:off x="3327400" y="2527300"/>
            <a:ext cx="2489200" cy="457200"/>
          </a:xfrm>
          <a:prstGeom prst="rect">
            <a:avLst/>
          </a:prstGeom>
          <a:noFill/>
          <a:ln w="9525">
            <a:noFill/>
            <a:miter lim="800000"/>
            <a:headEnd/>
            <a:tailEnd/>
          </a:ln>
          <a:effectLst/>
        </p:spPr>
        <p:txBody>
          <a:bodyPr wrap="none">
            <a:prstTxWarp prst="textNoShape">
              <a:avLst/>
            </a:prstTxWarp>
            <a:spAutoFit/>
          </a:bodyPr>
          <a:lstStyle/>
          <a:p>
            <a:r>
              <a:rPr lang="en-US" sz="2400">
                <a:latin typeface="Times New Roman" pitchFamily="1" charset="0"/>
              </a:rPr>
              <a:t>00101010</a:t>
            </a:r>
            <a:r>
              <a:rPr lang="en-US" sz="2400" baseline="-25000">
                <a:latin typeface="Times New Roman" pitchFamily="1" charset="0"/>
              </a:rPr>
              <a:t>2</a:t>
            </a:r>
            <a:r>
              <a:rPr lang="en-US" sz="2400">
                <a:latin typeface="Times New Roman" pitchFamily="1" charset="0"/>
              </a:rPr>
              <a:t>  =  42</a:t>
            </a:r>
            <a:r>
              <a:rPr lang="en-US" sz="2400" baseline="-25000">
                <a:latin typeface="Times New Roman" pitchFamily="1" charset="0"/>
              </a:rPr>
              <a:t>10</a:t>
            </a:r>
          </a:p>
        </p:txBody>
      </p:sp>
      <p:sp>
        <p:nvSpPr>
          <p:cNvPr id="135173" name="Rectangle 5"/>
          <p:cNvSpPr>
            <a:spLocks noChangeArrowheads="1"/>
          </p:cNvSpPr>
          <p:nvPr/>
        </p:nvSpPr>
        <p:spPr bwMode="auto">
          <a:xfrm>
            <a:off x="482600" y="3073400"/>
            <a:ext cx="8128000" cy="1104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Although it is useful to be able to convert a number from one base to another, it is important to remember that the number remains the same.  What changes is how you write it down.  </a:t>
            </a:r>
          </a:p>
        </p:txBody>
      </p:sp>
      <p:grpSp>
        <p:nvGrpSpPr>
          <p:cNvPr id="135174" name="Group 6"/>
          <p:cNvGrpSpPr>
            <a:grpSpLocks/>
          </p:cNvGrpSpPr>
          <p:nvPr/>
        </p:nvGrpSpPr>
        <p:grpSpPr bwMode="auto">
          <a:xfrm>
            <a:off x="482600" y="4203700"/>
            <a:ext cx="8064500" cy="1955800"/>
            <a:chOff x="304" y="2648"/>
            <a:chExt cx="5080" cy="1232"/>
          </a:xfrm>
        </p:grpSpPr>
        <p:sp>
          <p:nvSpPr>
            <p:cNvPr id="135175" name="Rectangle 7"/>
            <p:cNvSpPr>
              <a:spLocks noChangeArrowheads="1"/>
            </p:cNvSpPr>
            <p:nvPr/>
          </p:nvSpPr>
          <p:spPr bwMode="auto">
            <a:xfrm>
              <a:off x="304" y="2648"/>
              <a:ext cx="3823" cy="123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number 42 is what you get if you count how many stars are in the pattern at the right.  The number is the same whether you write it in English as </a:t>
              </a:r>
              <a:r>
                <a:rPr lang="en-US" sz="2400" i="1">
                  <a:latin typeface="Times New Roman" pitchFamily="1" charset="0"/>
                </a:rPr>
                <a:t>forty-two,</a:t>
              </a:r>
              <a:r>
                <a:rPr lang="en-US" sz="2400">
                  <a:latin typeface="Times New Roman" pitchFamily="1" charset="0"/>
                </a:rPr>
                <a:t> in decimal as 42, or in binary as 00101010.</a:t>
              </a:r>
            </a:p>
          </p:txBody>
        </p:sp>
        <p:grpSp>
          <p:nvGrpSpPr>
            <p:cNvPr id="135176" name="Group 8"/>
            <p:cNvGrpSpPr>
              <a:grpSpLocks/>
            </p:cNvGrpSpPr>
            <p:nvPr/>
          </p:nvGrpSpPr>
          <p:grpSpPr bwMode="auto">
            <a:xfrm>
              <a:off x="4261" y="2704"/>
              <a:ext cx="1123" cy="921"/>
              <a:chOff x="4261" y="2704"/>
              <a:chExt cx="1123" cy="921"/>
            </a:xfrm>
          </p:grpSpPr>
          <p:sp>
            <p:nvSpPr>
              <p:cNvPr id="135177" name="AutoShape 9"/>
              <p:cNvSpPr>
                <a:spLocks noChangeArrowheads="1"/>
              </p:cNvSpPr>
              <p:nvPr/>
            </p:nvSpPr>
            <p:spPr bwMode="auto">
              <a:xfrm>
                <a:off x="4261"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78" name="AutoShape 10"/>
              <p:cNvSpPr>
                <a:spLocks noChangeArrowheads="1"/>
              </p:cNvSpPr>
              <p:nvPr/>
            </p:nvSpPr>
            <p:spPr bwMode="auto">
              <a:xfrm>
                <a:off x="4428"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79" name="AutoShape 11"/>
              <p:cNvSpPr>
                <a:spLocks noChangeArrowheads="1"/>
              </p:cNvSpPr>
              <p:nvPr/>
            </p:nvSpPr>
            <p:spPr bwMode="auto">
              <a:xfrm>
                <a:off x="4595"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0" name="AutoShape 12"/>
              <p:cNvSpPr>
                <a:spLocks noChangeArrowheads="1"/>
              </p:cNvSpPr>
              <p:nvPr/>
            </p:nvSpPr>
            <p:spPr bwMode="auto">
              <a:xfrm>
                <a:off x="4762"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1" name="AutoShape 13"/>
              <p:cNvSpPr>
                <a:spLocks noChangeArrowheads="1"/>
              </p:cNvSpPr>
              <p:nvPr/>
            </p:nvSpPr>
            <p:spPr bwMode="auto">
              <a:xfrm>
                <a:off x="4929"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2" name="AutoShape 14"/>
              <p:cNvSpPr>
                <a:spLocks noChangeArrowheads="1"/>
              </p:cNvSpPr>
              <p:nvPr/>
            </p:nvSpPr>
            <p:spPr bwMode="auto">
              <a:xfrm>
                <a:off x="5096"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3" name="AutoShape 15"/>
              <p:cNvSpPr>
                <a:spLocks noChangeArrowheads="1"/>
              </p:cNvSpPr>
              <p:nvPr/>
            </p:nvSpPr>
            <p:spPr bwMode="auto">
              <a:xfrm>
                <a:off x="5263"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4" name="AutoShape 16"/>
              <p:cNvSpPr>
                <a:spLocks noChangeArrowheads="1"/>
              </p:cNvSpPr>
              <p:nvPr/>
            </p:nvSpPr>
            <p:spPr bwMode="auto">
              <a:xfrm>
                <a:off x="4261"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5" name="AutoShape 17"/>
              <p:cNvSpPr>
                <a:spLocks noChangeArrowheads="1"/>
              </p:cNvSpPr>
              <p:nvPr/>
            </p:nvSpPr>
            <p:spPr bwMode="auto">
              <a:xfrm>
                <a:off x="4428"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6" name="AutoShape 18"/>
              <p:cNvSpPr>
                <a:spLocks noChangeArrowheads="1"/>
              </p:cNvSpPr>
              <p:nvPr/>
            </p:nvSpPr>
            <p:spPr bwMode="auto">
              <a:xfrm>
                <a:off x="4595"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7" name="AutoShape 19"/>
              <p:cNvSpPr>
                <a:spLocks noChangeArrowheads="1"/>
              </p:cNvSpPr>
              <p:nvPr/>
            </p:nvSpPr>
            <p:spPr bwMode="auto">
              <a:xfrm>
                <a:off x="4762"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8" name="AutoShape 20"/>
              <p:cNvSpPr>
                <a:spLocks noChangeArrowheads="1"/>
              </p:cNvSpPr>
              <p:nvPr/>
            </p:nvSpPr>
            <p:spPr bwMode="auto">
              <a:xfrm>
                <a:off x="4929"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89" name="AutoShape 21"/>
              <p:cNvSpPr>
                <a:spLocks noChangeArrowheads="1"/>
              </p:cNvSpPr>
              <p:nvPr/>
            </p:nvSpPr>
            <p:spPr bwMode="auto">
              <a:xfrm>
                <a:off x="5096"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0" name="AutoShape 22"/>
              <p:cNvSpPr>
                <a:spLocks noChangeArrowheads="1"/>
              </p:cNvSpPr>
              <p:nvPr/>
            </p:nvSpPr>
            <p:spPr bwMode="auto">
              <a:xfrm>
                <a:off x="5263"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1" name="AutoShape 23"/>
              <p:cNvSpPr>
                <a:spLocks noChangeArrowheads="1"/>
              </p:cNvSpPr>
              <p:nvPr/>
            </p:nvSpPr>
            <p:spPr bwMode="auto">
              <a:xfrm>
                <a:off x="4261"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2" name="AutoShape 24"/>
              <p:cNvSpPr>
                <a:spLocks noChangeArrowheads="1"/>
              </p:cNvSpPr>
              <p:nvPr/>
            </p:nvSpPr>
            <p:spPr bwMode="auto">
              <a:xfrm>
                <a:off x="4428"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3" name="AutoShape 25"/>
              <p:cNvSpPr>
                <a:spLocks noChangeArrowheads="1"/>
              </p:cNvSpPr>
              <p:nvPr/>
            </p:nvSpPr>
            <p:spPr bwMode="auto">
              <a:xfrm>
                <a:off x="4595"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4" name="AutoShape 26"/>
              <p:cNvSpPr>
                <a:spLocks noChangeArrowheads="1"/>
              </p:cNvSpPr>
              <p:nvPr/>
            </p:nvSpPr>
            <p:spPr bwMode="auto">
              <a:xfrm>
                <a:off x="4762"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5" name="AutoShape 27"/>
              <p:cNvSpPr>
                <a:spLocks noChangeArrowheads="1"/>
              </p:cNvSpPr>
              <p:nvPr/>
            </p:nvSpPr>
            <p:spPr bwMode="auto">
              <a:xfrm>
                <a:off x="4929"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6" name="AutoShape 28"/>
              <p:cNvSpPr>
                <a:spLocks noChangeArrowheads="1"/>
              </p:cNvSpPr>
              <p:nvPr/>
            </p:nvSpPr>
            <p:spPr bwMode="auto">
              <a:xfrm>
                <a:off x="5096"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7" name="AutoShape 29"/>
              <p:cNvSpPr>
                <a:spLocks noChangeArrowheads="1"/>
              </p:cNvSpPr>
              <p:nvPr/>
            </p:nvSpPr>
            <p:spPr bwMode="auto">
              <a:xfrm>
                <a:off x="5263"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8" name="AutoShape 30"/>
              <p:cNvSpPr>
                <a:spLocks noChangeArrowheads="1"/>
              </p:cNvSpPr>
              <p:nvPr/>
            </p:nvSpPr>
            <p:spPr bwMode="auto">
              <a:xfrm>
                <a:off x="4261"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199" name="AutoShape 31"/>
              <p:cNvSpPr>
                <a:spLocks noChangeArrowheads="1"/>
              </p:cNvSpPr>
              <p:nvPr/>
            </p:nvSpPr>
            <p:spPr bwMode="auto">
              <a:xfrm>
                <a:off x="4428"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0" name="AutoShape 32"/>
              <p:cNvSpPr>
                <a:spLocks noChangeArrowheads="1"/>
              </p:cNvSpPr>
              <p:nvPr/>
            </p:nvSpPr>
            <p:spPr bwMode="auto">
              <a:xfrm>
                <a:off x="4595"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1" name="AutoShape 33"/>
              <p:cNvSpPr>
                <a:spLocks noChangeArrowheads="1"/>
              </p:cNvSpPr>
              <p:nvPr/>
            </p:nvSpPr>
            <p:spPr bwMode="auto">
              <a:xfrm>
                <a:off x="4762"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2" name="AutoShape 34"/>
              <p:cNvSpPr>
                <a:spLocks noChangeArrowheads="1"/>
              </p:cNvSpPr>
              <p:nvPr/>
            </p:nvSpPr>
            <p:spPr bwMode="auto">
              <a:xfrm>
                <a:off x="4929"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3" name="AutoShape 35"/>
              <p:cNvSpPr>
                <a:spLocks noChangeArrowheads="1"/>
              </p:cNvSpPr>
              <p:nvPr/>
            </p:nvSpPr>
            <p:spPr bwMode="auto">
              <a:xfrm>
                <a:off x="5096"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4" name="AutoShape 36"/>
              <p:cNvSpPr>
                <a:spLocks noChangeArrowheads="1"/>
              </p:cNvSpPr>
              <p:nvPr/>
            </p:nvSpPr>
            <p:spPr bwMode="auto">
              <a:xfrm>
                <a:off x="5263"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5" name="AutoShape 37"/>
              <p:cNvSpPr>
                <a:spLocks noChangeArrowheads="1"/>
              </p:cNvSpPr>
              <p:nvPr/>
            </p:nvSpPr>
            <p:spPr bwMode="auto">
              <a:xfrm>
                <a:off x="4261"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6" name="AutoShape 38"/>
              <p:cNvSpPr>
                <a:spLocks noChangeArrowheads="1"/>
              </p:cNvSpPr>
              <p:nvPr/>
            </p:nvSpPr>
            <p:spPr bwMode="auto">
              <a:xfrm>
                <a:off x="4428"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7" name="AutoShape 39"/>
              <p:cNvSpPr>
                <a:spLocks noChangeArrowheads="1"/>
              </p:cNvSpPr>
              <p:nvPr/>
            </p:nvSpPr>
            <p:spPr bwMode="auto">
              <a:xfrm>
                <a:off x="4595"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8" name="AutoShape 40"/>
              <p:cNvSpPr>
                <a:spLocks noChangeArrowheads="1"/>
              </p:cNvSpPr>
              <p:nvPr/>
            </p:nvSpPr>
            <p:spPr bwMode="auto">
              <a:xfrm>
                <a:off x="4762"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09" name="AutoShape 41"/>
              <p:cNvSpPr>
                <a:spLocks noChangeArrowheads="1"/>
              </p:cNvSpPr>
              <p:nvPr/>
            </p:nvSpPr>
            <p:spPr bwMode="auto">
              <a:xfrm>
                <a:off x="4929"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0" name="AutoShape 42"/>
              <p:cNvSpPr>
                <a:spLocks noChangeArrowheads="1"/>
              </p:cNvSpPr>
              <p:nvPr/>
            </p:nvSpPr>
            <p:spPr bwMode="auto">
              <a:xfrm>
                <a:off x="5096"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1" name="AutoShape 43"/>
              <p:cNvSpPr>
                <a:spLocks noChangeArrowheads="1"/>
              </p:cNvSpPr>
              <p:nvPr/>
            </p:nvSpPr>
            <p:spPr bwMode="auto">
              <a:xfrm>
                <a:off x="5263"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2" name="AutoShape 44"/>
              <p:cNvSpPr>
                <a:spLocks noChangeArrowheads="1"/>
              </p:cNvSpPr>
              <p:nvPr/>
            </p:nvSpPr>
            <p:spPr bwMode="auto">
              <a:xfrm>
                <a:off x="4261"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3" name="AutoShape 45"/>
              <p:cNvSpPr>
                <a:spLocks noChangeArrowheads="1"/>
              </p:cNvSpPr>
              <p:nvPr/>
            </p:nvSpPr>
            <p:spPr bwMode="auto">
              <a:xfrm>
                <a:off x="4428"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4" name="AutoShape 46"/>
              <p:cNvSpPr>
                <a:spLocks noChangeArrowheads="1"/>
              </p:cNvSpPr>
              <p:nvPr/>
            </p:nvSpPr>
            <p:spPr bwMode="auto">
              <a:xfrm>
                <a:off x="4595"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5" name="AutoShape 47"/>
              <p:cNvSpPr>
                <a:spLocks noChangeArrowheads="1"/>
              </p:cNvSpPr>
              <p:nvPr/>
            </p:nvSpPr>
            <p:spPr bwMode="auto">
              <a:xfrm>
                <a:off x="4762"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6" name="AutoShape 48"/>
              <p:cNvSpPr>
                <a:spLocks noChangeArrowheads="1"/>
              </p:cNvSpPr>
              <p:nvPr/>
            </p:nvSpPr>
            <p:spPr bwMode="auto">
              <a:xfrm>
                <a:off x="4929"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7" name="AutoShape 49"/>
              <p:cNvSpPr>
                <a:spLocks noChangeArrowheads="1"/>
              </p:cNvSpPr>
              <p:nvPr/>
            </p:nvSpPr>
            <p:spPr bwMode="auto">
              <a:xfrm>
                <a:off x="5096"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5218" name="AutoShape 50"/>
              <p:cNvSpPr>
                <a:spLocks noChangeArrowheads="1"/>
              </p:cNvSpPr>
              <p:nvPr/>
            </p:nvSpPr>
            <p:spPr bwMode="auto">
              <a:xfrm>
                <a:off x="5263"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grpSp>
      </p:grpSp>
      <p:sp>
        <p:nvSpPr>
          <p:cNvPr id="135219" name="Rectangle 51"/>
          <p:cNvSpPr>
            <a:spLocks noChangeArrowheads="1"/>
          </p:cNvSpPr>
          <p:nvPr/>
        </p:nvSpPr>
        <p:spPr bwMode="auto">
          <a:xfrm>
            <a:off x="482600" y="5943600"/>
            <a:ext cx="8128000" cy="4191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a:latin typeface="Times New Roman" pitchFamily="1" charset="0"/>
              </a:rPr>
              <a:t>Numbers do not have bases; representations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51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3" grpId="0" build="p" autoUpdateAnimBg="0"/>
      <p:bldP spid="135219"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Octal and Hexadecimal Notation</a:t>
            </a:r>
            <a:endParaRPr lang="en-US">
              <a:solidFill>
                <a:schemeClr val="tx1"/>
              </a:solidFill>
            </a:endParaRPr>
          </a:p>
        </p:txBody>
      </p:sp>
      <p:sp>
        <p:nvSpPr>
          <p:cNvPr id="137219" name="Rectangle 3"/>
          <p:cNvSpPr>
            <a:spLocks noChangeArrowheads="1"/>
          </p:cNvSpPr>
          <p:nvPr/>
        </p:nvSpPr>
        <p:spPr bwMode="auto">
          <a:xfrm>
            <a:off x="482600" y="1155700"/>
            <a:ext cx="8128000" cy="2120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Because binary notation tends to get rather long, computer scientists often prefer </a:t>
            </a:r>
            <a:r>
              <a:rPr lang="en-US" sz="2400" b="1" i="1">
                <a:latin typeface="Times New Roman" pitchFamily="1" charset="0"/>
              </a:rPr>
              <a:t>octal</a:t>
            </a:r>
            <a:r>
              <a:rPr lang="en-US" sz="2400">
                <a:latin typeface="Times New Roman" pitchFamily="1" charset="0"/>
              </a:rPr>
              <a:t> (base 8) or </a:t>
            </a:r>
            <a:r>
              <a:rPr lang="en-US" sz="2400" b="1" i="1">
                <a:latin typeface="Times New Roman" pitchFamily="1" charset="0"/>
              </a:rPr>
              <a:t>hexadecimal</a:t>
            </a:r>
            <a:r>
              <a:rPr lang="en-US" sz="2400">
                <a:latin typeface="Times New Roman" pitchFamily="1" charset="0"/>
              </a:rPr>
              <a:t> (base 16) notation instead.  Octal notation uses eight digits: 0 to 7. Hexadecimal notation uses sixteen digits: 0 to 9, followed by the letters </a:t>
            </a:r>
            <a:r>
              <a:rPr lang="en-US" sz="2000"/>
              <a:t>A</a:t>
            </a:r>
            <a:r>
              <a:rPr lang="en-US" sz="2400">
                <a:latin typeface="Times New Roman" pitchFamily="1" charset="0"/>
              </a:rPr>
              <a:t> through </a:t>
            </a:r>
            <a:r>
              <a:rPr lang="en-US" sz="2000"/>
              <a:t>F</a:t>
            </a:r>
            <a:r>
              <a:rPr lang="en-US" sz="2400">
                <a:latin typeface="Times New Roman" pitchFamily="1" charset="0"/>
              </a:rPr>
              <a:t> to indicate the values 10 to 15.</a:t>
            </a:r>
          </a:p>
        </p:txBody>
      </p:sp>
      <p:grpSp>
        <p:nvGrpSpPr>
          <p:cNvPr id="137220" name="Group 4"/>
          <p:cNvGrpSpPr>
            <a:grpSpLocks/>
          </p:cNvGrpSpPr>
          <p:nvPr/>
        </p:nvGrpSpPr>
        <p:grpSpPr bwMode="auto">
          <a:xfrm>
            <a:off x="482600" y="2895600"/>
            <a:ext cx="8128000" cy="2462213"/>
            <a:chOff x="304" y="2024"/>
            <a:chExt cx="5120" cy="1551"/>
          </a:xfrm>
        </p:grpSpPr>
        <p:sp>
          <p:nvSpPr>
            <p:cNvPr id="137221" name="Rectangle 5"/>
            <p:cNvSpPr>
              <a:spLocks noChangeArrowheads="1"/>
            </p:cNvSpPr>
            <p:nvPr/>
          </p:nvSpPr>
          <p:spPr bwMode="auto">
            <a:xfrm>
              <a:off x="304" y="2024"/>
              <a:ext cx="5120" cy="61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following diagrams show how the number forty-two appears in both octal and hexadecimal notation:</a:t>
              </a:r>
            </a:p>
          </p:txBody>
        </p:sp>
        <p:sp>
          <p:nvSpPr>
            <p:cNvPr id="137222" name="Text Box 6"/>
            <p:cNvSpPr txBox="1">
              <a:spLocks noChangeArrowheads="1"/>
            </p:cNvSpPr>
            <p:nvPr/>
          </p:nvSpPr>
          <p:spPr bwMode="auto">
            <a:xfrm>
              <a:off x="1920" y="300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2  </a:t>
              </a:r>
              <a:r>
                <a:rPr lang="en-US" sz="1600" baseline="10000"/>
                <a:t>x</a:t>
              </a:r>
              <a:endParaRPr lang="en-US" sz="1800">
                <a:latin typeface="Times New Roman" pitchFamily="1" charset="0"/>
              </a:endParaRPr>
            </a:p>
          </p:txBody>
        </p:sp>
        <p:sp>
          <p:nvSpPr>
            <p:cNvPr id="137224" name="Text Box 8"/>
            <p:cNvSpPr txBox="1">
              <a:spLocks noChangeArrowheads="1"/>
            </p:cNvSpPr>
            <p:nvPr/>
          </p:nvSpPr>
          <p:spPr bwMode="auto">
            <a:xfrm>
              <a:off x="2480" y="300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2</a:t>
              </a:r>
            </a:p>
          </p:txBody>
        </p:sp>
        <p:sp>
          <p:nvSpPr>
            <p:cNvPr id="137225" name="Text Box 9"/>
            <p:cNvSpPr txBox="1">
              <a:spLocks noChangeArrowheads="1"/>
            </p:cNvSpPr>
            <p:nvPr/>
          </p:nvSpPr>
          <p:spPr bwMode="auto">
            <a:xfrm>
              <a:off x="1992" y="300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dirty="0">
                  <a:latin typeface="Times New Roman" pitchFamily="1" charset="0"/>
                </a:rPr>
                <a:t>1</a:t>
              </a:r>
            </a:p>
          </p:txBody>
        </p:sp>
        <p:sp>
          <p:nvSpPr>
            <p:cNvPr id="137226" name="Text Box 10"/>
            <p:cNvSpPr txBox="1">
              <a:spLocks noChangeArrowheads="1"/>
            </p:cNvSpPr>
            <p:nvPr/>
          </p:nvSpPr>
          <p:spPr bwMode="auto">
            <a:xfrm>
              <a:off x="1920" y="316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dirty="0">
                  <a:latin typeface="Times New Roman" pitchFamily="1" charset="0"/>
                </a:rPr>
                <a:t>5  </a:t>
              </a:r>
              <a:r>
                <a:rPr lang="en-US" sz="1600" baseline="10000" dirty="0" err="1"/>
                <a:t>x</a:t>
              </a:r>
              <a:endParaRPr lang="en-US" sz="1800" dirty="0">
                <a:latin typeface="Times New Roman" pitchFamily="1" charset="0"/>
              </a:endParaRPr>
            </a:p>
          </p:txBody>
        </p:sp>
        <p:sp>
          <p:nvSpPr>
            <p:cNvPr id="137228" name="Text Box 12"/>
            <p:cNvSpPr txBox="1">
              <a:spLocks noChangeArrowheads="1"/>
            </p:cNvSpPr>
            <p:nvPr/>
          </p:nvSpPr>
          <p:spPr bwMode="auto">
            <a:xfrm>
              <a:off x="2480" y="316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40</a:t>
              </a:r>
            </a:p>
          </p:txBody>
        </p:sp>
        <p:sp>
          <p:nvSpPr>
            <p:cNvPr id="137229" name="Text Box 13"/>
            <p:cNvSpPr txBox="1">
              <a:spLocks noChangeArrowheads="1"/>
            </p:cNvSpPr>
            <p:nvPr/>
          </p:nvSpPr>
          <p:spPr bwMode="auto">
            <a:xfrm>
              <a:off x="1992" y="316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8</a:t>
              </a:r>
            </a:p>
          </p:txBody>
        </p:sp>
        <p:cxnSp>
          <p:nvCxnSpPr>
            <p:cNvPr id="137230" name="AutoShape 14"/>
            <p:cNvCxnSpPr>
              <a:cxnSpLocks noChangeShapeType="1"/>
              <a:stCxn id="137233" idx="2"/>
              <a:endCxn id="137222" idx="1"/>
            </p:cNvCxnSpPr>
            <p:nvPr/>
          </p:nvCxnSpPr>
          <p:spPr bwMode="auto">
            <a:xfrm rot="16200000" flipH="1">
              <a:off x="1617" y="2823"/>
              <a:ext cx="173" cy="432"/>
            </a:xfrm>
            <a:prstGeom prst="bentConnector2">
              <a:avLst/>
            </a:prstGeom>
            <a:noFill/>
            <a:ln w="9525">
              <a:solidFill>
                <a:schemeClr val="tx1"/>
              </a:solidFill>
              <a:miter lim="800000"/>
              <a:headEnd/>
              <a:tailEnd type="triangle" w="med" len="med"/>
            </a:ln>
            <a:effectLst/>
          </p:spPr>
        </p:cxnSp>
        <p:cxnSp>
          <p:nvCxnSpPr>
            <p:cNvPr id="137231" name="AutoShape 15"/>
            <p:cNvCxnSpPr>
              <a:cxnSpLocks noChangeShapeType="1"/>
              <a:stCxn id="137232" idx="2"/>
              <a:endCxn id="137226" idx="1"/>
            </p:cNvCxnSpPr>
            <p:nvPr/>
          </p:nvCxnSpPr>
          <p:spPr bwMode="auto">
            <a:xfrm rot="16200000" flipH="1">
              <a:off x="1397" y="2755"/>
              <a:ext cx="325" cy="720"/>
            </a:xfrm>
            <a:prstGeom prst="bentConnector2">
              <a:avLst/>
            </a:prstGeom>
            <a:noFill/>
            <a:ln w="9525">
              <a:solidFill>
                <a:schemeClr val="tx1"/>
              </a:solidFill>
              <a:miter lim="800000"/>
              <a:headEnd/>
              <a:tailEnd type="triangle" w="med" len="med"/>
            </a:ln>
            <a:effectLst/>
          </p:spPr>
        </p:cxnSp>
        <p:sp>
          <p:nvSpPr>
            <p:cNvPr id="137232" name="Rectangle 16"/>
            <p:cNvSpPr>
              <a:spLocks noChangeArrowheads="1"/>
            </p:cNvSpPr>
            <p:nvPr/>
          </p:nvSpPr>
          <p:spPr bwMode="auto">
            <a:xfrm>
              <a:off x="1056" y="26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5</a:t>
              </a:r>
            </a:p>
          </p:txBody>
        </p:sp>
        <p:sp>
          <p:nvSpPr>
            <p:cNvPr id="137233" name="Rectangle 17"/>
            <p:cNvSpPr>
              <a:spLocks noChangeArrowheads="1"/>
            </p:cNvSpPr>
            <p:nvPr/>
          </p:nvSpPr>
          <p:spPr bwMode="auto">
            <a:xfrm>
              <a:off x="1344" y="26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2</a:t>
              </a:r>
            </a:p>
          </p:txBody>
        </p:sp>
        <p:grpSp>
          <p:nvGrpSpPr>
            <p:cNvPr id="137234" name="Group 18"/>
            <p:cNvGrpSpPr>
              <a:grpSpLocks/>
            </p:cNvGrpSpPr>
            <p:nvPr/>
          </p:nvGrpSpPr>
          <p:grpSpPr bwMode="auto">
            <a:xfrm>
              <a:off x="2488" y="3344"/>
              <a:ext cx="288" cy="231"/>
              <a:chOff x="4992" y="3945"/>
              <a:chExt cx="288" cy="231"/>
            </a:xfrm>
          </p:grpSpPr>
          <p:sp>
            <p:nvSpPr>
              <p:cNvPr id="137235" name="Line 19"/>
              <p:cNvSpPr>
                <a:spLocks noChangeShapeType="1"/>
              </p:cNvSpPr>
              <p:nvPr/>
            </p:nvSpPr>
            <p:spPr bwMode="auto">
              <a:xfrm>
                <a:off x="5010" y="3983"/>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7236" name="Text Box 20"/>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42</a:t>
                </a:r>
              </a:p>
            </p:txBody>
          </p:sp>
        </p:grpSp>
        <p:sp>
          <p:nvSpPr>
            <p:cNvPr id="137237" name="Text Box 21"/>
            <p:cNvSpPr txBox="1">
              <a:spLocks noChangeArrowheads="1"/>
            </p:cNvSpPr>
            <p:nvPr/>
          </p:nvSpPr>
          <p:spPr bwMode="auto">
            <a:xfrm>
              <a:off x="4224" y="300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latin typeface="Times New Roman" pitchFamily="1" charset="0"/>
                </a:rPr>
                <a:t>10  </a:t>
              </a:r>
              <a:r>
                <a:rPr lang="en-US" sz="1600" baseline="10000"/>
                <a:t>x</a:t>
              </a:r>
              <a:endParaRPr lang="en-US" sz="1800">
                <a:latin typeface="Times New Roman" pitchFamily="1" charset="0"/>
              </a:endParaRPr>
            </a:p>
          </p:txBody>
        </p:sp>
        <p:sp>
          <p:nvSpPr>
            <p:cNvPr id="137239" name="Text Box 23"/>
            <p:cNvSpPr txBox="1">
              <a:spLocks noChangeArrowheads="1"/>
            </p:cNvSpPr>
            <p:nvPr/>
          </p:nvSpPr>
          <p:spPr bwMode="auto">
            <a:xfrm>
              <a:off x="4888" y="300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10</a:t>
              </a:r>
            </a:p>
          </p:txBody>
        </p:sp>
        <p:sp>
          <p:nvSpPr>
            <p:cNvPr id="137240" name="Text Box 24"/>
            <p:cNvSpPr txBox="1">
              <a:spLocks noChangeArrowheads="1"/>
            </p:cNvSpPr>
            <p:nvPr/>
          </p:nvSpPr>
          <p:spPr bwMode="auto">
            <a:xfrm>
              <a:off x="4400" y="300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1</a:t>
              </a:r>
            </a:p>
          </p:txBody>
        </p:sp>
        <p:sp>
          <p:nvSpPr>
            <p:cNvPr id="137241" name="Text Box 25"/>
            <p:cNvSpPr txBox="1">
              <a:spLocks noChangeArrowheads="1"/>
            </p:cNvSpPr>
            <p:nvPr/>
          </p:nvSpPr>
          <p:spPr bwMode="auto">
            <a:xfrm>
              <a:off x="4224" y="316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CCFFFF"/>
                  </a:solidFill>
                  <a:latin typeface="Times New Roman" pitchFamily="1" charset="0"/>
                </a:rPr>
                <a:t>0</a:t>
              </a:r>
              <a:r>
                <a:rPr lang="en-US" sz="1800">
                  <a:latin typeface="Times New Roman" pitchFamily="1" charset="0"/>
                </a:rPr>
                <a:t>2  </a:t>
              </a:r>
              <a:r>
                <a:rPr lang="en-US" sz="1600" baseline="10000"/>
                <a:t>x</a:t>
              </a:r>
              <a:endParaRPr lang="en-US" sz="1800">
                <a:latin typeface="Times New Roman" pitchFamily="1" charset="0"/>
              </a:endParaRPr>
            </a:p>
          </p:txBody>
        </p:sp>
        <p:sp>
          <p:nvSpPr>
            <p:cNvPr id="137243" name="Text Box 27"/>
            <p:cNvSpPr txBox="1">
              <a:spLocks noChangeArrowheads="1"/>
            </p:cNvSpPr>
            <p:nvPr/>
          </p:nvSpPr>
          <p:spPr bwMode="auto">
            <a:xfrm>
              <a:off x="4888" y="316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32</a:t>
              </a:r>
            </a:p>
          </p:txBody>
        </p:sp>
        <p:sp>
          <p:nvSpPr>
            <p:cNvPr id="137244" name="Text Box 28"/>
            <p:cNvSpPr txBox="1">
              <a:spLocks noChangeArrowheads="1"/>
            </p:cNvSpPr>
            <p:nvPr/>
          </p:nvSpPr>
          <p:spPr bwMode="auto">
            <a:xfrm>
              <a:off x="4400" y="316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16</a:t>
              </a:r>
            </a:p>
          </p:txBody>
        </p:sp>
        <p:cxnSp>
          <p:nvCxnSpPr>
            <p:cNvPr id="137245" name="AutoShape 29"/>
            <p:cNvCxnSpPr>
              <a:cxnSpLocks noChangeShapeType="1"/>
              <a:stCxn id="137248" idx="2"/>
              <a:endCxn id="137237" idx="1"/>
            </p:cNvCxnSpPr>
            <p:nvPr/>
          </p:nvCxnSpPr>
          <p:spPr bwMode="auto">
            <a:xfrm rot="16200000" flipH="1">
              <a:off x="3921" y="2823"/>
              <a:ext cx="173" cy="432"/>
            </a:xfrm>
            <a:prstGeom prst="bentConnector2">
              <a:avLst/>
            </a:prstGeom>
            <a:noFill/>
            <a:ln w="9525">
              <a:solidFill>
                <a:schemeClr val="tx1"/>
              </a:solidFill>
              <a:miter lim="800000"/>
              <a:headEnd/>
              <a:tailEnd type="triangle" w="med" len="med"/>
            </a:ln>
            <a:effectLst/>
          </p:spPr>
        </p:cxnSp>
        <p:cxnSp>
          <p:nvCxnSpPr>
            <p:cNvPr id="137246" name="AutoShape 30"/>
            <p:cNvCxnSpPr>
              <a:cxnSpLocks noChangeShapeType="1"/>
              <a:stCxn id="137247" idx="2"/>
              <a:endCxn id="137241" idx="1"/>
            </p:cNvCxnSpPr>
            <p:nvPr/>
          </p:nvCxnSpPr>
          <p:spPr bwMode="auto">
            <a:xfrm rot="16200000" flipH="1">
              <a:off x="3701" y="2755"/>
              <a:ext cx="325" cy="720"/>
            </a:xfrm>
            <a:prstGeom prst="bentConnector2">
              <a:avLst/>
            </a:prstGeom>
            <a:noFill/>
            <a:ln w="9525">
              <a:solidFill>
                <a:schemeClr val="tx1"/>
              </a:solidFill>
              <a:miter lim="800000"/>
              <a:headEnd/>
              <a:tailEnd type="triangle" w="med" len="med"/>
            </a:ln>
            <a:effectLst/>
          </p:spPr>
        </p:cxnSp>
        <p:sp>
          <p:nvSpPr>
            <p:cNvPr id="137247" name="Rectangle 31"/>
            <p:cNvSpPr>
              <a:spLocks noChangeArrowheads="1"/>
            </p:cNvSpPr>
            <p:nvPr/>
          </p:nvSpPr>
          <p:spPr bwMode="auto">
            <a:xfrm>
              <a:off x="3360" y="26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2</a:t>
              </a:r>
            </a:p>
          </p:txBody>
        </p:sp>
        <p:sp>
          <p:nvSpPr>
            <p:cNvPr id="137248" name="Rectangle 32"/>
            <p:cNvSpPr>
              <a:spLocks noChangeArrowheads="1"/>
            </p:cNvSpPr>
            <p:nvPr/>
          </p:nvSpPr>
          <p:spPr bwMode="auto">
            <a:xfrm>
              <a:off x="3648" y="26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a:t>A</a:t>
              </a:r>
            </a:p>
          </p:txBody>
        </p:sp>
        <p:grpSp>
          <p:nvGrpSpPr>
            <p:cNvPr id="137249" name="Group 33"/>
            <p:cNvGrpSpPr>
              <a:grpSpLocks/>
            </p:cNvGrpSpPr>
            <p:nvPr/>
          </p:nvGrpSpPr>
          <p:grpSpPr bwMode="auto">
            <a:xfrm>
              <a:off x="4896" y="3344"/>
              <a:ext cx="288" cy="231"/>
              <a:chOff x="4992" y="3945"/>
              <a:chExt cx="288" cy="231"/>
            </a:xfrm>
          </p:grpSpPr>
          <p:sp>
            <p:nvSpPr>
              <p:cNvPr id="137250" name="Line 34"/>
              <p:cNvSpPr>
                <a:spLocks noChangeShapeType="1"/>
              </p:cNvSpPr>
              <p:nvPr/>
            </p:nvSpPr>
            <p:spPr bwMode="auto">
              <a:xfrm>
                <a:off x="5010" y="3983"/>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7251" name="Text Box 35"/>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a:latin typeface="Times New Roman" pitchFamily="1" charset="0"/>
                  </a:rPr>
                  <a:t>42</a:t>
                </a:r>
              </a:p>
            </p:txBody>
          </p:sp>
        </p:grpSp>
        <p:sp>
          <p:nvSpPr>
            <p:cNvPr id="137252" name="Text Box 36"/>
            <p:cNvSpPr txBox="1">
              <a:spLocks noChangeArrowheads="1"/>
            </p:cNvSpPr>
            <p:nvPr/>
          </p:nvSpPr>
          <p:spPr bwMode="auto">
            <a:xfrm>
              <a:off x="1056" y="2488"/>
              <a:ext cx="576"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i="1" dirty="0">
                  <a:latin typeface="Times New Roman" pitchFamily="1" charset="0"/>
                </a:rPr>
                <a:t>octal</a:t>
              </a:r>
              <a:endParaRPr lang="en-US" sz="2400" dirty="0"/>
            </a:p>
          </p:txBody>
        </p:sp>
        <p:sp>
          <p:nvSpPr>
            <p:cNvPr id="137253" name="Text Box 37"/>
            <p:cNvSpPr txBox="1">
              <a:spLocks noChangeArrowheads="1"/>
            </p:cNvSpPr>
            <p:nvPr/>
          </p:nvSpPr>
          <p:spPr bwMode="auto">
            <a:xfrm>
              <a:off x="3264" y="2481"/>
              <a:ext cx="76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i="1" dirty="0">
                  <a:latin typeface="Times New Roman" pitchFamily="1" charset="0"/>
                </a:rPr>
                <a:t>hexadecimal</a:t>
              </a:r>
              <a:endParaRPr lang="en-US" sz="2400" dirty="0"/>
            </a:p>
          </p:txBody>
        </p:sp>
        <p:sp>
          <p:nvSpPr>
            <p:cNvPr id="40" name="Text Box 9"/>
            <p:cNvSpPr txBox="1">
              <a:spLocks noChangeArrowheads="1"/>
            </p:cNvSpPr>
            <p:nvPr/>
          </p:nvSpPr>
          <p:spPr bwMode="auto">
            <a:xfrm>
              <a:off x="2251" y="3009"/>
              <a:ext cx="384"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smtClean="0">
                  <a:latin typeface="Times New Roman" pitchFamily="1" charset="0"/>
                </a:rPr>
                <a:t>=</a:t>
              </a:r>
              <a:endParaRPr lang="en-US" sz="1800" dirty="0">
                <a:latin typeface="Times New Roman" pitchFamily="1" charset="0"/>
              </a:endParaRPr>
            </a:p>
          </p:txBody>
        </p:sp>
        <p:sp>
          <p:nvSpPr>
            <p:cNvPr id="41" name="Text Box 9"/>
            <p:cNvSpPr txBox="1">
              <a:spLocks noChangeArrowheads="1"/>
            </p:cNvSpPr>
            <p:nvPr/>
          </p:nvSpPr>
          <p:spPr bwMode="auto">
            <a:xfrm>
              <a:off x="2251" y="3160"/>
              <a:ext cx="384"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smtClean="0">
                  <a:latin typeface="Times New Roman" pitchFamily="1" charset="0"/>
                </a:rPr>
                <a:t>=</a:t>
              </a:r>
              <a:endParaRPr lang="en-US" sz="1800" dirty="0">
                <a:latin typeface="Times New Roman" pitchFamily="1" charset="0"/>
              </a:endParaRPr>
            </a:p>
          </p:txBody>
        </p:sp>
        <p:sp>
          <p:nvSpPr>
            <p:cNvPr id="42" name="Text Box 9"/>
            <p:cNvSpPr txBox="1">
              <a:spLocks noChangeArrowheads="1"/>
            </p:cNvSpPr>
            <p:nvPr/>
          </p:nvSpPr>
          <p:spPr bwMode="auto">
            <a:xfrm>
              <a:off x="4656" y="3009"/>
              <a:ext cx="384"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smtClean="0">
                  <a:latin typeface="Times New Roman" pitchFamily="1" charset="0"/>
                </a:rPr>
                <a:t>=</a:t>
              </a:r>
              <a:endParaRPr lang="en-US" sz="1800" dirty="0">
                <a:latin typeface="Times New Roman" pitchFamily="1" charset="0"/>
              </a:endParaRPr>
            </a:p>
          </p:txBody>
        </p:sp>
        <p:sp>
          <p:nvSpPr>
            <p:cNvPr id="43" name="Text Box 9"/>
            <p:cNvSpPr txBox="1">
              <a:spLocks noChangeArrowheads="1"/>
            </p:cNvSpPr>
            <p:nvPr/>
          </p:nvSpPr>
          <p:spPr bwMode="auto">
            <a:xfrm>
              <a:off x="4656" y="3160"/>
              <a:ext cx="384"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dirty="0" smtClean="0">
                  <a:latin typeface="Times New Roman" pitchFamily="1" charset="0"/>
                </a:rPr>
                <a:t>=</a:t>
              </a:r>
              <a:endParaRPr lang="en-US" sz="1800" dirty="0">
                <a:latin typeface="Times New Roman" pitchFamily="1" charset="0"/>
              </a:endParaRPr>
            </a:p>
          </p:txBody>
        </p:sp>
      </p:grpSp>
      <p:sp>
        <p:nvSpPr>
          <p:cNvPr id="137254" name="Rectangle 38"/>
          <p:cNvSpPr>
            <a:spLocks noChangeArrowheads="1"/>
          </p:cNvSpPr>
          <p:nvPr/>
        </p:nvSpPr>
        <p:spPr bwMode="auto">
          <a:xfrm>
            <a:off x="482600" y="538480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advantage of using either octal or hexadecimal notation is that doing so makes it easy to translate the number back to individual bits because you can convert each digit separately.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7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725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54"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0" y="76200"/>
            <a:ext cx="9144000" cy="1143000"/>
          </a:xfrm>
          <a:noFill/>
          <a:ln/>
        </p:spPr>
        <p:txBody>
          <a:bodyPr/>
          <a:lstStyle/>
          <a:p>
            <a:r>
              <a:rPr lang="en-US">
                <a:solidFill>
                  <a:srgbClr val="FF0000"/>
                </a:solidFill>
              </a:rPr>
              <a:t>Exercises: Number Bases</a:t>
            </a:r>
            <a:endParaRPr lang="en-US">
              <a:solidFill>
                <a:schemeClr val="tx1"/>
              </a:solidFill>
            </a:endParaRPr>
          </a:p>
        </p:txBody>
      </p:sp>
      <p:sp>
        <p:nvSpPr>
          <p:cNvPr id="149507" name="Rectangle 3"/>
          <p:cNvSpPr>
            <a:spLocks noChangeArrowheads="1"/>
          </p:cNvSpPr>
          <p:nvPr/>
        </p:nvSpPr>
        <p:spPr bwMode="auto">
          <a:xfrm>
            <a:off x="482600" y="1155700"/>
            <a:ext cx="8128000" cy="444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What is the decimal value for each of the following numbers?</a:t>
            </a:r>
          </a:p>
        </p:txBody>
      </p:sp>
      <p:sp>
        <p:nvSpPr>
          <p:cNvPr id="149508" name="Text Box 4"/>
          <p:cNvSpPr txBox="1">
            <a:spLocks noChangeArrowheads="1"/>
          </p:cNvSpPr>
          <p:nvPr/>
        </p:nvSpPr>
        <p:spPr bwMode="auto">
          <a:xfrm>
            <a:off x="1600200" y="1676400"/>
            <a:ext cx="1600200" cy="41549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400">
                <a:latin typeface="Times New Roman" pitchFamily="1" charset="0"/>
              </a:rPr>
              <a:t>10001</a:t>
            </a:r>
            <a:r>
              <a:rPr lang="en-US" sz="2400" baseline="-25000">
                <a:latin typeface="Times New Roman" pitchFamily="1" charset="0"/>
              </a:rPr>
              <a:t>2</a:t>
            </a:r>
            <a:endParaRPr lang="en-US" sz="2400">
              <a:latin typeface="Times New Roman" pitchFamily="1" charset="0"/>
            </a:endParaRPr>
          </a:p>
        </p:txBody>
      </p:sp>
      <p:sp>
        <p:nvSpPr>
          <p:cNvPr id="149509" name="Text Box 5"/>
          <p:cNvSpPr txBox="1">
            <a:spLocks noChangeArrowheads="1"/>
          </p:cNvSpPr>
          <p:nvPr/>
        </p:nvSpPr>
        <p:spPr bwMode="auto">
          <a:xfrm>
            <a:off x="3962400" y="1676400"/>
            <a:ext cx="762000" cy="41549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400">
                <a:latin typeface="Times New Roman" pitchFamily="1" charset="0"/>
              </a:rPr>
              <a:t>177</a:t>
            </a:r>
            <a:r>
              <a:rPr lang="en-US" sz="2400" baseline="-25000">
                <a:latin typeface="Times New Roman" pitchFamily="1" charset="0"/>
              </a:rPr>
              <a:t>8</a:t>
            </a:r>
            <a:endParaRPr lang="en-US" sz="2400">
              <a:latin typeface="Times New Roman" pitchFamily="1" charset="0"/>
            </a:endParaRPr>
          </a:p>
        </p:txBody>
      </p:sp>
      <p:sp>
        <p:nvSpPr>
          <p:cNvPr id="149510" name="Text Box 6"/>
          <p:cNvSpPr txBox="1">
            <a:spLocks noChangeArrowheads="1"/>
          </p:cNvSpPr>
          <p:nvPr/>
        </p:nvSpPr>
        <p:spPr bwMode="auto">
          <a:xfrm>
            <a:off x="6172200" y="1676400"/>
            <a:ext cx="914400" cy="388568"/>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2200">
                <a:latin typeface="Helvetica" pitchFamily="1" charset="0"/>
              </a:rPr>
              <a:t>AD</a:t>
            </a:r>
            <a:r>
              <a:rPr lang="en-US" sz="2400" baseline="-25000">
                <a:latin typeface="Times New Roman" pitchFamily="1" charset="0"/>
              </a:rPr>
              <a:t>16</a:t>
            </a:r>
            <a:endParaRPr lang="en-US" sz="2400">
              <a:latin typeface="Times New Roman" pitchFamily="1" charset="0"/>
            </a:endParaRPr>
          </a:p>
        </p:txBody>
      </p:sp>
      <p:grpSp>
        <p:nvGrpSpPr>
          <p:cNvPr id="2" name="Group 7"/>
          <p:cNvGrpSpPr>
            <a:grpSpLocks/>
          </p:cNvGrpSpPr>
          <p:nvPr/>
        </p:nvGrpSpPr>
        <p:grpSpPr bwMode="auto">
          <a:xfrm>
            <a:off x="990600" y="2286001"/>
            <a:ext cx="3898900" cy="2125665"/>
            <a:chOff x="624" y="1440"/>
            <a:chExt cx="2456" cy="1339"/>
          </a:xfrm>
        </p:grpSpPr>
        <p:sp>
          <p:nvSpPr>
            <p:cNvPr id="149512" name="Text Box 8"/>
            <p:cNvSpPr txBox="1">
              <a:spLocks noChangeArrowheads="1"/>
            </p:cNvSpPr>
            <p:nvPr/>
          </p:nvSpPr>
          <p:spPr bwMode="auto">
            <a:xfrm>
              <a:off x="2152" y="1785"/>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1  </a:t>
              </a:r>
              <a:r>
                <a:rPr lang="en-US" sz="1600" baseline="10000">
                  <a:latin typeface="Helvetica" pitchFamily="1" charset="0"/>
                </a:rPr>
                <a:t>x</a:t>
              </a:r>
              <a:endParaRPr lang="en-US" sz="1800">
                <a:latin typeface="Times New Roman" pitchFamily="1" charset="0"/>
              </a:endParaRPr>
            </a:p>
          </p:txBody>
        </p:sp>
        <p:sp>
          <p:nvSpPr>
            <p:cNvPr id="149513" name="Text Box 9"/>
            <p:cNvSpPr txBox="1">
              <a:spLocks noChangeArrowheads="1"/>
            </p:cNvSpPr>
            <p:nvPr/>
          </p:nvSpPr>
          <p:spPr bwMode="auto">
            <a:xfrm>
              <a:off x="2696" y="1785"/>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14" name="Text Box 10"/>
            <p:cNvSpPr txBox="1">
              <a:spLocks noChangeArrowheads="1"/>
            </p:cNvSpPr>
            <p:nvPr/>
          </p:nvSpPr>
          <p:spPr bwMode="auto">
            <a:xfrm>
              <a:off x="2792" y="1785"/>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a:t>
              </a:r>
            </a:p>
          </p:txBody>
        </p:sp>
        <p:sp>
          <p:nvSpPr>
            <p:cNvPr id="149515" name="Text Box 11"/>
            <p:cNvSpPr txBox="1">
              <a:spLocks noChangeArrowheads="1"/>
            </p:cNvSpPr>
            <p:nvPr/>
          </p:nvSpPr>
          <p:spPr bwMode="auto">
            <a:xfrm>
              <a:off x="2288" y="1784"/>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a:t>
              </a:r>
            </a:p>
          </p:txBody>
        </p:sp>
        <p:sp>
          <p:nvSpPr>
            <p:cNvPr id="149516" name="Text Box 12"/>
            <p:cNvSpPr txBox="1">
              <a:spLocks noChangeArrowheads="1"/>
            </p:cNvSpPr>
            <p:nvPr/>
          </p:nvSpPr>
          <p:spPr bwMode="auto">
            <a:xfrm>
              <a:off x="2152" y="1937"/>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0  </a:t>
              </a:r>
              <a:r>
                <a:rPr lang="en-US" sz="1600" baseline="10000">
                  <a:latin typeface="Helvetica" pitchFamily="1" charset="0"/>
                </a:rPr>
                <a:t>x</a:t>
              </a:r>
              <a:endParaRPr lang="en-US" sz="1800">
                <a:latin typeface="Times New Roman" pitchFamily="1" charset="0"/>
              </a:endParaRPr>
            </a:p>
          </p:txBody>
        </p:sp>
        <p:sp>
          <p:nvSpPr>
            <p:cNvPr id="149517" name="Text Box 13"/>
            <p:cNvSpPr txBox="1">
              <a:spLocks noChangeArrowheads="1"/>
            </p:cNvSpPr>
            <p:nvPr/>
          </p:nvSpPr>
          <p:spPr bwMode="auto">
            <a:xfrm>
              <a:off x="2696" y="1937"/>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18" name="Text Box 14"/>
            <p:cNvSpPr txBox="1">
              <a:spLocks noChangeArrowheads="1"/>
            </p:cNvSpPr>
            <p:nvPr/>
          </p:nvSpPr>
          <p:spPr bwMode="auto">
            <a:xfrm>
              <a:off x="2792" y="1937"/>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0</a:t>
              </a:r>
            </a:p>
          </p:txBody>
        </p:sp>
        <p:sp>
          <p:nvSpPr>
            <p:cNvPr id="149519" name="Text Box 15"/>
            <p:cNvSpPr txBox="1">
              <a:spLocks noChangeArrowheads="1"/>
            </p:cNvSpPr>
            <p:nvPr/>
          </p:nvSpPr>
          <p:spPr bwMode="auto">
            <a:xfrm>
              <a:off x="2288" y="1936"/>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2</a:t>
              </a:r>
            </a:p>
          </p:txBody>
        </p:sp>
        <p:sp>
          <p:nvSpPr>
            <p:cNvPr id="149520" name="Text Box 16"/>
            <p:cNvSpPr txBox="1">
              <a:spLocks noChangeArrowheads="1"/>
            </p:cNvSpPr>
            <p:nvPr/>
          </p:nvSpPr>
          <p:spPr bwMode="auto">
            <a:xfrm>
              <a:off x="2152" y="2089"/>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0  </a:t>
              </a:r>
              <a:r>
                <a:rPr lang="en-US" sz="1600" baseline="10000">
                  <a:latin typeface="Helvetica" pitchFamily="1" charset="0"/>
                </a:rPr>
                <a:t>x</a:t>
              </a:r>
              <a:endParaRPr lang="en-US" sz="1800">
                <a:latin typeface="Times New Roman" pitchFamily="1" charset="0"/>
              </a:endParaRPr>
            </a:p>
          </p:txBody>
        </p:sp>
        <p:sp>
          <p:nvSpPr>
            <p:cNvPr id="149521" name="Text Box 17"/>
            <p:cNvSpPr txBox="1">
              <a:spLocks noChangeArrowheads="1"/>
            </p:cNvSpPr>
            <p:nvPr/>
          </p:nvSpPr>
          <p:spPr bwMode="auto">
            <a:xfrm>
              <a:off x="2696" y="2089"/>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22" name="Text Box 18"/>
            <p:cNvSpPr txBox="1">
              <a:spLocks noChangeArrowheads="1"/>
            </p:cNvSpPr>
            <p:nvPr/>
          </p:nvSpPr>
          <p:spPr bwMode="auto">
            <a:xfrm>
              <a:off x="2792" y="2089"/>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0</a:t>
              </a:r>
            </a:p>
          </p:txBody>
        </p:sp>
        <p:sp>
          <p:nvSpPr>
            <p:cNvPr id="149523" name="Text Box 19"/>
            <p:cNvSpPr txBox="1">
              <a:spLocks noChangeArrowheads="1"/>
            </p:cNvSpPr>
            <p:nvPr/>
          </p:nvSpPr>
          <p:spPr bwMode="auto">
            <a:xfrm>
              <a:off x="2288" y="2088"/>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4</a:t>
              </a:r>
            </a:p>
          </p:txBody>
        </p:sp>
        <p:cxnSp>
          <p:nvCxnSpPr>
            <p:cNvPr id="149524" name="AutoShape 20"/>
            <p:cNvCxnSpPr>
              <a:cxnSpLocks noChangeShapeType="1"/>
              <a:stCxn id="149541" idx="2"/>
              <a:endCxn id="149512" idx="1"/>
            </p:cNvCxnSpPr>
            <p:nvPr/>
          </p:nvCxnSpPr>
          <p:spPr bwMode="auto">
            <a:xfrm rot="16200000" flipH="1">
              <a:off x="1955" y="1693"/>
              <a:ext cx="162" cy="232"/>
            </a:xfrm>
            <a:prstGeom prst="bentConnector2">
              <a:avLst/>
            </a:prstGeom>
            <a:noFill/>
            <a:ln w="9525">
              <a:solidFill>
                <a:schemeClr val="tx1"/>
              </a:solidFill>
              <a:miter lim="800000"/>
              <a:headEnd/>
              <a:tailEnd type="triangle" w="med" len="med"/>
            </a:ln>
            <a:effectLst/>
          </p:spPr>
        </p:cxnSp>
        <p:cxnSp>
          <p:nvCxnSpPr>
            <p:cNvPr id="149525" name="AutoShape 21"/>
            <p:cNvCxnSpPr>
              <a:cxnSpLocks noChangeShapeType="1"/>
              <a:stCxn id="149540" idx="2"/>
              <a:endCxn id="149516" idx="1"/>
            </p:cNvCxnSpPr>
            <p:nvPr/>
          </p:nvCxnSpPr>
          <p:spPr bwMode="auto">
            <a:xfrm rot="16200000" flipH="1">
              <a:off x="1735" y="1625"/>
              <a:ext cx="314" cy="520"/>
            </a:xfrm>
            <a:prstGeom prst="bentConnector2">
              <a:avLst/>
            </a:prstGeom>
            <a:noFill/>
            <a:ln w="9525">
              <a:solidFill>
                <a:schemeClr val="tx1"/>
              </a:solidFill>
              <a:miter lim="800000"/>
              <a:headEnd/>
              <a:tailEnd type="triangle" w="med" len="med"/>
            </a:ln>
            <a:effectLst/>
          </p:spPr>
        </p:cxnSp>
        <p:cxnSp>
          <p:nvCxnSpPr>
            <p:cNvPr id="149526" name="AutoShape 22"/>
            <p:cNvCxnSpPr>
              <a:cxnSpLocks noChangeShapeType="1"/>
              <a:stCxn id="149539" idx="2"/>
              <a:endCxn id="149520" idx="1"/>
            </p:cNvCxnSpPr>
            <p:nvPr/>
          </p:nvCxnSpPr>
          <p:spPr bwMode="auto">
            <a:xfrm rot="16200000" flipH="1">
              <a:off x="1515" y="1557"/>
              <a:ext cx="466" cy="808"/>
            </a:xfrm>
            <a:prstGeom prst="bentConnector2">
              <a:avLst/>
            </a:prstGeom>
            <a:noFill/>
            <a:ln w="9525">
              <a:solidFill>
                <a:schemeClr val="tx1"/>
              </a:solidFill>
              <a:miter lim="800000"/>
              <a:headEnd/>
              <a:tailEnd type="triangle" w="med" len="med"/>
            </a:ln>
            <a:effectLst/>
          </p:spPr>
        </p:cxnSp>
        <p:sp>
          <p:nvSpPr>
            <p:cNvPr id="149527" name="Text Box 23"/>
            <p:cNvSpPr txBox="1">
              <a:spLocks noChangeArrowheads="1"/>
            </p:cNvSpPr>
            <p:nvPr/>
          </p:nvSpPr>
          <p:spPr bwMode="auto">
            <a:xfrm>
              <a:off x="2152" y="2241"/>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0  </a:t>
              </a:r>
              <a:r>
                <a:rPr lang="en-US" sz="1600" baseline="10000">
                  <a:latin typeface="Helvetica" pitchFamily="1" charset="0"/>
                </a:rPr>
                <a:t>x</a:t>
              </a:r>
              <a:endParaRPr lang="en-US" sz="1800">
                <a:latin typeface="Times New Roman" pitchFamily="1" charset="0"/>
              </a:endParaRPr>
            </a:p>
          </p:txBody>
        </p:sp>
        <p:sp>
          <p:nvSpPr>
            <p:cNvPr id="149528" name="Text Box 24"/>
            <p:cNvSpPr txBox="1">
              <a:spLocks noChangeArrowheads="1"/>
            </p:cNvSpPr>
            <p:nvPr/>
          </p:nvSpPr>
          <p:spPr bwMode="auto">
            <a:xfrm>
              <a:off x="2696" y="2241"/>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29" name="Text Box 25"/>
            <p:cNvSpPr txBox="1">
              <a:spLocks noChangeArrowheads="1"/>
            </p:cNvSpPr>
            <p:nvPr/>
          </p:nvSpPr>
          <p:spPr bwMode="auto">
            <a:xfrm>
              <a:off x="2792" y="2241"/>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0</a:t>
              </a:r>
            </a:p>
          </p:txBody>
        </p:sp>
        <p:sp>
          <p:nvSpPr>
            <p:cNvPr id="149530" name="Text Box 26"/>
            <p:cNvSpPr txBox="1">
              <a:spLocks noChangeArrowheads="1"/>
            </p:cNvSpPr>
            <p:nvPr/>
          </p:nvSpPr>
          <p:spPr bwMode="auto">
            <a:xfrm>
              <a:off x="2288" y="2240"/>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8</a:t>
              </a:r>
            </a:p>
          </p:txBody>
        </p:sp>
        <p:cxnSp>
          <p:nvCxnSpPr>
            <p:cNvPr id="149531" name="AutoShape 27"/>
            <p:cNvCxnSpPr>
              <a:cxnSpLocks noChangeShapeType="1"/>
              <a:stCxn id="149538" idx="2"/>
              <a:endCxn id="149527" idx="1"/>
            </p:cNvCxnSpPr>
            <p:nvPr/>
          </p:nvCxnSpPr>
          <p:spPr bwMode="auto">
            <a:xfrm rot="16200000" flipH="1">
              <a:off x="1295" y="1489"/>
              <a:ext cx="618" cy="1096"/>
            </a:xfrm>
            <a:prstGeom prst="bentConnector2">
              <a:avLst/>
            </a:prstGeom>
            <a:noFill/>
            <a:ln w="9525">
              <a:solidFill>
                <a:schemeClr val="tx1"/>
              </a:solidFill>
              <a:miter lim="800000"/>
              <a:headEnd/>
              <a:tailEnd type="triangle" w="med" len="med"/>
            </a:ln>
            <a:effectLst/>
          </p:spPr>
        </p:cxnSp>
        <p:sp>
          <p:nvSpPr>
            <p:cNvPr id="149532" name="Text Box 28"/>
            <p:cNvSpPr txBox="1">
              <a:spLocks noChangeArrowheads="1"/>
            </p:cNvSpPr>
            <p:nvPr/>
          </p:nvSpPr>
          <p:spPr bwMode="auto">
            <a:xfrm>
              <a:off x="2152" y="2393"/>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1  </a:t>
              </a:r>
              <a:r>
                <a:rPr lang="en-US" sz="1600" baseline="10000">
                  <a:latin typeface="Helvetica" pitchFamily="1" charset="0"/>
                </a:rPr>
                <a:t>x</a:t>
              </a:r>
              <a:endParaRPr lang="en-US" sz="1800">
                <a:latin typeface="Times New Roman" pitchFamily="1" charset="0"/>
              </a:endParaRPr>
            </a:p>
          </p:txBody>
        </p:sp>
        <p:sp>
          <p:nvSpPr>
            <p:cNvPr id="149533" name="Text Box 29"/>
            <p:cNvSpPr txBox="1">
              <a:spLocks noChangeArrowheads="1"/>
            </p:cNvSpPr>
            <p:nvPr/>
          </p:nvSpPr>
          <p:spPr bwMode="auto">
            <a:xfrm>
              <a:off x="2696" y="2393"/>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34" name="Text Box 30"/>
            <p:cNvSpPr txBox="1">
              <a:spLocks noChangeArrowheads="1"/>
            </p:cNvSpPr>
            <p:nvPr/>
          </p:nvSpPr>
          <p:spPr bwMode="auto">
            <a:xfrm>
              <a:off x="2792" y="2393"/>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a:t>
              </a:r>
            </a:p>
          </p:txBody>
        </p:sp>
        <p:sp>
          <p:nvSpPr>
            <p:cNvPr id="149535" name="Text Box 31"/>
            <p:cNvSpPr txBox="1">
              <a:spLocks noChangeArrowheads="1"/>
            </p:cNvSpPr>
            <p:nvPr/>
          </p:nvSpPr>
          <p:spPr bwMode="auto">
            <a:xfrm>
              <a:off x="2288" y="2392"/>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16</a:t>
              </a:r>
            </a:p>
          </p:txBody>
        </p:sp>
        <p:cxnSp>
          <p:nvCxnSpPr>
            <p:cNvPr id="149536" name="AutoShape 32"/>
            <p:cNvCxnSpPr>
              <a:cxnSpLocks noChangeShapeType="1"/>
              <a:stCxn id="149537" idx="2"/>
              <a:endCxn id="149532" idx="1"/>
            </p:cNvCxnSpPr>
            <p:nvPr/>
          </p:nvCxnSpPr>
          <p:spPr bwMode="auto">
            <a:xfrm rot="16200000" flipH="1">
              <a:off x="1075" y="1421"/>
              <a:ext cx="770" cy="1384"/>
            </a:xfrm>
            <a:prstGeom prst="bentConnector2">
              <a:avLst/>
            </a:prstGeom>
            <a:noFill/>
            <a:ln w="9525">
              <a:solidFill>
                <a:schemeClr val="tx1"/>
              </a:solidFill>
              <a:miter lim="800000"/>
              <a:headEnd/>
              <a:tailEnd type="triangle" w="med" len="med"/>
            </a:ln>
            <a:effectLst/>
          </p:spPr>
        </p:cxnSp>
        <p:sp>
          <p:nvSpPr>
            <p:cNvPr id="149537" name="Rectangle 33"/>
            <p:cNvSpPr>
              <a:spLocks noChangeArrowheads="1"/>
            </p:cNvSpPr>
            <p:nvPr/>
          </p:nvSpPr>
          <p:spPr bwMode="auto">
            <a:xfrm>
              <a:off x="624"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38" name="Rectangle 34"/>
            <p:cNvSpPr>
              <a:spLocks noChangeArrowheads="1"/>
            </p:cNvSpPr>
            <p:nvPr/>
          </p:nvSpPr>
          <p:spPr bwMode="auto">
            <a:xfrm>
              <a:off x="912"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39" name="Rectangle 35"/>
            <p:cNvSpPr>
              <a:spLocks noChangeArrowheads="1"/>
            </p:cNvSpPr>
            <p:nvPr/>
          </p:nvSpPr>
          <p:spPr bwMode="auto">
            <a:xfrm>
              <a:off x="1200"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40" name="Rectangle 36"/>
            <p:cNvSpPr>
              <a:spLocks noChangeArrowheads="1"/>
            </p:cNvSpPr>
            <p:nvPr/>
          </p:nvSpPr>
          <p:spPr bwMode="auto">
            <a:xfrm>
              <a:off x="1488"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41" name="Rectangle 37"/>
            <p:cNvSpPr>
              <a:spLocks noChangeArrowheads="1"/>
            </p:cNvSpPr>
            <p:nvPr/>
          </p:nvSpPr>
          <p:spPr bwMode="auto">
            <a:xfrm>
              <a:off x="1776"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grpSp>
          <p:nvGrpSpPr>
            <p:cNvPr id="3" name="Group 38"/>
            <p:cNvGrpSpPr>
              <a:grpSpLocks/>
            </p:cNvGrpSpPr>
            <p:nvPr/>
          </p:nvGrpSpPr>
          <p:grpSpPr bwMode="auto">
            <a:xfrm>
              <a:off x="2792" y="2568"/>
              <a:ext cx="288" cy="211"/>
              <a:chOff x="4992" y="3945"/>
              <a:chExt cx="288" cy="211"/>
            </a:xfrm>
          </p:grpSpPr>
          <p:sp>
            <p:nvSpPr>
              <p:cNvPr id="149543" name="Line 39"/>
              <p:cNvSpPr>
                <a:spLocks noChangeShapeType="1"/>
              </p:cNvSpPr>
              <p:nvPr/>
            </p:nvSpPr>
            <p:spPr bwMode="auto">
              <a:xfrm>
                <a:off x="5010" y="3960"/>
                <a:ext cx="270" cy="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149544" name="Text Box 40"/>
              <p:cNvSpPr txBox="1">
                <a:spLocks noChangeArrowheads="1"/>
              </p:cNvSpPr>
              <p:nvPr/>
            </p:nvSpPr>
            <p:spPr bwMode="auto">
              <a:xfrm>
                <a:off x="4992" y="3945"/>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17</a:t>
                </a:r>
              </a:p>
            </p:txBody>
          </p:sp>
        </p:grpSp>
      </p:grpSp>
      <p:grpSp>
        <p:nvGrpSpPr>
          <p:cNvPr id="4" name="Group 41"/>
          <p:cNvGrpSpPr>
            <a:grpSpLocks/>
          </p:cNvGrpSpPr>
          <p:nvPr/>
        </p:nvGrpSpPr>
        <p:grpSpPr bwMode="auto">
          <a:xfrm>
            <a:off x="3657600" y="2286002"/>
            <a:ext cx="2984500" cy="1654176"/>
            <a:chOff x="768" y="2929"/>
            <a:chExt cx="1880" cy="1042"/>
          </a:xfrm>
        </p:grpSpPr>
        <p:sp>
          <p:nvSpPr>
            <p:cNvPr id="149546" name="Text Box 42"/>
            <p:cNvSpPr txBox="1">
              <a:spLocks noChangeArrowheads="1"/>
            </p:cNvSpPr>
            <p:nvPr/>
          </p:nvSpPr>
          <p:spPr bwMode="auto">
            <a:xfrm>
              <a:off x="1704" y="3274"/>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7  </a:t>
              </a:r>
              <a:r>
                <a:rPr lang="en-US" sz="1600" baseline="10000">
                  <a:latin typeface="Helvetica" pitchFamily="1" charset="0"/>
                </a:rPr>
                <a:t>x</a:t>
              </a:r>
              <a:endParaRPr lang="en-US" sz="1800">
                <a:latin typeface="Times New Roman" pitchFamily="1" charset="0"/>
              </a:endParaRPr>
            </a:p>
          </p:txBody>
        </p:sp>
        <p:sp>
          <p:nvSpPr>
            <p:cNvPr id="149547" name="Text Box 43"/>
            <p:cNvSpPr txBox="1">
              <a:spLocks noChangeArrowheads="1"/>
            </p:cNvSpPr>
            <p:nvPr/>
          </p:nvSpPr>
          <p:spPr bwMode="auto">
            <a:xfrm>
              <a:off x="2248" y="3274"/>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48" name="Text Box 44"/>
            <p:cNvSpPr txBox="1">
              <a:spLocks noChangeArrowheads="1"/>
            </p:cNvSpPr>
            <p:nvPr/>
          </p:nvSpPr>
          <p:spPr bwMode="auto">
            <a:xfrm>
              <a:off x="2352" y="3274"/>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7</a:t>
              </a:r>
            </a:p>
          </p:txBody>
        </p:sp>
        <p:sp>
          <p:nvSpPr>
            <p:cNvPr id="149549" name="Text Box 45"/>
            <p:cNvSpPr txBox="1">
              <a:spLocks noChangeArrowheads="1"/>
            </p:cNvSpPr>
            <p:nvPr/>
          </p:nvSpPr>
          <p:spPr bwMode="auto">
            <a:xfrm>
              <a:off x="1840" y="3273"/>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a:t>
              </a:r>
            </a:p>
          </p:txBody>
        </p:sp>
        <p:sp>
          <p:nvSpPr>
            <p:cNvPr id="149550" name="Text Box 46"/>
            <p:cNvSpPr txBox="1">
              <a:spLocks noChangeArrowheads="1"/>
            </p:cNvSpPr>
            <p:nvPr/>
          </p:nvSpPr>
          <p:spPr bwMode="auto">
            <a:xfrm>
              <a:off x="1704" y="3426"/>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7  </a:t>
              </a:r>
              <a:r>
                <a:rPr lang="en-US" sz="1600" baseline="10000">
                  <a:latin typeface="Helvetica" pitchFamily="1" charset="0"/>
                </a:rPr>
                <a:t>x</a:t>
              </a:r>
              <a:endParaRPr lang="en-US" sz="1800">
                <a:latin typeface="Times New Roman" pitchFamily="1" charset="0"/>
              </a:endParaRPr>
            </a:p>
          </p:txBody>
        </p:sp>
        <p:sp>
          <p:nvSpPr>
            <p:cNvPr id="149551" name="Text Box 47"/>
            <p:cNvSpPr txBox="1">
              <a:spLocks noChangeArrowheads="1"/>
            </p:cNvSpPr>
            <p:nvPr/>
          </p:nvSpPr>
          <p:spPr bwMode="auto">
            <a:xfrm>
              <a:off x="2248" y="3426"/>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52" name="Text Box 48"/>
            <p:cNvSpPr txBox="1">
              <a:spLocks noChangeArrowheads="1"/>
            </p:cNvSpPr>
            <p:nvPr/>
          </p:nvSpPr>
          <p:spPr bwMode="auto">
            <a:xfrm>
              <a:off x="2352" y="3426"/>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56</a:t>
              </a:r>
            </a:p>
          </p:txBody>
        </p:sp>
        <p:sp>
          <p:nvSpPr>
            <p:cNvPr id="149553" name="Text Box 49"/>
            <p:cNvSpPr txBox="1">
              <a:spLocks noChangeArrowheads="1"/>
            </p:cNvSpPr>
            <p:nvPr/>
          </p:nvSpPr>
          <p:spPr bwMode="auto">
            <a:xfrm>
              <a:off x="1840" y="3425"/>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8</a:t>
              </a:r>
            </a:p>
          </p:txBody>
        </p:sp>
        <p:cxnSp>
          <p:nvCxnSpPr>
            <p:cNvPr id="149554" name="AutoShape 50"/>
            <p:cNvCxnSpPr>
              <a:cxnSpLocks noChangeShapeType="1"/>
              <a:stCxn id="149557" idx="2"/>
              <a:endCxn id="149546" idx="1"/>
            </p:cNvCxnSpPr>
            <p:nvPr/>
          </p:nvCxnSpPr>
          <p:spPr bwMode="auto">
            <a:xfrm rot="16200000" flipH="1">
              <a:off x="1515" y="3190"/>
              <a:ext cx="162" cy="216"/>
            </a:xfrm>
            <a:prstGeom prst="bentConnector2">
              <a:avLst/>
            </a:prstGeom>
            <a:noFill/>
            <a:ln w="9525">
              <a:solidFill>
                <a:schemeClr val="tx1"/>
              </a:solidFill>
              <a:miter lim="800000"/>
              <a:headEnd/>
              <a:tailEnd type="triangle" w="med" len="med"/>
            </a:ln>
            <a:effectLst/>
          </p:spPr>
        </p:cxnSp>
        <p:cxnSp>
          <p:nvCxnSpPr>
            <p:cNvPr id="149555" name="AutoShape 51"/>
            <p:cNvCxnSpPr>
              <a:cxnSpLocks noChangeShapeType="1"/>
              <a:stCxn id="149556" idx="2"/>
              <a:endCxn id="149550" idx="1"/>
            </p:cNvCxnSpPr>
            <p:nvPr/>
          </p:nvCxnSpPr>
          <p:spPr bwMode="auto">
            <a:xfrm rot="16200000" flipH="1">
              <a:off x="1295" y="3122"/>
              <a:ext cx="314" cy="504"/>
            </a:xfrm>
            <a:prstGeom prst="bentConnector2">
              <a:avLst/>
            </a:prstGeom>
            <a:noFill/>
            <a:ln w="9525">
              <a:solidFill>
                <a:schemeClr val="tx1"/>
              </a:solidFill>
              <a:miter lim="800000"/>
              <a:headEnd/>
              <a:tailEnd type="triangle" w="med" len="med"/>
            </a:ln>
            <a:effectLst/>
          </p:spPr>
        </p:cxnSp>
        <p:sp>
          <p:nvSpPr>
            <p:cNvPr id="149556" name="Rectangle 52"/>
            <p:cNvSpPr>
              <a:spLocks noChangeArrowheads="1"/>
            </p:cNvSpPr>
            <p:nvPr/>
          </p:nvSpPr>
          <p:spPr bwMode="auto">
            <a:xfrm>
              <a:off x="1056"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7</a:t>
              </a:r>
            </a:p>
          </p:txBody>
        </p:sp>
        <p:sp>
          <p:nvSpPr>
            <p:cNvPr id="149557" name="Rectangle 53"/>
            <p:cNvSpPr>
              <a:spLocks noChangeArrowheads="1"/>
            </p:cNvSpPr>
            <p:nvPr/>
          </p:nvSpPr>
          <p:spPr bwMode="auto">
            <a:xfrm>
              <a:off x="1344"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7</a:t>
              </a:r>
            </a:p>
          </p:txBody>
        </p:sp>
        <p:sp>
          <p:nvSpPr>
            <p:cNvPr id="149558" name="Line 54"/>
            <p:cNvSpPr>
              <a:spLocks noChangeShapeType="1"/>
            </p:cNvSpPr>
            <p:nvPr/>
          </p:nvSpPr>
          <p:spPr bwMode="auto">
            <a:xfrm>
              <a:off x="2346" y="3775"/>
              <a:ext cx="262" cy="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149559" name="Text Box 55"/>
            <p:cNvSpPr txBox="1">
              <a:spLocks noChangeArrowheads="1"/>
            </p:cNvSpPr>
            <p:nvPr/>
          </p:nvSpPr>
          <p:spPr bwMode="auto">
            <a:xfrm>
              <a:off x="2256" y="3760"/>
              <a:ext cx="392"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127</a:t>
              </a:r>
            </a:p>
          </p:txBody>
        </p:sp>
        <p:sp>
          <p:nvSpPr>
            <p:cNvPr id="149560" name="Rectangle 56"/>
            <p:cNvSpPr>
              <a:spLocks noChangeArrowheads="1"/>
            </p:cNvSpPr>
            <p:nvPr/>
          </p:nvSpPr>
          <p:spPr bwMode="auto">
            <a:xfrm>
              <a:off x="76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61" name="Text Box 57"/>
            <p:cNvSpPr txBox="1">
              <a:spLocks noChangeArrowheads="1"/>
            </p:cNvSpPr>
            <p:nvPr/>
          </p:nvSpPr>
          <p:spPr bwMode="auto">
            <a:xfrm>
              <a:off x="1704" y="3578"/>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1  </a:t>
              </a:r>
              <a:r>
                <a:rPr lang="en-US" sz="1600" baseline="10000">
                  <a:latin typeface="Helvetica" pitchFamily="1" charset="0"/>
                </a:rPr>
                <a:t>x</a:t>
              </a:r>
              <a:endParaRPr lang="en-US" sz="1800">
                <a:latin typeface="Times New Roman" pitchFamily="1" charset="0"/>
              </a:endParaRPr>
            </a:p>
          </p:txBody>
        </p:sp>
        <p:sp>
          <p:nvSpPr>
            <p:cNvPr id="149562" name="Text Box 58"/>
            <p:cNvSpPr txBox="1">
              <a:spLocks noChangeArrowheads="1"/>
            </p:cNvSpPr>
            <p:nvPr/>
          </p:nvSpPr>
          <p:spPr bwMode="auto">
            <a:xfrm>
              <a:off x="2248" y="3578"/>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63" name="Text Box 59"/>
            <p:cNvSpPr txBox="1">
              <a:spLocks noChangeArrowheads="1"/>
            </p:cNvSpPr>
            <p:nvPr/>
          </p:nvSpPr>
          <p:spPr bwMode="auto">
            <a:xfrm>
              <a:off x="2352" y="3578"/>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64</a:t>
              </a:r>
            </a:p>
          </p:txBody>
        </p:sp>
        <p:sp>
          <p:nvSpPr>
            <p:cNvPr id="149564" name="Text Box 60"/>
            <p:cNvSpPr txBox="1">
              <a:spLocks noChangeArrowheads="1"/>
            </p:cNvSpPr>
            <p:nvPr/>
          </p:nvSpPr>
          <p:spPr bwMode="auto">
            <a:xfrm>
              <a:off x="1840" y="3577"/>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64</a:t>
              </a:r>
            </a:p>
          </p:txBody>
        </p:sp>
        <p:cxnSp>
          <p:nvCxnSpPr>
            <p:cNvPr id="149565" name="AutoShape 61"/>
            <p:cNvCxnSpPr>
              <a:cxnSpLocks noChangeShapeType="1"/>
              <a:stCxn id="149560" idx="2"/>
              <a:endCxn id="149561" idx="1"/>
            </p:cNvCxnSpPr>
            <p:nvPr/>
          </p:nvCxnSpPr>
          <p:spPr bwMode="auto">
            <a:xfrm rot="16200000" flipH="1">
              <a:off x="1075" y="3054"/>
              <a:ext cx="466" cy="792"/>
            </a:xfrm>
            <a:prstGeom prst="bentConnector2">
              <a:avLst/>
            </a:prstGeom>
            <a:noFill/>
            <a:ln w="9525">
              <a:solidFill>
                <a:schemeClr val="tx1"/>
              </a:solidFill>
              <a:miter lim="800000"/>
              <a:headEnd/>
              <a:tailEnd type="triangle" w="med" len="med"/>
            </a:ln>
            <a:effectLst/>
          </p:spPr>
        </p:cxnSp>
      </p:grpSp>
      <p:grpSp>
        <p:nvGrpSpPr>
          <p:cNvPr id="5" name="Group 62"/>
          <p:cNvGrpSpPr>
            <a:grpSpLocks/>
          </p:cNvGrpSpPr>
          <p:nvPr/>
        </p:nvGrpSpPr>
        <p:grpSpPr bwMode="auto">
          <a:xfrm>
            <a:off x="6096000" y="2290760"/>
            <a:ext cx="2628900" cy="1414461"/>
            <a:chOff x="3360" y="2929"/>
            <a:chExt cx="1656" cy="891"/>
          </a:xfrm>
        </p:grpSpPr>
        <p:sp>
          <p:nvSpPr>
            <p:cNvPr id="149567" name="Text Box 63"/>
            <p:cNvSpPr txBox="1">
              <a:spLocks noChangeArrowheads="1"/>
            </p:cNvSpPr>
            <p:nvPr/>
          </p:nvSpPr>
          <p:spPr bwMode="auto">
            <a:xfrm>
              <a:off x="4008" y="3274"/>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13  </a:t>
              </a:r>
              <a:r>
                <a:rPr lang="en-US" sz="1600" baseline="10000">
                  <a:latin typeface="Helvetica" pitchFamily="1" charset="0"/>
                </a:rPr>
                <a:t>x</a:t>
              </a:r>
              <a:endParaRPr lang="en-US" sz="1800">
                <a:latin typeface="Times New Roman" pitchFamily="1" charset="0"/>
              </a:endParaRPr>
            </a:p>
          </p:txBody>
        </p:sp>
        <p:sp>
          <p:nvSpPr>
            <p:cNvPr id="149568" name="Text Box 64"/>
            <p:cNvSpPr txBox="1">
              <a:spLocks noChangeArrowheads="1"/>
            </p:cNvSpPr>
            <p:nvPr/>
          </p:nvSpPr>
          <p:spPr bwMode="auto">
            <a:xfrm>
              <a:off x="4592" y="3274"/>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69" name="Text Box 65"/>
            <p:cNvSpPr txBox="1">
              <a:spLocks noChangeArrowheads="1"/>
            </p:cNvSpPr>
            <p:nvPr/>
          </p:nvSpPr>
          <p:spPr bwMode="auto">
            <a:xfrm>
              <a:off x="4720" y="3274"/>
              <a:ext cx="288"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13</a:t>
              </a:r>
            </a:p>
          </p:txBody>
        </p:sp>
        <p:sp>
          <p:nvSpPr>
            <p:cNvPr id="149570" name="Text Box 66"/>
            <p:cNvSpPr txBox="1">
              <a:spLocks noChangeArrowheads="1"/>
            </p:cNvSpPr>
            <p:nvPr/>
          </p:nvSpPr>
          <p:spPr bwMode="auto">
            <a:xfrm>
              <a:off x="4184" y="3273"/>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a:t>
              </a:r>
            </a:p>
          </p:txBody>
        </p:sp>
        <p:sp>
          <p:nvSpPr>
            <p:cNvPr id="149571" name="Text Box 67"/>
            <p:cNvSpPr txBox="1">
              <a:spLocks noChangeArrowheads="1"/>
            </p:cNvSpPr>
            <p:nvPr/>
          </p:nvSpPr>
          <p:spPr bwMode="auto">
            <a:xfrm>
              <a:off x="4008" y="3426"/>
              <a:ext cx="720" cy="211"/>
            </a:xfrm>
            <a:prstGeom prst="rect">
              <a:avLst/>
            </a:prstGeom>
            <a:noFill/>
            <a:ln w="9525">
              <a:noFill/>
              <a:miter lim="800000"/>
              <a:headEnd/>
              <a:tailEnd/>
            </a:ln>
            <a:effectLst/>
          </p:spPr>
          <p:txBody>
            <a:bodyPr>
              <a:prstTxWarp prst="textNoShape">
                <a:avLst/>
              </a:prstTxWarp>
              <a:spAutoFit/>
            </a:bodyPr>
            <a:lstStyle/>
            <a:p>
              <a:pPr>
                <a:lnSpc>
                  <a:spcPct val="85000"/>
                </a:lnSpc>
                <a:spcBef>
                  <a:spcPct val="50000"/>
                </a:spcBef>
              </a:pPr>
              <a:r>
                <a:rPr lang="en-US" sz="1800">
                  <a:latin typeface="Times New Roman" pitchFamily="1" charset="0"/>
                </a:rPr>
                <a:t>10  </a:t>
              </a:r>
              <a:r>
                <a:rPr lang="en-US" sz="1600" baseline="10000">
                  <a:latin typeface="Helvetica" pitchFamily="1" charset="0"/>
                </a:rPr>
                <a:t>x</a:t>
              </a:r>
              <a:endParaRPr lang="en-US" sz="1800">
                <a:latin typeface="Times New Roman" pitchFamily="1" charset="0"/>
              </a:endParaRPr>
            </a:p>
          </p:txBody>
        </p:sp>
        <p:sp>
          <p:nvSpPr>
            <p:cNvPr id="149572" name="Text Box 68"/>
            <p:cNvSpPr txBox="1">
              <a:spLocks noChangeArrowheads="1"/>
            </p:cNvSpPr>
            <p:nvPr/>
          </p:nvSpPr>
          <p:spPr bwMode="auto">
            <a:xfrm>
              <a:off x="4592" y="3426"/>
              <a:ext cx="96" cy="211"/>
            </a:xfrm>
            <a:prstGeom prst="rect">
              <a:avLst/>
            </a:prstGeom>
            <a:noFill/>
            <a:ln w="9525">
              <a:noFill/>
              <a:miter lim="800000"/>
              <a:headEnd/>
              <a:tailEnd/>
            </a:ln>
            <a:effectLst/>
          </p:spPr>
          <p:txBody>
            <a:bodyPr>
              <a:prstTxWarp prst="textNoShape">
                <a:avLst/>
              </a:prstTxWarp>
              <a:spAutoFit/>
            </a:bodyPr>
            <a:lstStyle/>
            <a:p>
              <a:pPr algn="ctr">
                <a:lnSpc>
                  <a:spcPct val="85000"/>
                </a:lnSpc>
                <a:spcBef>
                  <a:spcPct val="50000"/>
                </a:spcBef>
              </a:pPr>
              <a:r>
                <a:rPr lang="en-US" sz="1800">
                  <a:latin typeface="Times New Roman" pitchFamily="1" charset="0"/>
                </a:rPr>
                <a:t>= </a:t>
              </a:r>
            </a:p>
          </p:txBody>
        </p:sp>
        <p:sp>
          <p:nvSpPr>
            <p:cNvPr id="149573" name="Text Box 69"/>
            <p:cNvSpPr txBox="1">
              <a:spLocks noChangeArrowheads="1"/>
            </p:cNvSpPr>
            <p:nvPr/>
          </p:nvSpPr>
          <p:spPr bwMode="auto">
            <a:xfrm>
              <a:off x="4609" y="3426"/>
              <a:ext cx="399"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160</a:t>
              </a:r>
            </a:p>
          </p:txBody>
        </p:sp>
        <p:sp>
          <p:nvSpPr>
            <p:cNvPr id="149574" name="Text Box 70"/>
            <p:cNvSpPr txBox="1">
              <a:spLocks noChangeArrowheads="1"/>
            </p:cNvSpPr>
            <p:nvPr/>
          </p:nvSpPr>
          <p:spPr bwMode="auto">
            <a:xfrm>
              <a:off x="4184" y="3425"/>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16</a:t>
              </a:r>
            </a:p>
          </p:txBody>
        </p:sp>
        <p:cxnSp>
          <p:nvCxnSpPr>
            <p:cNvPr id="149575" name="AutoShape 71"/>
            <p:cNvCxnSpPr>
              <a:cxnSpLocks noChangeShapeType="1"/>
              <a:stCxn id="149578" idx="2"/>
              <a:endCxn id="149567" idx="1"/>
            </p:cNvCxnSpPr>
            <p:nvPr/>
          </p:nvCxnSpPr>
          <p:spPr bwMode="auto">
            <a:xfrm rot="16200000" flipH="1">
              <a:off x="3819" y="3190"/>
              <a:ext cx="162" cy="216"/>
            </a:xfrm>
            <a:prstGeom prst="bentConnector2">
              <a:avLst/>
            </a:prstGeom>
            <a:noFill/>
            <a:ln w="9525">
              <a:solidFill>
                <a:schemeClr val="tx1"/>
              </a:solidFill>
              <a:miter lim="800000"/>
              <a:headEnd/>
              <a:tailEnd type="triangle" w="med" len="med"/>
            </a:ln>
            <a:effectLst/>
          </p:spPr>
        </p:cxnSp>
        <p:cxnSp>
          <p:nvCxnSpPr>
            <p:cNvPr id="149576" name="AutoShape 72"/>
            <p:cNvCxnSpPr>
              <a:cxnSpLocks noChangeShapeType="1"/>
              <a:stCxn id="149577" idx="2"/>
              <a:endCxn id="149571" idx="1"/>
            </p:cNvCxnSpPr>
            <p:nvPr/>
          </p:nvCxnSpPr>
          <p:spPr bwMode="auto">
            <a:xfrm rot="16200000" flipH="1">
              <a:off x="3599" y="3122"/>
              <a:ext cx="314" cy="504"/>
            </a:xfrm>
            <a:prstGeom prst="bentConnector2">
              <a:avLst/>
            </a:prstGeom>
            <a:noFill/>
            <a:ln w="9525">
              <a:solidFill>
                <a:schemeClr val="tx1"/>
              </a:solidFill>
              <a:miter lim="800000"/>
              <a:headEnd/>
              <a:tailEnd type="triangle" w="med" len="med"/>
            </a:ln>
            <a:effectLst/>
          </p:spPr>
        </p:cxnSp>
        <p:sp>
          <p:nvSpPr>
            <p:cNvPr id="149577" name="Rectangle 73"/>
            <p:cNvSpPr>
              <a:spLocks noChangeArrowheads="1"/>
            </p:cNvSpPr>
            <p:nvPr/>
          </p:nvSpPr>
          <p:spPr bwMode="auto">
            <a:xfrm>
              <a:off x="3360"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A</a:t>
              </a:r>
            </a:p>
          </p:txBody>
        </p:sp>
        <p:sp>
          <p:nvSpPr>
            <p:cNvPr id="149578" name="Rectangle 74"/>
            <p:cNvSpPr>
              <a:spLocks noChangeArrowheads="1"/>
            </p:cNvSpPr>
            <p:nvPr/>
          </p:nvSpPr>
          <p:spPr bwMode="auto">
            <a:xfrm>
              <a:off x="364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D</a:t>
              </a:r>
            </a:p>
          </p:txBody>
        </p:sp>
        <p:sp>
          <p:nvSpPr>
            <p:cNvPr id="149579" name="Line 75"/>
            <p:cNvSpPr>
              <a:spLocks noChangeShapeType="1"/>
            </p:cNvSpPr>
            <p:nvPr/>
          </p:nvSpPr>
          <p:spPr bwMode="auto">
            <a:xfrm>
              <a:off x="4746" y="3624"/>
              <a:ext cx="270" cy="0"/>
            </a:xfrm>
            <a:prstGeom prst="line">
              <a:avLst/>
            </a:prstGeom>
            <a:noFill/>
            <a:ln w="95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149580" name="Text Box 76"/>
            <p:cNvSpPr txBox="1">
              <a:spLocks noChangeArrowheads="1"/>
            </p:cNvSpPr>
            <p:nvPr/>
          </p:nvSpPr>
          <p:spPr bwMode="auto">
            <a:xfrm>
              <a:off x="4632" y="3609"/>
              <a:ext cx="384" cy="211"/>
            </a:xfrm>
            <a:prstGeom prst="rect">
              <a:avLst/>
            </a:prstGeom>
            <a:noFill/>
            <a:ln w="9525">
              <a:noFill/>
              <a:miter lim="800000"/>
              <a:headEnd/>
              <a:tailEnd/>
            </a:ln>
            <a:effectLst/>
          </p:spPr>
          <p:txBody>
            <a:bodyPr>
              <a:prstTxWarp prst="textNoShape">
                <a:avLst/>
              </a:prstTxWarp>
              <a:spAutoFit/>
            </a:bodyPr>
            <a:lstStyle/>
            <a:p>
              <a:pPr algn="r">
                <a:lnSpc>
                  <a:spcPct val="85000"/>
                </a:lnSpc>
                <a:spcBef>
                  <a:spcPct val="50000"/>
                </a:spcBef>
              </a:pPr>
              <a:r>
                <a:rPr lang="en-US" sz="1800">
                  <a:latin typeface="Times New Roman" pitchFamily="1" charset="0"/>
                </a:rPr>
                <a:t>173</a:t>
              </a:r>
            </a:p>
          </p:txBody>
        </p:sp>
      </p:grpSp>
      <p:sp>
        <p:nvSpPr>
          <p:cNvPr id="149581" name="Rectangle 77"/>
          <p:cNvSpPr>
            <a:spLocks noChangeArrowheads="1"/>
          </p:cNvSpPr>
          <p:nvPr/>
        </p:nvSpPr>
        <p:spPr bwMode="auto">
          <a:xfrm>
            <a:off x="762000" y="2108200"/>
            <a:ext cx="8077200" cy="2286000"/>
          </a:xfrm>
          <a:prstGeom prst="rect">
            <a:avLst/>
          </a:prstGeom>
          <a:solidFill>
            <a:srgbClr val="CCFFFF"/>
          </a:solidFill>
          <a:ln w="9525">
            <a:noFill/>
            <a:miter lim="800000"/>
            <a:headEnd/>
            <a:tailEnd/>
          </a:ln>
          <a:effectLst/>
        </p:spPr>
        <p:txBody>
          <a:bodyPr wrap="none" anchor="ctr">
            <a:prstTxWarp prst="textNoShape">
              <a:avLst/>
            </a:prstTxWarp>
          </a:bodyPr>
          <a:lstStyle/>
          <a:p>
            <a:pPr>
              <a:lnSpc>
                <a:spcPct val="85000"/>
              </a:lnSpc>
            </a:pPr>
            <a:endParaRPr lang="en-US"/>
          </a:p>
        </p:txBody>
      </p:sp>
      <p:sp>
        <p:nvSpPr>
          <p:cNvPr id="149582" name="AutoShape 78"/>
          <p:cNvSpPr>
            <a:spLocks noChangeArrowheads="1"/>
          </p:cNvSpPr>
          <p:nvPr/>
        </p:nvSpPr>
        <p:spPr bwMode="auto">
          <a:xfrm>
            <a:off x="1625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17</a:t>
            </a:r>
            <a:endParaRPr lang="en-US" sz="1600">
              <a:latin typeface="Times New Roman" pitchFamily="1" charset="0"/>
            </a:endParaRPr>
          </a:p>
        </p:txBody>
      </p:sp>
      <p:sp>
        <p:nvSpPr>
          <p:cNvPr id="149583" name="AutoShape 79"/>
          <p:cNvSpPr>
            <a:spLocks noChangeArrowheads="1"/>
          </p:cNvSpPr>
          <p:nvPr/>
        </p:nvSpPr>
        <p:spPr bwMode="auto">
          <a:xfrm>
            <a:off x="38481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127</a:t>
            </a:r>
            <a:endParaRPr lang="en-US" sz="1600">
              <a:latin typeface="Times New Roman" pitchFamily="1" charset="0"/>
            </a:endParaRPr>
          </a:p>
        </p:txBody>
      </p:sp>
      <p:sp>
        <p:nvSpPr>
          <p:cNvPr id="149584" name="AutoShape 80"/>
          <p:cNvSpPr>
            <a:spLocks noChangeArrowheads="1"/>
          </p:cNvSpPr>
          <p:nvPr/>
        </p:nvSpPr>
        <p:spPr bwMode="auto">
          <a:xfrm>
            <a:off x="6070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400">
                <a:latin typeface="Times New Roman" pitchFamily="1" charset="0"/>
              </a:rPr>
              <a:t>173</a:t>
            </a:r>
            <a:endParaRPr lang="en-US" sz="1600">
              <a:latin typeface="Times New Roman" pitchFamily="1" charset="0"/>
            </a:endParaRPr>
          </a:p>
        </p:txBody>
      </p:sp>
      <p:grpSp>
        <p:nvGrpSpPr>
          <p:cNvPr id="6" name="Group 81"/>
          <p:cNvGrpSpPr>
            <a:grpSpLocks/>
          </p:cNvGrpSpPr>
          <p:nvPr/>
        </p:nvGrpSpPr>
        <p:grpSpPr bwMode="auto">
          <a:xfrm>
            <a:off x="482600" y="3136900"/>
            <a:ext cx="8161338" cy="2159000"/>
            <a:chOff x="304" y="1976"/>
            <a:chExt cx="5141" cy="1360"/>
          </a:xfrm>
        </p:grpSpPr>
        <p:sp>
          <p:nvSpPr>
            <p:cNvPr id="149586" name="Rectangle 82"/>
            <p:cNvSpPr>
              <a:spLocks noChangeArrowheads="1"/>
            </p:cNvSpPr>
            <p:nvPr/>
          </p:nvSpPr>
          <p:spPr bwMode="auto">
            <a:xfrm>
              <a:off x="304" y="1976"/>
              <a:ext cx="5120" cy="49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As part of a code to identify the file type, every Java class file begins with the following sixteen bits:</a:t>
              </a:r>
            </a:p>
          </p:txBody>
        </p:sp>
        <p:grpSp>
          <p:nvGrpSpPr>
            <p:cNvPr id="7" name="Group 83"/>
            <p:cNvGrpSpPr>
              <a:grpSpLocks/>
            </p:cNvGrpSpPr>
            <p:nvPr/>
          </p:nvGrpSpPr>
          <p:grpSpPr bwMode="auto">
            <a:xfrm>
              <a:off x="680" y="2488"/>
              <a:ext cx="4608" cy="288"/>
              <a:chOff x="688" y="2488"/>
              <a:chExt cx="4608" cy="288"/>
            </a:xfrm>
          </p:grpSpPr>
          <p:sp>
            <p:nvSpPr>
              <p:cNvPr id="149588" name="Rectangle 84"/>
              <p:cNvSpPr>
                <a:spLocks noChangeArrowheads="1"/>
              </p:cNvSpPr>
              <p:nvPr/>
            </p:nvSpPr>
            <p:spPr bwMode="auto">
              <a:xfrm>
                <a:off x="68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89" name="Rectangle 85"/>
              <p:cNvSpPr>
                <a:spLocks noChangeArrowheads="1"/>
              </p:cNvSpPr>
              <p:nvPr/>
            </p:nvSpPr>
            <p:spPr bwMode="auto">
              <a:xfrm>
                <a:off x="97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0" name="Rectangle 86"/>
              <p:cNvSpPr>
                <a:spLocks noChangeArrowheads="1"/>
              </p:cNvSpPr>
              <p:nvPr/>
            </p:nvSpPr>
            <p:spPr bwMode="auto">
              <a:xfrm>
                <a:off x="126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91" name="Rectangle 87"/>
              <p:cNvSpPr>
                <a:spLocks noChangeArrowheads="1"/>
              </p:cNvSpPr>
              <p:nvPr/>
            </p:nvSpPr>
            <p:spPr bwMode="auto">
              <a:xfrm>
                <a:off x="155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92" name="Rectangle 88"/>
              <p:cNvSpPr>
                <a:spLocks noChangeArrowheads="1"/>
              </p:cNvSpPr>
              <p:nvPr/>
            </p:nvSpPr>
            <p:spPr bwMode="auto">
              <a:xfrm>
                <a:off x="184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3" name="Rectangle 89"/>
              <p:cNvSpPr>
                <a:spLocks noChangeArrowheads="1"/>
              </p:cNvSpPr>
              <p:nvPr/>
            </p:nvSpPr>
            <p:spPr bwMode="auto">
              <a:xfrm>
                <a:off x="212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94" name="Rectangle 90"/>
              <p:cNvSpPr>
                <a:spLocks noChangeArrowheads="1"/>
              </p:cNvSpPr>
              <p:nvPr/>
            </p:nvSpPr>
            <p:spPr bwMode="auto">
              <a:xfrm>
                <a:off x="241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5" name="Rectangle 91"/>
              <p:cNvSpPr>
                <a:spLocks noChangeArrowheads="1"/>
              </p:cNvSpPr>
              <p:nvPr/>
            </p:nvSpPr>
            <p:spPr bwMode="auto">
              <a:xfrm>
                <a:off x="270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596" name="Rectangle 92"/>
              <p:cNvSpPr>
                <a:spLocks noChangeArrowheads="1"/>
              </p:cNvSpPr>
              <p:nvPr/>
            </p:nvSpPr>
            <p:spPr bwMode="auto">
              <a:xfrm>
                <a:off x="299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7" name="Rectangle 93"/>
              <p:cNvSpPr>
                <a:spLocks noChangeArrowheads="1"/>
              </p:cNvSpPr>
              <p:nvPr/>
            </p:nvSpPr>
            <p:spPr bwMode="auto">
              <a:xfrm>
                <a:off x="328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8" name="Rectangle 94"/>
              <p:cNvSpPr>
                <a:spLocks noChangeArrowheads="1"/>
              </p:cNvSpPr>
              <p:nvPr/>
            </p:nvSpPr>
            <p:spPr bwMode="auto">
              <a:xfrm>
                <a:off x="356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599" name="Rectangle 95"/>
              <p:cNvSpPr>
                <a:spLocks noChangeArrowheads="1"/>
              </p:cNvSpPr>
              <p:nvPr/>
            </p:nvSpPr>
            <p:spPr bwMode="auto">
              <a:xfrm>
                <a:off x="385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0" name="Rectangle 96"/>
              <p:cNvSpPr>
                <a:spLocks noChangeArrowheads="1"/>
              </p:cNvSpPr>
              <p:nvPr/>
            </p:nvSpPr>
            <p:spPr bwMode="auto">
              <a:xfrm>
                <a:off x="414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1" name="Rectangle 97"/>
              <p:cNvSpPr>
                <a:spLocks noChangeArrowheads="1"/>
              </p:cNvSpPr>
              <p:nvPr/>
            </p:nvSpPr>
            <p:spPr bwMode="auto">
              <a:xfrm>
                <a:off x="443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2" name="Rectangle 98"/>
              <p:cNvSpPr>
                <a:spLocks noChangeArrowheads="1"/>
              </p:cNvSpPr>
              <p:nvPr/>
            </p:nvSpPr>
            <p:spPr bwMode="auto">
              <a:xfrm>
                <a:off x="472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3" name="Rectangle 99"/>
              <p:cNvSpPr>
                <a:spLocks noChangeArrowheads="1"/>
              </p:cNvSpPr>
              <p:nvPr/>
            </p:nvSpPr>
            <p:spPr bwMode="auto">
              <a:xfrm>
                <a:off x="500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grpSp>
        <p:sp>
          <p:nvSpPr>
            <p:cNvPr id="149604" name="Rectangle 100"/>
            <p:cNvSpPr>
              <a:spLocks noChangeArrowheads="1"/>
            </p:cNvSpPr>
            <p:nvPr/>
          </p:nvSpPr>
          <p:spPr bwMode="auto">
            <a:xfrm>
              <a:off x="304" y="2843"/>
              <a:ext cx="5141" cy="493"/>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a:latin typeface="Times New Roman" pitchFamily="1" charset="0"/>
                </a:rPr>
                <a:t>	How would you express that number in hexadecimal notation?</a:t>
              </a:r>
            </a:p>
          </p:txBody>
        </p:sp>
      </p:grpSp>
      <p:grpSp>
        <p:nvGrpSpPr>
          <p:cNvPr id="8" name="Group 101"/>
          <p:cNvGrpSpPr>
            <a:grpSpLocks/>
          </p:cNvGrpSpPr>
          <p:nvPr/>
        </p:nvGrpSpPr>
        <p:grpSpPr bwMode="auto">
          <a:xfrm>
            <a:off x="1054100" y="4945063"/>
            <a:ext cx="7353300" cy="1455737"/>
            <a:chOff x="664" y="3115"/>
            <a:chExt cx="4632" cy="917"/>
          </a:xfrm>
        </p:grpSpPr>
        <p:grpSp>
          <p:nvGrpSpPr>
            <p:cNvPr id="9" name="Group 102"/>
            <p:cNvGrpSpPr>
              <a:grpSpLocks/>
            </p:cNvGrpSpPr>
            <p:nvPr/>
          </p:nvGrpSpPr>
          <p:grpSpPr bwMode="auto">
            <a:xfrm>
              <a:off x="680" y="3168"/>
              <a:ext cx="4608" cy="288"/>
              <a:chOff x="688" y="3264"/>
              <a:chExt cx="4608" cy="288"/>
            </a:xfrm>
          </p:grpSpPr>
          <p:sp>
            <p:nvSpPr>
              <p:cNvPr id="149607" name="Rectangle 103"/>
              <p:cNvSpPr>
                <a:spLocks noChangeArrowheads="1"/>
              </p:cNvSpPr>
              <p:nvPr/>
            </p:nvSpPr>
            <p:spPr bwMode="auto">
              <a:xfrm>
                <a:off x="68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8" name="Rectangle 104"/>
              <p:cNvSpPr>
                <a:spLocks noChangeArrowheads="1"/>
              </p:cNvSpPr>
              <p:nvPr/>
            </p:nvSpPr>
            <p:spPr bwMode="auto">
              <a:xfrm>
                <a:off x="97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09" name="Rectangle 105"/>
              <p:cNvSpPr>
                <a:spLocks noChangeArrowheads="1"/>
              </p:cNvSpPr>
              <p:nvPr/>
            </p:nvSpPr>
            <p:spPr bwMode="auto">
              <a:xfrm>
                <a:off x="126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10" name="Rectangle 106"/>
              <p:cNvSpPr>
                <a:spLocks noChangeArrowheads="1"/>
              </p:cNvSpPr>
              <p:nvPr/>
            </p:nvSpPr>
            <p:spPr bwMode="auto">
              <a:xfrm>
                <a:off x="155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11" name="Rectangle 107"/>
              <p:cNvSpPr>
                <a:spLocks noChangeArrowheads="1"/>
              </p:cNvSpPr>
              <p:nvPr/>
            </p:nvSpPr>
            <p:spPr bwMode="auto">
              <a:xfrm>
                <a:off x="184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2" name="Rectangle 108"/>
              <p:cNvSpPr>
                <a:spLocks noChangeArrowheads="1"/>
              </p:cNvSpPr>
              <p:nvPr/>
            </p:nvSpPr>
            <p:spPr bwMode="auto">
              <a:xfrm>
                <a:off x="212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13" name="Rectangle 109"/>
              <p:cNvSpPr>
                <a:spLocks noChangeArrowheads="1"/>
              </p:cNvSpPr>
              <p:nvPr/>
            </p:nvSpPr>
            <p:spPr bwMode="auto">
              <a:xfrm>
                <a:off x="241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4" name="Rectangle 110"/>
              <p:cNvSpPr>
                <a:spLocks noChangeArrowheads="1"/>
              </p:cNvSpPr>
              <p:nvPr/>
            </p:nvSpPr>
            <p:spPr bwMode="auto">
              <a:xfrm>
                <a:off x="270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15" name="Rectangle 111"/>
              <p:cNvSpPr>
                <a:spLocks noChangeArrowheads="1"/>
              </p:cNvSpPr>
              <p:nvPr/>
            </p:nvSpPr>
            <p:spPr bwMode="auto">
              <a:xfrm>
                <a:off x="299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6" name="Rectangle 112"/>
              <p:cNvSpPr>
                <a:spLocks noChangeArrowheads="1"/>
              </p:cNvSpPr>
              <p:nvPr/>
            </p:nvSpPr>
            <p:spPr bwMode="auto">
              <a:xfrm>
                <a:off x="328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7" name="Rectangle 113"/>
              <p:cNvSpPr>
                <a:spLocks noChangeArrowheads="1"/>
              </p:cNvSpPr>
              <p:nvPr/>
            </p:nvSpPr>
            <p:spPr bwMode="auto">
              <a:xfrm>
                <a:off x="356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8" name="Rectangle 114"/>
              <p:cNvSpPr>
                <a:spLocks noChangeArrowheads="1"/>
              </p:cNvSpPr>
              <p:nvPr/>
            </p:nvSpPr>
            <p:spPr bwMode="auto">
              <a:xfrm>
                <a:off x="385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19" name="Rectangle 115"/>
              <p:cNvSpPr>
                <a:spLocks noChangeArrowheads="1"/>
              </p:cNvSpPr>
              <p:nvPr/>
            </p:nvSpPr>
            <p:spPr bwMode="auto">
              <a:xfrm>
                <a:off x="414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20" name="Rectangle 116"/>
              <p:cNvSpPr>
                <a:spLocks noChangeArrowheads="1"/>
              </p:cNvSpPr>
              <p:nvPr/>
            </p:nvSpPr>
            <p:spPr bwMode="auto">
              <a:xfrm>
                <a:off x="443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21" name="Rectangle 117"/>
              <p:cNvSpPr>
                <a:spLocks noChangeArrowheads="1"/>
              </p:cNvSpPr>
              <p:nvPr/>
            </p:nvSpPr>
            <p:spPr bwMode="auto">
              <a:xfrm>
                <a:off x="472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22" name="Rectangle 118"/>
              <p:cNvSpPr>
                <a:spLocks noChangeArrowheads="1"/>
              </p:cNvSpPr>
              <p:nvPr/>
            </p:nvSpPr>
            <p:spPr bwMode="auto">
              <a:xfrm>
                <a:off x="500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grpSp>
        <p:sp>
          <p:nvSpPr>
            <p:cNvPr id="149623" name="Rectangle 119"/>
            <p:cNvSpPr>
              <a:spLocks noChangeArrowheads="1"/>
            </p:cNvSpPr>
            <p:nvPr/>
          </p:nvSpPr>
          <p:spPr bwMode="auto">
            <a:xfrm>
              <a:off x="678" y="3165"/>
              <a:ext cx="1158" cy="289"/>
            </a:xfrm>
            <a:prstGeom prst="rect">
              <a:avLst/>
            </a:prstGeom>
            <a:noFill/>
            <a:ln w="19050">
              <a:solidFill>
                <a:srgbClr val="FF0000"/>
              </a:solidFill>
              <a:miter lim="800000"/>
              <a:headEnd/>
              <a:tailEnd/>
            </a:ln>
            <a:effectLst/>
          </p:spPr>
          <p:txBody>
            <a:bodyPr wrap="none" anchor="ctr">
              <a:prstTxWarp prst="textNoShape">
                <a:avLst/>
              </a:prstTxWarp>
            </a:bodyPr>
            <a:lstStyle/>
            <a:p>
              <a:pPr>
                <a:lnSpc>
                  <a:spcPct val="85000"/>
                </a:lnSpc>
              </a:pPr>
              <a:endParaRPr lang="en-US"/>
            </a:p>
          </p:txBody>
        </p:sp>
        <p:sp>
          <p:nvSpPr>
            <p:cNvPr id="149624" name="Rectangle 120"/>
            <p:cNvSpPr>
              <a:spLocks noChangeArrowheads="1"/>
            </p:cNvSpPr>
            <p:nvPr/>
          </p:nvSpPr>
          <p:spPr bwMode="auto">
            <a:xfrm>
              <a:off x="1834"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pPr>
                <a:lnSpc>
                  <a:spcPct val="85000"/>
                </a:lnSpc>
              </a:pPr>
              <a:endParaRPr lang="en-US"/>
            </a:p>
          </p:txBody>
        </p:sp>
        <p:sp>
          <p:nvSpPr>
            <p:cNvPr id="149625" name="Rectangle 121"/>
            <p:cNvSpPr>
              <a:spLocks noChangeArrowheads="1"/>
            </p:cNvSpPr>
            <p:nvPr/>
          </p:nvSpPr>
          <p:spPr bwMode="auto">
            <a:xfrm>
              <a:off x="2982"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pPr>
                <a:lnSpc>
                  <a:spcPct val="85000"/>
                </a:lnSpc>
              </a:pPr>
              <a:endParaRPr lang="en-US"/>
            </a:p>
          </p:txBody>
        </p:sp>
        <p:sp>
          <p:nvSpPr>
            <p:cNvPr id="149626" name="Rectangle 122"/>
            <p:cNvSpPr>
              <a:spLocks noChangeArrowheads="1"/>
            </p:cNvSpPr>
            <p:nvPr/>
          </p:nvSpPr>
          <p:spPr bwMode="auto">
            <a:xfrm>
              <a:off x="4137" y="3165"/>
              <a:ext cx="1151" cy="289"/>
            </a:xfrm>
            <a:prstGeom prst="rect">
              <a:avLst/>
            </a:prstGeom>
            <a:noFill/>
            <a:ln w="19050">
              <a:solidFill>
                <a:srgbClr val="FF0000"/>
              </a:solidFill>
              <a:miter lim="800000"/>
              <a:headEnd/>
              <a:tailEnd/>
            </a:ln>
            <a:effectLst/>
          </p:spPr>
          <p:txBody>
            <a:bodyPr wrap="none" anchor="ctr">
              <a:prstTxWarp prst="textNoShape">
                <a:avLst/>
              </a:prstTxWarp>
            </a:bodyPr>
            <a:lstStyle/>
            <a:p>
              <a:pPr>
                <a:lnSpc>
                  <a:spcPct val="85000"/>
                </a:lnSpc>
              </a:pPr>
              <a:endParaRPr lang="en-US"/>
            </a:p>
          </p:txBody>
        </p:sp>
        <p:sp>
          <p:nvSpPr>
            <p:cNvPr id="149627" name="Rectangle 123"/>
            <p:cNvSpPr>
              <a:spLocks noChangeArrowheads="1"/>
            </p:cNvSpPr>
            <p:nvPr/>
          </p:nvSpPr>
          <p:spPr bwMode="auto">
            <a:xfrm>
              <a:off x="1701" y="3456"/>
              <a:ext cx="237" cy="245"/>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a:solidFill>
                    <a:srgbClr val="FF0000"/>
                  </a:solidFill>
                  <a:latin typeface="Helvetica" pitchFamily="1" charset="0"/>
                </a:rPr>
                <a:t>A</a:t>
              </a:r>
            </a:p>
          </p:txBody>
        </p:sp>
        <p:sp>
          <p:nvSpPr>
            <p:cNvPr id="149628" name="Rectangle 124"/>
            <p:cNvSpPr>
              <a:spLocks noChangeArrowheads="1"/>
            </p:cNvSpPr>
            <p:nvPr/>
          </p:nvSpPr>
          <p:spPr bwMode="auto">
            <a:xfrm>
              <a:off x="2880" y="3456"/>
              <a:ext cx="225" cy="245"/>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a:solidFill>
                    <a:srgbClr val="FF0000"/>
                  </a:solidFill>
                  <a:latin typeface="Helvetica" pitchFamily="1" charset="0"/>
                </a:rPr>
                <a:t>F</a:t>
              </a:r>
            </a:p>
          </p:txBody>
        </p:sp>
        <p:sp>
          <p:nvSpPr>
            <p:cNvPr id="149629" name="Rectangle 125"/>
            <p:cNvSpPr>
              <a:spLocks noChangeArrowheads="1"/>
            </p:cNvSpPr>
            <p:nvPr/>
          </p:nvSpPr>
          <p:spPr bwMode="auto">
            <a:xfrm>
              <a:off x="4039" y="3456"/>
              <a:ext cx="235" cy="245"/>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a:solidFill>
                    <a:srgbClr val="FF0000"/>
                  </a:solidFill>
                  <a:latin typeface="Helvetica" pitchFamily="1" charset="0"/>
                </a:rPr>
                <a:t>E</a:t>
              </a:r>
            </a:p>
          </p:txBody>
        </p:sp>
        <p:sp>
          <p:nvSpPr>
            <p:cNvPr id="149630" name="Rectangle 126"/>
            <p:cNvSpPr>
              <a:spLocks noChangeArrowheads="1"/>
            </p:cNvSpPr>
            <p:nvPr/>
          </p:nvSpPr>
          <p:spPr bwMode="auto">
            <a:xfrm>
              <a:off x="664" y="3115"/>
              <a:ext cx="4632" cy="616"/>
            </a:xfrm>
            <a:prstGeom prst="rect">
              <a:avLst/>
            </a:prstGeom>
            <a:solidFill>
              <a:srgbClr val="CCFFFF"/>
            </a:solidFill>
            <a:ln w="9525">
              <a:noFill/>
              <a:miter lim="800000"/>
              <a:headEnd/>
              <a:tailEnd/>
            </a:ln>
            <a:effectLst/>
          </p:spPr>
          <p:txBody>
            <a:bodyPr wrap="none" anchor="ctr">
              <a:prstTxWarp prst="textNoShape">
                <a:avLst/>
              </a:prstTxWarp>
            </a:bodyPr>
            <a:lstStyle/>
            <a:p>
              <a:pPr>
                <a:lnSpc>
                  <a:spcPct val="85000"/>
                </a:lnSpc>
              </a:pPr>
              <a:endParaRPr lang="en-US"/>
            </a:p>
          </p:txBody>
        </p:sp>
        <p:sp>
          <p:nvSpPr>
            <p:cNvPr id="149631" name="AutoShape 127"/>
            <p:cNvSpPr>
              <a:spLocks noChangeArrowheads="1"/>
            </p:cNvSpPr>
            <p:nvPr/>
          </p:nvSpPr>
          <p:spPr bwMode="auto">
            <a:xfrm>
              <a:off x="2511" y="3650"/>
              <a:ext cx="930" cy="382"/>
            </a:xfrm>
            <a:prstGeom prst="wedgeEllipseCallout">
              <a:avLst>
                <a:gd name="adj1" fmla="val 755"/>
                <a:gd name="adj2" fmla="val -9633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200">
                  <a:latin typeface="Helvetica" pitchFamily="1" charset="0"/>
                </a:rPr>
                <a:t>CAFE</a:t>
              </a:r>
              <a:r>
                <a:rPr lang="en-US" sz="2400" baseline="-25000">
                  <a:latin typeface="Times New Roman" pitchFamily="1" charset="0"/>
                </a:rPr>
                <a:t>16</a:t>
              </a:r>
            </a:p>
          </p:txBody>
        </p:sp>
        <p:sp>
          <p:nvSpPr>
            <p:cNvPr id="149632" name="Rectangle 128"/>
            <p:cNvSpPr>
              <a:spLocks noChangeArrowheads="1"/>
            </p:cNvSpPr>
            <p:nvPr/>
          </p:nvSpPr>
          <p:spPr bwMode="auto">
            <a:xfrm>
              <a:off x="68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33" name="Rectangle 129"/>
            <p:cNvSpPr>
              <a:spLocks noChangeArrowheads="1"/>
            </p:cNvSpPr>
            <p:nvPr/>
          </p:nvSpPr>
          <p:spPr bwMode="auto">
            <a:xfrm>
              <a:off x="96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34" name="Rectangle 130"/>
            <p:cNvSpPr>
              <a:spLocks noChangeArrowheads="1"/>
            </p:cNvSpPr>
            <p:nvPr/>
          </p:nvSpPr>
          <p:spPr bwMode="auto">
            <a:xfrm>
              <a:off x="125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35" name="Rectangle 131"/>
            <p:cNvSpPr>
              <a:spLocks noChangeArrowheads="1"/>
            </p:cNvSpPr>
            <p:nvPr/>
          </p:nvSpPr>
          <p:spPr bwMode="auto">
            <a:xfrm>
              <a:off x="154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36" name="Rectangle 132"/>
            <p:cNvSpPr>
              <a:spLocks noChangeArrowheads="1"/>
            </p:cNvSpPr>
            <p:nvPr/>
          </p:nvSpPr>
          <p:spPr bwMode="auto">
            <a:xfrm>
              <a:off x="183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37" name="Rectangle 133"/>
            <p:cNvSpPr>
              <a:spLocks noChangeArrowheads="1"/>
            </p:cNvSpPr>
            <p:nvPr/>
          </p:nvSpPr>
          <p:spPr bwMode="auto">
            <a:xfrm>
              <a:off x="212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38" name="Rectangle 134"/>
            <p:cNvSpPr>
              <a:spLocks noChangeArrowheads="1"/>
            </p:cNvSpPr>
            <p:nvPr/>
          </p:nvSpPr>
          <p:spPr bwMode="auto">
            <a:xfrm>
              <a:off x="240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39" name="Rectangle 135"/>
            <p:cNvSpPr>
              <a:spLocks noChangeArrowheads="1"/>
            </p:cNvSpPr>
            <p:nvPr/>
          </p:nvSpPr>
          <p:spPr bwMode="auto">
            <a:xfrm>
              <a:off x="269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40" name="Rectangle 136"/>
            <p:cNvSpPr>
              <a:spLocks noChangeArrowheads="1"/>
            </p:cNvSpPr>
            <p:nvPr/>
          </p:nvSpPr>
          <p:spPr bwMode="auto">
            <a:xfrm>
              <a:off x="298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1" name="Rectangle 137"/>
            <p:cNvSpPr>
              <a:spLocks noChangeArrowheads="1"/>
            </p:cNvSpPr>
            <p:nvPr/>
          </p:nvSpPr>
          <p:spPr bwMode="auto">
            <a:xfrm>
              <a:off x="327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2" name="Rectangle 138"/>
            <p:cNvSpPr>
              <a:spLocks noChangeArrowheads="1"/>
            </p:cNvSpPr>
            <p:nvPr/>
          </p:nvSpPr>
          <p:spPr bwMode="auto">
            <a:xfrm>
              <a:off x="356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3" name="Rectangle 139"/>
            <p:cNvSpPr>
              <a:spLocks noChangeArrowheads="1"/>
            </p:cNvSpPr>
            <p:nvPr/>
          </p:nvSpPr>
          <p:spPr bwMode="auto">
            <a:xfrm>
              <a:off x="384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4" name="Rectangle 140"/>
            <p:cNvSpPr>
              <a:spLocks noChangeArrowheads="1"/>
            </p:cNvSpPr>
            <p:nvPr/>
          </p:nvSpPr>
          <p:spPr bwMode="auto">
            <a:xfrm>
              <a:off x="413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5" name="Rectangle 141"/>
            <p:cNvSpPr>
              <a:spLocks noChangeArrowheads="1"/>
            </p:cNvSpPr>
            <p:nvPr/>
          </p:nvSpPr>
          <p:spPr bwMode="auto">
            <a:xfrm>
              <a:off x="442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6" name="Rectangle 142"/>
            <p:cNvSpPr>
              <a:spLocks noChangeArrowheads="1"/>
            </p:cNvSpPr>
            <p:nvPr/>
          </p:nvSpPr>
          <p:spPr bwMode="auto">
            <a:xfrm>
              <a:off x="471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1</a:t>
              </a:r>
            </a:p>
          </p:txBody>
        </p:sp>
        <p:sp>
          <p:nvSpPr>
            <p:cNvPr id="149647" name="Rectangle 143"/>
            <p:cNvSpPr>
              <a:spLocks noChangeArrowheads="1"/>
            </p:cNvSpPr>
            <p:nvPr/>
          </p:nvSpPr>
          <p:spPr bwMode="auto">
            <a:xfrm>
              <a:off x="500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sz="2000">
                  <a:latin typeface="Helvetica" pitchFamily="1" charset="0"/>
                </a:rPr>
                <a:t>0</a:t>
              </a:r>
            </a:p>
          </p:txBody>
        </p:sp>
        <p:sp>
          <p:nvSpPr>
            <p:cNvPr id="149648" name="Line 144"/>
            <p:cNvSpPr>
              <a:spLocks noChangeShapeType="1"/>
            </p:cNvSpPr>
            <p:nvPr/>
          </p:nvSpPr>
          <p:spPr bwMode="auto">
            <a:xfrm>
              <a:off x="2984" y="3170"/>
              <a:ext cx="0" cy="294"/>
            </a:xfrm>
            <a:prstGeom prst="line">
              <a:avLst/>
            </a:prstGeom>
            <a:noFill/>
            <a:ln w="222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149649" name="Line 145"/>
            <p:cNvSpPr>
              <a:spLocks noChangeShapeType="1"/>
            </p:cNvSpPr>
            <p:nvPr/>
          </p:nvSpPr>
          <p:spPr bwMode="auto">
            <a:xfrm>
              <a:off x="4136" y="3170"/>
              <a:ext cx="0" cy="294"/>
            </a:xfrm>
            <a:prstGeom prst="line">
              <a:avLst/>
            </a:prstGeom>
            <a:noFill/>
            <a:ln w="22225">
              <a:solidFill>
                <a:schemeClr val="tx1"/>
              </a:solidFill>
              <a:round/>
              <a:headEnd/>
              <a:tailEnd/>
            </a:ln>
            <a:effectLst/>
          </p:spPr>
          <p:txBody>
            <a:bodyPr wrap="none" anchor="ctr">
              <a:prstTxWarp prst="textNoShape">
                <a:avLst/>
              </a:prstTxWarp>
            </a:bodyPr>
            <a:lstStyle/>
            <a:p>
              <a:pPr>
                <a:lnSpc>
                  <a:spcPct val="85000"/>
                </a:lnSpc>
              </a:pPr>
              <a:endParaRPr lang="en-US"/>
            </a:p>
          </p:txBody>
        </p:sp>
        <p:sp>
          <p:nvSpPr>
            <p:cNvPr id="149650" name="Line 146"/>
            <p:cNvSpPr>
              <a:spLocks noChangeShapeType="1"/>
            </p:cNvSpPr>
            <p:nvPr/>
          </p:nvSpPr>
          <p:spPr bwMode="auto">
            <a:xfrm>
              <a:off x="1832" y="3170"/>
              <a:ext cx="0" cy="294"/>
            </a:xfrm>
            <a:prstGeom prst="line">
              <a:avLst/>
            </a:prstGeom>
            <a:noFill/>
            <a:ln w="22225">
              <a:solidFill>
                <a:schemeClr val="tx1"/>
              </a:solidFill>
              <a:round/>
              <a:headEnd/>
              <a:tailEnd/>
            </a:ln>
            <a:effectLst/>
          </p:spPr>
          <p:txBody>
            <a:bodyPr wrap="none" anchor="ctr">
              <a:prstTxWarp prst="textNoShape">
                <a:avLst/>
              </a:prstTxWarp>
            </a:bodyPr>
            <a:lstStyle/>
            <a:p>
              <a:pPr>
                <a:lnSpc>
                  <a:spcPct val="85000"/>
                </a:lnSpc>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8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958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958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958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81" grpId="0" animBg="1"/>
      <p:bldP spid="149582" grpId="0" animBg="1"/>
      <p:bldP spid="149583" grpId="0" animBg="1"/>
      <p:bldP spid="149584"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Memory and Addresses</a:t>
            </a:r>
            <a:endParaRPr lang="en-US">
              <a:solidFill>
                <a:schemeClr val="tx1"/>
              </a:solidFill>
            </a:endParaRPr>
          </a:p>
        </p:txBody>
      </p:sp>
      <p:sp>
        <p:nvSpPr>
          <p:cNvPr id="104451" name="Rectangle 3"/>
          <p:cNvSpPr>
            <a:spLocks noChangeArrowheads="1"/>
          </p:cNvSpPr>
          <p:nvPr/>
        </p:nvSpPr>
        <p:spPr bwMode="auto">
          <a:xfrm>
            <a:off x="482600" y="1155700"/>
            <a:ext cx="69088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Every byte inside the primary memory of a machine is identified by a numeric address.  The addresses begin at 0 and extend up to the number of bytes in the machine, as shown in the diagram on the right.</a:t>
            </a:r>
          </a:p>
        </p:txBody>
      </p:sp>
      <p:sp>
        <p:nvSpPr>
          <p:cNvPr id="104452" name="Rectangle 4"/>
          <p:cNvSpPr>
            <a:spLocks noChangeArrowheads="1"/>
          </p:cNvSpPr>
          <p:nvPr/>
        </p:nvSpPr>
        <p:spPr bwMode="auto">
          <a:xfrm>
            <a:off x="482600" y="2578100"/>
            <a:ext cx="69088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In these slides as well as in the diagrams in the text, memory addresses appear as four-digit hexadecimal numbers, which makes addresses easy to recognize.</a:t>
            </a:r>
          </a:p>
        </p:txBody>
      </p:sp>
      <p:sp>
        <p:nvSpPr>
          <p:cNvPr id="104453" name="Rectangle 5"/>
          <p:cNvSpPr>
            <a:spLocks noChangeArrowheads="1"/>
          </p:cNvSpPr>
          <p:nvPr/>
        </p:nvSpPr>
        <p:spPr bwMode="auto">
          <a:xfrm>
            <a:off x="482600" y="3695700"/>
            <a:ext cx="69088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In Java, it is impossible to determine the address of an object.  Memory addresses used in the examples are therefore chosen completely arbitrarily.</a:t>
            </a:r>
          </a:p>
        </p:txBody>
      </p:sp>
      <p:sp>
        <p:nvSpPr>
          <p:cNvPr id="104454" name="Rectangle 6"/>
          <p:cNvSpPr>
            <a:spLocks noChangeArrowheads="1"/>
          </p:cNvSpPr>
          <p:nvPr/>
        </p:nvSpPr>
        <p:spPr bwMode="auto">
          <a:xfrm>
            <a:off x="482600" y="4813300"/>
            <a:ext cx="6908800" cy="1765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Memory diagrams that show individual bytes are not as useful as those that are organized into words.  The revised diagram on the right now includes four bytes in each of the memory cells, which means that the address numbers increase by four each time.</a:t>
            </a:r>
          </a:p>
        </p:txBody>
      </p:sp>
      <p:grpSp>
        <p:nvGrpSpPr>
          <p:cNvPr id="104455" name="Group 7"/>
          <p:cNvGrpSpPr>
            <a:grpSpLocks/>
          </p:cNvGrpSpPr>
          <p:nvPr/>
        </p:nvGrpSpPr>
        <p:grpSpPr bwMode="auto">
          <a:xfrm>
            <a:off x="8185150" y="1154113"/>
            <a:ext cx="349250" cy="5054600"/>
            <a:chOff x="5156" y="727"/>
            <a:chExt cx="220" cy="3184"/>
          </a:xfrm>
        </p:grpSpPr>
        <p:sp>
          <p:nvSpPr>
            <p:cNvPr id="104456" name="Rectangle 8"/>
            <p:cNvSpPr>
              <a:spLocks noChangeArrowheads="1"/>
            </p:cNvSpPr>
            <p:nvPr/>
          </p:nvSpPr>
          <p:spPr bwMode="auto">
            <a:xfrm>
              <a:off x="5156" y="72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57" name="Rectangle 9"/>
            <p:cNvSpPr>
              <a:spLocks noChangeArrowheads="1"/>
            </p:cNvSpPr>
            <p:nvPr/>
          </p:nvSpPr>
          <p:spPr bwMode="auto">
            <a:xfrm>
              <a:off x="5156" y="84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58" name="Rectangle 10"/>
            <p:cNvSpPr>
              <a:spLocks noChangeArrowheads="1"/>
            </p:cNvSpPr>
            <p:nvPr/>
          </p:nvSpPr>
          <p:spPr bwMode="auto">
            <a:xfrm>
              <a:off x="5156" y="96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59" name="Rectangle 11"/>
            <p:cNvSpPr>
              <a:spLocks noChangeArrowheads="1"/>
            </p:cNvSpPr>
            <p:nvPr/>
          </p:nvSpPr>
          <p:spPr bwMode="auto">
            <a:xfrm>
              <a:off x="5156" y="108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0" name="Rectangle 12"/>
            <p:cNvSpPr>
              <a:spLocks noChangeArrowheads="1"/>
            </p:cNvSpPr>
            <p:nvPr/>
          </p:nvSpPr>
          <p:spPr bwMode="auto">
            <a:xfrm>
              <a:off x="5156" y="120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1" name="Rectangle 13"/>
            <p:cNvSpPr>
              <a:spLocks noChangeArrowheads="1"/>
            </p:cNvSpPr>
            <p:nvPr/>
          </p:nvSpPr>
          <p:spPr bwMode="auto">
            <a:xfrm>
              <a:off x="5156" y="132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2" name="Rectangle 14"/>
            <p:cNvSpPr>
              <a:spLocks noChangeArrowheads="1"/>
            </p:cNvSpPr>
            <p:nvPr/>
          </p:nvSpPr>
          <p:spPr bwMode="auto">
            <a:xfrm>
              <a:off x="5156" y="144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3" name="Rectangle 15"/>
            <p:cNvSpPr>
              <a:spLocks noChangeArrowheads="1"/>
            </p:cNvSpPr>
            <p:nvPr/>
          </p:nvSpPr>
          <p:spPr bwMode="auto">
            <a:xfrm>
              <a:off x="5156" y="156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4" name="Rectangle 16"/>
            <p:cNvSpPr>
              <a:spLocks noChangeArrowheads="1"/>
            </p:cNvSpPr>
            <p:nvPr/>
          </p:nvSpPr>
          <p:spPr bwMode="auto">
            <a:xfrm>
              <a:off x="5156" y="168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5" name="Rectangle 17"/>
            <p:cNvSpPr>
              <a:spLocks noChangeArrowheads="1"/>
            </p:cNvSpPr>
            <p:nvPr/>
          </p:nvSpPr>
          <p:spPr bwMode="auto">
            <a:xfrm>
              <a:off x="5156" y="180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6" name="Rectangle 18"/>
            <p:cNvSpPr>
              <a:spLocks noChangeArrowheads="1"/>
            </p:cNvSpPr>
            <p:nvPr/>
          </p:nvSpPr>
          <p:spPr bwMode="auto">
            <a:xfrm>
              <a:off x="5156" y="192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7" name="Rectangle 19"/>
            <p:cNvSpPr>
              <a:spLocks noChangeArrowheads="1"/>
            </p:cNvSpPr>
            <p:nvPr/>
          </p:nvSpPr>
          <p:spPr bwMode="auto">
            <a:xfrm>
              <a:off x="5156" y="2047"/>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8" name="Rectangle 20"/>
            <p:cNvSpPr>
              <a:spLocks noChangeArrowheads="1"/>
            </p:cNvSpPr>
            <p:nvPr/>
          </p:nvSpPr>
          <p:spPr bwMode="auto">
            <a:xfrm>
              <a:off x="5156" y="246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69" name="Rectangle 21"/>
            <p:cNvSpPr>
              <a:spLocks noChangeArrowheads="1"/>
            </p:cNvSpPr>
            <p:nvPr/>
          </p:nvSpPr>
          <p:spPr bwMode="auto">
            <a:xfrm>
              <a:off x="5156" y="258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0" name="Rectangle 22"/>
            <p:cNvSpPr>
              <a:spLocks noChangeArrowheads="1"/>
            </p:cNvSpPr>
            <p:nvPr/>
          </p:nvSpPr>
          <p:spPr bwMode="auto">
            <a:xfrm>
              <a:off x="5156" y="270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1" name="Rectangle 23"/>
            <p:cNvSpPr>
              <a:spLocks noChangeArrowheads="1"/>
            </p:cNvSpPr>
            <p:nvPr/>
          </p:nvSpPr>
          <p:spPr bwMode="auto">
            <a:xfrm>
              <a:off x="5156" y="282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2" name="Rectangle 24"/>
            <p:cNvSpPr>
              <a:spLocks noChangeArrowheads="1"/>
            </p:cNvSpPr>
            <p:nvPr/>
          </p:nvSpPr>
          <p:spPr bwMode="auto">
            <a:xfrm>
              <a:off x="5156" y="294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3" name="Rectangle 25"/>
            <p:cNvSpPr>
              <a:spLocks noChangeArrowheads="1"/>
            </p:cNvSpPr>
            <p:nvPr/>
          </p:nvSpPr>
          <p:spPr bwMode="auto">
            <a:xfrm>
              <a:off x="5156" y="306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4" name="Rectangle 26"/>
            <p:cNvSpPr>
              <a:spLocks noChangeArrowheads="1"/>
            </p:cNvSpPr>
            <p:nvPr/>
          </p:nvSpPr>
          <p:spPr bwMode="auto">
            <a:xfrm>
              <a:off x="5156" y="318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5" name="Rectangle 27"/>
            <p:cNvSpPr>
              <a:spLocks noChangeArrowheads="1"/>
            </p:cNvSpPr>
            <p:nvPr/>
          </p:nvSpPr>
          <p:spPr bwMode="auto">
            <a:xfrm>
              <a:off x="5156" y="330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6" name="Rectangle 28"/>
            <p:cNvSpPr>
              <a:spLocks noChangeArrowheads="1"/>
            </p:cNvSpPr>
            <p:nvPr/>
          </p:nvSpPr>
          <p:spPr bwMode="auto">
            <a:xfrm>
              <a:off x="5156" y="342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7" name="Rectangle 29"/>
            <p:cNvSpPr>
              <a:spLocks noChangeArrowheads="1"/>
            </p:cNvSpPr>
            <p:nvPr/>
          </p:nvSpPr>
          <p:spPr bwMode="auto">
            <a:xfrm>
              <a:off x="5156" y="354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8" name="Rectangle 30"/>
            <p:cNvSpPr>
              <a:spLocks noChangeArrowheads="1"/>
            </p:cNvSpPr>
            <p:nvPr/>
          </p:nvSpPr>
          <p:spPr bwMode="auto">
            <a:xfrm>
              <a:off x="5156" y="366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79" name="Rectangle 31"/>
            <p:cNvSpPr>
              <a:spLocks noChangeArrowheads="1"/>
            </p:cNvSpPr>
            <p:nvPr/>
          </p:nvSpPr>
          <p:spPr bwMode="auto">
            <a:xfrm>
              <a:off x="5156" y="3789"/>
              <a:ext cx="220"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grpSp>
      <p:grpSp>
        <p:nvGrpSpPr>
          <p:cNvPr id="104480" name="Group 32"/>
          <p:cNvGrpSpPr>
            <a:grpSpLocks/>
          </p:cNvGrpSpPr>
          <p:nvPr/>
        </p:nvGrpSpPr>
        <p:grpSpPr bwMode="auto">
          <a:xfrm>
            <a:off x="7543800" y="1154113"/>
            <a:ext cx="990600" cy="5054600"/>
            <a:chOff x="3696" y="1008"/>
            <a:chExt cx="624" cy="3184"/>
          </a:xfrm>
        </p:grpSpPr>
        <p:sp>
          <p:nvSpPr>
            <p:cNvPr id="104481" name="Rectangle 33"/>
            <p:cNvSpPr>
              <a:spLocks noChangeArrowheads="1"/>
            </p:cNvSpPr>
            <p:nvPr/>
          </p:nvSpPr>
          <p:spPr bwMode="auto">
            <a:xfrm>
              <a:off x="3696" y="10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2" name="Rectangle 34"/>
            <p:cNvSpPr>
              <a:spLocks noChangeArrowheads="1"/>
            </p:cNvSpPr>
            <p:nvPr/>
          </p:nvSpPr>
          <p:spPr bwMode="auto">
            <a:xfrm>
              <a:off x="3696" y="11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3" name="Rectangle 35"/>
            <p:cNvSpPr>
              <a:spLocks noChangeArrowheads="1"/>
            </p:cNvSpPr>
            <p:nvPr/>
          </p:nvSpPr>
          <p:spPr bwMode="auto">
            <a:xfrm>
              <a:off x="3696" y="124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4" name="Rectangle 36"/>
            <p:cNvSpPr>
              <a:spLocks noChangeArrowheads="1"/>
            </p:cNvSpPr>
            <p:nvPr/>
          </p:nvSpPr>
          <p:spPr bwMode="auto">
            <a:xfrm>
              <a:off x="3696" y="136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5" name="Rectangle 37"/>
            <p:cNvSpPr>
              <a:spLocks noChangeArrowheads="1"/>
            </p:cNvSpPr>
            <p:nvPr/>
          </p:nvSpPr>
          <p:spPr bwMode="auto">
            <a:xfrm>
              <a:off x="3696" y="148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6" name="Rectangle 38"/>
            <p:cNvSpPr>
              <a:spLocks noChangeArrowheads="1"/>
            </p:cNvSpPr>
            <p:nvPr/>
          </p:nvSpPr>
          <p:spPr bwMode="auto">
            <a:xfrm>
              <a:off x="3696" y="16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7" name="Rectangle 39"/>
            <p:cNvSpPr>
              <a:spLocks noChangeArrowheads="1"/>
            </p:cNvSpPr>
            <p:nvPr/>
          </p:nvSpPr>
          <p:spPr bwMode="auto">
            <a:xfrm>
              <a:off x="3696" y="17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8" name="Rectangle 40"/>
            <p:cNvSpPr>
              <a:spLocks noChangeArrowheads="1"/>
            </p:cNvSpPr>
            <p:nvPr/>
          </p:nvSpPr>
          <p:spPr bwMode="auto">
            <a:xfrm>
              <a:off x="3696" y="184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89" name="Rectangle 41"/>
            <p:cNvSpPr>
              <a:spLocks noChangeArrowheads="1"/>
            </p:cNvSpPr>
            <p:nvPr/>
          </p:nvSpPr>
          <p:spPr bwMode="auto">
            <a:xfrm>
              <a:off x="3696" y="196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0" name="Rectangle 42"/>
            <p:cNvSpPr>
              <a:spLocks noChangeArrowheads="1"/>
            </p:cNvSpPr>
            <p:nvPr/>
          </p:nvSpPr>
          <p:spPr bwMode="auto">
            <a:xfrm>
              <a:off x="3696" y="208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1" name="Rectangle 43"/>
            <p:cNvSpPr>
              <a:spLocks noChangeArrowheads="1"/>
            </p:cNvSpPr>
            <p:nvPr/>
          </p:nvSpPr>
          <p:spPr bwMode="auto">
            <a:xfrm>
              <a:off x="3696" y="22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2" name="Rectangle 44"/>
            <p:cNvSpPr>
              <a:spLocks noChangeArrowheads="1"/>
            </p:cNvSpPr>
            <p:nvPr/>
          </p:nvSpPr>
          <p:spPr bwMode="auto">
            <a:xfrm>
              <a:off x="3696" y="23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3" name="Rectangle 45"/>
            <p:cNvSpPr>
              <a:spLocks noChangeArrowheads="1"/>
            </p:cNvSpPr>
            <p:nvPr/>
          </p:nvSpPr>
          <p:spPr bwMode="auto">
            <a:xfrm>
              <a:off x="3696" y="27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4" name="Rectangle 46"/>
            <p:cNvSpPr>
              <a:spLocks noChangeArrowheads="1"/>
            </p:cNvSpPr>
            <p:nvPr/>
          </p:nvSpPr>
          <p:spPr bwMode="auto">
            <a:xfrm>
              <a:off x="3696" y="28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5" name="Rectangle 47"/>
            <p:cNvSpPr>
              <a:spLocks noChangeArrowheads="1"/>
            </p:cNvSpPr>
            <p:nvPr/>
          </p:nvSpPr>
          <p:spPr bwMode="auto">
            <a:xfrm>
              <a:off x="3696" y="299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6" name="Rectangle 48"/>
            <p:cNvSpPr>
              <a:spLocks noChangeArrowheads="1"/>
            </p:cNvSpPr>
            <p:nvPr/>
          </p:nvSpPr>
          <p:spPr bwMode="auto">
            <a:xfrm>
              <a:off x="3696" y="311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7" name="Rectangle 49"/>
            <p:cNvSpPr>
              <a:spLocks noChangeArrowheads="1"/>
            </p:cNvSpPr>
            <p:nvPr/>
          </p:nvSpPr>
          <p:spPr bwMode="auto">
            <a:xfrm>
              <a:off x="3696" y="323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8" name="Rectangle 50"/>
            <p:cNvSpPr>
              <a:spLocks noChangeArrowheads="1"/>
            </p:cNvSpPr>
            <p:nvPr/>
          </p:nvSpPr>
          <p:spPr bwMode="auto">
            <a:xfrm>
              <a:off x="3696" y="33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499" name="Rectangle 51"/>
            <p:cNvSpPr>
              <a:spLocks noChangeArrowheads="1"/>
            </p:cNvSpPr>
            <p:nvPr/>
          </p:nvSpPr>
          <p:spPr bwMode="auto">
            <a:xfrm>
              <a:off x="3696" y="34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00" name="Rectangle 52"/>
            <p:cNvSpPr>
              <a:spLocks noChangeArrowheads="1"/>
            </p:cNvSpPr>
            <p:nvPr/>
          </p:nvSpPr>
          <p:spPr bwMode="auto">
            <a:xfrm>
              <a:off x="3696" y="359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01" name="Rectangle 53"/>
            <p:cNvSpPr>
              <a:spLocks noChangeArrowheads="1"/>
            </p:cNvSpPr>
            <p:nvPr/>
          </p:nvSpPr>
          <p:spPr bwMode="auto">
            <a:xfrm>
              <a:off x="3696" y="371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02" name="Rectangle 54"/>
            <p:cNvSpPr>
              <a:spLocks noChangeArrowheads="1"/>
            </p:cNvSpPr>
            <p:nvPr/>
          </p:nvSpPr>
          <p:spPr bwMode="auto">
            <a:xfrm>
              <a:off x="3696" y="383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03" name="Rectangle 55"/>
            <p:cNvSpPr>
              <a:spLocks noChangeArrowheads="1"/>
            </p:cNvSpPr>
            <p:nvPr/>
          </p:nvSpPr>
          <p:spPr bwMode="auto">
            <a:xfrm>
              <a:off x="3696" y="39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04" name="Rectangle 56"/>
            <p:cNvSpPr>
              <a:spLocks noChangeArrowheads="1"/>
            </p:cNvSpPr>
            <p:nvPr/>
          </p:nvSpPr>
          <p:spPr bwMode="auto">
            <a:xfrm>
              <a:off x="3696" y="40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grpSp>
      <p:grpSp>
        <p:nvGrpSpPr>
          <p:cNvPr id="104505" name="Group 57"/>
          <p:cNvGrpSpPr>
            <a:grpSpLocks/>
          </p:cNvGrpSpPr>
          <p:nvPr/>
        </p:nvGrpSpPr>
        <p:grpSpPr bwMode="auto">
          <a:xfrm>
            <a:off x="7473950" y="1149350"/>
            <a:ext cx="720725" cy="5062538"/>
            <a:chOff x="4708" y="724"/>
            <a:chExt cx="454" cy="3189"/>
          </a:xfrm>
        </p:grpSpPr>
        <p:sp>
          <p:nvSpPr>
            <p:cNvPr id="104506" name="Rectangle 58"/>
            <p:cNvSpPr>
              <a:spLocks noChangeArrowheads="1"/>
            </p:cNvSpPr>
            <p:nvPr/>
          </p:nvSpPr>
          <p:spPr bwMode="auto">
            <a:xfrm>
              <a:off x="4708" y="726"/>
              <a:ext cx="454" cy="3187"/>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4507" name="Line 59"/>
            <p:cNvSpPr>
              <a:spLocks noChangeShapeType="1"/>
            </p:cNvSpPr>
            <p:nvPr/>
          </p:nvSpPr>
          <p:spPr bwMode="auto">
            <a:xfrm>
              <a:off x="5158" y="724"/>
              <a:ext cx="0" cy="1447"/>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4508" name="Line 60"/>
            <p:cNvSpPr>
              <a:spLocks noChangeShapeType="1"/>
            </p:cNvSpPr>
            <p:nvPr/>
          </p:nvSpPr>
          <p:spPr bwMode="auto">
            <a:xfrm>
              <a:off x="5160" y="2465"/>
              <a:ext cx="0" cy="1433"/>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grpSp>
      <p:grpSp>
        <p:nvGrpSpPr>
          <p:cNvPr id="104509" name="Group 61"/>
          <p:cNvGrpSpPr>
            <a:grpSpLocks/>
          </p:cNvGrpSpPr>
          <p:nvPr/>
        </p:nvGrpSpPr>
        <p:grpSpPr bwMode="auto">
          <a:xfrm>
            <a:off x="8201025" y="1171575"/>
            <a:ext cx="325438" cy="2266950"/>
            <a:chOff x="5166" y="738"/>
            <a:chExt cx="205" cy="1428"/>
          </a:xfrm>
        </p:grpSpPr>
        <p:sp>
          <p:nvSpPr>
            <p:cNvPr id="104510" name="Rectangle 62"/>
            <p:cNvSpPr>
              <a:spLocks noChangeArrowheads="1"/>
            </p:cNvSpPr>
            <p:nvPr/>
          </p:nvSpPr>
          <p:spPr bwMode="auto">
            <a:xfrm>
              <a:off x="5166" y="738"/>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1" name="Rectangle 63"/>
            <p:cNvSpPr>
              <a:spLocks noChangeArrowheads="1"/>
            </p:cNvSpPr>
            <p:nvPr/>
          </p:nvSpPr>
          <p:spPr bwMode="auto">
            <a:xfrm>
              <a:off x="5166" y="85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2" name="Rectangle 64"/>
            <p:cNvSpPr>
              <a:spLocks noChangeArrowheads="1"/>
            </p:cNvSpPr>
            <p:nvPr/>
          </p:nvSpPr>
          <p:spPr bwMode="auto">
            <a:xfrm>
              <a:off x="5166" y="97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3" name="Rectangle 65"/>
            <p:cNvSpPr>
              <a:spLocks noChangeArrowheads="1"/>
            </p:cNvSpPr>
            <p:nvPr/>
          </p:nvSpPr>
          <p:spPr bwMode="auto">
            <a:xfrm>
              <a:off x="5166" y="109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4" name="Rectangle 66"/>
            <p:cNvSpPr>
              <a:spLocks noChangeArrowheads="1"/>
            </p:cNvSpPr>
            <p:nvPr/>
          </p:nvSpPr>
          <p:spPr bwMode="auto">
            <a:xfrm>
              <a:off x="5166" y="121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5" name="Rectangle 67"/>
            <p:cNvSpPr>
              <a:spLocks noChangeArrowheads="1"/>
            </p:cNvSpPr>
            <p:nvPr/>
          </p:nvSpPr>
          <p:spPr bwMode="auto">
            <a:xfrm>
              <a:off x="5166" y="133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6" name="Rectangle 68"/>
            <p:cNvSpPr>
              <a:spLocks noChangeArrowheads="1"/>
            </p:cNvSpPr>
            <p:nvPr/>
          </p:nvSpPr>
          <p:spPr bwMode="auto">
            <a:xfrm>
              <a:off x="5166" y="145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7" name="Rectangle 69"/>
            <p:cNvSpPr>
              <a:spLocks noChangeArrowheads="1"/>
            </p:cNvSpPr>
            <p:nvPr/>
          </p:nvSpPr>
          <p:spPr bwMode="auto">
            <a:xfrm>
              <a:off x="5166" y="157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8" name="Rectangle 70"/>
            <p:cNvSpPr>
              <a:spLocks noChangeArrowheads="1"/>
            </p:cNvSpPr>
            <p:nvPr/>
          </p:nvSpPr>
          <p:spPr bwMode="auto">
            <a:xfrm>
              <a:off x="5166" y="169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19" name="Rectangle 71"/>
            <p:cNvSpPr>
              <a:spLocks noChangeArrowheads="1"/>
            </p:cNvSpPr>
            <p:nvPr/>
          </p:nvSpPr>
          <p:spPr bwMode="auto">
            <a:xfrm>
              <a:off x="5166" y="181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0" name="Rectangle 72"/>
            <p:cNvSpPr>
              <a:spLocks noChangeArrowheads="1"/>
            </p:cNvSpPr>
            <p:nvPr/>
          </p:nvSpPr>
          <p:spPr bwMode="auto">
            <a:xfrm>
              <a:off x="5166" y="193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1" name="Rectangle 73"/>
            <p:cNvSpPr>
              <a:spLocks noChangeArrowheads="1"/>
            </p:cNvSpPr>
            <p:nvPr/>
          </p:nvSpPr>
          <p:spPr bwMode="auto">
            <a:xfrm>
              <a:off x="5166" y="2059"/>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grpSp>
      <p:grpSp>
        <p:nvGrpSpPr>
          <p:cNvPr id="104522" name="Group 74"/>
          <p:cNvGrpSpPr>
            <a:grpSpLocks/>
          </p:cNvGrpSpPr>
          <p:nvPr/>
        </p:nvGrpSpPr>
        <p:grpSpPr bwMode="auto">
          <a:xfrm>
            <a:off x="8204200" y="3935413"/>
            <a:ext cx="325438" cy="2266950"/>
            <a:chOff x="5176" y="2479"/>
            <a:chExt cx="205" cy="1428"/>
          </a:xfrm>
        </p:grpSpPr>
        <p:sp>
          <p:nvSpPr>
            <p:cNvPr id="104523" name="Rectangle 75"/>
            <p:cNvSpPr>
              <a:spLocks noChangeArrowheads="1"/>
            </p:cNvSpPr>
            <p:nvPr/>
          </p:nvSpPr>
          <p:spPr bwMode="auto">
            <a:xfrm>
              <a:off x="5176" y="2479"/>
              <a:ext cx="205" cy="100"/>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4" name="Rectangle 76"/>
            <p:cNvSpPr>
              <a:spLocks noChangeArrowheads="1"/>
            </p:cNvSpPr>
            <p:nvPr/>
          </p:nvSpPr>
          <p:spPr bwMode="auto">
            <a:xfrm>
              <a:off x="5176" y="260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5" name="Rectangle 77"/>
            <p:cNvSpPr>
              <a:spLocks noChangeArrowheads="1"/>
            </p:cNvSpPr>
            <p:nvPr/>
          </p:nvSpPr>
          <p:spPr bwMode="auto">
            <a:xfrm>
              <a:off x="5176" y="272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6" name="Rectangle 78"/>
            <p:cNvSpPr>
              <a:spLocks noChangeArrowheads="1"/>
            </p:cNvSpPr>
            <p:nvPr/>
          </p:nvSpPr>
          <p:spPr bwMode="auto">
            <a:xfrm>
              <a:off x="5176" y="284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7" name="Rectangle 79"/>
            <p:cNvSpPr>
              <a:spLocks noChangeArrowheads="1"/>
            </p:cNvSpPr>
            <p:nvPr/>
          </p:nvSpPr>
          <p:spPr bwMode="auto">
            <a:xfrm>
              <a:off x="5176" y="296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8" name="Rectangle 80"/>
            <p:cNvSpPr>
              <a:spLocks noChangeArrowheads="1"/>
            </p:cNvSpPr>
            <p:nvPr/>
          </p:nvSpPr>
          <p:spPr bwMode="auto">
            <a:xfrm>
              <a:off x="5176" y="308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29" name="Rectangle 81"/>
            <p:cNvSpPr>
              <a:spLocks noChangeArrowheads="1"/>
            </p:cNvSpPr>
            <p:nvPr/>
          </p:nvSpPr>
          <p:spPr bwMode="auto">
            <a:xfrm>
              <a:off x="5176" y="320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30" name="Rectangle 82"/>
            <p:cNvSpPr>
              <a:spLocks noChangeArrowheads="1"/>
            </p:cNvSpPr>
            <p:nvPr/>
          </p:nvSpPr>
          <p:spPr bwMode="auto">
            <a:xfrm>
              <a:off x="5176" y="332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31" name="Rectangle 83"/>
            <p:cNvSpPr>
              <a:spLocks noChangeArrowheads="1"/>
            </p:cNvSpPr>
            <p:nvPr/>
          </p:nvSpPr>
          <p:spPr bwMode="auto">
            <a:xfrm>
              <a:off x="5176" y="344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32" name="Rectangle 84"/>
            <p:cNvSpPr>
              <a:spLocks noChangeArrowheads="1"/>
            </p:cNvSpPr>
            <p:nvPr/>
          </p:nvSpPr>
          <p:spPr bwMode="auto">
            <a:xfrm>
              <a:off x="5176" y="356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33" name="Rectangle 85"/>
            <p:cNvSpPr>
              <a:spLocks noChangeArrowheads="1"/>
            </p:cNvSpPr>
            <p:nvPr/>
          </p:nvSpPr>
          <p:spPr bwMode="auto">
            <a:xfrm>
              <a:off x="5176" y="368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04534" name="Rectangle 86"/>
            <p:cNvSpPr>
              <a:spLocks noChangeArrowheads="1"/>
            </p:cNvSpPr>
            <p:nvPr/>
          </p:nvSpPr>
          <p:spPr bwMode="auto">
            <a:xfrm>
              <a:off x="5176" y="3800"/>
              <a:ext cx="205" cy="107"/>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grpSp>
      <p:grpSp>
        <p:nvGrpSpPr>
          <p:cNvPr id="104535" name="Group 87"/>
          <p:cNvGrpSpPr>
            <a:grpSpLocks/>
          </p:cNvGrpSpPr>
          <p:nvPr/>
        </p:nvGrpSpPr>
        <p:grpSpPr bwMode="auto">
          <a:xfrm>
            <a:off x="7543800" y="1154113"/>
            <a:ext cx="990600" cy="5054600"/>
            <a:chOff x="3696" y="1008"/>
            <a:chExt cx="624" cy="3184"/>
          </a:xfrm>
        </p:grpSpPr>
        <p:sp>
          <p:nvSpPr>
            <p:cNvPr id="104536" name="Rectangle 88"/>
            <p:cNvSpPr>
              <a:spLocks noChangeArrowheads="1"/>
            </p:cNvSpPr>
            <p:nvPr/>
          </p:nvSpPr>
          <p:spPr bwMode="auto">
            <a:xfrm>
              <a:off x="3696" y="10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37" name="Rectangle 89"/>
            <p:cNvSpPr>
              <a:spLocks noChangeArrowheads="1"/>
            </p:cNvSpPr>
            <p:nvPr/>
          </p:nvSpPr>
          <p:spPr bwMode="auto">
            <a:xfrm>
              <a:off x="3696" y="11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38" name="Rectangle 90"/>
            <p:cNvSpPr>
              <a:spLocks noChangeArrowheads="1"/>
            </p:cNvSpPr>
            <p:nvPr/>
          </p:nvSpPr>
          <p:spPr bwMode="auto">
            <a:xfrm>
              <a:off x="3696" y="124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39" name="Rectangle 91"/>
            <p:cNvSpPr>
              <a:spLocks noChangeArrowheads="1"/>
            </p:cNvSpPr>
            <p:nvPr/>
          </p:nvSpPr>
          <p:spPr bwMode="auto">
            <a:xfrm>
              <a:off x="3696" y="136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0" name="Rectangle 92"/>
            <p:cNvSpPr>
              <a:spLocks noChangeArrowheads="1"/>
            </p:cNvSpPr>
            <p:nvPr/>
          </p:nvSpPr>
          <p:spPr bwMode="auto">
            <a:xfrm>
              <a:off x="3696" y="148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1" name="Rectangle 93"/>
            <p:cNvSpPr>
              <a:spLocks noChangeArrowheads="1"/>
            </p:cNvSpPr>
            <p:nvPr/>
          </p:nvSpPr>
          <p:spPr bwMode="auto">
            <a:xfrm>
              <a:off x="3696" y="16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2" name="Rectangle 94"/>
            <p:cNvSpPr>
              <a:spLocks noChangeArrowheads="1"/>
            </p:cNvSpPr>
            <p:nvPr/>
          </p:nvSpPr>
          <p:spPr bwMode="auto">
            <a:xfrm>
              <a:off x="3696" y="17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3" name="Rectangle 95"/>
            <p:cNvSpPr>
              <a:spLocks noChangeArrowheads="1"/>
            </p:cNvSpPr>
            <p:nvPr/>
          </p:nvSpPr>
          <p:spPr bwMode="auto">
            <a:xfrm>
              <a:off x="3696" y="184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4" name="Rectangle 96"/>
            <p:cNvSpPr>
              <a:spLocks noChangeArrowheads="1"/>
            </p:cNvSpPr>
            <p:nvPr/>
          </p:nvSpPr>
          <p:spPr bwMode="auto">
            <a:xfrm>
              <a:off x="3696" y="196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5" name="Rectangle 97"/>
            <p:cNvSpPr>
              <a:spLocks noChangeArrowheads="1"/>
            </p:cNvSpPr>
            <p:nvPr/>
          </p:nvSpPr>
          <p:spPr bwMode="auto">
            <a:xfrm>
              <a:off x="3696" y="208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6" name="Rectangle 98"/>
            <p:cNvSpPr>
              <a:spLocks noChangeArrowheads="1"/>
            </p:cNvSpPr>
            <p:nvPr/>
          </p:nvSpPr>
          <p:spPr bwMode="auto">
            <a:xfrm>
              <a:off x="3696" y="220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7" name="Rectangle 99"/>
            <p:cNvSpPr>
              <a:spLocks noChangeArrowheads="1"/>
            </p:cNvSpPr>
            <p:nvPr/>
          </p:nvSpPr>
          <p:spPr bwMode="auto">
            <a:xfrm>
              <a:off x="3696" y="2328"/>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8" name="Rectangle 100"/>
            <p:cNvSpPr>
              <a:spLocks noChangeArrowheads="1"/>
            </p:cNvSpPr>
            <p:nvPr/>
          </p:nvSpPr>
          <p:spPr bwMode="auto">
            <a:xfrm>
              <a:off x="3696" y="27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49" name="Rectangle 101"/>
            <p:cNvSpPr>
              <a:spLocks noChangeArrowheads="1"/>
            </p:cNvSpPr>
            <p:nvPr/>
          </p:nvSpPr>
          <p:spPr bwMode="auto">
            <a:xfrm>
              <a:off x="3696" y="28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0" name="Rectangle 102"/>
            <p:cNvSpPr>
              <a:spLocks noChangeArrowheads="1"/>
            </p:cNvSpPr>
            <p:nvPr/>
          </p:nvSpPr>
          <p:spPr bwMode="auto">
            <a:xfrm>
              <a:off x="3696" y="299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1" name="Rectangle 103"/>
            <p:cNvSpPr>
              <a:spLocks noChangeArrowheads="1"/>
            </p:cNvSpPr>
            <p:nvPr/>
          </p:nvSpPr>
          <p:spPr bwMode="auto">
            <a:xfrm>
              <a:off x="3696" y="311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2" name="Rectangle 104"/>
            <p:cNvSpPr>
              <a:spLocks noChangeArrowheads="1"/>
            </p:cNvSpPr>
            <p:nvPr/>
          </p:nvSpPr>
          <p:spPr bwMode="auto">
            <a:xfrm>
              <a:off x="3696" y="323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3" name="Rectangle 105"/>
            <p:cNvSpPr>
              <a:spLocks noChangeArrowheads="1"/>
            </p:cNvSpPr>
            <p:nvPr/>
          </p:nvSpPr>
          <p:spPr bwMode="auto">
            <a:xfrm>
              <a:off x="3696" y="33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4" name="Rectangle 106"/>
            <p:cNvSpPr>
              <a:spLocks noChangeArrowheads="1"/>
            </p:cNvSpPr>
            <p:nvPr/>
          </p:nvSpPr>
          <p:spPr bwMode="auto">
            <a:xfrm>
              <a:off x="3696" y="34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5" name="Rectangle 107"/>
            <p:cNvSpPr>
              <a:spLocks noChangeArrowheads="1"/>
            </p:cNvSpPr>
            <p:nvPr/>
          </p:nvSpPr>
          <p:spPr bwMode="auto">
            <a:xfrm>
              <a:off x="3696" y="359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6" name="Rectangle 108"/>
            <p:cNvSpPr>
              <a:spLocks noChangeArrowheads="1"/>
            </p:cNvSpPr>
            <p:nvPr/>
          </p:nvSpPr>
          <p:spPr bwMode="auto">
            <a:xfrm>
              <a:off x="3696" y="371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7" name="Rectangle 109"/>
            <p:cNvSpPr>
              <a:spLocks noChangeArrowheads="1"/>
            </p:cNvSpPr>
            <p:nvPr/>
          </p:nvSpPr>
          <p:spPr bwMode="auto">
            <a:xfrm>
              <a:off x="3696" y="383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8" name="Rectangle 110"/>
            <p:cNvSpPr>
              <a:spLocks noChangeArrowheads="1"/>
            </p:cNvSpPr>
            <p:nvPr/>
          </p:nvSpPr>
          <p:spPr bwMode="auto">
            <a:xfrm>
              <a:off x="3696" y="395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04559" name="Rectangle 111"/>
            <p:cNvSpPr>
              <a:spLocks noChangeArrowheads="1"/>
            </p:cNvSpPr>
            <p:nvPr/>
          </p:nvSpPr>
          <p:spPr bwMode="auto">
            <a:xfrm>
              <a:off x="3696" y="4070"/>
              <a:ext cx="624" cy="12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grpSp>
      <p:sp>
        <p:nvSpPr>
          <p:cNvPr id="104560" name="Rectangle 112"/>
          <p:cNvSpPr>
            <a:spLocks noChangeArrowheads="1"/>
          </p:cNvSpPr>
          <p:nvPr/>
        </p:nvSpPr>
        <p:spPr bwMode="auto">
          <a:xfrm>
            <a:off x="8547100" y="1143000"/>
            <a:ext cx="587375" cy="508317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104561" name="Group 113"/>
          <p:cNvGrpSpPr>
            <a:grpSpLocks/>
          </p:cNvGrpSpPr>
          <p:nvPr/>
        </p:nvGrpSpPr>
        <p:grpSpPr bwMode="auto">
          <a:xfrm>
            <a:off x="8483600" y="1143000"/>
            <a:ext cx="625475" cy="5105400"/>
            <a:chOff x="5344" y="720"/>
            <a:chExt cx="320" cy="3216"/>
          </a:xfrm>
        </p:grpSpPr>
        <p:sp>
          <p:nvSpPr>
            <p:cNvPr id="104562" name="Rectangle 114"/>
            <p:cNvSpPr>
              <a:spLocks noChangeArrowheads="1"/>
            </p:cNvSpPr>
            <p:nvPr/>
          </p:nvSpPr>
          <p:spPr bwMode="auto">
            <a:xfrm>
              <a:off x="5344" y="720"/>
              <a:ext cx="320" cy="154"/>
            </a:xfrm>
            <a:prstGeom prst="rect">
              <a:avLst/>
            </a:prstGeom>
            <a:noFill/>
            <a:ln w="9525">
              <a:noFill/>
              <a:miter lim="800000"/>
              <a:headEnd/>
              <a:tailEnd/>
            </a:ln>
            <a:effectLst/>
          </p:spPr>
          <p:txBody>
            <a:bodyPr>
              <a:prstTxWarp prst="textNoShape">
                <a:avLst/>
              </a:prstTxWarp>
              <a:spAutoFit/>
            </a:bodyPr>
            <a:lstStyle/>
            <a:p>
              <a:r>
                <a:rPr lang="en-US" sz="1000" b="1"/>
                <a:t>0000</a:t>
              </a:r>
            </a:p>
          </p:txBody>
        </p:sp>
        <p:sp>
          <p:nvSpPr>
            <p:cNvPr id="104563" name="Rectangle 115"/>
            <p:cNvSpPr>
              <a:spLocks noChangeArrowheads="1"/>
            </p:cNvSpPr>
            <p:nvPr/>
          </p:nvSpPr>
          <p:spPr bwMode="auto">
            <a:xfrm>
              <a:off x="5344" y="840"/>
              <a:ext cx="320" cy="154"/>
            </a:xfrm>
            <a:prstGeom prst="rect">
              <a:avLst/>
            </a:prstGeom>
            <a:noFill/>
            <a:ln w="9525">
              <a:noFill/>
              <a:miter lim="800000"/>
              <a:headEnd/>
              <a:tailEnd/>
            </a:ln>
            <a:effectLst/>
          </p:spPr>
          <p:txBody>
            <a:bodyPr>
              <a:prstTxWarp prst="textNoShape">
                <a:avLst/>
              </a:prstTxWarp>
              <a:spAutoFit/>
            </a:bodyPr>
            <a:lstStyle/>
            <a:p>
              <a:r>
                <a:rPr lang="en-US" sz="1000" b="1"/>
                <a:t>0001</a:t>
              </a:r>
            </a:p>
          </p:txBody>
        </p:sp>
        <p:sp>
          <p:nvSpPr>
            <p:cNvPr id="104564" name="Rectangle 116"/>
            <p:cNvSpPr>
              <a:spLocks noChangeArrowheads="1"/>
            </p:cNvSpPr>
            <p:nvPr/>
          </p:nvSpPr>
          <p:spPr bwMode="auto">
            <a:xfrm>
              <a:off x="5344" y="960"/>
              <a:ext cx="320" cy="154"/>
            </a:xfrm>
            <a:prstGeom prst="rect">
              <a:avLst/>
            </a:prstGeom>
            <a:noFill/>
            <a:ln w="9525">
              <a:noFill/>
              <a:miter lim="800000"/>
              <a:headEnd/>
              <a:tailEnd/>
            </a:ln>
            <a:effectLst/>
          </p:spPr>
          <p:txBody>
            <a:bodyPr>
              <a:prstTxWarp prst="textNoShape">
                <a:avLst/>
              </a:prstTxWarp>
              <a:spAutoFit/>
            </a:bodyPr>
            <a:lstStyle/>
            <a:p>
              <a:r>
                <a:rPr lang="en-US" sz="1000" b="1"/>
                <a:t>0002</a:t>
              </a:r>
            </a:p>
          </p:txBody>
        </p:sp>
        <p:sp>
          <p:nvSpPr>
            <p:cNvPr id="104565" name="Rectangle 117"/>
            <p:cNvSpPr>
              <a:spLocks noChangeArrowheads="1"/>
            </p:cNvSpPr>
            <p:nvPr/>
          </p:nvSpPr>
          <p:spPr bwMode="auto">
            <a:xfrm>
              <a:off x="5344" y="1080"/>
              <a:ext cx="320" cy="154"/>
            </a:xfrm>
            <a:prstGeom prst="rect">
              <a:avLst/>
            </a:prstGeom>
            <a:noFill/>
            <a:ln w="9525">
              <a:noFill/>
              <a:miter lim="800000"/>
              <a:headEnd/>
              <a:tailEnd/>
            </a:ln>
            <a:effectLst/>
          </p:spPr>
          <p:txBody>
            <a:bodyPr>
              <a:prstTxWarp prst="textNoShape">
                <a:avLst/>
              </a:prstTxWarp>
              <a:spAutoFit/>
            </a:bodyPr>
            <a:lstStyle/>
            <a:p>
              <a:r>
                <a:rPr lang="en-US" sz="1000" b="1"/>
                <a:t>0003</a:t>
              </a:r>
            </a:p>
          </p:txBody>
        </p:sp>
        <p:sp>
          <p:nvSpPr>
            <p:cNvPr id="104566" name="Rectangle 118"/>
            <p:cNvSpPr>
              <a:spLocks noChangeArrowheads="1"/>
            </p:cNvSpPr>
            <p:nvPr/>
          </p:nvSpPr>
          <p:spPr bwMode="auto">
            <a:xfrm>
              <a:off x="5344" y="1200"/>
              <a:ext cx="320" cy="154"/>
            </a:xfrm>
            <a:prstGeom prst="rect">
              <a:avLst/>
            </a:prstGeom>
            <a:noFill/>
            <a:ln w="9525">
              <a:noFill/>
              <a:miter lim="800000"/>
              <a:headEnd/>
              <a:tailEnd/>
            </a:ln>
            <a:effectLst/>
          </p:spPr>
          <p:txBody>
            <a:bodyPr>
              <a:prstTxWarp prst="textNoShape">
                <a:avLst/>
              </a:prstTxWarp>
              <a:spAutoFit/>
            </a:bodyPr>
            <a:lstStyle/>
            <a:p>
              <a:r>
                <a:rPr lang="en-US" sz="1000" b="1"/>
                <a:t>0004</a:t>
              </a:r>
            </a:p>
          </p:txBody>
        </p:sp>
        <p:sp>
          <p:nvSpPr>
            <p:cNvPr id="104567" name="Rectangle 119"/>
            <p:cNvSpPr>
              <a:spLocks noChangeArrowheads="1"/>
            </p:cNvSpPr>
            <p:nvPr/>
          </p:nvSpPr>
          <p:spPr bwMode="auto">
            <a:xfrm>
              <a:off x="5344" y="1320"/>
              <a:ext cx="320" cy="154"/>
            </a:xfrm>
            <a:prstGeom prst="rect">
              <a:avLst/>
            </a:prstGeom>
            <a:noFill/>
            <a:ln w="9525">
              <a:noFill/>
              <a:miter lim="800000"/>
              <a:headEnd/>
              <a:tailEnd/>
            </a:ln>
            <a:effectLst/>
          </p:spPr>
          <p:txBody>
            <a:bodyPr>
              <a:prstTxWarp prst="textNoShape">
                <a:avLst/>
              </a:prstTxWarp>
              <a:spAutoFit/>
            </a:bodyPr>
            <a:lstStyle/>
            <a:p>
              <a:r>
                <a:rPr lang="en-US" sz="1000" b="1"/>
                <a:t>0005</a:t>
              </a:r>
            </a:p>
          </p:txBody>
        </p:sp>
        <p:sp>
          <p:nvSpPr>
            <p:cNvPr id="104568" name="Rectangle 120"/>
            <p:cNvSpPr>
              <a:spLocks noChangeArrowheads="1"/>
            </p:cNvSpPr>
            <p:nvPr/>
          </p:nvSpPr>
          <p:spPr bwMode="auto">
            <a:xfrm>
              <a:off x="5344" y="1440"/>
              <a:ext cx="320" cy="154"/>
            </a:xfrm>
            <a:prstGeom prst="rect">
              <a:avLst/>
            </a:prstGeom>
            <a:noFill/>
            <a:ln w="9525">
              <a:noFill/>
              <a:miter lim="800000"/>
              <a:headEnd/>
              <a:tailEnd/>
            </a:ln>
            <a:effectLst/>
          </p:spPr>
          <p:txBody>
            <a:bodyPr>
              <a:prstTxWarp prst="textNoShape">
                <a:avLst/>
              </a:prstTxWarp>
              <a:spAutoFit/>
            </a:bodyPr>
            <a:lstStyle/>
            <a:p>
              <a:r>
                <a:rPr lang="en-US" sz="1000" b="1"/>
                <a:t>0006</a:t>
              </a:r>
            </a:p>
          </p:txBody>
        </p:sp>
        <p:sp>
          <p:nvSpPr>
            <p:cNvPr id="104569" name="Rectangle 121"/>
            <p:cNvSpPr>
              <a:spLocks noChangeArrowheads="1"/>
            </p:cNvSpPr>
            <p:nvPr/>
          </p:nvSpPr>
          <p:spPr bwMode="auto">
            <a:xfrm>
              <a:off x="5344" y="1560"/>
              <a:ext cx="320" cy="154"/>
            </a:xfrm>
            <a:prstGeom prst="rect">
              <a:avLst/>
            </a:prstGeom>
            <a:noFill/>
            <a:ln w="9525">
              <a:noFill/>
              <a:miter lim="800000"/>
              <a:headEnd/>
              <a:tailEnd/>
            </a:ln>
            <a:effectLst/>
          </p:spPr>
          <p:txBody>
            <a:bodyPr>
              <a:prstTxWarp prst="textNoShape">
                <a:avLst/>
              </a:prstTxWarp>
              <a:spAutoFit/>
            </a:bodyPr>
            <a:lstStyle/>
            <a:p>
              <a:r>
                <a:rPr lang="en-US" sz="1000" b="1"/>
                <a:t>0007</a:t>
              </a:r>
            </a:p>
          </p:txBody>
        </p:sp>
        <p:sp>
          <p:nvSpPr>
            <p:cNvPr id="104570" name="Rectangle 122"/>
            <p:cNvSpPr>
              <a:spLocks noChangeArrowheads="1"/>
            </p:cNvSpPr>
            <p:nvPr/>
          </p:nvSpPr>
          <p:spPr bwMode="auto">
            <a:xfrm>
              <a:off x="5344" y="1680"/>
              <a:ext cx="320" cy="154"/>
            </a:xfrm>
            <a:prstGeom prst="rect">
              <a:avLst/>
            </a:prstGeom>
            <a:noFill/>
            <a:ln w="9525">
              <a:noFill/>
              <a:miter lim="800000"/>
              <a:headEnd/>
              <a:tailEnd/>
            </a:ln>
            <a:effectLst/>
          </p:spPr>
          <p:txBody>
            <a:bodyPr>
              <a:prstTxWarp prst="textNoShape">
                <a:avLst/>
              </a:prstTxWarp>
              <a:spAutoFit/>
            </a:bodyPr>
            <a:lstStyle/>
            <a:p>
              <a:r>
                <a:rPr lang="en-US" sz="1000" b="1"/>
                <a:t>0008</a:t>
              </a:r>
            </a:p>
          </p:txBody>
        </p:sp>
        <p:sp>
          <p:nvSpPr>
            <p:cNvPr id="104571" name="Rectangle 123"/>
            <p:cNvSpPr>
              <a:spLocks noChangeArrowheads="1"/>
            </p:cNvSpPr>
            <p:nvPr/>
          </p:nvSpPr>
          <p:spPr bwMode="auto">
            <a:xfrm>
              <a:off x="5344" y="1800"/>
              <a:ext cx="320" cy="154"/>
            </a:xfrm>
            <a:prstGeom prst="rect">
              <a:avLst/>
            </a:prstGeom>
            <a:noFill/>
            <a:ln w="9525">
              <a:noFill/>
              <a:miter lim="800000"/>
              <a:headEnd/>
              <a:tailEnd/>
            </a:ln>
            <a:effectLst/>
          </p:spPr>
          <p:txBody>
            <a:bodyPr>
              <a:prstTxWarp prst="textNoShape">
                <a:avLst/>
              </a:prstTxWarp>
              <a:spAutoFit/>
            </a:bodyPr>
            <a:lstStyle/>
            <a:p>
              <a:r>
                <a:rPr lang="en-US" sz="1000" b="1"/>
                <a:t>0009</a:t>
              </a:r>
            </a:p>
          </p:txBody>
        </p:sp>
        <p:sp>
          <p:nvSpPr>
            <p:cNvPr id="104572" name="Rectangle 124"/>
            <p:cNvSpPr>
              <a:spLocks noChangeArrowheads="1"/>
            </p:cNvSpPr>
            <p:nvPr/>
          </p:nvSpPr>
          <p:spPr bwMode="auto">
            <a:xfrm>
              <a:off x="5344" y="1920"/>
              <a:ext cx="320" cy="154"/>
            </a:xfrm>
            <a:prstGeom prst="rect">
              <a:avLst/>
            </a:prstGeom>
            <a:noFill/>
            <a:ln w="9525">
              <a:noFill/>
              <a:miter lim="800000"/>
              <a:headEnd/>
              <a:tailEnd/>
            </a:ln>
            <a:effectLst/>
          </p:spPr>
          <p:txBody>
            <a:bodyPr>
              <a:prstTxWarp prst="textNoShape">
                <a:avLst/>
              </a:prstTxWarp>
              <a:spAutoFit/>
            </a:bodyPr>
            <a:lstStyle/>
            <a:p>
              <a:r>
                <a:rPr lang="en-US" sz="1000" b="1"/>
                <a:t>000A</a:t>
              </a:r>
            </a:p>
          </p:txBody>
        </p:sp>
        <p:sp>
          <p:nvSpPr>
            <p:cNvPr id="104573" name="Rectangle 125"/>
            <p:cNvSpPr>
              <a:spLocks noChangeArrowheads="1"/>
            </p:cNvSpPr>
            <p:nvPr/>
          </p:nvSpPr>
          <p:spPr bwMode="auto">
            <a:xfrm>
              <a:off x="5344" y="2040"/>
              <a:ext cx="320" cy="154"/>
            </a:xfrm>
            <a:prstGeom prst="rect">
              <a:avLst/>
            </a:prstGeom>
            <a:noFill/>
            <a:ln w="9525">
              <a:noFill/>
              <a:miter lim="800000"/>
              <a:headEnd/>
              <a:tailEnd/>
            </a:ln>
            <a:effectLst/>
          </p:spPr>
          <p:txBody>
            <a:bodyPr>
              <a:prstTxWarp prst="textNoShape">
                <a:avLst/>
              </a:prstTxWarp>
              <a:spAutoFit/>
            </a:bodyPr>
            <a:lstStyle/>
            <a:p>
              <a:r>
                <a:rPr lang="en-US" sz="1000" b="1"/>
                <a:t>000B</a:t>
              </a:r>
            </a:p>
          </p:txBody>
        </p:sp>
        <p:sp>
          <p:nvSpPr>
            <p:cNvPr id="104574" name="Rectangle 126"/>
            <p:cNvSpPr>
              <a:spLocks noChangeArrowheads="1"/>
            </p:cNvSpPr>
            <p:nvPr/>
          </p:nvSpPr>
          <p:spPr bwMode="auto">
            <a:xfrm>
              <a:off x="5344" y="2462"/>
              <a:ext cx="320"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04575" name="Rectangle 127"/>
            <p:cNvSpPr>
              <a:spLocks noChangeArrowheads="1"/>
            </p:cNvSpPr>
            <p:nvPr/>
          </p:nvSpPr>
          <p:spPr bwMode="auto">
            <a:xfrm>
              <a:off x="5344" y="2582"/>
              <a:ext cx="320" cy="154"/>
            </a:xfrm>
            <a:prstGeom prst="rect">
              <a:avLst/>
            </a:prstGeom>
            <a:noFill/>
            <a:ln w="9525">
              <a:noFill/>
              <a:miter lim="800000"/>
              <a:headEnd/>
              <a:tailEnd/>
            </a:ln>
            <a:effectLst/>
          </p:spPr>
          <p:txBody>
            <a:bodyPr>
              <a:prstTxWarp prst="textNoShape">
                <a:avLst/>
              </a:prstTxWarp>
              <a:spAutoFit/>
            </a:bodyPr>
            <a:lstStyle/>
            <a:p>
              <a:r>
                <a:rPr lang="en-US" sz="1000" b="1"/>
                <a:t>FFF5</a:t>
              </a:r>
            </a:p>
          </p:txBody>
        </p:sp>
        <p:sp>
          <p:nvSpPr>
            <p:cNvPr id="104576" name="Rectangle 128"/>
            <p:cNvSpPr>
              <a:spLocks noChangeArrowheads="1"/>
            </p:cNvSpPr>
            <p:nvPr/>
          </p:nvSpPr>
          <p:spPr bwMode="auto">
            <a:xfrm>
              <a:off x="5344" y="2702"/>
              <a:ext cx="320" cy="154"/>
            </a:xfrm>
            <a:prstGeom prst="rect">
              <a:avLst/>
            </a:prstGeom>
            <a:noFill/>
            <a:ln w="9525">
              <a:noFill/>
              <a:miter lim="800000"/>
              <a:headEnd/>
              <a:tailEnd/>
            </a:ln>
            <a:effectLst/>
          </p:spPr>
          <p:txBody>
            <a:bodyPr>
              <a:prstTxWarp prst="textNoShape">
                <a:avLst/>
              </a:prstTxWarp>
              <a:spAutoFit/>
            </a:bodyPr>
            <a:lstStyle/>
            <a:p>
              <a:r>
                <a:rPr lang="en-US" sz="1000" b="1"/>
                <a:t>FFF6</a:t>
              </a:r>
            </a:p>
          </p:txBody>
        </p:sp>
        <p:sp>
          <p:nvSpPr>
            <p:cNvPr id="104577" name="Rectangle 129"/>
            <p:cNvSpPr>
              <a:spLocks noChangeArrowheads="1"/>
            </p:cNvSpPr>
            <p:nvPr/>
          </p:nvSpPr>
          <p:spPr bwMode="auto">
            <a:xfrm>
              <a:off x="5344" y="2822"/>
              <a:ext cx="320" cy="154"/>
            </a:xfrm>
            <a:prstGeom prst="rect">
              <a:avLst/>
            </a:prstGeom>
            <a:noFill/>
            <a:ln w="9525">
              <a:noFill/>
              <a:miter lim="800000"/>
              <a:headEnd/>
              <a:tailEnd/>
            </a:ln>
            <a:effectLst/>
          </p:spPr>
          <p:txBody>
            <a:bodyPr>
              <a:prstTxWarp prst="textNoShape">
                <a:avLst/>
              </a:prstTxWarp>
              <a:spAutoFit/>
            </a:bodyPr>
            <a:lstStyle/>
            <a:p>
              <a:r>
                <a:rPr lang="en-US" sz="1000" b="1"/>
                <a:t>FFF7</a:t>
              </a:r>
            </a:p>
          </p:txBody>
        </p:sp>
        <p:sp>
          <p:nvSpPr>
            <p:cNvPr id="104578" name="Rectangle 130"/>
            <p:cNvSpPr>
              <a:spLocks noChangeArrowheads="1"/>
            </p:cNvSpPr>
            <p:nvPr/>
          </p:nvSpPr>
          <p:spPr bwMode="auto">
            <a:xfrm>
              <a:off x="5344" y="2942"/>
              <a:ext cx="320"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04579" name="Rectangle 131"/>
            <p:cNvSpPr>
              <a:spLocks noChangeArrowheads="1"/>
            </p:cNvSpPr>
            <p:nvPr/>
          </p:nvSpPr>
          <p:spPr bwMode="auto">
            <a:xfrm>
              <a:off x="5344" y="3062"/>
              <a:ext cx="320" cy="154"/>
            </a:xfrm>
            <a:prstGeom prst="rect">
              <a:avLst/>
            </a:prstGeom>
            <a:noFill/>
            <a:ln w="9525">
              <a:noFill/>
              <a:miter lim="800000"/>
              <a:headEnd/>
              <a:tailEnd/>
            </a:ln>
            <a:effectLst/>
          </p:spPr>
          <p:txBody>
            <a:bodyPr>
              <a:prstTxWarp prst="textNoShape">
                <a:avLst/>
              </a:prstTxWarp>
              <a:spAutoFit/>
            </a:bodyPr>
            <a:lstStyle/>
            <a:p>
              <a:r>
                <a:rPr lang="en-US" sz="1000" b="1"/>
                <a:t>FFF9</a:t>
              </a:r>
            </a:p>
          </p:txBody>
        </p:sp>
        <p:sp>
          <p:nvSpPr>
            <p:cNvPr id="104580" name="Rectangle 132"/>
            <p:cNvSpPr>
              <a:spLocks noChangeArrowheads="1"/>
            </p:cNvSpPr>
            <p:nvPr/>
          </p:nvSpPr>
          <p:spPr bwMode="auto">
            <a:xfrm>
              <a:off x="5344" y="3182"/>
              <a:ext cx="320" cy="154"/>
            </a:xfrm>
            <a:prstGeom prst="rect">
              <a:avLst/>
            </a:prstGeom>
            <a:noFill/>
            <a:ln w="9525">
              <a:noFill/>
              <a:miter lim="800000"/>
              <a:headEnd/>
              <a:tailEnd/>
            </a:ln>
            <a:effectLst/>
          </p:spPr>
          <p:txBody>
            <a:bodyPr>
              <a:prstTxWarp prst="textNoShape">
                <a:avLst/>
              </a:prstTxWarp>
              <a:spAutoFit/>
            </a:bodyPr>
            <a:lstStyle/>
            <a:p>
              <a:r>
                <a:rPr lang="en-US" sz="1000" b="1"/>
                <a:t>FFFA</a:t>
              </a:r>
            </a:p>
          </p:txBody>
        </p:sp>
        <p:sp>
          <p:nvSpPr>
            <p:cNvPr id="104581" name="Rectangle 133"/>
            <p:cNvSpPr>
              <a:spLocks noChangeArrowheads="1"/>
            </p:cNvSpPr>
            <p:nvPr/>
          </p:nvSpPr>
          <p:spPr bwMode="auto">
            <a:xfrm>
              <a:off x="5344" y="3302"/>
              <a:ext cx="320" cy="154"/>
            </a:xfrm>
            <a:prstGeom prst="rect">
              <a:avLst/>
            </a:prstGeom>
            <a:noFill/>
            <a:ln w="9525">
              <a:noFill/>
              <a:miter lim="800000"/>
              <a:headEnd/>
              <a:tailEnd/>
            </a:ln>
            <a:effectLst/>
          </p:spPr>
          <p:txBody>
            <a:bodyPr>
              <a:prstTxWarp prst="textNoShape">
                <a:avLst/>
              </a:prstTxWarp>
              <a:spAutoFit/>
            </a:bodyPr>
            <a:lstStyle/>
            <a:p>
              <a:r>
                <a:rPr lang="en-US" sz="1000" b="1"/>
                <a:t>FFFB</a:t>
              </a:r>
            </a:p>
          </p:txBody>
        </p:sp>
        <p:sp>
          <p:nvSpPr>
            <p:cNvPr id="104582" name="Rectangle 134"/>
            <p:cNvSpPr>
              <a:spLocks noChangeArrowheads="1"/>
            </p:cNvSpPr>
            <p:nvPr/>
          </p:nvSpPr>
          <p:spPr bwMode="auto">
            <a:xfrm>
              <a:off x="5344" y="3422"/>
              <a:ext cx="320"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04583" name="Rectangle 135"/>
            <p:cNvSpPr>
              <a:spLocks noChangeArrowheads="1"/>
            </p:cNvSpPr>
            <p:nvPr/>
          </p:nvSpPr>
          <p:spPr bwMode="auto">
            <a:xfrm>
              <a:off x="5344" y="3542"/>
              <a:ext cx="320" cy="154"/>
            </a:xfrm>
            <a:prstGeom prst="rect">
              <a:avLst/>
            </a:prstGeom>
            <a:noFill/>
            <a:ln w="9525">
              <a:noFill/>
              <a:miter lim="800000"/>
              <a:headEnd/>
              <a:tailEnd/>
            </a:ln>
            <a:effectLst/>
          </p:spPr>
          <p:txBody>
            <a:bodyPr>
              <a:prstTxWarp prst="textNoShape">
                <a:avLst/>
              </a:prstTxWarp>
              <a:spAutoFit/>
            </a:bodyPr>
            <a:lstStyle/>
            <a:p>
              <a:r>
                <a:rPr lang="en-US" sz="1000" b="1"/>
                <a:t>FFFD</a:t>
              </a:r>
            </a:p>
          </p:txBody>
        </p:sp>
        <p:sp>
          <p:nvSpPr>
            <p:cNvPr id="104584" name="Rectangle 136"/>
            <p:cNvSpPr>
              <a:spLocks noChangeArrowheads="1"/>
            </p:cNvSpPr>
            <p:nvPr/>
          </p:nvSpPr>
          <p:spPr bwMode="auto">
            <a:xfrm>
              <a:off x="5344" y="3662"/>
              <a:ext cx="320" cy="154"/>
            </a:xfrm>
            <a:prstGeom prst="rect">
              <a:avLst/>
            </a:prstGeom>
            <a:noFill/>
            <a:ln w="9525">
              <a:noFill/>
              <a:miter lim="800000"/>
              <a:headEnd/>
              <a:tailEnd/>
            </a:ln>
            <a:effectLst/>
          </p:spPr>
          <p:txBody>
            <a:bodyPr>
              <a:prstTxWarp prst="textNoShape">
                <a:avLst/>
              </a:prstTxWarp>
              <a:spAutoFit/>
            </a:bodyPr>
            <a:lstStyle/>
            <a:p>
              <a:r>
                <a:rPr lang="en-US" sz="1000" b="1"/>
                <a:t>FFFE</a:t>
              </a:r>
            </a:p>
          </p:txBody>
        </p:sp>
        <p:sp>
          <p:nvSpPr>
            <p:cNvPr id="104585" name="Rectangle 137"/>
            <p:cNvSpPr>
              <a:spLocks noChangeArrowheads="1"/>
            </p:cNvSpPr>
            <p:nvPr/>
          </p:nvSpPr>
          <p:spPr bwMode="auto">
            <a:xfrm>
              <a:off x="5344" y="3782"/>
              <a:ext cx="320" cy="154"/>
            </a:xfrm>
            <a:prstGeom prst="rect">
              <a:avLst/>
            </a:prstGeom>
            <a:noFill/>
            <a:ln w="9525">
              <a:noFill/>
              <a:miter lim="800000"/>
              <a:headEnd/>
              <a:tailEnd/>
            </a:ln>
            <a:effectLst/>
          </p:spPr>
          <p:txBody>
            <a:bodyPr>
              <a:prstTxWarp prst="textNoShape">
                <a:avLst/>
              </a:prstTxWarp>
              <a:spAutoFit/>
            </a:bodyPr>
            <a:lstStyle/>
            <a:p>
              <a:r>
                <a:rPr lang="en-US" sz="1000" b="1"/>
                <a:t>FFFF</a:t>
              </a:r>
            </a:p>
          </p:txBody>
        </p:sp>
      </p:grpSp>
      <p:sp>
        <p:nvSpPr>
          <p:cNvPr id="104586" name="Rectangle 138"/>
          <p:cNvSpPr>
            <a:spLocks noChangeArrowheads="1"/>
          </p:cNvSpPr>
          <p:nvPr/>
        </p:nvSpPr>
        <p:spPr bwMode="auto">
          <a:xfrm>
            <a:off x="8547100" y="1143000"/>
            <a:ext cx="587375" cy="508317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104587" name="Group 139"/>
          <p:cNvGrpSpPr>
            <a:grpSpLocks/>
          </p:cNvGrpSpPr>
          <p:nvPr/>
        </p:nvGrpSpPr>
        <p:grpSpPr bwMode="auto">
          <a:xfrm>
            <a:off x="8483600" y="1143000"/>
            <a:ext cx="593725" cy="5105400"/>
            <a:chOff x="4144" y="697"/>
            <a:chExt cx="374" cy="3216"/>
          </a:xfrm>
        </p:grpSpPr>
        <p:sp>
          <p:nvSpPr>
            <p:cNvPr id="104588" name="Rectangle 140"/>
            <p:cNvSpPr>
              <a:spLocks noChangeArrowheads="1"/>
            </p:cNvSpPr>
            <p:nvPr/>
          </p:nvSpPr>
          <p:spPr bwMode="auto">
            <a:xfrm>
              <a:off x="4144" y="697"/>
              <a:ext cx="368" cy="154"/>
            </a:xfrm>
            <a:prstGeom prst="rect">
              <a:avLst/>
            </a:prstGeom>
            <a:noFill/>
            <a:ln w="9525">
              <a:noFill/>
              <a:miter lim="800000"/>
              <a:headEnd/>
              <a:tailEnd/>
            </a:ln>
            <a:effectLst/>
          </p:spPr>
          <p:txBody>
            <a:bodyPr>
              <a:prstTxWarp prst="textNoShape">
                <a:avLst/>
              </a:prstTxWarp>
              <a:spAutoFit/>
            </a:bodyPr>
            <a:lstStyle/>
            <a:p>
              <a:r>
                <a:rPr lang="en-US" sz="1000" b="1"/>
                <a:t>0000</a:t>
              </a:r>
            </a:p>
          </p:txBody>
        </p:sp>
        <p:sp>
          <p:nvSpPr>
            <p:cNvPr id="104589" name="Rectangle 141"/>
            <p:cNvSpPr>
              <a:spLocks noChangeArrowheads="1"/>
            </p:cNvSpPr>
            <p:nvPr/>
          </p:nvSpPr>
          <p:spPr bwMode="auto">
            <a:xfrm>
              <a:off x="4144" y="817"/>
              <a:ext cx="368" cy="154"/>
            </a:xfrm>
            <a:prstGeom prst="rect">
              <a:avLst/>
            </a:prstGeom>
            <a:noFill/>
            <a:ln w="9525">
              <a:noFill/>
              <a:miter lim="800000"/>
              <a:headEnd/>
              <a:tailEnd/>
            </a:ln>
            <a:effectLst/>
          </p:spPr>
          <p:txBody>
            <a:bodyPr>
              <a:prstTxWarp prst="textNoShape">
                <a:avLst/>
              </a:prstTxWarp>
              <a:spAutoFit/>
            </a:bodyPr>
            <a:lstStyle/>
            <a:p>
              <a:r>
                <a:rPr lang="en-US" sz="1000" b="1"/>
                <a:t>0004</a:t>
              </a:r>
            </a:p>
          </p:txBody>
        </p:sp>
        <p:sp>
          <p:nvSpPr>
            <p:cNvPr id="104590" name="Rectangle 142"/>
            <p:cNvSpPr>
              <a:spLocks noChangeArrowheads="1"/>
            </p:cNvSpPr>
            <p:nvPr/>
          </p:nvSpPr>
          <p:spPr bwMode="auto">
            <a:xfrm>
              <a:off x="4144" y="937"/>
              <a:ext cx="368" cy="154"/>
            </a:xfrm>
            <a:prstGeom prst="rect">
              <a:avLst/>
            </a:prstGeom>
            <a:noFill/>
            <a:ln w="9525">
              <a:noFill/>
              <a:miter lim="800000"/>
              <a:headEnd/>
              <a:tailEnd/>
            </a:ln>
            <a:effectLst/>
          </p:spPr>
          <p:txBody>
            <a:bodyPr>
              <a:prstTxWarp prst="textNoShape">
                <a:avLst/>
              </a:prstTxWarp>
              <a:spAutoFit/>
            </a:bodyPr>
            <a:lstStyle/>
            <a:p>
              <a:r>
                <a:rPr lang="en-US" sz="1000" b="1"/>
                <a:t>0008</a:t>
              </a:r>
            </a:p>
          </p:txBody>
        </p:sp>
        <p:sp>
          <p:nvSpPr>
            <p:cNvPr id="104591" name="Rectangle 143"/>
            <p:cNvSpPr>
              <a:spLocks noChangeArrowheads="1"/>
            </p:cNvSpPr>
            <p:nvPr/>
          </p:nvSpPr>
          <p:spPr bwMode="auto">
            <a:xfrm>
              <a:off x="4144" y="1057"/>
              <a:ext cx="368" cy="154"/>
            </a:xfrm>
            <a:prstGeom prst="rect">
              <a:avLst/>
            </a:prstGeom>
            <a:noFill/>
            <a:ln w="9525">
              <a:noFill/>
              <a:miter lim="800000"/>
              <a:headEnd/>
              <a:tailEnd/>
            </a:ln>
            <a:effectLst/>
          </p:spPr>
          <p:txBody>
            <a:bodyPr>
              <a:prstTxWarp prst="textNoShape">
                <a:avLst/>
              </a:prstTxWarp>
              <a:spAutoFit/>
            </a:bodyPr>
            <a:lstStyle/>
            <a:p>
              <a:r>
                <a:rPr lang="en-US" sz="1000" b="1"/>
                <a:t>000C</a:t>
              </a:r>
            </a:p>
          </p:txBody>
        </p:sp>
        <p:sp>
          <p:nvSpPr>
            <p:cNvPr id="104592" name="Rectangle 144"/>
            <p:cNvSpPr>
              <a:spLocks noChangeArrowheads="1"/>
            </p:cNvSpPr>
            <p:nvPr/>
          </p:nvSpPr>
          <p:spPr bwMode="auto">
            <a:xfrm>
              <a:off x="4144" y="1177"/>
              <a:ext cx="368" cy="154"/>
            </a:xfrm>
            <a:prstGeom prst="rect">
              <a:avLst/>
            </a:prstGeom>
            <a:noFill/>
            <a:ln w="9525">
              <a:noFill/>
              <a:miter lim="800000"/>
              <a:headEnd/>
              <a:tailEnd/>
            </a:ln>
            <a:effectLst/>
          </p:spPr>
          <p:txBody>
            <a:bodyPr>
              <a:prstTxWarp prst="textNoShape">
                <a:avLst/>
              </a:prstTxWarp>
              <a:spAutoFit/>
            </a:bodyPr>
            <a:lstStyle/>
            <a:p>
              <a:r>
                <a:rPr lang="en-US" sz="1000" b="1"/>
                <a:t>0010</a:t>
              </a:r>
            </a:p>
          </p:txBody>
        </p:sp>
        <p:sp>
          <p:nvSpPr>
            <p:cNvPr id="104593" name="Rectangle 145"/>
            <p:cNvSpPr>
              <a:spLocks noChangeArrowheads="1"/>
            </p:cNvSpPr>
            <p:nvPr/>
          </p:nvSpPr>
          <p:spPr bwMode="auto">
            <a:xfrm>
              <a:off x="4144" y="1297"/>
              <a:ext cx="368" cy="154"/>
            </a:xfrm>
            <a:prstGeom prst="rect">
              <a:avLst/>
            </a:prstGeom>
            <a:noFill/>
            <a:ln w="9525">
              <a:noFill/>
              <a:miter lim="800000"/>
              <a:headEnd/>
              <a:tailEnd/>
            </a:ln>
            <a:effectLst/>
          </p:spPr>
          <p:txBody>
            <a:bodyPr>
              <a:prstTxWarp prst="textNoShape">
                <a:avLst/>
              </a:prstTxWarp>
              <a:spAutoFit/>
            </a:bodyPr>
            <a:lstStyle/>
            <a:p>
              <a:r>
                <a:rPr lang="en-US" sz="1000" b="1"/>
                <a:t>0014</a:t>
              </a:r>
            </a:p>
          </p:txBody>
        </p:sp>
        <p:sp>
          <p:nvSpPr>
            <p:cNvPr id="104594" name="Rectangle 146"/>
            <p:cNvSpPr>
              <a:spLocks noChangeArrowheads="1"/>
            </p:cNvSpPr>
            <p:nvPr/>
          </p:nvSpPr>
          <p:spPr bwMode="auto">
            <a:xfrm>
              <a:off x="4144" y="1417"/>
              <a:ext cx="368" cy="154"/>
            </a:xfrm>
            <a:prstGeom prst="rect">
              <a:avLst/>
            </a:prstGeom>
            <a:noFill/>
            <a:ln w="9525">
              <a:noFill/>
              <a:miter lim="800000"/>
              <a:headEnd/>
              <a:tailEnd/>
            </a:ln>
            <a:effectLst/>
          </p:spPr>
          <p:txBody>
            <a:bodyPr>
              <a:prstTxWarp prst="textNoShape">
                <a:avLst/>
              </a:prstTxWarp>
              <a:spAutoFit/>
            </a:bodyPr>
            <a:lstStyle/>
            <a:p>
              <a:r>
                <a:rPr lang="en-US" sz="1000" b="1"/>
                <a:t>0018</a:t>
              </a:r>
            </a:p>
          </p:txBody>
        </p:sp>
        <p:sp>
          <p:nvSpPr>
            <p:cNvPr id="104595" name="Rectangle 147"/>
            <p:cNvSpPr>
              <a:spLocks noChangeArrowheads="1"/>
            </p:cNvSpPr>
            <p:nvPr/>
          </p:nvSpPr>
          <p:spPr bwMode="auto">
            <a:xfrm>
              <a:off x="4144" y="1537"/>
              <a:ext cx="368" cy="154"/>
            </a:xfrm>
            <a:prstGeom prst="rect">
              <a:avLst/>
            </a:prstGeom>
            <a:noFill/>
            <a:ln w="9525">
              <a:noFill/>
              <a:miter lim="800000"/>
              <a:headEnd/>
              <a:tailEnd/>
            </a:ln>
            <a:effectLst/>
          </p:spPr>
          <p:txBody>
            <a:bodyPr>
              <a:prstTxWarp prst="textNoShape">
                <a:avLst/>
              </a:prstTxWarp>
              <a:spAutoFit/>
            </a:bodyPr>
            <a:lstStyle/>
            <a:p>
              <a:r>
                <a:rPr lang="en-US" sz="1000" b="1"/>
                <a:t>001C</a:t>
              </a:r>
            </a:p>
          </p:txBody>
        </p:sp>
        <p:sp>
          <p:nvSpPr>
            <p:cNvPr id="104596" name="Rectangle 148"/>
            <p:cNvSpPr>
              <a:spLocks noChangeArrowheads="1"/>
            </p:cNvSpPr>
            <p:nvPr/>
          </p:nvSpPr>
          <p:spPr bwMode="auto">
            <a:xfrm>
              <a:off x="4144" y="1657"/>
              <a:ext cx="368" cy="154"/>
            </a:xfrm>
            <a:prstGeom prst="rect">
              <a:avLst/>
            </a:prstGeom>
            <a:noFill/>
            <a:ln w="9525">
              <a:noFill/>
              <a:miter lim="800000"/>
              <a:headEnd/>
              <a:tailEnd/>
            </a:ln>
            <a:effectLst/>
          </p:spPr>
          <p:txBody>
            <a:bodyPr>
              <a:prstTxWarp prst="textNoShape">
                <a:avLst/>
              </a:prstTxWarp>
              <a:spAutoFit/>
            </a:bodyPr>
            <a:lstStyle/>
            <a:p>
              <a:r>
                <a:rPr lang="en-US" sz="1000" b="1"/>
                <a:t>0020</a:t>
              </a:r>
            </a:p>
          </p:txBody>
        </p:sp>
        <p:sp>
          <p:nvSpPr>
            <p:cNvPr id="104597" name="Rectangle 149"/>
            <p:cNvSpPr>
              <a:spLocks noChangeArrowheads="1"/>
            </p:cNvSpPr>
            <p:nvPr/>
          </p:nvSpPr>
          <p:spPr bwMode="auto">
            <a:xfrm>
              <a:off x="4144" y="1777"/>
              <a:ext cx="368" cy="154"/>
            </a:xfrm>
            <a:prstGeom prst="rect">
              <a:avLst/>
            </a:prstGeom>
            <a:noFill/>
            <a:ln w="9525">
              <a:noFill/>
              <a:miter lim="800000"/>
              <a:headEnd/>
              <a:tailEnd/>
            </a:ln>
            <a:effectLst/>
          </p:spPr>
          <p:txBody>
            <a:bodyPr>
              <a:prstTxWarp prst="textNoShape">
                <a:avLst/>
              </a:prstTxWarp>
              <a:spAutoFit/>
            </a:bodyPr>
            <a:lstStyle/>
            <a:p>
              <a:r>
                <a:rPr lang="en-US" sz="1000" b="1"/>
                <a:t>0024</a:t>
              </a:r>
            </a:p>
          </p:txBody>
        </p:sp>
        <p:sp>
          <p:nvSpPr>
            <p:cNvPr id="104598" name="Rectangle 150"/>
            <p:cNvSpPr>
              <a:spLocks noChangeArrowheads="1"/>
            </p:cNvSpPr>
            <p:nvPr/>
          </p:nvSpPr>
          <p:spPr bwMode="auto">
            <a:xfrm>
              <a:off x="4144" y="1897"/>
              <a:ext cx="368" cy="154"/>
            </a:xfrm>
            <a:prstGeom prst="rect">
              <a:avLst/>
            </a:prstGeom>
            <a:noFill/>
            <a:ln w="9525">
              <a:noFill/>
              <a:miter lim="800000"/>
              <a:headEnd/>
              <a:tailEnd/>
            </a:ln>
            <a:effectLst/>
          </p:spPr>
          <p:txBody>
            <a:bodyPr>
              <a:prstTxWarp prst="textNoShape">
                <a:avLst/>
              </a:prstTxWarp>
              <a:spAutoFit/>
            </a:bodyPr>
            <a:lstStyle/>
            <a:p>
              <a:r>
                <a:rPr lang="en-US" sz="1000" b="1"/>
                <a:t>0028</a:t>
              </a:r>
            </a:p>
          </p:txBody>
        </p:sp>
        <p:sp>
          <p:nvSpPr>
            <p:cNvPr id="104599" name="Rectangle 151"/>
            <p:cNvSpPr>
              <a:spLocks noChangeArrowheads="1"/>
            </p:cNvSpPr>
            <p:nvPr/>
          </p:nvSpPr>
          <p:spPr bwMode="auto">
            <a:xfrm>
              <a:off x="4144" y="2017"/>
              <a:ext cx="368" cy="154"/>
            </a:xfrm>
            <a:prstGeom prst="rect">
              <a:avLst/>
            </a:prstGeom>
            <a:noFill/>
            <a:ln w="9525">
              <a:noFill/>
              <a:miter lim="800000"/>
              <a:headEnd/>
              <a:tailEnd/>
            </a:ln>
            <a:effectLst/>
          </p:spPr>
          <p:txBody>
            <a:bodyPr>
              <a:prstTxWarp prst="textNoShape">
                <a:avLst/>
              </a:prstTxWarp>
              <a:spAutoFit/>
            </a:bodyPr>
            <a:lstStyle/>
            <a:p>
              <a:r>
                <a:rPr lang="en-US" sz="1000" b="1"/>
                <a:t>002C</a:t>
              </a:r>
            </a:p>
          </p:txBody>
        </p:sp>
        <p:sp>
          <p:nvSpPr>
            <p:cNvPr id="104600" name="Rectangle 152"/>
            <p:cNvSpPr>
              <a:spLocks noChangeArrowheads="1"/>
            </p:cNvSpPr>
            <p:nvPr/>
          </p:nvSpPr>
          <p:spPr bwMode="auto">
            <a:xfrm>
              <a:off x="4144" y="2439"/>
              <a:ext cx="368" cy="154"/>
            </a:xfrm>
            <a:prstGeom prst="rect">
              <a:avLst/>
            </a:prstGeom>
            <a:noFill/>
            <a:ln w="9525">
              <a:noFill/>
              <a:miter lim="800000"/>
              <a:headEnd/>
              <a:tailEnd/>
            </a:ln>
            <a:effectLst/>
          </p:spPr>
          <p:txBody>
            <a:bodyPr>
              <a:prstTxWarp prst="textNoShape">
                <a:avLst/>
              </a:prstTxWarp>
              <a:spAutoFit/>
            </a:bodyPr>
            <a:lstStyle/>
            <a:p>
              <a:r>
                <a:rPr lang="en-US" sz="1000" b="1"/>
                <a:t>FFD0</a:t>
              </a:r>
            </a:p>
          </p:txBody>
        </p:sp>
        <p:sp>
          <p:nvSpPr>
            <p:cNvPr id="104601" name="Rectangle 153"/>
            <p:cNvSpPr>
              <a:spLocks noChangeArrowheads="1"/>
            </p:cNvSpPr>
            <p:nvPr/>
          </p:nvSpPr>
          <p:spPr bwMode="auto">
            <a:xfrm>
              <a:off x="4144" y="2559"/>
              <a:ext cx="368" cy="154"/>
            </a:xfrm>
            <a:prstGeom prst="rect">
              <a:avLst/>
            </a:prstGeom>
            <a:noFill/>
            <a:ln w="9525">
              <a:noFill/>
              <a:miter lim="800000"/>
              <a:headEnd/>
              <a:tailEnd/>
            </a:ln>
            <a:effectLst/>
          </p:spPr>
          <p:txBody>
            <a:bodyPr>
              <a:prstTxWarp prst="textNoShape">
                <a:avLst/>
              </a:prstTxWarp>
              <a:spAutoFit/>
            </a:bodyPr>
            <a:lstStyle/>
            <a:p>
              <a:r>
                <a:rPr lang="en-US" sz="1000" b="1"/>
                <a:t>FFD4</a:t>
              </a:r>
            </a:p>
          </p:txBody>
        </p:sp>
        <p:sp>
          <p:nvSpPr>
            <p:cNvPr id="104602" name="Rectangle 154"/>
            <p:cNvSpPr>
              <a:spLocks noChangeArrowheads="1"/>
            </p:cNvSpPr>
            <p:nvPr/>
          </p:nvSpPr>
          <p:spPr bwMode="auto">
            <a:xfrm>
              <a:off x="4144" y="2679"/>
              <a:ext cx="368" cy="154"/>
            </a:xfrm>
            <a:prstGeom prst="rect">
              <a:avLst/>
            </a:prstGeom>
            <a:noFill/>
            <a:ln w="9525">
              <a:noFill/>
              <a:miter lim="800000"/>
              <a:headEnd/>
              <a:tailEnd/>
            </a:ln>
            <a:effectLst/>
          </p:spPr>
          <p:txBody>
            <a:bodyPr>
              <a:prstTxWarp prst="textNoShape">
                <a:avLst/>
              </a:prstTxWarp>
              <a:spAutoFit/>
            </a:bodyPr>
            <a:lstStyle/>
            <a:p>
              <a:r>
                <a:rPr lang="en-US" sz="1000" b="1"/>
                <a:t>FFD8</a:t>
              </a:r>
            </a:p>
          </p:txBody>
        </p:sp>
        <p:sp>
          <p:nvSpPr>
            <p:cNvPr id="104603" name="Rectangle 155"/>
            <p:cNvSpPr>
              <a:spLocks noChangeArrowheads="1"/>
            </p:cNvSpPr>
            <p:nvPr/>
          </p:nvSpPr>
          <p:spPr bwMode="auto">
            <a:xfrm>
              <a:off x="4144" y="2799"/>
              <a:ext cx="371" cy="154"/>
            </a:xfrm>
            <a:prstGeom prst="rect">
              <a:avLst/>
            </a:prstGeom>
            <a:noFill/>
            <a:ln w="9525">
              <a:noFill/>
              <a:miter lim="800000"/>
              <a:headEnd/>
              <a:tailEnd/>
            </a:ln>
            <a:effectLst/>
          </p:spPr>
          <p:txBody>
            <a:bodyPr>
              <a:prstTxWarp prst="textNoShape">
                <a:avLst/>
              </a:prstTxWarp>
              <a:spAutoFit/>
            </a:bodyPr>
            <a:lstStyle/>
            <a:p>
              <a:r>
                <a:rPr lang="en-US" sz="1000" b="1"/>
                <a:t>FFDC</a:t>
              </a:r>
            </a:p>
          </p:txBody>
        </p:sp>
        <p:sp>
          <p:nvSpPr>
            <p:cNvPr id="104604" name="Rectangle 156"/>
            <p:cNvSpPr>
              <a:spLocks noChangeArrowheads="1"/>
            </p:cNvSpPr>
            <p:nvPr/>
          </p:nvSpPr>
          <p:spPr bwMode="auto">
            <a:xfrm>
              <a:off x="4144" y="2919"/>
              <a:ext cx="368" cy="154"/>
            </a:xfrm>
            <a:prstGeom prst="rect">
              <a:avLst/>
            </a:prstGeom>
            <a:noFill/>
            <a:ln w="9525">
              <a:noFill/>
              <a:miter lim="800000"/>
              <a:headEnd/>
              <a:tailEnd/>
            </a:ln>
            <a:effectLst/>
          </p:spPr>
          <p:txBody>
            <a:bodyPr>
              <a:prstTxWarp prst="textNoShape">
                <a:avLst/>
              </a:prstTxWarp>
              <a:spAutoFit/>
            </a:bodyPr>
            <a:lstStyle/>
            <a:p>
              <a:r>
                <a:rPr lang="en-US" sz="1000" b="1"/>
                <a:t>FFE0</a:t>
              </a:r>
            </a:p>
          </p:txBody>
        </p:sp>
        <p:sp>
          <p:nvSpPr>
            <p:cNvPr id="104605" name="Rectangle 157"/>
            <p:cNvSpPr>
              <a:spLocks noChangeArrowheads="1"/>
            </p:cNvSpPr>
            <p:nvPr/>
          </p:nvSpPr>
          <p:spPr bwMode="auto">
            <a:xfrm>
              <a:off x="4144" y="3039"/>
              <a:ext cx="368" cy="154"/>
            </a:xfrm>
            <a:prstGeom prst="rect">
              <a:avLst/>
            </a:prstGeom>
            <a:noFill/>
            <a:ln w="9525">
              <a:noFill/>
              <a:miter lim="800000"/>
              <a:headEnd/>
              <a:tailEnd/>
            </a:ln>
            <a:effectLst/>
          </p:spPr>
          <p:txBody>
            <a:bodyPr>
              <a:prstTxWarp prst="textNoShape">
                <a:avLst/>
              </a:prstTxWarp>
              <a:spAutoFit/>
            </a:bodyPr>
            <a:lstStyle/>
            <a:p>
              <a:r>
                <a:rPr lang="en-US" sz="1000" b="1"/>
                <a:t>FFE4</a:t>
              </a:r>
            </a:p>
          </p:txBody>
        </p:sp>
        <p:sp>
          <p:nvSpPr>
            <p:cNvPr id="104606" name="Rectangle 158"/>
            <p:cNvSpPr>
              <a:spLocks noChangeArrowheads="1"/>
            </p:cNvSpPr>
            <p:nvPr/>
          </p:nvSpPr>
          <p:spPr bwMode="auto">
            <a:xfrm>
              <a:off x="4144" y="3159"/>
              <a:ext cx="368" cy="154"/>
            </a:xfrm>
            <a:prstGeom prst="rect">
              <a:avLst/>
            </a:prstGeom>
            <a:noFill/>
            <a:ln w="9525">
              <a:noFill/>
              <a:miter lim="800000"/>
              <a:headEnd/>
              <a:tailEnd/>
            </a:ln>
            <a:effectLst/>
          </p:spPr>
          <p:txBody>
            <a:bodyPr>
              <a:prstTxWarp prst="textNoShape">
                <a:avLst/>
              </a:prstTxWarp>
              <a:spAutoFit/>
            </a:bodyPr>
            <a:lstStyle/>
            <a:p>
              <a:r>
                <a:rPr lang="en-US" sz="1000" b="1"/>
                <a:t>FFE8</a:t>
              </a:r>
            </a:p>
          </p:txBody>
        </p:sp>
        <p:sp>
          <p:nvSpPr>
            <p:cNvPr id="104607" name="Rectangle 159"/>
            <p:cNvSpPr>
              <a:spLocks noChangeArrowheads="1"/>
            </p:cNvSpPr>
            <p:nvPr/>
          </p:nvSpPr>
          <p:spPr bwMode="auto">
            <a:xfrm>
              <a:off x="4144" y="3279"/>
              <a:ext cx="374" cy="154"/>
            </a:xfrm>
            <a:prstGeom prst="rect">
              <a:avLst/>
            </a:prstGeom>
            <a:noFill/>
            <a:ln w="9525">
              <a:noFill/>
              <a:miter lim="800000"/>
              <a:headEnd/>
              <a:tailEnd/>
            </a:ln>
            <a:effectLst/>
          </p:spPr>
          <p:txBody>
            <a:bodyPr>
              <a:prstTxWarp prst="textNoShape">
                <a:avLst/>
              </a:prstTxWarp>
              <a:spAutoFit/>
            </a:bodyPr>
            <a:lstStyle/>
            <a:p>
              <a:r>
                <a:rPr lang="en-US" sz="1000" b="1"/>
                <a:t>FFEC</a:t>
              </a:r>
            </a:p>
          </p:txBody>
        </p:sp>
        <p:sp>
          <p:nvSpPr>
            <p:cNvPr id="104608" name="Rectangle 160"/>
            <p:cNvSpPr>
              <a:spLocks noChangeArrowheads="1"/>
            </p:cNvSpPr>
            <p:nvPr/>
          </p:nvSpPr>
          <p:spPr bwMode="auto">
            <a:xfrm>
              <a:off x="4144" y="3399"/>
              <a:ext cx="368" cy="154"/>
            </a:xfrm>
            <a:prstGeom prst="rect">
              <a:avLst/>
            </a:prstGeom>
            <a:noFill/>
            <a:ln w="9525">
              <a:noFill/>
              <a:miter lim="800000"/>
              <a:headEnd/>
              <a:tailEnd/>
            </a:ln>
            <a:effectLst/>
          </p:spPr>
          <p:txBody>
            <a:bodyPr>
              <a:prstTxWarp prst="textNoShape">
                <a:avLst/>
              </a:prstTxWarp>
              <a:spAutoFit/>
            </a:bodyPr>
            <a:lstStyle/>
            <a:p>
              <a:r>
                <a:rPr lang="en-US" sz="1000" b="1"/>
                <a:t>FFF0</a:t>
              </a:r>
            </a:p>
          </p:txBody>
        </p:sp>
        <p:sp>
          <p:nvSpPr>
            <p:cNvPr id="104609" name="Rectangle 161"/>
            <p:cNvSpPr>
              <a:spLocks noChangeArrowheads="1"/>
            </p:cNvSpPr>
            <p:nvPr/>
          </p:nvSpPr>
          <p:spPr bwMode="auto">
            <a:xfrm>
              <a:off x="4144" y="3519"/>
              <a:ext cx="368"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04610" name="Rectangle 162"/>
            <p:cNvSpPr>
              <a:spLocks noChangeArrowheads="1"/>
            </p:cNvSpPr>
            <p:nvPr/>
          </p:nvSpPr>
          <p:spPr bwMode="auto">
            <a:xfrm>
              <a:off x="4144" y="3639"/>
              <a:ext cx="368"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04611" name="Rectangle 163"/>
            <p:cNvSpPr>
              <a:spLocks noChangeArrowheads="1"/>
            </p:cNvSpPr>
            <p:nvPr/>
          </p:nvSpPr>
          <p:spPr bwMode="auto">
            <a:xfrm>
              <a:off x="4144" y="3759"/>
              <a:ext cx="368"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grpSp>
      <p:sp>
        <p:nvSpPr>
          <p:cNvPr id="104612" name="Line 164"/>
          <p:cNvSpPr>
            <a:spLocks noChangeShapeType="1"/>
          </p:cNvSpPr>
          <p:nvPr/>
        </p:nvSpPr>
        <p:spPr bwMode="auto">
          <a:xfrm>
            <a:off x="8539163" y="1143000"/>
            <a:ext cx="1587" cy="2303463"/>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4613" name="Line 165"/>
          <p:cNvSpPr>
            <a:spLocks noChangeShapeType="1"/>
          </p:cNvSpPr>
          <p:nvPr/>
        </p:nvSpPr>
        <p:spPr bwMode="auto">
          <a:xfrm>
            <a:off x="8539163" y="3919538"/>
            <a:ext cx="1587" cy="22860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04614" name="Text Box 166"/>
          <p:cNvSpPr txBox="1">
            <a:spLocks noChangeArrowheads="1"/>
          </p:cNvSpPr>
          <p:nvPr/>
        </p:nvSpPr>
        <p:spPr bwMode="auto">
          <a:xfrm>
            <a:off x="8201025" y="3371850"/>
            <a:ext cx="304800" cy="55880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1200" b="1">
                <a:latin typeface="Times New Roman" pitchFamily="1" charset="0"/>
              </a:rPr>
              <a:t>.</a:t>
            </a:r>
          </a:p>
          <a:p>
            <a:pPr algn="ctr">
              <a:lnSpc>
                <a:spcPct val="85000"/>
              </a:lnSpc>
            </a:pPr>
            <a:r>
              <a:rPr lang="en-US" sz="1200" b="1">
                <a:latin typeface="Times New Roman" pitchFamily="1" charset="0"/>
              </a:rPr>
              <a:t>.</a:t>
            </a:r>
          </a:p>
          <a:p>
            <a:pPr algn="ctr">
              <a:lnSpc>
                <a:spcPct val="85000"/>
              </a:lnSpc>
            </a:pPr>
            <a:r>
              <a:rPr lang="en-US" sz="1200" b="1">
                <a:latin typeface="Times New Roman" pitchFamily="1" charset="0"/>
              </a:rPr>
              <a:t>.</a:t>
            </a:r>
          </a:p>
        </p:txBody>
      </p:sp>
      <p:sp>
        <p:nvSpPr>
          <p:cNvPr id="104615" name="Rectangle 167"/>
          <p:cNvSpPr>
            <a:spLocks noChangeArrowheads="1"/>
          </p:cNvSpPr>
          <p:nvPr/>
        </p:nvSpPr>
        <p:spPr bwMode="auto">
          <a:xfrm>
            <a:off x="7543800" y="3454400"/>
            <a:ext cx="990600" cy="46037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04616" name="Text Box 168"/>
          <p:cNvSpPr txBox="1">
            <a:spLocks noChangeArrowheads="1"/>
          </p:cNvSpPr>
          <p:nvPr/>
        </p:nvSpPr>
        <p:spPr bwMode="auto">
          <a:xfrm>
            <a:off x="7543800" y="3362325"/>
            <a:ext cx="990600" cy="55880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1200" b="1">
                <a:latin typeface="Times New Roman" pitchFamily="1" charset="0"/>
              </a:rPr>
              <a:t>.</a:t>
            </a:r>
          </a:p>
          <a:p>
            <a:pPr algn="ctr">
              <a:lnSpc>
                <a:spcPct val="85000"/>
              </a:lnSpc>
            </a:pPr>
            <a:r>
              <a:rPr lang="en-US" sz="1200" b="1">
                <a:latin typeface="Times New Roman" pitchFamily="1" charset="0"/>
              </a:rPr>
              <a:t>.</a:t>
            </a:r>
          </a:p>
          <a:p>
            <a:pPr algn="ctr">
              <a:lnSpc>
                <a:spcPct val="85000"/>
              </a:lnSpc>
            </a:pPr>
            <a:r>
              <a:rPr lang="en-US" sz="1200" b="1">
                <a:latin typeface="Times New Roman"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4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44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4454"/>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499"/>
                                          </p:stCondLst>
                                        </p:cTn>
                                        <p:tgtEl>
                                          <p:spTgt spid="10448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499"/>
                                          </p:stCondLst>
                                        </p:cTn>
                                        <p:tgtEl>
                                          <p:spTgt spid="10450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499"/>
                                          </p:stCondLst>
                                        </p:cTn>
                                        <p:tgtEl>
                                          <p:spTgt spid="10452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0450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499"/>
                                          </p:stCondLst>
                                        </p:cTn>
                                        <p:tgtEl>
                                          <p:spTgt spid="10461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499"/>
                                          </p:stCondLst>
                                        </p:cTn>
                                        <p:tgtEl>
                                          <p:spTgt spid="104613"/>
                                        </p:tgtEl>
                                        <p:attrNameLst>
                                          <p:attrName>style.visibility</p:attrName>
                                        </p:attrNameLst>
                                      </p:cBhvr>
                                      <p:to>
                                        <p:strVal val="visible"/>
                                      </p:to>
                                    </p:set>
                                  </p:childTnLst>
                                </p:cTn>
                              </p:par>
                              <p:par>
                                <p:cTn id="28" presetID="2" presetClass="entr" presetSubtype="2" fill="hold" nodeType="withEffect">
                                  <p:stCondLst>
                                    <p:cond delay="0"/>
                                  </p:stCondLst>
                                  <p:childTnLst>
                                    <p:set>
                                      <p:cBhvr>
                                        <p:cTn id="29" dur="1" fill="hold">
                                          <p:stCondLst>
                                            <p:cond delay="0"/>
                                          </p:stCondLst>
                                        </p:cTn>
                                        <p:tgtEl>
                                          <p:spTgt spid="104535"/>
                                        </p:tgtEl>
                                        <p:attrNameLst>
                                          <p:attrName>style.visibility</p:attrName>
                                        </p:attrNameLst>
                                      </p:cBhvr>
                                      <p:to>
                                        <p:strVal val="visible"/>
                                      </p:to>
                                    </p:set>
                                    <p:anim calcmode="lin" valueType="num">
                                      <p:cBhvr additive="base">
                                        <p:cTn id="30" dur="500" fill="hold"/>
                                        <p:tgtEl>
                                          <p:spTgt spid="104535"/>
                                        </p:tgtEl>
                                        <p:attrNameLst>
                                          <p:attrName>ppt_x</p:attrName>
                                        </p:attrNameLst>
                                      </p:cBhvr>
                                      <p:tavLst>
                                        <p:tav tm="0">
                                          <p:val>
                                            <p:strVal val="1+#ppt_w/2"/>
                                          </p:val>
                                        </p:tav>
                                        <p:tav tm="100000">
                                          <p:val>
                                            <p:strVal val="#ppt_x"/>
                                          </p:val>
                                        </p:tav>
                                      </p:tavLst>
                                    </p:anim>
                                    <p:anim calcmode="lin" valueType="num">
                                      <p:cBhvr additive="base">
                                        <p:cTn id="31" dur="500" fill="hold"/>
                                        <p:tgtEl>
                                          <p:spTgt spid="104535"/>
                                        </p:tgtEl>
                                        <p:attrNameLst>
                                          <p:attrName>ppt_y</p:attrName>
                                        </p:attrNameLst>
                                      </p:cBhvr>
                                      <p:tavLst>
                                        <p:tav tm="0">
                                          <p:val>
                                            <p:strVal val="#ppt_y"/>
                                          </p:val>
                                        </p:tav>
                                        <p:tav tm="100000">
                                          <p:val>
                                            <p:strVal val="#ppt_y"/>
                                          </p:val>
                                        </p:tav>
                                      </p:tavLst>
                                    </p:anim>
                                  </p:childTnLst>
                                </p:cTn>
                              </p:par>
                              <p:par>
                                <p:cTn id="32" presetID="9" presetClass="exit" presetSubtype="0" fill="hold" nodeType="withEffect">
                                  <p:stCondLst>
                                    <p:cond delay="0"/>
                                  </p:stCondLst>
                                  <p:childTnLst>
                                    <p:animEffect transition="out" filter="dissolve">
                                      <p:cBhvr>
                                        <p:cTn id="33" dur="500"/>
                                        <p:tgtEl>
                                          <p:spTgt spid="104561"/>
                                        </p:tgtEl>
                                      </p:cBhvr>
                                    </p:animEffect>
                                    <p:set>
                                      <p:cBhvr>
                                        <p:cTn id="34" dur="1" fill="hold">
                                          <p:stCondLst>
                                            <p:cond delay="499"/>
                                          </p:stCondLst>
                                        </p:cTn>
                                        <p:tgtEl>
                                          <p:spTgt spid="104561"/>
                                        </p:tgtEl>
                                        <p:attrNameLst>
                                          <p:attrName>style.visibility</p:attrName>
                                        </p:attrNameLst>
                                      </p:cBhvr>
                                      <p:to>
                                        <p:strVal val="hidden"/>
                                      </p:to>
                                    </p:set>
                                  </p:childTnLst>
                                </p:cTn>
                              </p:par>
                              <p:par>
                                <p:cTn id="35" presetID="9" presetClass="entr" presetSubtype="0" fill="hold" nodeType="withEffect">
                                  <p:stCondLst>
                                    <p:cond delay="0"/>
                                  </p:stCondLst>
                                  <p:childTnLst>
                                    <p:set>
                                      <p:cBhvr>
                                        <p:cTn id="36" dur="1" fill="hold">
                                          <p:stCondLst>
                                            <p:cond delay="0"/>
                                          </p:stCondLst>
                                        </p:cTn>
                                        <p:tgtEl>
                                          <p:spTgt spid="104587"/>
                                        </p:tgtEl>
                                        <p:attrNameLst>
                                          <p:attrName>style.visibility</p:attrName>
                                        </p:attrNameLst>
                                      </p:cBhvr>
                                      <p:to>
                                        <p:strVal val="visible"/>
                                      </p:to>
                                    </p:set>
                                    <p:animEffect transition="in" filter="dissolve">
                                      <p:cBhvr>
                                        <p:cTn id="37" dur="500"/>
                                        <p:tgtEl>
                                          <p:spTgt spid="104587"/>
                                        </p:tgtEl>
                                      </p:cBhvr>
                                    </p:animEffect>
                                  </p:childTnLst>
                                </p:cTn>
                              </p:par>
                              <p:par>
                                <p:cTn id="38" presetID="9" presetClass="exit" presetSubtype="0" fill="hold" grpId="0" nodeType="withEffect">
                                  <p:stCondLst>
                                    <p:cond delay="0"/>
                                  </p:stCondLst>
                                  <p:childTnLst>
                                    <p:animEffect transition="out" filter="dissolve">
                                      <p:cBhvr>
                                        <p:cTn id="39" dur="500"/>
                                        <p:tgtEl>
                                          <p:spTgt spid="104614"/>
                                        </p:tgtEl>
                                      </p:cBhvr>
                                    </p:animEffect>
                                    <p:set>
                                      <p:cBhvr>
                                        <p:cTn id="40" dur="1" fill="hold">
                                          <p:stCondLst>
                                            <p:cond delay="499"/>
                                          </p:stCondLst>
                                        </p:cTn>
                                        <p:tgtEl>
                                          <p:spTgt spid="104614"/>
                                        </p:tgtEl>
                                        <p:attrNameLst>
                                          <p:attrName>style.visibility</p:attrName>
                                        </p:attrNameLst>
                                      </p:cBhvr>
                                      <p:to>
                                        <p:strVal val="hidden"/>
                                      </p:to>
                                    </p:set>
                                  </p:childTnLst>
                                </p:cTn>
                              </p:par>
                              <p:par>
                                <p:cTn id="41" presetID="9" presetClass="entr" presetSubtype="0" fill="hold" grpId="0" nodeType="withEffect">
                                  <p:stCondLst>
                                    <p:cond delay="0"/>
                                  </p:stCondLst>
                                  <p:childTnLst>
                                    <p:set>
                                      <p:cBhvr>
                                        <p:cTn id="42" dur="1" fill="hold">
                                          <p:stCondLst>
                                            <p:cond delay="0"/>
                                          </p:stCondLst>
                                        </p:cTn>
                                        <p:tgtEl>
                                          <p:spTgt spid="104616"/>
                                        </p:tgtEl>
                                        <p:attrNameLst>
                                          <p:attrName>style.visibility</p:attrName>
                                        </p:attrNameLst>
                                      </p:cBhvr>
                                      <p:to>
                                        <p:strVal val="visible"/>
                                      </p:to>
                                    </p:set>
                                    <p:animEffect transition="in" filter="dissolve">
                                      <p:cBhvr>
                                        <p:cTn id="43" dur="500"/>
                                        <p:tgtEl>
                                          <p:spTgt spid="104616"/>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499"/>
                                          </p:stCondLst>
                                        </p:cTn>
                                        <p:tgtEl>
                                          <p:spTgt spid="1046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104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autoUpdateAnimBg="0"/>
      <p:bldP spid="104453" grpId="0" autoUpdateAnimBg="0"/>
      <p:bldP spid="104454" grpId="0" autoUpdateAnimBg="0"/>
      <p:bldP spid="104586" grpId="0" animBg="1"/>
      <p:bldP spid="104612" grpId="0" animBg="1"/>
      <p:bldP spid="104613" grpId="0" animBg="1"/>
      <p:bldP spid="104614" grpId="0" autoUpdateAnimBg="0"/>
      <p:bldP spid="104615" grpId="0" animBg="1"/>
      <p:bldP spid="104616" grpId="0"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Allocation of Memory to Variables</a:t>
            </a:r>
            <a:endParaRPr lang="en-US" sz="4200">
              <a:solidFill>
                <a:srgbClr val="FF0000"/>
              </a:solidFill>
            </a:endParaRPr>
          </a:p>
        </p:txBody>
      </p:sp>
      <p:sp>
        <p:nvSpPr>
          <p:cNvPr id="106499" name="Rectangle 3"/>
          <p:cNvSpPr>
            <a:spLocks noChangeArrowheads="1"/>
          </p:cNvSpPr>
          <p:nvPr/>
        </p:nvSpPr>
        <p:spPr bwMode="auto">
          <a:xfrm>
            <a:off x="482600" y="1155700"/>
            <a:ext cx="81788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 you declare a variable in a program, Java allocates space for that variable from one of several memory regions.</a:t>
            </a:r>
          </a:p>
        </p:txBody>
      </p:sp>
      <p:grpSp>
        <p:nvGrpSpPr>
          <p:cNvPr id="106500" name="Group 4"/>
          <p:cNvGrpSpPr>
            <a:grpSpLocks/>
          </p:cNvGrpSpPr>
          <p:nvPr/>
        </p:nvGrpSpPr>
        <p:grpSpPr bwMode="auto">
          <a:xfrm>
            <a:off x="482600" y="1968500"/>
            <a:ext cx="8585200" cy="1765300"/>
            <a:chOff x="304" y="1240"/>
            <a:chExt cx="5408" cy="1112"/>
          </a:xfrm>
        </p:grpSpPr>
        <p:sp>
          <p:nvSpPr>
            <p:cNvPr id="106501" name="Rectangle 5"/>
            <p:cNvSpPr>
              <a:spLocks noChangeArrowheads="1"/>
            </p:cNvSpPr>
            <p:nvPr/>
          </p:nvSpPr>
          <p:spPr bwMode="auto">
            <a:xfrm>
              <a:off x="304" y="1240"/>
              <a:ext cx="4352" cy="111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One region of memory is reserved for variables that are never created or destroyed as the program runs, such as named constants and other class variables.  This information is called </a:t>
              </a:r>
              <a:r>
                <a:rPr lang="en-US" sz="2400" b="1" i="1">
                  <a:latin typeface="Times New Roman" pitchFamily="1" charset="0"/>
                </a:rPr>
                <a:t>static data</a:t>
              </a:r>
              <a:r>
                <a:rPr lang="en-US" sz="2400" i="1">
                  <a:latin typeface="Times New Roman" pitchFamily="1" charset="0"/>
                </a:rPr>
                <a:t>.</a:t>
              </a:r>
              <a:endParaRPr lang="en-US" sz="2400">
                <a:latin typeface="Times New Roman" pitchFamily="1" charset="0"/>
              </a:endParaRPr>
            </a:p>
          </p:txBody>
        </p:sp>
        <p:sp>
          <p:nvSpPr>
            <p:cNvPr id="106502" name="Rectangle 6"/>
            <p:cNvSpPr>
              <a:spLocks noChangeArrowheads="1"/>
            </p:cNvSpPr>
            <p:nvPr/>
          </p:nvSpPr>
          <p:spPr bwMode="auto">
            <a:xfrm>
              <a:off x="4752" y="1255"/>
              <a:ext cx="624" cy="580"/>
            </a:xfrm>
            <a:prstGeom prst="rect">
              <a:avLst/>
            </a:prstGeom>
            <a:solidFill>
              <a:srgbClr val="33FF33"/>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i="1">
                  <a:latin typeface="Times New Roman" pitchFamily="1" charset="0"/>
                </a:rPr>
                <a:t>static</a:t>
              </a:r>
            </a:p>
            <a:p>
              <a:pPr algn="ctr">
                <a:lnSpc>
                  <a:spcPct val="85000"/>
                </a:lnSpc>
              </a:pPr>
              <a:r>
                <a:rPr lang="en-US" i="1">
                  <a:latin typeface="Times New Roman" pitchFamily="1" charset="0"/>
                </a:rPr>
                <a:t>data</a:t>
              </a:r>
            </a:p>
          </p:txBody>
        </p:sp>
        <p:sp>
          <p:nvSpPr>
            <p:cNvPr id="106503" name="Rectangle 7"/>
            <p:cNvSpPr>
              <a:spLocks noChangeArrowheads="1"/>
            </p:cNvSpPr>
            <p:nvPr/>
          </p:nvSpPr>
          <p:spPr bwMode="auto">
            <a:xfrm>
              <a:off x="5344" y="1248"/>
              <a:ext cx="368" cy="154"/>
            </a:xfrm>
            <a:prstGeom prst="rect">
              <a:avLst/>
            </a:prstGeom>
            <a:noFill/>
            <a:ln w="9525">
              <a:noFill/>
              <a:miter lim="800000"/>
              <a:headEnd/>
              <a:tailEnd/>
            </a:ln>
            <a:effectLst/>
          </p:spPr>
          <p:txBody>
            <a:bodyPr>
              <a:prstTxWarp prst="textNoShape">
                <a:avLst/>
              </a:prstTxWarp>
              <a:spAutoFit/>
            </a:bodyPr>
            <a:lstStyle/>
            <a:p>
              <a:r>
                <a:rPr lang="en-US" sz="1000" b="1"/>
                <a:t>0000</a:t>
              </a:r>
            </a:p>
          </p:txBody>
        </p:sp>
      </p:grpSp>
      <p:grpSp>
        <p:nvGrpSpPr>
          <p:cNvPr id="106504" name="Group 8"/>
          <p:cNvGrpSpPr>
            <a:grpSpLocks/>
          </p:cNvGrpSpPr>
          <p:nvPr/>
        </p:nvGrpSpPr>
        <p:grpSpPr bwMode="auto">
          <a:xfrm>
            <a:off x="482600" y="4229100"/>
            <a:ext cx="8585200" cy="2108200"/>
            <a:chOff x="304" y="2664"/>
            <a:chExt cx="5408" cy="1328"/>
          </a:xfrm>
        </p:grpSpPr>
        <p:sp>
          <p:nvSpPr>
            <p:cNvPr id="106505" name="Rectangle 9"/>
            <p:cNvSpPr>
              <a:spLocks noChangeArrowheads="1"/>
            </p:cNvSpPr>
            <p:nvPr/>
          </p:nvSpPr>
          <p:spPr bwMode="auto">
            <a:xfrm>
              <a:off x="4752" y="3176"/>
              <a:ext cx="624" cy="791"/>
            </a:xfrm>
            <a:prstGeom prst="rect">
              <a:avLst/>
            </a:prstGeom>
            <a:solidFill>
              <a:srgbClr val="FFFF66"/>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i="1">
                  <a:latin typeface="Times New Roman" pitchFamily="1" charset="0"/>
                </a:rPr>
                <a:t>stack</a:t>
              </a:r>
            </a:p>
          </p:txBody>
        </p:sp>
        <p:sp>
          <p:nvSpPr>
            <p:cNvPr id="106506" name="Rectangle 10"/>
            <p:cNvSpPr>
              <a:spLocks noChangeArrowheads="1"/>
            </p:cNvSpPr>
            <p:nvPr/>
          </p:nvSpPr>
          <p:spPr bwMode="auto">
            <a:xfrm>
              <a:off x="5344" y="3838"/>
              <a:ext cx="368" cy="154"/>
            </a:xfrm>
            <a:prstGeom prst="rect">
              <a:avLst/>
            </a:prstGeom>
            <a:noFill/>
            <a:ln w="9525">
              <a:noFill/>
              <a:miter lim="800000"/>
              <a:headEnd/>
              <a:tailEnd/>
            </a:ln>
            <a:effectLst/>
          </p:spPr>
          <p:txBody>
            <a:bodyPr>
              <a:prstTxWarp prst="textNoShape">
                <a:avLst/>
              </a:prstTxWarp>
              <a:spAutoFit/>
            </a:bodyPr>
            <a:lstStyle/>
            <a:p>
              <a:r>
                <a:rPr lang="en-US" sz="1000" b="1"/>
                <a:t>FFFF</a:t>
              </a:r>
            </a:p>
          </p:txBody>
        </p:sp>
        <p:sp>
          <p:nvSpPr>
            <p:cNvPr id="106507" name="Rectangle 11"/>
            <p:cNvSpPr>
              <a:spLocks noChangeArrowheads="1"/>
            </p:cNvSpPr>
            <p:nvPr/>
          </p:nvSpPr>
          <p:spPr bwMode="auto">
            <a:xfrm>
              <a:off x="304" y="2664"/>
              <a:ext cx="4352" cy="936"/>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Each time you call a method, Java allocates a new block of memory called a </a:t>
              </a:r>
              <a:r>
                <a:rPr lang="en-US" sz="2400" b="1" i="1">
                  <a:latin typeface="Times New Roman" pitchFamily="1" charset="0"/>
                </a:rPr>
                <a:t>stack frame</a:t>
              </a:r>
              <a:r>
                <a:rPr lang="en-US" sz="2400">
                  <a:latin typeface="Times New Roman" pitchFamily="1" charset="0"/>
                </a:rPr>
                <a:t> to hold its local variables.  These stack frames come from a region of memory called the </a:t>
              </a:r>
              <a:r>
                <a:rPr lang="en-US" sz="2400" b="1" i="1">
                  <a:latin typeface="Times New Roman" pitchFamily="1" charset="0"/>
                </a:rPr>
                <a:t>stack</a:t>
              </a:r>
              <a:r>
                <a:rPr lang="en-US" sz="2400" i="1">
                  <a:latin typeface="Times New Roman" pitchFamily="1" charset="0"/>
                </a:rPr>
                <a:t>.</a:t>
              </a:r>
              <a:endParaRPr lang="en-US" sz="2400">
                <a:latin typeface="Times New Roman" pitchFamily="1" charset="0"/>
              </a:endParaRPr>
            </a:p>
          </p:txBody>
        </p:sp>
      </p:grpSp>
      <p:grpSp>
        <p:nvGrpSpPr>
          <p:cNvPr id="106508" name="Group 12"/>
          <p:cNvGrpSpPr>
            <a:grpSpLocks/>
          </p:cNvGrpSpPr>
          <p:nvPr/>
        </p:nvGrpSpPr>
        <p:grpSpPr bwMode="auto">
          <a:xfrm>
            <a:off x="482600" y="2908300"/>
            <a:ext cx="8051800" cy="1282700"/>
            <a:chOff x="304" y="1832"/>
            <a:chExt cx="5072" cy="808"/>
          </a:xfrm>
        </p:grpSpPr>
        <p:sp>
          <p:nvSpPr>
            <p:cNvPr id="106509" name="Rectangle 13"/>
            <p:cNvSpPr>
              <a:spLocks noChangeArrowheads="1"/>
            </p:cNvSpPr>
            <p:nvPr/>
          </p:nvSpPr>
          <p:spPr bwMode="auto">
            <a:xfrm>
              <a:off x="304" y="2144"/>
              <a:ext cx="4352" cy="44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Whenever you create a new object, Java allocates space from a pool of memory called the </a:t>
              </a:r>
              <a:r>
                <a:rPr lang="en-US" sz="2400" b="1" i="1">
                  <a:latin typeface="Times New Roman" pitchFamily="1" charset="0"/>
                </a:rPr>
                <a:t>heap</a:t>
              </a:r>
              <a:r>
                <a:rPr lang="en-US" sz="2400" i="1">
                  <a:latin typeface="Times New Roman" pitchFamily="1" charset="0"/>
                </a:rPr>
                <a:t>.</a:t>
              </a:r>
              <a:endParaRPr lang="en-US" sz="2400">
                <a:latin typeface="Times New Roman" pitchFamily="1" charset="0"/>
              </a:endParaRPr>
            </a:p>
          </p:txBody>
        </p:sp>
        <p:sp>
          <p:nvSpPr>
            <p:cNvPr id="106510" name="Rectangle 14"/>
            <p:cNvSpPr>
              <a:spLocks noChangeArrowheads="1"/>
            </p:cNvSpPr>
            <p:nvPr/>
          </p:nvSpPr>
          <p:spPr bwMode="auto">
            <a:xfrm>
              <a:off x="4752" y="1832"/>
              <a:ext cx="624" cy="808"/>
            </a:xfrm>
            <a:prstGeom prst="rect">
              <a:avLst/>
            </a:prstGeom>
            <a:solidFill>
              <a:srgbClr val="6699FF"/>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i="1">
                  <a:latin typeface="Times New Roman" pitchFamily="1" charset="0"/>
                </a:rPr>
                <a:t>heap</a:t>
              </a:r>
            </a:p>
          </p:txBody>
        </p:sp>
      </p:grpSp>
      <p:grpSp>
        <p:nvGrpSpPr>
          <p:cNvPr id="106511" name="Group 15"/>
          <p:cNvGrpSpPr>
            <a:grpSpLocks/>
          </p:cNvGrpSpPr>
          <p:nvPr/>
        </p:nvGrpSpPr>
        <p:grpSpPr bwMode="auto">
          <a:xfrm>
            <a:off x="482600" y="4216400"/>
            <a:ext cx="7708900" cy="2222500"/>
            <a:chOff x="304" y="2656"/>
            <a:chExt cx="4856" cy="1400"/>
          </a:xfrm>
        </p:grpSpPr>
        <p:sp>
          <p:nvSpPr>
            <p:cNvPr id="106512" name="AutoShape 16"/>
            <p:cNvSpPr>
              <a:spLocks noChangeArrowheads="1"/>
            </p:cNvSpPr>
            <p:nvPr/>
          </p:nvSpPr>
          <p:spPr bwMode="auto">
            <a:xfrm>
              <a:off x="4968" y="2968"/>
              <a:ext cx="192" cy="192"/>
            </a:xfrm>
            <a:prstGeom prst="upArrow">
              <a:avLst>
                <a:gd name="adj1" fmla="val 50000"/>
                <a:gd name="adj2" fmla="val 48958"/>
              </a:avLst>
            </a:prstGeom>
            <a:solidFill>
              <a:srgbClr val="FFFF66"/>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6513" name="Rectangle 17"/>
            <p:cNvSpPr>
              <a:spLocks noChangeArrowheads="1"/>
            </p:cNvSpPr>
            <p:nvPr/>
          </p:nvSpPr>
          <p:spPr bwMode="auto">
            <a:xfrm>
              <a:off x="304" y="3568"/>
              <a:ext cx="4352" cy="48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In classical architectures, the stack and heap grow toward each other to maximize the available space.</a:t>
              </a:r>
            </a:p>
          </p:txBody>
        </p:sp>
        <p:sp>
          <p:nvSpPr>
            <p:cNvPr id="106514" name="AutoShape 18"/>
            <p:cNvSpPr>
              <a:spLocks noChangeArrowheads="1"/>
            </p:cNvSpPr>
            <p:nvPr/>
          </p:nvSpPr>
          <p:spPr bwMode="auto">
            <a:xfrm flipV="1">
              <a:off x="4968" y="2656"/>
              <a:ext cx="192" cy="192"/>
            </a:xfrm>
            <a:prstGeom prst="upArrow">
              <a:avLst>
                <a:gd name="adj1" fmla="val 50000"/>
                <a:gd name="adj2" fmla="val 48958"/>
              </a:avLst>
            </a:prstGeom>
            <a:solidFill>
              <a:srgbClr val="6699FF"/>
            </a:solidFill>
            <a:ln w="9525">
              <a:solidFill>
                <a:schemeClr val="tx1"/>
              </a:solidFill>
              <a:miter lim="800000"/>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65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065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065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06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Heap-Stack Diagrams</a:t>
            </a:r>
            <a:endParaRPr lang="en-US">
              <a:solidFill>
                <a:schemeClr val="tx1"/>
              </a:solidFill>
            </a:endParaRPr>
          </a:p>
        </p:txBody>
      </p:sp>
      <p:sp>
        <p:nvSpPr>
          <p:cNvPr id="108547"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It is easier to understand how Java works if you have a good mental model of its use of memory.  The text illustrates this model using </a:t>
            </a:r>
            <a:r>
              <a:rPr lang="en-US" sz="2400" b="1" i="1">
                <a:latin typeface="Times New Roman" pitchFamily="1" charset="0"/>
              </a:rPr>
              <a:t>heap-stack diagrams</a:t>
            </a:r>
            <a:r>
              <a:rPr lang="en-US" sz="2400" i="1">
                <a:latin typeface="Times New Roman" pitchFamily="1" charset="0"/>
              </a:rPr>
              <a:t>,</a:t>
            </a:r>
            <a:r>
              <a:rPr lang="en-US" sz="2400">
                <a:latin typeface="Times New Roman" pitchFamily="1" charset="0"/>
              </a:rPr>
              <a:t> which show the heap on the left and the stack on the right, separated by a dotted line.</a:t>
            </a:r>
          </a:p>
        </p:txBody>
      </p:sp>
      <p:sp>
        <p:nvSpPr>
          <p:cNvPr id="108548" name="Rectangle 4"/>
          <p:cNvSpPr>
            <a:spLocks noChangeArrowheads="1"/>
          </p:cNvSpPr>
          <p:nvPr/>
        </p:nvSpPr>
        <p:spPr bwMode="auto">
          <a:xfrm>
            <a:off x="482600" y="2590800"/>
            <a:ext cx="8128000" cy="2120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Whenever your program creates a new object, you need to add a block of memory to the heap side of the diagram.  That block must be large enough to store the instance variables for the object, along with some extra space, called </a:t>
            </a:r>
            <a:r>
              <a:rPr lang="en-US" sz="2400" b="1" i="1">
                <a:latin typeface="Times New Roman" pitchFamily="1" charset="0"/>
              </a:rPr>
              <a:t>overhead</a:t>
            </a:r>
            <a:r>
              <a:rPr lang="en-US" sz="2400" i="1">
                <a:latin typeface="Times New Roman" pitchFamily="1" charset="0"/>
              </a:rPr>
              <a:t>,</a:t>
            </a:r>
            <a:r>
              <a:rPr lang="en-US" sz="2400">
                <a:latin typeface="Times New Roman" pitchFamily="1" charset="0"/>
              </a:rPr>
              <a:t> that is required for any object.  Overhead space is indicated in heap-stack diagrams as a crosshatched box.</a:t>
            </a:r>
          </a:p>
        </p:txBody>
      </p:sp>
      <p:sp>
        <p:nvSpPr>
          <p:cNvPr id="108549" name="Rectangle 5"/>
          <p:cNvSpPr>
            <a:spLocks noChangeArrowheads="1"/>
          </p:cNvSpPr>
          <p:nvPr/>
        </p:nvSpPr>
        <p:spPr bwMode="auto">
          <a:xfrm>
            <a:off x="482600" y="4660900"/>
            <a:ext cx="8128000" cy="2197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Whenever your program calls a method, you need to create a new stack frame by adding a block of memory to the stack side.  For method calls, you need to add enough space to store the local variables for the method, again with some overhead information that tracks what the program is doing.  When a method returns, Java reclaims the memory in its frame.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build="p" autoUpdateAnimBg="0"/>
      <p:bldP spid="108549"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Object References</a:t>
            </a:r>
            <a:endParaRPr lang="en-US">
              <a:solidFill>
                <a:schemeClr val="tx1"/>
              </a:solidFill>
            </a:endParaRPr>
          </a:p>
        </p:txBody>
      </p:sp>
      <p:sp>
        <p:nvSpPr>
          <p:cNvPr id="110595"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Internally, Java identifies an object by its address in memory.  That address is called a </a:t>
            </a:r>
            <a:r>
              <a:rPr lang="en-US" sz="2400" b="1" i="1">
                <a:latin typeface="Times New Roman" pitchFamily="1" charset="0"/>
              </a:rPr>
              <a:t>reference</a:t>
            </a:r>
            <a:r>
              <a:rPr lang="en-US" sz="2400" i="1">
                <a:latin typeface="Times New Roman" pitchFamily="1" charset="0"/>
              </a:rPr>
              <a:t>.</a:t>
            </a:r>
            <a:endParaRPr lang="en-US" sz="2400">
              <a:latin typeface="Times New Roman" pitchFamily="1" charset="0"/>
            </a:endParaRPr>
          </a:p>
        </p:txBody>
      </p:sp>
      <p:grpSp>
        <p:nvGrpSpPr>
          <p:cNvPr id="110596" name="Group 4"/>
          <p:cNvGrpSpPr>
            <a:grpSpLocks/>
          </p:cNvGrpSpPr>
          <p:nvPr/>
        </p:nvGrpSpPr>
        <p:grpSpPr bwMode="auto">
          <a:xfrm>
            <a:off x="482600" y="3911600"/>
            <a:ext cx="8128000" cy="1716088"/>
            <a:chOff x="304" y="2464"/>
            <a:chExt cx="5120" cy="1081"/>
          </a:xfrm>
        </p:grpSpPr>
        <p:sp>
          <p:nvSpPr>
            <p:cNvPr id="110597" name="Text Box 5"/>
            <p:cNvSpPr txBox="1">
              <a:spLocks noChangeArrowheads="1"/>
            </p:cNvSpPr>
            <p:nvPr/>
          </p:nvSpPr>
          <p:spPr bwMode="auto">
            <a:xfrm>
              <a:off x="3473" y="2928"/>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sp>
          <p:nvSpPr>
            <p:cNvPr id="110598" name="Rectangle 6"/>
            <p:cNvSpPr>
              <a:spLocks noChangeArrowheads="1"/>
            </p:cNvSpPr>
            <p:nvPr/>
          </p:nvSpPr>
          <p:spPr bwMode="auto">
            <a:xfrm>
              <a:off x="3480" y="3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1000</a:t>
              </a:r>
            </a:p>
          </p:txBody>
        </p:sp>
        <p:sp>
          <p:nvSpPr>
            <p:cNvPr id="110599" name="Rectangle 7"/>
            <p:cNvSpPr>
              <a:spLocks noChangeArrowheads="1"/>
            </p:cNvSpPr>
            <p:nvPr/>
          </p:nvSpPr>
          <p:spPr bwMode="auto">
            <a:xfrm>
              <a:off x="3168" y="3372"/>
              <a:ext cx="337"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r1</a:t>
              </a:r>
            </a:p>
          </p:txBody>
        </p:sp>
        <p:sp>
          <p:nvSpPr>
            <p:cNvPr id="110600" name="Rectangle 8"/>
            <p:cNvSpPr>
              <a:spLocks noChangeArrowheads="1"/>
            </p:cNvSpPr>
            <p:nvPr/>
          </p:nvSpPr>
          <p:spPr bwMode="auto">
            <a:xfrm>
              <a:off x="4075" y="3378"/>
              <a:ext cx="360"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10601" name="Rectangle 9"/>
            <p:cNvSpPr>
              <a:spLocks noChangeArrowheads="1"/>
            </p:cNvSpPr>
            <p:nvPr/>
          </p:nvSpPr>
          <p:spPr bwMode="auto">
            <a:xfrm>
              <a:off x="304" y="2464"/>
              <a:ext cx="5120" cy="36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The local variable </a:t>
              </a:r>
              <a:r>
                <a:rPr lang="en-US" sz="2000" b="1" dirty="0">
                  <a:latin typeface="Courier New" pitchFamily="1" charset="0"/>
                </a:rPr>
                <a:t>r1</a:t>
              </a:r>
              <a:r>
                <a:rPr lang="en-US" sz="2400" dirty="0">
                  <a:latin typeface="Times New Roman" pitchFamily="1" charset="0"/>
                </a:rPr>
                <a:t> is allocated in the current stack frame and is assigned the value </a:t>
              </a:r>
              <a:r>
                <a:rPr lang="en-US" sz="2000" dirty="0"/>
                <a:t>1000</a:t>
              </a:r>
              <a:r>
                <a:rPr lang="en-US" sz="2400" dirty="0">
                  <a:latin typeface="Times New Roman" pitchFamily="1" charset="0"/>
                </a:rPr>
                <a:t>, which identifies the object. </a:t>
              </a:r>
            </a:p>
          </p:txBody>
        </p:sp>
        <p:sp>
          <p:nvSpPr>
            <p:cNvPr id="110602" name="Line 10"/>
            <p:cNvSpPr>
              <a:spLocks noChangeShapeType="1"/>
            </p:cNvSpPr>
            <p:nvPr/>
          </p:nvSpPr>
          <p:spPr bwMode="auto">
            <a:xfrm>
              <a:off x="2880" y="2997"/>
              <a:ext cx="0" cy="531"/>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grpSp>
      <p:sp>
        <p:nvSpPr>
          <p:cNvPr id="110603" name="Rectangle 11"/>
          <p:cNvSpPr>
            <a:spLocks noChangeArrowheads="1"/>
          </p:cNvSpPr>
          <p:nvPr/>
        </p:nvSpPr>
        <p:spPr bwMode="auto">
          <a:xfrm>
            <a:off x="482600" y="57785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The next slide traces the execution of the </a:t>
            </a:r>
            <a:r>
              <a:rPr lang="en-US" sz="2000" b="1" dirty="0" err="1">
                <a:latin typeface="Courier New" pitchFamily="1" charset="0"/>
              </a:rPr>
              <a:t>TestRational</a:t>
            </a:r>
            <a:r>
              <a:rPr lang="en-US" sz="2400" dirty="0">
                <a:latin typeface="Times New Roman" pitchFamily="1" charset="0"/>
              </a:rPr>
              <a:t> program from Chapter 6 using the heap-stack model.  </a:t>
            </a:r>
          </a:p>
        </p:txBody>
      </p:sp>
      <p:grpSp>
        <p:nvGrpSpPr>
          <p:cNvPr id="110604" name="Group 12"/>
          <p:cNvGrpSpPr>
            <a:grpSpLocks/>
          </p:cNvGrpSpPr>
          <p:nvPr/>
        </p:nvGrpSpPr>
        <p:grpSpPr bwMode="auto">
          <a:xfrm>
            <a:off x="482600" y="1955800"/>
            <a:ext cx="8128000" cy="3678238"/>
            <a:chOff x="304" y="1232"/>
            <a:chExt cx="5120" cy="2317"/>
          </a:xfrm>
        </p:grpSpPr>
        <p:sp>
          <p:nvSpPr>
            <p:cNvPr id="110605" name="Rectangle 13"/>
            <p:cNvSpPr>
              <a:spLocks noChangeArrowheads="1"/>
            </p:cNvSpPr>
            <p:nvPr/>
          </p:nvSpPr>
          <p:spPr bwMode="auto">
            <a:xfrm>
              <a:off x="800" y="1536"/>
              <a:ext cx="4240" cy="336"/>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2000" b="1">
                  <a:latin typeface="Courier New" pitchFamily="1" charset="0"/>
                </a:rPr>
                <a:t>Rational r1 = new Rational(1, 2);</a:t>
              </a:r>
            </a:p>
          </p:txBody>
        </p:sp>
        <p:sp>
          <p:nvSpPr>
            <p:cNvPr id="110606" name="Text Box 14"/>
            <p:cNvSpPr txBox="1">
              <a:spLocks noChangeArrowheads="1"/>
            </p:cNvSpPr>
            <p:nvPr/>
          </p:nvSpPr>
          <p:spPr bwMode="auto">
            <a:xfrm>
              <a:off x="1680" y="2928"/>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10607" name="Rectangle 15"/>
            <p:cNvSpPr>
              <a:spLocks noChangeArrowheads="1"/>
            </p:cNvSpPr>
            <p:nvPr/>
          </p:nvSpPr>
          <p:spPr bwMode="auto">
            <a:xfrm>
              <a:off x="1687" y="339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0608" name="Rectangle 16"/>
            <p:cNvSpPr>
              <a:spLocks noChangeArrowheads="1"/>
            </p:cNvSpPr>
            <p:nvPr/>
          </p:nvSpPr>
          <p:spPr bwMode="auto">
            <a:xfrm>
              <a:off x="1375" y="3376"/>
              <a:ext cx="337"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0609" name="Rectangle 17"/>
            <p:cNvSpPr>
              <a:spLocks noChangeArrowheads="1"/>
            </p:cNvSpPr>
            <p:nvPr/>
          </p:nvSpPr>
          <p:spPr bwMode="auto">
            <a:xfrm>
              <a:off x="1687" y="326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0610" name="Rectangle 18"/>
            <p:cNvSpPr>
              <a:spLocks noChangeArrowheads="1"/>
            </p:cNvSpPr>
            <p:nvPr/>
          </p:nvSpPr>
          <p:spPr bwMode="auto">
            <a:xfrm>
              <a:off x="1375" y="3248"/>
              <a:ext cx="337"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0611" name="Rectangle 19" descr="Small checker board"/>
            <p:cNvSpPr>
              <a:spLocks noChangeArrowheads="1"/>
            </p:cNvSpPr>
            <p:nvPr/>
          </p:nvSpPr>
          <p:spPr bwMode="auto">
            <a:xfrm>
              <a:off x="1687" y="3135"/>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0612" name="Rectangle 20"/>
            <p:cNvSpPr>
              <a:spLocks noChangeArrowheads="1"/>
            </p:cNvSpPr>
            <p:nvPr/>
          </p:nvSpPr>
          <p:spPr bwMode="auto">
            <a:xfrm>
              <a:off x="2282" y="3382"/>
              <a:ext cx="360" cy="154"/>
            </a:xfrm>
            <a:prstGeom prst="rect">
              <a:avLst/>
            </a:prstGeom>
            <a:noFill/>
            <a:ln w="9525">
              <a:noFill/>
              <a:miter lim="800000"/>
              <a:headEnd/>
              <a:tailEnd/>
            </a:ln>
            <a:effectLst/>
          </p:spPr>
          <p:txBody>
            <a:bodyPr>
              <a:prstTxWarp prst="textNoShape">
                <a:avLst/>
              </a:prstTxWarp>
              <a:spAutoFit/>
            </a:bodyPr>
            <a:lstStyle/>
            <a:p>
              <a:r>
                <a:rPr lang="en-US" sz="1000" b="1"/>
                <a:t>1008</a:t>
              </a:r>
            </a:p>
          </p:txBody>
        </p:sp>
        <p:sp>
          <p:nvSpPr>
            <p:cNvPr id="110613" name="Rectangle 21"/>
            <p:cNvSpPr>
              <a:spLocks noChangeArrowheads="1"/>
            </p:cNvSpPr>
            <p:nvPr/>
          </p:nvSpPr>
          <p:spPr bwMode="auto">
            <a:xfrm>
              <a:off x="2282" y="3254"/>
              <a:ext cx="364" cy="154"/>
            </a:xfrm>
            <a:prstGeom prst="rect">
              <a:avLst/>
            </a:prstGeom>
            <a:noFill/>
            <a:ln w="9525">
              <a:noFill/>
              <a:miter lim="800000"/>
              <a:headEnd/>
              <a:tailEnd/>
            </a:ln>
            <a:effectLst/>
          </p:spPr>
          <p:txBody>
            <a:bodyPr>
              <a:prstTxWarp prst="textNoShape">
                <a:avLst/>
              </a:prstTxWarp>
              <a:spAutoFit/>
            </a:bodyPr>
            <a:lstStyle/>
            <a:p>
              <a:r>
                <a:rPr lang="en-US" sz="1000" b="1"/>
                <a:t>1004</a:t>
              </a:r>
            </a:p>
          </p:txBody>
        </p:sp>
        <p:sp>
          <p:nvSpPr>
            <p:cNvPr id="110614" name="Rectangle 22"/>
            <p:cNvSpPr>
              <a:spLocks noChangeArrowheads="1"/>
            </p:cNvSpPr>
            <p:nvPr/>
          </p:nvSpPr>
          <p:spPr bwMode="auto">
            <a:xfrm>
              <a:off x="2281" y="3126"/>
              <a:ext cx="366" cy="154"/>
            </a:xfrm>
            <a:prstGeom prst="rect">
              <a:avLst/>
            </a:prstGeom>
            <a:noFill/>
            <a:ln w="9525">
              <a:noFill/>
              <a:miter lim="800000"/>
              <a:headEnd/>
              <a:tailEnd/>
            </a:ln>
            <a:effectLst/>
          </p:spPr>
          <p:txBody>
            <a:bodyPr>
              <a:prstTxWarp prst="textNoShape">
                <a:avLst/>
              </a:prstTxWarp>
              <a:spAutoFit/>
            </a:bodyPr>
            <a:lstStyle/>
            <a:p>
              <a:r>
                <a:rPr lang="en-US" sz="1000" b="1"/>
                <a:t>1000</a:t>
              </a:r>
            </a:p>
          </p:txBody>
        </p:sp>
        <p:sp>
          <p:nvSpPr>
            <p:cNvPr id="110615" name="Rectangle 23"/>
            <p:cNvSpPr>
              <a:spLocks noChangeArrowheads="1"/>
            </p:cNvSpPr>
            <p:nvPr/>
          </p:nvSpPr>
          <p:spPr bwMode="auto">
            <a:xfrm>
              <a:off x="304" y="1968"/>
              <a:ext cx="5120"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pPr>
              <a:r>
                <a:rPr lang="en-US" sz="2400" dirty="0">
                  <a:latin typeface="Times New Roman" pitchFamily="1" charset="0"/>
                </a:rPr>
                <a:t>	it allocates heap space for the new </a:t>
              </a:r>
              <a:r>
                <a:rPr lang="en-US" sz="2000" b="1" dirty="0">
                  <a:latin typeface="Courier New" pitchFamily="1" charset="0"/>
                </a:rPr>
                <a:t>Rational</a:t>
              </a:r>
              <a:r>
                <a:rPr lang="en-US" sz="2400" dirty="0">
                  <a:latin typeface="Times New Roman" pitchFamily="1" charset="0"/>
                </a:rPr>
                <a:t> object.  For this example, imagine that the object is created at address </a:t>
              </a:r>
              <a:r>
                <a:rPr lang="en-US" sz="2000" dirty="0"/>
                <a:t>1000</a:t>
              </a:r>
              <a:r>
                <a:rPr lang="en-US" sz="2400" dirty="0">
                  <a:latin typeface="Times New Roman" pitchFamily="1" charset="0"/>
                </a:rPr>
                <a:t>.</a:t>
              </a:r>
            </a:p>
          </p:txBody>
        </p:sp>
        <p:sp>
          <p:nvSpPr>
            <p:cNvPr id="110616" name="Rectangle 24"/>
            <p:cNvSpPr>
              <a:spLocks noChangeArrowheads="1"/>
            </p:cNvSpPr>
            <p:nvPr/>
          </p:nvSpPr>
          <p:spPr bwMode="auto">
            <a:xfrm>
              <a:off x="304" y="1232"/>
              <a:ext cx="5120"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As an example, when Java evaluates the declaration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06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105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6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3" grpId="0" build="p" autoUpdateAnimBg="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Complete Heap-Stack Trace</a:t>
            </a:r>
            <a:endParaRPr lang="en-US" i="1" dirty="0">
              <a:solidFill>
                <a:srgbClr val="FF0000"/>
              </a:solidFill>
            </a:endParaRPr>
          </a:p>
        </p:txBody>
      </p:sp>
      <p:sp>
        <p:nvSpPr>
          <p:cNvPr id="112643" name="Text Box 3">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skip simulation</a:t>
            </a:r>
          </a:p>
        </p:txBody>
      </p:sp>
      <p:sp>
        <p:nvSpPr>
          <p:cNvPr id="112644" name="Line 4"/>
          <p:cNvSpPr>
            <a:spLocks noChangeShapeType="1"/>
          </p:cNvSpPr>
          <p:nvPr/>
        </p:nvSpPr>
        <p:spPr bwMode="auto">
          <a:xfrm>
            <a:off x="3236913" y="3297238"/>
            <a:ext cx="0" cy="3332162"/>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grpSp>
        <p:nvGrpSpPr>
          <p:cNvPr id="112645" name="Group 5"/>
          <p:cNvGrpSpPr>
            <a:grpSpLocks/>
          </p:cNvGrpSpPr>
          <p:nvPr/>
        </p:nvGrpSpPr>
        <p:grpSpPr bwMode="auto">
          <a:xfrm>
            <a:off x="3351213" y="5588000"/>
            <a:ext cx="2592387" cy="1069975"/>
            <a:chOff x="2111" y="3520"/>
            <a:chExt cx="1633" cy="674"/>
          </a:xfrm>
        </p:grpSpPr>
        <p:sp>
          <p:nvSpPr>
            <p:cNvPr id="112646" name="Rectangle 6" descr="Small checker board"/>
            <p:cNvSpPr>
              <a:spLocks noChangeArrowheads="1"/>
            </p:cNvSpPr>
            <p:nvPr/>
          </p:nvSpPr>
          <p:spPr bwMode="auto">
            <a:xfrm>
              <a:off x="2623" y="4047"/>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47" name="Rectangle 7"/>
            <p:cNvSpPr>
              <a:spLocks noChangeArrowheads="1"/>
            </p:cNvSpPr>
            <p:nvPr/>
          </p:nvSpPr>
          <p:spPr bwMode="auto">
            <a:xfrm>
              <a:off x="2623" y="391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48" name="Rectangle 8"/>
            <p:cNvSpPr>
              <a:spLocks noChangeArrowheads="1"/>
            </p:cNvSpPr>
            <p:nvPr/>
          </p:nvSpPr>
          <p:spPr bwMode="auto">
            <a:xfrm>
              <a:off x="2623" y="379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49" name="Rectangle 9"/>
            <p:cNvSpPr>
              <a:spLocks noChangeArrowheads="1"/>
            </p:cNvSpPr>
            <p:nvPr/>
          </p:nvSpPr>
          <p:spPr bwMode="auto">
            <a:xfrm>
              <a:off x="2623" y="366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50" name="Rectangle 10"/>
            <p:cNvSpPr>
              <a:spLocks noChangeArrowheads="1"/>
            </p:cNvSpPr>
            <p:nvPr/>
          </p:nvSpPr>
          <p:spPr bwMode="auto">
            <a:xfrm>
              <a:off x="2623" y="3535"/>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51" name="Rectangle 11"/>
            <p:cNvSpPr>
              <a:spLocks noChangeArrowheads="1"/>
            </p:cNvSpPr>
            <p:nvPr/>
          </p:nvSpPr>
          <p:spPr bwMode="auto">
            <a:xfrm>
              <a:off x="2111" y="3904"/>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a</a:t>
              </a:r>
            </a:p>
          </p:txBody>
        </p:sp>
        <p:sp>
          <p:nvSpPr>
            <p:cNvPr id="112652" name="Rectangle 12"/>
            <p:cNvSpPr>
              <a:spLocks noChangeArrowheads="1"/>
            </p:cNvSpPr>
            <p:nvPr/>
          </p:nvSpPr>
          <p:spPr bwMode="auto">
            <a:xfrm>
              <a:off x="2111" y="3776"/>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b</a:t>
              </a:r>
            </a:p>
          </p:txBody>
        </p:sp>
        <p:sp>
          <p:nvSpPr>
            <p:cNvPr id="112653" name="Rectangle 13"/>
            <p:cNvSpPr>
              <a:spLocks noChangeArrowheads="1"/>
            </p:cNvSpPr>
            <p:nvPr/>
          </p:nvSpPr>
          <p:spPr bwMode="auto">
            <a:xfrm>
              <a:off x="2111" y="3648"/>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a:t>
              </a:r>
            </a:p>
          </p:txBody>
        </p:sp>
        <p:sp>
          <p:nvSpPr>
            <p:cNvPr id="112654" name="Rectangle 14"/>
            <p:cNvSpPr>
              <a:spLocks noChangeArrowheads="1"/>
            </p:cNvSpPr>
            <p:nvPr/>
          </p:nvSpPr>
          <p:spPr bwMode="auto">
            <a:xfrm>
              <a:off x="2111" y="3520"/>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sum</a:t>
              </a:r>
            </a:p>
          </p:txBody>
        </p:sp>
        <p:sp>
          <p:nvSpPr>
            <p:cNvPr id="112655" name="Rectangle 15"/>
            <p:cNvSpPr>
              <a:spLocks noChangeArrowheads="1"/>
            </p:cNvSpPr>
            <p:nvPr/>
          </p:nvSpPr>
          <p:spPr bwMode="auto">
            <a:xfrm>
              <a:off x="3215" y="4040"/>
              <a:ext cx="529"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12656" name="Rectangle 16"/>
            <p:cNvSpPr>
              <a:spLocks noChangeArrowheads="1"/>
            </p:cNvSpPr>
            <p:nvPr/>
          </p:nvSpPr>
          <p:spPr bwMode="auto">
            <a:xfrm>
              <a:off x="3215" y="3912"/>
              <a:ext cx="529"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12657" name="Rectangle 17"/>
            <p:cNvSpPr>
              <a:spLocks noChangeArrowheads="1"/>
            </p:cNvSpPr>
            <p:nvPr/>
          </p:nvSpPr>
          <p:spPr bwMode="auto">
            <a:xfrm>
              <a:off x="3215" y="3784"/>
              <a:ext cx="529"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12658" name="Rectangle 18"/>
            <p:cNvSpPr>
              <a:spLocks noChangeArrowheads="1"/>
            </p:cNvSpPr>
            <p:nvPr/>
          </p:nvSpPr>
          <p:spPr bwMode="auto">
            <a:xfrm>
              <a:off x="3215" y="3656"/>
              <a:ext cx="529" cy="154"/>
            </a:xfrm>
            <a:prstGeom prst="rect">
              <a:avLst/>
            </a:prstGeom>
            <a:noFill/>
            <a:ln w="9525">
              <a:noFill/>
              <a:miter lim="800000"/>
              <a:headEnd/>
              <a:tailEnd/>
            </a:ln>
            <a:effectLst/>
          </p:spPr>
          <p:txBody>
            <a:bodyPr>
              <a:prstTxWarp prst="textNoShape">
                <a:avLst/>
              </a:prstTxWarp>
              <a:spAutoFit/>
            </a:bodyPr>
            <a:lstStyle/>
            <a:p>
              <a:r>
                <a:rPr lang="en-US" sz="1000" b="1"/>
                <a:t>FFF0</a:t>
              </a:r>
            </a:p>
          </p:txBody>
        </p:sp>
        <p:sp>
          <p:nvSpPr>
            <p:cNvPr id="112659" name="Rectangle 19"/>
            <p:cNvSpPr>
              <a:spLocks noChangeArrowheads="1"/>
            </p:cNvSpPr>
            <p:nvPr/>
          </p:nvSpPr>
          <p:spPr bwMode="auto">
            <a:xfrm>
              <a:off x="3215" y="3528"/>
              <a:ext cx="529" cy="154"/>
            </a:xfrm>
            <a:prstGeom prst="rect">
              <a:avLst/>
            </a:prstGeom>
            <a:noFill/>
            <a:ln w="9525">
              <a:noFill/>
              <a:miter lim="800000"/>
              <a:headEnd/>
              <a:tailEnd/>
            </a:ln>
            <a:effectLst/>
          </p:spPr>
          <p:txBody>
            <a:bodyPr>
              <a:prstTxWarp prst="textNoShape">
                <a:avLst/>
              </a:prstTxWarp>
              <a:spAutoFit/>
            </a:bodyPr>
            <a:lstStyle/>
            <a:p>
              <a:r>
                <a:rPr lang="en-US" sz="1000" b="1"/>
                <a:t>FFEC</a:t>
              </a:r>
            </a:p>
          </p:txBody>
        </p:sp>
      </p:grpSp>
      <p:sp>
        <p:nvSpPr>
          <p:cNvPr id="112660" name="Rectangle 20"/>
          <p:cNvSpPr>
            <a:spLocks noChangeArrowheads="1"/>
          </p:cNvSpPr>
          <p:nvPr/>
        </p:nvSpPr>
        <p:spPr bwMode="auto">
          <a:xfrm>
            <a:off x="4240213" y="6195030"/>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1000</a:t>
            </a:r>
          </a:p>
        </p:txBody>
      </p:sp>
      <p:sp>
        <p:nvSpPr>
          <p:cNvPr id="112661" name="Rectangle 21"/>
          <p:cNvSpPr>
            <a:spLocks noChangeArrowheads="1"/>
          </p:cNvSpPr>
          <p:nvPr/>
        </p:nvSpPr>
        <p:spPr bwMode="auto">
          <a:xfrm>
            <a:off x="4240213" y="5980340"/>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100C</a:t>
            </a:r>
          </a:p>
        </p:txBody>
      </p:sp>
      <p:sp>
        <p:nvSpPr>
          <p:cNvPr id="112662" name="Rectangle 22"/>
          <p:cNvSpPr>
            <a:spLocks noChangeArrowheads="1"/>
          </p:cNvSpPr>
          <p:nvPr/>
        </p:nvSpPr>
        <p:spPr bwMode="auto">
          <a:xfrm>
            <a:off x="4240213" y="5777140"/>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1018</a:t>
            </a:r>
          </a:p>
        </p:txBody>
      </p:sp>
      <p:sp>
        <p:nvSpPr>
          <p:cNvPr id="112663" name="Rectangle 23"/>
          <p:cNvSpPr>
            <a:spLocks noChangeArrowheads="1"/>
          </p:cNvSpPr>
          <p:nvPr/>
        </p:nvSpPr>
        <p:spPr bwMode="auto">
          <a:xfrm>
            <a:off x="4240213" y="5573335"/>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1030</a:t>
            </a:r>
          </a:p>
        </p:txBody>
      </p:sp>
      <p:pic>
        <p:nvPicPr>
          <p:cNvPr id="112664" name="Picture 24" descr="Console (narrow)"/>
          <p:cNvPicPr>
            <a:picLocks noChangeAspect="1" noChangeArrowheads="1"/>
          </p:cNvPicPr>
          <p:nvPr/>
        </p:nvPicPr>
        <p:blipFill>
          <a:blip r:embed="rId3"/>
          <a:srcRect/>
          <a:stretch>
            <a:fillRect/>
          </a:stretch>
        </p:blipFill>
        <p:spPr bwMode="auto">
          <a:xfrm>
            <a:off x="5562600" y="3429000"/>
            <a:ext cx="3043238" cy="1116013"/>
          </a:xfrm>
          <a:prstGeom prst="rect">
            <a:avLst/>
          </a:prstGeom>
          <a:noFill/>
        </p:spPr>
      </p:pic>
      <p:sp>
        <p:nvSpPr>
          <p:cNvPr id="112665" name="Text Box 25"/>
          <p:cNvSpPr txBox="1">
            <a:spLocks noChangeArrowheads="1"/>
          </p:cNvSpPr>
          <p:nvPr/>
        </p:nvSpPr>
        <p:spPr bwMode="auto">
          <a:xfrm>
            <a:off x="5576888" y="3416300"/>
            <a:ext cx="3021012"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TestRational</a:t>
            </a:r>
            <a:endParaRPr lang="en-US" sz="1000">
              <a:solidFill>
                <a:srgbClr val="333333"/>
              </a:solidFill>
              <a:latin typeface="Charcoal CY" pitchFamily="1" charset="-52"/>
            </a:endParaRPr>
          </a:p>
        </p:txBody>
      </p:sp>
      <p:sp>
        <p:nvSpPr>
          <p:cNvPr id="112666" name="Text Box 26"/>
          <p:cNvSpPr txBox="1">
            <a:spLocks noChangeArrowheads="1"/>
          </p:cNvSpPr>
          <p:nvPr/>
        </p:nvSpPr>
        <p:spPr bwMode="auto">
          <a:xfrm>
            <a:off x="4176713" y="3306763"/>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nvGrpSpPr>
          <p:cNvPr id="112667" name="Group 27"/>
          <p:cNvGrpSpPr>
            <a:grpSpLocks/>
          </p:cNvGrpSpPr>
          <p:nvPr/>
        </p:nvGrpSpPr>
        <p:grpSpPr bwMode="auto">
          <a:xfrm>
            <a:off x="876300" y="4724400"/>
            <a:ext cx="4838700" cy="1304925"/>
            <a:chOff x="552" y="2976"/>
            <a:chExt cx="3048" cy="822"/>
          </a:xfrm>
        </p:grpSpPr>
        <p:sp>
          <p:nvSpPr>
            <p:cNvPr id="112668" name="Rectangle 28"/>
            <p:cNvSpPr>
              <a:spLocks noChangeArrowheads="1"/>
            </p:cNvSpPr>
            <p:nvPr/>
          </p:nvSpPr>
          <p:spPr bwMode="auto">
            <a:xfrm>
              <a:off x="552" y="3416"/>
              <a:ext cx="1182" cy="38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69" name="AutoShape 29"/>
            <p:cNvSpPr>
              <a:spLocks noChangeArrowheads="1"/>
            </p:cNvSpPr>
            <p:nvPr/>
          </p:nvSpPr>
          <p:spPr bwMode="auto">
            <a:xfrm>
              <a:off x="1776" y="2976"/>
              <a:ext cx="1824" cy="336"/>
            </a:xfrm>
            <a:prstGeom prst="wedgeRectCallout">
              <a:avLst>
                <a:gd name="adj1" fmla="val -52579"/>
                <a:gd name="adj2" fmla="val 79764"/>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600" i="1">
                  <a:latin typeface="Times New Roman" pitchFamily="1" charset="0"/>
                </a:rPr>
                <a:t>This</a:t>
              </a:r>
              <a:r>
                <a:rPr lang="en-US" sz="700" i="1">
                  <a:latin typeface="Times New Roman" pitchFamily="1" charset="0"/>
                </a:rPr>
                <a:t>  </a:t>
              </a:r>
              <a:r>
                <a:rPr lang="en-US" sz="1600" i="1">
                  <a:latin typeface="Times New Roman" pitchFamily="1" charset="0"/>
                </a:rPr>
                <a:t>object</a:t>
              </a:r>
              <a:r>
                <a:rPr lang="en-US" sz="700" i="1">
                  <a:latin typeface="Times New Roman" pitchFamily="1" charset="0"/>
                </a:rPr>
                <a:t>  </a:t>
              </a:r>
              <a:r>
                <a:rPr lang="en-US" sz="1600" i="1">
                  <a:latin typeface="Times New Roman" pitchFamily="1" charset="0"/>
                </a:rPr>
                <a:t>is</a:t>
              </a:r>
              <a:r>
                <a:rPr lang="en-US" sz="700" i="1">
                  <a:latin typeface="Times New Roman" pitchFamily="1" charset="0"/>
                </a:rPr>
                <a:t>  </a:t>
              </a:r>
              <a:r>
                <a:rPr lang="en-US" sz="1600" i="1">
                  <a:latin typeface="Times New Roman" pitchFamily="1" charset="0"/>
                </a:rPr>
                <a:t>a</a:t>
              </a:r>
              <a:r>
                <a:rPr lang="en-US" sz="700" i="1">
                  <a:latin typeface="Times New Roman" pitchFamily="1" charset="0"/>
                </a:rPr>
                <a:t>  </a:t>
              </a:r>
              <a:r>
                <a:rPr lang="en-US" sz="1600" i="1">
                  <a:latin typeface="Times New Roman" pitchFamily="1" charset="0"/>
                </a:rPr>
                <a:t>temporary</a:t>
              </a:r>
              <a:r>
                <a:rPr lang="en-US" sz="700" i="1">
                  <a:latin typeface="Times New Roman" pitchFamily="1" charset="0"/>
                </a:rPr>
                <a:t>  </a:t>
              </a:r>
              <a:r>
                <a:rPr lang="en-US" sz="1600" i="1">
                  <a:latin typeface="Times New Roman" pitchFamily="1" charset="0"/>
                </a:rPr>
                <a:t>value</a:t>
              </a:r>
            </a:p>
            <a:p>
              <a:pPr>
                <a:lnSpc>
                  <a:spcPct val="85000"/>
                </a:lnSpc>
              </a:pPr>
              <a:r>
                <a:rPr lang="en-US" sz="1600" i="1">
                  <a:latin typeface="Times New Roman" pitchFamily="1" charset="0"/>
                </a:rPr>
                <a:t>used only during the calculation.</a:t>
              </a:r>
            </a:p>
          </p:txBody>
        </p:sp>
      </p:grpSp>
      <p:sp>
        <p:nvSpPr>
          <p:cNvPr id="112670" name="Text Box 30"/>
          <p:cNvSpPr txBox="1">
            <a:spLocks noChangeArrowheads="1"/>
          </p:cNvSpPr>
          <p:nvPr/>
        </p:nvSpPr>
        <p:spPr bwMode="auto">
          <a:xfrm>
            <a:off x="5568950" y="3644900"/>
            <a:ext cx="245745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pitchFamily="1" charset="0"/>
              </a:rPr>
              <a:t>1/2 + 1/3 + 1/6 = 1</a:t>
            </a:r>
          </a:p>
        </p:txBody>
      </p:sp>
      <p:sp>
        <p:nvSpPr>
          <p:cNvPr id="112671" name="Rectangle 31"/>
          <p:cNvSpPr>
            <a:spLocks noChangeArrowheads="1"/>
          </p:cNvSpPr>
          <p:nvPr/>
        </p:nvSpPr>
        <p:spPr bwMode="auto">
          <a:xfrm>
            <a:off x="533400" y="1104900"/>
            <a:ext cx="8001000" cy="19431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112672" name="Text Box 32"/>
          <p:cNvSpPr txBox="1">
            <a:spLocks noChangeArrowheads="1"/>
          </p:cNvSpPr>
          <p:nvPr/>
        </p:nvSpPr>
        <p:spPr bwMode="auto">
          <a:xfrm>
            <a:off x="647700" y="1168400"/>
            <a:ext cx="7962900" cy="1803400"/>
          </a:xfrm>
          <a:prstGeom prst="rect">
            <a:avLst/>
          </a:prstGeom>
          <a:noFill/>
          <a:ln w="9525">
            <a:noFill/>
            <a:miter lim="800000"/>
            <a:headEnd/>
            <a:tailEnd/>
          </a:ln>
          <a:effectLst/>
        </p:spPr>
        <p:txBody>
          <a:bodyPr>
            <a:prstTxWarp prst="textNoShape">
              <a:avLst/>
            </a:prstTxWarp>
            <a:spAutoFit/>
          </a:bodyPr>
          <a:lstStyle/>
          <a:p>
            <a:r>
              <a:rPr sz="1600" b="1" noProof="1">
                <a:latin typeface="Courier New" pitchFamily="1" charset="0"/>
              </a:rPr>
              <a:t>public void run()</a:t>
            </a:r>
            <a:r>
              <a:rPr sz="800" b="1" noProof="1">
                <a:latin typeface="Courier New" pitchFamily="1" charset="0"/>
              </a:rPr>
              <a:t> </a:t>
            </a:r>
            <a:r>
              <a:rPr sz="1600" b="1" noProof="1">
                <a:latin typeface="Courier New" pitchFamily="1" charset="0"/>
              </a:rPr>
              <a:t>{</a:t>
            </a:r>
          </a:p>
          <a:p>
            <a:r>
              <a:rPr lang="en-US" sz="1600" b="1">
                <a:latin typeface="Courier New" pitchFamily="1" charset="0"/>
              </a:rPr>
              <a:t>   Rational a = new Rational(1, 2);</a:t>
            </a:r>
          </a:p>
          <a:p>
            <a:r>
              <a:rPr lang="en-US" sz="1600" b="1">
                <a:latin typeface="Courier New" pitchFamily="1" charset="0"/>
              </a:rPr>
              <a:t>   Rational b = new Rational(1, 3);</a:t>
            </a:r>
          </a:p>
          <a:p>
            <a:r>
              <a:rPr lang="en-US" sz="1600" b="1">
                <a:latin typeface="Courier New" pitchFamily="1" charset="0"/>
              </a:rPr>
              <a:t>   Rational c = new Rational(1, 6);</a:t>
            </a:r>
          </a:p>
          <a:p>
            <a:r>
              <a:rPr lang="en-US" sz="1600" b="1">
                <a:latin typeface="Courier New" pitchFamily="1" charset="0"/>
              </a:rPr>
              <a:t>   Rational sum = a.add(b).add(c);</a:t>
            </a:r>
          </a:p>
          <a:p>
            <a:r>
              <a:rPr lang="en-US" sz="1600" b="1">
                <a:latin typeface="Courier New" pitchFamily="1" charset="0"/>
              </a:rPr>
              <a:t>   println(a + " + " + b + " + " + c + " = " + sum);</a:t>
            </a:r>
          </a:p>
          <a:p>
            <a:r>
              <a:rPr sz="1600" b="1" noProof="1">
                <a:latin typeface="Courier New" pitchFamily="1" charset="0"/>
              </a:rPr>
              <a:t>}</a:t>
            </a:r>
          </a:p>
        </p:txBody>
      </p:sp>
      <p:sp>
        <p:nvSpPr>
          <p:cNvPr id="112673" name="Rectangle 33"/>
          <p:cNvSpPr>
            <a:spLocks noChangeArrowheads="1"/>
          </p:cNvSpPr>
          <p:nvPr/>
        </p:nvSpPr>
        <p:spPr bwMode="auto">
          <a:xfrm>
            <a:off x="1041400" y="1476753"/>
            <a:ext cx="40306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4" name="Rectangle 34"/>
          <p:cNvSpPr>
            <a:spLocks noChangeArrowheads="1"/>
          </p:cNvSpPr>
          <p:nvPr/>
        </p:nvSpPr>
        <p:spPr bwMode="auto">
          <a:xfrm>
            <a:off x="1041400" y="1718053"/>
            <a:ext cx="40306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5" name="Rectangle 35"/>
          <p:cNvSpPr>
            <a:spLocks noChangeArrowheads="1"/>
          </p:cNvSpPr>
          <p:nvPr/>
        </p:nvSpPr>
        <p:spPr bwMode="auto">
          <a:xfrm>
            <a:off x="1041400" y="1972053"/>
            <a:ext cx="40306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6" name="Rectangle 36"/>
          <p:cNvSpPr>
            <a:spLocks noChangeArrowheads="1"/>
          </p:cNvSpPr>
          <p:nvPr/>
        </p:nvSpPr>
        <p:spPr bwMode="auto">
          <a:xfrm>
            <a:off x="1041400" y="2213353"/>
            <a:ext cx="40306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7" name="Rectangle 37"/>
          <p:cNvSpPr>
            <a:spLocks noChangeArrowheads="1"/>
          </p:cNvSpPr>
          <p:nvPr/>
        </p:nvSpPr>
        <p:spPr bwMode="auto">
          <a:xfrm>
            <a:off x="1041400" y="2461985"/>
            <a:ext cx="61118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8" name="Rectangle 38"/>
          <p:cNvSpPr>
            <a:spLocks noChangeArrowheads="1"/>
          </p:cNvSpPr>
          <p:nvPr/>
        </p:nvSpPr>
        <p:spPr bwMode="auto">
          <a:xfrm>
            <a:off x="2878138" y="2225448"/>
            <a:ext cx="1031875" cy="230187"/>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679" name="Rectangle 39"/>
          <p:cNvSpPr>
            <a:spLocks noChangeArrowheads="1"/>
          </p:cNvSpPr>
          <p:nvPr/>
        </p:nvSpPr>
        <p:spPr bwMode="auto">
          <a:xfrm>
            <a:off x="2879725" y="2220685"/>
            <a:ext cx="1887538" cy="257175"/>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112680" name="Group 40"/>
          <p:cNvGrpSpPr>
            <a:grpSpLocks/>
          </p:cNvGrpSpPr>
          <p:nvPr/>
        </p:nvGrpSpPr>
        <p:grpSpPr bwMode="auto">
          <a:xfrm>
            <a:off x="469900" y="6008688"/>
            <a:ext cx="2566988" cy="668337"/>
            <a:chOff x="1081" y="3785"/>
            <a:chExt cx="1617" cy="421"/>
          </a:xfrm>
        </p:grpSpPr>
        <p:sp>
          <p:nvSpPr>
            <p:cNvPr id="112681" name="Rectangle 41"/>
            <p:cNvSpPr>
              <a:spLocks noChangeArrowheads="1"/>
            </p:cNvSpPr>
            <p:nvPr/>
          </p:nvSpPr>
          <p:spPr bwMode="auto">
            <a:xfrm>
              <a:off x="1585" y="40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682" name="Rectangle 42"/>
            <p:cNvSpPr>
              <a:spLocks noChangeArrowheads="1"/>
            </p:cNvSpPr>
            <p:nvPr/>
          </p:nvSpPr>
          <p:spPr bwMode="auto">
            <a:xfrm>
              <a:off x="1081" y="40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683" name="Rectangle 43"/>
            <p:cNvSpPr>
              <a:spLocks noChangeArrowheads="1"/>
            </p:cNvSpPr>
            <p:nvPr/>
          </p:nvSpPr>
          <p:spPr bwMode="auto">
            <a:xfrm>
              <a:off x="2169" y="404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684" name="Rectangle 44"/>
            <p:cNvSpPr>
              <a:spLocks noChangeArrowheads="1"/>
            </p:cNvSpPr>
            <p:nvPr/>
          </p:nvSpPr>
          <p:spPr bwMode="auto">
            <a:xfrm>
              <a:off x="1585" y="39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685" name="Rectangle 45"/>
            <p:cNvSpPr>
              <a:spLocks noChangeArrowheads="1"/>
            </p:cNvSpPr>
            <p:nvPr/>
          </p:nvSpPr>
          <p:spPr bwMode="auto">
            <a:xfrm>
              <a:off x="1081" y="39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686" name="Rectangle 46"/>
            <p:cNvSpPr>
              <a:spLocks noChangeArrowheads="1"/>
            </p:cNvSpPr>
            <p:nvPr/>
          </p:nvSpPr>
          <p:spPr bwMode="auto">
            <a:xfrm>
              <a:off x="2169" y="391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687" name="Rectangle 47" descr="Small checker board"/>
            <p:cNvSpPr>
              <a:spLocks noChangeArrowheads="1"/>
            </p:cNvSpPr>
            <p:nvPr/>
          </p:nvSpPr>
          <p:spPr bwMode="auto">
            <a:xfrm>
              <a:off x="1585" y="3792"/>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88" name="Rectangle 48"/>
            <p:cNvSpPr>
              <a:spLocks noChangeArrowheads="1"/>
            </p:cNvSpPr>
            <p:nvPr/>
          </p:nvSpPr>
          <p:spPr bwMode="auto">
            <a:xfrm>
              <a:off x="2169" y="378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689" name="Group 49"/>
          <p:cNvGrpSpPr>
            <a:grpSpLocks/>
          </p:cNvGrpSpPr>
          <p:nvPr/>
        </p:nvGrpSpPr>
        <p:grpSpPr bwMode="auto">
          <a:xfrm>
            <a:off x="469900" y="5399088"/>
            <a:ext cx="2566988" cy="668337"/>
            <a:chOff x="1081" y="3401"/>
            <a:chExt cx="1617" cy="421"/>
          </a:xfrm>
        </p:grpSpPr>
        <p:sp>
          <p:nvSpPr>
            <p:cNvPr id="112690" name="Rectangle 50"/>
            <p:cNvSpPr>
              <a:spLocks noChangeArrowheads="1"/>
            </p:cNvSpPr>
            <p:nvPr/>
          </p:nvSpPr>
          <p:spPr bwMode="auto">
            <a:xfrm>
              <a:off x="1585" y="366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2691" name="Rectangle 51"/>
            <p:cNvSpPr>
              <a:spLocks noChangeArrowheads="1"/>
            </p:cNvSpPr>
            <p:nvPr/>
          </p:nvSpPr>
          <p:spPr bwMode="auto">
            <a:xfrm>
              <a:off x="1081" y="364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692" name="Rectangle 52"/>
            <p:cNvSpPr>
              <a:spLocks noChangeArrowheads="1"/>
            </p:cNvSpPr>
            <p:nvPr/>
          </p:nvSpPr>
          <p:spPr bwMode="auto">
            <a:xfrm>
              <a:off x="2169" y="365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693" name="Rectangle 53"/>
            <p:cNvSpPr>
              <a:spLocks noChangeArrowheads="1"/>
            </p:cNvSpPr>
            <p:nvPr/>
          </p:nvSpPr>
          <p:spPr bwMode="auto">
            <a:xfrm>
              <a:off x="1585" y="353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5</a:t>
              </a:r>
            </a:p>
          </p:txBody>
        </p:sp>
        <p:sp>
          <p:nvSpPr>
            <p:cNvPr id="112694" name="Rectangle 54"/>
            <p:cNvSpPr>
              <a:spLocks noChangeArrowheads="1"/>
            </p:cNvSpPr>
            <p:nvPr/>
          </p:nvSpPr>
          <p:spPr bwMode="auto">
            <a:xfrm>
              <a:off x="1081" y="352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695" name="Rectangle 55"/>
            <p:cNvSpPr>
              <a:spLocks noChangeArrowheads="1"/>
            </p:cNvSpPr>
            <p:nvPr/>
          </p:nvSpPr>
          <p:spPr bwMode="auto">
            <a:xfrm>
              <a:off x="2169" y="352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696" name="Rectangle 56" descr="Small checker board"/>
            <p:cNvSpPr>
              <a:spLocks noChangeArrowheads="1"/>
            </p:cNvSpPr>
            <p:nvPr/>
          </p:nvSpPr>
          <p:spPr bwMode="auto">
            <a:xfrm>
              <a:off x="1585" y="340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697" name="Rectangle 57"/>
            <p:cNvSpPr>
              <a:spLocks noChangeArrowheads="1"/>
            </p:cNvSpPr>
            <p:nvPr/>
          </p:nvSpPr>
          <p:spPr bwMode="auto">
            <a:xfrm>
              <a:off x="2169" y="340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698" name="Group 58"/>
          <p:cNvGrpSpPr>
            <a:grpSpLocks/>
          </p:cNvGrpSpPr>
          <p:nvPr/>
        </p:nvGrpSpPr>
        <p:grpSpPr bwMode="auto">
          <a:xfrm>
            <a:off x="469900" y="4789488"/>
            <a:ext cx="2566988" cy="668337"/>
            <a:chOff x="1081" y="3017"/>
            <a:chExt cx="1617" cy="421"/>
          </a:xfrm>
        </p:grpSpPr>
        <p:sp>
          <p:nvSpPr>
            <p:cNvPr id="112699" name="Rectangle 59"/>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2700" name="Rectangle 60"/>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701" name="Rectangle 61"/>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02" name="Rectangle 62"/>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703" name="Rectangle 63"/>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704" name="Rectangle 64"/>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05" name="Rectangle 65"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06" name="Rectangle 66"/>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707" name="Group 67"/>
          <p:cNvGrpSpPr>
            <a:grpSpLocks/>
          </p:cNvGrpSpPr>
          <p:nvPr/>
        </p:nvGrpSpPr>
        <p:grpSpPr bwMode="auto">
          <a:xfrm>
            <a:off x="469900" y="4179888"/>
            <a:ext cx="2566988" cy="668337"/>
            <a:chOff x="1081" y="2633"/>
            <a:chExt cx="1617" cy="421"/>
          </a:xfrm>
        </p:grpSpPr>
        <p:sp>
          <p:nvSpPr>
            <p:cNvPr id="112708" name="Rectangle 68"/>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3</a:t>
              </a:r>
            </a:p>
          </p:txBody>
        </p:sp>
        <p:sp>
          <p:nvSpPr>
            <p:cNvPr id="112709" name="Rectangle 69"/>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710" name="Rectangle 70"/>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11" name="Rectangle 71"/>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712" name="Rectangle 72"/>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713" name="Rectangle 73"/>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14" name="Rectangle 74"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15" name="Rectangle 75"/>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716" name="Group 76"/>
          <p:cNvGrpSpPr>
            <a:grpSpLocks/>
          </p:cNvGrpSpPr>
          <p:nvPr/>
        </p:nvGrpSpPr>
        <p:grpSpPr bwMode="auto">
          <a:xfrm>
            <a:off x="469900" y="3570288"/>
            <a:ext cx="2566988" cy="668337"/>
            <a:chOff x="1081" y="2249"/>
            <a:chExt cx="1617" cy="421"/>
          </a:xfrm>
        </p:grpSpPr>
        <p:sp>
          <p:nvSpPr>
            <p:cNvPr id="112717" name="Rectangle 77"/>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2718" name="Rectangle 78"/>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719" name="Rectangle 79"/>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20" name="Rectangle 80"/>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721" name="Rectangle 81"/>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722" name="Rectangle 82"/>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723" name="Rectangle 83"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24" name="Rectangle 84"/>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12725" name="Rectangle 85" descr="Small checker board"/>
          <p:cNvSpPr>
            <a:spLocks noChangeArrowheads="1"/>
          </p:cNvSpPr>
          <p:nvPr/>
        </p:nvSpPr>
        <p:spPr bwMode="auto">
          <a:xfrm>
            <a:off x="1268413" y="35814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26" name="Rectangle 86" descr="Small checker board"/>
          <p:cNvSpPr>
            <a:spLocks noChangeArrowheads="1"/>
          </p:cNvSpPr>
          <p:nvPr/>
        </p:nvSpPr>
        <p:spPr bwMode="auto">
          <a:xfrm>
            <a:off x="1268413" y="36830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27" name="Rectangle 87" descr="Small checker board"/>
          <p:cNvSpPr>
            <a:spLocks noChangeArrowheads="1"/>
          </p:cNvSpPr>
          <p:nvPr/>
        </p:nvSpPr>
        <p:spPr bwMode="auto">
          <a:xfrm>
            <a:off x="1268413" y="60198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28" name="Rectangle 88" descr="Small checker board"/>
          <p:cNvSpPr>
            <a:spLocks noChangeArrowheads="1"/>
          </p:cNvSpPr>
          <p:nvPr/>
        </p:nvSpPr>
        <p:spPr bwMode="auto">
          <a:xfrm>
            <a:off x="1268413" y="61214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29" name="Rectangle 89" descr="Small checker board"/>
          <p:cNvSpPr>
            <a:spLocks noChangeArrowheads="1"/>
          </p:cNvSpPr>
          <p:nvPr/>
        </p:nvSpPr>
        <p:spPr bwMode="auto">
          <a:xfrm>
            <a:off x="1268413" y="41910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30" name="Rectangle 90" descr="Small checker board"/>
          <p:cNvSpPr>
            <a:spLocks noChangeArrowheads="1"/>
          </p:cNvSpPr>
          <p:nvPr/>
        </p:nvSpPr>
        <p:spPr bwMode="auto">
          <a:xfrm>
            <a:off x="1268413" y="42926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31" name="Rectangle 91" descr="Small checker board"/>
          <p:cNvSpPr>
            <a:spLocks noChangeArrowheads="1"/>
          </p:cNvSpPr>
          <p:nvPr/>
        </p:nvSpPr>
        <p:spPr bwMode="auto">
          <a:xfrm>
            <a:off x="1268413" y="48006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32" name="Rectangle 92" descr="Small checker board"/>
          <p:cNvSpPr>
            <a:spLocks noChangeArrowheads="1"/>
          </p:cNvSpPr>
          <p:nvPr/>
        </p:nvSpPr>
        <p:spPr bwMode="auto">
          <a:xfrm>
            <a:off x="1268413" y="49022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33" name="Rectangle 93" descr="Small checker board"/>
          <p:cNvSpPr>
            <a:spLocks noChangeArrowheads="1"/>
          </p:cNvSpPr>
          <p:nvPr/>
        </p:nvSpPr>
        <p:spPr bwMode="auto">
          <a:xfrm>
            <a:off x="1268413" y="54102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2734" name="Rectangle 94" descr="Small checker board"/>
          <p:cNvSpPr>
            <a:spLocks noChangeArrowheads="1"/>
          </p:cNvSpPr>
          <p:nvPr/>
        </p:nvSpPr>
        <p:spPr bwMode="auto">
          <a:xfrm>
            <a:off x="1268413" y="5511800"/>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grpSp>
        <p:nvGrpSpPr>
          <p:cNvPr id="112735" name="Group 95"/>
          <p:cNvGrpSpPr>
            <a:grpSpLocks/>
          </p:cNvGrpSpPr>
          <p:nvPr/>
        </p:nvGrpSpPr>
        <p:grpSpPr bwMode="auto">
          <a:xfrm>
            <a:off x="685800" y="1473200"/>
            <a:ext cx="8001000" cy="1724025"/>
            <a:chOff x="432" y="928"/>
            <a:chExt cx="5040" cy="1086"/>
          </a:xfrm>
        </p:grpSpPr>
        <p:sp>
          <p:nvSpPr>
            <p:cNvPr id="112736" name="Rectangle 96"/>
            <p:cNvSpPr>
              <a:spLocks noChangeArrowheads="1"/>
            </p:cNvSpPr>
            <p:nvPr/>
          </p:nvSpPr>
          <p:spPr bwMode="auto">
            <a:xfrm>
              <a:off x="432" y="928"/>
              <a:ext cx="5040" cy="108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112737" name="Text Box 97"/>
            <p:cNvSpPr txBox="1">
              <a:spLocks noChangeArrowheads="1"/>
            </p:cNvSpPr>
            <p:nvPr/>
          </p:nvSpPr>
          <p:spPr bwMode="auto">
            <a:xfrm>
              <a:off x="504" y="968"/>
              <a:ext cx="4920" cy="943"/>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public Rational add(Rational r) {</a:t>
              </a:r>
            </a:p>
            <a:p>
              <a:endParaRPr lang="en-US" sz="1600" b="1">
                <a:latin typeface="Courier New" pitchFamily="1" charset="0"/>
              </a:endParaRPr>
            </a:p>
            <a:p>
              <a:r>
                <a:rPr lang="en-US" sz="1600" b="1">
                  <a:latin typeface="Courier New" pitchFamily="1" charset="0"/>
                </a:rPr>
                <a:t>   return new Rational( this.num * r.den + r.num * this.den ,</a:t>
              </a:r>
            </a:p>
            <a:p>
              <a:r>
                <a:rPr lang="en-US" sz="1600" b="1">
                  <a:latin typeface="Courier New" pitchFamily="1" charset="0"/>
                </a:rPr>
                <a:t>                        this.den * r.den );</a:t>
              </a:r>
            </a:p>
            <a:p>
              <a:endParaRPr lang="en-US" sz="1200" b="1">
                <a:latin typeface="Courier New" pitchFamily="1" charset="0"/>
              </a:endParaRPr>
            </a:p>
            <a:p>
              <a:r>
                <a:rPr lang="en-US" sz="1600" b="1">
                  <a:latin typeface="Courier New" pitchFamily="1" charset="0"/>
                </a:rPr>
                <a:t>}</a:t>
              </a:r>
              <a:endParaRPr sz="1600" b="1" noProof="1">
                <a:latin typeface="Courier New" pitchFamily="1" charset="0"/>
              </a:endParaRPr>
            </a:p>
          </p:txBody>
        </p:sp>
      </p:grpSp>
      <p:sp>
        <p:nvSpPr>
          <p:cNvPr id="112738" name="Rectangle 98"/>
          <p:cNvSpPr>
            <a:spLocks noChangeArrowheads="1"/>
          </p:cNvSpPr>
          <p:nvPr/>
        </p:nvSpPr>
        <p:spPr bwMode="auto">
          <a:xfrm>
            <a:off x="1193800" y="2070100"/>
            <a:ext cx="7188200" cy="54451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39" name="Rectangle 99"/>
          <p:cNvSpPr>
            <a:spLocks noChangeArrowheads="1"/>
          </p:cNvSpPr>
          <p:nvPr/>
        </p:nvSpPr>
        <p:spPr bwMode="auto">
          <a:xfrm>
            <a:off x="3770313" y="2057400"/>
            <a:ext cx="43815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0" name="Rectangle 100"/>
          <p:cNvSpPr>
            <a:spLocks noChangeArrowheads="1"/>
          </p:cNvSpPr>
          <p:nvPr/>
        </p:nvSpPr>
        <p:spPr bwMode="auto">
          <a:xfrm>
            <a:off x="3770313" y="2057400"/>
            <a:ext cx="4381500" cy="254000"/>
          </a:xfrm>
          <a:prstGeom prst="rect">
            <a:avLst/>
          </a:prstGeom>
          <a:noFill/>
          <a:ln w="19050">
            <a:solidFill>
              <a:srgbClr val="999999"/>
            </a:solidFill>
            <a:miter lim="800000"/>
            <a:headEnd/>
            <a:tailEnd/>
          </a:ln>
          <a:effectLst/>
        </p:spPr>
        <p:txBody>
          <a:bodyPr wrap="none" anchor="ctr">
            <a:prstTxWarp prst="textNoShape">
              <a:avLst/>
            </a:prstTxWarp>
          </a:bodyPr>
          <a:lstStyle/>
          <a:p>
            <a:endParaRPr lang="en-US"/>
          </a:p>
        </p:txBody>
      </p:sp>
      <p:sp>
        <p:nvSpPr>
          <p:cNvPr id="112741" name="Rectangle 101"/>
          <p:cNvSpPr>
            <a:spLocks noChangeArrowheads="1"/>
          </p:cNvSpPr>
          <p:nvPr/>
        </p:nvSpPr>
        <p:spPr bwMode="auto">
          <a:xfrm>
            <a:off x="3770313" y="2311400"/>
            <a:ext cx="208438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2" name="Rectangle 102"/>
          <p:cNvSpPr>
            <a:spLocks noChangeArrowheads="1"/>
          </p:cNvSpPr>
          <p:nvPr/>
        </p:nvSpPr>
        <p:spPr bwMode="auto">
          <a:xfrm>
            <a:off x="3771900" y="2057400"/>
            <a:ext cx="1081088"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3" name="Rectangle 103"/>
          <p:cNvSpPr>
            <a:spLocks noChangeArrowheads="1"/>
          </p:cNvSpPr>
          <p:nvPr/>
        </p:nvSpPr>
        <p:spPr bwMode="auto">
          <a:xfrm>
            <a:off x="5086350" y="2057400"/>
            <a:ext cx="7540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4" name="Rectangle 104"/>
          <p:cNvSpPr>
            <a:spLocks noChangeArrowheads="1"/>
          </p:cNvSpPr>
          <p:nvPr/>
        </p:nvSpPr>
        <p:spPr bwMode="auto">
          <a:xfrm>
            <a:off x="6067425" y="2057400"/>
            <a:ext cx="7667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5" name="Rectangle 105"/>
          <p:cNvSpPr>
            <a:spLocks noChangeArrowheads="1"/>
          </p:cNvSpPr>
          <p:nvPr/>
        </p:nvSpPr>
        <p:spPr bwMode="auto">
          <a:xfrm>
            <a:off x="7061200" y="2057400"/>
            <a:ext cx="1081088"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46" name="AutoShape 106"/>
          <p:cNvSpPr>
            <a:spLocks noChangeArrowheads="1"/>
          </p:cNvSpPr>
          <p:nvPr/>
        </p:nvSpPr>
        <p:spPr bwMode="auto">
          <a:xfrm>
            <a:off x="4572000" y="2717800"/>
            <a:ext cx="679450" cy="312738"/>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a:latin typeface="Times New Roman" pitchFamily="1" charset="0"/>
              </a:rPr>
              <a:t>6</a:t>
            </a:r>
          </a:p>
        </p:txBody>
      </p:sp>
      <p:sp>
        <p:nvSpPr>
          <p:cNvPr id="112747" name="AutoShape 107"/>
          <p:cNvSpPr>
            <a:spLocks noChangeArrowheads="1"/>
          </p:cNvSpPr>
          <p:nvPr/>
        </p:nvSpPr>
        <p:spPr bwMode="auto">
          <a:xfrm>
            <a:off x="5607050" y="1579563"/>
            <a:ext cx="679450" cy="312737"/>
          </a:xfrm>
          <a:prstGeom prst="wedgeEllipseCallout">
            <a:avLst>
              <a:gd name="adj1" fmla="val 0"/>
              <a:gd name="adj2" fmla="val 100759"/>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a:latin typeface="Times New Roman" pitchFamily="1" charset="0"/>
              </a:rPr>
              <a:t>5</a:t>
            </a:r>
          </a:p>
        </p:txBody>
      </p:sp>
      <p:sp>
        <p:nvSpPr>
          <p:cNvPr id="112748" name="Text Box 108"/>
          <p:cNvSpPr txBox="1">
            <a:spLocks noChangeArrowheads="1"/>
          </p:cNvSpPr>
          <p:nvPr/>
        </p:nvSpPr>
        <p:spPr bwMode="auto">
          <a:xfrm>
            <a:off x="3733800" y="1778000"/>
            <a:ext cx="10668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solidFill>
                  <a:srgbClr val="FF0000"/>
                </a:solidFill>
                <a:latin typeface="Times New Roman" pitchFamily="1" charset="0"/>
              </a:rPr>
              <a:t>1</a:t>
            </a:r>
            <a:endParaRPr lang="en-US" sz="1800">
              <a:latin typeface="Times New Roman" pitchFamily="1" charset="0"/>
            </a:endParaRPr>
          </a:p>
        </p:txBody>
      </p:sp>
      <p:sp>
        <p:nvSpPr>
          <p:cNvPr id="112749" name="Text Box 109"/>
          <p:cNvSpPr txBox="1">
            <a:spLocks noChangeArrowheads="1"/>
          </p:cNvSpPr>
          <p:nvPr/>
        </p:nvSpPr>
        <p:spPr bwMode="auto">
          <a:xfrm>
            <a:off x="4914900" y="1771650"/>
            <a:ext cx="10668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solidFill>
                  <a:srgbClr val="FF0000"/>
                </a:solidFill>
                <a:latin typeface="Times New Roman" pitchFamily="1" charset="0"/>
              </a:rPr>
              <a:t>3</a:t>
            </a:r>
            <a:endParaRPr lang="en-US" sz="1800">
              <a:latin typeface="Times New Roman" pitchFamily="1" charset="0"/>
            </a:endParaRPr>
          </a:p>
        </p:txBody>
      </p:sp>
      <p:sp>
        <p:nvSpPr>
          <p:cNvPr id="112750" name="Text Box 110"/>
          <p:cNvSpPr txBox="1">
            <a:spLocks noChangeArrowheads="1"/>
          </p:cNvSpPr>
          <p:nvPr/>
        </p:nvSpPr>
        <p:spPr bwMode="auto">
          <a:xfrm>
            <a:off x="5880100" y="1765300"/>
            <a:ext cx="10668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solidFill>
                  <a:srgbClr val="FF0000"/>
                </a:solidFill>
                <a:latin typeface="Times New Roman" pitchFamily="1" charset="0"/>
              </a:rPr>
              <a:t>1</a:t>
            </a:r>
            <a:endParaRPr lang="en-US" sz="1800">
              <a:latin typeface="Times New Roman" pitchFamily="1" charset="0"/>
            </a:endParaRPr>
          </a:p>
        </p:txBody>
      </p:sp>
      <p:sp>
        <p:nvSpPr>
          <p:cNvPr id="112751" name="Text Box 111"/>
          <p:cNvSpPr txBox="1">
            <a:spLocks noChangeArrowheads="1"/>
          </p:cNvSpPr>
          <p:nvPr/>
        </p:nvSpPr>
        <p:spPr bwMode="auto">
          <a:xfrm>
            <a:off x="7010400" y="1758950"/>
            <a:ext cx="10668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a:solidFill>
                  <a:srgbClr val="FF0000"/>
                </a:solidFill>
                <a:latin typeface="Times New Roman" pitchFamily="1" charset="0"/>
              </a:rPr>
              <a:t>2</a:t>
            </a:r>
            <a:endParaRPr lang="en-US" sz="1800">
              <a:latin typeface="Times New Roman" pitchFamily="1" charset="0"/>
            </a:endParaRPr>
          </a:p>
        </p:txBody>
      </p:sp>
      <p:grpSp>
        <p:nvGrpSpPr>
          <p:cNvPr id="112752" name="Group 112"/>
          <p:cNvGrpSpPr>
            <a:grpSpLocks/>
          </p:cNvGrpSpPr>
          <p:nvPr/>
        </p:nvGrpSpPr>
        <p:grpSpPr bwMode="auto">
          <a:xfrm>
            <a:off x="685800" y="1473200"/>
            <a:ext cx="8001000" cy="1724025"/>
            <a:chOff x="432" y="928"/>
            <a:chExt cx="5040" cy="1086"/>
          </a:xfrm>
        </p:grpSpPr>
        <p:sp>
          <p:nvSpPr>
            <p:cNvPr id="112753" name="Rectangle 113"/>
            <p:cNvSpPr>
              <a:spLocks noChangeArrowheads="1"/>
            </p:cNvSpPr>
            <p:nvPr/>
          </p:nvSpPr>
          <p:spPr bwMode="auto">
            <a:xfrm>
              <a:off x="432" y="928"/>
              <a:ext cx="5040" cy="108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112754" name="Text Box 114"/>
            <p:cNvSpPr txBox="1">
              <a:spLocks noChangeArrowheads="1"/>
            </p:cNvSpPr>
            <p:nvPr/>
          </p:nvSpPr>
          <p:spPr bwMode="auto">
            <a:xfrm>
              <a:off x="504" y="968"/>
              <a:ext cx="4902" cy="943"/>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public Rational add(Rational r) {</a:t>
              </a:r>
            </a:p>
            <a:p>
              <a:endParaRPr lang="en-US" sz="1600" b="1">
                <a:latin typeface="Courier New" pitchFamily="1" charset="0"/>
              </a:endParaRPr>
            </a:p>
            <a:p>
              <a:r>
                <a:rPr lang="en-US" sz="1600" b="1">
                  <a:latin typeface="Courier New" pitchFamily="1" charset="0"/>
                </a:rPr>
                <a:t>   return new Rational( this.num * r.den + r.num * this.den ,</a:t>
              </a:r>
            </a:p>
            <a:p>
              <a:r>
                <a:rPr lang="en-US" sz="1600" b="1">
                  <a:latin typeface="Courier New" pitchFamily="1" charset="0"/>
                </a:rPr>
                <a:t>                        this.den * r.den );</a:t>
              </a:r>
            </a:p>
            <a:p>
              <a:endParaRPr lang="en-US" sz="1200" b="1">
                <a:latin typeface="Courier New" pitchFamily="1" charset="0"/>
              </a:endParaRPr>
            </a:p>
            <a:p>
              <a:r>
                <a:rPr lang="en-US" sz="1600" b="1">
                  <a:latin typeface="Courier New" pitchFamily="1" charset="0"/>
                </a:rPr>
                <a:t>}</a:t>
              </a:r>
              <a:endParaRPr sz="1600" b="1" noProof="1">
                <a:latin typeface="Courier New" pitchFamily="1" charset="0"/>
              </a:endParaRPr>
            </a:p>
          </p:txBody>
        </p:sp>
      </p:grpSp>
      <p:sp>
        <p:nvSpPr>
          <p:cNvPr id="112755" name="Rectangle 115"/>
          <p:cNvSpPr>
            <a:spLocks noChangeArrowheads="1"/>
          </p:cNvSpPr>
          <p:nvPr/>
        </p:nvSpPr>
        <p:spPr bwMode="auto">
          <a:xfrm>
            <a:off x="1193800" y="2070100"/>
            <a:ext cx="7188200" cy="544513"/>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56" name="Rectangle 116"/>
          <p:cNvSpPr>
            <a:spLocks noChangeArrowheads="1"/>
          </p:cNvSpPr>
          <p:nvPr/>
        </p:nvSpPr>
        <p:spPr bwMode="auto">
          <a:xfrm>
            <a:off x="3770313" y="2057400"/>
            <a:ext cx="43815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57" name="Rectangle 117"/>
          <p:cNvSpPr>
            <a:spLocks noChangeArrowheads="1"/>
          </p:cNvSpPr>
          <p:nvPr/>
        </p:nvSpPr>
        <p:spPr bwMode="auto">
          <a:xfrm>
            <a:off x="3770313" y="2081590"/>
            <a:ext cx="4381500" cy="254000"/>
          </a:xfrm>
          <a:prstGeom prst="rect">
            <a:avLst/>
          </a:prstGeom>
          <a:noFill/>
          <a:ln w="19050">
            <a:solidFill>
              <a:srgbClr val="999999"/>
            </a:solidFill>
            <a:miter lim="800000"/>
            <a:headEnd/>
            <a:tailEnd/>
          </a:ln>
          <a:effectLst/>
        </p:spPr>
        <p:txBody>
          <a:bodyPr wrap="none" anchor="ctr">
            <a:prstTxWarp prst="textNoShape">
              <a:avLst/>
            </a:prstTxWarp>
          </a:bodyPr>
          <a:lstStyle/>
          <a:p>
            <a:endParaRPr lang="en-US"/>
          </a:p>
        </p:txBody>
      </p:sp>
      <p:sp>
        <p:nvSpPr>
          <p:cNvPr id="112758" name="Rectangle 118"/>
          <p:cNvSpPr>
            <a:spLocks noChangeArrowheads="1"/>
          </p:cNvSpPr>
          <p:nvPr/>
        </p:nvSpPr>
        <p:spPr bwMode="auto">
          <a:xfrm>
            <a:off x="3770313" y="2335590"/>
            <a:ext cx="208438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759" name="AutoShape 119"/>
          <p:cNvSpPr>
            <a:spLocks noChangeArrowheads="1"/>
          </p:cNvSpPr>
          <p:nvPr/>
        </p:nvSpPr>
        <p:spPr bwMode="auto">
          <a:xfrm>
            <a:off x="4572000" y="2717800"/>
            <a:ext cx="679450" cy="312738"/>
          </a:xfrm>
          <a:prstGeom prst="wedgeEllipseCallout">
            <a:avLst>
              <a:gd name="adj1" fmla="val 0"/>
              <a:gd name="adj2" fmla="val -96194"/>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a:latin typeface="Times New Roman" pitchFamily="1" charset="0"/>
              </a:rPr>
              <a:t>36</a:t>
            </a:r>
          </a:p>
        </p:txBody>
      </p:sp>
      <p:sp>
        <p:nvSpPr>
          <p:cNvPr id="112760" name="AutoShape 120"/>
          <p:cNvSpPr>
            <a:spLocks noChangeArrowheads="1"/>
          </p:cNvSpPr>
          <p:nvPr/>
        </p:nvSpPr>
        <p:spPr bwMode="auto">
          <a:xfrm>
            <a:off x="5607050" y="1579563"/>
            <a:ext cx="679450" cy="312737"/>
          </a:xfrm>
          <a:prstGeom prst="wedgeEllipseCallout">
            <a:avLst>
              <a:gd name="adj1" fmla="val 0"/>
              <a:gd name="adj2" fmla="val 100759"/>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600">
                <a:latin typeface="Times New Roman" pitchFamily="1" charset="0"/>
              </a:rPr>
              <a:t>36</a:t>
            </a:r>
          </a:p>
        </p:txBody>
      </p:sp>
      <p:sp>
        <p:nvSpPr>
          <p:cNvPr id="112761" name="Text Box 121"/>
          <p:cNvSpPr txBox="1">
            <a:spLocks noChangeArrowheads="1"/>
          </p:cNvSpPr>
          <p:nvPr/>
        </p:nvSpPr>
        <p:spPr bwMode="auto">
          <a:xfrm>
            <a:off x="1255713" y="3306763"/>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grpSp>
        <p:nvGrpSpPr>
          <p:cNvPr id="112762" name="Group 122"/>
          <p:cNvGrpSpPr>
            <a:grpSpLocks/>
          </p:cNvGrpSpPr>
          <p:nvPr/>
        </p:nvGrpSpPr>
        <p:grpSpPr bwMode="auto">
          <a:xfrm>
            <a:off x="2211388" y="6008688"/>
            <a:ext cx="839787" cy="650875"/>
            <a:chOff x="1393" y="3785"/>
            <a:chExt cx="529" cy="410"/>
          </a:xfrm>
        </p:grpSpPr>
        <p:sp>
          <p:nvSpPr>
            <p:cNvPr id="112763" name="Rectangle 123"/>
            <p:cNvSpPr>
              <a:spLocks noChangeArrowheads="1"/>
            </p:cNvSpPr>
            <p:nvPr/>
          </p:nvSpPr>
          <p:spPr bwMode="auto">
            <a:xfrm>
              <a:off x="1393" y="4041"/>
              <a:ext cx="529" cy="154"/>
            </a:xfrm>
            <a:prstGeom prst="rect">
              <a:avLst/>
            </a:prstGeom>
            <a:noFill/>
            <a:ln w="9525">
              <a:noFill/>
              <a:miter lim="800000"/>
              <a:headEnd/>
              <a:tailEnd/>
            </a:ln>
            <a:effectLst/>
          </p:spPr>
          <p:txBody>
            <a:bodyPr>
              <a:prstTxWarp prst="textNoShape">
                <a:avLst/>
              </a:prstTxWarp>
              <a:spAutoFit/>
            </a:bodyPr>
            <a:lstStyle/>
            <a:p>
              <a:r>
                <a:rPr lang="en-US" sz="1000" b="1" dirty="0"/>
                <a:t>1038</a:t>
              </a:r>
            </a:p>
          </p:txBody>
        </p:sp>
        <p:sp>
          <p:nvSpPr>
            <p:cNvPr id="112764" name="Rectangle 124"/>
            <p:cNvSpPr>
              <a:spLocks noChangeArrowheads="1"/>
            </p:cNvSpPr>
            <p:nvPr/>
          </p:nvSpPr>
          <p:spPr bwMode="auto">
            <a:xfrm>
              <a:off x="1393" y="3913"/>
              <a:ext cx="529" cy="154"/>
            </a:xfrm>
            <a:prstGeom prst="rect">
              <a:avLst/>
            </a:prstGeom>
            <a:noFill/>
            <a:ln w="9525">
              <a:noFill/>
              <a:miter lim="800000"/>
              <a:headEnd/>
              <a:tailEnd/>
            </a:ln>
            <a:effectLst/>
          </p:spPr>
          <p:txBody>
            <a:bodyPr>
              <a:prstTxWarp prst="textNoShape">
                <a:avLst/>
              </a:prstTxWarp>
              <a:spAutoFit/>
            </a:bodyPr>
            <a:lstStyle/>
            <a:p>
              <a:r>
                <a:rPr lang="en-US" sz="1000" b="1" dirty="0"/>
                <a:t>1034</a:t>
              </a:r>
            </a:p>
          </p:txBody>
        </p:sp>
        <p:sp>
          <p:nvSpPr>
            <p:cNvPr id="112765" name="Rectangle 125"/>
            <p:cNvSpPr>
              <a:spLocks noChangeArrowheads="1"/>
            </p:cNvSpPr>
            <p:nvPr/>
          </p:nvSpPr>
          <p:spPr bwMode="auto">
            <a:xfrm>
              <a:off x="1393" y="3785"/>
              <a:ext cx="529" cy="154"/>
            </a:xfrm>
            <a:prstGeom prst="rect">
              <a:avLst/>
            </a:prstGeom>
            <a:noFill/>
            <a:ln w="9525">
              <a:noFill/>
              <a:miter lim="800000"/>
              <a:headEnd/>
              <a:tailEnd/>
            </a:ln>
            <a:effectLst/>
          </p:spPr>
          <p:txBody>
            <a:bodyPr>
              <a:prstTxWarp prst="textNoShape">
                <a:avLst/>
              </a:prstTxWarp>
              <a:spAutoFit/>
            </a:bodyPr>
            <a:lstStyle/>
            <a:p>
              <a:r>
                <a:rPr lang="en-US" sz="1000" b="1" dirty="0"/>
                <a:t>1030</a:t>
              </a:r>
            </a:p>
          </p:txBody>
        </p:sp>
      </p:grpSp>
      <p:grpSp>
        <p:nvGrpSpPr>
          <p:cNvPr id="112766" name="Group 126"/>
          <p:cNvGrpSpPr>
            <a:grpSpLocks/>
          </p:cNvGrpSpPr>
          <p:nvPr/>
        </p:nvGrpSpPr>
        <p:grpSpPr bwMode="auto">
          <a:xfrm>
            <a:off x="2211388" y="5399088"/>
            <a:ext cx="839787" cy="650875"/>
            <a:chOff x="1393" y="3401"/>
            <a:chExt cx="529" cy="410"/>
          </a:xfrm>
        </p:grpSpPr>
        <p:sp>
          <p:nvSpPr>
            <p:cNvPr id="112767" name="Rectangle 127"/>
            <p:cNvSpPr>
              <a:spLocks noChangeArrowheads="1"/>
            </p:cNvSpPr>
            <p:nvPr/>
          </p:nvSpPr>
          <p:spPr bwMode="auto">
            <a:xfrm>
              <a:off x="1393" y="3657"/>
              <a:ext cx="529" cy="154"/>
            </a:xfrm>
            <a:prstGeom prst="rect">
              <a:avLst/>
            </a:prstGeom>
            <a:noFill/>
            <a:ln w="9525">
              <a:noFill/>
              <a:miter lim="800000"/>
              <a:headEnd/>
              <a:tailEnd/>
            </a:ln>
            <a:effectLst/>
          </p:spPr>
          <p:txBody>
            <a:bodyPr>
              <a:prstTxWarp prst="textNoShape">
                <a:avLst/>
              </a:prstTxWarp>
              <a:spAutoFit/>
            </a:bodyPr>
            <a:lstStyle/>
            <a:p>
              <a:r>
                <a:rPr lang="en-US" sz="1000" b="1" dirty="0"/>
                <a:t>102C</a:t>
              </a:r>
            </a:p>
          </p:txBody>
        </p:sp>
        <p:sp>
          <p:nvSpPr>
            <p:cNvPr id="112768" name="Rectangle 128"/>
            <p:cNvSpPr>
              <a:spLocks noChangeArrowheads="1"/>
            </p:cNvSpPr>
            <p:nvPr/>
          </p:nvSpPr>
          <p:spPr bwMode="auto">
            <a:xfrm>
              <a:off x="1393" y="3529"/>
              <a:ext cx="529" cy="154"/>
            </a:xfrm>
            <a:prstGeom prst="rect">
              <a:avLst/>
            </a:prstGeom>
            <a:noFill/>
            <a:ln w="9525">
              <a:noFill/>
              <a:miter lim="800000"/>
              <a:headEnd/>
              <a:tailEnd/>
            </a:ln>
            <a:effectLst/>
          </p:spPr>
          <p:txBody>
            <a:bodyPr>
              <a:prstTxWarp prst="textNoShape">
                <a:avLst/>
              </a:prstTxWarp>
              <a:spAutoFit/>
            </a:bodyPr>
            <a:lstStyle/>
            <a:p>
              <a:r>
                <a:rPr lang="en-US" sz="1000" b="1" dirty="0"/>
                <a:t>1028</a:t>
              </a:r>
            </a:p>
          </p:txBody>
        </p:sp>
        <p:sp>
          <p:nvSpPr>
            <p:cNvPr id="112769" name="Rectangle 129"/>
            <p:cNvSpPr>
              <a:spLocks noChangeArrowheads="1"/>
            </p:cNvSpPr>
            <p:nvPr/>
          </p:nvSpPr>
          <p:spPr bwMode="auto">
            <a:xfrm>
              <a:off x="1393" y="3401"/>
              <a:ext cx="529" cy="154"/>
            </a:xfrm>
            <a:prstGeom prst="rect">
              <a:avLst/>
            </a:prstGeom>
            <a:noFill/>
            <a:ln w="9525">
              <a:noFill/>
              <a:miter lim="800000"/>
              <a:headEnd/>
              <a:tailEnd/>
            </a:ln>
            <a:effectLst/>
          </p:spPr>
          <p:txBody>
            <a:bodyPr>
              <a:prstTxWarp prst="textNoShape">
                <a:avLst/>
              </a:prstTxWarp>
              <a:spAutoFit/>
            </a:bodyPr>
            <a:lstStyle/>
            <a:p>
              <a:r>
                <a:rPr lang="en-US" sz="1000" b="1" dirty="0"/>
                <a:t>1024</a:t>
              </a:r>
            </a:p>
          </p:txBody>
        </p:sp>
      </p:grpSp>
      <p:grpSp>
        <p:nvGrpSpPr>
          <p:cNvPr id="112770" name="Group 130"/>
          <p:cNvGrpSpPr>
            <a:grpSpLocks/>
          </p:cNvGrpSpPr>
          <p:nvPr/>
        </p:nvGrpSpPr>
        <p:grpSpPr bwMode="auto">
          <a:xfrm>
            <a:off x="2211388" y="4789488"/>
            <a:ext cx="839787" cy="650875"/>
            <a:chOff x="1393" y="3017"/>
            <a:chExt cx="529" cy="410"/>
          </a:xfrm>
        </p:grpSpPr>
        <p:sp>
          <p:nvSpPr>
            <p:cNvPr id="112771" name="Rectangle 131"/>
            <p:cNvSpPr>
              <a:spLocks noChangeArrowheads="1"/>
            </p:cNvSpPr>
            <p:nvPr/>
          </p:nvSpPr>
          <p:spPr bwMode="auto">
            <a:xfrm>
              <a:off x="1393" y="3273"/>
              <a:ext cx="529" cy="154"/>
            </a:xfrm>
            <a:prstGeom prst="rect">
              <a:avLst/>
            </a:prstGeom>
            <a:noFill/>
            <a:ln w="9525">
              <a:noFill/>
              <a:miter lim="800000"/>
              <a:headEnd/>
              <a:tailEnd/>
            </a:ln>
            <a:effectLst/>
          </p:spPr>
          <p:txBody>
            <a:bodyPr>
              <a:prstTxWarp prst="textNoShape">
                <a:avLst/>
              </a:prstTxWarp>
              <a:spAutoFit/>
            </a:bodyPr>
            <a:lstStyle/>
            <a:p>
              <a:r>
                <a:rPr lang="en-US" sz="1000" b="1" dirty="0"/>
                <a:t>1020</a:t>
              </a:r>
            </a:p>
          </p:txBody>
        </p:sp>
        <p:sp>
          <p:nvSpPr>
            <p:cNvPr id="112772" name="Rectangle 132"/>
            <p:cNvSpPr>
              <a:spLocks noChangeArrowheads="1"/>
            </p:cNvSpPr>
            <p:nvPr/>
          </p:nvSpPr>
          <p:spPr bwMode="auto">
            <a:xfrm>
              <a:off x="1393" y="3145"/>
              <a:ext cx="529" cy="154"/>
            </a:xfrm>
            <a:prstGeom prst="rect">
              <a:avLst/>
            </a:prstGeom>
            <a:noFill/>
            <a:ln w="9525">
              <a:noFill/>
              <a:miter lim="800000"/>
              <a:headEnd/>
              <a:tailEnd/>
            </a:ln>
            <a:effectLst/>
          </p:spPr>
          <p:txBody>
            <a:bodyPr>
              <a:prstTxWarp prst="textNoShape">
                <a:avLst/>
              </a:prstTxWarp>
              <a:spAutoFit/>
            </a:bodyPr>
            <a:lstStyle/>
            <a:p>
              <a:r>
                <a:rPr lang="en-US" sz="1000" b="1" dirty="0"/>
                <a:t>101C</a:t>
              </a:r>
            </a:p>
          </p:txBody>
        </p:sp>
        <p:sp>
          <p:nvSpPr>
            <p:cNvPr id="112773" name="Rectangle 133"/>
            <p:cNvSpPr>
              <a:spLocks noChangeArrowheads="1"/>
            </p:cNvSpPr>
            <p:nvPr/>
          </p:nvSpPr>
          <p:spPr bwMode="auto">
            <a:xfrm>
              <a:off x="1393" y="3017"/>
              <a:ext cx="529" cy="154"/>
            </a:xfrm>
            <a:prstGeom prst="rect">
              <a:avLst/>
            </a:prstGeom>
            <a:noFill/>
            <a:ln w="9525">
              <a:noFill/>
              <a:miter lim="800000"/>
              <a:headEnd/>
              <a:tailEnd/>
            </a:ln>
            <a:effectLst/>
          </p:spPr>
          <p:txBody>
            <a:bodyPr>
              <a:prstTxWarp prst="textNoShape">
                <a:avLst/>
              </a:prstTxWarp>
              <a:spAutoFit/>
            </a:bodyPr>
            <a:lstStyle/>
            <a:p>
              <a:r>
                <a:rPr lang="en-US" sz="1000" b="1" dirty="0"/>
                <a:t>1018</a:t>
              </a:r>
            </a:p>
          </p:txBody>
        </p:sp>
      </p:grpSp>
      <p:grpSp>
        <p:nvGrpSpPr>
          <p:cNvPr id="112774" name="Group 134"/>
          <p:cNvGrpSpPr>
            <a:grpSpLocks/>
          </p:cNvGrpSpPr>
          <p:nvPr/>
        </p:nvGrpSpPr>
        <p:grpSpPr bwMode="auto">
          <a:xfrm>
            <a:off x="2211388" y="4179888"/>
            <a:ext cx="839787" cy="650875"/>
            <a:chOff x="1393" y="2633"/>
            <a:chExt cx="529" cy="410"/>
          </a:xfrm>
        </p:grpSpPr>
        <p:sp>
          <p:nvSpPr>
            <p:cNvPr id="112775" name="Rectangle 135"/>
            <p:cNvSpPr>
              <a:spLocks noChangeArrowheads="1"/>
            </p:cNvSpPr>
            <p:nvPr/>
          </p:nvSpPr>
          <p:spPr bwMode="auto">
            <a:xfrm>
              <a:off x="1393" y="2889"/>
              <a:ext cx="529" cy="154"/>
            </a:xfrm>
            <a:prstGeom prst="rect">
              <a:avLst/>
            </a:prstGeom>
            <a:noFill/>
            <a:ln w="9525">
              <a:noFill/>
              <a:miter lim="800000"/>
              <a:headEnd/>
              <a:tailEnd/>
            </a:ln>
            <a:effectLst/>
          </p:spPr>
          <p:txBody>
            <a:bodyPr>
              <a:prstTxWarp prst="textNoShape">
                <a:avLst/>
              </a:prstTxWarp>
              <a:spAutoFit/>
            </a:bodyPr>
            <a:lstStyle/>
            <a:p>
              <a:r>
                <a:rPr lang="en-US" sz="1000" b="1" dirty="0"/>
                <a:t>1014</a:t>
              </a:r>
            </a:p>
          </p:txBody>
        </p:sp>
        <p:sp>
          <p:nvSpPr>
            <p:cNvPr id="112776" name="Rectangle 136"/>
            <p:cNvSpPr>
              <a:spLocks noChangeArrowheads="1"/>
            </p:cNvSpPr>
            <p:nvPr/>
          </p:nvSpPr>
          <p:spPr bwMode="auto">
            <a:xfrm>
              <a:off x="1393" y="2761"/>
              <a:ext cx="529" cy="154"/>
            </a:xfrm>
            <a:prstGeom prst="rect">
              <a:avLst/>
            </a:prstGeom>
            <a:noFill/>
            <a:ln w="9525">
              <a:noFill/>
              <a:miter lim="800000"/>
              <a:headEnd/>
              <a:tailEnd/>
            </a:ln>
            <a:effectLst/>
          </p:spPr>
          <p:txBody>
            <a:bodyPr>
              <a:prstTxWarp prst="textNoShape">
                <a:avLst/>
              </a:prstTxWarp>
              <a:spAutoFit/>
            </a:bodyPr>
            <a:lstStyle/>
            <a:p>
              <a:r>
                <a:rPr lang="en-US" sz="1000" b="1" dirty="0"/>
                <a:t>1010</a:t>
              </a:r>
            </a:p>
          </p:txBody>
        </p:sp>
        <p:sp>
          <p:nvSpPr>
            <p:cNvPr id="112777" name="Rectangle 137"/>
            <p:cNvSpPr>
              <a:spLocks noChangeArrowheads="1"/>
            </p:cNvSpPr>
            <p:nvPr/>
          </p:nvSpPr>
          <p:spPr bwMode="auto">
            <a:xfrm>
              <a:off x="1393" y="2633"/>
              <a:ext cx="529" cy="154"/>
            </a:xfrm>
            <a:prstGeom prst="rect">
              <a:avLst/>
            </a:prstGeom>
            <a:noFill/>
            <a:ln w="9525">
              <a:noFill/>
              <a:miter lim="800000"/>
              <a:headEnd/>
              <a:tailEnd/>
            </a:ln>
            <a:effectLst/>
          </p:spPr>
          <p:txBody>
            <a:bodyPr>
              <a:prstTxWarp prst="textNoShape">
                <a:avLst/>
              </a:prstTxWarp>
              <a:spAutoFit/>
            </a:bodyPr>
            <a:lstStyle/>
            <a:p>
              <a:r>
                <a:rPr lang="en-US" sz="1000" b="1" dirty="0"/>
                <a:t>100C</a:t>
              </a:r>
            </a:p>
          </p:txBody>
        </p:sp>
      </p:grpSp>
      <p:grpSp>
        <p:nvGrpSpPr>
          <p:cNvPr id="112778" name="Group 138"/>
          <p:cNvGrpSpPr>
            <a:grpSpLocks/>
          </p:cNvGrpSpPr>
          <p:nvPr/>
        </p:nvGrpSpPr>
        <p:grpSpPr bwMode="auto">
          <a:xfrm>
            <a:off x="2209800" y="3570288"/>
            <a:ext cx="841375" cy="650875"/>
            <a:chOff x="1392" y="2249"/>
            <a:chExt cx="530" cy="410"/>
          </a:xfrm>
        </p:grpSpPr>
        <p:sp>
          <p:nvSpPr>
            <p:cNvPr id="112779" name="Rectangle 139"/>
            <p:cNvSpPr>
              <a:spLocks noChangeArrowheads="1"/>
            </p:cNvSpPr>
            <p:nvPr/>
          </p:nvSpPr>
          <p:spPr bwMode="auto">
            <a:xfrm>
              <a:off x="1393" y="2505"/>
              <a:ext cx="529" cy="154"/>
            </a:xfrm>
            <a:prstGeom prst="rect">
              <a:avLst/>
            </a:prstGeom>
            <a:noFill/>
            <a:ln w="9525">
              <a:noFill/>
              <a:miter lim="800000"/>
              <a:headEnd/>
              <a:tailEnd/>
            </a:ln>
            <a:effectLst/>
          </p:spPr>
          <p:txBody>
            <a:bodyPr>
              <a:prstTxWarp prst="textNoShape">
                <a:avLst/>
              </a:prstTxWarp>
              <a:spAutoFit/>
            </a:bodyPr>
            <a:lstStyle/>
            <a:p>
              <a:r>
                <a:rPr lang="en-US" sz="1000" b="1" dirty="0"/>
                <a:t>1008</a:t>
              </a:r>
            </a:p>
          </p:txBody>
        </p:sp>
        <p:sp>
          <p:nvSpPr>
            <p:cNvPr id="112780" name="Rectangle 140"/>
            <p:cNvSpPr>
              <a:spLocks noChangeArrowheads="1"/>
            </p:cNvSpPr>
            <p:nvPr/>
          </p:nvSpPr>
          <p:spPr bwMode="auto">
            <a:xfrm>
              <a:off x="1393" y="2377"/>
              <a:ext cx="529" cy="154"/>
            </a:xfrm>
            <a:prstGeom prst="rect">
              <a:avLst/>
            </a:prstGeom>
            <a:noFill/>
            <a:ln w="9525">
              <a:noFill/>
              <a:miter lim="800000"/>
              <a:headEnd/>
              <a:tailEnd/>
            </a:ln>
            <a:effectLst/>
          </p:spPr>
          <p:txBody>
            <a:bodyPr>
              <a:prstTxWarp prst="textNoShape">
                <a:avLst/>
              </a:prstTxWarp>
              <a:spAutoFit/>
            </a:bodyPr>
            <a:lstStyle/>
            <a:p>
              <a:r>
                <a:rPr lang="en-US" sz="1000" b="1" dirty="0"/>
                <a:t>1004</a:t>
              </a:r>
            </a:p>
          </p:txBody>
        </p:sp>
        <p:sp>
          <p:nvSpPr>
            <p:cNvPr id="112781" name="Rectangle 141"/>
            <p:cNvSpPr>
              <a:spLocks noChangeArrowheads="1"/>
            </p:cNvSpPr>
            <p:nvPr/>
          </p:nvSpPr>
          <p:spPr bwMode="auto">
            <a:xfrm>
              <a:off x="1392" y="2249"/>
              <a:ext cx="529" cy="154"/>
            </a:xfrm>
            <a:prstGeom prst="rect">
              <a:avLst/>
            </a:prstGeom>
            <a:noFill/>
            <a:ln w="9525">
              <a:noFill/>
              <a:miter lim="800000"/>
              <a:headEnd/>
              <a:tailEnd/>
            </a:ln>
            <a:effectLst/>
          </p:spPr>
          <p:txBody>
            <a:bodyPr>
              <a:prstTxWarp prst="textNoShape">
                <a:avLst/>
              </a:prstTxWarp>
              <a:spAutoFit/>
            </a:bodyPr>
            <a:lstStyle/>
            <a:p>
              <a:r>
                <a:rPr lang="en-US" sz="1000" b="1" dirty="0"/>
                <a:t>1000</a:t>
              </a:r>
            </a:p>
          </p:txBody>
        </p:sp>
      </p:grpSp>
      <p:grpSp>
        <p:nvGrpSpPr>
          <p:cNvPr id="112782" name="Group 142"/>
          <p:cNvGrpSpPr>
            <a:grpSpLocks/>
          </p:cNvGrpSpPr>
          <p:nvPr/>
        </p:nvGrpSpPr>
        <p:grpSpPr bwMode="auto">
          <a:xfrm>
            <a:off x="3351213" y="4978400"/>
            <a:ext cx="2592387" cy="663575"/>
            <a:chOff x="2111" y="3136"/>
            <a:chExt cx="1633" cy="418"/>
          </a:xfrm>
        </p:grpSpPr>
        <p:sp>
          <p:nvSpPr>
            <p:cNvPr id="112783" name="Rectangle 143" descr="Small checker board"/>
            <p:cNvSpPr>
              <a:spLocks noChangeArrowheads="1"/>
            </p:cNvSpPr>
            <p:nvPr/>
          </p:nvSpPr>
          <p:spPr bwMode="auto">
            <a:xfrm>
              <a:off x="2623" y="3407"/>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84" name="Rectangle 144"/>
            <p:cNvSpPr>
              <a:spLocks noChangeArrowheads="1"/>
            </p:cNvSpPr>
            <p:nvPr/>
          </p:nvSpPr>
          <p:spPr bwMode="auto">
            <a:xfrm>
              <a:off x="2623" y="327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85" name="Rectangle 145"/>
            <p:cNvSpPr>
              <a:spLocks noChangeArrowheads="1"/>
            </p:cNvSpPr>
            <p:nvPr/>
          </p:nvSpPr>
          <p:spPr bwMode="auto">
            <a:xfrm>
              <a:off x="2623" y="315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86" name="Rectangle 146"/>
            <p:cNvSpPr>
              <a:spLocks noChangeArrowheads="1"/>
            </p:cNvSpPr>
            <p:nvPr/>
          </p:nvSpPr>
          <p:spPr bwMode="auto">
            <a:xfrm>
              <a:off x="2664" y="3248"/>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1000</a:t>
              </a:r>
            </a:p>
          </p:txBody>
        </p:sp>
        <p:sp>
          <p:nvSpPr>
            <p:cNvPr id="112787" name="Rectangle 147"/>
            <p:cNvSpPr>
              <a:spLocks noChangeArrowheads="1"/>
            </p:cNvSpPr>
            <p:nvPr/>
          </p:nvSpPr>
          <p:spPr bwMode="auto">
            <a:xfrm>
              <a:off x="2664" y="3150"/>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100C</a:t>
              </a:r>
            </a:p>
          </p:txBody>
        </p:sp>
        <p:sp>
          <p:nvSpPr>
            <p:cNvPr id="112788" name="Rectangle 148"/>
            <p:cNvSpPr>
              <a:spLocks noChangeArrowheads="1"/>
            </p:cNvSpPr>
            <p:nvPr/>
          </p:nvSpPr>
          <p:spPr bwMode="auto">
            <a:xfrm>
              <a:off x="2623" y="327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89" name="Rectangle 149"/>
            <p:cNvSpPr>
              <a:spLocks noChangeArrowheads="1"/>
            </p:cNvSpPr>
            <p:nvPr/>
          </p:nvSpPr>
          <p:spPr bwMode="auto">
            <a:xfrm>
              <a:off x="2623" y="315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790" name="Rectangle 150"/>
            <p:cNvSpPr>
              <a:spLocks noChangeArrowheads="1"/>
            </p:cNvSpPr>
            <p:nvPr/>
          </p:nvSpPr>
          <p:spPr bwMode="auto">
            <a:xfrm>
              <a:off x="2111" y="3264"/>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this</a:t>
              </a:r>
            </a:p>
          </p:txBody>
        </p:sp>
        <p:sp>
          <p:nvSpPr>
            <p:cNvPr id="112791" name="Rectangle 151"/>
            <p:cNvSpPr>
              <a:spLocks noChangeArrowheads="1"/>
            </p:cNvSpPr>
            <p:nvPr/>
          </p:nvSpPr>
          <p:spPr bwMode="auto">
            <a:xfrm>
              <a:off x="2111" y="3136"/>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r</a:t>
              </a:r>
            </a:p>
          </p:txBody>
        </p:sp>
        <p:sp>
          <p:nvSpPr>
            <p:cNvPr id="112792" name="Rectangle 152"/>
            <p:cNvSpPr>
              <a:spLocks noChangeArrowheads="1"/>
            </p:cNvSpPr>
            <p:nvPr/>
          </p:nvSpPr>
          <p:spPr bwMode="auto">
            <a:xfrm>
              <a:off x="3215" y="3400"/>
              <a:ext cx="529" cy="154"/>
            </a:xfrm>
            <a:prstGeom prst="rect">
              <a:avLst/>
            </a:prstGeom>
            <a:noFill/>
            <a:ln w="9525">
              <a:noFill/>
              <a:miter lim="800000"/>
              <a:headEnd/>
              <a:tailEnd/>
            </a:ln>
            <a:effectLst/>
          </p:spPr>
          <p:txBody>
            <a:bodyPr>
              <a:prstTxWarp prst="textNoShape">
                <a:avLst/>
              </a:prstTxWarp>
              <a:spAutoFit/>
            </a:bodyPr>
            <a:lstStyle/>
            <a:p>
              <a:r>
                <a:rPr lang="en-US" sz="1000" b="1"/>
                <a:t>FFE8</a:t>
              </a:r>
            </a:p>
          </p:txBody>
        </p:sp>
        <p:sp>
          <p:nvSpPr>
            <p:cNvPr id="112793" name="Rectangle 153"/>
            <p:cNvSpPr>
              <a:spLocks noChangeArrowheads="1"/>
            </p:cNvSpPr>
            <p:nvPr/>
          </p:nvSpPr>
          <p:spPr bwMode="auto">
            <a:xfrm>
              <a:off x="3215" y="3272"/>
              <a:ext cx="529" cy="154"/>
            </a:xfrm>
            <a:prstGeom prst="rect">
              <a:avLst/>
            </a:prstGeom>
            <a:noFill/>
            <a:ln w="9525">
              <a:noFill/>
              <a:miter lim="800000"/>
              <a:headEnd/>
              <a:tailEnd/>
            </a:ln>
            <a:effectLst/>
          </p:spPr>
          <p:txBody>
            <a:bodyPr>
              <a:prstTxWarp prst="textNoShape">
                <a:avLst/>
              </a:prstTxWarp>
              <a:spAutoFit/>
            </a:bodyPr>
            <a:lstStyle/>
            <a:p>
              <a:r>
                <a:rPr lang="en-US" sz="1000" b="1"/>
                <a:t>FFE4</a:t>
              </a:r>
            </a:p>
          </p:txBody>
        </p:sp>
        <p:sp>
          <p:nvSpPr>
            <p:cNvPr id="112794" name="Rectangle 154"/>
            <p:cNvSpPr>
              <a:spLocks noChangeArrowheads="1"/>
            </p:cNvSpPr>
            <p:nvPr/>
          </p:nvSpPr>
          <p:spPr bwMode="auto">
            <a:xfrm>
              <a:off x="3215" y="3144"/>
              <a:ext cx="529" cy="154"/>
            </a:xfrm>
            <a:prstGeom prst="rect">
              <a:avLst/>
            </a:prstGeom>
            <a:noFill/>
            <a:ln w="9525">
              <a:noFill/>
              <a:miter lim="800000"/>
              <a:headEnd/>
              <a:tailEnd/>
            </a:ln>
            <a:effectLst/>
          </p:spPr>
          <p:txBody>
            <a:bodyPr>
              <a:prstTxWarp prst="textNoShape">
                <a:avLst/>
              </a:prstTxWarp>
              <a:spAutoFit/>
            </a:bodyPr>
            <a:lstStyle/>
            <a:p>
              <a:r>
                <a:rPr lang="en-US" sz="1000" b="1"/>
                <a:t>FFE0</a:t>
              </a:r>
            </a:p>
          </p:txBody>
        </p:sp>
      </p:grpSp>
      <p:sp>
        <p:nvSpPr>
          <p:cNvPr id="112795" name="Rectangle 155"/>
          <p:cNvSpPr>
            <a:spLocks noChangeArrowheads="1"/>
          </p:cNvSpPr>
          <p:nvPr/>
        </p:nvSpPr>
        <p:spPr bwMode="auto">
          <a:xfrm>
            <a:off x="4240213" y="5203825"/>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1000</a:t>
            </a:r>
          </a:p>
        </p:txBody>
      </p:sp>
      <p:sp>
        <p:nvSpPr>
          <p:cNvPr id="112796" name="Rectangle 156"/>
          <p:cNvSpPr>
            <a:spLocks noChangeArrowheads="1"/>
          </p:cNvSpPr>
          <p:nvPr/>
        </p:nvSpPr>
        <p:spPr bwMode="auto">
          <a:xfrm>
            <a:off x="4240213" y="4976435"/>
            <a:ext cx="839787"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100C</a:t>
            </a:r>
          </a:p>
        </p:txBody>
      </p:sp>
      <p:grpSp>
        <p:nvGrpSpPr>
          <p:cNvPr id="112797" name="Group 157"/>
          <p:cNvGrpSpPr>
            <a:grpSpLocks/>
          </p:cNvGrpSpPr>
          <p:nvPr/>
        </p:nvGrpSpPr>
        <p:grpSpPr bwMode="auto">
          <a:xfrm>
            <a:off x="4240213" y="5194300"/>
            <a:ext cx="839787" cy="244475"/>
            <a:chOff x="4127" y="3366"/>
            <a:chExt cx="529" cy="154"/>
          </a:xfrm>
        </p:grpSpPr>
        <p:sp>
          <p:nvSpPr>
            <p:cNvPr id="112798" name="Rectangle 158"/>
            <p:cNvSpPr>
              <a:spLocks noChangeArrowheads="1"/>
            </p:cNvSpPr>
            <p:nvPr/>
          </p:nvSpPr>
          <p:spPr bwMode="auto">
            <a:xfrm>
              <a:off x="4272" y="3392"/>
              <a:ext cx="246" cy="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12799" name="Rectangle 159"/>
            <p:cNvSpPr>
              <a:spLocks noChangeArrowheads="1"/>
            </p:cNvSpPr>
            <p:nvPr/>
          </p:nvSpPr>
          <p:spPr bwMode="auto">
            <a:xfrm>
              <a:off x="4127" y="3366"/>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1024</a:t>
              </a:r>
            </a:p>
          </p:txBody>
        </p:sp>
      </p:grpSp>
      <p:grpSp>
        <p:nvGrpSpPr>
          <p:cNvPr id="112800" name="Group 160"/>
          <p:cNvGrpSpPr>
            <a:grpSpLocks/>
          </p:cNvGrpSpPr>
          <p:nvPr/>
        </p:nvGrpSpPr>
        <p:grpSpPr bwMode="auto">
          <a:xfrm>
            <a:off x="4240213" y="4991100"/>
            <a:ext cx="839787" cy="244475"/>
            <a:chOff x="4127" y="3238"/>
            <a:chExt cx="529" cy="154"/>
          </a:xfrm>
        </p:grpSpPr>
        <p:sp>
          <p:nvSpPr>
            <p:cNvPr id="112801" name="Rectangle 161"/>
            <p:cNvSpPr>
              <a:spLocks noChangeArrowheads="1"/>
            </p:cNvSpPr>
            <p:nvPr/>
          </p:nvSpPr>
          <p:spPr bwMode="auto">
            <a:xfrm>
              <a:off x="4272" y="3264"/>
              <a:ext cx="246" cy="88"/>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12802" name="Rectangle 162"/>
            <p:cNvSpPr>
              <a:spLocks noChangeArrowheads="1"/>
            </p:cNvSpPr>
            <p:nvPr/>
          </p:nvSpPr>
          <p:spPr bwMode="auto">
            <a:xfrm>
              <a:off x="4127" y="3238"/>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1018</a:t>
              </a:r>
            </a:p>
          </p:txBody>
        </p:sp>
      </p:grpSp>
      <p:grpSp>
        <p:nvGrpSpPr>
          <p:cNvPr id="112803" name="Group 163"/>
          <p:cNvGrpSpPr>
            <a:grpSpLocks/>
          </p:cNvGrpSpPr>
          <p:nvPr/>
        </p:nvGrpSpPr>
        <p:grpSpPr bwMode="auto">
          <a:xfrm>
            <a:off x="3698875" y="5614988"/>
            <a:ext cx="4494213" cy="1017587"/>
            <a:chOff x="2378" y="3537"/>
            <a:chExt cx="2831" cy="641"/>
          </a:xfrm>
        </p:grpSpPr>
        <p:sp>
          <p:nvSpPr>
            <p:cNvPr id="112804" name="Rectangle 164"/>
            <p:cNvSpPr>
              <a:spLocks noChangeArrowheads="1"/>
            </p:cNvSpPr>
            <p:nvPr/>
          </p:nvSpPr>
          <p:spPr bwMode="auto">
            <a:xfrm>
              <a:off x="2378" y="3537"/>
              <a:ext cx="1182" cy="641"/>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12805" name="AutoShape 165"/>
            <p:cNvSpPr>
              <a:spLocks noChangeArrowheads="1"/>
            </p:cNvSpPr>
            <p:nvPr/>
          </p:nvSpPr>
          <p:spPr bwMode="auto">
            <a:xfrm>
              <a:off x="3696" y="3600"/>
              <a:ext cx="1513" cy="336"/>
            </a:xfrm>
            <a:prstGeom prst="wedgeRectCallout">
              <a:avLst>
                <a:gd name="adj1" fmla="val -59185"/>
                <a:gd name="adj2" fmla="val 34227"/>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600" i="1">
                  <a:latin typeface="Times New Roman" pitchFamily="1" charset="0"/>
                </a:rPr>
                <a:t>This stack frame is created</a:t>
              </a:r>
            </a:p>
            <a:p>
              <a:pPr>
                <a:lnSpc>
                  <a:spcPct val="85000"/>
                </a:lnSpc>
              </a:pPr>
              <a:r>
                <a:rPr lang="en-US" sz="1600" i="1">
                  <a:latin typeface="Times New Roman" pitchFamily="1" charset="0"/>
                </a:rPr>
                <a:t>for the </a:t>
              </a:r>
              <a:r>
                <a:rPr lang="en-US" b="1">
                  <a:latin typeface="Courier New" pitchFamily="1" charset="0"/>
                </a:rPr>
                <a:t>run</a:t>
              </a:r>
              <a:r>
                <a:rPr lang="en-US" sz="1600" i="1">
                  <a:latin typeface="Times New Roman" pitchFamily="1" charset="0"/>
                </a:rPr>
                <a:t> method.</a:t>
              </a:r>
            </a:p>
          </p:txBody>
        </p:sp>
      </p:grpSp>
      <p:grpSp>
        <p:nvGrpSpPr>
          <p:cNvPr id="112806" name="Group 166"/>
          <p:cNvGrpSpPr>
            <a:grpSpLocks/>
          </p:cNvGrpSpPr>
          <p:nvPr/>
        </p:nvGrpSpPr>
        <p:grpSpPr bwMode="auto">
          <a:xfrm>
            <a:off x="3695700" y="4953000"/>
            <a:ext cx="4497388" cy="661988"/>
            <a:chOff x="2376" y="3120"/>
            <a:chExt cx="2833" cy="417"/>
          </a:xfrm>
        </p:grpSpPr>
        <p:sp>
          <p:nvSpPr>
            <p:cNvPr id="112807" name="AutoShape 167"/>
            <p:cNvSpPr>
              <a:spLocks noChangeArrowheads="1"/>
            </p:cNvSpPr>
            <p:nvPr/>
          </p:nvSpPr>
          <p:spPr bwMode="auto">
            <a:xfrm>
              <a:off x="3696" y="3120"/>
              <a:ext cx="1513" cy="336"/>
            </a:xfrm>
            <a:prstGeom prst="wedgeRectCallout">
              <a:avLst>
                <a:gd name="adj1" fmla="val -59185"/>
                <a:gd name="adj2" fmla="val 34227"/>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600" i="1">
                  <a:latin typeface="Times New Roman" pitchFamily="1" charset="0"/>
                </a:rPr>
                <a:t>This stack frame is created</a:t>
              </a:r>
            </a:p>
            <a:p>
              <a:pPr>
                <a:lnSpc>
                  <a:spcPct val="85000"/>
                </a:lnSpc>
              </a:pPr>
              <a:r>
                <a:rPr lang="en-US" sz="1600" i="1">
                  <a:latin typeface="Times New Roman" pitchFamily="1" charset="0"/>
                </a:rPr>
                <a:t>for the </a:t>
              </a:r>
              <a:r>
                <a:rPr lang="en-US" b="1">
                  <a:latin typeface="Courier New" pitchFamily="1" charset="0"/>
                </a:rPr>
                <a:t>add</a:t>
              </a:r>
              <a:r>
                <a:rPr lang="en-US" sz="1600" i="1">
                  <a:latin typeface="Times New Roman" pitchFamily="1" charset="0"/>
                </a:rPr>
                <a:t> method.</a:t>
              </a:r>
            </a:p>
          </p:txBody>
        </p:sp>
        <p:sp>
          <p:nvSpPr>
            <p:cNvPr id="112808" name="Rectangle 168"/>
            <p:cNvSpPr>
              <a:spLocks noChangeArrowheads="1"/>
            </p:cNvSpPr>
            <p:nvPr/>
          </p:nvSpPr>
          <p:spPr bwMode="auto">
            <a:xfrm>
              <a:off x="2376" y="3155"/>
              <a:ext cx="1182" cy="38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12809" name="Group 169"/>
          <p:cNvGrpSpPr>
            <a:grpSpLocks/>
          </p:cNvGrpSpPr>
          <p:nvPr/>
        </p:nvGrpSpPr>
        <p:grpSpPr bwMode="auto">
          <a:xfrm>
            <a:off x="838200" y="3586163"/>
            <a:ext cx="4114800" cy="833437"/>
            <a:chOff x="528" y="2259"/>
            <a:chExt cx="2592" cy="525"/>
          </a:xfrm>
        </p:grpSpPr>
        <p:sp>
          <p:nvSpPr>
            <p:cNvPr id="112810" name="AutoShape 170"/>
            <p:cNvSpPr>
              <a:spLocks noChangeArrowheads="1"/>
            </p:cNvSpPr>
            <p:nvPr/>
          </p:nvSpPr>
          <p:spPr bwMode="auto">
            <a:xfrm>
              <a:off x="1824" y="2448"/>
              <a:ext cx="1296" cy="336"/>
            </a:xfrm>
            <a:prstGeom prst="wedgeRectCallout">
              <a:avLst>
                <a:gd name="adj1" fmla="val -58875"/>
                <a:gd name="adj2" fmla="val -3244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600" i="1">
                  <a:latin typeface="Times New Roman" pitchFamily="1" charset="0"/>
                </a:rPr>
                <a:t>All objects are created</a:t>
              </a:r>
            </a:p>
            <a:p>
              <a:pPr>
                <a:lnSpc>
                  <a:spcPct val="85000"/>
                </a:lnSpc>
              </a:pPr>
              <a:r>
                <a:rPr lang="en-US" sz="1600" i="1">
                  <a:latin typeface="Times New Roman" pitchFamily="1" charset="0"/>
                </a:rPr>
                <a:t>in the heap.</a:t>
              </a:r>
            </a:p>
          </p:txBody>
        </p:sp>
        <p:sp>
          <p:nvSpPr>
            <p:cNvPr id="112811" name="Rectangle 171"/>
            <p:cNvSpPr>
              <a:spLocks noChangeArrowheads="1"/>
            </p:cNvSpPr>
            <p:nvPr/>
          </p:nvSpPr>
          <p:spPr bwMode="auto">
            <a:xfrm>
              <a:off x="528" y="2259"/>
              <a:ext cx="1182" cy="38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sp>
        <p:nvSpPr>
          <p:cNvPr id="112812" name="Rectangle 172"/>
          <p:cNvSpPr>
            <a:spLocks noChangeArrowheads="1"/>
          </p:cNvSpPr>
          <p:nvPr/>
        </p:nvSpPr>
        <p:spPr bwMode="auto">
          <a:xfrm>
            <a:off x="3721100" y="5168900"/>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813" name="Rectangle 173"/>
          <p:cNvSpPr>
            <a:spLocks noChangeArrowheads="1"/>
          </p:cNvSpPr>
          <p:nvPr/>
        </p:nvSpPr>
        <p:spPr bwMode="auto">
          <a:xfrm>
            <a:off x="3978275" y="4965700"/>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814" name="Rectangle 174"/>
          <p:cNvSpPr>
            <a:spLocks noChangeArrowheads="1"/>
          </p:cNvSpPr>
          <p:nvPr/>
        </p:nvSpPr>
        <p:spPr bwMode="auto">
          <a:xfrm>
            <a:off x="2311400" y="3746500"/>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815" name="Rectangle 175"/>
          <p:cNvSpPr>
            <a:spLocks noChangeArrowheads="1"/>
          </p:cNvSpPr>
          <p:nvPr/>
        </p:nvSpPr>
        <p:spPr bwMode="auto">
          <a:xfrm>
            <a:off x="2311400" y="3949700"/>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816" name="Rectangle 176"/>
          <p:cNvSpPr>
            <a:spLocks noChangeArrowheads="1"/>
          </p:cNvSpPr>
          <p:nvPr/>
        </p:nvSpPr>
        <p:spPr bwMode="auto">
          <a:xfrm>
            <a:off x="2311400" y="4348163"/>
            <a:ext cx="276225" cy="274637"/>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817" name="Rectangle 177"/>
          <p:cNvSpPr>
            <a:spLocks noChangeArrowheads="1"/>
          </p:cNvSpPr>
          <p:nvPr/>
        </p:nvSpPr>
        <p:spPr bwMode="auto">
          <a:xfrm>
            <a:off x="2311400" y="4551363"/>
            <a:ext cx="276225" cy="274637"/>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cxnSp>
        <p:nvCxnSpPr>
          <p:cNvPr id="112818" name="AutoShape 178"/>
          <p:cNvCxnSpPr>
            <a:cxnSpLocks noChangeShapeType="1"/>
            <a:stCxn id="112812" idx="1"/>
            <a:endCxn id="112814" idx="3"/>
          </p:cNvCxnSpPr>
          <p:nvPr/>
        </p:nvCxnSpPr>
        <p:spPr bwMode="auto">
          <a:xfrm rot="10800000">
            <a:off x="2587625" y="3884613"/>
            <a:ext cx="1133475" cy="1422400"/>
          </a:xfrm>
          <a:prstGeom prst="bentConnector3">
            <a:avLst>
              <a:gd name="adj1" fmla="val 50000"/>
            </a:avLst>
          </a:prstGeom>
          <a:noFill/>
          <a:ln w="9525">
            <a:solidFill>
              <a:srgbClr val="FF0000"/>
            </a:solidFill>
            <a:miter lim="800000"/>
            <a:headEnd/>
            <a:tailEnd type="triangle" w="med" len="med"/>
          </a:ln>
          <a:effectLst/>
        </p:spPr>
      </p:cxnSp>
      <p:cxnSp>
        <p:nvCxnSpPr>
          <p:cNvPr id="112819" name="AutoShape 179"/>
          <p:cNvCxnSpPr>
            <a:cxnSpLocks noChangeShapeType="1"/>
            <a:stCxn id="112812" idx="1"/>
            <a:endCxn id="112815" idx="3"/>
          </p:cNvCxnSpPr>
          <p:nvPr/>
        </p:nvCxnSpPr>
        <p:spPr bwMode="auto">
          <a:xfrm rot="10800000">
            <a:off x="2587625" y="4087813"/>
            <a:ext cx="1133475" cy="1219200"/>
          </a:xfrm>
          <a:prstGeom prst="bentConnector3">
            <a:avLst>
              <a:gd name="adj1" fmla="val 50000"/>
            </a:avLst>
          </a:prstGeom>
          <a:noFill/>
          <a:ln w="9525">
            <a:solidFill>
              <a:srgbClr val="FF0000"/>
            </a:solidFill>
            <a:miter lim="800000"/>
            <a:headEnd/>
            <a:tailEnd type="triangle" w="med" len="med"/>
          </a:ln>
          <a:effectLst/>
        </p:spPr>
      </p:cxnSp>
      <p:cxnSp>
        <p:nvCxnSpPr>
          <p:cNvPr id="112820" name="AutoShape 180"/>
          <p:cNvCxnSpPr>
            <a:cxnSpLocks noChangeShapeType="1"/>
            <a:stCxn id="112813" idx="1"/>
            <a:endCxn id="112816" idx="3"/>
          </p:cNvCxnSpPr>
          <p:nvPr/>
        </p:nvCxnSpPr>
        <p:spPr bwMode="auto">
          <a:xfrm rot="10800000">
            <a:off x="2587625" y="4486275"/>
            <a:ext cx="1390650" cy="617538"/>
          </a:xfrm>
          <a:prstGeom prst="bentConnector3">
            <a:avLst>
              <a:gd name="adj1" fmla="val 50000"/>
            </a:avLst>
          </a:prstGeom>
          <a:noFill/>
          <a:ln w="9525">
            <a:solidFill>
              <a:srgbClr val="FF0000"/>
            </a:solidFill>
            <a:miter lim="800000"/>
            <a:headEnd/>
            <a:tailEnd type="triangle" w="med" len="med"/>
          </a:ln>
          <a:effectLst/>
        </p:spPr>
      </p:cxnSp>
      <p:cxnSp>
        <p:nvCxnSpPr>
          <p:cNvPr id="112821" name="AutoShape 181"/>
          <p:cNvCxnSpPr>
            <a:cxnSpLocks noChangeShapeType="1"/>
            <a:stCxn id="112813" idx="1"/>
            <a:endCxn id="112817" idx="3"/>
          </p:cNvCxnSpPr>
          <p:nvPr/>
        </p:nvCxnSpPr>
        <p:spPr bwMode="auto">
          <a:xfrm rot="10800000">
            <a:off x="2587625" y="4689475"/>
            <a:ext cx="1390650" cy="414338"/>
          </a:xfrm>
          <a:prstGeom prst="bentConnector3">
            <a:avLst>
              <a:gd name="adj1" fmla="val 50000"/>
            </a:avLst>
          </a:prstGeom>
          <a:noFill/>
          <a:ln w="9525">
            <a:solidFill>
              <a:srgbClr val="FF0000"/>
            </a:solidFill>
            <a:miter lim="800000"/>
            <a:headEnd/>
            <a:tailEnd type="triangle" w="med" len="med"/>
          </a:ln>
          <a:effectLst/>
        </p:spPr>
      </p:cxnSp>
      <p:grpSp>
        <p:nvGrpSpPr>
          <p:cNvPr id="112822" name="Group 182"/>
          <p:cNvGrpSpPr>
            <a:grpSpLocks/>
          </p:cNvGrpSpPr>
          <p:nvPr/>
        </p:nvGrpSpPr>
        <p:grpSpPr bwMode="auto">
          <a:xfrm>
            <a:off x="411163" y="1028700"/>
            <a:ext cx="8466137" cy="5794375"/>
            <a:chOff x="259" y="640"/>
            <a:chExt cx="5333" cy="3650"/>
          </a:xfrm>
        </p:grpSpPr>
        <p:grpSp>
          <p:nvGrpSpPr>
            <p:cNvPr id="112823" name="Group 183"/>
            <p:cNvGrpSpPr>
              <a:grpSpLocks/>
            </p:cNvGrpSpPr>
            <p:nvPr/>
          </p:nvGrpSpPr>
          <p:grpSpPr bwMode="auto">
            <a:xfrm>
              <a:off x="259" y="640"/>
              <a:ext cx="5333" cy="3650"/>
              <a:chOff x="259" y="640"/>
              <a:chExt cx="5333" cy="3650"/>
            </a:xfrm>
          </p:grpSpPr>
          <p:sp>
            <p:nvSpPr>
              <p:cNvPr id="112824" name="Rectangle 184"/>
              <p:cNvSpPr>
                <a:spLocks noChangeArrowheads="1"/>
              </p:cNvSpPr>
              <p:nvPr/>
            </p:nvSpPr>
            <p:spPr bwMode="auto">
              <a:xfrm>
                <a:off x="259" y="640"/>
                <a:ext cx="5333" cy="365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grpSp>
            <p:nvGrpSpPr>
              <p:cNvPr id="112825" name="Group 185"/>
              <p:cNvGrpSpPr>
                <a:grpSpLocks/>
              </p:cNvGrpSpPr>
              <p:nvPr/>
            </p:nvGrpSpPr>
            <p:grpSpPr bwMode="auto">
              <a:xfrm>
                <a:off x="296" y="690"/>
                <a:ext cx="5128" cy="3510"/>
                <a:chOff x="392" y="792"/>
                <a:chExt cx="5128" cy="3510"/>
              </a:xfrm>
            </p:grpSpPr>
            <p:pic>
              <p:nvPicPr>
                <p:cNvPr id="112826" name="Picture 186" descr="Console (narrow)"/>
                <p:cNvPicPr>
                  <a:picLocks noChangeAspect="1" noChangeArrowheads="1"/>
                </p:cNvPicPr>
                <p:nvPr/>
              </p:nvPicPr>
              <p:blipFill>
                <a:blip r:embed="rId3"/>
                <a:srcRect/>
                <a:stretch>
                  <a:fillRect/>
                </a:stretch>
              </p:blipFill>
              <p:spPr bwMode="auto">
                <a:xfrm>
                  <a:off x="3600" y="2256"/>
                  <a:ext cx="1917" cy="703"/>
                </a:xfrm>
                <a:prstGeom prst="rect">
                  <a:avLst/>
                </a:prstGeom>
                <a:noFill/>
              </p:spPr>
            </p:pic>
            <p:sp>
              <p:nvSpPr>
                <p:cNvPr id="112827" name="Text Box 187"/>
                <p:cNvSpPr txBox="1">
                  <a:spLocks noChangeArrowheads="1"/>
                </p:cNvSpPr>
                <p:nvPr/>
              </p:nvSpPr>
              <p:spPr bwMode="auto">
                <a:xfrm>
                  <a:off x="3609" y="2248"/>
                  <a:ext cx="1903" cy="154"/>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TestRational</a:t>
                  </a:r>
                  <a:endParaRPr lang="en-US" sz="1000">
                    <a:solidFill>
                      <a:srgbClr val="333333"/>
                    </a:solidFill>
                    <a:latin typeface="Charcoal CY" pitchFamily="1" charset="-52"/>
                  </a:endParaRPr>
                </a:p>
              </p:txBody>
            </p:sp>
            <p:sp>
              <p:nvSpPr>
                <p:cNvPr id="112828" name="Text Box 188"/>
                <p:cNvSpPr txBox="1">
                  <a:spLocks noChangeArrowheads="1"/>
                </p:cNvSpPr>
                <p:nvPr/>
              </p:nvSpPr>
              <p:spPr bwMode="auto">
                <a:xfrm>
                  <a:off x="3604" y="2392"/>
                  <a:ext cx="1548" cy="17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b="1">
                      <a:latin typeface="Courier New" pitchFamily="1" charset="0"/>
                    </a:rPr>
                    <a:t>1/2 + 1/3 + 1/6 = 1</a:t>
                  </a:r>
                </a:p>
              </p:txBody>
            </p:sp>
            <p:sp>
              <p:nvSpPr>
                <p:cNvPr id="112829" name="Rectangle 189"/>
                <p:cNvSpPr>
                  <a:spLocks noChangeArrowheads="1"/>
                </p:cNvSpPr>
                <p:nvPr/>
              </p:nvSpPr>
              <p:spPr bwMode="auto">
                <a:xfrm>
                  <a:off x="432" y="792"/>
                  <a:ext cx="5040" cy="1224"/>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endParaRPr lang="en-US"/>
                </a:p>
              </p:txBody>
            </p:sp>
            <p:sp>
              <p:nvSpPr>
                <p:cNvPr id="112830" name="Text Box 190"/>
                <p:cNvSpPr txBox="1">
                  <a:spLocks noChangeArrowheads="1"/>
                </p:cNvSpPr>
                <p:nvPr/>
              </p:nvSpPr>
              <p:spPr bwMode="auto">
                <a:xfrm>
                  <a:off x="504" y="832"/>
                  <a:ext cx="5016" cy="1136"/>
                </a:xfrm>
                <a:prstGeom prst="rect">
                  <a:avLst/>
                </a:prstGeom>
                <a:noFill/>
                <a:ln w="9525">
                  <a:noFill/>
                  <a:miter lim="800000"/>
                  <a:headEnd/>
                  <a:tailEnd/>
                </a:ln>
                <a:effectLst/>
              </p:spPr>
              <p:txBody>
                <a:bodyPr>
                  <a:prstTxWarp prst="textNoShape">
                    <a:avLst/>
                  </a:prstTxWarp>
                  <a:spAutoFit/>
                </a:bodyPr>
                <a:lstStyle/>
                <a:p>
                  <a:r>
                    <a:rPr sz="1600" b="1" noProof="1">
                      <a:latin typeface="Courier New" pitchFamily="1" charset="0"/>
                    </a:rPr>
                    <a:t>public void run()</a:t>
                  </a:r>
                  <a:r>
                    <a:rPr sz="800" b="1" noProof="1">
                      <a:latin typeface="Courier New" pitchFamily="1" charset="0"/>
                    </a:rPr>
                    <a:t> </a:t>
                  </a:r>
                  <a:r>
                    <a:rPr sz="1600" b="1" noProof="1">
                      <a:latin typeface="Courier New" pitchFamily="1" charset="0"/>
                    </a:rPr>
                    <a:t>{</a:t>
                  </a:r>
                </a:p>
                <a:p>
                  <a:r>
                    <a:rPr lang="en-US" sz="1600" b="1">
                      <a:latin typeface="Courier New" pitchFamily="1" charset="0"/>
                    </a:rPr>
                    <a:t>   Rational a = new Rational(1, 2);</a:t>
                  </a:r>
                </a:p>
                <a:p>
                  <a:r>
                    <a:rPr lang="en-US" sz="1600" b="1">
                      <a:latin typeface="Courier New" pitchFamily="1" charset="0"/>
                    </a:rPr>
                    <a:t>   Rational b = new Rational(1, 3);</a:t>
                  </a:r>
                </a:p>
                <a:p>
                  <a:r>
                    <a:rPr lang="en-US" sz="1600" b="1">
                      <a:latin typeface="Courier New" pitchFamily="1" charset="0"/>
                    </a:rPr>
                    <a:t>   Rational c = new Rational(1, 6);</a:t>
                  </a:r>
                </a:p>
                <a:p>
                  <a:r>
                    <a:rPr lang="en-US" sz="1600" b="1">
                      <a:latin typeface="Courier New" pitchFamily="1" charset="0"/>
                    </a:rPr>
                    <a:t>   Rational sum = a.add(b).add(c);</a:t>
                  </a:r>
                </a:p>
                <a:p>
                  <a:r>
                    <a:rPr lang="en-US" sz="1600" b="1">
                      <a:latin typeface="Courier New" pitchFamily="1" charset="0"/>
                    </a:rPr>
                    <a:t>   println(a + " + " + b + " + " + c + " = " + sum);</a:t>
                  </a:r>
                </a:p>
                <a:p>
                  <a:r>
                    <a:rPr sz="1600" b="1" noProof="1">
                      <a:latin typeface="Courier New" pitchFamily="1" charset="0"/>
                    </a:rPr>
                    <a:t>}</a:t>
                  </a:r>
                </a:p>
              </p:txBody>
            </p:sp>
            <p:grpSp>
              <p:nvGrpSpPr>
                <p:cNvPr id="112831" name="Group 191"/>
                <p:cNvGrpSpPr>
                  <a:grpSpLocks/>
                </p:cNvGrpSpPr>
                <p:nvPr/>
              </p:nvGrpSpPr>
              <p:grpSpPr bwMode="auto">
                <a:xfrm>
                  <a:off x="392" y="3881"/>
                  <a:ext cx="1617" cy="421"/>
                  <a:chOff x="1081" y="3785"/>
                  <a:chExt cx="1617" cy="421"/>
                </a:xfrm>
              </p:grpSpPr>
              <p:sp>
                <p:nvSpPr>
                  <p:cNvPr id="112832" name="Rectangle 192"/>
                  <p:cNvSpPr>
                    <a:spLocks noChangeArrowheads="1"/>
                  </p:cNvSpPr>
                  <p:nvPr/>
                </p:nvSpPr>
                <p:spPr bwMode="auto">
                  <a:xfrm>
                    <a:off x="1585" y="40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833" name="Rectangle 193"/>
                  <p:cNvSpPr>
                    <a:spLocks noChangeArrowheads="1"/>
                  </p:cNvSpPr>
                  <p:nvPr/>
                </p:nvSpPr>
                <p:spPr bwMode="auto">
                  <a:xfrm>
                    <a:off x="1081" y="40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834" name="Rectangle 194"/>
                  <p:cNvSpPr>
                    <a:spLocks noChangeArrowheads="1"/>
                  </p:cNvSpPr>
                  <p:nvPr/>
                </p:nvSpPr>
                <p:spPr bwMode="auto">
                  <a:xfrm>
                    <a:off x="2169" y="404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35" name="Rectangle 195"/>
                  <p:cNvSpPr>
                    <a:spLocks noChangeArrowheads="1"/>
                  </p:cNvSpPr>
                  <p:nvPr/>
                </p:nvSpPr>
                <p:spPr bwMode="auto">
                  <a:xfrm>
                    <a:off x="1585" y="39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836" name="Rectangle 196"/>
                  <p:cNvSpPr>
                    <a:spLocks noChangeArrowheads="1"/>
                  </p:cNvSpPr>
                  <p:nvPr/>
                </p:nvSpPr>
                <p:spPr bwMode="auto">
                  <a:xfrm>
                    <a:off x="1081" y="39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837" name="Rectangle 197"/>
                  <p:cNvSpPr>
                    <a:spLocks noChangeArrowheads="1"/>
                  </p:cNvSpPr>
                  <p:nvPr/>
                </p:nvSpPr>
                <p:spPr bwMode="auto">
                  <a:xfrm>
                    <a:off x="2169" y="391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38" name="Rectangle 198" descr="Small checker board"/>
                  <p:cNvSpPr>
                    <a:spLocks noChangeArrowheads="1"/>
                  </p:cNvSpPr>
                  <p:nvPr/>
                </p:nvSpPr>
                <p:spPr bwMode="auto">
                  <a:xfrm>
                    <a:off x="1585" y="3792"/>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39" name="Rectangle 199"/>
                  <p:cNvSpPr>
                    <a:spLocks noChangeArrowheads="1"/>
                  </p:cNvSpPr>
                  <p:nvPr/>
                </p:nvSpPr>
                <p:spPr bwMode="auto">
                  <a:xfrm>
                    <a:off x="2169" y="378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840" name="Group 200"/>
                <p:cNvGrpSpPr>
                  <a:grpSpLocks/>
                </p:cNvGrpSpPr>
                <p:nvPr/>
              </p:nvGrpSpPr>
              <p:grpSpPr bwMode="auto">
                <a:xfrm>
                  <a:off x="392" y="3497"/>
                  <a:ext cx="1617" cy="421"/>
                  <a:chOff x="1081" y="3401"/>
                  <a:chExt cx="1617" cy="421"/>
                </a:xfrm>
              </p:grpSpPr>
              <p:sp>
                <p:nvSpPr>
                  <p:cNvPr id="112841" name="Rectangle 201"/>
                  <p:cNvSpPr>
                    <a:spLocks noChangeArrowheads="1"/>
                  </p:cNvSpPr>
                  <p:nvPr/>
                </p:nvSpPr>
                <p:spPr bwMode="auto">
                  <a:xfrm>
                    <a:off x="1585" y="366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2842" name="Rectangle 202"/>
                  <p:cNvSpPr>
                    <a:spLocks noChangeArrowheads="1"/>
                  </p:cNvSpPr>
                  <p:nvPr/>
                </p:nvSpPr>
                <p:spPr bwMode="auto">
                  <a:xfrm>
                    <a:off x="1081" y="364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843" name="Rectangle 203"/>
                  <p:cNvSpPr>
                    <a:spLocks noChangeArrowheads="1"/>
                  </p:cNvSpPr>
                  <p:nvPr/>
                </p:nvSpPr>
                <p:spPr bwMode="auto">
                  <a:xfrm>
                    <a:off x="2169" y="365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44" name="Rectangle 204"/>
                  <p:cNvSpPr>
                    <a:spLocks noChangeArrowheads="1"/>
                  </p:cNvSpPr>
                  <p:nvPr/>
                </p:nvSpPr>
                <p:spPr bwMode="auto">
                  <a:xfrm>
                    <a:off x="1585" y="353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5</a:t>
                    </a:r>
                  </a:p>
                </p:txBody>
              </p:sp>
              <p:sp>
                <p:nvSpPr>
                  <p:cNvPr id="112845" name="Rectangle 205"/>
                  <p:cNvSpPr>
                    <a:spLocks noChangeArrowheads="1"/>
                  </p:cNvSpPr>
                  <p:nvPr/>
                </p:nvSpPr>
                <p:spPr bwMode="auto">
                  <a:xfrm>
                    <a:off x="1081" y="352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846" name="Rectangle 206"/>
                  <p:cNvSpPr>
                    <a:spLocks noChangeArrowheads="1"/>
                  </p:cNvSpPr>
                  <p:nvPr/>
                </p:nvSpPr>
                <p:spPr bwMode="auto">
                  <a:xfrm>
                    <a:off x="2169" y="352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47" name="Rectangle 207" descr="Small checker board"/>
                  <p:cNvSpPr>
                    <a:spLocks noChangeArrowheads="1"/>
                  </p:cNvSpPr>
                  <p:nvPr/>
                </p:nvSpPr>
                <p:spPr bwMode="auto">
                  <a:xfrm>
                    <a:off x="1585" y="340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48" name="Rectangle 208"/>
                  <p:cNvSpPr>
                    <a:spLocks noChangeArrowheads="1"/>
                  </p:cNvSpPr>
                  <p:nvPr/>
                </p:nvSpPr>
                <p:spPr bwMode="auto">
                  <a:xfrm>
                    <a:off x="2169" y="340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849" name="Group 209"/>
                <p:cNvGrpSpPr>
                  <a:grpSpLocks/>
                </p:cNvGrpSpPr>
                <p:nvPr/>
              </p:nvGrpSpPr>
              <p:grpSpPr bwMode="auto">
                <a:xfrm>
                  <a:off x="392" y="3113"/>
                  <a:ext cx="1617" cy="421"/>
                  <a:chOff x="1081" y="3017"/>
                  <a:chExt cx="1617" cy="421"/>
                </a:xfrm>
              </p:grpSpPr>
              <p:sp>
                <p:nvSpPr>
                  <p:cNvPr id="112850" name="Rectangle 210"/>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2851" name="Rectangle 211"/>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852" name="Rectangle 212"/>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53" name="Rectangle 213"/>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854" name="Rectangle 214"/>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855" name="Rectangle 215"/>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56" name="Rectangle 216"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57" name="Rectangle 217"/>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858" name="Group 218"/>
                <p:cNvGrpSpPr>
                  <a:grpSpLocks/>
                </p:cNvGrpSpPr>
                <p:nvPr/>
              </p:nvGrpSpPr>
              <p:grpSpPr bwMode="auto">
                <a:xfrm>
                  <a:off x="392" y="2729"/>
                  <a:ext cx="1617" cy="421"/>
                  <a:chOff x="1081" y="2633"/>
                  <a:chExt cx="1617" cy="421"/>
                </a:xfrm>
              </p:grpSpPr>
              <p:sp>
                <p:nvSpPr>
                  <p:cNvPr id="112859" name="Rectangle 219"/>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3</a:t>
                    </a:r>
                  </a:p>
                </p:txBody>
              </p:sp>
              <p:sp>
                <p:nvSpPr>
                  <p:cNvPr id="112860" name="Rectangle 220"/>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861" name="Rectangle 221"/>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62" name="Rectangle 222"/>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863" name="Rectangle 223"/>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864" name="Rectangle 224"/>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65" name="Rectangle 225"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66" name="Rectangle 226"/>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2867" name="Group 227"/>
                <p:cNvGrpSpPr>
                  <a:grpSpLocks/>
                </p:cNvGrpSpPr>
                <p:nvPr/>
              </p:nvGrpSpPr>
              <p:grpSpPr bwMode="auto">
                <a:xfrm>
                  <a:off x="392" y="2345"/>
                  <a:ext cx="1617" cy="421"/>
                  <a:chOff x="1081" y="2249"/>
                  <a:chExt cx="1617" cy="421"/>
                </a:xfrm>
              </p:grpSpPr>
              <p:sp>
                <p:nvSpPr>
                  <p:cNvPr id="112868" name="Rectangle 228"/>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2869" name="Rectangle 229"/>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2870" name="Rectangle 230"/>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71" name="Rectangle 231"/>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2872" name="Rectangle 232"/>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2873" name="Rectangle 233"/>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2874" name="Rectangle 234"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75" name="Rectangle 235"/>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12876" name="Text Box 236"/>
                <p:cNvSpPr txBox="1">
                  <a:spLocks noChangeArrowheads="1"/>
                </p:cNvSpPr>
                <p:nvPr/>
              </p:nvSpPr>
              <p:spPr bwMode="auto">
                <a:xfrm>
                  <a:off x="887" y="2179"/>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12877" name="Text Box 237"/>
                <p:cNvSpPr txBox="1">
                  <a:spLocks noChangeArrowheads="1"/>
                </p:cNvSpPr>
                <p:nvPr/>
              </p:nvSpPr>
              <p:spPr bwMode="auto">
                <a:xfrm>
                  <a:off x="2727" y="2179"/>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nvGrpSpPr>
                <p:cNvPr id="112878" name="Group 238"/>
                <p:cNvGrpSpPr>
                  <a:grpSpLocks/>
                </p:cNvGrpSpPr>
                <p:nvPr/>
              </p:nvGrpSpPr>
              <p:grpSpPr bwMode="auto">
                <a:xfrm>
                  <a:off x="2207" y="3616"/>
                  <a:ext cx="1633" cy="674"/>
                  <a:chOff x="2111" y="3520"/>
                  <a:chExt cx="1633" cy="674"/>
                </a:xfrm>
              </p:grpSpPr>
              <p:sp>
                <p:nvSpPr>
                  <p:cNvPr id="112879" name="Rectangle 239" descr="Small checker board"/>
                  <p:cNvSpPr>
                    <a:spLocks noChangeArrowheads="1"/>
                  </p:cNvSpPr>
                  <p:nvPr/>
                </p:nvSpPr>
                <p:spPr bwMode="auto">
                  <a:xfrm>
                    <a:off x="2623" y="4047"/>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80" name="Rectangle 240"/>
                  <p:cNvSpPr>
                    <a:spLocks noChangeArrowheads="1"/>
                  </p:cNvSpPr>
                  <p:nvPr/>
                </p:nvSpPr>
                <p:spPr bwMode="auto">
                  <a:xfrm>
                    <a:off x="2623" y="391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81" name="Rectangle 241"/>
                  <p:cNvSpPr>
                    <a:spLocks noChangeArrowheads="1"/>
                  </p:cNvSpPr>
                  <p:nvPr/>
                </p:nvSpPr>
                <p:spPr bwMode="auto">
                  <a:xfrm>
                    <a:off x="2623" y="379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82" name="Rectangle 242"/>
                  <p:cNvSpPr>
                    <a:spLocks noChangeArrowheads="1"/>
                  </p:cNvSpPr>
                  <p:nvPr/>
                </p:nvSpPr>
                <p:spPr bwMode="auto">
                  <a:xfrm>
                    <a:off x="2623" y="366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83" name="Rectangle 243"/>
                  <p:cNvSpPr>
                    <a:spLocks noChangeArrowheads="1"/>
                  </p:cNvSpPr>
                  <p:nvPr/>
                </p:nvSpPr>
                <p:spPr bwMode="auto">
                  <a:xfrm>
                    <a:off x="2623" y="3535"/>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2884" name="Rectangle 244"/>
                  <p:cNvSpPr>
                    <a:spLocks noChangeArrowheads="1"/>
                  </p:cNvSpPr>
                  <p:nvPr/>
                </p:nvSpPr>
                <p:spPr bwMode="auto">
                  <a:xfrm>
                    <a:off x="2111" y="3904"/>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a</a:t>
                    </a:r>
                  </a:p>
                </p:txBody>
              </p:sp>
              <p:sp>
                <p:nvSpPr>
                  <p:cNvPr id="112885" name="Rectangle 245"/>
                  <p:cNvSpPr>
                    <a:spLocks noChangeArrowheads="1"/>
                  </p:cNvSpPr>
                  <p:nvPr/>
                </p:nvSpPr>
                <p:spPr bwMode="auto">
                  <a:xfrm>
                    <a:off x="2111" y="3776"/>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b</a:t>
                    </a:r>
                  </a:p>
                </p:txBody>
              </p:sp>
              <p:sp>
                <p:nvSpPr>
                  <p:cNvPr id="112886" name="Rectangle 246"/>
                  <p:cNvSpPr>
                    <a:spLocks noChangeArrowheads="1"/>
                  </p:cNvSpPr>
                  <p:nvPr/>
                </p:nvSpPr>
                <p:spPr bwMode="auto">
                  <a:xfrm>
                    <a:off x="2111" y="3648"/>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a:t>
                    </a:r>
                  </a:p>
                </p:txBody>
              </p:sp>
              <p:sp>
                <p:nvSpPr>
                  <p:cNvPr id="112887" name="Rectangle 247"/>
                  <p:cNvSpPr>
                    <a:spLocks noChangeArrowheads="1"/>
                  </p:cNvSpPr>
                  <p:nvPr/>
                </p:nvSpPr>
                <p:spPr bwMode="auto">
                  <a:xfrm>
                    <a:off x="2111" y="3520"/>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sum</a:t>
                    </a:r>
                  </a:p>
                </p:txBody>
              </p:sp>
              <p:sp>
                <p:nvSpPr>
                  <p:cNvPr id="112888" name="Rectangle 248"/>
                  <p:cNvSpPr>
                    <a:spLocks noChangeArrowheads="1"/>
                  </p:cNvSpPr>
                  <p:nvPr/>
                </p:nvSpPr>
                <p:spPr bwMode="auto">
                  <a:xfrm>
                    <a:off x="3215" y="4040"/>
                    <a:ext cx="529"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12889" name="Rectangle 249"/>
                  <p:cNvSpPr>
                    <a:spLocks noChangeArrowheads="1"/>
                  </p:cNvSpPr>
                  <p:nvPr/>
                </p:nvSpPr>
                <p:spPr bwMode="auto">
                  <a:xfrm>
                    <a:off x="3215" y="3912"/>
                    <a:ext cx="529"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12890" name="Rectangle 250"/>
                  <p:cNvSpPr>
                    <a:spLocks noChangeArrowheads="1"/>
                  </p:cNvSpPr>
                  <p:nvPr/>
                </p:nvSpPr>
                <p:spPr bwMode="auto">
                  <a:xfrm>
                    <a:off x="3215" y="3784"/>
                    <a:ext cx="529"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12891" name="Rectangle 251"/>
                  <p:cNvSpPr>
                    <a:spLocks noChangeArrowheads="1"/>
                  </p:cNvSpPr>
                  <p:nvPr/>
                </p:nvSpPr>
                <p:spPr bwMode="auto">
                  <a:xfrm>
                    <a:off x="3215" y="3656"/>
                    <a:ext cx="529" cy="154"/>
                  </a:xfrm>
                  <a:prstGeom prst="rect">
                    <a:avLst/>
                  </a:prstGeom>
                  <a:noFill/>
                  <a:ln w="9525">
                    <a:noFill/>
                    <a:miter lim="800000"/>
                    <a:headEnd/>
                    <a:tailEnd/>
                  </a:ln>
                  <a:effectLst/>
                </p:spPr>
                <p:txBody>
                  <a:bodyPr>
                    <a:prstTxWarp prst="textNoShape">
                      <a:avLst/>
                    </a:prstTxWarp>
                    <a:spAutoFit/>
                  </a:bodyPr>
                  <a:lstStyle/>
                  <a:p>
                    <a:r>
                      <a:rPr lang="en-US" sz="1000" b="1"/>
                      <a:t>FFF0</a:t>
                    </a:r>
                  </a:p>
                </p:txBody>
              </p:sp>
              <p:sp>
                <p:nvSpPr>
                  <p:cNvPr id="112892" name="Rectangle 252"/>
                  <p:cNvSpPr>
                    <a:spLocks noChangeArrowheads="1"/>
                  </p:cNvSpPr>
                  <p:nvPr/>
                </p:nvSpPr>
                <p:spPr bwMode="auto">
                  <a:xfrm>
                    <a:off x="3215" y="3528"/>
                    <a:ext cx="529" cy="154"/>
                  </a:xfrm>
                  <a:prstGeom prst="rect">
                    <a:avLst/>
                  </a:prstGeom>
                  <a:noFill/>
                  <a:ln w="9525">
                    <a:noFill/>
                    <a:miter lim="800000"/>
                    <a:headEnd/>
                    <a:tailEnd/>
                  </a:ln>
                  <a:effectLst/>
                </p:spPr>
                <p:txBody>
                  <a:bodyPr>
                    <a:prstTxWarp prst="textNoShape">
                      <a:avLst/>
                    </a:prstTxWarp>
                    <a:spAutoFit/>
                  </a:bodyPr>
                  <a:lstStyle/>
                  <a:p>
                    <a:r>
                      <a:rPr lang="en-US" sz="1000" b="1"/>
                      <a:t>FFEC</a:t>
                    </a:r>
                  </a:p>
                </p:txBody>
              </p:sp>
            </p:grpSp>
            <p:sp>
              <p:nvSpPr>
                <p:cNvPr id="112893" name="Rectangle 253"/>
                <p:cNvSpPr>
                  <a:spLocks noChangeArrowheads="1"/>
                </p:cNvSpPr>
                <p:nvPr/>
              </p:nvSpPr>
              <p:spPr bwMode="auto">
                <a:xfrm>
                  <a:off x="2767" y="3998"/>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1000</a:t>
                  </a:r>
                </a:p>
              </p:txBody>
            </p:sp>
            <p:sp>
              <p:nvSpPr>
                <p:cNvPr id="112894" name="Rectangle 254"/>
                <p:cNvSpPr>
                  <a:spLocks noChangeArrowheads="1"/>
                </p:cNvSpPr>
                <p:nvPr/>
              </p:nvSpPr>
              <p:spPr bwMode="auto">
                <a:xfrm>
                  <a:off x="2767" y="3878"/>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100C</a:t>
                  </a:r>
                </a:p>
              </p:txBody>
            </p:sp>
            <p:sp>
              <p:nvSpPr>
                <p:cNvPr id="112895" name="Rectangle 255"/>
                <p:cNvSpPr>
                  <a:spLocks noChangeArrowheads="1"/>
                </p:cNvSpPr>
                <p:nvPr/>
              </p:nvSpPr>
              <p:spPr bwMode="auto">
                <a:xfrm>
                  <a:off x="2767" y="3743"/>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1018</a:t>
                  </a:r>
                </a:p>
              </p:txBody>
            </p:sp>
            <p:sp>
              <p:nvSpPr>
                <p:cNvPr id="112896" name="Rectangle 256"/>
                <p:cNvSpPr>
                  <a:spLocks noChangeArrowheads="1"/>
                </p:cNvSpPr>
                <p:nvPr/>
              </p:nvSpPr>
              <p:spPr bwMode="auto">
                <a:xfrm>
                  <a:off x="2767" y="3614"/>
                  <a:ext cx="529" cy="154"/>
                </a:xfrm>
                <a:prstGeom prst="rect">
                  <a:avLst/>
                </a:prstGeom>
                <a:noFill/>
                <a:ln w="9525">
                  <a:noFill/>
                  <a:miter lim="800000"/>
                  <a:headEnd/>
                  <a:tailEnd/>
                </a:ln>
                <a:effectLst/>
              </p:spPr>
              <p:txBody>
                <a:bodyPr>
                  <a:prstTxWarp prst="textNoShape">
                    <a:avLst/>
                  </a:prstTxWarp>
                  <a:spAutoFit/>
                </a:bodyPr>
                <a:lstStyle/>
                <a:p>
                  <a:pPr algn="ctr"/>
                  <a:r>
                    <a:rPr lang="en-US" sz="1000" b="1" dirty="0"/>
                    <a:t>1030</a:t>
                  </a:r>
                </a:p>
              </p:txBody>
            </p:sp>
          </p:grpSp>
        </p:grpSp>
        <p:sp>
          <p:nvSpPr>
            <p:cNvPr id="112897" name="Line 257"/>
            <p:cNvSpPr>
              <a:spLocks noChangeShapeType="1"/>
            </p:cNvSpPr>
            <p:nvPr/>
          </p:nvSpPr>
          <p:spPr bwMode="auto">
            <a:xfrm>
              <a:off x="2047" y="2069"/>
              <a:ext cx="0" cy="2099"/>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grpSp>
          <p:nvGrpSpPr>
            <p:cNvPr id="112898" name="Group 258"/>
            <p:cNvGrpSpPr>
              <a:grpSpLocks/>
            </p:cNvGrpSpPr>
            <p:nvPr/>
          </p:nvGrpSpPr>
          <p:grpSpPr bwMode="auto">
            <a:xfrm>
              <a:off x="1401" y="3777"/>
              <a:ext cx="529" cy="410"/>
              <a:chOff x="1393" y="3785"/>
              <a:chExt cx="529" cy="410"/>
            </a:xfrm>
          </p:grpSpPr>
          <p:sp>
            <p:nvSpPr>
              <p:cNvPr id="112899" name="Rectangle 259"/>
              <p:cNvSpPr>
                <a:spLocks noChangeArrowheads="1"/>
              </p:cNvSpPr>
              <p:nvPr/>
            </p:nvSpPr>
            <p:spPr bwMode="auto">
              <a:xfrm>
                <a:off x="1393" y="4041"/>
                <a:ext cx="529" cy="154"/>
              </a:xfrm>
              <a:prstGeom prst="rect">
                <a:avLst/>
              </a:prstGeom>
              <a:noFill/>
              <a:ln w="9525">
                <a:noFill/>
                <a:miter lim="800000"/>
                <a:headEnd/>
                <a:tailEnd/>
              </a:ln>
              <a:effectLst/>
            </p:spPr>
            <p:txBody>
              <a:bodyPr>
                <a:prstTxWarp prst="textNoShape">
                  <a:avLst/>
                </a:prstTxWarp>
                <a:spAutoFit/>
              </a:bodyPr>
              <a:lstStyle/>
              <a:p>
                <a:r>
                  <a:rPr lang="en-US" sz="1000" b="1" dirty="0"/>
                  <a:t>1038</a:t>
                </a:r>
              </a:p>
            </p:txBody>
          </p:sp>
          <p:sp>
            <p:nvSpPr>
              <p:cNvPr id="112900" name="Rectangle 260"/>
              <p:cNvSpPr>
                <a:spLocks noChangeArrowheads="1"/>
              </p:cNvSpPr>
              <p:nvPr/>
            </p:nvSpPr>
            <p:spPr bwMode="auto">
              <a:xfrm>
                <a:off x="1393" y="3913"/>
                <a:ext cx="529" cy="154"/>
              </a:xfrm>
              <a:prstGeom prst="rect">
                <a:avLst/>
              </a:prstGeom>
              <a:noFill/>
              <a:ln w="9525">
                <a:noFill/>
                <a:miter lim="800000"/>
                <a:headEnd/>
                <a:tailEnd/>
              </a:ln>
              <a:effectLst/>
            </p:spPr>
            <p:txBody>
              <a:bodyPr>
                <a:prstTxWarp prst="textNoShape">
                  <a:avLst/>
                </a:prstTxWarp>
                <a:spAutoFit/>
              </a:bodyPr>
              <a:lstStyle/>
              <a:p>
                <a:r>
                  <a:rPr lang="en-US" sz="1000" b="1" dirty="0"/>
                  <a:t>1034</a:t>
                </a:r>
              </a:p>
            </p:txBody>
          </p:sp>
          <p:sp>
            <p:nvSpPr>
              <p:cNvPr id="112901" name="Rectangle 261"/>
              <p:cNvSpPr>
                <a:spLocks noChangeArrowheads="1"/>
              </p:cNvSpPr>
              <p:nvPr/>
            </p:nvSpPr>
            <p:spPr bwMode="auto">
              <a:xfrm>
                <a:off x="1393" y="3785"/>
                <a:ext cx="529" cy="154"/>
              </a:xfrm>
              <a:prstGeom prst="rect">
                <a:avLst/>
              </a:prstGeom>
              <a:noFill/>
              <a:ln w="9525">
                <a:noFill/>
                <a:miter lim="800000"/>
                <a:headEnd/>
                <a:tailEnd/>
              </a:ln>
              <a:effectLst/>
            </p:spPr>
            <p:txBody>
              <a:bodyPr>
                <a:prstTxWarp prst="textNoShape">
                  <a:avLst/>
                </a:prstTxWarp>
                <a:spAutoFit/>
              </a:bodyPr>
              <a:lstStyle/>
              <a:p>
                <a:r>
                  <a:rPr lang="en-US" sz="1000" b="1" dirty="0"/>
                  <a:t>1030</a:t>
                </a:r>
              </a:p>
            </p:txBody>
          </p:sp>
        </p:grpSp>
        <p:grpSp>
          <p:nvGrpSpPr>
            <p:cNvPr id="112902" name="Group 262"/>
            <p:cNvGrpSpPr>
              <a:grpSpLocks/>
            </p:cNvGrpSpPr>
            <p:nvPr/>
          </p:nvGrpSpPr>
          <p:grpSpPr bwMode="auto">
            <a:xfrm>
              <a:off x="1401" y="3393"/>
              <a:ext cx="529" cy="410"/>
              <a:chOff x="1393" y="3401"/>
              <a:chExt cx="529" cy="410"/>
            </a:xfrm>
          </p:grpSpPr>
          <p:sp>
            <p:nvSpPr>
              <p:cNvPr id="112903" name="Rectangle 263"/>
              <p:cNvSpPr>
                <a:spLocks noChangeArrowheads="1"/>
              </p:cNvSpPr>
              <p:nvPr/>
            </p:nvSpPr>
            <p:spPr bwMode="auto">
              <a:xfrm>
                <a:off x="1393" y="3657"/>
                <a:ext cx="529" cy="154"/>
              </a:xfrm>
              <a:prstGeom prst="rect">
                <a:avLst/>
              </a:prstGeom>
              <a:noFill/>
              <a:ln w="9525">
                <a:noFill/>
                <a:miter lim="800000"/>
                <a:headEnd/>
                <a:tailEnd/>
              </a:ln>
              <a:effectLst/>
            </p:spPr>
            <p:txBody>
              <a:bodyPr>
                <a:prstTxWarp prst="textNoShape">
                  <a:avLst/>
                </a:prstTxWarp>
                <a:spAutoFit/>
              </a:bodyPr>
              <a:lstStyle/>
              <a:p>
                <a:r>
                  <a:rPr lang="en-US" sz="1000" b="1" dirty="0"/>
                  <a:t>102C</a:t>
                </a:r>
              </a:p>
            </p:txBody>
          </p:sp>
          <p:sp>
            <p:nvSpPr>
              <p:cNvPr id="112904" name="Rectangle 264"/>
              <p:cNvSpPr>
                <a:spLocks noChangeArrowheads="1"/>
              </p:cNvSpPr>
              <p:nvPr/>
            </p:nvSpPr>
            <p:spPr bwMode="auto">
              <a:xfrm>
                <a:off x="1393" y="3529"/>
                <a:ext cx="529" cy="154"/>
              </a:xfrm>
              <a:prstGeom prst="rect">
                <a:avLst/>
              </a:prstGeom>
              <a:noFill/>
              <a:ln w="9525">
                <a:noFill/>
                <a:miter lim="800000"/>
                <a:headEnd/>
                <a:tailEnd/>
              </a:ln>
              <a:effectLst/>
            </p:spPr>
            <p:txBody>
              <a:bodyPr>
                <a:prstTxWarp prst="textNoShape">
                  <a:avLst/>
                </a:prstTxWarp>
                <a:spAutoFit/>
              </a:bodyPr>
              <a:lstStyle/>
              <a:p>
                <a:r>
                  <a:rPr lang="en-US" sz="1000" b="1" dirty="0"/>
                  <a:t>1028</a:t>
                </a:r>
              </a:p>
            </p:txBody>
          </p:sp>
          <p:sp>
            <p:nvSpPr>
              <p:cNvPr id="112905" name="Rectangle 265"/>
              <p:cNvSpPr>
                <a:spLocks noChangeArrowheads="1"/>
              </p:cNvSpPr>
              <p:nvPr/>
            </p:nvSpPr>
            <p:spPr bwMode="auto">
              <a:xfrm>
                <a:off x="1393" y="3401"/>
                <a:ext cx="529" cy="154"/>
              </a:xfrm>
              <a:prstGeom prst="rect">
                <a:avLst/>
              </a:prstGeom>
              <a:noFill/>
              <a:ln w="9525">
                <a:noFill/>
                <a:miter lim="800000"/>
                <a:headEnd/>
                <a:tailEnd/>
              </a:ln>
              <a:effectLst/>
            </p:spPr>
            <p:txBody>
              <a:bodyPr>
                <a:prstTxWarp prst="textNoShape">
                  <a:avLst/>
                </a:prstTxWarp>
                <a:spAutoFit/>
              </a:bodyPr>
              <a:lstStyle/>
              <a:p>
                <a:r>
                  <a:rPr lang="en-US" sz="1000" b="1" dirty="0"/>
                  <a:t>1024</a:t>
                </a:r>
              </a:p>
            </p:txBody>
          </p:sp>
        </p:grpSp>
        <p:grpSp>
          <p:nvGrpSpPr>
            <p:cNvPr id="112906" name="Group 266"/>
            <p:cNvGrpSpPr>
              <a:grpSpLocks/>
            </p:cNvGrpSpPr>
            <p:nvPr/>
          </p:nvGrpSpPr>
          <p:grpSpPr bwMode="auto">
            <a:xfrm>
              <a:off x="1401" y="3009"/>
              <a:ext cx="529" cy="410"/>
              <a:chOff x="1393" y="3017"/>
              <a:chExt cx="529" cy="410"/>
            </a:xfrm>
          </p:grpSpPr>
          <p:sp>
            <p:nvSpPr>
              <p:cNvPr id="112907" name="Rectangle 267"/>
              <p:cNvSpPr>
                <a:spLocks noChangeArrowheads="1"/>
              </p:cNvSpPr>
              <p:nvPr/>
            </p:nvSpPr>
            <p:spPr bwMode="auto">
              <a:xfrm>
                <a:off x="1393" y="3273"/>
                <a:ext cx="529" cy="154"/>
              </a:xfrm>
              <a:prstGeom prst="rect">
                <a:avLst/>
              </a:prstGeom>
              <a:noFill/>
              <a:ln w="9525">
                <a:noFill/>
                <a:miter lim="800000"/>
                <a:headEnd/>
                <a:tailEnd/>
              </a:ln>
              <a:effectLst/>
            </p:spPr>
            <p:txBody>
              <a:bodyPr>
                <a:prstTxWarp prst="textNoShape">
                  <a:avLst/>
                </a:prstTxWarp>
                <a:spAutoFit/>
              </a:bodyPr>
              <a:lstStyle/>
              <a:p>
                <a:r>
                  <a:rPr lang="en-US" sz="1000" b="1" dirty="0"/>
                  <a:t>1020</a:t>
                </a:r>
              </a:p>
            </p:txBody>
          </p:sp>
          <p:sp>
            <p:nvSpPr>
              <p:cNvPr id="112908" name="Rectangle 268"/>
              <p:cNvSpPr>
                <a:spLocks noChangeArrowheads="1"/>
              </p:cNvSpPr>
              <p:nvPr/>
            </p:nvSpPr>
            <p:spPr bwMode="auto">
              <a:xfrm>
                <a:off x="1393" y="3145"/>
                <a:ext cx="529" cy="154"/>
              </a:xfrm>
              <a:prstGeom prst="rect">
                <a:avLst/>
              </a:prstGeom>
              <a:noFill/>
              <a:ln w="9525">
                <a:noFill/>
                <a:miter lim="800000"/>
                <a:headEnd/>
                <a:tailEnd/>
              </a:ln>
              <a:effectLst/>
            </p:spPr>
            <p:txBody>
              <a:bodyPr>
                <a:prstTxWarp prst="textNoShape">
                  <a:avLst/>
                </a:prstTxWarp>
                <a:spAutoFit/>
              </a:bodyPr>
              <a:lstStyle/>
              <a:p>
                <a:r>
                  <a:rPr lang="en-US" sz="1000" b="1" dirty="0"/>
                  <a:t>101C</a:t>
                </a:r>
              </a:p>
            </p:txBody>
          </p:sp>
          <p:sp>
            <p:nvSpPr>
              <p:cNvPr id="112909" name="Rectangle 269"/>
              <p:cNvSpPr>
                <a:spLocks noChangeArrowheads="1"/>
              </p:cNvSpPr>
              <p:nvPr/>
            </p:nvSpPr>
            <p:spPr bwMode="auto">
              <a:xfrm>
                <a:off x="1393" y="3017"/>
                <a:ext cx="529" cy="154"/>
              </a:xfrm>
              <a:prstGeom prst="rect">
                <a:avLst/>
              </a:prstGeom>
              <a:noFill/>
              <a:ln w="9525">
                <a:noFill/>
                <a:miter lim="800000"/>
                <a:headEnd/>
                <a:tailEnd/>
              </a:ln>
              <a:effectLst/>
            </p:spPr>
            <p:txBody>
              <a:bodyPr>
                <a:prstTxWarp prst="textNoShape">
                  <a:avLst/>
                </a:prstTxWarp>
                <a:spAutoFit/>
              </a:bodyPr>
              <a:lstStyle/>
              <a:p>
                <a:r>
                  <a:rPr lang="en-US" sz="1000" b="1" dirty="0"/>
                  <a:t>1018</a:t>
                </a:r>
              </a:p>
            </p:txBody>
          </p:sp>
        </p:grpSp>
        <p:grpSp>
          <p:nvGrpSpPr>
            <p:cNvPr id="112910" name="Group 270"/>
            <p:cNvGrpSpPr>
              <a:grpSpLocks/>
            </p:cNvGrpSpPr>
            <p:nvPr/>
          </p:nvGrpSpPr>
          <p:grpSpPr bwMode="auto">
            <a:xfrm>
              <a:off x="1401" y="2625"/>
              <a:ext cx="529" cy="410"/>
              <a:chOff x="1393" y="2633"/>
              <a:chExt cx="529" cy="410"/>
            </a:xfrm>
          </p:grpSpPr>
          <p:sp>
            <p:nvSpPr>
              <p:cNvPr id="112911" name="Rectangle 271"/>
              <p:cNvSpPr>
                <a:spLocks noChangeArrowheads="1"/>
              </p:cNvSpPr>
              <p:nvPr/>
            </p:nvSpPr>
            <p:spPr bwMode="auto">
              <a:xfrm>
                <a:off x="1393" y="2889"/>
                <a:ext cx="529" cy="154"/>
              </a:xfrm>
              <a:prstGeom prst="rect">
                <a:avLst/>
              </a:prstGeom>
              <a:noFill/>
              <a:ln w="9525">
                <a:noFill/>
                <a:miter lim="800000"/>
                <a:headEnd/>
                <a:tailEnd/>
              </a:ln>
              <a:effectLst/>
            </p:spPr>
            <p:txBody>
              <a:bodyPr>
                <a:prstTxWarp prst="textNoShape">
                  <a:avLst/>
                </a:prstTxWarp>
                <a:spAutoFit/>
              </a:bodyPr>
              <a:lstStyle/>
              <a:p>
                <a:r>
                  <a:rPr lang="en-US" sz="1000" b="1" dirty="0"/>
                  <a:t>1014</a:t>
                </a:r>
              </a:p>
            </p:txBody>
          </p:sp>
          <p:sp>
            <p:nvSpPr>
              <p:cNvPr id="112912" name="Rectangle 272"/>
              <p:cNvSpPr>
                <a:spLocks noChangeArrowheads="1"/>
              </p:cNvSpPr>
              <p:nvPr/>
            </p:nvSpPr>
            <p:spPr bwMode="auto">
              <a:xfrm>
                <a:off x="1393" y="2761"/>
                <a:ext cx="529" cy="154"/>
              </a:xfrm>
              <a:prstGeom prst="rect">
                <a:avLst/>
              </a:prstGeom>
              <a:noFill/>
              <a:ln w="9525">
                <a:noFill/>
                <a:miter lim="800000"/>
                <a:headEnd/>
                <a:tailEnd/>
              </a:ln>
              <a:effectLst/>
            </p:spPr>
            <p:txBody>
              <a:bodyPr>
                <a:prstTxWarp prst="textNoShape">
                  <a:avLst/>
                </a:prstTxWarp>
                <a:spAutoFit/>
              </a:bodyPr>
              <a:lstStyle/>
              <a:p>
                <a:r>
                  <a:rPr lang="en-US" sz="1000" b="1" dirty="0"/>
                  <a:t>1010</a:t>
                </a:r>
              </a:p>
            </p:txBody>
          </p:sp>
          <p:sp>
            <p:nvSpPr>
              <p:cNvPr id="112913" name="Rectangle 273"/>
              <p:cNvSpPr>
                <a:spLocks noChangeArrowheads="1"/>
              </p:cNvSpPr>
              <p:nvPr/>
            </p:nvSpPr>
            <p:spPr bwMode="auto">
              <a:xfrm>
                <a:off x="1393" y="2633"/>
                <a:ext cx="529" cy="154"/>
              </a:xfrm>
              <a:prstGeom prst="rect">
                <a:avLst/>
              </a:prstGeom>
              <a:noFill/>
              <a:ln w="9525">
                <a:noFill/>
                <a:miter lim="800000"/>
                <a:headEnd/>
                <a:tailEnd/>
              </a:ln>
              <a:effectLst/>
            </p:spPr>
            <p:txBody>
              <a:bodyPr>
                <a:prstTxWarp prst="textNoShape">
                  <a:avLst/>
                </a:prstTxWarp>
                <a:spAutoFit/>
              </a:bodyPr>
              <a:lstStyle/>
              <a:p>
                <a:r>
                  <a:rPr lang="en-US" sz="1000" b="1" dirty="0"/>
                  <a:t>100C</a:t>
                </a:r>
              </a:p>
            </p:txBody>
          </p:sp>
        </p:grpSp>
        <p:grpSp>
          <p:nvGrpSpPr>
            <p:cNvPr id="112914" name="Group 274"/>
            <p:cNvGrpSpPr>
              <a:grpSpLocks/>
            </p:cNvGrpSpPr>
            <p:nvPr/>
          </p:nvGrpSpPr>
          <p:grpSpPr bwMode="auto">
            <a:xfrm>
              <a:off x="1400" y="2241"/>
              <a:ext cx="530" cy="410"/>
              <a:chOff x="1392" y="2249"/>
              <a:chExt cx="530" cy="410"/>
            </a:xfrm>
          </p:grpSpPr>
          <p:sp>
            <p:nvSpPr>
              <p:cNvPr id="112915" name="Rectangle 275"/>
              <p:cNvSpPr>
                <a:spLocks noChangeArrowheads="1"/>
              </p:cNvSpPr>
              <p:nvPr/>
            </p:nvSpPr>
            <p:spPr bwMode="auto">
              <a:xfrm>
                <a:off x="1393" y="2505"/>
                <a:ext cx="529" cy="154"/>
              </a:xfrm>
              <a:prstGeom prst="rect">
                <a:avLst/>
              </a:prstGeom>
              <a:noFill/>
              <a:ln w="9525">
                <a:noFill/>
                <a:miter lim="800000"/>
                <a:headEnd/>
                <a:tailEnd/>
              </a:ln>
              <a:effectLst/>
            </p:spPr>
            <p:txBody>
              <a:bodyPr>
                <a:prstTxWarp prst="textNoShape">
                  <a:avLst/>
                </a:prstTxWarp>
                <a:spAutoFit/>
              </a:bodyPr>
              <a:lstStyle/>
              <a:p>
                <a:r>
                  <a:rPr lang="en-US" sz="1000" b="1" dirty="0"/>
                  <a:t>1008</a:t>
                </a:r>
              </a:p>
            </p:txBody>
          </p:sp>
          <p:sp>
            <p:nvSpPr>
              <p:cNvPr id="112916" name="Rectangle 276"/>
              <p:cNvSpPr>
                <a:spLocks noChangeArrowheads="1"/>
              </p:cNvSpPr>
              <p:nvPr/>
            </p:nvSpPr>
            <p:spPr bwMode="auto">
              <a:xfrm>
                <a:off x="1393" y="2377"/>
                <a:ext cx="529" cy="154"/>
              </a:xfrm>
              <a:prstGeom prst="rect">
                <a:avLst/>
              </a:prstGeom>
              <a:noFill/>
              <a:ln w="9525">
                <a:noFill/>
                <a:miter lim="800000"/>
                <a:headEnd/>
                <a:tailEnd/>
              </a:ln>
              <a:effectLst/>
            </p:spPr>
            <p:txBody>
              <a:bodyPr>
                <a:prstTxWarp prst="textNoShape">
                  <a:avLst/>
                </a:prstTxWarp>
                <a:spAutoFit/>
              </a:bodyPr>
              <a:lstStyle/>
              <a:p>
                <a:r>
                  <a:rPr lang="en-US" sz="1000" b="1" dirty="0"/>
                  <a:t>1004</a:t>
                </a:r>
              </a:p>
            </p:txBody>
          </p:sp>
          <p:sp>
            <p:nvSpPr>
              <p:cNvPr id="112917" name="Rectangle 277"/>
              <p:cNvSpPr>
                <a:spLocks noChangeArrowheads="1"/>
              </p:cNvSpPr>
              <p:nvPr/>
            </p:nvSpPr>
            <p:spPr bwMode="auto">
              <a:xfrm>
                <a:off x="1392" y="2249"/>
                <a:ext cx="529" cy="154"/>
              </a:xfrm>
              <a:prstGeom prst="rect">
                <a:avLst/>
              </a:prstGeom>
              <a:noFill/>
              <a:ln w="9525">
                <a:noFill/>
                <a:miter lim="800000"/>
                <a:headEnd/>
                <a:tailEnd/>
              </a:ln>
              <a:effectLst/>
            </p:spPr>
            <p:txBody>
              <a:bodyPr>
                <a:prstTxWarp prst="textNoShape">
                  <a:avLst/>
                </a:prstTxWarp>
                <a:spAutoFit/>
              </a:bodyPr>
              <a:lstStyle/>
              <a:p>
                <a:r>
                  <a:rPr lang="en-US" sz="1000" b="1" dirty="0"/>
                  <a:t>1000</a:t>
                </a:r>
              </a:p>
            </p:txBody>
          </p:sp>
        </p:grpSp>
        <p:sp>
          <p:nvSpPr>
            <p:cNvPr id="112918" name="Rectangle 278"/>
            <p:cNvSpPr>
              <a:spLocks noChangeArrowheads="1"/>
            </p:cNvSpPr>
            <p:nvPr/>
          </p:nvSpPr>
          <p:spPr bwMode="auto">
            <a:xfrm>
              <a:off x="1464" y="2352"/>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919" name="Rectangle 279"/>
            <p:cNvSpPr>
              <a:spLocks noChangeArrowheads="1"/>
            </p:cNvSpPr>
            <p:nvPr/>
          </p:nvSpPr>
          <p:spPr bwMode="auto">
            <a:xfrm>
              <a:off x="1464" y="2480"/>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920" name="Rectangle 280"/>
            <p:cNvSpPr>
              <a:spLocks noChangeArrowheads="1"/>
            </p:cNvSpPr>
            <p:nvPr/>
          </p:nvSpPr>
          <p:spPr bwMode="auto">
            <a:xfrm>
              <a:off x="1464" y="2731"/>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2921" name="Rectangle 281"/>
            <p:cNvSpPr>
              <a:spLocks noChangeArrowheads="1"/>
            </p:cNvSpPr>
            <p:nvPr/>
          </p:nvSpPr>
          <p:spPr bwMode="auto">
            <a:xfrm>
              <a:off x="1464" y="2859"/>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delay="0"/>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2803"/>
                                        </p:tgtEl>
                                        <p:attrNameLst>
                                          <p:attrName>style.visibility</p:attrName>
                                        </p:attrNameLst>
                                      </p:cBhvr>
                                      <p:to>
                                        <p:strVal val="visible"/>
                                      </p:to>
                                    </p:set>
                                  </p:childTnLst>
                                  <p:subTnLst>
                                    <p:set>
                                      <p:cBhvr override="childStyle">
                                        <p:cTn dur="1" fill="hold" display="0" masterRel="nextClick" afterEffect="1"/>
                                        <p:tgtEl>
                                          <p:spTgt spid="11280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3"/>
                                        </p:tgtEl>
                                        <p:attrNameLst>
                                          <p:attrName>style.visibility</p:attrName>
                                        </p:attrNameLst>
                                      </p:cBhvr>
                                      <p:to>
                                        <p:strVal val="visible"/>
                                      </p:to>
                                    </p:set>
                                  </p:childTnLst>
                                  <p:subTnLst>
                                    <p:set>
                                      <p:cBhvr override="childStyle">
                                        <p:cTn dur="1" fill="hold" display="0" masterRel="nextClick" afterEffect="1"/>
                                        <p:tgtEl>
                                          <p:spTgt spid="11267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1127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12660">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8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674"/>
                                        </p:tgtEl>
                                        <p:attrNameLst>
                                          <p:attrName>style.visibility</p:attrName>
                                        </p:attrNameLst>
                                      </p:cBhvr>
                                      <p:to>
                                        <p:strVal val="visible"/>
                                      </p:to>
                                    </p:set>
                                  </p:childTnLst>
                                  <p:subTnLst>
                                    <p:set>
                                      <p:cBhvr override="childStyle">
                                        <p:cTn dur="1" fill="hold" display="0" masterRel="nextClick" afterEffect="1"/>
                                        <p:tgtEl>
                                          <p:spTgt spid="11267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707"/>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12809"/>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499"/>
                                          </p:stCondLst>
                                        </p:cTn>
                                        <p:tgtEl>
                                          <p:spTgt spid="1127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661"/>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12675"/>
                                        </p:tgtEl>
                                        <p:attrNameLst>
                                          <p:attrName>style.visibility</p:attrName>
                                        </p:attrNameLst>
                                      </p:cBhvr>
                                      <p:to>
                                        <p:strVal val="visible"/>
                                      </p:to>
                                    </p:set>
                                  </p:childTnLst>
                                  <p:subTnLst>
                                    <p:set>
                                      <p:cBhvr override="childStyle">
                                        <p:cTn dur="1" fill="hold" display="0" masterRel="nextClick" afterEffect="1"/>
                                        <p:tgtEl>
                                          <p:spTgt spid="112675"/>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269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499"/>
                                          </p:stCondLst>
                                        </p:cTn>
                                        <p:tgtEl>
                                          <p:spTgt spid="11277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12662"/>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12676"/>
                                        </p:tgtEl>
                                        <p:attrNameLst>
                                          <p:attrName>style.visibility</p:attrName>
                                        </p:attrNameLst>
                                      </p:cBhvr>
                                      <p:to>
                                        <p:strVal val="visible"/>
                                      </p:to>
                                    </p:set>
                                  </p:childTnLst>
                                  <p:subTnLst>
                                    <p:set>
                                      <p:cBhvr override="childStyle">
                                        <p:cTn dur="1" fill="hold" display="0" masterRel="nextClick" afterEffect="1"/>
                                        <p:tgtEl>
                                          <p:spTgt spid="112676"/>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2678"/>
                                        </p:tgtEl>
                                        <p:attrNameLst>
                                          <p:attrName>style.visibility</p:attrName>
                                        </p:attrNameLst>
                                      </p:cBhvr>
                                      <p:to>
                                        <p:strVal val="visible"/>
                                      </p:to>
                                    </p:set>
                                  </p:childTnLst>
                                  <p:subTnLst>
                                    <p:set>
                                      <p:cBhvr override="childStyle">
                                        <p:cTn dur="1" fill="hold" display="0" masterRel="nextClick" afterEffect="1"/>
                                        <p:tgtEl>
                                          <p:spTgt spid="112678"/>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2" presetClass="entr" presetSubtype="6" fill="hold" nodeType="clickEffect">
                                  <p:stCondLst>
                                    <p:cond delay="0"/>
                                  </p:stCondLst>
                                  <p:childTnLst>
                                    <p:set>
                                      <p:cBhvr>
                                        <p:cTn id="54" dur="1" fill="hold">
                                          <p:stCondLst>
                                            <p:cond delay="0"/>
                                          </p:stCondLst>
                                        </p:cTn>
                                        <p:tgtEl>
                                          <p:spTgt spid="112735"/>
                                        </p:tgtEl>
                                        <p:attrNameLst>
                                          <p:attrName>style.visibility</p:attrName>
                                        </p:attrNameLst>
                                      </p:cBhvr>
                                      <p:to>
                                        <p:strVal val="visible"/>
                                      </p:to>
                                    </p:set>
                                    <p:anim calcmode="lin" valueType="num">
                                      <p:cBhvr additive="base">
                                        <p:cTn id="55" dur="500" fill="hold"/>
                                        <p:tgtEl>
                                          <p:spTgt spid="112735"/>
                                        </p:tgtEl>
                                        <p:attrNameLst>
                                          <p:attrName>ppt_x</p:attrName>
                                        </p:attrNameLst>
                                      </p:cBhvr>
                                      <p:tavLst>
                                        <p:tav tm="0">
                                          <p:val>
                                            <p:strVal val="1+#ppt_w/2"/>
                                          </p:val>
                                        </p:tav>
                                        <p:tav tm="100000">
                                          <p:val>
                                            <p:strVal val="#ppt_x"/>
                                          </p:val>
                                        </p:tav>
                                      </p:tavLst>
                                    </p:anim>
                                    <p:anim calcmode="lin" valueType="num">
                                      <p:cBhvr additive="base">
                                        <p:cTn id="56" dur="500" fill="hold"/>
                                        <p:tgtEl>
                                          <p:spTgt spid="112735"/>
                                        </p:tgtEl>
                                        <p:attrNameLst>
                                          <p:attrName>ppt_y</p:attrName>
                                        </p:attrNameLst>
                                      </p:cBhvr>
                                      <p:tavLst>
                                        <p:tav tm="0">
                                          <p:val>
                                            <p:strVal val="1+#ppt_h/2"/>
                                          </p:val>
                                        </p:tav>
                                        <p:tav tm="100000">
                                          <p:val>
                                            <p:strVal val="#ppt_y"/>
                                          </p:val>
                                        </p:tav>
                                      </p:tavLst>
                                    </p:anim>
                                  </p:childTnLst>
                                </p:cTn>
                              </p:par>
                              <p:par>
                                <p:cTn id="57" presetID="1" presetClass="entr" presetSubtype="0" fill="hold" nodeType="withEffect">
                                  <p:stCondLst>
                                    <p:cond delay="0"/>
                                  </p:stCondLst>
                                  <p:childTnLst>
                                    <p:set>
                                      <p:cBhvr>
                                        <p:cTn id="58" dur="1" fill="hold">
                                          <p:stCondLst>
                                            <p:cond delay="499"/>
                                          </p:stCondLst>
                                        </p:cTn>
                                        <p:tgtEl>
                                          <p:spTgt spid="112782"/>
                                        </p:tgtEl>
                                        <p:attrNameLst>
                                          <p:attrName>style.visibility</p:attrName>
                                        </p:attrNameLst>
                                      </p:cBhvr>
                                      <p:to>
                                        <p:strVal val="visible"/>
                                      </p:to>
                                    </p:set>
                                  </p:childTnLst>
                                </p:cTn>
                              </p:par>
                            </p:childTnLst>
                          </p:cTn>
                        </p:par>
                        <p:par>
                          <p:cTn id="59" fill="hold">
                            <p:stCondLst>
                              <p:cond delay="500"/>
                            </p:stCondLst>
                            <p:childTnLst>
                              <p:par>
                                <p:cTn id="60" presetID="1" presetClass="entr" presetSubtype="0" fill="hold" nodeType="afterEffect">
                                  <p:stCondLst>
                                    <p:cond delay="0"/>
                                  </p:stCondLst>
                                  <p:childTnLst>
                                    <p:set>
                                      <p:cBhvr>
                                        <p:cTn id="61" dur="1" fill="hold">
                                          <p:stCondLst>
                                            <p:cond delay="0"/>
                                          </p:stCondLst>
                                        </p:cTn>
                                        <p:tgtEl>
                                          <p:spTgt spid="112806"/>
                                        </p:tgtEl>
                                        <p:attrNameLst>
                                          <p:attrName>style.visibility</p:attrName>
                                        </p:attrNameLst>
                                      </p:cBhvr>
                                      <p:to>
                                        <p:strVal val="visible"/>
                                      </p:to>
                                    </p:set>
                                  </p:childTnLst>
                                  <p:subTnLst>
                                    <p:set>
                                      <p:cBhvr override="childStyle">
                                        <p:cTn dur="1" fill="hold" display="0" masterRel="nextClick" afterEffect="1"/>
                                        <p:tgtEl>
                                          <p:spTgt spid="112806"/>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1279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12738"/>
                                        </p:tgtEl>
                                        <p:attrNameLst>
                                          <p:attrName>style.visibility</p:attrName>
                                        </p:attrNameLst>
                                      </p:cBhvr>
                                      <p:to>
                                        <p:strVal val="visible"/>
                                      </p:to>
                                    </p:set>
                                  </p:childTnLst>
                                  <p:subTnLst>
                                    <p:set>
                                      <p:cBhvr override="childStyle">
                                        <p:cTn dur="1" fill="hold" display="0" masterRel="nextClick" afterEffect="1"/>
                                        <p:tgtEl>
                                          <p:spTgt spid="112738"/>
                                        </p:tgtEl>
                                        <p:attrNameLst>
                                          <p:attrName>style.visibility</p:attrName>
                                        </p:attrNameLst>
                                      </p:cBhvr>
                                      <p:to>
                                        <p:strVal val="hidden"/>
                                      </p:to>
                                    </p:set>
                                  </p:subTnLst>
                                </p:cTn>
                              </p:par>
                              <p:par>
                                <p:cTn id="68" presetID="1" presetClass="entr" presetSubtype="0" fill="hold" grpId="0" nodeType="withEffect">
                                  <p:stCondLst>
                                    <p:cond delay="0"/>
                                  </p:stCondLst>
                                  <p:childTnLst>
                                    <p:set>
                                      <p:cBhvr>
                                        <p:cTn id="69" dur="1" fill="hold">
                                          <p:stCondLst>
                                            <p:cond delay="0"/>
                                          </p:stCondLst>
                                        </p:cTn>
                                        <p:tgtEl>
                                          <p:spTgt spid="112796"/>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12742"/>
                                        </p:tgtEl>
                                        <p:attrNameLst>
                                          <p:attrName>style.visibility</p:attrName>
                                        </p:attrNameLst>
                                      </p:cBhvr>
                                      <p:to>
                                        <p:strVal val="visible"/>
                                      </p:to>
                                    </p:set>
                                  </p:childTnLst>
                                  <p:subTnLst>
                                    <p:set>
                                      <p:cBhvr override="childStyle">
                                        <p:cTn dur="1" fill="hold" display="0" masterRel="nextClick" afterEffect="1"/>
                                        <p:tgtEl>
                                          <p:spTgt spid="112742"/>
                                        </p:tgtEl>
                                        <p:attrNameLst>
                                          <p:attrName>style.visibility</p:attrName>
                                        </p:attrNameLst>
                                      </p:cBhvr>
                                      <p:to>
                                        <p:strVal val="hidden"/>
                                      </p:to>
                                    </p:set>
                                  </p:subTnLst>
                                </p:cTn>
                              </p:par>
                              <p:par>
                                <p:cTn id="74" presetID="1" presetClass="entr" presetSubtype="0" fill="hold" nodeType="withEffect">
                                  <p:stCondLst>
                                    <p:cond delay="0"/>
                                  </p:stCondLst>
                                  <p:childTnLst>
                                    <p:set>
                                      <p:cBhvr>
                                        <p:cTn id="75" dur="1" fill="hold">
                                          <p:stCondLst>
                                            <p:cond delay="499"/>
                                          </p:stCondLst>
                                        </p:cTn>
                                        <p:tgtEl>
                                          <p:spTgt spid="11281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12748"/>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12743"/>
                                        </p:tgtEl>
                                        <p:attrNameLst>
                                          <p:attrName>style.visibility</p:attrName>
                                        </p:attrNameLst>
                                      </p:cBhvr>
                                      <p:to>
                                        <p:strVal val="visible"/>
                                      </p:to>
                                    </p:set>
                                  </p:childTnLst>
                                  <p:subTnLst>
                                    <p:set>
                                      <p:cBhvr override="childStyle">
                                        <p:cTn dur="1" fill="hold" display="0" masterRel="nextClick" afterEffect="1"/>
                                        <p:tgtEl>
                                          <p:spTgt spid="112743"/>
                                        </p:tgtEl>
                                        <p:attrNameLst>
                                          <p:attrName>style.visibility</p:attrName>
                                        </p:attrNameLst>
                                      </p:cBhvr>
                                      <p:to>
                                        <p:strVal val="hidden"/>
                                      </p:to>
                                    </p:set>
                                  </p:subTnLst>
                                </p:cTn>
                              </p:par>
                              <p:par>
                                <p:cTn id="82" presetID="1" presetClass="exit" presetSubtype="0" fill="hold" nodeType="withEffect">
                                  <p:stCondLst>
                                    <p:cond delay="0"/>
                                  </p:stCondLst>
                                  <p:childTnLst>
                                    <p:set>
                                      <p:cBhvr>
                                        <p:cTn id="83" dur="1" fill="hold">
                                          <p:stCondLst>
                                            <p:cond delay="0"/>
                                          </p:stCondLst>
                                        </p:cTn>
                                        <p:tgtEl>
                                          <p:spTgt spid="112818"/>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499"/>
                                          </p:stCondLst>
                                        </p:cTn>
                                        <p:tgtEl>
                                          <p:spTgt spid="112821"/>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1274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2744"/>
                                        </p:tgtEl>
                                        <p:attrNameLst>
                                          <p:attrName>style.visibility</p:attrName>
                                        </p:attrNameLst>
                                      </p:cBhvr>
                                      <p:to>
                                        <p:strVal val="visible"/>
                                      </p:to>
                                    </p:set>
                                  </p:childTnLst>
                                  <p:subTnLst>
                                    <p:set>
                                      <p:cBhvr override="childStyle">
                                        <p:cTn dur="1" fill="hold" display="0" masterRel="nextClick" afterEffect="1"/>
                                        <p:tgtEl>
                                          <p:spTgt spid="112744"/>
                                        </p:tgtEl>
                                        <p:attrNameLst>
                                          <p:attrName>style.visibility</p:attrName>
                                        </p:attrNameLst>
                                      </p:cBhvr>
                                      <p:to>
                                        <p:strVal val="hidden"/>
                                      </p:to>
                                    </p:set>
                                  </p:subTnLst>
                                </p:cTn>
                              </p:par>
                              <p:par>
                                <p:cTn id="92" presetID="1" presetClass="exit" presetSubtype="0" fill="hold" nodeType="withEffect">
                                  <p:stCondLst>
                                    <p:cond delay="0"/>
                                  </p:stCondLst>
                                  <p:childTnLst>
                                    <p:set>
                                      <p:cBhvr>
                                        <p:cTn id="93" dur="1" fill="hold">
                                          <p:stCondLst>
                                            <p:cond delay="0"/>
                                          </p:stCondLst>
                                        </p:cTn>
                                        <p:tgtEl>
                                          <p:spTgt spid="112821"/>
                                        </p:tgtEl>
                                        <p:attrNameLst>
                                          <p:attrName>style.visibility</p:attrName>
                                        </p:attrNameLst>
                                      </p:cBhvr>
                                      <p:to>
                                        <p:strVal val="hidden"/>
                                      </p:to>
                                    </p:set>
                                  </p:childTnLst>
                                </p:cTn>
                              </p:par>
                              <p:par>
                                <p:cTn id="94" presetID="1" presetClass="entr" presetSubtype="0" fill="hold" nodeType="withEffect">
                                  <p:stCondLst>
                                    <p:cond delay="0"/>
                                  </p:stCondLst>
                                  <p:childTnLst>
                                    <p:set>
                                      <p:cBhvr>
                                        <p:cTn id="95" dur="1" fill="hold">
                                          <p:stCondLst>
                                            <p:cond delay="499"/>
                                          </p:stCondLst>
                                        </p:cTn>
                                        <p:tgtEl>
                                          <p:spTgt spid="112820"/>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12750"/>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12745"/>
                                        </p:tgtEl>
                                        <p:attrNameLst>
                                          <p:attrName>style.visibility</p:attrName>
                                        </p:attrNameLst>
                                      </p:cBhvr>
                                      <p:to>
                                        <p:strVal val="visible"/>
                                      </p:to>
                                    </p:set>
                                  </p:childTnLst>
                                  <p:subTnLst>
                                    <p:set>
                                      <p:cBhvr override="childStyle">
                                        <p:cTn dur="1" fill="hold" display="0" masterRel="nextClick" afterEffect="1"/>
                                        <p:tgtEl>
                                          <p:spTgt spid="112745"/>
                                        </p:tgtEl>
                                        <p:attrNameLst>
                                          <p:attrName>style.visibility</p:attrName>
                                        </p:attrNameLst>
                                      </p:cBhvr>
                                      <p:to>
                                        <p:strVal val="hidden"/>
                                      </p:to>
                                    </p:set>
                                  </p:subTnLst>
                                </p:cTn>
                              </p:par>
                              <p:par>
                                <p:cTn id="102" presetID="1" presetClass="exit" presetSubtype="0" fill="hold" nodeType="withEffect">
                                  <p:stCondLst>
                                    <p:cond delay="0"/>
                                  </p:stCondLst>
                                  <p:childTnLst>
                                    <p:set>
                                      <p:cBhvr>
                                        <p:cTn id="103" dur="1" fill="hold">
                                          <p:stCondLst>
                                            <p:cond delay="0"/>
                                          </p:stCondLst>
                                        </p:cTn>
                                        <p:tgtEl>
                                          <p:spTgt spid="112820"/>
                                        </p:tgtEl>
                                        <p:attrNameLst>
                                          <p:attrName>style.visibility</p:attrName>
                                        </p:attrNameLst>
                                      </p:cBhvr>
                                      <p:to>
                                        <p:strVal val="hidden"/>
                                      </p:to>
                                    </p:set>
                                  </p:childTnLst>
                                </p:cTn>
                              </p:par>
                              <p:par>
                                <p:cTn id="104" presetID="1" presetClass="entr" presetSubtype="0" fill="hold" nodeType="withEffect">
                                  <p:stCondLst>
                                    <p:cond delay="0"/>
                                  </p:stCondLst>
                                  <p:childTnLst>
                                    <p:set>
                                      <p:cBhvr>
                                        <p:cTn id="105" dur="1" fill="hold">
                                          <p:stCondLst>
                                            <p:cond delay="499"/>
                                          </p:stCondLst>
                                        </p:cTn>
                                        <p:tgtEl>
                                          <p:spTgt spid="112819"/>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112751"/>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112747"/>
                                        </p:tgtEl>
                                        <p:attrNameLst>
                                          <p:attrName>style.visibility</p:attrName>
                                        </p:attrNameLst>
                                      </p:cBhvr>
                                      <p:to>
                                        <p:strVal val="visible"/>
                                      </p:to>
                                    </p:set>
                                  </p:childTnLst>
                                </p:cTn>
                              </p:par>
                              <p:par>
                                <p:cTn id="114" presetID="1" presetClass="exit" presetSubtype="0" fill="hold" grpId="1" nodeType="withEffect">
                                  <p:stCondLst>
                                    <p:cond delay="0"/>
                                  </p:stCondLst>
                                  <p:childTnLst>
                                    <p:set>
                                      <p:cBhvr>
                                        <p:cTn id="115" dur="1" fill="hold">
                                          <p:stCondLst>
                                            <p:cond delay="0"/>
                                          </p:stCondLst>
                                        </p:cTn>
                                        <p:tgtEl>
                                          <p:spTgt spid="112748"/>
                                        </p:tgtEl>
                                        <p:attrNameLst>
                                          <p:attrName>style.visibility</p:attrName>
                                        </p:attrNameLst>
                                      </p:cBhvr>
                                      <p:to>
                                        <p:strVal val="hidden"/>
                                      </p:to>
                                    </p:set>
                                  </p:childTnLst>
                                </p:cTn>
                              </p:par>
                              <p:par>
                                <p:cTn id="116" presetID="1" presetClass="exit" presetSubtype="0" fill="hold" nodeType="withEffect">
                                  <p:stCondLst>
                                    <p:cond delay="0"/>
                                  </p:stCondLst>
                                  <p:childTnLst>
                                    <p:set>
                                      <p:cBhvr>
                                        <p:cTn id="117" dur="1" fill="hold">
                                          <p:stCondLst>
                                            <p:cond delay="0"/>
                                          </p:stCondLst>
                                        </p:cTn>
                                        <p:tgtEl>
                                          <p:spTgt spid="112819"/>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12749"/>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112750"/>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112751"/>
                                        </p:tgtEl>
                                        <p:attrNameLst>
                                          <p:attrName>style.visibility</p:attrName>
                                        </p:attrNameLst>
                                      </p:cBhvr>
                                      <p:to>
                                        <p:strVal val="hidden"/>
                                      </p:to>
                                    </p:set>
                                  </p:childTnLst>
                                </p:cTn>
                              </p:par>
                              <p:par>
                                <p:cTn id="124" presetID="1" presetClass="entr" presetSubtype="0" fill="hold" grpId="0" nodeType="withEffect">
                                  <p:stCondLst>
                                    <p:cond delay="0"/>
                                  </p:stCondLst>
                                  <p:childTnLst>
                                    <p:set>
                                      <p:cBhvr>
                                        <p:cTn id="125" dur="1" fill="hold">
                                          <p:stCondLst>
                                            <p:cond delay="0"/>
                                          </p:stCondLst>
                                        </p:cTn>
                                        <p:tgtEl>
                                          <p:spTgt spid="112739"/>
                                        </p:tgtEl>
                                        <p:attrNameLst>
                                          <p:attrName>style.visibility</p:attrName>
                                        </p:attrNameLst>
                                      </p:cBhvr>
                                      <p:to>
                                        <p:strVal val="visible"/>
                                      </p:to>
                                    </p:set>
                                  </p:childTnLst>
                                  <p:subTnLst>
                                    <p:set>
                                      <p:cBhvr override="childStyle">
                                        <p:cTn dur="1" fill="hold" display="0" masterRel="nextClick" afterEffect="1"/>
                                        <p:tgtEl>
                                          <p:spTgt spid="112739"/>
                                        </p:tgtEl>
                                        <p:attrNameLst>
                                          <p:attrName>style.visibility</p:attrName>
                                        </p:attrNameLst>
                                      </p:cBhvr>
                                      <p:to>
                                        <p:strVal val="hidden"/>
                                      </p:to>
                                    </p:set>
                                  </p:sub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0" nodeType="clickEffect">
                                  <p:stCondLst>
                                    <p:cond delay="0"/>
                                  </p:stCondLst>
                                  <p:childTnLst>
                                    <p:set>
                                      <p:cBhvr>
                                        <p:cTn id="129" dur="1" fill="hold">
                                          <p:stCondLst>
                                            <p:cond delay="0"/>
                                          </p:stCondLst>
                                        </p:cTn>
                                        <p:tgtEl>
                                          <p:spTgt spid="112746"/>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12740"/>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12741"/>
                                        </p:tgtEl>
                                        <p:attrNameLst>
                                          <p:attrName>style.visibility</p:attrName>
                                        </p:attrNameLst>
                                      </p:cBhvr>
                                      <p:to>
                                        <p:strVal val="visible"/>
                                      </p:to>
                                    </p:set>
                                  </p:childTnLst>
                                  <p:subTnLst>
                                    <p:set>
                                      <p:cBhvr override="childStyle">
                                        <p:cTn dur="1" fill="hold" display="0" masterRel="nextClick" afterEffect="1"/>
                                        <p:tgtEl>
                                          <p:spTgt spid="112741"/>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53" presetClass="exit" presetSubtype="0" fill="hold" nodeType="clickEffect">
                                  <p:stCondLst>
                                    <p:cond delay="0"/>
                                  </p:stCondLst>
                                  <p:childTnLst>
                                    <p:anim calcmode="lin" valueType="num">
                                      <p:cBhvr>
                                        <p:cTn id="137" dur="500"/>
                                        <p:tgtEl>
                                          <p:spTgt spid="112735"/>
                                        </p:tgtEl>
                                        <p:attrNameLst>
                                          <p:attrName>ppt_w</p:attrName>
                                        </p:attrNameLst>
                                      </p:cBhvr>
                                      <p:tavLst>
                                        <p:tav tm="0">
                                          <p:val>
                                            <p:strVal val="ppt_w"/>
                                          </p:val>
                                        </p:tav>
                                        <p:tav tm="100000">
                                          <p:val>
                                            <p:fltVal val="0"/>
                                          </p:val>
                                        </p:tav>
                                      </p:tavLst>
                                    </p:anim>
                                    <p:anim calcmode="lin" valueType="num">
                                      <p:cBhvr>
                                        <p:cTn id="138" dur="500"/>
                                        <p:tgtEl>
                                          <p:spTgt spid="112735"/>
                                        </p:tgtEl>
                                        <p:attrNameLst>
                                          <p:attrName>ppt_h</p:attrName>
                                        </p:attrNameLst>
                                      </p:cBhvr>
                                      <p:tavLst>
                                        <p:tav tm="0">
                                          <p:val>
                                            <p:strVal val="ppt_h"/>
                                          </p:val>
                                        </p:tav>
                                        <p:tav tm="100000">
                                          <p:val>
                                            <p:fltVal val="0"/>
                                          </p:val>
                                        </p:tav>
                                      </p:tavLst>
                                    </p:anim>
                                    <p:animEffect transition="out" filter="fade">
                                      <p:cBhvr>
                                        <p:cTn id="139" dur="500"/>
                                        <p:tgtEl>
                                          <p:spTgt spid="112735"/>
                                        </p:tgtEl>
                                      </p:cBhvr>
                                    </p:animEffect>
                                    <p:set>
                                      <p:cBhvr>
                                        <p:cTn id="140" dur="1" fill="hold">
                                          <p:stCondLst>
                                            <p:cond delay="499"/>
                                          </p:stCondLst>
                                        </p:cTn>
                                        <p:tgtEl>
                                          <p:spTgt spid="112735"/>
                                        </p:tgtEl>
                                        <p:attrNameLst>
                                          <p:attrName>style.visibility</p:attrName>
                                        </p:attrNameLst>
                                      </p:cBhvr>
                                      <p:to>
                                        <p:strVal val="hidden"/>
                                      </p:to>
                                    </p:set>
                                  </p:childTnLst>
                                </p:cTn>
                              </p:par>
                              <p:par>
                                <p:cTn id="141" presetID="1" presetClass="exit" presetSubtype="0" fill="hold" nodeType="withEffect">
                                  <p:stCondLst>
                                    <p:cond delay="0"/>
                                  </p:stCondLst>
                                  <p:childTnLst>
                                    <p:set>
                                      <p:cBhvr>
                                        <p:cTn id="142" dur="1" fill="hold">
                                          <p:stCondLst>
                                            <p:cond delay="0"/>
                                          </p:stCondLst>
                                        </p:cTn>
                                        <p:tgtEl>
                                          <p:spTgt spid="112782"/>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112795"/>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112796"/>
                                        </p:tgtEl>
                                        <p:attrNameLst>
                                          <p:attrName>style.visibility</p:attrName>
                                        </p:attrNameLst>
                                      </p:cBhvr>
                                      <p:to>
                                        <p:strVal val="hidden"/>
                                      </p:to>
                                    </p:set>
                                  </p:childTnLst>
                                </p:cTn>
                              </p:par>
                              <p:par>
                                <p:cTn id="147" presetID="1" presetClass="exit" presetSubtype="0" fill="hold" grpId="1" nodeType="withEffect">
                                  <p:stCondLst>
                                    <p:cond delay="0"/>
                                  </p:stCondLst>
                                  <p:childTnLst>
                                    <p:set>
                                      <p:cBhvr>
                                        <p:cTn id="148" dur="1" fill="hold">
                                          <p:stCondLst>
                                            <p:cond delay="0"/>
                                          </p:stCondLst>
                                        </p:cTn>
                                        <p:tgtEl>
                                          <p:spTgt spid="112746"/>
                                        </p:tgtEl>
                                        <p:attrNameLst>
                                          <p:attrName>style.visibility</p:attrName>
                                        </p:attrNameLst>
                                      </p:cBhvr>
                                      <p:to>
                                        <p:strVal val="hidden"/>
                                      </p:to>
                                    </p:set>
                                  </p:childTnLst>
                                </p:cTn>
                              </p:par>
                              <p:par>
                                <p:cTn id="149" presetID="1" presetClass="exit" presetSubtype="0" fill="hold" grpId="1" nodeType="withEffect">
                                  <p:stCondLst>
                                    <p:cond delay="0"/>
                                  </p:stCondLst>
                                  <p:childTnLst>
                                    <p:set>
                                      <p:cBhvr>
                                        <p:cTn id="150" dur="1" fill="hold">
                                          <p:stCondLst>
                                            <p:cond delay="0"/>
                                          </p:stCondLst>
                                        </p:cTn>
                                        <p:tgtEl>
                                          <p:spTgt spid="112747"/>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112739"/>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112740"/>
                                        </p:tgtEl>
                                        <p:attrNameLst>
                                          <p:attrName>style.visibility</p:attrName>
                                        </p:attrNameLst>
                                      </p:cBhvr>
                                      <p:to>
                                        <p:strVal val="hidden"/>
                                      </p:to>
                                    </p:set>
                                  </p:childTnLst>
                                </p:cTn>
                              </p:par>
                              <p:par>
                                <p:cTn id="155" presetID="1" presetClass="exit" presetSubtype="0" fill="hold" grpId="1" nodeType="withEffect">
                                  <p:stCondLst>
                                    <p:cond delay="0"/>
                                  </p:stCondLst>
                                  <p:childTnLst>
                                    <p:set>
                                      <p:cBhvr>
                                        <p:cTn id="156" dur="1" fill="hold">
                                          <p:stCondLst>
                                            <p:cond delay="0"/>
                                          </p:stCondLst>
                                        </p:cTn>
                                        <p:tgtEl>
                                          <p:spTgt spid="112741"/>
                                        </p:tgtEl>
                                        <p:attrNameLst>
                                          <p:attrName>style.visibility</p:attrName>
                                        </p:attrNameLst>
                                      </p:cBhvr>
                                      <p:to>
                                        <p:strVal val="hidden"/>
                                      </p:to>
                                    </p:set>
                                  </p:childTnLst>
                                </p:cTn>
                              </p:par>
                            </p:childTnLst>
                          </p:cTn>
                        </p:par>
                        <p:par>
                          <p:cTn id="157" fill="hold">
                            <p:stCondLst>
                              <p:cond delay="500"/>
                            </p:stCondLst>
                            <p:childTnLst>
                              <p:par>
                                <p:cTn id="158" presetID="1" presetClass="entr" presetSubtype="0" fill="hold" nodeType="afterEffect">
                                  <p:stCondLst>
                                    <p:cond delay="0"/>
                                  </p:stCondLst>
                                  <p:childTnLst>
                                    <p:set>
                                      <p:cBhvr>
                                        <p:cTn id="159" dur="1" fill="hold">
                                          <p:stCondLst>
                                            <p:cond delay="0"/>
                                          </p:stCondLst>
                                        </p:cTn>
                                        <p:tgtEl>
                                          <p:spTgt spid="112689"/>
                                        </p:tgtEl>
                                        <p:attrNameLst>
                                          <p:attrName>style.visibility</p:attrName>
                                        </p:attrNameLst>
                                      </p:cBhvr>
                                      <p:to>
                                        <p:strVal val="visible"/>
                                      </p:to>
                                    </p:set>
                                  </p:childTnLst>
                                </p:cTn>
                              </p:par>
                            </p:childTnLst>
                          </p:cTn>
                        </p:par>
                        <p:par>
                          <p:cTn id="160" fill="hold">
                            <p:stCondLst>
                              <p:cond delay="500"/>
                            </p:stCondLst>
                            <p:childTnLst>
                              <p:par>
                                <p:cTn id="161" presetID="1" presetClass="entr" presetSubtype="0" fill="hold" nodeType="afterEffect">
                                  <p:stCondLst>
                                    <p:cond delay="0"/>
                                  </p:stCondLst>
                                  <p:childTnLst>
                                    <p:set>
                                      <p:cBhvr>
                                        <p:cTn id="162" dur="1" fill="hold">
                                          <p:stCondLst>
                                            <p:cond delay="499"/>
                                          </p:stCondLst>
                                        </p:cTn>
                                        <p:tgtEl>
                                          <p:spTgt spid="11266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499"/>
                                          </p:stCondLst>
                                        </p:cTn>
                                        <p:tgtEl>
                                          <p:spTgt spid="11276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12679"/>
                                        </p:tgtEl>
                                        <p:attrNameLst>
                                          <p:attrName>style.visibility</p:attrName>
                                        </p:attrNameLst>
                                      </p:cBhvr>
                                      <p:to>
                                        <p:strVal val="visible"/>
                                      </p:to>
                                    </p:set>
                                  </p:childTnLst>
                                  <p:subTnLst>
                                    <p:set>
                                      <p:cBhvr override="childStyle">
                                        <p:cTn dur="1" fill="hold" display="0" masterRel="nextClick" afterEffect="1"/>
                                        <p:tgtEl>
                                          <p:spTgt spid="112679"/>
                                        </p:tgtEl>
                                        <p:attrNameLst>
                                          <p:attrName>style.visibility</p:attrName>
                                        </p:attrNameLst>
                                      </p:cBhvr>
                                      <p:to>
                                        <p:strVal val="hidden"/>
                                      </p:to>
                                    </p:set>
                                  </p:subTnLst>
                                </p:cTn>
                              </p:par>
                            </p:childTnLst>
                          </p:cTn>
                        </p:par>
                      </p:childTnLst>
                    </p:cTn>
                  </p:par>
                  <p:par>
                    <p:cTn id="167" fill="hold">
                      <p:stCondLst>
                        <p:cond delay="indefinite"/>
                      </p:stCondLst>
                      <p:childTnLst>
                        <p:par>
                          <p:cTn id="168" fill="hold">
                            <p:stCondLst>
                              <p:cond delay="0"/>
                            </p:stCondLst>
                            <p:childTnLst>
                              <p:par>
                                <p:cTn id="169" presetID="2" presetClass="entr" presetSubtype="6" fill="hold" nodeType="clickEffect">
                                  <p:stCondLst>
                                    <p:cond delay="0"/>
                                  </p:stCondLst>
                                  <p:childTnLst>
                                    <p:set>
                                      <p:cBhvr>
                                        <p:cTn id="170" dur="1" fill="hold">
                                          <p:stCondLst>
                                            <p:cond delay="0"/>
                                          </p:stCondLst>
                                        </p:cTn>
                                        <p:tgtEl>
                                          <p:spTgt spid="112752"/>
                                        </p:tgtEl>
                                        <p:attrNameLst>
                                          <p:attrName>style.visibility</p:attrName>
                                        </p:attrNameLst>
                                      </p:cBhvr>
                                      <p:to>
                                        <p:strVal val="visible"/>
                                      </p:to>
                                    </p:set>
                                    <p:anim calcmode="lin" valueType="num">
                                      <p:cBhvr additive="base">
                                        <p:cTn id="171" dur="500" fill="hold"/>
                                        <p:tgtEl>
                                          <p:spTgt spid="112752"/>
                                        </p:tgtEl>
                                        <p:attrNameLst>
                                          <p:attrName>ppt_x</p:attrName>
                                        </p:attrNameLst>
                                      </p:cBhvr>
                                      <p:tavLst>
                                        <p:tav tm="0">
                                          <p:val>
                                            <p:strVal val="1+#ppt_w/2"/>
                                          </p:val>
                                        </p:tav>
                                        <p:tav tm="100000">
                                          <p:val>
                                            <p:strVal val="#ppt_x"/>
                                          </p:val>
                                        </p:tav>
                                      </p:tavLst>
                                    </p:anim>
                                    <p:anim calcmode="lin" valueType="num">
                                      <p:cBhvr additive="base">
                                        <p:cTn id="172" dur="500" fill="hold"/>
                                        <p:tgtEl>
                                          <p:spTgt spid="112752"/>
                                        </p:tgtEl>
                                        <p:attrNameLst>
                                          <p:attrName>ppt_y</p:attrName>
                                        </p:attrNameLst>
                                      </p:cBhvr>
                                      <p:tavLst>
                                        <p:tav tm="0">
                                          <p:val>
                                            <p:strVal val="1+#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112667"/>
                                        </p:tgtEl>
                                        <p:attrNameLst>
                                          <p:attrName>style.visibility</p:attrName>
                                        </p:attrNameLst>
                                      </p:cBhvr>
                                      <p:to>
                                        <p:strVal val="hidden"/>
                                      </p:to>
                                    </p:set>
                                  </p:childTnLst>
                                </p:cTn>
                              </p:par>
                            </p:childTnLst>
                          </p:cTn>
                        </p:par>
                        <p:par>
                          <p:cTn id="177" fill="hold">
                            <p:stCondLst>
                              <p:cond delay="0"/>
                            </p:stCondLst>
                            <p:childTnLst>
                              <p:par>
                                <p:cTn id="178" presetID="1" presetClass="entr" presetSubtype="0" fill="hold" nodeType="afterEffect">
                                  <p:stCondLst>
                                    <p:cond delay="0"/>
                                  </p:stCondLst>
                                  <p:childTnLst>
                                    <p:set>
                                      <p:cBhvr>
                                        <p:cTn id="179" dur="1" fill="hold">
                                          <p:stCondLst>
                                            <p:cond delay="0"/>
                                          </p:stCondLst>
                                        </p:cTn>
                                        <p:tgtEl>
                                          <p:spTgt spid="112782"/>
                                        </p:tgtEl>
                                        <p:attrNameLst>
                                          <p:attrName>style.visibility</p:attrName>
                                        </p:attrNameLst>
                                      </p:cBhvr>
                                      <p:to>
                                        <p:strVal val="visible"/>
                                      </p:to>
                                    </p:set>
                                  </p:childTnLst>
                                </p:cTn>
                              </p:par>
                              <p:par>
                                <p:cTn id="180" presetID="1" presetClass="entr" presetSubtype="0" fill="hold" nodeType="withEffect">
                                  <p:stCondLst>
                                    <p:cond delay="0"/>
                                  </p:stCondLst>
                                  <p:childTnLst>
                                    <p:set>
                                      <p:cBhvr>
                                        <p:cTn id="181" dur="1" fill="hold">
                                          <p:stCondLst>
                                            <p:cond delay="499"/>
                                          </p:stCondLst>
                                        </p:cTn>
                                        <p:tgtEl>
                                          <p:spTgt spid="112797"/>
                                        </p:tgtEl>
                                        <p:attrNameLst>
                                          <p:attrName>style.visibility</p:attrName>
                                        </p:attrNameLst>
                                      </p:cBhvr>
                                      <p:to>
                                        <p:strVal val="visible"/>
                                      </p:to>
                                    </p:set>
                                  </p:childTnLst>
                                </p:cTn>
                              </p:par>
                              <p:par>
                                <p:cTn id="182" presetID="1" presetClass="entr" presetSubtype="0" fill="hold" nodeType="withEffect">
                                  <p:stCondLst>
                                    <p:cond delay="0"/>
                                  </p:stCondLst>
                                  <p:childTnLst>
                                    <p:set>
                                      <p:cBhvr>
                                        <p:cTn id="183" dur="1" fill="hold">
                                          <p:stCondLst>
                                            <p:cond delay="499"/>
                                          </p:stCondLst>
                                        </p:cTn>
                                        <p:tgtEl>
                                          <p:spTgt spid="112800"/>
                                        </p:tgtEl>
                                        <p:attrNameLst>
                                          <p:attrName>style.visibility</p:attrName>
                                        </p:attrNameLst>
                                      </p:cBhvr>
                                      <p:to>
                                        <p:strVal val="visible"/>
                                      </p:to>
                                    </p:set>
                                  </p:childTnLst>
                                </p:cTn>
                              </p:par>
                            </p:childTnLst>
                          </p:cTn>
                        </p:par>
                        <p:par>
                          <p:cTn id="184" fill="hold">
                            <p:stCondLst>
                              <p:cond delay="500"/>
                            </p:stCondLst>
                            <p:childTnLst>
                              <p:par>
                                <p:cTn id="185" presetID="1" presetClass="entr" presetSubtype="0" fill="hold" grpId="0" nodeType="afterEffect">
                                  <p:stCondLst>
                                    <p:cond delay="0"/>
                                  </p:stCondLst>
                                  <p:childTnLst>
                                    <p:set>
                                      <p:cBhvr>
                                        <p:cTn id="186" dur="1" fill="hold">
                                          <p:stCondLst>
                                            <p:cond delay="0"/>
                                          </p:stCondLst>
                                        </p:cTn>
                                        <p:tgtEl>
                                          <p:spTgt spid="112755"/>
                                        </p:tgtEl>
                                        <p:attrNameLst>
                                          <p:attrName>style.visibility</p:attrName>
                                        </p:attrNameLst>
                                      </p:cBhvr>
                                      <p:to>
                                        <p:strVal val="visible"/>
                                      </p:to>
                                    </p:set>
                                  </p:childTnLst>
                                  <p:subTnLst>
                                    <p:set>
                                      <p:cBhvr override="childStyle">
                                        <p:cTn dur="1" fill="hold" display="0" masterRel="nextClick" afterEffect="1"/>
                                        <p:tgtEl>
                                          <p:spTgt spid="112755"/>
                                        </p:tgtEl>
                                        <p:attrNameLst>
                                          <p:attrName>style.visibility</p:attrName>
                                        </p:attrNameLst>
                                      </p:cBhvr>
                                      <p:to>
                                        <p:strVal val="hidden"/>
                                      </p:to>
                                    </p:set>
                                  </p:sub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112760"/>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12756"/>
                                        </p:tgtEl>
                                        <p:attrNameLst>
                                          <p:attrName>style.visibility</p:attrName>
                                        </p:attrNameLst>
                                      </p:cBhvr>
                                      <p:to>
                                        <p:strVal val="visible"/>
                                      </p:to>
                                    </p:set>
                                  </p:childTnLst>
                                  <p:subTnLst>
                                    <p:set>
                                      <p:cBhvr override="childStyle">
                                        <p:cTn dur="1" fill="hold" display="0" masterRel="nextClick" afterEffect="1"/>
                                        <p:tgtEl>
                                          <p:spTgt spid="112756"/>
                                        </p:tgtEl>
                                        <p:attrNameLst>
                                          <p:attrName>style.visibility</p:attrName>
                                        </p:attrNameLst>
                                      </p:cBhvr>
                                      <p:to>
                                        <p:strVal val="hidden"/>
                                      </p:to>
                                    </p:set>
                                  </p:sub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11275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12757"/>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12758"/>
                                        </p:tgtEl>
                                        <p:attrNameLst>
                                          <p:attrName>style.visibility</p:attrName>
                                        </p:attrNameLst>
                                      </p:cBhvr>
                                      <p:to>
                                        <p:strVal val="visible"/>
                                      </p:to>
                                    </p:set>
                                  </p:childTnLst>
                                  <p:subTnLst>
                                    <p:set>
                                      <p:cBhvr override="childStyle">
                                        <p:cTn dur="1" fill="hold" display="0" masterRel="nextClick" afterEffect="1"/>
                                        <p:tgtEl>
                                          <p:spTgt spid="112758"/>
                                        </p:tgtEl>
                                        <p:attrNameLst>
                                          <p:attrName>style.visibility</p:attrName>
                                        </p:attrNameLst>
                                      </p:cBhvr>
                                      <p:to>
                                        <p:strVal val="hidden"/>
                                      </p:to>
                                    </p:set>
                                  </p:subTnLst>
                                </p:cTn>
                              </p:par>
                            </p:childTnLst>
                          </p:cTn>
                        </p:par>
                      </p:childTnLst>
                    </p:cTn>
                  </p:par>
                  <p:par>
                    <p:cTn id="201" fill="hold">
                      <p:stCondLst>
                        <p:cond delay="indefinite"/>
                      </p:stCondLst>
                      <p:childTnLst>
                        <p:par>
                          <p:cTn id="202" fill="hold">
                            <p:stCondLst>
                              <p:cond delay="0"/>
                            </p:stCondLst>
                            <p:childTnLst>
                              <p:par>
                                <p:cTn id="203" presetID="53" presetClass="exit" presetSubtype="0" fill="hold" nodeType="clickEffect">
                                  <p:stCondLst>
                                    <p:cond delay="0"/>
                                  </p:stCondLst>
                                  <p:childTnLst>
                                    <p:anim calcmode="lin" valueType="num">
                                      <p:cBhvr>
                                        <p:cTn id="204" dur="500"/>
                                        <p:tgtEl>
                                          <p:spTgt spid="112752"/>
                                        </p:tgtEl>
                                        <p:attrNameLst>
                                          <p:attrName>ppt_w</p:attrName>
                                        </p:attrNameLst>
                                      </p:cBhvr>
                                      <p:tavLst>
                                        <p:tav tm="0">
                                          <p:val>
                                            <p:strVal val="ppt_w"/>
                                          </p:val>
                                        </p:tav>
                                        <p:tav tm="100000">
                                          <p:val>
                                            <p:fltVal val="0"/>
                                          </p:val>
                                        </p:tav>
                                      </p:tavLst>
                                    </p:anim>
                                    <p:anim calcmode="lin" valueType="num">
                                      <p:cBhvr>
                                        <p:cTn id="205" dur="500"/>
                                        <p:tgtEl>
                                          <p:spTgt spid="112752"/>
                                        </p:tgtEl>
                                        <p:attrNameLst>
                                          <p:attrName>ppt_h</p:attrName>
                                        </p:attrNameLst>
                                      </p:cBhvr>
                                      <p:tavLst>
                                        <p:tav tm="0">
                                          <p:val>
                                            <p:strVal val="ppt_h"/>
                                          </p:val>
                                        </p:tav>
                                        <p:tav tm="100000">
                                          <p:val>
                                            <p:fltVal val="0"/>
                                          </p:val>
                                        </p:tav>
                                      </p:tavLst>
                                    </p:anim>
                                    <p:animEffect transition="out" filter="fade">
                                      <p:cBhvr>
                                        <p:cTn id="206" dur="500"/>
                                        <p:tgtEl>
                                          <p:spTgt spid="112752"/>
                                        </p:tgtEl>
                                      </p:cBhvr>
                                    </p:animEffect>
                                    <p:set>
                                      <p:cBhvr>
                                        <p:cTn id="207" dur="1" fill="hold">
                                          <p:stCondLst>
                                            <p:cond delay="499"/>
                                          </p:stCondLst>
                                        </p:cTn>
                                        <p:tgtEl>
                                          <p:spTgt spid="112752"/>
                                        </p:tgtEl>
                                        <p:attrNameLst>
                                          <p:attrName>style.visibility</p:attrName>
                                        </p:attrNameLst>
                                      </p:cBhvr>
                                      <p:to>
                                        <p:strVal val="hidden"/>
                                      </p:to>
                                    </p:set>
                                  </p:childTnLst>
                                </p:cTn>
                              </p:par>
                              <p:par>
                                <p:cTn id="208" presetID="1" presetClass="exit" presetSubtype="0" fill="hold" nodeType="withEffect">
                                  <p:stCondLst>
                                    <p:cond delay="0"/>
                                  </p:stCondLst>
                                  <p:childTnLst>
                                    <p:set>
                                      <p:cBhvr>
                                        <p:cTn id="209" dur="1" fill="hold">
                                          <p:stCondLst>
                                            <p:cond delay="0"/>
                                          </p:stCondLst>
                                        </p:cTn>
                                        <p:tgtEl>
                                          <p:spTgt spid="112782"/>
                                        </p:tgtEl>
                                        <p:attrNameLst>
                                          <p:attrName>style.visibility</p:attrName>
                                        </p:attrNameLst>
                                      </p:cBhvr>
                                      <p:to>
                                        <p:strVal val="hidden"/>
                                      </p:to>
                                    </p:set>
                                  </p:childTnLst>
                                </p:cTn>
                              </p:par>
                              <p:par>
                                <p:cTn id="210" presetID="1" presetClass="exit" presetSubtype="0" fill="hold" nodeType="withEffect">
                                  <p:stCondLst>
                                    <p:cond delay="0"/>
                                  </p:stCondLst>
                                  <p:childTnLst>
                                    <p:set>
                                      <p:cBhvr>
                                        <p:cTn id="211" dur="1" fill="hold">
                                          <p:stCondLst>
                                            <p:cond delay="0"/>
                                          </p:stCondLst>
                                        </p:cTn>
                                        <p:tgtEl>
                                          <p:spTgt spid="112797"/>
                                        </p:tgtEl>
                                        <p:attrNameLst>
                                          <p:attrName>style.visibility</p:attrName>
                                        </p:attrNameLst>
                                      </p:cBhvr>
                                      <p:to>
                                        <p:strVal val="hidden"/>
                                      </p:to>
                                    </p:set>
                                  </p:childTnLst>
                                </p:cTn>
                              </p:par>
                              <p:par>
                                <p:cTn id="212" presetID="1" presetClass="exit" presetSubtype="0" fill="hold" nodeType="withEffect">
                                  <p:stCondLst>
                                    <p:cond delay="0"/>
                                  </p:stCondLst>
                                  <p:childTnLst>
                                    <p:set>
                                      <p:cBhvr>
                                        <p:cTn id="213" dur="1" fill="hold">
                                          <p:stCondLst>
                                            <p:cond delay="0"/>
                                          </p:stCondLst>
                                        </p:cTn>
                                        <p:tgtEl>
                                          <p:spTgt spid="112800"/>
                                        </p:tgtEl>
                                        <p:attrNameLst>
                                          <p:attrName>style.visibility</p:attrName>
                                        </p:attrNameLst>
                                      </p:cBhvr>
                                      <p:to>
                                        <p:strVal val="hidden"/>
                                      </p:to>
                                    </p:set>
                                  </p:childTnLst>
                                </p:cTn>
                              </p:par>
                              <p:par>
                                <p:cTn id="214" presetID="1" presetClass="exit" presetSubtype="0" fill="hold" grpId="1" nodeType="withEffect">
                                  <p:stCondLst>
                                    <p:cond delay="0"/>
                                  </p:stCondLst>
                                  <p:childTnLst>
                                    <p:set>
                                      <p:cBhvr>
                                        <p:cTn id="215" dur="1" fill="hold">
                                          <p:stCondLst>
                                            <p:cond delay="0"/>
                                          </p:stCondLst>
                                        </p:cTn>
                                        <p:tgtEl>
                                          <p:spTgt spid="112759"/>
                                        </p:tgtEl>
                                        <p:attrNameLst>
                                          <p:attrName>style.visibility</p:attrName>
                                        </p:attrNameLst>
                                      </p:cBhvr>
                                      <p:to>
                                        <p:strVal val="hidden"/>
                                      </p:to>
                                    </p:set>
                                  </p:childTnLst>
                                </p:cTn>
                              </p:par>
                              <p:par>
                                <p:cTn id="216" presetID="1" presetClass="exit" presetSubtype="0" fill="hold" grpId="1" nodeType="withEffect">
                                  <p:stCondLst>
                                    <p:cond delay="0"/>
                                  </p:stCondLst>
                                  <p:childTnLst>
                                    <p:set>
                                      <p:cBhvr>
                                        <p:cTn id="217" dur="1" fill="hold">
                                          <p:stCondLst>
                                            <p:cond delay="0"/>
                                          </p:stCondLst>
                                        </p:cTn>
                                        <p:tgtEl>
                                          <p:spTgt spid="112760"/>
                                        </p:tgtEl>
                                        <p:attrNameLst>
                                          <p:attrName>style.visibility</p:attrName>
                                        </p:attrNameLst>
                                      </p:cBhvr>
                                      <p:to>
                                        <p:strVal val="hidden"/>
                                      </p:to>
                                    </p:set>
                                  </p:childTnLst>
                                </p:cTn>
                              </p:par>
                              <p:par>
                                <p:cTn id="218" presetID="1" presetClass="exit" presetSubtype="0" fill="hold" grpId="1" nodeType="withEffect">
                                  <p:stCondLst>
                                    <p:cond delay="0"/>
                                  </p:stCondLst>
                                  <p:childTnLst>
                                    <p:set>
                                      <p:cBhvr>
                                        <p:cTn id="219" dur="1" fill="hold">
                                          <p:stCondLst>
                                            <p:cond delay="0"/>
                                          </p:stCondLst>
                                        </p:cTn>
                                        <p:tgtEl>
                                          <p:spTgt spid="112756"/>
                                        </p:tgtEl>
                                        <p:attrNameLst>
                                          <p:attrName>style.visibility</p:attrName>
                                        </p:attrNameLst>
                                      </p:cBhvr>
                                      <p:to>
                                        <p:strVal val="hidden"/>
                                      </p:to>
                                    </p:set>
                                  </p:childTnLst>
                                </p:cTn>
                              </p:par>
                              <p:par>
                                <p:cTn id="220" presetID="1" presetClass="exit" presetSubtype="0" fill="hold" grpId="1" nodeType="withEffect">
                                  <p:stCondLst>
                                    <p:cond delay="0"/>
                                  </p:stCondLst>
                                  <p:childTnLst>
                                    <p:set>
                                      <p:cBhvr>
                                        <p:cTn id="221" dur="1" fill="hold">
                                          <p:stCondLst>
                                            <p:cond delay="0"/>
                                          </p:stCondLst>
                                        </p:cTn>
                                        <p:tgtEl>
                                          <p:spTgt spid="112757"/>
                                        </p:tgtEl>
                                        <p:attrNameLst>
                                          <p:attrName>style.visibility</p:attrName>
                                        </p:attrNameLst>
                                      </p:cBhvr>
                                      <p:to>
                                        <p:strVal val="hidden"/>
                                      </p:to>
                                    </p:set>
                                  </p:childTnLst>
                                </p:cTn>
                              </p:par>
                              <p:par>
                                <p:cTn id="222" presetID="1" presetClass="exit" presetSubtype="0" fill="hold" grpId="1" nodeType="withEffect">
                                  <p:stCondLst>
                                    <p:cond delay="0"/>
                                  </p:stCondLst>
                                  <p:childTnLst>
                                    <p:set>
                                      <p:cBhvr>
                                        <p:cTn id="223" dur="1" fill="hold">
                                          <p:stCondLst>
                                            <p:cond delay="0"/>
                                          </p:stCondLst>
                                        </p:cTn>
                                        <p:tgtEl>
                                          <p:spTgt spid="112758"/>
                                        </p:tgtEl>
                                        <p:attrNameLst>
                                          <p:attrName>style.visibility</p:attrName>
                                        </p:attrNameLst>
                                      </p:cBhvr>
                                      <p:to>
                                        <p:strVal val="hidden"/>
                                      </p:to>
                                    </p:set>
                                  </p:childTnLst>
                                </p:cTn>
                              </p:par>
                              <p:par>
                                <p:cTn id="224" presetID="1" presetClass="entr" presetSubtype="0" fill="hold" nodeType="withEffect">
                                  <p:stCondLst>
                                    <p:cond delay="0"/>
                                  </p:stCondLst>
                                  <p:childTnLst>
                                    <p:set>
                                      <p:cBhvr>
                                        <p:cTn id="225" dur="1" fill="hold">
                                          <p:stCondLst>
                                            <p:cond delay="0"/>
                                          </p:stCondLst>
                                        </p:cTn>
                                        <p:tgtEl>
                                          <p:spTgt spid="112680"/>
                                        </p:tgtEl>
                                        <p:attrNameLst>
                                          <p:attrName>style.visibility</p:attrName>
                                        </p:attrNameLst>
                                      </p:cBhvr>
                                      <p:to>
                                        <p:strVal val="visible"/>
                                      </p:to>
                                    </p:set>
                                  </p:childTnLst>
                                </p:cTn>
                              </p:par>
                              <p:par>
                                <p:cTn id="226" presetID="1" presetClass="entr" presetSubtype="0" fill="hold" nodeType="withEffect">
                                  <p:stCondLst>
                                    <p:cond delay="0"/>
                                  </p:stCondLst>
                                  <p:childTnLst>
                                    <p:set>
                                      <p:cBhvr>
                                        <p:cTn id="227" dur="1" fill="hold">
                                          <p:stCondLst>
                                            <p:cond delay="499"/>
                                          </p:stCondLst>
                                        </p:cTn>
                                        <p:tgtEl>
                                          <p:spTgt spid="112762"/>
                                        </p:tgtEl>
                                        <p:attrNameLst>
                                          <p:attrName>style.visibility</p:attrName>
                                        </p:attrNameLst>
                                      </p:cBhvr>
                                      <p:to>
                                        <p:strVal val="visible"/>
                                      </p:to>
                                    </p:set>
                                  </p:childTnLst>
                                </p:cTn>
                              </p:par>
                              <p:par>
                                <p:cTn id="228" presetID="1" presetClass="entr" presetSubtype="0" fill="hold" grpId="0" nodeType="withEffect">
                                  <p:stCondLst>
                                    <p:cond delay="0"/>
                                  </p:stCondLst>
                                  <p:childTnLst>
                                    <p:set>
                                      <p:cBhvr>
                                        <p:cTn id="229" dur="1" fill="hold">
                                          <p:stCondLst>
                                            <p:cond delay="0"/>
                                          </p:stCondLst>
                                        </p:cTn>
                                        <p:tgtEl>
                                          <p:spTgt spid="112663"/>
                                        </p:tgtEl>
                                        <p:attrNameLst>
                                          <p:attrName>style.visibility</p:attrName>
                                        </p:attrNameLst>
                                      </p:cBhvr>
                                      <p:to>
                                        <p:strVal val="visible"/>
                                      </p:to>
                                    </p:set>
                                  </p:childTnLst>
                                </p:cTn>
                              </p:par>
                            </p:childTnLst>
                          </p:cTn>
                        </p:par>
                        <p:par>
                          <p:cTn id="230" fill="hold">
                            <p:stCondLst>
                              <p:cond delay="500"/>
                            </p:stCondLst>
                            <p:childTnLst>
                              <p:par>
                                <p:cTn id="231" presetID="1" presetClass="entr" presetSubtype="0" fill="hold" grpId="0" nodeType="afterEffect">
                                  <p:stCondLst>
                                    <p:cond delay="0"/>
                                  </p:stCondLst>
                                  <p:childTnLst>
                                    <p:set>
                                      <p:cBhvr>
                                        <p:cTn id="232" dur="1" fill="hold">
                                          <p:stCondLst>
                                            <p:cond delay="0"/>
                                          </p:stCondLst>
                                        </p:cTn>
                                        <p:tgtEl>
                                          <p:spTgt spid="112677"/>
                                        </p:tgtEl>
                                        <p:attrNameLst>
                                          <p:attrName>style.visibility</p:attrName>
                                        </p:attrNameLst>
                                      </p:cBhvr>
                                      <p:to>
                                        <p:strVal val="visible"/>
                                      </p:to>
                                    </p:set>
                                  </p:childTnLst>
                                  <p:subTnLst>
                                    <p:set>
                                      <p:cBhvr override="childStyle">
                                        <p:cTn dur="1" fill="hold" display="0" masterRel="nextClick" afterEffect="1"/>
                                        <p:tgtEl>
                                          <p:spTgt spid="112677"/>
                                        </p:tgtEl>
                                        <p:attrNameLst>
                                          <p:attrName>style.visibility</p:attrName>
                                        </p:attrNameLst>
                                      </p:cBhvr>
                                      <p:to>
                                        <p:strVal val="hidden"/>
                                      </p:to>
                                    </p:set>
                                  </p:sub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112670"/>
                                        </p:tgtEl>
                                        <p:attrNameLst>
                                          <p:attrName>style.visibility</p:attrName>
                                        </p:attrNameLst>
                                      </p:cBhvr>
                                      <p:to>
                                        <p:strVal val="visible"/>
                                      </p:to>
                                    </p:set>
                                  </p:childTnLst>
                                </p:cTn>
                              </p:par>
                            </p:childTnLst>
                          </p:cTn>
                        </p:par>
                        <p:par>
                          <p:cTn id="237" fill="hold">
                            <p:stCondLst>
                              <p:cond delay="0"/>
                            </p:stCondLst>
                            <p:childTnLst>
                              <p:par>
                                <p:cTn id="238" presetID="1" presetClass="entr" presetSubtype="0" fill="hold" nodeType="afterEffect">
                                  <p:stCondLst>
                                    <p:cond delay="0"/>
                                  </p:stCondLst>
                                  <p:childTnLst>
                                    <p:set>
                                      <p:cBhvr>
                                        <p:cTn id="239" dur="1" fill="hold">
                                          <p:stCondLst>
                                            <p:cond delay="499"/>
                                          </p:stCondLst>
                                        </p:cTn>
                                        <p:tgtEl>
                                          <p:spTgt spid="112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0" grpId="0" build="p" autoUpdateAnimBg="0"/>
      <p:bldP spid="112661" grpId="0"/>
      <p:bldP spid="112662" grpId="0"/>
      <p:bldP spid="112663" grpId="0"/>
      <p:bldP spid="112670" grpId="0"/>
      <p:bldP spid="112673" grpId="0" animBg="1"/>
      <p:bldP spid="112674" grpId="0" animBg="1"/>
      <p:bldP spid="112675" grpId="0" animBg="1"/>
      <p:bldP spid="112676" grpId="0" animBg="1"/>
      <p:bldP spid="112677" grpId="0" animBg="1"/>
      <p:bldP spid="112678" grpId="0" animBg="1"/>
      <p:bldP spid="112679" grpId="0" animBg="1"/>
      <p:bldP spid="112738" grpId="0" animBg="1"/>
      <p:bldP spid="112739" grpId="0" animBg="1"/>
      <p:bldP spid="112739" grpId="1" animBg="1"/>
      <p:bldP spid="112740" grpId="0" animBg="1"/>
      <p:bldP spid="112740" grpId="1" animBg="1"/>
      <p:bldP spid="112741" grpId="0" animBg="1"/>
      <p:bldP spid="112741" grpId="1" animBg="1"/>
      <p:bldP spid="112742" grpId="0" animBg="1"/>
      <p:bldP spid="112743" grpId="0" animBg="1"/>
      <p:bldP spid="112744" grpId="0" animBg="1"/>
      <p:bldP spid="112745" grpId="0" animBg="1"/>
      <p:bldP spid="112746" grpId="0" animBg="1"/>
      <p:bldP spid="112746" grpId="1" animBg="1"/>
      <p:bldP spid="112747" grpId="0" animBg="1"/>
      <p:bldP spid="112747" grpId="1" animBg="1"/>
      <p:bldP spid="112748" grpId="0"/>
      <p:bldP spid="112748" grpId="1"/>
      <p:bldP spid="112749" grpId="0"/>
      <p:bldP spid="112749" grpId="1"/>
      <p:bldP spid="112750" grpId="0"/>
      <p:bldP spid="112750" grpId="1"/>
      <p:bldP spid="112751" grpId="0"/>
      <p:bldP spid="112751" grpId="1"/>
      <p:bldP spid="112755" grpId="0" animBg="1"/>
      <p:bldP spid="112756" grpId="0" animBg="1"/>
      <p:bldP spid="112756" grpId="1" animBg="1"/>
      <p:bldP spid="112757" grpId="0" animBg="1"/>
      <p:bldP spid="112757" grpId="1" animBg="1"/>
      <p:bldP spid="112758" grpId="0" animBg="1"/>
      <p:bldP spid="112758" grpId="1" animBg="1"/>
      <p:bldP spid="112759" grpId="0" animBg="1"/>
      <p:bldP spid="112759" grpId="1" animBg="1"/>
      <p:bldP spid="112760" grpId="0" animBg="1"/>
      <p:bldP spid="112760" grpId="1" animBg="1"/>
      <p:bldP spid="112795" grpId="0"/>
      <p:bldP spid="112795" grpId="1"/>
      <p:bldP spid="112796" grpId="0"/>
      <p:bldP spid="112796" grpId="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The Pointer Model</a:t>
            </a:r>
            <a:endParaRPr lang="en-US" i="1">
              <a:solidFill>
                <a:srgbClr val="FF0000"/>
              </a:solidFill>
            </a:endParaRPr>
          </a:p>
        </p:txBody>
      </p:sp>
      <p:grpSp>
        <p:nvGrpSpPr>
          <p:cNvPr id="114691" name="Group 3"/>
          <p:cNvGrpSpPr>
            <a:grpSpLocks/>
          </p:cNvGrpSpPr>
          <p:nvPr/>
        </p:nvGrpSpPr>
        <p:grpSpPr bwMode="auto">
          <a:xfrm>
            <a:off x="254000" y="5927725"/>
            <a:ext cx="2566988" cy="668338"/>
            <a:chOff x="1081" y="3785"/>
            <a:chExt cx="1617" cy="421"/>
          </a:xfrm>
        </p:grpSpPr>
        <p:sp>
          <p:nvSpPr>
            <p:cNvPr id="114692" name="Rectangle 4"/>
            <p:cNvSpPr>
              <a:spLocks noChangeArrowheads="1"/>
            </p:cNvSpPr>
            <p:nvPr/>
          </p:nvSpPr>
          <p:spPr bwMode="auto">
            <a:xfrm>
              <a:off x="1585" y="40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693" name="Rectangle 5"/>
            <p:cNvSpPr>
              <a:spLocks noChangeArrowheads="1"/>
            </p:cNvSpPr>
            <p:nvPr/>
          </p:nvSpPr>
          <p:spPr bwMode="auto">
            <a:xfrm>
              <a:off x="1081" y="40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694" name="Rectangle 6"/>
            <p:cNvSpPr>
              <a:spLocks noChangeArrowheads="1"/>
            </p:cNvSpPr>
            <p:nvPr/>
          </p:nvSpPr>
          <p:spPr bwMode="auto">
            <a:xfrm>
              <a:off x="2169" y="404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695" name="Rectangle 7"/>
            <p:cNvSpPr>
              <a:spLocks noChangeArrowheads="1"/>
            </p:cNvSpPr>
            <p:nvPr/>
          </p:nvSpPr>
          <p:spPr bwMode="auto">
            <a:xfrm>
              <a:off x="1585" y="39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696" name="Rectangle 8"/>
            <p:cNvSpPr>
              <a:spLocks noChangeArrowheads="1"/>
            </p:cNvSpPr>
            <p:nvPr/>
          </p:nvSpPr>
          <p:spPr bwMode="auto">
            <a:xfrm>
              <a:off x="1081" y="39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697" name="Rectangle 9"/>
            <p:cNvSpPr>
              <a:spLocks noChangeArrowheads="1"/>
            </p:cNvSpPr>
            <p:nvPr/>
          </p:nvSpPr>
          <p:spPr bwMode="auto">
            <a:xfrm>
              <a:off x="2169" y="391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698" name="Rectangle 10" descr="Small checker board"/>
            <p:cNvSpPr>
              <a:spLocks noChangeArrowheads="1"/>
            </p:cNvSpPr>
            <p:nvPr/>
          </p:nvSpPr>
          <p:spPr bwMode="auto">
            <a:xfrm>
              <a:off x="1585" y="3792"/>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699" name="Rectangle 11"/>
            <p:cNvSpPr>
              <a:spLocks noChangeArrowheads="1"/>
            </p:cNvSpPr>
            <p:nvPr/>
          </p:nvSpPr>
          <p:spPr bwMode="auto">
            <a:xfrm>
              <a:off x="2169" y="378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700" name="Group 12"/>
          <p:cNvGrpSpPr>
            <a:grpSpLocks/>
          </p:cNvGrpSpPr>
          <p:nvPr/>
        </p:nvGrpSpPr>
        <p:grpSpPr bwMode="auto">
          <a:xfrm>
            <a:off x="254000" y="5318125"/>
            <a:ext cx="2566988" cy="668338"/>
            <a:chOff x="1081" y="3401"/>
            <a:chExt cx="1617" cy="421"/>
          </a:xfrm>
        </p:grpSpPr>
        <p:sp>
          <p:nvSpPr>
            <p:cNvPr id="114701" name="Rectangle 13"/>
            <p:cNvSpPr>
              <a:spLocks noChangeArrowheads="1"/>
            </p:cNvSpPr>
            <p:nvPr/>
          </p:nvSpPr>
          <p:spPr bwMode="auto">
            <a:xfrm>
              <a:off x="1585" y="366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4702" name="Rectangle 14"/>
            <p:cNvSpPr>
              <a:spLocks noChangeArrowheads="1"/>
            </p:cNvSpPr>
            <p:nvPr/>
          </p:nvSpPr>
          <p:spPr bwMode="auto">
            <a:xfrm>
              <a:off x="1081" y="364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03" name="Rectangle 15"/>
            <p:cNvSpPr>
              <a:spLocks noChangeArrowheads="1"/>
            </p:cNvSpPr>
            <p:nvPr/>
          </p:nvSpPr>
          <p:spPr bwMode="auto">
            <a:xfrm>
              <a:off x="2169" y="365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04" name="Rectangle 16"/>
            <p:cNvSpPr>
              <a:spLocks noChangeArrowheads="1"/>
            </p:cNvSpPr>
            <p:nvPr/>
          </p:nvSpPr>
          <p:spPr bwMode="auto">
            <a:xfrm>
              <a:off x="1585" y="353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5</a:t>
              </a:r>
            </a:p>
          </p:txBody>
        </p:sp>
        <p:sp>
          <p:nvSpPr>
            <p:cNvPr id="114705" name="Rectangle 17"/>
            <p:cNvSpPr>
              <a:spLocks noChangeArrowheads="1"/>
            </p:cNvSpPr>
            <p:nvPr/>
          </p:nvSpPr>
          <p:spPr bwMode="auto">
            <a:xfrm>
              <a:off x="1081" y="352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706" name="Rectangle 18"/>
            <p:cNvSpPr>
              <a:spLocks noChangeArrowheads="1"/>
            </p:cNvSpPr>
            <p:nvPr/>
          </p:nvSpPr>
          <p:spPr bwMode="auto">
            <a:xfrm>
              <a:off x="2169" y="352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07" name="Rectangle 19" descr="Small checker board"/>
            <p:cNvSpPr>
              <a:spLocks noChangeArrowheads="1"/>
            </p:cNvSpPr>
            <p:nvPr/>
          </p:nvSpPr>
          <p:spPr bwMode="auto">
            <a:xfrm>
              <a:off x="1585" y="340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08" name="Rectangle 20"/>
            <p:cNvSpPr>
              <a:spLocks noChangeArrowheads="1"/>
            </p:cNvSpPr>
            <p:nvPr/>
          </p:nvSpPr>
          <p:spPr bwMode="auto">
            <a:xfrm>
              <a:off x="2169" y="340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709" name="Group 21"/>
          <p:cNvGrpSpPr>
            <a:grpSpLocks/>
          </p:cNvGrpSpPr>
          <p:nvPr/>
        </p:nvGrpSpPr>
        <p:grpSpPr bwMode="auto">
          <a:xfrm>
            <a:off x="254000" y="4708525"/>
            <a:ext cx="2566988" cy="668338"/>
            <a:chOff x="1081" y="3017"/>
            <a:chExt cx="1617" cy="421"/>
          </a:xfrm>
        </p:grpSpPr>
        <p:sp>
          <p:nvSpPr>
            <p:cNvPr id="114710" name="Rectangle 22"/>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4711" name="Rectangle 23"/>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12" name="Rectangle 24"/>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13" name="Rectangle 25"/>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714" name="Rectangle 26"/>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715" name="Rectangle 27"/>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16" name="Rectangle 28"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17" name="Rectangle 29"/>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718" name="Group 30"/>
          <p:cNvGrpSpPr>
            <a:grpSpLocks/>
          </p:cNvGrpSpPr>
          <p:nvPr/>
        </p:nvGrpSpPr>
        <p:grpSpPr bwMode="auto">
          <a:xfrm>
            <a:off x="254000" y="4098925"/>
            <a:ext cx="2566988" cy="668338"/>
            <a:chOff x="1081" y="2633"/>
            <a:chExt cx="1617" cy="421"/>
          </a:xfrm>
        </p:grpSpPr>
        <p:sp>
          <p:nvSpPr>
            <p:cNvPr id="114719" name="Rectangle 31"/>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3</a:t>
              </a:r>
            </a:p>
          </p:txBody>
        </p:sp>
        <p:sp>
          <p:nvSpPr>
            <p:cNvPr id="114720" name="Rectangle 32"/>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21" name="Rectangle 33"/>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22" name="Rectangle 34"/>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723" name="Rectangle 35"/>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724" name="Rectangle 36"/>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25" name="Rectangle 37"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26" name="Rectangle 38"/>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727" name="Group 39"/>
          <p:cNvGrpSpPr>
            <a:grpSpLocks/>
          </p:cNvGrpSpPr>
          <p:nvPr/>
        </p:nvGrpSpPr>
        <p:grpSpPr bwMode="auto">
          <a:xfrm>
            <a:off x="254000" y="3489325"/>
            <a:ext cx="2566988" cy="668338"/>
            <a:chOff x="1081" y="2249"/>
            <a:chExt cx="1617" cy="421"/>
          </a:xfrm>
        </p:grpSpPr>
        <p:sp>
          <p:nvSpPr>
            <p:cNvPr id="114728" name="Rectangle 40"/>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4729" name="Rectangle 41"/>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30" name="Rectangle 42"/>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31" name="Rectangle 43"/>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732" name="Rectangle 44"/>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733" name="Rectangle 45"/>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34" name="Rectangle 46"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35" name="Rectangle 47"/>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14736" name="Text Box 48"/>
          <p:cNvSpPr txBox="1">
            <a:spLocks noChangeArrowheads="1"/>
          </p:cNvSpPr>
          <p:nvPr/>
        </p:nvSpPr>
        <p:spPr bwMode="auto">
          <a:xfrm>
            <a:off x="1039813" y="3225800"/>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14737" name="Text Box 49"/>
          <p:cNvSpPr txBox="1">
            <a:spLocks noChangeArrowheads="1"/>
          </p:cNvSpPr>
          <p:nvPr/>
        </p:nvSpPr>
        <p:spPr bwMode="auto">
          <a:xfrm>
            <a:off x="3124200" y="3225800"/>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nvGrpSpPr>
          <p:cNvPr id="114738" name="Group 50"/>
          <p:cNvGrpSpPr>
            <a:grpSpLocks/>
          </p:cNvGrpSpPr>
          <p:nvPr/>
        </p:nvGrpSpPr>
        <p:grpSpPr bwMode="auto">
          <a:xfrm>
            <a:off x="2298700" y="5507038"/>
            <a:ext cx="2592388" cy="1069975"/>
            <a:chOff x="2111" y="3520"/>
            <a:chExt cx="1633" cy="674"/>
          </a:xfrm>
        </p:grpSpPr>
        <p:sp>
          <p:nvSpPr>
            <p:cNvPr id="114739" name="Rectangle 51" descr="Small checker board"/>
            <p:cNvSpPr>
              <a:spLocks noChangeArrowheads="1"/>
            </p:cNvSpPr>
            <p:nvPr/>
          </p:nvSpPr>
          <p:spPr bwMode="auto">
            <a:xfrm>
              <a:off x="2623" y="4047"/>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40" name="Rectangle 52"/>
            <p:cNvSpPr>
              <a:spLocks noChangeArrowheads="1"/>
            </p:cNvSpPr>
            <p:nvPr/>
          </p:nvSpPr>
          <p:spPr bwMode="auto">
            <a:xfrm>
              <a:off x="2623" y="391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41" name="Rectangle 53"/>
            <p:cNvSpPr>
              <a:spLocks noChangeArrowheads="1"/>
            </p:cNvSpPr>
            <p:nvPr/>
          </p:nvSpPr>
          <p:spPr bwMode="auto">
            <a:xfrm>
              <a:off x="2623" y="3791"/>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42" name="Rectangle 54"/>
            <p:cNvSpPr>
              <a:spLocks noChangeArrowheads="1"/>
            </p:cNvSpPr>
            <p:nvPr/>
          </p:nvSpPr>
          <p:spPr bwMode="auto">
            <a:xfrm>
              <a:off x="2623" y="366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43" name="Rectangle 55"/>
            <p:cNvSpPr>
              <a:spLocks noChangeArrowheads="1"/>
            </p:cNvSpPr>
            <p:nvPr/>
          </p:nvSpPr>
          <p:spPr bwMode="auto">
            <a:xfrm>
              <a:off x="2623" y="3535"/>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44" name="Rectangle 56"/>
            <p:cNvSpPr>
              <a:spLocks noChangeArrowheads="1"/>
            </p:cNvSpPr>
            <p:nvPr/>
          </p:nvSpPr>
          <p:spPr bwMode="auto">
            <a:xfrm>
              <a:off x="2111" y="3904"/>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a</a:t>
              </a:r>
            </a:p>
          </p:txBody>
        </p:sp>
        <p:sp>
          <p:nvSpPr>
            <p:cNvPr id="114745" name="Rectangle 57"/>
            <p:cNvSpPr>
              <a:spLocks noChangeArrowheads="1"/>
            </p:cNvSpPr>
            <p:nvPr/>
          </p:nvSpPr>
          <p:spPr bwMode="auto">
            <a:xfrm>
              <a:off x="2111" y="3776"/>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b</a:t>
              </a:r>
            </a:p>
          </p:txBody>
        </p:sp>
        <p:sp>
          <p:nvSpPr>
            <p:cNvPr id="114746" name="Rectangle 58"/>
            <p:cNvSpPr>
              <a:spLocks noChangeArrowheads="1"/>
            </p:cNvSpPr>
            <p:nvPr/>
          </p:nvSpPr>
          <p:spPr bwMode="auto">
            <a:xfrm>
              <a:off x="2111" y="3648"/>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a:t>
              </a:r>
            </a:p>
          </p:txBody>
        </p:sp>
        <p:sp>
          <p:nvSpPr>
            <p:cNvPr id="114747" name="Rectangle 59"/>
            <p:cNvSpPr>
              <a:spLocks noChangeArrowheads="1"/>
            </p:cNvSpPr>
            <p:nvPr/>
          </p:nvSpPr>
          <p:spPr bwMode="auto">
            <a:xfrm>
              <a:off x="2111" y="3520"/>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sum</a:t>
              </a:r>
            </a:p>
          </p:txBody>
        </p:sp>
        <p:sp>
          <p:nvSpPr>
            <p:cNvPr id="114748" name="Rectangle 60"/>
            <p:cNvSpPr>
              <a:spLocks noChangeArrowheads="1"/>
            </p:cNvSpPr>
            <p:nvPr/>
          </p:nvSpPr>
          <p:spPr bwMode="auto">
            <a:xfrm>
              <a:off x="3215" y="4040"/>
              <a:ext cx="529"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14749" name="Rectangle 61"/>
            <p:cNvSpPr>
              <a:spLocks noChangeArrowheads="1"/>
            </p:cNvSpPr>
            <p:nvPr/>
          </p:nvSpPr>
          <p:spPr bwMode="auto">
            <a:xfrm>
              <a:off x="3215" y="3912"/>
              <a:ext cx="529"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14750" name="Rectangle 62"/>
            <p:cNvSpPr>
              <a:spLocks noChangeArrowheads="1"/>
            </p:cNvSpPr>
            <p:nvPr/>
          </p:nvSpPr>
          <p:spPr bwMode="auto">
            <a:xfrm>
              <a:off x="3215" y="3784"/>
              <a:ext cx="529"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14751" name="Rectangle 63"/>
            <p:cNvSpPr>
              <a:spLocks noChangeArrowheads="1"/>
            </p:cNvSpPr>
            <p:nvPr/>
          </p:nvSpPr>
          <p:spPr bwMode="auto">
            <a:xfrm>
              <a:off x="3215" y="3656"/>
              <a:ext cx="529" cy="154"/>
            </a:xfrm>
            <a:prstGeom prst="rect">
              <a:avLst/>
            </a:prstGeom>
            <a:noFill/>
            <a:ln w="9525">
              <a:noFill/>
              <a:miter lim="800000"/>
              <a:headEnd/>
              <a:tailEnd/>
            </a:ln>
            <a:effectLst/>
          </p:spPr>
          <p:txBody>
            <a:bodyPr>
              <a:prstTxWarp prst="textNoShape">
                <a:avLst/>
              </a:prstTxWarp>
              <a:spAutoFit/>
            </a:bodyPr>
            <a:lstStyle/>
            <a:p>
              <a:r>
                <a:rPr lang="en-US" sz="1000" b="1"/>
                <a:t>FFF0</a:t>
              </a:r>
            </a:p>
          </p:txBody>
        </p:sp>
        <p:sp>
          <p:nvSpPr>
            <p:cNvPr id="114752" name="Rectangle 64"/>
            <p:cNvSpPr>
              <a:spLocks noChangeArrowheads="1"/>
            </p:cNvSpPr>
            <p:nvPr/>
          </p:nvSpPr>
          <p:spPr bwMode="auto">
            <a:xfrm>
              <a:off x="3215" y="3528"/>
              <a:ext cx="529" cy="154"/>
            </a:xfrm>
            <a:prstGeom prst="rect">
              <a:avLst/>
            </a:prstGeom>
            <a:noFill/>
            <a:ln w="9525">
              <a:noFill/>
              <a:miter lim="800000"/>
              <a:headEnd/>
              <a:tailEnd/>
            </a:ln>
            <a:effectLst/>
          </p:spPr>
          <p:txBody>
            <a:bodyPr>
              <a:prstTxWarp prst="textNoShape">
                <a:avLst/>
              </a:prstTxWarp>
              <a:spAutoFit/>
            </a:bodyPr>
            <a:lstStyle/>
            <a:p>
              <a:r>
                <a:rPr lang="en-US" sz="1000" b="1"/>
                <a:t>FFEC</a:t>
              </a:r>
            </a:p>
          </p:txBody>
        </p:sp>
      </p:grpSp>
      <p:sp>
        <p:nvSpPr>
          <p:cNvPr id="114753" name="Rectangle 65"/>
          <p:cNvSpPr>
            <a:spLocks noChangeArrowheads="1"/>
          </p:cNvSpPr>
          <p:nvPr/>
        </p:nvSpPr>
        <p:spPr bwMode="auto">
          <a:xfrm>
            <a:off x="3187700" y="6126163"/>
            <a:ext cx="839788" cy="244475"/>
          </a:xfrm>
          <a:prstGeom prst="rect">
            <a:avLst/>
          </a:prstGeom>
          <a:noFill/>
          <a:ln w="9525">
            <a:noFill/>
            <a:miter lim="800000"/>
            <a:headEnd/>
            <a:tailEnd/>
          </a:ln>
          <a:effectLst/>
        </p:spPr>
        <p:txBody>
          <a:bodyPr>
            <a:prstTxWarp prst="textNoShape">
              <a:avLst/>
            </a:prstTxWarp>
            <a:spAutoFit/>
          </a:bodyPr>
          <a:lstStyle/>
          <a:p>
            <a:pPr algn="ctr"/>
            <a:r>
              <a:rPr lang="en-US" sz="1000" b="1" dirty="0"/>
              <a:t>1000</a:t>
            </a:r>
          </a:p>
        </p:txBody>
      </p:sp>
      <p:sp>
        <p:nvSpPr>
          <p:cNvPr id="114754" name="Rectangle 66"/>
          <p:cNvSpPr>
            <a:spLocks noChangeArrowheads="1"/>
          </p:cNvSpPr>
          <p:nvPr/>
        </p:nvSpPr>
        <p:spPr bwMode="auto">
          <a:xfrm>
            <a:off x="3187700" y="5935663"/>
            <a:ext cx="839788" cy="244475"/>
          </a:xfrm>
          <a:prstGeom prst="rect">
            <a:avLst/>
          </a:prstGeom>
          <a:noFill/>
          <a:ln w="9525">
            <a:noFill/>
            <a:miter lim="800000"/>
            <a:headEnd/>
            <a:tailEnd/>
          </a:ln>
          <a:effectLst/>
        </p:spPr>
        <p:txBody>
          <a:bodyPr>
            <a:prstTxWarp prst="textNoShape">
              <a:avLst/>
            </a:prstTxWarp>
            <a:spAutoFit/>
          </a:bodyPr>
          <a:lstStyle/>
          <a:p>
            <a:pPr algn="ctr"/>
            <a:r>
              <a:rPr lang="en-US" sz="1000" b="1"/>
              <a:t>100C</a:t>
            </a:r>
          </a:p>
        </p:txBody>
      </p:sp>
      <p:sp>
        <p:nvSpPr>
          <p:cNvPr id="114755" name="Rectangle 67"/>
          <p:cNvSpPr>
            <a:spLocks noChangeArrowheads="1"/>
          </p:cNvSpPr>
          <p:nvPr/>
        </p:nvSpPr>
        <p:spPr bwMode="auto">
          <a:xfrm>
            <a:off x="3187700" y="5732463"/>
            <a:ext cx="839788" cy="244475"/>
          </a:xfrm>
          <a:prstGeom prst="rect">
            <a:avLst/>
          </a:prstGeom>
          <a:noFill/>
          <a:ln w="9525">
            <a:noFill/>
            <a:miter lim="800000"/>
            <a:headEnd/>
            <a:tailEnd/>
          </a:ln>
          <a:effectLst/>
        </p:spPr>
        <p:txBody>
          <a:bodyPr>
            <a:prstTxWarp prst="textNoShape">
              <a:avLst/>
            </a:prstTxWarp>
            <a:spAutoFit/>
          </a:bodyPr>
          <a:lstStyle/>
          <a:p>
            <a:pPr algn="ctr"/>
            <a:r>
              <a:rPr lang="en-US" sz="1000" b="1"/>
              <a:t>1018</a:t>
            </a:r>
          </a:p>
        </p:txBody>
      </p:sp>
      <p:sp>
        <p:nvSpPr>
          <p:cNvPr id="114756" name="Rectangle 68"/>
          <p:cNvSpPr>
            <a:spLocks noChangeArrowheads="1"/>
          </p:cNvSpPr>
          <p:nvPr/>
        </p:nvSpPr>
        <p:spPr bwMode="auto">
          <a:xfrm>
            <a:off x="3187700" y="5516563"/>
            <a:ext cx="839788" cy="244475"/>
          </a:xfrm>
          <a:prstGeom prst="rect">
            <a:avLst/>
          </a:prstGeom>
          <a:noFill/>
          <a:ln w="9525">
            <a:noFill/>
            <a:miter lim="800000"/>
            <a:headEnd/>
            <a:tailEnd/>
          </a:ln>
          <a:effectLst/>
        </p:spPr>
        <p:txBody>
          <a:bodyPr>
            <a:prstTxWarp prst="textNoShape">
              <a:avLst/>
            </a:prstTxWarp>
            <a:spAutoFit/>
          </a:bodyPr>
          <a:lstStyle/>
          <a:p>
            <a:pPr algn="ctr"/>
            <a:r>
              <a:rPr lang="en-US" sz="1000" b="1"/>
              <a:t>1030</a:t>
            </a:r>
          </a:p>
        </p:txBody>
      </p:sp>
      <p:sp>
        <p:nvSpPr>
          <p:cNvPr id="114757" name="Line 69"/>
          <p:cNvSpPr>
            <a:spLocks noChangeShapeType="1"/>
          </p:cNvSpPr>
          <p:nvPr/>
        </p:nvSpPr>
        <p:spPr bwMode="auto">
          <a:xfrm>
            <a:off x="2603500" y="3213100"/>
            <a:ext cx="0" cy="3332163"/>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grpSp>
        <p:nvGrpSpPr>
          <p:cNvPr id="114758" name="Group 70"/>
          <p:cNvGrpSpPr>
            <a:grpSpLocks/>
          </p:cNvGrpSpPr>
          <p:nvPr/>
        </p:nvGrpSpPr>
        <p:grpSpPr bwMode="auto">
          <a:xfrm>
            <a:off x="2008188" y="5924550"/>
            <a:ext cx="839787" cy="650875"/>
            <a:chOff x="1393" y="3785"/>
            <a:chExt cx="529" cy="410"/>
          </a:xfrm>
        </p:grpSpPr>
        <p:sp>
          <p:nvSpPr>
            <p:cNvPr id="114759" name="Rectangle 71"/>
            <p:cNvSpPr>
              <a:spLocks noChangeArrowheads="1"/>
            </p:cNvSpPr>
            <p:nvPr/>
          </p:nvSpPr>
          <p:spPr bwMode="auto">
            <a:xfrm>
              <a:off x="1393" y="4041"/>
              <a:ext cx="529" cy="154"/>
            </a:xfrm>
            <a:prstGeom prst="rect">
              <a:avLst/>
            </a:prstGeom>
            <a:noFill/>
            <a:ln w="9525">
              <a:noFill/>
              <a:miter lim="800000"/>
              <a:headEnd/>
              <a:tailEnd/>
            </a:ln>
            <a:effectLst/>
          </p:spPr>
          <p:txBody>
            <a:bodyPr>
              <a:prstTxWarp prst="textNoShape">
                <a:avLst/>
              </a:prstTxWarp>
              <a:spAutoFit/>
            </a:bodyPr>
            <a:lstStyle/>
            <a:p>
              <a:r>
                <a:rPr lang="en-US" sz="1000" b="1"/>
                <a:t>1038</a:t>
              </a:r>
            </a:p>
          </p:txBody>
        </p:sp>
        <p:sp>
          <p:nvSpPr>
            <p:cNvPr id="114760" name="Rectangle 72"/>
            <p:cNvSpPr>
              <a:spLocks noChangeArrowheads="1"/>
            </p:cNvSpPr>
            <p:nvPr/>
          </p:nvSpPr>
          <p:spPr bwMode="auto">
            <a:xfrm>
              <a:off x="1393" y="3913"/>
              <a:ext cx="529" cy="154"/>
            </a:xfrm>
            <a:prstGeom prst="rect">
              <a:avLst/>
            </a:prstGeom>
            <a:noFill/>
            <a:ln w="9525">
              <a:noFill/>
              <a:miter lim="800000"/>
              <a:headEnd/>
              <a:tailEnd/>
            </a:ln>
            <a:effectLst/>
          </p:spPr>
          <p:txBody>
            <a:bodyPr>
              <a:prstTxWarp prst="textNoShape">
                <a:avLst/>
              </a:prstTxWarp>
              <a:spAutoFit/>
            </a:bodyPr>
            <a:lstStyle/>
            <a:p>
              <a:r>
                <a:rPr lang="en-US" sz="1000" b="1"/>
                <a:t>1034</a:t>
              </a:r>
            </a:p>
          </p:txBody>
        </p:sp>
        <p:sp>
          <p:nvSpPr>
            <p:cNvPr id="114761" name="Rectangle 73"/>
            <p:cNvSpPr>
              <a:spLocks noChangeArrowheads="1"/>
            </p:cNvSpPr>
            <p:nvPr/>
          </p:nvSpPr>
          <p:spPr bwMode="auto">
            <a:xfrm>
              <a:off x="1393" y="3785"/>
              <a:ext cx="529" cy="154"/>
            </a:xfrm>
            <a:prstGeom prst="rect">
              <a:avLst/>
            </a:prstGeom>
            <a:noFill/>
            <a:ln w="9525">
              <a:noFill/>
              <a:miter lim="800000"/>
              <a:headEnd/>
              <a:tailEnd/>
            </a:ln>
            <a:effectLst/>
          </p:spPr>
          <p:txBody>
            <a:bodyPr>
              <a:prstTxWarp prst="textNoShape">
                <a:avLst/>
              </a:prstTxWarp>
              <a:spAutoFit/>
            </a:bodyPr>
            <a:lstStyle/>
            <a:p>
              <a:r>
                <a:rPr lang="en-US" sz="1000" b="1"/>
                <a:t>1030</a:t>
              </a:r>
            </a:p>
          </p:txBody>
        </p:sp>
      </p:grpSp>
      <p:grpSp>
        <p:nvGrpSpPr>
          <p:cNvPr id="114762" name="Group 74"/>
          <p:cNvGrpSpPr>
            <a:grpSpLocks/>
          </p:cNvGrpSpPr>
          <p:nvPr/>
        </p:nvGrpSpPr>
        <p:grpSpPr bwMode="auto">
          <a:xfrm>
            <a:off x="2008188" y="5314950"/>
            <a:ext cx="839787" cy="650875"/>
            <a:chOff x="1393" y="3401"/>
            <a:chExt cx="529" cy="410"/>
          </a:xfrm>
        </p:grpSpPr>
        <p:sp>
          <p:nvSpPr>
            <p:cNvPr id="114763" name="Rectangle 75"/>
            <p:cNvSpPr>
              <a:spLocks noChangeArrowheads="1"/>
            </p:cNvSpPr>
            <p:nvPr/>
          </p:nvSpPr>
          <p:spPr bwMode="auto">
            <a:xfrm>
              <a:off x="1393" y="3657"/>
              <a:ext cx="529" cy="154"/>
            </a:xfrm>
            <a:prstGeom prst="rect">
              <a:avLst/>
            </a:prstGeom>
            <a:noFill/>
            <a:ln w="9525">
              <a:noFill/>
              <a:miter lim="800000"/>
              <a:headEnd/>
              <a:tailEnd/>
            </a:ln>
            <a:effectLst/>
          </p:spPr>
          <p:txBody>
            <a:bodyPr>
              <a:prstTxWarp prst="textNoShape">
                <a:avLst/>
              </a:prstTxWarp>
              <a:spAutoFit/>
            </a:bodyPr>
            <a:lstStyle/>
            <a:p>
              <a:r>
                <a:rPr lang="en-US" sz="1000" b="1"/>
                <a:t>102C</a:t>
              </a:r>
            </a:p>
          </p:txBody>
        </p:sp>
        <p:sp>
          <p:nvSpPr>
            <p:cNvPr id="114764" name="Rectangle 76"/>
            <p:cNvSpPr>
              <a:spLocks noChangeArrowheads="1"/>
            </p:cNvSpPr>
            <p:nvPr/>
          </p:nvSpPr>
          <p:spPr bwMode="auto">
            <a:xfrm>
              <a:off x="1393" y="3529"/>
              <a:ext cx="529" cy="154"/>
            </a:xfrm>
            <a:prstGeom prst="rect">
              <a:avLst/>
            </a:prstGeom>
            <a:noFill/>
            <a:ln w="9525">
              <a:noFill/>
              <a:miter lim="800000"/>
              <a:headEnd/>
              <a:tailEnd/>
            </a:ln>
            <a:effectLst/>
          </p:spPr>
          <p:txBody>
            <a:bodyPr>
              <a:prstTxWarp prst="textNoShape">
                <a:avLst/>
              </a:prstTxWarp>
              <a:spAutoFit/>
            </a:bodyPr>
            <a:lstStyle/>
            <a:p>
              <a:r>
                <a:rPr lang="en-US" sz="1000" b="1"/>
                <a:t>1028</a:t>
              </a:r>
            </a:p>
          </p:txBody>
        </p:sp>
        <p:sp>
          <p:nvSpPr>
            <p:cNvPr id="114765" name="Rectangle 77"/>
            <p:cNvSpPr>
              <a:spLocks noChangeArrowheads="1"/>
            </p:cNvSpPr>
            <p:nvPr/>
          </p:nvSpPr>
          <p:spPr bwMode="auto">
            <a:xfrm>
              <a:off x="1393" y="3401"/>
              <a:ext cx="529" cy="154"/>
            </a:xfrm>
            <a:prstGeom prst="rect">
              <a:avLst/>
            </a:prstGeom>
            <a:noFill/>
            <a:ln w="9525">
              <a:noFill/>
              <a:miter lim="800000"/>
              <a:headEnd/>
              <a:tailEnd/>
            </a:ln>
            <a:effectLst/>
          </p:spPr>
          <p:txBody>
            <a:bodyPr>
              <a:prstTxWarp prst="textNoShape">
                <a:avLst/>
              </a:prstTxWarp>
              <a:spAutoFit/>
            </a:bodyPr>
            <a:lstStyle/>
            <a:p>
              <a:r>
                <a:rPr lang="en-US" sz="1000" b="1"/>
                <a:t>1024</a:t>
              </a:r>
            </a:p>
          </p:txBody>
        </p:sp>
      </p:grpSp>
      <p:grpSp>
        <p:nvGrpSpPr>
          <p:cNvPr id="114766" name="Group 78"/>
          <p:cNvGrpSpPr>
            <a:grpSpLocks/>
          </p:cNvGrpSpPr>
          <p:nvPr/>
        </p:nvGrpSpPr>
        <p:grpSpPr bwMode="auto">
          <a:xfrm>
            <a:off x="2008188" y="4705350"/>
            <a:ext cx="839787" cy="650875"/>
            <a:chOff x="1393" y="3017"/>
            <a:chExt cx="529" cy="410"/>
          </a:xfrm>
        </p:grpSpPr>
        <p:sp>
          <p:nvSpPr>
            <p:cNvPr id="114767" name="Rectangle 79"/>
            <p:cNvSpPr>
              <a:spLocks noChangeArrowheads="1"/>
            </p:cNvSpPr>
            <p:nvPr/>
          </p:nvSpPr>
          <p:spPr bwMode="auto">
            <a:xfrm>
              <a:off x="1393" y="3273"/>
              <a:ext cx="529" cy="154"/>
            </a:xfrm>
            <a:prstGeom prst="rect">
              <a:avLst/>
            </a:prstGeom>
            <a:noFill/>
            <a:ln w="9525">
              <a:noFill/>
              <a:miter lim="800000"/>
              <a:headEnd/>
              <a:tailEnd/>
            </a:ln>
            <a:effectLst/>
          </p:spPr>
          <p:txBody>
            <a:bodyPr>
              <a:prstTxWarp prst="textNoShape">
                <a:avLst/>
              </a:prstTxWarp>
              <a:spAutoFit/>
            </a:bodyPr>
            <a:lstStyle/>
            <a:p>
              <a:r>
                <a:rPr lang="en-US" sz="1000" b="1"/>
                <a:t>1020</a:t>
              </a:r>
            </a:p>
          </p:txBody>
        </p:sp>
        <p:sp>
          <p:nvSpPr>
            <p:cNvPr id="114768" name="Rectangle 80"/>
            <p:cNvSpPr>
              <a:spLocks noChangeArrowheads="1"/>
            </p:cNvSpPr>
            <p:nvPr/>
          </p:nvSpPr>
          <p:spPr bwMode="auto">
            <a:xfrm>
              <a:off x="1393" y="3145"/>
              <a:ext cx="529" cy="154"/>
            </a:xfrm>
            <a:prstGeom prst="rect">
              <a:avLst/>
            </a:prstGeom>
            <a:noFill/>
            <a:ln w="9525">
              <a:noFill/>
              <a:miter lim="800000"/>
              <a:headEnd/>
              <a:tailEnd/>
            </a:ln>
            <a:effectLst/>
          </p:spPr>
          <p:txBody>
            <a:bodyPr>
              <a:prstTxWarp prst="textNoShape">
                <a:avLst/>
              </a:prstTxWarp>
              <a:spAutoFit/>
            </a:bodyPr>
            <a:lstStyle/>
            <a:p>
              <a:r>
                <a:rPr lang="en-US" sz="1000" b="1"/>
                <a:t>101C</a:t>
              </a:r>
            </a:p>
          </p:txBody>
        </p:sp>
        <p:sp>
          <p:nvSpPr>
            <p:cNvPr id="114769" name="Rectangle 81"/>
            <p:cNvSpPr>
              <a:spLocks noChangeArrowheads="1"/>
            </p:cNvSpPr>
            <p:nvPr/>
          </p:nvSpPr>
          <p:spPr bwMode="auto">
            <a:xfrm>
              <a:off x="1393" y="3017"/>
              <a:ext cx="529" cy="154"/>
            </a:xfrm>
            <a:prstGeom prst="rect">
              <a:avLst/>
            </a:prstGeom>
            <a:noFill/>
            <a:ln w="9525">
              <a:noFill/>
              <a:miter lim="800000"/>
              <a:headEnd/>
              <a:tailEnd/>
            </a:ln>
            <a:effectLst/>
          </p:spPr>
          <p:txBody>
            <a:bodyPr>
              <a:prstTxWarp prst="textNoShape">
                <a:avLst/>
              </a:prstTxWarp>
              <a:spAutoFit/>
            </a:bodyPr>
            <a:lstStyle/>
            <a:p>
              <a:r>
                <a:rPr lang="en-US" sz="1000" b="1"/>
                <a:t>1018</a:t>
              </a:r>
            </a:p>
          </p:txBody>
        </p:sp>
      </p:grpSp>
      <p:grpSp>
        <p:nvGrpSpPr>
          <p:cNvPr id="114770" name="Group 82"/>
          <p:cNvGrpSpPr>
            <a:grpSpLocks/>
          </p:cNvGrpSpPr>
          <p:nvPr/>
        </p:nvGrpSpPr>
        <p:grpSpPr bwMode="auto">
          <a:xfrm>
            <a:off x="2008188" y="4095750"/>
            <a:ext cx="839787" cy="650875"/>
            <a:chOff x="1393" y="2633"/>
            <a:chExt cx="529" cy="410"/>
          </a:xfrm>
        </p:grpSpPr>
        <p:sp>
          <p:nvSpPr>
            <p:cNvPr id="114771" name="Rectangle 83"/>
            <p:cNvSpPr>
              <a:spLocks noChangeArrowheads="1"/>
            </p:cNvSpPr>
            <p:nvPr/>
          </p:nvSpPr>
          <p:spPr bwMode="auto">
            <a:xfrm>
              <a:off x="1393" y="2889"/>
              <a:ext cx="529" cy="154"/>
            </a:xfrm>
            <a:prstGeom prst="rect">
              <a:avLst/>
            </a:prstGeom>
            <a:noFill/>
            <a:ln w="9525">
              <a:noFill/>
              <a:miter lim="800000"/>
              <a:headEnd/>
              <a:tailEnd/>
            </a:ln>
            <a:effectLst/>
          </p:spPr>
          <p:txBody>
            <a:bodyPr>
              <a:prstTxWarp prst="textNoShape">
                <a:avLst/>
              </a:prstTxWarp>
              <a:spAutoFit/>
            </a:bodyPr>
            <a:lstStyle/>
            <a:p>
              <a:r>
                <a:rPr lang="en-US" sz="1000" b="1"/>
                <a:t>1014</a:t>
              </a:r>
            </a:p>
          </p:txBody>
        </p:sp>
        <p:sp>
          <p:nvSpPr>
            <p:cNvPr id="114772" name="Rectangle 84"/>
            <p:cNvSpPr>
              <a:spLocks noChangeArrowheads="1"/>
            </p:cNvSpPr>
            <p:nvPr/>
          </p:nvSpPr>
          <p:spPr bwMode="auto">
            <a:xfrm>
              <a:off x="1393" y="2761"/>
              <a:ext cx="529" cy="154"/>
            </a:xfrm>
            <a:prstGeom prst="rect">
              <a:avLst/>
            </a:prstGeom>
            <a:noFill/>
            <a:ln w="9525">
              <a:noFill/>
              <a:miter lim="800000"/>
              <a:headEnd/>
              <a:tailEnd/>
            </a:ln>
            <a:effectLst/>
          </p:spPr>
          <p:txBody>
            <a:bodyPr>
              <a:prstTxWarp prst="textNoShape">
                <a:avLst/>
              </a:prstTxWarp>
              <a:spAutoFit/>
            </a:bodyPr>
            <a:lstStyle/>
            <a:p>
              <a:r>
                <a:rPr lang="en-US" sz="1000" b="1"/>
                <a:t>1010</a:t>
              </a:r>
            </a:p>
          </p:txBody>
        </p:sp>
        <p:sp>
          <p:nvSpPr>
            <p:cNvPr id="114773" name="Rectangle 85"/>
            <p:cNvSpPr>
              <a:spLocks noChangeArrowheads="1"/>
            </p:cNvSpPr>
            <p:nvPr/>
          </p:nvSpPr>
          <p:spPr bwMode="auto">
            <a:xfrm>
              <a:off x="1393" y="2633"/>
              <a:ext cx="529" cy="154"/>
            </a:xfrm>
            <a:prstGeom prst="rect">
              <a:avLst/>
            </a:prstGeom>
            <a:noFill/>
            <a:ln w="9525">
              <a:noFill/>
              <a:miter lim="800000"/>
              <a:headEnd/>
              <a:tailEnd/>
            </a:ln>
            <a:effectLst/>
          </p:spPr>
          <p:txBody>
            <a:bodyPr>
              <a:prstTxWarp prst="textNoShape">
                <a:avLst/>
              </a:prstTxWarp>
              <a:spAutoFit/>
            </a:bodyPr>
            <a:lstStyle/>
            <a:p>
              <a:r>
                <a:rPr lang="en-US" sz="1000" b="1"/>
                <a:t>100C</a:t>
              </a:r>
            </a:p>
          </p:txBody>
        </p:sp>
      </p:grpSp>
      <p:grpSp>
        <p:nvGrpSpPr>
          <p:cNvPr id="114774" name="Group 86"/>
          <p:cNvGrpSpPr>
            <a:grpSpLocks/>
          </p:cNvGrpSpPr>
          <p:nvPr/>
        </p:nvGrpSpPr>
        <p:grpSpPr bwMode="auto">
          <a:xfrm>
            <a:off x="2006600" y="3486150"/>
            <a:ext cx="841375" cy="650875"/>
            <a:chOff x="1392" y="2249"/>
            <a:chExt cx="530" cy="410"/>
          </a:xfrm>
        </p:grpSpPr>
        <p:sp>
          <p:nvSpPr>
            <p:cNvPr id="114775" name="Rectangle 87"/>
            <p:cNvSpPr>
              <a:spLocks noChangeArrowheads="1"/>
            </p:cNvSpPr>
            <p:nvPr/>
          </p:nvSpPr>
          <p:spPr bwMode="auto">
            <a:xfrm>
              <a:off x="1393" y="2505"/>
              <a:ext cx="529" cy="154"/>
            </a:xfrm>
            <a:prstGeom prst="rect">
              <a:avLst/>
            </a:prstGeom>
            <a:noFill/>
            <a:ln w="9525">
              <a:noFill/>
              <a:miter lim="800000"/>
              <a:headEnd/>
              <a:tailEnd/>
            </a:ln>
            <a:effectLst/>
          </p:spPr>
          <p:txBody>
            <a:bodyPr>
              <a:prstTxWarp prst="textNoShape">
                <a:avLst/>
              </a:prstTxWarp>
              <a:spAutoFit/>
            </a:bodyPr>
            <a:lstStyle/>
            <a:p>
              <a:r>
                <a:rPr lang="en-US" sz="1000" b="1"/>
                <a:t>1008</a:t>
              </a:r>
            </a:p>
          </p:txBody>
        </p:sp>
        <p:sp>
          <p:nvSpPr>
            <p:cNvPr id="114776" name="Rectangle 88"/>
            <p:cNvSpPr>
              <a:spLocks noChangeArrowheads="1"/>
            </p:cNvSpPr>
            <p:nvPr/>
          </p:nvSpPr>
          <p:spPr bwMode="auto">
            <a:xfrm>
              <a:off x="1393" y="2377"/>
              <a:ext cx="529" cy="154"/>
            </a:xfrm>
            <a:prstGeom prst="rect">
              <a:avLst/>
            </a:prstGeom>
            <a:noFill/>
            <a:ln w="9525">
              <a:noFill/>
              <a:miter lim="800000"/>
              <a:headEnd/>
              <a:tailEnd/>
            </a:ln>
            <a:effectLst/>
          </p:spPr>
          <p:txBody>
            <a:bodyPr>
              <a:prstTxWarp prst="textNoShape">
                <a:avLst/>
              </a:prstTxWarp>
              <a:spAutoFit/>
            </a:bodyPr>
            <a:lstStyle/>
            <a:p>
              <a:r>
                <a:rPr lang="en-US" sz="1000" b="1"/>
                <a:t>1004</a:t>
              </a:r>
            </a:p>
          </p:txBody>
        </p:sp>
        <p:sp>
          <p:nvSpPr>
            <p:cNvPr id="114777" name="Rectangle 89"/>
            <p:cNvSpPr>
              <a:spLocks noChangeArrowheads="1"/>
            </p:cNvSpPr>
            <p:nvPr/>
          </p:nvSpPr>
          <p:spPr bwMode="auto">
            <a:xfrm>
              <a:off x="1392" y="2249"/>
              <a:ext cx="529" cy="154"/>
            </a:xfrm>
            <a:prstGeom prst="rect">
              <a:avLst/>
            </a:prstGeom>
            <a:noFill/>
            <a:ln w="9525">
              <a:noFill/>
              <a:miter lim="800000"/>
              <a:headEnd/>
              <a:tailEnd/>
            </a:ln>
            <a:effectLst/>
          </p:spPr>
          <p:txBody>
            <a:bodyPr>
              <a:prstTxWarp prst="textNoShape">
                <a:avLst/>
              </a:prstTxWarp>
              <a:spAutoFit/>
            </a:bodyPr>
            <a:lstStyle/>
            <a:p>
              <a:r>
                <a:rPr lang="en-US" sz="1000" b="1"/>
                <a:t>1000</a:t>
              </a:r>
            </a:p>
          </p:txBody>
        </p:sp>
      </p:grpSp>
      <p:sp>
        <p:nvSpPr>
          <p:cNvPr id="114778" name="Rectangle 90"/>
          <p:cNvSpPr>
            <a:spLocks noChangeArrowheads="1"/>
          </p:cNvSpPr>
          <p:nvPr/>
        </p:nvSpPr>
        <p:spPr bwMode="auto">
          <a:xfrm>
            <a:off x="2108200" y="3662363"/>
            <a:ext cx="276225" cy="274637"/>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4779" name="Rectangle 91"/>
          <p:cNvSpPr>
            <a:spLocks noChangeArrowheads="1"/>
          </p:cNvSpPr>
          <p:nvPr/>
        </p:nvSpPr>
        <p:spPr bwMode="auto">
          <a:xfrm>
            <a:off x="2108200" y="3865563"/>
            <a:ext cx="276225" cy="274637"/>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4780" name="Rectangle 92"/>
          <p:cNvSpPr>
            <a:spLocks noChangeArrowheads="1"/>
          </p:cNvSpPr>
          <p:nvPr/>
        </p:nvSpPr>
        <p:spPr bwMode="auto">
          <a:xfrm>
            <a:off x="2108200" y="4264025"/>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4781" name="Rectangle 93"/>
          <p:cNvSpPr>
            <a:spLocks noChangeArrowheads="1"/>
          </p:cNvSpPr>
          <p:nvPr/>
        </p:nvSpPr>
        <p:spPr bwMode="auto">
          <a:xfrm>
            <a:off x="2108200" y="4467225"/>
            <a:ext cx="276225" cy="274638"/>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14782" name="Rectangle 94"/>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heap-stack diagram at the lower left shows the state of memory at the end of the </a:t>
            </a:r>
            <a:r>
              <a:rPr lang="en-US" sz="2000" b="1">
                <a:latin typeface="Courier New" pitchFamily="1" charset="0"/>
              </a:rPr>
              <a:t>run</a:t>
            </a:r>
            <a:r>
              <a:rPr lang="en-US" sz="2400">
                <a:latin typeface="Times New Roman" pitchFamily="1" charset="0"/>
              </a:rPr>
              <a:t> method from </a:t>
            </a:r>
            <a:r>
              <a:rPr lang="en-US" sz="2000" b="1">
                <a:latin typeface="Courier New" pitchFamily="1" charset="0"/>
              </a:rPr>
              <a:t>TestRational</a:t>
            </a:r>
            <a:r>
              <a:rPr lang="en-US" sz="2400">
                <a:latin typeface="Times New Roman" pitchFamily="1" charset="0"/>
              </a:rPr>
              <a:t>.</a:t>
            </a:r>
          </a:p>
        </p:txBody>
      </p:sp>
      <p:grpSp>
        <p:nvGrpSpPr>
          <p:cNvPr id="114783" name="Group 95"/>
          <p:cNvGrpSpPr>
            <a:grpSpLocks/>
          </p:cNvGrpSpPr>
          <p:nvPr/>
        </p:nvGrpSpPr>
        <p:grpSpPr bwMode="auto">
          <a:xfrm>
            <a:off x="482600" y="1955800"/>
            <a:ext cx="8280400" cy="4648200"/>
            <a:chOff x="304" y="1232"/>
            <a:chExt cx="5216" cy="2928"/>
          </a:xfrm>
        </p:grpSpPr>
        <p:sp>
          <p:nvSpPr>
            <p:cNvPr id="114784" name="Rectangle 96"/>
            <p:cNvSpPr>
              <a:spLocks noChangeArrowheads="1"/>
            </p:cNvSpPr>
            <p:nvPr/>
          </p:nvSpPr>
          <p:spPr bwMode="auto">
            <a:xfrm>
              <a:off x="304" y="1232"/>
              <a:ext cx="5120" cy="52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diagram at the lower right shows exactly the same state using arrows instead of numeric addresses.  This style of diagram is said to use the </a:t>
              </a:r>
              <a:r>
                <a:rPr lang="en-US" sz="2400" b="1" i="1">
                  <a:latin typeface="Times New Roman" pitchFamily="1" charset="0"/>
                </a:rPr>
                <a:t>pointer model</a:t>
              </a:r>
              <a:r>
                <a:rPr lang="en-US" sz="2400" i="1">
                  <a:latin typeface="Times New Roman" pitchFamily="1" charset="0"/>
                </a:rPr>
                <a:t>.</a:t>
              </a:r>
              <a:endParaRPr lang="en-US" sz="2400">
                <a:latin typeface="Times New Roman" pitchFamily="1" charset="0"/>
              </a:endParaRPr>
            </a:p>
          </p:txBody>
        </p:sp>
        <p:grpSp>
          <p:nvGrpSpPr>
            <p:cNvPr id="114785" name="Group 97"/>
            <p:cNvGrpSpPr>
              <a:grpSpLocks/>
            </p:cNvGrpSpPr>
            <p:nvPr/>
          </p:nvGrpSpPr>
          <p:grpSpPr bwMode="auto">
            <a:xfrm>
              <a:off x="2804" y="3739"/>
              <a:ext cx="1617" cy="421"/>
              <a:chOff x="1081" y="3785"/>
              <a:chExt cx="1617" cy="421"/>
            </a:xfrm>
          </p:grpSpPr>
          <p:sp>
            <p:nvSpPr>
              <p:cNvPr id="114786" name="Rectangle 98"/>
              <p:cNvSpPr>
                <a:spLocks noChangeArrowheads="1"/>
              </p:cNvSpPr>
              <p:nvPr/>
            </p:nvSpPr>
            <p:spPr bwMode="auto">
              <a:xfrm>
                <a:off x="1585" y="40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787" name="Rectangle 99"/>
              <p:cNvSpPr>
                <a:spLocks noChangeArrowheads="1"/>
              </p:cNvSpPr>
              <p:nvPr/>
            </p:nvSpPr>
            <p:spPr bwMode="auto">
              <a:xfrm>
                <a:off x="1081" y="40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88" name="Rectangle 100"/>
              <p:cNvSpPr>
                <a:spLocks noChangeArrowheads="1"/>
              </p:cNvSpPr>
              <p:nvPr/>
            </p:nvSpPr>
            <p:spPr bwMode="auto">
              <a:xfrm>
                <a:off x="2169" y="404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89" name="Rectangle 101"/>
              <p:cNvSpPr>
                <a:spLocks noChangeArrowheads="1"/>
              </p:cNvSpPr>
              <p:nvPr/>
            </p:nvSpPr>
            <p:spPr bwMode="auto">
              <a:xfrm>
                <a:off x="1585" y="39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790" name="Rectangle 102"/>
              <p:cNvSpPr>
                <a:spLocks noChangeArrowheads="1"/>
              </p:cNvSpPr>
              <p:nvPr/>
            </p:nvSpPr>
            <p:spPr bwMode="auto">
              <a:xfrm>
                <a:off x="1081" y="39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791" name="Rectangle 103"/>
              <p:cNvSpPr>
                <a:spLocks noChangeArrowheads="1"/>
              </p:cNvSpPr>
              <p:nvPr/>
            </p:nvSpPr>
            <p:spPr bwMode="auto">
              <a:xfrm>
                <a:off x="2169" y="391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92" name="Rectangle 104" descr="Small checker board"/>
              <p:cNvSpPr>
                <a:spLocks noChangeArrowheads="1"/>
              </p:cNvSpPr>
              <p:nvPr/>
            </p:nvSpPr>
            <p:spPr bwMode="auto">
              <a:xfrm>
                <a:off x="1585" y="3792"/>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793" name="Rectangle 105"/>
              <p:cNvSpPr>
                <a:spLocks noChangeArrowheads="1"/>
              </p:cNvSpPr>
              <p:nvPr/>
            </p:nvSpPr>
            <p:spPr bwMode="auto">
              <a:xfrm>
                <a:off x="2169" y="378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794" name="Group 106"/>
            <p:cNvGrpSpPr>
              <a:grpSpLocks/>
            </p:cNvGrpSpPr>
            <p:nvPr/>
          </p:nvGrpSpPr>
          <p:grpSpPr bwMode="auto">
            <a:xfrm>
              <a:off x="2804" y="3355"/>
              <a:ext cx="1617" cy="421"/>
              <a:chOff x="1081" y="3401"/>
              <a:chExt cx="1617" cy="421"/>
            </a:xfrm>
          </p:grpSpPr>
          <p:sp>
            <p:nvSpPr>
              <p:cNvPr id="114795" name="Rectangle 107"/>
              <p:cNvSpPr>
                <a:spLocks noChangeArrowheads="1"/>
              </p:cNvSpPr>
              <p:nvPr/>
            </p:nvSpPr>
            <p:spPr bwMode="auto">
              <a:xfrm>
                <a:off x="1585" y="366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4796" name="Rectangle 108"/>
              <p:cNvSpPr>
                <a:spLocks noChangeArrowheads="1"/>
              </p:cNvSpPr>
              <p:nvPr/>
            </p:nvSpPr>
            <p:spPr bwMode="auto">
              <a:xfrm>
                <a:off x="1081" y="364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797" name="Rectangle 109"/>
              <p:cNvSpPr>
                <a:spLocks noChangeArrowheads="1"/>
              </p:cNvSpPr>
              <p:nvPr/>
            </p:nvSpPr>
            <p:spPr bwMode="auto">
              <a:xfrm>
                <a:off x="2169" y="365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798" name="Rectangle 110"/>
              <p:cNvSpPr>
                <a:spLocks noChangeArrowheads="1"/>
              </p:cNvSpPr>
              <p:nvPr/>
            </p:nvSpPr>
            <p:spPr bwMode="auto">
              <a:xfrm>
                <a:off x="1585" y="353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5</a:t>
                </a:r>
              </a:p>
            </p:txBody>
          </p:sp>
          <p:sp>
            <p:nvSpPr>
              <p:cNvPr id="114799" name="Rectangle 111"/>
              <p:cNvSpPr>
                <a:spLocks noChangeArrowheads="1"/>
              </p:cNvSpPr>
              <p:nvPr/>
            </p:nvSpPr>
            <p:spPr bwMode="auto">
              <a:xfrm>
                <a:off x="1081" y="352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800" name="Rectangle 112"/>
              <p:cNvSpPr>
                <a:spLocks noChangeArrowheads="1"/>
              </p:cNvSpPr>
              <p:nvPr/>
            </p:nvSpPr>
            <p:spPr bwMode="auto">
              <a:xfrm>
                <a:off x="2169" y="352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01" name="Rectangle 113" descr="Small checker board"/>
              <p:cNvSpPr>
                <a:spLocks noChangeArrowheads="1"/>
              </p:cNvSpPr>
              <p:nvPr/>
            </p:nvSpPr>
            <p:spPr bwMode="auto">
              <a:xfrm>
                <a:off x="1585" y="340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02" name="Rectangle 114"/>
              <p:cNvSpPr>
                <a:spLocks noChangeArrowheads="1"/>
              </p:cNvSpPr>
              <p:nvPr/>
            </p:nvSpPr>
            <p:spPr bwMode="auto">
              <a:xfrm>
                <a:off x="2169" y="340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803" name="Group 115"/>
            <p:cNvGrpSpPr>
              <a:grpSpLocks/>
            </p:cNvGrpSpPr>
            <p:nvPr/>
          </p:nvGrpSpPr>
          <p:grpSpPr bwMode="auto">
            <a:xfrm>
              <a:off x="2804" y="2971"/>
              <a:ext cx="1617" cy="421"/>
              <a:chOff x="1081" y="3017"/>
              <a:chExt cx="1617" cy="421"/>
            </a:xfrm>
          </p:grpSpPr>
          <p:sp>
            <p:nvSpPr>
              <p:cNvPr id="114804" name="Rectangle 116"/>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4805" name="Rectangle 117"/>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806" name="Rectangle 118"/>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07" name="Rectangle 119"/>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808" name="Rectangle 120"/>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809" name="Rectangle 121"/>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10" name="Rectangle 122"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11" name="Rectangle 123"/>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812" name="Group 124"/>
            <p:cNvGrpSpPr>
              <a:grpSpLocks/>
            </p:cNvGrpSpPr>
            <p:nvPr/>
          </p:nvGrpSpPr>
          <p:grpSpPr bwMode="auto">
            <a:xfrm>
              <a:off x="2804" y="2587"/>
              <a:ext cx="1617" cy="421"/>
              <a:chOff x="1081" y="2633"/>
              <a:chExt cx="1617" cy="421"/>
            </a:xfrm>
          </p:grpSpPr>
          <p:sp>
            <p:nvSpPr>
              <p:cNvPr id="114813" name="Rectangle 125"/>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3</a:t>
                </a:r>
              </a:p>
            </p:txBody>
          </p:sp>
          <p:sp>
            <p:nvSpPr>
              <p:cNvPr id="114814" name="Rectangle 126"/>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815" name="Rectangle 127"/>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16" name="Rectangle 128"/>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817" name="Rectangle 129"/>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818" name="Rectangle 130"/>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19" name="Rectangle 131"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20" name="Rectangle 132"/>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4821" name="Group 133"/>
            <p:cNvGrpSpPr>
              <a:grpSpLocks/>
            </p:cNvGrpSpPr>
            <p:nvPr/>
          </p:nvGrpSpPr>
          <p:grpSpPr bwMode="auto">
            <a:xfrm>
              <a:off x="2804" y="2203"/>
              <a:ext cx="1617" cy="421"/>
              <a:chOff x="1081" y="2249"/>
              <a:chExt cx="1617" cy="421"/>
            </a:xfrm>
          </p:grpSpPr>
          <p:sp>
            <p:nvSpPr>
              <p:cNvPr id="114822" name="Rectangle 134"/>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4823" name="Rectangle 135"/>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4824" name="Rectangle 136"/>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25" name="Rectangle 137"/>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4826" name="Rectangle 138"/>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4827" name="Rectangle 139"/>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4828" name="Rectangle 140"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29" name="Rectangle 141"/>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14830" name="Rectangle 142" descr="Small checker board"/>
            <p:cNvSpPr>
              <a:spLocks noChangeArrowheads="1"/>
            </p:cNvSpPr>
            <p:nvPr/>
          </p:nvSpPr>
          <p:spPr bwMode="auto">
            <a:xfrm>
              <a:off x="4620" y="4001"/>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31" name="Rectangle 143"/>
            <p:cNvSpPr>
              <a:spLocks noChangeArrowheads="1"/>
            </p:cNvSpPr>
            <p:nvPr/>
          </p:nvSpPr>
          <p:spPr bwMode="auto">
            <a:xfrm>
              <a:off x="4620" y="387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32" name="Rectangle 144"/>
            <p:cNvSpPr>
              <a:spLocks noChangeArrowheads="1"/>
            </p:cNvSpPr>
            <p:nvPr/>
          </p:nvSpPr>
          <p:spPr bwMode="auto">
            <a:xfrm>
              <a:off x="4620" y="3745"/>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33" name="Rectangle 145"/>
            <p:cNvSpPr>
              <a:spLocks noChangeArrowheads="1"/>
            </p:cNvSpPr>
            <p:nvPr/>
          </p:nvSpPr>
          <p:spPr bwMode="auto">
            <a:xfrm>
              <a:off x="4620" y="3617"/>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34" name="Rectangle 146"/>
            <p:cNvSpPr>
              <a:spLocks noChangeArrowheads="1"/>
            </p:cNvSpPr>
            <p:nvPr/>
          </p:nvSpPr>
          <p:spPr bwMode="auto">
            <a:xfrm>
              <a:off x="4620" y="3489"/>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4835" name="Rectangle 147"/>
            <p:cNvSpPr>
              <a:spLocks noChangeArrowheads="1"/>
            </p:cNvSpPr>
            <p:nvPr/>
          </p:nvSpPr>
          <p:spPr bwMode="auto">
            <a:xfrm>
              <a:off x="5219" y="3858"/>
              <a:ext cx="216"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a</a:t>
              </a:r>
            </a:p>
          </p:txBody>
        </p:sp>
        <p:sp>
          <p:nvSpPr>
            <p:cNvPr id="114836" name="Rectangle 148"/>
            <p:cNvSpPr>
              <a:spLocks noChangeArrowheads="1"/>
            </p:cNvSpPr>
            <p:nvPr/>
          </p:nvSpPr>
          <p:spPr bwMode="auto">
            <a:xfrm>
              <a:off x="5219" y="3730"/>
              <a:ext cx="169"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b</a:t>
              </a:r>
            </a:p>
          </p:txBody>
        </p:sp>
        <p:sp>
          <p:nvSpPr>
            <p:cNvPr id="114837" name="Rectangle 149"/>
            <p:cNvSpPr>
              <a:spLocks noChangeArrowheads="1"/>
            </p:cNvSpPr>
            <p:nvPr/>
          </p:nvSpPr>
          <p:spPr bwMode="auto">
            <a:xfrm>
              <a:off x="5219" y="3602"/>
              <a:ext cx="202"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c</a:t>
              </a:r>
            </a:p>
          </p:txBody>
        </p:sp>
        <p:sp>
          <p:nvSpPr>
            <p:cNvPr id="114838" name="Rectangle 150"/>
            <p:cNvSpPr>
              <a:spLocks noChangeArrowheads="1"/>
            </p:cNvSpPr>
            <p:nvPr/>
          </p:nvSpPr>
          <p:spPr bwMode="auto">
            <a:xfrm>
              <a:off x="5219" y="3474"/>
              <a:ext cx="301"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sum</a:t>
              </a:r>
            </a:p>
          </p:txBody>
        </p:sp>
        <p:sp>
          <p:nvSpPr>
            <p:cNvPr id="114839" name="Oval 151"/>
            <p:cNvSpPr>
              <a:spLocks noChangeArrowheads="1"/>
            </p:cNvSpPr>
            <p:nvPr/>
          </p:nvSpPr>
          <p:spPr bwMode="auto">
            <a:xfrm>
              <a:off x="4916" y="391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4840" name="AutoShape 152"/>
            <p:cNvCxnSpPr>
              <a:cxnSpLocks noChangeShapeType="1"/>
              <a:stCxn id="114839" idx="2"/>
              <a:endCxn id="114845" idx="3"/>
            </p:cNvCxnSpPr>
            <p:nvPr/>
          </p:nvCxnSpPr>
          <p:spPr bwMode="auto">
            <a:xfrm rot="10800000">
              <a:off x="3931" y="2242"/>
              <a:ext cx="985" cy="1697"/>
            </a:xfrm>
            <a:prstGeom prst="bentConnector3">
              <a:avLst>
                <a:gd name="adj1" fmla="val 41319"/>
              </a:avLst>
            </a:prstGeom>
            <a:noFill/>
            <a:ln w="9525">
              <a:solidFill>
                <a:schemeClr val="tx1"/>
              </a:solidFill>
              <a:miter lim="800000"/>
              <a:headEnd/>
              <a:tailEnd type="triangle" w="med" len="med"/>
            </a:ln>
            <a:effectLst/>
          </p:spPr>
        </p:cxnSp>
        <p:sp>
          <p:nvSpPr>
            <p:cNvPr id="114841" name="Oval 153"/>
            <p:cNvSpPr>
              <a:spLocks noChangeArrowheads="1"/>
            </p:cNvSpPr>
            <p:nvPr/>
          </p:nvSpPr>
          <p:spPr bwMode="auto">
            <a:xfrm>
              <a:off x="4916" y="379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4842" name="AutoShape 154"/>
            <p:cNvCxnSpPr>
              <a:cxnSpLocks noChangeShapeType="1"/>
              <a:stCxn id="114841" idx="2"/>
              <a:endCxn id="114849" idx="3"/>
            </p:cNvCxnSpPr>
            <p:nvPr/>
          </p:nvCxnSpPr>
          <p:spPr bwMode="auto">
            <a:xfrm rot="10800000">
              <a:off x="3931" y="2626"/>
              <a:ext cx="985" cy="1193"/>
            </a:xfrm>
            <a:prstGeom prst="bentConnector3">
              <a:avLst>
                <a:gd name="adj1" fmla="val 56852"/>
              </a:avLst>
            </a:prstGeom>
            <a:noFill/>
            <a:ln w="9525">
              <a:solidFill>
                <a:schemeClr val="tx1"/>
              </a:solidFill>
              <a:miter lim="800000"/>
              <a:headEnd/>
              <a:tailEnd type="triangle" w="med" len="med"/>
            </a:ln>
            <a:effectLst/>
          </p:spPr>
        </p:cxnSp>
        <p:sp>
          <p:nvSpPr>
            <p:cNvPr id="114843" name="Oval 155"/>
            <p:cNvSpPr>
              <a:spLocks noChangeArrowheads="1"/>
            </p:cNvSpPr>
            <p:nvPr/>
          </p:nvSpPr>
          <p:spPr bwMode="auto">
            <a:xfrm>
              <a:off x="4916" y="3659"/>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4844" name="AutoShape 156"/>
            <p:cNvCxnSpPr>
              <a:cxnSpLocks noChangeShapeType="1"/>
              <a:stCxn id="114843" idx="2"/>
              <a:endCxn id="114851" idx="3"/>
            </p:cNvCxnSpPr>
            <p:nvPr/>
          </p:nvCxnSpPr>
          <p:spPr bwMode="auto">
            <a:xfrm rot="10800000">
              <a:off x="3931" y="3010"/>
              <a:ext cx="985" cy="673"/>
            </a:xfrm>
            <a:prstGeom prst="bentConnector3">
              <a:avLst>
                <a:gd name="adj1" fmla="val 73806"/>
              </a:avLst>
            </a:prstGeom>
            <a:noFill/>
            <a:ln w="9525">
              <a:solidFill>
                <a:schemeClr val="tx1"/>
              </a:solidFill>
              <a:miter lim="800000"/>
              <a:headEnd/>
              <a:tailEnd type="triangle" w="med" len="med"/>
            </a:ln>
            <a:effectLst/>
          </p:spPr>
        </p:cxnSp>
        <p:sp>
          <p:nvSpPr>
            <p:cNvPr id="114845" name="Rectangle 157" descr="Small checker board"/>
            <p:cNvSpPr>
              <a:spLocks noChangeArrowheads="1"/>
            </p:cNvSpPr>
            <p:nvPr/>
          </p:nvSpPr>
          <p:spPr bwMode="auto">
            <a:xfrm>
              <a:off x="3307" y="2210"/>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46" name="Rectangle 158" descr="Small checker board"/>
            <p:cNvSpPr>
              <a:spLocks noChangeArrowheads="1"/>
            </p:cNvSpPr>
            <p:nvPr/>
          </p:nvSpPr>
          <p:spPr bwMode="auto">
            <a:xfrm>
              <a:off x="3307" y="2274"/>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47" name="Rectangle 159" descr="Small checker board"/>
            <p:cNvSpPr>
              <a:spLocks noChangeArrowheads="1"/>
            </p:cNvSpPr>
            <p:nvPr/>
          </p:nvSpPr>
          <p:spPr bwMode="auto">
            <a:xfrm>
              <a:off x="3307" y="3746"/>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48" name="Rectangle 160" descr="Small checker board"/>
            <p:cNvSpPr>
              <a:spLocks noChangeArrowheads="1"/>
            </p:cNvSpPr>
            <p:nvPr/>
          </p:nvSpPr>
          <p:spPr bwMode="auto">
            <a:xfrm>
              <a:off x="3307" y="3810"/>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49" name="Rectangle 161" descr="Small checker board"/>
            <p:cNvSpPr>
              <a:spLocks noChangeArrowheads="1"/>
            </p:cNvSpPr>
            <p:nvPr/>
          </p:nvSpPr>
          <p:spPr bwMode="auto">
            <a:xfrm>
              <a:off x="3307" y="2594"/>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0" name="Rectangle 162" descr="Small checker board"/>
            <p:cNvSpPr>
              <a:spLocks noChangeArrowheads="1"/>
            </p:cNvSpPr>
            <p:nvPr/>
          </p:nvSpPr>
          <p:spPr bwMode="auto">
            <a:xfrm>
              <a:off x="3307" y="2658"/>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1" name="Rectangle 163" descr="Small checker board"/>
            <p:cNvSpPr>
              <a:spLocks noChangeArrowheads="1"/>
            </p:cNvSpPr>
            <p:nvPr/>
          </p:nvSpPr>
          <p:spPr bwMode="auto">
            <a:xfrm>
              <a:off x="3307" y="2978"/>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2" name="Rectangle 164" descr="Small checker board"/>
            <p:cNvSpPr>
              <a:spLocks noChangeArrowheads="1"/>
            </p:cNvSpPr>
            <p:nvPr/>
          </p:nvSpPr>
          <p:spPr bwMode="auto">
            <a:xfrm>
              <a:off x="3307" y="3042"/>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3" name="Rectangle 165" descr="Small checker board"/>
            <p:cNvSpPr>
              <a:spLocks noChangeArrowheads="1"/>
            </p:cNvSpPr>
            <p:nvPr/>
          </p:nvSpPr>
          <p:spPr bwMode="auto">
            <a:xfrm>
              <a:off x="3307" y="3362"/>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4" name="Rectangle 166" descr="Small checker board"/>
            <p:cNvSpPr>
              <a:spLocks noChangeArrowheads="1"/>
            </p:cNvSpPr>
            <p:nvPr/>
          </p:nvSpPr>
          <p:spPr bwMode="auto">
            <a:xfrm>
              <a:off x="3307" y="3426"/>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4855" name="Oval 167"/>
            <p:cNvSpPr>
              <a:spLocks noChangeArrowheads="1"/>
            </p:cNvSpPr>
            <p:nvPr/>
          </p:nvSpPr>
          <p:spPr bwMode="auto">
            <a:xfrm>
              <a:off x="4916" y="3531"/>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4856" name="AutoShape 168"/>
            <p:cNvCxnSpPr>
              <a:cxnSpLocks noChangeShapeType="1"/>
              <a:stCxn id="114855" idx="2"/>
              <a:endCxn id="114847" idx="3"/>
            </p:cNvCxnSpPr>
            <p:nvPr/>
          </p:nvCxnSpPr>
          <p:spPr bwMode="auto">
            <a:xfrm rot="10800000" flipV="1">
              <a:off x="3931" y="3555"/>
              <a:ext cx="985" cy="223"/>
            </a:xfrm>
            <a:prstGeom prst="bentConnector3">
              <a:avLst>
                <a:gd name="adj1" fmla="val 87713"/>
              </a:avLst>
            </a:prstGeom>
            <a:noFill/>
            <a:ln w="9525">
              <a:solidFill>
                <a:schemeClr val="tx1"/>
              </a:solidFill>
              <a:miter lim="800000"/>
              <a:headEnd/>
              <a:tailEnd type="triangle" w="med" len="med"/>
            </a:ln>
            <a:effectLst/>
          </p:spPr>
        </p:cxnSp>
        <p:sp>
          <p:nvSpPr>
            <p:cNvPr id="114857" name="Line 169"/>
            <p:cNvSpPr>
              <a:spLocks noChangeShapeType="1"/>
            </p:cNvSpPr>
            <p:nvPr/>
          </p:nvSpPr>
          <p:spPr bwMode="auto">
            <a:xfrm>
              <a:off x="4284" y="2031"/>
              <a:ext cx="0" cy="2099"/>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sp>
          <p:nvSpPr>
            <p:cNvPr id="114858" name="Text Box 170"/>
            <p:cNvSpPr txBox="1">
              <a:spLocks noChangeArrowheads="1"/>
            </p:cNvSpPr>
            <p:nvPr/>
          </p:nvSpPr>
          <p:spPr bwMode="auto">
            <a:xfrm>
              <a:off x="3299" y="2037"/>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14859" name="Text Box 171"/>
            <p:cNvSpPr txBox="1">
              <a:spLocks noChangeArrowheads="1"/>
            </p:cNvSpPr>
            <p:nvPr/>
          </p:nvSpPr>
          <p:spPr bwMode="auto">
            <a:xfrm>
              <a:off x="4628" y="2037"/>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47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Garbage Collection</a:t>
            </a:r>
            <a:endParaRPr lang="en-US" i="1">
              <a:solidFill>
                <a:srgbClr val="FF0000"/>
              </a:solidFill>
            </a:endParaRPr>
          </a:p>
        </p:txBody>
      </p:sp>
      <p:sp>
        <p:nvSpPr>
          <p:cNvPr id="118787"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One fact that the pointer model makes clear in this diagram is that there are no longer any references to the </a:t>
            </a:r>
            <a:r>
              <a:rPr lang="en-US" sz="2000" b="1">
                <a:latin typeface="Courier New" pitchFamily="1" charset="0"/>
              </a:rPr>
              <a:t>Rational</a:t>
            </a:r>
            <a:r>
              <a:rPr lang="en-US" sz="2400">
                <a:latin typeface="Times New Roman" pitchFamily="1" charset="0"/>
              </a:rPr>
              <a:t> value 5/6.  That value has now become </a:t>
            </a:r>
            <a:r>
              <a:rPr lang="en-US" sz="2400" b="1" i="1">
                <a:latin typeface="Times New Roman" pitchFamily="1" charset="0"/>
              </a:rPr>
              <a:t>garbage</a:t>
            </a:r>
            <a:r>
              <a:rPr lang="en-US" sz="2400" i="1">
                <a:latin typeface="Times New Roman" pitchFamily="1" charset="0"/>
              </a:rPr>
              <a:t>.</a:t>
            </a:r>
            <a:endParaRPr lang="en-US" sz="2400">
              <a:latin typeface="Times New Roman" pitchFamily="1" charset="0"/>
            </a:endParaRPr>
          </a:p>
          <a:p>
            <a:pPr marL="342900" indent="-342900" algn="just">
              <a:lnSpc>
                <a:spcPct val="85000"/>
              </a:lnSpc>
              <a:spcAft>
                <a:spcPct val="50000"/>
              </a:spcAft>
              <a:buFontTx/>
              <a:buChar char="•"/>
            </a:pPr>
            <a:endParaRPr lang="en-US" sz="2400">
              <a:latin typeface="Times New Roman" pitchFamily="1" charset="0"/>
            </a:endParaRPr>
          </a:p>
        </p:txBody>
      </p:sp>
      <p:sp>
        <p:nvSpPr>
          <p:cNvPr id="118788" name="Rectangle 4"/>
          <p:cNvSpPr>
            <a:spLocks noChangeArrowheads="1"/>
          </p:cNvSpPr>
          <p:nvPr/>
        </p:nvSpPr>
        <p:spPr bwMode="auto">
          <a:xfrm>
            <a:off x="482600" y="22733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From time to time, Java runs through the heap and reclaims any garbage.  This process is called </a:t>
            </a:r>
            <a:r>
              <a:rPr lang="en-US" sz="2400" b="1" i="1">
                <a:latin typeface="Times New Roman" pitchFamily="1" charset="0"/>
              </a:rPr>
              <a:t>garbage collection</a:t>
            </a:r>
            <a:r>
              <a:rPr lang="en-US" sz="2400" i="1">
                <a:latin typeface="Times New Roman" pitchFamily="1" charset="0"/>
              </a:rPr>
              <a:t>.</a:t>
            </a:r>
            <a:r>
              <a:rPr lang="en-US" sz="2400">
                <a:latin typeface="Times New Roman" pitchFamily="1" charset="0"/>
              </a:rPr>
              <a:t> </a:t>
            </a:r>
          </a:p>
        </p:txBody>
      </p:sp>
      <p:grpSp>
        <p:nvGrpSpPr>
          <p:cNvPr id="118789" name="Group 5"/>
          <p:cNvGrpSpPr>
            <a:grpSpLocks/>
          </p:cNvGrpSpPr>
          <p:nvPr/>
        </p:nvGrpSpPr>
        <p:grpSpPr bwMode="auto">
          <a:xfrm>
            <a:off x="4451350" y="5935663"/>
            <a:ext cx="2566988" cy="668337"/>
            <a:chOff x="1081" y="3785"/>
            <a:chExt cx="1617" cy="421"/>
          </a:xfrm>
        </p:grpSpPr>
        <p:sp>
          <p:nvSpPr>
            <p:cNvPr id="118790" name="Rectangle 6"/>
            <p:cNvSpPr>
              <a:spLocks noChangeArrowheads="1"/>
            </p:cNvSpPr>
            <p:nvPr/>
          </p:nvSpPr>
          <p:spPr bwMode="auto">
            <a:xfrm>
              <a:off x="1585" y="40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8791" name="Rectangle 7"/>
            <p:cNvSpPr>
              <a:spLocks noChangeArrowheads="1"/>
            </p:cNvSpPr>
            <p:nvPr/>
          </p:nvSpPr>
          <p:spPr bwMode="auto">
            <a:xfrm>
              <a:off x="1081" y="40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8792" name="Rectangle 8"/>
            <p:cNvSpPr>
              <a:spLocks noChangeArrowheads="1"/>
            </p:cNvSpPr>
            <p:nvPr/>
          </p:nvSpPr>
          <p:spPr bwMode="auto">
            <a:xfrm>
              <a:off x="2169" y="404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793" name="Rectangle 9"/>
            <p:cNvSpPr>
              <a:spLocks noChangeArrowheads="1"/>
            </p:cNvSpPr>
            <p:nvPr/>
          </p:nvSpPr>
          <p:spPr bwMode="auto">
            <a:xfrm>
              <a:off x="1585" y="39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8794" name="Rectangle 10"/>
            <p:cNvSpPr>
              <a:spLocks noChangeArrowheads="1"/>
            </p:cNvSpPr>
            <p:nvPr/>
          </p:nvSpPr>
          <p:spPr bwMode="auto">
            <a:xfrm>
              <a:off x="1081" y="39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8795" name="Rectangle 11"/>
            <p:cNvSpPr>
              <a:spLocks noChangeArrowheads="1"/>
            </p:cNvSpPr>
            <p:nvPr/>
          </p:nvSpPr>
          <p:spPr bwMode="auto">
            <a:xfrm>
              <a:off x="2169" y="391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796" name="Rectangle 12" descr="Small checker board"/>
            <p:cNvSpPr>
              <a:spLocks noChangeArrowheads="1"/>
            </p:cNvSpPr>
            <p:nvPr/>
          </p:nvSpPr>
          <p:spPr bwMode="auto">
            <a:xfrm>
              <a:off x="1585" y="3792"/>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797" name="Rectangle 13"/>
            <p:cNvSpPr>
              <a:spLocks noChangeArrowheads="1"/>
            </p:cNvSpPr>
            <p:nvPr/>
          </p:nvSpPr>
          <p:spPr bwMode="auto">
            <a:xfrm>
              <a:off x="2169" y="378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8798" name="Group 14"/>
          <p:cNvGrpSpPr>
            <a:grpSpLocks/>
          </p:cNvGrpSpPr>
          <p:nvPr/>
        </p:nvGrpSpPr>
        <p:grpSpPr bwMode="auto">
          <a:xfrm>
            <a:off x="4451350" y="5326063"/>
            <a:ext cx="2566988" cy="668337"/>
            <a:chOff x="1081" y="3401"/>
            <a:chExt cx="1617" cy="421"/>
          </a:xfrm>
        </p:grpSpPr>
        <p:sp>
          <p:nvSpPr>
            <p:cNvPr id="118799" name="Rectangle 15"/>
            <p:cNvSpPr>
              <a:spLocks noChangeArrowheads="1"/>
            </p:cNvSpPr>
            <p:nvPr/>
          </p:nvSpPr>
          <p:spPr bwMode="auto">
            <a:xfrm>
              <a:off x="1585" y="366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8800" name="Rectangle 16"/>
            <p:cNvSpPr>
              <a:spLocks noChangeArrowheads="1"/>
            </p:cNvSpPr>
            <p:nvPr/>
          </p:nvSpPr>
          <p:spPr bwMode="auto">
            <a:xfrm>
              <a:off x="1081" y="364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8801" name="Rectangle 17"/>
            <p:cNvSpPr>
              <a:spLocks noChangeArrowheads="1"/>
            </p:cNvSpPr>
            <p:nvPr/>
          </p:nvSpPr>
          <p:spPr bwMode="auto">
            <a:xfrm>
              <a:off x="2169" y="365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02" name="Rectangle 18"/>
            <p:cNvSpPr>
              <a:spLocks noChangeArrowheads="1"/>
            </p:cNvSpPr>
            <p:nvPr/>
          </p:nvSpPr>
          <p:spPr bwMode="auto">
            <a:xfrm>
              <a:off x="1585" y="353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5</a:t>
              </a:r>
            </a:p>
          </p:txBody>
        </p:sp>
        <p:sp>
          <p:nvSpPr>
            <p:cNvPr id="118803" name="Rectangle 19"/>
            <p:cNvSpPr>
              <a:spLocks noChangeArrowheads="1"/>
            </p:cNvSpPr>
            <p:nvPr/>
          </p:nvSpPr>
          <p:spPr bwMode="auto">
            <a:xfrm>
              <a:off x="1081" y="352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8804" name="Rectangle 20"/>
            <p:cNvSpPr>
              <a:spLocks noChangeArrowheads="1"/>
            </p:cNvSpPr>
            <p:nvPr/>
          </p:nvSpPr>
          <p:spPr bwMode="auto">
            <a:xfrm>
              <a:off x="2169" y="352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05" name="Rectangle 21" descr="Small checker board"/>
            <p:cNvSpPr>
              <a:spLocks noChangeArrowheads="1"/>
            </p:cNvSpPr>
            <p:nvPr/>
          </p:nvSpPr>
          <p:spPr bwMode="auto">
            <a:xfrm>
              <a:off x="1585" y="3408"/>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06" name="Rectangle 22"/>
            <p:cNvSpPr>
              <a:spLocks noChangeArrowheads="1"/>
            </p:cNvSpPr>
            <p:nvPr/>
          </p:nvSpPr>
          <p:spPr bwMode="auto">
            <a:xfrm>
              <a:off x="2169" y="340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8807" name="Group 23"/>
          <p:cNvGrpSpPr>
            <a:grpSpLocks/>
          </p:cNvGrpSpPr>
          <p:nvPr/>
        </p:nvGrpSpPr>
        <p:grpSpPr bwMode="auto">
          <a:xfrm>
            <a:off x="4451350" y="4716463"/>
            <a:ext cx="2566988" cy="668337"/>
            <a:chOff x="1081" y="3017"/>
            <a:chExt cx="1617" cy="421"/>
          </a:xfrm>
        </p:grpSpPr>
        <p:sp>
          <p:nvSpPr>
            <p:cNvPr id="118808" name="Rectangle 24"/>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6</a:t>
              </a:r>
            </a:p>
          </p:txBody>
        </p:sp>
        <p:sp>
          <p:nvSpPr>
            <p:cNvPr id="118809" name="Rectangle 25"/>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8810" name="Rectangle 26"/>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11" name="Rectangle 27"/>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8812" name="Rectangle 28"/>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8813" name="Rectangle 29"/>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14" name="Rectangle 30"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15" name="Rectangle 31"/>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8816" name="Group 32"/>
          <p:cNvGrpSpPr>
            <a:grpSpLocks/>
          </p:cNvGrpSpPr>
          <p:nvPr/>
        </p:nvGrpSpPr>
        <p:grpSpPr bwMode="auto">
          <a:xfrm>
            <a:off x="4451350" y="4106863"/>
            <a:ext cx="2566988" cy="668337"/>
            <a:chOff x="1081" y="2633"/>
            <a:chExt cx="1617" cy="421"/>
          </a:xfrm>
        </p:grpSpPr>
        <p:sp>
          <p:nvSpPr>
            <p:cNvPr id="118817" name="Rectangle 33"/>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3</a:t>
              </a:r>
            </a:p>
          </p:txBody>
        </p:sp>
        <p:sp>
          <p:nvSpPr>
            <p:cNvPr id="118818" name="Rectangle 34"/>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8819" name="Rectangle 35"/>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20" name="Rectangle 36"/>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8821" name="Rectangle 37"/>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8822" name="Rectangle 38"/>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23" name="Rectangle 39"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24" name="Rectangle 40"/>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18825" name="Group 41"/>
          <p:cNvGrpSpPr>
            <a:grpSpLocks/>
          </p:cNvGrpSpPr>
          <p:nvPr/>
        </p:nvGrpSpPr>
        <p:grpSpPr bwMode="auto">
          <a:xfrm>
            <a:off x="4451350" y="3497263"/>
            <a:ext cx="2566988" cy="668337"/>
            <a:chOff x="1081" y="2249"/>
            <a:chExt cx="1617" cy="421"/>
          </a:xfrm>
        </p:grpSpPr>
        <p:sp>
          <p:nvSpPr>
            <p:cNvPr id="118826" name="Rectangle 42"/>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a:t>
              </a:r>
            </a:p>
          </p:txBody>
        </p:sp>
        <p:sp>
          <p:nvSpPr>
            <p:cNvPr id="118827" name="Rectangle 43"/>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den</a:t>
              </a:r>
            </a:p>
          </p:txBody>
        </p:sp>
        <p:sp>
          <p:nvSpPr>
            <p:cNvPr id="118828" name="Rectangle 44"/>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29" name="Rectangle 45"/>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a:t>
              </a:r>
            </a:p>
          </p:txBody>
        </p:sp>
        <p:sp>
          <p:nvSpPr>
            <p:cNvPr id="118830" name="Rectangle 46"/>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num</a:t>
              </a:r>
            </a:p>
          </p:txBody>
        </p:sp>
        <p:sp>
          <p:nvSpPr>
            <p:cNvPr id="118831" name="Rectangle 47"/>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18832" name="Rectangle 48"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3" name="Rectangle 49"/>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18834" name="Rectangle 50" descr="Small checker board"/>
          <p:cNvSpPr>
            <a:spLocks noChangeArrowheads="1"/>
          </p:cNvSpPr>
          <p:nvPr/>
        </p:nvSpPr>
        <p:spPr bwMode="auto">
          <a:xfrm>
            <a:off x="7334250" y="6351588"/>
            <a:ext cx="990600" cy="204787"/>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5" name="Rectangle 51"/>
          <p:cNvSpPr>
            <a:spLocks noChangeArrowheads="1"/>
          </p:cNvSpPr>
          <p:nvPr/>
        </p:nvSpPr>
        <p:spPr bwMode="auto">
          <a:xfrm>
            <a:off x="7334250" y="6148388"/>
            <a:ext cx="990600" cy="20478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6" name="Rectangle 52"/>
          <p:cNvSpPr>
            <a:spLocks noChangeArrowheads="1"/>
          </p:cNvSpPr>
          <p:nvPr/>
        </p:nvSpPr>
        <p:spPr bwMode="auto">
          <a:xfrm>
            <a:off x="7334250" y="5945188"/>
            <a:ext cx="990600" cy="20478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7" name="Rectangle 53"/>
          <p:cNvSpPr>
            <a:spLocks noChangeArrowheads="1"/>
          </p:cNvSpPr>
          <p:nvPr/>
        </p:nvSpPr>
        <p:spPr bwMode="auto">
          <a:xfrm>
            <a:off x="7334250" y="5741988"/>
            <a:ext cx="990600" cy="20478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8" name="Rectangle 54"/>
          <p:cNvSpPr>
            <a:spLocks noChangeArrowheads="1"/>
          </p:cNvSpPr>
          <p:nvPr/>
        </p:nvSpPr>
        <p:spPr bwMode="auto">
          <a:xfrm>
            <a:off x="7334250" y="5538788"/>
            <a:ext cx="990600" cy="204787"/>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18839" name="Rectangle 55"/>
          <p:cNvSpPr>
            <a:spLocks noChangeArrowheads="1"/>
          </p:cNvSpPr>
          <p:nvPr/>
        </p:nvSpPr>
        <p:spPr bwMode="auto">
          <a:xfrm>
            <a:off x="8285163" y="6124575"/>
            <a:ext cx="342900" cy="274638"/>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a</a:t>
            </a:r>
          </a:p>
        </p:txBody>
      </p:sp>
      <p:sp>
        <p:nvSpPr>
          <p:cNvPr id="118840" name="Rectangle 56"/>
          <p:cNvSpPr>
            <a:spLocks noChangeArrowheads="1"/>
          </p:cNvSpPr>
          <p:nvPr/>
        </p:nvSpPr>
        <p:spPr bwMode="auto">
          <a:xfrm>
            <a:off x="8285163" y="5921375"/>
            <a:ext cx="268287" cy="274638"/>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b</a:t>
            </a:r>
          </a:p>
        </p:txBody>
      </p:sp>
      <p:sp>
        <p:nvSpPr>
          <p:cNvPr id="118841" name="Rectangle 57"/>
          <p:cNvSpPr>
            <a:spLocks noChangeArrowheads="1"/>
          </p:cNvSpPr>
          <p:nvPr/>
        </p:nvSpPr>
        <p:spPr bwMode="auto">
          <a:xfrm>
            <a:off x="8285163" y="5718175"/>
            <a:ext cx="320675" cy="274638"/>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c</a:t>
            </a:r>
          </a:p>
        </p:txBody>
      </p:sp>
      <p:sp>
        <p:nvSpPr>
          <p:cNvPr id="118842" name="Rectangle 58"/>
          <p:cNvSpPr>
            <a:spLocks noChangeArrowheads="1"/>
          </p:cNvSpPr>
          <p:nvPr/>
        </p:nvSpPr>
        <p:spPr bwMode="auto">
          <a:xfrm>
            <a:off x="8285163" y="5514975"/>
            <a:ext cx="477837" cy="274638"/>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sum</a:t>
            </a:r>
          </a:p>
        </p:txBody>
      </p:sp>
      <p:sp>
        <p:nvSpPr>
          <p:cNvPr id="118843" name="Oval 59"/>
          <p:cNvSpPr>
            <a:spLocks noChangeArrowheads="1"/>
          </p:cNvSpPr>
          <p:nvPr/>
        </p:nvSpPr>
        <p:spPr bwMode="auto">
          <a:xfrm>
            <a:off x="7804150" y="6215063"/>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8844" name="AutoShape 60"/>
          <p:cNvCxnSpPr>
            <a:cxnSpLocks noChangeShapeType="1"/>
            <a:stCxn id="118843" idx="2"/>
            <a:endCxn id="118849" idx="3"/>
          </p:cNvCxnSpPr>
          <p:nvPr/>
        </p:nvCxnSpPr>
        <p:spPr bwMode="auto">
          <a:xfrm rot="10800000">
            <a:off x="6240463" y="3559175"/>
            <a:ext cx="1563687" cy="2693988"/>
          </a:xfrm>
          <a:prstGeom prst="bentConnector3">
            <a:avLst>
              <a:gd name="adj1" fmla="val 41319"/>
            </a:avLst>
          </a:prstGeom>
          <a:noFill/>
          <a:ln w="9525">
            <a:solidFill>
              <a:schemeClr val="tx1"/>
            </a:solidFill>
            <a:miter lim="800000"/>
            <a:headEnd/>
            <a:tailEnd type="triangle" w="med" len="med"/>
          </a:ln>
          <a:effectLst/>
        </p:spPr>
      </p:cxnSp>
      <p:sp>
        <p:nvSpPr>
          <p:cNvPr id="118845" name="Oval 61"/>
          <p:cNvSpPr>
            <a:spLocks noChangeArrowheads="1"/>
          </p:cNvSpPr>
          <p:nvPr/>
        </p:nvSpPr>
        <p:spPr bwMode="auto">
          <a:xfrm>
            <a:off x="7804150" y="6024563"/>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8846" name="AutoShape 62"/>
          <p:cNvCxnSpPr>
            <a:cxnSpLocks noChangeShapeType="1"/>
            <a:stCxn id="118845" idx="2"/>
            <a:endCxn id="118853" idx="3"/>
          </p:cNvCxnSpPr>
          <p:nvPr/>
        </p:nvCxnSpPr>
        <p:spPr bwMode="auto">
          <a:xfrm rot="10800000">
            <a:off x="6240463" y="4168775"/>
            <a:ext cx="1563687" cy="1893888"/>
          </a:xfrm>
          <a:prstGeom prst="bentConnector3">
            <a:avLst>
              <a:gd name="adj1" fmla="val 56852"/>
            </a:avLst>
          </a:prstGeom>
          <a:noFill/>
          <a:ln w="9525">
            <a:solidFill>
              <a:schemeClr val="tx1"/>
            </a:solidFill>
            <a:miter lim="800000"/>
            <a:headEnd/>
            <a:tailEnd type="triangle" w="med" len="med"/>
          </a:ln>
          <a:effectLst/>
        </p:spPr>
      </p:cxnSp>
      <p:sp>
        <p:nvSpPr>
          <p:cNvPr id="118847" name="Oval 63"/>
          <p:cNvSpPr>
            <a:spLocks noChangeArrowheads="1"/>
          </p:cNvSpPr>
          <p:nvPr/>
        </p:nvSpPr>
        <p:spPr bwMode="auto">
          <a:xfrm>
            <a:off x="7804150" y="5808663"/>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8848" name="AutoShape 64"/>
          <p:cNvCxnSpPr>
            <a:cxnSpLocks noChangeShapeType="1"/>
            <a:stCxn id="118847" idx="2"/>
            <a:endCxn id="118855" idx="3"/>
          </p:cNvCxnSpPr>
          <p:nvPr/>
        </p:nvCxnSpPr>
        <p:spPr bwMode="auto">
          <a:xfrm rot="10800000">
            <a:off x="6240463" y="4778375"/>
            <a:ext cx="1563687" cy="1068388"/>
          </a:xfrm>
          <a:prstGeom prst="bentConnector3">
            <a:avLst>
              <a:gd name="adj1" fmla="val 73806"/>
            </a:avLst>
          </a:prstGeom>
          <a:noFill/>
          <a:ln w="9525">
            <a:solidFill>
              <a:schemeClr val="tx1"/>
            </a:solidFill>
            <a:miter lim="800000"/>
            <a:headEnd/>
            <a:tailEnd type="triangle" w="med" len="med"/>
          </a:ln>
          <a:effectLst/>
        </p:spPr>
      </p:cxnSp>
      <p:sp>
        <p:nvSpPr>
          <p:cNvPr id="118849" name="Rectangle 65" descr="Small checker board"/>
          <p:cNvSpPr>
            <a:spLocks noChangeArrowheads="1"/>
          </p:cNvSpPr>
          <p:nvPr/>
        </p:nvSpPr>
        <p:spPr bwMode="auto">
          <a:xfrm>
            <a:off x="5249863" y="35083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0" name="Rectangle 66" descr="Small checker board"/>
          <p:cNvSpPr>
            <a:spLocks noChangeArrowheads="1"/>
          </p:cNvSpPr>
          <p:nvPr/>
        </p:nvSpPr>
        <p:spPr bwMode="auto">
          <a:xfrm>
            <a:off x="5249863" y="36099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1" name="Rectangle 67" descr="Small checker board"/>
          <p:cNvSpPr>
            <a:spLocks noChangeArrowheads="1"/>
          </p:cNvSpPr>
          <p:nvPr/>
        </p:nvSpPr>
        <p:spPr bwMode="auto">
          <a:xfrm>
            <a:off x="5249863" y="59467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2" name="Rectangle 68" descr="Small checker board"/>
          <p:cNvSpPr>
            <a:spLocks noChangeArrowheads="1"/>
          </p:cNvSpPr>
          <p:nvPr/>
        </p:nvSpPr>
        <p:spPr bwMode="auto">
          <a:xfrm>
            <a:off x="5249863" y="60483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3" name="Rectangle 69" descr="Small checker board"/>
          <p:cNvSpPr>
            <a:spLocks noChangeArrowheads="1"/>
          </p:cNvSpPr>
          <p:nvPr/>
        </p:nvSpPr>
        <p:spPr bwMode="auto">
          <a:xfrm>
            <a:off x="5249863" y="41179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4" name="Rectangle 70" descr="Small checker board"/>
          <p:cNvSpPr>
            <a:spLocks noChangeArrowheads="1"/>
          </p:cNvSpPr>
          <p:nvPr/>
        </p:nvSpPr>
        <p:spPr bwMode="auto">
          <a:xfrm>
            <a:off x="5249863" y="42195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5" name="Rectangle 71" descr="Small checker board"/>
          <p:cNvSpPr>
            <a:spLocks noChangeArrowheads="1"/>
          </p:cNvSpPr>
          <p:nvPr/>
        </p:nvSpPr>
        <p:spPr bwMode="auto">
          <a:xfrm>
            <a:off x="5249863" y="47275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6" name="Rectangle 72" descr="Small checker board"/>
          <p:cNvSpPr>
            <a:spLocks noChangeArrowheads="1"/>
          </p:cNvSpPr>
          <p:nvPr/>
        </p:nvSpPr>
        <p:spPr bwMode="auto">
          <a:xfrm>
            <a:off x="5249863" y="48291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7" name="Rectangle 73" descr="Small checker board"/>
          <p:cNvSpPr>
            <a:spLocks noChangeArrowheads="1"/>
          </p:cNvSpPr>
          <p:nvPr/>
        </p:nvSpPr>
        <p:spPr bwMode="auto">
          <a:xfrm>
            <a:off x="5249863" y="53371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8" name="Rectangle 74" descr="Small checker board"/>
          <p:cNvSpPr>
            <a:spLocks noChangeArrowheads="1"/>
          </p:cNvSpPr>
          <p:nvPr/>
        </p:nvSpPr>
        <p:spPr bwMode="auto">
          <a:xfrm>
            <a:off x="5249863" y="5438775"/>
            <a:ext cx="990600" cy="10001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18859" name="Oval 75"/>
          <p:cNvSpPr>
            <a:spLocks noChangeArrowheads="1"/>
          </p:cNvSpPr>
          <p:nvPr/>
        </p:nvSpPr>
        <p:spPr bwMode="auto">
          <a:xfrm>
            <a:off x="7804150" y="5605463"/>
            <a:ext cx="74613" cy="74612"/>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18860" name="AutoShape 76"/>
          <p:cNvCxnSpPr>
            <a:cxnSpLocks noChangeShapeType="1"/>
            <a:stCxn id="118859" idx="2"/>
            <a:endCxn id="118851" idx="3"/>
          </p:cNvCxnSpPr>
          <p:nvPr/>
        </p:nvCxnSpPr>
        <p:spPr bwMode="auto">
          <a:xfrm rot="10800000" flipV="1">
            <a:off x="6240463" y="5643563"/>
            <a:ext cx="1563687" cy="354012"/>
          </a:xfrm>
          <a:prstGeom prst="bentConnector3">
            <a:avLst>
              <a:gd name="adj1" fmla="val 87713"/>
            </a:avLst>
          </a:prstGeom>
          <a:noFill/>
          <a:ln w="9525">
            <a:solidFill>
              <a:schemeClr val="tx1"/>
            </a:solidFill>
            <a:miter lim="800000"/>
            <a:headEnd/>
            <a:tailEnd type="triangle" w="med" len="med"/>
          </a:ln>
          <a:effectLst/>
        </p:spPr>
      </p:cxnSp>
      <p:sp>
        <p:nvSpPr>
          <p:cNvPr id="118861" name="Line 77"/>
          <p:cNvSpPr>
            <a:spLocks noChangeShapeType="1"/>
          </p:cNvSpPr>
          <p:nvPr/>
        </p:nvSpPr>
        <p:spPr bwMode="auto">
          <a:xfrm>
            <a:off x="6800850" y="3224213"/>
            <a:ext cx="0" cy="3332162"/>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sp>
        <p:nvSpPr>
          <p:cNvPr id="118862" name="Text Box 78"/>
          <p:cNvSpPr txBox="1">
            <a:spLocks noChangeArrowheads="1"/>
          </p:cNvSpPr>
          <p:nvPr/>
        </p:nvSpPr>
        <p:spPr bwMode="auto">
          <a:xfrm>
            <a:off x="5237163" y="3233738"/>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18863" name="Text Box 79"/>
          <p:cNvSpPr txBox="1">
            <a:spLocks noChangeArrowheads="1"/>
          </p:cNvSpPr>
          <p:nvPr/>
        </p:nvSpPr>
        <p:spPr bwMode="auto">
          <a:xfrm>
            <a:off x="7346950" y="3233738"/>
            <a:ext cx="1003300" cy="3048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grpSp>
        <p:nvGrpSpPr>
          <p:cNvPr id="118864" name="Group 80"/>
          <p:cNvGrpSpPr>
            <a:grpSpLocks/>
          </p:cNvGrpSpPr>
          <p:nvPr/>
        </p:nvGrpSpPr>
        <p:grpSpPr bwMode="auto">
          <a:xfrm>
            <a:off x="1041400" y="4953000"/>
            <a:ext cx="5203825" cy="1000125"/>
            <a:chOff x="656" y="3120"/>
            <a:chExt cx="3278" cy="630"/>
          </a:xfrm>
        </p:grpSpPr>
        <p:sp>
          <p:nvSpPr>
            <p:cNvPr id="118865" name="AutoShape 81"/>
            <p:cNvSpPr>
              <a:spLocks noChangeArrowheads="1"/>
            </p:cNvSpPr>
            <p:nvPr/>
          </p:nvSpPr>
          <p:spPr bwMode="auto">
            <a:xfrm>
              <a:off x="656" y="3120"/>
              <a:ext cx="2208" cy="336"/>
            </a:xfrm>
            <a:prstGeom prst="wedgeRectCallout">
              <a:avLst>
                <a:gd name="adj1" fmla="val 69884"/>
                <a:gd name="adj2" fmla="val 4494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sz="1600" i="1">
                  <a:latin typeface="Times New Roman" pitchFamily="1" charset="0"/>
                </a:rPr>
                <a:t>This object was used to hold a temporary</a:t>
              </a:r>
            </a:p>
            <a:p>
              <a:pPr>
                <a:lnSpc>
                  <a:spcPct val="85000"/>
                </a:lnSpc>
              </a:pPr>
              <a:r>
                <a:rPr lang="en-US" sz="1600" i="1">
                  <a:latin typeface="Times New Roman" pitchFamily="1" charset="0"/>
                </a:rPr>
                <a:t>result and is no longer accessible.</a:t>
              </a:r>
            </a:p>
          </p:txBody>
        </p:sp>
        <p:sp>
          <p:nvSpPr>
            <p:cNvPr id="118866" name="Rectangle 82"/>
            <p:cNvSpPr>
              <a:spLocks noChangeArrowheads="1"/>
            </p:cNvSpPr>
            <p:nvPr/>
          </p:nvSpPr>
          <p:spPr bwMode="auto">
            <a:xfrm>
              <a:off x="3312" y="3368"/>
              <a:ext cx="622" cy="38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88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8788">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xit" presetSubtype="0" fill="hold" nodeType="afterEffect">
                                  <p:stCondLst>
                                    <p:cond delay="0"/>
                                  </p:stCondLst>
                                  <p:childTnLst>
                                    <p:set>
                                      <p:cBhvr>
                                        <p:cTn id="13" dur="1" fill="hold">
                                          <p:stCondLst>
                                            <p:cond delay="0"/>
                                          </p:stCondLst>
                                        </p:cTn>
                                        <p:tgtEl>
                                          <p:spTgt spid="118798"/>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1188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Exercise: Stack-Heap Diagrams</a:t>
            </a:r>
            <a:endParaRPr lang="en-US">
              <a:solidFill>
                <a:srgbClr val="FF0000"/>
              </a:solidFill>
            </a:endParaRPr>
          </a:p>
        </p:txBody>
      </p:sp>
      <p:sp>
        <p:nvSpPr>
          <p:cNvPr id="120835" name="Rectangle 3"/>
          <p:cNvSpPr>
            <a:spLocks noChangeArrowheads="1"/>
          </p:cNvSpPr>
          <p:nvPr/>
        </p:nvSpPr>
        <p:spPr bwMode="auto">
          <a:xfrm>
            <a:off x="1270000" y="5295900"/>
            <a:ext cx="6731000" cy="1219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nSpc>
                <a:spcPct val="90000"/>
              </a:lnSpc>
            </a:pPr>
            <a:r>
              <a:rPr lang="en-US" sz="1600" b="1">
                <a:latin typeface="Courier New" pitchFamily="1" charset="0"/>
              </a:rPr>
              <a:t>public void run() {</a:t>
            </a:r>
          </a:p>
          <a:p>
            <a:pPr>
              <a:lnSpc>
                <a:spcPct val="90000"/>
              </a:lnSpc>
            </a:pPr>
            <a:r>
              <a:rPr lang="en-US" sz="1600" b="1">
                <a:latin typeface="Courier New" pitchFamily="1" charset="0"/>
              </a:rPr>
              <a:t>   Point p1 = new Point(0, 0);</a:t>
            </a:r>
          </a:p>
          <a:p>
            <a:pPr>
              <a:lnSpc>
                <a:spcPct val="90000"/>
              </a:lnSpc>
            </a:pPr>
            <a:r>
              <a:rPr lang="en-US" sz="1600" b="1">
                <a:latin typeface="Courier New" pitchFamily="1" charset="0"/>
              </a:rPr>
              <a:t>   Point p2 = new Point(200, 200); </a:t>
            </a:r>
          </a:p>
          <a:p>
            <a:pPr>
              <a:lnSpc>
                <a:spcPct val="90000"/>
              </a:lnSpc>
            </a:pPr>
            <a:r>
              <a:rPr lang="en-US" sz="1600" b="1">
                <a:latin typeface="Courier New" pitchFamily="1" charset="0"/>
              </a:rPr>
              <a:t>   Line line = new Line(p1, p2);</a:t>
            </a:r>
          </a:p>
          <a:p>
            <a:pPr>
              <a:lnSpc>
                <a:spcPct val="90000"/>
              </a:lnSpc>
            </a:pPr>
            <a:r>
              <a:rPr lang="en-US" sz="1600" b="1">
                <a:latin typeface="Courier New" pitchFamily="1" charset="0"/>
              </a:rPr>
              <a:t>}</a:t>
            </a:r>
          </a:p>
        </p:txBody>
      </p:sp>
      <p:sp>
        <p:nvSpPr>
          <p:cNvPr id="120836" name="Rectangle 4"/>
          <p:cNvSpPr>
            <a:spLocks noChangeArrowheads="1"/>
          </p:cNvSpPr>
          <p:nvPr/>
        </p:nvSpPr>
        <p:spPr bwMode="auto">
          <a:xfrm>
            <a:off x="449263" y="1776413"/>
            <a:ext cx="4046537" cy="2643187"/>
          </a:xfrm>
          <a:prstGeom prst="rect">
            <a:avLst/>
          </a:prstGeom>
          <a:solidFill>
            <a:schemeClr val="bg1"/>
          </a:solidFill>
          <a:ln w="9525">
            <a:solidFill>
              <a:schemeClr val="tx1"/>
            </a:solidFill>
            <a:miter lim="800000"/>
            <a:headEnd/>
            <a:tailEnd/>
          </a:ln>
          <a:effectLst/>
        </p:spPr>
        <p:txBody>
          <a:bodyPr wrap="none">
            <a:prstTxWarp prst="textNoShape">
              <a:avLst/>
            </a:prstTxWarp>
          </a:bodyPr>
          <a:lstStyle/>
          <a:p>
            <a:pPr>
              <a:lnSpc>
                <a:spcPct val="90000"/>
              </a:lnSpc>
            </a:pPr>
            <a:r>
              <a:rPr lang="en-US" sz="1600" b="1">
                <a:latin typeface="Courier New" pitchFamily="1" charset="0"/>
              </a:rPr>
              <a:t>public class Point {</a:t>
            </a:r>
          </a:p>
          <a:p>
            <a:pPr>
              <a:lnSpc>
                <a:spcPct val="90000"/>
              </a:lnSpc>
            </a:pPr>
            <a:r>
              <a:rPr lang="en-US" sz="1600" b="1">
                <a:latin typeface="Courier New" pitchFamily="1" charset="0"/>
              </a:rPr>
              <a:t>   public Point(int x, int y) {</a:t>
            </a:r>
          </a:p>
          <a:p>
            <a:pPr>
              <a:lnSpc>
                <a:spcPct val="90000"/>
              </a:lnSpc>
            </a:pPr>
            <a:r>
              <a:rPr lang="en-US" sz="1600" b="1">
                <a:latin typeface="Courier New" pitchFamily="1" charset="0"/>
              </a:rPr>
              <a:t>      cx = x;</a:t>
            </a:r>
          </a:p>
          <a:p>
            <a:pPr>
              <a:lnSpc>
                <a:spcPct val="90000"/>
              </a:lnSpc>
            </a:pPr>
            <a:r>
              <a:rPr lang="en-US" sz="1600" b="1">
                <a:latin typeface="Courier New" pitchFamily="1" charset="0"/>
              </a:rPr>
              <a:t>      cy = y;</a:t>
            </a:r>
          </a:p>
          <a:p>
            <a:pPr>
              <a:lnSpc>
                <a:spcPct val="90000"/>
              </a:lnSpc>
            </a:pPr>
            <a:r>
              <a:rPr lang="en-US" sz="1600" b="1">
                <a:latin typeface="Courier New" pitchFamily="1" charset="0"/>
              </a:rPr>
              <a:t>   }</a:t>
            </a:r>
          </a:p>
          <a:p>
            <a:pPr>
              <a:lnSpc>
                <a:spcPct val="90000"/>
              </a:lnSpc>
            </a:pPr>
            <a:endParaRPr lang="en-US" sz="1000" b="1">
              <a:latin typeface="Courier New" pitchFamily="1" charset="0"/>
            </a:endParaRPr>
          </a:p>
          <a:p>
            <a:pPr>
              <a:lnSpc>
                <a:spcPct val="90000"/>
              </a:lnSpc>
            </a:pPr>
            <a:r>
              <a:rPr lang="en-US" sz="1600" b="1">
                <a:latin typeface="Courier New" pitchFamily="1" charset="0"/>
              </a:rPr>
              <a:t>   </a:t>
            </a:r>
            <a:r>
              <a:rPr lang="en-US" sz="1600" i="1">
                <a:latin typeface="Times New Roman" pitchFamily="1" charset="0"/>
              </a:rPr>
              <a:t>. . . other methods appear here . . .</a:t>
            </a:r>
            <a:endParaRPr lang="en-US" sz="1600" b="1">
              <a:latin typeface="Courier New" pitchFamily="1" charset="0"/>
            </a:endParaRPr>
          </a:p>
          <a:p>
            <a:pPr>
              <a:lnSpc>
                <a:spcPct val="90000"/>
              </a:lnSpc>
            </a:pPr>
            <a:endParaRPr lang="en-US" sz="1000" b="1">
              <a:latin typeface="Courier New" pitchFamily="1" charset="0"/>
            </a:endParaRPr>
          </a:p>
          <a:p>
            <a:pPr>
              <a:lnSpc>
                <a:spcPct val="90000"/>
              </a:lnSpc>
            </a:pPr>
            <a:r>
              <a:rPr lang="en-US" sz="1600" b="1">
                <a:latin typeface="Courier New" pitchFamily="1" charset="0"/>
              </a:rPr>
              <a:t>   private int cx;</a:t>
            </a:r>
          </a:p>
          <a:p>
            <a:pPr>
              <a:lnSpc>
                <a:spcPct val="90000"/>
              </a:lnSpc>
            </a:pPr>
            <a:r>
              <a:rPr lang="en-US" sz="1600" b="1">
                <a:latin typeface="Courier New" pitchFamily="1" charset="0"/>
              </a:rPr>
              <a:t>   private int cy;</a:t>
            </a:r>
          </a:p>
          <a:p>
            <a:pPr>
              <a:lnSpc>
                <a:spcPct val="90000"/>
              </a:lnSpc>
            </a:pPr>
            <a:r>
              <a:rPr lang="en-US" sz="1600" b="1">
                <a:latin typeface="Courier New" pitchFamily="1" charset="0"/>
              </a:rPr>
              <a:t>}</a:t>
            </a:r>
          </a:p>
          <a:p>
            <a:pPr>
              <a:lnSpc>
                <a:spcPct val="90000"/>
              </a:lnSpc>
            </a:pPr>
            <a:endParaRPr lang="en-US" sz="1600" b="1">
              <a:latin typeface="Courier New" pitchFamily="1" charset="0"/>
            </a:endParaRPr>
          </a:p>
        </p:txBody>
      </p:sp>
      <p:sp>
        <p:nvSpPr>
          <p:cNvPr id="120837" name="Text Box 5"/>
          <p:cNvSpPr txBox="1">
            <a:spLocks noChangeArrowheads="1"/>
          </p:cNvSpPr>
          <p:nvPr/>
        </p:nvSpPr>
        <p:spPr bwMode="auto">
          <a:xfrm>
            <a:off x="457200" y="1143000"/>
            <a:ext cx="8229600" cy="457200"/>
          </a:xfrm>
          <a:prstGeom prst="rect">
            <a:avLst/>
          </a:prstGeom>
          <a:noFill/>
          <a:ln w="9525">
            <a:noFill/>
            <a:miter lim="800000"/>
            <a:headEnd/>
            <a:tailEnd/>
          </a:ln>
          <a:effectLst/>
        </p:spPr>
        <p:txBody>
          <a:bodyPr>
            <a:prstTxWarp prst="textNoShape">
              <a:avLst/>
            </a:prstTxWarp>
            <a:spAutoFit/>
          </a:bodyPr>
          <a:lstStyle/>
          <a:p>
            <a:pPr algn="just"/>
            <a:r>
              <a:rPr lang="en-US" sz="2400">
                <a:latin typeface="Times New Roman" pitchFamily="1" charset="0"/>
              </a:rPr>
              <a:t>Suppose that the classes </a:t>
            </a:r>
            <a:r>
              <a:rPr lang="en-US" sz="2000" b="1">
                <a:latin typeface="Courier New" pitchFamily="1" charset="0"/>
              </a:rPr>
              <a:t>Point</a:t>
            </a:r>
            <a:r>
              <a:rPr lang="en-US" sz="2400">
                <a:latin typeface="Times New Roman" pitchFamily="1" charset="0"/>
              </a:rPr>
              <a:t> and </a:t>
            </a:r>
            <a:r>
              <a:rPr lang="en-US" sz="2000" b="1">
                <a:latin typeface="Courier New" pitchFamily="1" charset="0"/>
              </a:rPr>
              <a:t>Line</a:t>
            </a:r>
            <a:r>
              <a:rPr lang="en-US" sz="2400">
                <a:latin typeface="Times New Roman" pitchFamily="1" charset="0"/>
              </a:rPr>
              <a:t> are defined as follows: </a:t>
            </a:r>
          </a:p>
        </p:txBody>
      </p:sp>
      <p:sp>
        <p:nvSpPr>
          <p:cNvPr id="120838" name="Rectangle 6"/>
          <p:cNvSpPr>
            <a:spLocks noChangeArrowheads="1"/>
          </p:cNvSpPr>
          <p:nvPr/>
        </p:nvSpPr>
        <p:spPr bwMode="auto">
          <a:xfrm>
            <a:off x="4648200" y="1776413"/>
            <a:ext cx="4046538" cy="2643187"/>
          </a:xfrm>
          <a:prstGeom prst="rect">
            <a:avLst/>
          </a:prstGeom>
          <a:solidFill>
            <a:schemeClr val="bg1"/>
          </a:solidFill>
          <a:ln w="9525">
            <a:solidFill>
              <a:schemeClr val="tx1"/>
            </a:solidFill>
            <a:miter lim="800000"/>
            <a:headEnd/>
            <a:tailEnd/>
          </a:ln>
          <a:effectLst/>
        </p:spPr>
        <p:txBody>
          <a:bodyPr wrap="none">
            <a:prstTxWarp prst="textNoShape">
              <a:avLst/>
            </a:prstTxWarp>
          </a:bodyPr>
          <a:lstStyle/>
          <a:p>
            <a:pPr>
              <a:lnSpc>
                <a:spcPct val="90000"/>
              </a:lnSpc>
            </a:pPr>
            <a:r>
              <a:rPr lang="en-US" sz="1600" b="1">
                <a:latin typeface="Courier New" pitchFamily="1" charset="0"/>
              </a:rPr>
              <a:t>public class Line {</a:t>
            </a:r>
          </a:p>
          <a:p>
            <a:pPr>
              <a:lnSpc>
                <a:spcPct val="90000"/>
              </a:lnSpc>
            </a:pPr>
            <a:r>
              <a:rPr lang="en-US" sz="1600" b="1">
                <a:latin typeface="Courier New" pitchFamily="1" charset="0"/>
              </a:rPr>
              <a:t>   public Line(Point p1,</a:t>
            </a:r>
          </a:p>
          <a:p>
            <a:pPr>
              <a:lnSpc>
                <a:spcPct val="90000"/>
              </a:lnSpc>
            </a:pPr>
            <a:r>
              <a:rPr lang="en-US" sz="1600" b="1">
                <a:latin typeface="Courier New" pitchFamily="1" charset="0"/>
              </a:rPr>
              <a:t>               Point p2) {</a:t>
            </a:r>
          </a:p>
          <a:p>
            <a:pPr>
              <a:lnSpc>
                <a:spcPct val="90000"/>
              </a:lnSpc>
            </a:pPr>
            <a:r>
              <a:rPr lang="en-US" sz="1600" b="1">
                <a:latin typeface="Courier New" pitchFamily="1" charset="0"/>
              </a:rPr>
              <a:t>      start = p1;</a:t>
            </a:r>
          </a:p>
          <a:p>
            <a:pPr>
              <a:lnSpc>
                <a:spcPct val="90000"/>
              </a:lnSpc>
            </a:pPr>
            <a:r>
              <a:rPr lang="en-US" sz="1600" b="1">
                <a:latin typeface="Courier New" pitchFamily="1" charset="0"/>
              </a:rPr>
              <a:t>      finish = p2;</a:t>
            </a:r>
          </a:p>
          <a:p>
            <a:pPr>
              <a:lnSpc>
                <a:spcPct val="90000"/>
              </a:lnSpc>
            </a:pPr>
            <a:r>
              <a:rPr lang="en-US" sz="1600" b="1">
                <a:latin typeface="Courier New" pitchFamily="1" charset="0"/>
              </a:rPr>
              <a:t>   }</a:t>
            </a:r>
          </a:p>
          <a:p>
            <a:pPr>
              <a:lnSpc>
                <a:spcPct val="90000"/>
              </a:lnSpc>
            </a:pPr>
            <a:endParaRPr lang="en-US" sz="1000" b="1">
              <a:latin typeface="Courier New" pitchFamily="1" charset="0"/>
            </a:endParaRPr>
          </a:p>
          <a:p>
            <a:pPr>
              <a:lnSpc>
                <a:spcPct val="90000"/>
              </a:lnSpc>
            </a:pPr>
            <a:r>
              <a:rPr lang="en-US" sz="1600" b="1">
                <a:latin typeface="Courier New" pitchFamily="1" charset="0"/>
              </a:rPr>
              <a:t>   </a:t>
            </a:r>
            <a:r>
              <a:rPr lang="en-US" sz="1600" i="1">
                <a:latin typeface="Times New Roman" pitchFamily="1" charset="0"/>
              </a:rPr>
              <a:t>. . . other methods appear here . . .</a:t>
            </a:r>
            <a:endParaRPr lang="en-US" sz="1600" b="1">
              <a:latin typeface="Courier New" pitchFamily="1" charset="0"/>
            </a:endParaRPr>
          </a:p>
          <a:p>
            <a:pPr>
              <a:lnSpc>
                <a:spcPct val="90000"/>
              </a:lnSpc>
            </a:pPr>
            <a:endParaRPr lang="en-US" sz="1000" b="1">
              <a:latin typeface="Courier New" pitchFamily="1" charset="0"/>
            </a:endParaRPr>
          </a:p>
          <a:p>
            <a:pPr>
              <a:lnSpc>
                <a:spcPct val="90000"/>
              </a:lnSpc>
            </a:pPr>
            <a:r>
              <a:rPr lang="en-US" sz="1600" b="1">
                <a:latin typeface="Courier New" pitchFamily="1" charset="0"/>
              </a:rPr>
              <a:t>   private Point start;</a:t>
            </a:r>
          </a:p>
          <a:p>
            <a:pPr>
              <a:lnSpc>
                <a:spcPct val="90000"/>
              </a:lnSpc>
            </a:pPr>
            <a:r>
              <a:rPr lang="en-US" sz="1600" b="1">
                <a:latin typeface="Courier New" pitchFamily="1" charset="0"/>
              </a:rPr>
              <a:t>   private Point finish;</a:t>
            </a:r>
          </a:p>
          <a:p>
            <a:pPr>
              <a:lnSpc>
                <a:spcPct val="90000"/>
              </a:lnSpc>
            </a:pPr>
            <a:r>
              <a:rPr lang="en-US" sz="1600" b="1">
                <a:latin typeface="Courier New" pitchFamily="1" charset="0"/>
              </a:rPr>
              <a:t>}</a:t>
            </a:r>
          </a:p>
          <a:p>
            <a:pPr>
              <a:lnSpc>
                <a:spcPct val="90000"/>
              </a:lnSpc>
            </a:pPr>
            <a:endParaRPr lang="en-US" sz="1600" b="1">
              <a:latin typeface="Courier New" pitchFamily="1" charset="0"/>
            </a:endParaRPr>
          </a:p>
        </p:txBody>
      </p:sp>
      <p:sp>
        <p:nvSpPr>
          <p:cNvPr id="120839" name="Text Box 7"/>
          <p:cNvSpPr txBox="1">
            <a:spLocks noChangeArrowheads="1"/>
          </p:cNvSpPr>
          <p:nvPr/>
        </p:nvSpPr>
        <p:spPr bwMode="auto">
          <a:xfrm>
            <a:off x="457200" y="4495800"/>
            <a:ext cx="8229600" cy="71437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latin typeface="Times New Roman" pitchFamily="1" charset="0"/>
              </a:rPr>
              <a:t>Draw a heap-stack diagram showing the state of memory just before the following </a:t>
            </a:r>
            <a:r>
              <a:rPr lang="en-US" sz="2000" b="1">
                <a:latin typeface="Courier New" pitchFamily="1" charset="0"/>
              </a:rPr>
              <a:t>run</a:t>
            </a:r>
            <a:r>
              <a:rPr lang="en-US" sz="2400">
                <a:latin typeface="Times New Roman" pitchFamily="1" charset="0"/>
              </a:rPr>
              <a:t> method returns.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Solution: Stack-Heap Diagrams</a:t>
            </a:r>
            <a:endParaRPr lang="en-US">
              <a:solidFill>
                <a:srgbClr val="FF0000"/>
              </a:solidFill>
            </a:endParaRPr>
          </a:p>
        </p:txBody>
      </p:sp>
      <p:grpSp>
        <p:nvGrpSpPr>
          <p:cNvPr id="122883" name="Group 3"/>
          <p:cNvGrpSpPr>
            <a:grpSpLocks/>
          </p:cNvGrpSpPr>
          <p:nvPr/>
        </p:nvGrpSpPr>
        <p:grpSpPr bwMode="auto">
          <a:xfrm>
            <a:off x="254000" y="2314575"/>
            <a:ext cx="4637088" cy="2235200"/>
            <a:chOff x="160" y="2752"/>
            <a:chExt cx="2921" cy="1408"/>
          </a:xfrm>
        </p:grpSpPr>
        <p:grpSp>
          <p:nvGrpSpPr>
            <p:cNvPr id="122884" name="Group 4"/>
            <p:cNvGrpSpPr>
              <a:grpSpLocks/>
            </p:cNvGrpSpPr>
            <p:nvPr/>
          </p:nvGrpSpPr>
          <p:grpSpPr bwMode="auto">
            <a:xfrm>
              <a:off x="160" y="3739"/>
              <a:ext cx="1617" cy="421"/>
              <a:chOff x="1081" y="3017"/>
              <a:chExt cx="1617" cy="421"/>
            </a:xfrm>
          </p:grpSpPr>
          <p:sp>
            <p:nvSpPr>
              <p:cNvPr id="122885" name="Rectangle 5"/>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100C</a:t>
                </a:r>
              </a:p>
            </p:txBody>
          </p:sp>
          <p:sp>
            <p:nvSpPr>
              <p:cNvPr id="122886" name="Rectangle 6"/>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finish</a:t>
                </a:r>
              </a:p>
            </p:txBody>
          </p:sp>
          <p:sp>
            <p:nvSpPr>
              <p:cNvPr id="122887" name="Rectangle 7"/>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888" name="Rectangle 8"/>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1000</a:t>
                </a:r>
              </a:p>
            </p:txBody>
          </p:sp>
          <p:sp>
            <p:nvSpPr>
              <p:cNvPr id="122889" name="Rectangle 9"/>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start</a:t>
                </a:r>
              </a:p>
            </p:txBody>
          </p:sp>
          <p:sp>
            <p:nvSpPr>
              <p:cNvPr id="122890" name="Rectangle 10"/>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891" name="Rectangle 11"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892" name="Rectangle 12"/>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22893" name="Group 13"/>
            <p:cNvGrpSpPr>
              <a:grpSpLocks/>
            </p:cNvGrpSpPr>
            <p:nvPr/>
          </p:nvGrpSpPr>
          <p:grpSpPr bwMode="auto">
            <a:xfrm>
              <a:off x="160" y="3355"/>
              <a:ext cx="1617" cy="421"/>
              <a:chOff x="1081" y="2633"/>
              <a:chExt cx="1617" cy="421"/>
            </a:xfrm>
          </p:grpSpPr>
          <p:sp>
            <p:nvSpPr>
              <p:cNvPr id="122894" name="Rectangle 14"/>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200</a:t>
                </a:r>
              </a:p>
            </p:txBody>
          </p:sp>
          <p:sp>
            <p:nvSpPr>
              <p:cNvPr id="122895" name="Rectangle 15"/>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cy</a:t>
                </a:r>
              </a:p>
            </p:txBody>
          </p:sp>
          <p:sp>
            <p:nvSpPr>
              <p:cNvPr id="122896" name="Rectangle 16"/>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897" name="Rectangle 17"/>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200</a:t>
                </a:r>
              </a:p>
            </p:txBody>
          </p:sp>
          <p:sp>
            <p:nvSpPr>
              <p:cNvPr id="122898" name="Rectangle 18"/>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cx</a:t>
                </a:r>
              </a:p>
            </p:txBody>
          </p:sp>
          <p:sp>
            <p:nvSpPr>
              <p:cNvPr id="122899" name="Rectangle 19"/>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00" name="Rectangle 20"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01" name="Rectangle 21"/>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22902" name="Group 22"/>
            <p:cNvGrpSpPr>
              <a:grpSpLocks/>
            </p:cNvGrpSpPr>
            <p:nvPr/>
          </p:nvGrpSpPr>
          <p:grpSpPr bwMode="auto">
            <a:xfrm>
              <a:off x="160" y="2971"/>
              <a:ext cx="1617" cy="421"/>
              <a:chOff x="1081" y="2249"/>
              <a:chExt cx="1617" cy="421"/>
            </a:xfrm>
          </p:grpSpPr>
          <p:sp>
            <p:nvSpPr>
              <p:cNvPr id="122903" name="Rectangle 23"/>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0</a:t>
                </a:r>
              </a:p>
            </p:txBody>
          </p:sp>
          <p:sp>
            <p:nvSpPr>
              <p:cNvPr id="122904" name="Rectangle 24"/>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cy</a:t>
                </a:r>
              </a:p>
            </p:txBody>
          </p:sp>
          <p:sp>
            <p:nvSpPr>
              <p:cNvPr id="122905" name="Rectangle 25"/>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06" name="Rectangle 26"/>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0</a:t>
                </a:r>
              </a:p>
            </p:txBody>
          </p:sp>
          <p:sp>
            <p:nvSpPr>
              <p:cNvPr id="122907" name="Rectangle 27"/>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cx</a:t>
                </a:r>
              </a:p>
            </p:txBody>
          </p:sp>
          <p:sp>
            <p:nvSpPr>
              <p:cNvPr id="122908" name="Rectangle 28"/>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09" name="Rectangle 29"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10" name="Rectangle 30"/>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22911" name="Text Box 31"/>
            <p:cNvSpPr txBox="1">
              <a:spLocks noChangeArrowheads="1"/>
            </p:cNvSpPr>
            <p:nvPr/>
          </p:nvSpPr>
          <p:spPr bwMode="auto">
            <a:xfrm>
              <a:off x="655" y="2757"/>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22912" name="Text Box 32"/>
            <p:cNvSpPr txBox="1">
              <a:spLocks noChangeArrowheads="1"/>
            </p:cNvSpPr>
            <p:nvPr/>
          </p:nvSpPr>
          <p:spPr bwMode="auto">
            <a:xfrm>
              <a:off x="1968" y="2752"/>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sp>
          <p:nvSpPr>
            <p:cNvPr id="122913" name="Rectangle 33" descr="Small checker board"/>
            <p:cNvSpPr>
              <a:spLocks noChangeArrowheads="1"/>
            </p:cNvSpPr>
            <p:nvPr/>
          </p:nvSpPr>
          <p:spPr bwMode="auto">
            <a:xfrm>
              <a:off x="1960" y="400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14" name="Rectangle 34"/>
            <p:cNvSpPr>
              <a:spLocks noChangeArrowheads="1"/>
            </p:cNvSpPr>
            <p:nvPr/>
          </p:nvSpPr>
          <p:spPr bwMode="auto">
            <a:xfrm>
              <a:off x="1960" y="387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15" name="Rectangle 35"/>
            <p:cNvSpPr>
              <a:spLocks noChangeArrowheads="1"/>
            </p:cNvSpPr>
            <p:nvPr/>
          </p:nvSpPr>
          <p:spPr bwMode="auto">
            <a:xfrm>
              <a:off x="1960" y="374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16" name="Rectangle 36"/>
            <p:cNvSpPr>
              <a:spLocks noChangeArrowheads="1"/>
            </p:cNvSpPr>
            <p:nvPr/>
          </p:nvSpPr>
          <p:spPr bwMode="auto">
            <a:xfrm>
              <a:off x="1960" y="362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17" name="Rectangle 37"/>
            <p:cNvSpPr>
              <a:spLocks noChangeArrowheads="1"/>
            </p:cNvSpPr>
            <p:nvPr/>
          </p:nvSpPr>
          <p:spPr bwMode="auto">
            <a:xfrm>
              <a:off x="1448" y="386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p1</a:t>
              </a:r>
            </a:p>
          </p:txBody>
        </p:sp>
        <p:sp>
          <p:nvSpPr>
            <p:cNvPr id="122918" name="Rectangle 38"/>
            <p:cNvSpPr>
              <a:spLocks noChangeArrowheads="1"/>
            </p:cNvSpPr>
            <p:nvPr/>
          </p:nvSpPr>
          <p:spPr bwMode="auto">
            <a:xfrm>
              <a:off x="1448" y="373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p2</a:t>
              </a:r>
            </a:p>
          </p:txBody>
        </p:sp>
        <p:sp>
          <p:nvSpPr>
            <p:cNvPr id="122919" name="Rectangle 39"/>
            <p:cNvSpPr>
              <a:spLocks noChangeArrowheads="1"/>
            </p:cNvSpPr>
            <p:nvPr/>
          </p:nvSpPr>
          <p:spPr bwMode="auto">
            <a:xfrm>
              <a:off x="1448" y="360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line</a:t>
              </a:r>
            </a:p>
          </p:txBody>
        </p:sp>
        <p:sp>
          <p:nvSpPr>
            <p:cNvPr id="122920" name="Rectangle 40"/>
            <p:cNvSpPr>
              <a:spLocks noChangeArrowheads="1"/>
            </p:cNvSpPr>
            <p:nvPr/>
          </p:nvSpPr>
          <p:spPr bwMode="auto">
            <a:xfrm>
              <a:off x="2552" y="3989"/>
              <a:ext cx="529" cy="154"/>
            </a:xfrm>
            <a:prstGeom prst="rect">
              <a:avLst/>
            </a:prstGeom>
            <a:noFill/>
            <a:ln w="9525">
              <a:noFill/>
              <a:miter lim="800000"/>
              <a:headEnd/>
              <a:tailEnd/>
            </a:ln>
            <a:effectLst/>
          </p:spPr>
          <p:txBody>
            <a:bodyPr>
              <a:prstTxWarp prst="textNoShape">
                <a:avLst/>
              </a:prstTxWarp>
              <a:spAutoFit/>
            </a:bodyPr>
            <a:lstStyle/>
            <a:p>
              <a:r>
                <a:rPr lang="en-US" sz="1000" b="1"/>
                <a:t>FFFC</a:t>
              </a:r>
            </a:p>
          </p:txBody>
        </p:sp>
        <p:sp>
          <p:nvSpPr>
            <p:cNvPr id="122921" name="Rectangle 41"/>
            <p:cNvSpPr>
              <a:spLocks noChangeArrowheads="1"/>
            </p:cNvSpPr>
            <p:nvPr/>
          </p:nvSpPr>
          <p:spPr bwMode="auto">
            <a:xfrm>
              <a:off x="2552" y="3861"/>
              <a:ext cx="529" cy="154"/>
            </a:xfrm>
            <a:prstGeom prst="rect">
              <a:avLst/>
            </a:prstGeom>
            <a:noFill/>
            <a:ln w="9525">
              <a:noFill/>
              <a:miter lim="800000"/>
              <a:headEnd/>
              <a:tailEnd/>
            </a:ln>
            <a:effectLst/>
          </p:spPr>
          <p:txBody>
            <a:bodyPr>
              <a:prstTxWarp prst="textNoShape">
                <a:avLst/>
              </a:prstTxWarp>
              <a:spAutoFit/>
            </a:bodyPr>
            <a:lstStyle/>
            <a:p>
              <a:r>
                <a:rPr lang="en-US" sz="1000" b="1"/>
                <a:t>FFF8</a:t>
              </a:r>
            </a:p>
          </p:txBody>
        </p:sp>
        <p:sp>
          <p:nvSpPr>
            <p:cNvPr id="122922" name="Rectangle 42"/>
            <p:cNvSpPr>
              <a:spLocks noChangeArrowheads="1"/>
            </p:cNvSpPr>
            <p:nvPr/>
          </p:nvSpPr>
          <p:spPr bwMode="auto">
            <a:xfrm>
              <a:off x="2552" y="3733"/>
              <a:ext cx="529" cy="154"/>
            </a:xfrm>
            <a:prstGeom prst="rect">
              <a:avLst/>
            </a:prstGeom>
            <a:noFill/>
            <a:ln w="9525">
              <a:noFill/>
              <a:miter lim="800000"/>
              <a:headEnd/>
              <a:tailEnd/>
            </a:ln>
            <a:effectLst/>
          </p:spPr>
          <p:txBody>
            <a:bodyPr>
              <a:prstTxWarp prst="textNoShape">
                <a:avLst/>
              </a:prstTxWarp>
              <a:spAutoFit/>
            </a:bodyPr>
            <a:lstStyle/>
            <a:p>
              <a:r>
                <a:rPr lang="en-US" sz="1000" b="1"/>
                <a:t>FFF4</a:t>
              </a:r>
            </a:p>
          </p:txBody>
        </p:sp>
        <p:sp>
          <p:nvSpPr>
            <p:cNvPr id="122923" name="Rectangle 43"/>
            <p:cNvSpPr>
              <a:spLocks noChangeArrowheads="1"/>
            </p:cNvSpPr>
            <p:nvPr/>
          </p:nvSpPr>
          <p:spPr bwMode="auto">
            <a:xfrm>
              <a:off x="2552" y="3605"/>
              <a:ext cx="529" cy="154"/>
            </a:xfrm>
            <a:prstGeom prst="rect">
              <a:avLst/>
            </a:prstGeom>
            <a:noFill/>
            <a:ln w="9525">
              <a:noFill/>
              <a:miter lim="800000"/>
              <a:headEnd/>
              <a:tailEnd/>
            </a:ln>
            <a:effectLst/>
          </p:spPr>
          <p:txBody>
            <a:bodyPr>
              <a:prstTxWarp prst="textNoShape">
                <a:avLst/>
              </a:prstTxWarp>
              <a:spAutoFit/>
            </a:bodyPr>
            <a:lstStyle/>
            <a:p>
              <a:r>
                <a:rPr lang="en-US" sz="1000" b="1"/>
                <a:t>FFF0</a:t>
              </a:r>
            </a:p>
          </p:txBody>
        </p:sp>
        <p:sp>
          <p:nvSpPr>
            <p:cNvPr id="122924" name="Rectangle 44"/>
            <p:cNvSpPr>
              <a:spLocks noChangeArrowheads="1"/>
            </p:cNvSpPr>
            <p:nvPr/>
          </p:nvSpPr>
          <p:spPr bwMode="auto">
            <a:xfrm>
              <a:off x="2008" y="3867"/>
              <a:ext cx="529" cy="154"/>
            </a:xfrm>
            <a:prstGeom prst="rect">
              <a:avLst/>
            </a:prstGeom>
            <a:noFill/>
            <a:ln w="9525">
              <a:noFill/>
              <a:miter lim="800000"/>
              <a:headEnd/>
              <a:tailEnd/>
            </a:ln>
            <a:effectLst/>
          </p:spPr>
          <p:txBody>
            <a:bodyPr>
              <a:prstTxWarp prst="textNoShape">
                <a:avLst/>
              </a:prstTxWarp>
              <a:spAutoFit/>
            </a:bodyPr>
            <a:lstStyle/>
            <a:p>
              <a:pPr algn="ctr"/>
              <a:r>
                <a:rPr lang="en-US" sz="1000" b="1"/>
                <a:t>1000</a:t>
              </a:r>
            </a:p>
          </p:txBody>
        </p:sp>
        <p:sp>
          <p:nvSpPr>
            <p:cNvPr id="122925" name="Rectangle 45"/>
            <p:cNvSpPr>
              <a:spLocks noChangeArrowheads="1"/>
            </p:cNvSpPr>
            <p:nvPr/>
          </p:nvSpPr>
          <p:spPr bwMode="auto">
            <a:xfrm>
              <a:off x="2008" y="3747"/>
              <a:ext cx="529" cy="154"/>
            </a:xfrm>
            <a:prstGeom prst="rect">
              <a:avLst/>
            </a:prstGeom>
            <a:noFill/>
            <a:ln w="9525">
              <a:noFill/>
              <a:miter lim="800000"/>
              <a:headEnd/>
              <a:tailEnd/>
            </a:ln>
            <a:effectLst/>
          </p:spPr>
          <p:txBody>
            <a:bodyPr>
              <a:prstTxWarp prst="textNoShape">
                <a:avLst/>
              </a:prstTxWarp>
              <a:spAutoFit/>
            </a:bodyPr>
            <a:lstStyle/>
            <a:p>
              <a:pPr algn="ctr"/>
              <a:r>
                <a:rPr lang="en-US" sz="1000" b="1"/>
                <a:t>100C</a:t>
              </a:r>
            </a:p>
          </p:txBody>
        </p:sp>
        <p:sp>
          <p:nvSpPr>
            <p:cNvPr id="122926" name="Rectangle 46"/>
            <p:cNvSpPr>
              <a:spLocks noChangeArrowheads="1"/>
            </p:cNvSpPr>
            <p:nvPr/>
          </p:nvSpPr>
          <p:spPr bwMode="auto">
            <a:xfrm>
              <a:off x="2008" y="3619"/>
              <a:ext cx="529" cy="154"/>
            </a:xfrm>
            <a:prstGeom prst="rect">
              <a:avLst/>
            </a:prstGeom>
            <a:noFill/>
            <a:ln w="9525">
              <a:noFill/>
              <a:miter lim="800000"/>
              <a:headEnd/>
              <a:tailEnd/>
            </a:ln>
            <a:effectLst/>
          </p:spPr>
          <p:txBody>
            <a:bodyPr>
              <a:prstTxWarp prst="textNoShape">
                <a:avLst/>
              </a:prstTxWarp>
              <a:spAutoFit/>
            </a:bodyPr>
            <a:lstStyle/>
            <a:p>
              <a:pPr algn="ctr"/>
              <a:r>
                <a:rPr lang="en-US" sz="1000" b="1"/>
                <a:t>1018</a:t>
              </a:r>
            </a:p>
          </p:txBody>
        </p:sp>
        <p:sp>
          <p:nvSpPr>
            <p:cNvPr id="122927" name="Line 47"/>
            <p:cNvSpPr>
              <a:spLocks noChangeShapeType="1"/>
            </p:cNvSpPr>
            <p:nvPr/>
          </p:nvSpPr>
          <p:spPr bwMode="auto">
            <a:xfrm>
              <a:off x="1631" y="2766"/>
              <a:ext cx="9" cy="1365"/>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grpSp>
          <p:nvGrpSpPr>
            <p:cNvPr id="122928" name="Group 48"/>
            <p:cNvGrpSpPr>
              <a:grpSpLocks/>
            </p:cNvGrpSpPr>
            <p:nvPr/>
          </p:nvGrpSpPr>
          <p:grpSpPr bwMode="auto">
            <a:xfrm>
              <a:off x="1265" y="3737"/>
              <a:ext cx="529" cy="410"/>
              <a:chOff x="1393" y="3017"/>
              <a:chExt cx="529" cy="410"/>
            </a:xfrm>
          </p:grpSpPr>
          <p:sp>
            <p:nvSpPr>
              <p:cNvPr id="122929" name="Rectangle 49"/>
              <p:cNvSpPr>
                <a:spLocks noChangeArrowheads="1"/>
              </p:cNvSpPr>
              <p:nvPr/>
            </p:nvSpPr>
            <p:spPr bwMode="auto">
              <a:xfrm>
                <a:off x="1393" y="3273"/>
                <a:ext cx="529" cy="154"/>
              </a:xfrm>
              <a:prstGeom prst="rect">
                <a:avLst/>
              </a:prstGeom>
              <a:noFill/>
              <a:ln w="9525">
                <a:noFill/>
                <a:miter lim="800000"/>
                <a:headEnd/>
                <a:tailEnd/>
              </a:ln>
              <a:effectLst/>
            </p:spPr>
            <p:txBody>
              <a:bodyPr>
                <a:prstTxWarp prst="textNoShape">
                  <a:avLst/>
                </a:prstTxWarp>
                <a:spAutoFit/>
              </a:bodyPr>
              <a:lstStyle/>
              <a:p>
                <a:r>
                  <a:rPr lang="en-US" sz="1000" b="1"/>
                  <a:t>1020</a:t>
                </a:r>
              </a:p>
            </p:txBody>
          </p:sp>
          <p:sp>
            <p:nvSpPr>
              <p:cNvPr id="122930" name="Rectangle 50"/>
              <p:cNvSpPr>
                <a:spLocks noChangeArrowheads="1"/>
              </p:cNvSpPr>
              <p:nvPr/>
            </p:nvSpPr>
            <p:spPr bwMode="auto">
              <a:xfrm>
                <a:off x="1393" y="3145"/>
                <a:ext cx="529" cy="154"/>
              </a:xfrm>
              <a:prstGeom prst="rect">
                <a:avLst/>
              </a:prstGeom>
              <a:noFill/>
              <a:ln w="9525">
                <a:noFill/>
                <a:miter lim="800000"/>
                <a:headEnd/>
                <a:tailEnd/>
              </a:ln>
              <a:effectLst/>
            </p:spPr>
            <p:txBody>
              <a:bodyPr>
                <a:prstTxWarp prst="textNoShape">
                  <a:avLst/>
                </a:prstTxWarp>
                <a:spAutoFit/>
              </a:bodyPr>
              <a:lstStyle/>
              <a:p>
                <a:r>
                  <a:rPr lang="en-US" sz="1000" b="1"/>
                  <a:t>101C</a:t>
                </a:r>
              </a:p>
            </p:txBody>
          </p:sp>
          <p:sp>
            <p:nvSpPr>
              <p:cNvPr id="122931" name="Rectangle 51"/>
              <p:cNvSpPr>
                <a:spLocks noChangeArrowheads="1"/>
              </p:cNvSpPr>
              <p:nvPr/>
            </p:nvSpPr>
            <p:spPr bwMode="auto">
              <a:xfrm>
                <a:off x="1393" y="3017"/>
                <a:ext cx="529" cy="154"/>
              </a:xfrm>
              <a:prstGeom prst="rect">
                <a:avLst/>
              </a:prstGeom>
              <a:noFill/>
              <a:ln w="9525">
                <a:noFill/>
                <a:miter lim="800000"/>
                <a:headEnd/>
                <a:tailEnd/>
              </a:ln>
              <a:effectLst/>
            </p:spPr>
            <p:txBody>
              <a:bodyPr>
                <a:prstTxWarp prst="textNoShape">
                  <a:avLst/>
                </a:prstTxWarp>
                <a:spAutoFit/>
              </a:bodyPr>
              <a:lstStyle/>
              <a:p>
                <a:r>
                  <a:rPr lang="en-US" sz="1000" b="1"/>
                  <a:t>1018</a:t>
                </a:r>
              </a:p>
            </p:txBody>
          </p:sp>
        </p:grpSp>
        <p:grpSp>
          <p:nvGrpSpPr>
            <p:cNvPr id="122932" name="Group 52"/>
            <p:cNvGrpSpPr>
              <a:grpSpLocks/>
            </p:cNvGrpSpPr>
            <p:nvPr/>
          </p:nvGrpSpPr>
          <p:grpSpPr bwMode="auto">
            <a:xfrm>
              <a:off x="1265" y="3353"/>
              <a:ext cx="529" cy="410"/>
              <a:chOff x="1393" y="2633"/>
              <a:chExt cx="529" cy="410"/>
            </a:xfrm>
          </p:grpSpPr>
          <p:sp>
            <p:nvSpPr>
              <p:cNvPr id="122933" name="Rectangle 53"/>
              <p:cNvSpPr>
                <a:spLocks noChangeArrowheads="1"/>
              </p:cNvSpPr>
              <p:nvPr/>
            </p:nvSpPr>
            <p:spPr bwMode="auto">
              <a:xfrm>
                <a:off x="1393" y="2889"/>
                <a:ext cx="529" cy="154"/>
              </a:xfrm>
              <a:prstGeom prst="rect">
                <a:avLst/>
              </a:prstGeom>
              <a:noFill/>
              <a:ln w="9525">
                <a:noFill/>
                <a:miter lim="800000"/>
                <a:headEnd/>
                <a:tailEnd/>
              </a:ln>
              <a:effectLst/>
            </p:spPr>
            <p:txBody>
              <a:bodyPr>
                <a:prstTxWarp prst="textNoShape">
                  <a:avLst/>
                </a:prstTxWarp>
                <a:spAutoFit/>
              </a:bodyPr>
              <a:lstStyle/>
              <a:p>
                <a:r>
                  <a:rPr lang="en-US" sz="1000" b="1"/>
                  <a:t>1014</a:t>
                </a:r>
              </a:p>
            </p:txBody>
          </p:sp>
          <p:sp>
            <p:nvSpPr>
              <p:cNvPr id="122934" name="Rectangle 54"/>
              <p:cNvSpPr>
                <a:spLocks noChangeArrowheads="1"/>
              </p:cNvSpPr>
              <p:nvPr/>
            </p:nvSpPr>
            <p:spPr bwMode="auto">
              <a:xfrm>
                <a:off x="1393" y="2761"/>
                <a:ext cx="529" cy="154"/>
              </a:xfrm>
              <a:prstGeom prst="rect">
                <a:avLst/>
              </a:prstGeom>
              <a:noFill/>
              <a:ln w="9525">
                <a:noFill/>
                <a:miter lim="800000"/>
                <a:headEnd/>
                <a:tailEnd/>
              </a:ln>
              <a:effectLst/>
            </p:spPr>
            <p:txBody>
              <a:bodyPr>
                <a:prstTxWarp prst="textNoShape">
                  <a:avLst/>
                </a:prstTxWarp>
                <a:spAutoFit/>
              </a:bodyPr>
              <a:lstStyle/>
              <a:p>
                <a:r>
                  <a:rPr lang="en-US" sz="1000" b="1"/>
                  <a:t>1010</a:t>
                </a:r>
              </a:p>
            </p:txBody>
          </p:sp>
          <p:sp>
            <p:nvSpPr>
              <p:cNvPr id="122935" name="Rectangle 55"/>
              <p:cNvSpPr>
                <a:spLocks noChangeArrowheads="1"/>
              </p:cNvSpPr>
              <p:nvPr/>
            </p:nvSpPr>
            <p:spPr bwMode="auto">
              <a:xfrm>
                <a:off x="1393" y="2633"/>
                <a:ext cx="529" cy="154"/>
              </a:xfrm>
              <a:prstGeom prst="rect">
                <a:avLst/>
              </a:prstGeom>
              <a:noFill/>
              <a:ln w="9525">
                <a:noFill/>
                <a:miter lim="800000"/>
                <a:headEnd/>
                <a:tailEnd/>
              </a:ln>
              <a:effectLst/>
            </p:spPr>
            <p:txBody>
              <a:bodyPr>
                <a:prstTxWarp prst="textNoShape">
                  <a:avLst/>
                </a:prstTxWarp>
                <a:spAutoFit/>
              </a:bodyPr>
              <a:lstStyle/>
              <a:p>
                <a:r>
                  <a:rPr lang="en-US" sz="1000" b="1"/>
                  <a:t>100C</a:t>
                </a:r>
              </a:p>
            </p:txBody>
          </p:sp>
        </p:grpSp>
        <p:grpSp>
          <p:nvGrpSpPr>
            <p:cNvPr id="122936" name="Group 56"/>
            <p:cNvGrpSpPr>
              <a:grpSpLocks/>
            </p:cNvGrpSpPr>
            <p:nvPr/>
          </p:nvGrpSpPr>
          <p:grpSpPr bwMode="auto">
            <a:xfrm>
              <a:off x="1264" y="2969"/>
              <a:ext cx="530" cy="410"/>
              <a:chOff x="1392" y="2249"/>
              <a:chExt cx="530" cy="410"/>
            </a:xfrm>
          </p:grpSpPr>
          <p:sp>
            <p:nvSpPr>
              <p:cNvPr id="122937" name="Rectangle 57"/>
              <p:cNvSpPr>
                <a:spLocks noChangeArrowheads="1"/>
              </p:cNvSpPr>
              <p:nvPr/>
            </p:nvSpPr>
            <p:spPr bwMode="auto">
              <a:xfrm>
                <a:off x="1393" y="2505"/>
                <a:ext cx="529" cy="154"/>
              </a:xfrm>
              <a:prstGeom prst="rect">
                <a:avLst/>
              </a:prstGeom>
              <a:noFill/>
              <a:ln w="9525">
                <a:noFill/>
                <a:miter lim="800000"/>
                <a:headEnd/>
                <a:tailEnd/>
              </a:ln>
              <a:effectLst/>
            </p:spPr>
            <p:txBody>
              <a:bodyPr>
                <a:prstTxWarp prst="textNoShape">
                  <a:avLst/>
                </a:prstTxWarp>
                <a:spAutoFit/>
              </a:bodyPr>
              <a:lstStyle/>
              <a:p>
                <a:r>
                  <a:rPr lang="en-US" sz="1000" b="1"/>
                  <a:t>1008</a:t>
                </a:r>
              </a:p>
            </p:txBody>
          </p:sp>
          <p:sp>
            <p:nvSpPr>
              <p:cNvPr id="122938" name="Rectangle 58"/>
              <p:cNvSpPr>
                <a:spLocks noChangeArrowheads="1"/>
              </p:cNvSpPr>
              <p:nvPr/>
            </p:nvSpPr>
            <p:spPr bwMode="auto">
              <a:xfrm>
                <a:off x="1393" y="2377"/>
                <a:ext cx="529" cy="154"/>
              </a:xfrm>
              <a:prstGeom prst="rect">
                <a:avLst/>
              </a:prstGeom>
              <a:noFill/>
              <a:ln w="9525">
                <a:noFill/>
                <a:miter lim="800000"/>
                <a:headEnd/>
                <a:tailEnd/>
              </a:ln>
              <a:effectLst/>
            </p:spPr>
            <p:txBody>
              <a:bodyPr>
                <a:prstTxWarp prst="textNoShape">
                  <a:avLst/>
                </a:prstTxWarp>
                <a:spAutoFit/>
              </a:bodyPr>
              <a:lstStyle/>
              <a:p>
                <a:r>
                  <a:rPr lang="en-US" sz="1000" b="1"/>
                  <a:t>1004</a:t>
                </a:r>
              </a:p>
            </p:txBody>
          </p:sp>
          <p:sp>
            <p:nvSpPr>
              <p:cNvPr id="122939" name="Rectangle 59"/>
              <p:cNvSpPr>
                <a:spLocks noChangeArrowheads="1"/>
              </p:cNvSpPr>
              <p:nvPr/>
            </p:nvSpPr>
            <p:spPr bwMode="auto">
              <a:xfrm>
                <a:off x="1392" y="2249"/>
                <a:ext cx="529" cy="154"/>
              </a:xfrm>
              <a:prstGeom prst="rect">
                <a:avLst/>
              </a:prstGeom>
              <a:noFill/>
              <a:ln w="9525">
                <a:noFill/>
                <a:miter lim="800000"/>
                <a:headEnd/>
                <a:tailEnd/>
              </a:ln>
              <a:effectLst/>
            </p:spPr>
            <p:txBody>
              <a:bodyPr>
                <a:prstTxWarp prst="textNoShape">
                  <a:avLst/>
                </a:prstTxWarp>
                <a:spAutoFit/>
              </a:bodyPr>
              <a:lstStyle/>
              <a:p>
                <a:r>
                  <a:rPr lang="en-US" sz="1000" b="1"/>
                  <a:t>1000</a:t>
                </a:r>
              </a:p>
            </p:txBody>
          </p:sp>
        </p:grpSp>
        <p:sp>
          <p:nvSpPr>
            <p:cNvPr id="122940" name="Rectangle 60"/>
            <p:cNvSpPr>
              <a:spLocks noChangeArrowheads="1"/>
            </p:cNvSpPr>
            <p:nvPr/>
          </p:nvSpPr>
          <p:spPr bwMode="auto">
            <a:xfrm>
              <a:off x="1328" y="3080"/>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22941" name="Rectangle 61"/>
            <p:cNvSpPr>
              <a:spLocks noChangeArrowheads="1"/>
            </p:cNvSpPr>
            <p:nvPr/>
          </p:nvSpPr>
          <p:spPr bwMode="auto">
            <a:xfrm>
              <a:off x="1328" y="3208"/>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22942" name="Rectangle 62"/>
            <p:cNvSpPr>
              <a:spLocks noChangeArrowheads="1"/>
            </p:cNvSpPr>
            <p:nvPr/>
          </p:nvSpPr>
          <p:spPr bwMode="auto">
            <a:xfrm>
              <a:off x="1328" y="3459"/>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sp>
          <p:nvSpPr>
            <p:cNvPr id="122943" name="Rectangle 63"/>
            <p:cNvSpPr>
              <a:spLocks noChangeArrowheads="1"/>
            </p:cNvSpPr>
            <p:nvPr/>
          </p:nvSpPr>
          <p:spPr bwMode="auto">
            <a:xfrm>
              <a:off x="1328" y="3587"/>
              <a:ext cx="174" cy="173"/>
            </a:xfrm>
            <a:prstGeom prst="rect">
              <a:avLst/>
            </a:prstGeom>
            <a:noFill/>
            <a:ln w="9525">
              <a:noFill/>
              <a:miter lim="800000"/>
              <a:headEnd/>
              <a:tailEnd/>
            </a:ln>
            <a:effectLst/>
          </p:spPr>
          <p:txBody>
            <a:bodyPr wrap="none">
              <a:prstTxWarp prst="textNoShape">
                <a:avLst/>
              </a:prstTxWarp>
              <a:spAutoFit/>
            </a:bodyPr>
            <a:lstStyle/>
            <a:p>
              <a:r>
                <a:rPr lang="en-US" sz="1200" b="1">
                  <a:latin typeface="Courier New" pitchFamily="1" charset="0"/>
                </a:rPr>
                <a:t> </a:t>
              </a:r>
            </a:p>
          </p:txBody>
        </p:sp>
      </p:grpSp>
      <p:grpSp>
        <p:nvGrpSpPr>
          <p:cNvPr id="122944" name="Group 64"/>
          <p:cNvGrpSpPr>
            <a:grpSpLocks/>
          </p:cNvGrpSpPr>
          <p:nvPr/>
        </p:nvGrpSpPr>
        <p:grpSpPr bwMode="auto">
          <a:xfrm>
            <a:off x="4451350" y="2314575"/>
            <a:ext cx="4387850" cy="2227263"/>
            <a:chOff x="2804" y="2752"/>
            <a:chExt cx="2764" cy="1403"/>
          </a:xfrm>
        </p:grpSpPr>
        <p:grpSp>
          <p:nvGrpSpPr>
            <p:cNvPr id="122945" name="Group 65"/>
            <p:cNvGrpSpPr>
              <a:grpSpLocks/>
            </p:cNvGrpSpPr>
            <p:nvPr/>
          </p:nvGrpSpPr>
          <p:grpSpPr bwMode="auto">
            <a:xfrm>
              <a:off x="2804" y="3734"/>
              <a:ext cx="1617" cy="421"/>
              <a:chOff x="1081" y="3017"/>
              <a:chExt cx="1617" cy="421"/>
            </a:xfrm>
          </p:grpSpPr>
          <p:sp>
            <p:nvSpPr>
              <p:cNvPr id="122946" name="Rectangle 66"/>
              <p:cNvSpPr>
                <a:spLocks noChangeArrowheads="1"/>
              </p:cNvSpPr>
              <p:nvPr/>
            </p:nvSpPr>
            <p:spPr bwMode="auto">
              <a:xfrm>
                <a:off x="1585" y="3280"/>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 </a:t>
                </a:r>
              </a:p>
            </p:txBody>
          </p:sp>
          <p:sp>
            <p:nvSpPr>
              <p:cNvPr id="122947" name="Rectangle 67"/>
              <p:cNvSpPr>
                <a:spLocks noChangeArrowheads="1"/>
              </p:cNvSpPr>
              <p:nvPr/>
            </p:nvSpPr>
            <p:spPr bwMode="auto">
              <a:xfrm>
                <a:off x="1081" y="3265"/>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finish</a:t>
                </a:r>
              </a:p>
            </p:txBody>
          </p:sp>
          <p:sp>
            <p:nvSpPr>
              <p:cNvPr id="122948" name="Rectangle 68"/>
              <p:cNvSpPr>
                <a:spLocks noChangeArrowheads="1"/>
              </p:cNvSpPr>
              <p:nvPr/>
            </p:nvSpPr>
            <p:spPr bwMode="auto">
              <a:xfrm>
                <a:off x="2169" y="327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49" name="Rectangle 69"/>
              <p:cNvSpPr>
                <a:spLocks noChangeArrowheads="1"/>
              </p:cNvSpPr>
              <p:nvPr/>
            </p:nvSpPr>
            <p:spPr bwMode="auto">
              <a:xfrm>
                <a:off x="1585" y="315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 </a:t>
                </a:r>
              </a:p>
            </p:txBody>
          </p:sp>
          <p:sp>
            <p:nvSpPr>
              <p:cNvPr id="122950" name="Rectangle 70"/>
              <p:cNvSpPr>
                <a:spLocks noChangeArrowheads="1"/>
              </p:cNvSpPr>
              <p:nvPr/>
            </p:nvSpPr>
            <p:spPr bwMode="auto">
              <a:xfrm>
                <a:off x="1081" y="313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start</a:t>
                </a:r>
              </a:p>
            </p:txBody>
          </p:sp>
          <p:sp>
            <p:nvSpPr>
              <p:cNvPr id="122951" name="Rectangle 71"/>
              <p:cNvSpPr>
                <a:spLocks noChangeArrowheads="1"/>
              </p:cNvSpPr>
              <p:nvPr/>
            </p:nvSpPr>
            <p:spPr bwMode="auto">
              <a:xfrm>
                <a:off x="2169" y="314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52" name="Rectangle 72" descr="Small checker board"/>
              <p:cNvSpPr>
                <a:spLocks noChangeArrowheads="1"/>
              </p:cNvSpPr>
              <p:nvPr/>
            </p:nvSpPr>
            <p:spPr bwMode="auto">
              <a:xfrm>
                <a:off x="1585" y="3024"/>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53" name="Rectangle 73"/>
              <p:cNvSpPr>
                <a:spLocks noChangeArrowheads="1"/>
              </p:cNvSpPr>
              <p:nvPr/>
            </p:nvSpPr>
            <p:spPr bwMode="auto">
              <a:xfrm>
                <a:off x="2169" y="301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22954" name="Group 74"/>
            <p:cNvGrpSpPr>
              <a:grpSpLocks/>
            </p:cNvGrpSpPr>
            <p:nvPr/>
          </p:nvGrpSpPr>
          <p:grpSpPr bwMode="auto">
            <a:xfrm>
              <a:off x="2804" y="3350"/>
              <a:ext cx="1617" cy="421"/>
              <a:chOff x="1081" y="2633"/>
              <a:chExt cx="1617" cy="421"/>
            </a:xfrm>
          </p:grpSpPr>
          <p:sp>
            <p:nvSpPr>
              <p:cNvPr id="122955" name="Rectangle 75"/>
              <p:cNvSpPr>
                <a:spLocks noChangeArrowheads="1"/>
              </p:cNvSpPr>
              <p:nvPr/>
            </p:nvSpPr>
            <p:spPr bwMode="auto">
              <a:xfrm>
                <a:off x="1585" y="2896"/>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200</a:t>
                </a:r>
              </a:p>
            </p:txBody>
          </p:sp>
          <p:sp>
            <p:nvSpPr>
              <p:cNvPr id="122956" name="Rectangle 76"/>
              <p:cNvSpPr>
                <a:spLocks noChangeArrowheads="1"/>
              </p:cNvSpPr>
              <p:nvPr/>
            </p:nvSpPr>
            <p:spPr bwMode="auto">
              <a:xfrm>
                <a:off x="1081" y="2881"/>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cy</a:t>
                </a:r>
              </a:p>
            </p:txBody>
          </p:sp>
          <p:sp>
            <p:nvSpPr>
              <p:cNvPr id="122957" name="Rectangle 77"/>
              <p:cNvSpPr>
                <a:spLocks noChangeArrowheads="1"/>
              </p:cNvSpPr>
              <p:nvPr/>
            </p:nvSpPr>
            <p:spPr bwMode="auto">
              <a:xfrm>
                <a:off x="2169" y="288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58" name="Rectangle 78"/>
              <p:cNvSpPr>
                <a:spLocks noChangeArrowheads="1"/>
              </p:cNvSpPr>
              <p:nvPr/>
            </p:nvSpPr>
            <p:spPr bwMode="auto">
              <a:xfrm>
                <a:off x="1585" y="2768"/>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200</a:t>
                </a:r>
              </a:p>
            </p:txBody>
          </p:sp>
          <p:sp>
            <p:nvSpPr>
              <p:cNvPr id="122959" name="Rectangle 79"/>
              <p:cNvSpPr>
                <a:spLocks noChangeArrowheads="1"/>
              </p:cNvSpPr>
              <p:nvPr/>
            </p:nvSpPr>
            <p:spPr bwMode="auto">
              <a:xfrm>
                <a:off x="1081" y="2753"/>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cx</a:t>
                </a:r>
              </a:p>
            </p:txBody>
          </p:sp>
          <p:sp>
            <p:nvSpPr>
              <p:cNvPr id="122960" name="Rectangle 80"/>
              <p:cNvSpPr>
                <a:spLocks noChangeArrowheads="1"/>
              </p:cNvSpPr>
              <p:nvPr/>
            </p:nvSpPr>
            <p:spPr bwMode="auto">
              <a:xfrm>
                <a:off x="2169" y="2761"/>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61" name="Rectangle 81" descr="Small checker board"/>
              <p:cNvSpPr>
                <a:spLocks noChangeArrowheads="1"/>
              </p:cNvSpPr>
              <p:nvPr/>
            </p:nvSpPr>
            <p:spPr bwMode="auto">
              <a:xfrm>
                <a:off x="1585" y="2640"/>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62" name="Rectangle 82"/>
              <p:cNvSpPr>
                <a:spLocks noChangeArrowheads="1"/>
              </p:cNvSpPr>
              <p:nvPr/>
            </p:nvSpPr>
            <p:spPr bwMode="auto">
              <a:xfrm>
                <a:off x="2169" y="2633"/>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grpSp>
          <p:nvGrpSpPr>
            <p:cNvPr id="122963" name="Group 83"/>
            <p:cNvGrpSpPr>
              <a:grpSpLocks/>
            </p:cNvGrpSpPr>
            <p:nvPr/>
          </p:nvGrpSpPr>
          <p:grpSpPr bwMode="auto">
            <a:xfrm>
              <a:off x="2804" y="2966"/>
              <a:ext cx="1617" cy="421"/>
              <a:chOff x="1081" y="2249"/>
              <a:chExt cx="1617" cy="421"/>
            </a:xfrm>
          </p:grpSpPr>
          <p:sp>
            <p:nvSpPr>
              <p:cNvPr id="122964" name="Rectangle 84"/>
              <p:cNvSpPr>
                <a:spLocks noChangeArrowheads="1"/>
              </p:cNvSpPr>
              <p:nvPr/>
            </p:nvSpPr>
            <p:spPr bwMode="auto">
              <a:xfrm>
                <a:off x="1585" y="2512"/>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0</a:t>
                </a:r>
              </a:p>
            </p:txBody>
          </p:sp>
          <p:sp>
            <p:nvSpPr>
              <p:cNvPr id="122965" name="Rectangle 85"/>
              <p:cNvSpPr>
                <a:spLocks noChangeArrowheads="1"/>
              </p:cNvSpPr>
              <p:nvPr/>
            </p:nvSpPr>
            <p:spPr bwMode="auto">
              <a:xfrm>
                <a:off x="1081" y="2497"/>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cy</a:t>
                </a:r>
              </a:p>
            </p:txBody>
          </p:sp>
          <p:sp>
            <p:nvSpPr>
              <p:cNvPr id="122966" name="Rectangle 86"/>
              <p:cNvSpPr>
                <a:spLocks noChangeArrowheads="1"/>
              </p:cNvSpPr>
              <p:nvPr/>
            </p:nvSpPr>
            <p:spPr bwMode="auto">
              <a:xfrm>
                <a:off x="2169" y="2505"/>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67" name="Rectangle 87"/>
              <p:cNvSpPr>
                <a:spLocks noChangeArrowheads="1"/>
              </p:cNvSpPr>
              <p:nvPr/>
            </p:nvSpPr>
            <p:spPr bwMode="auto">
              <a:xfrm>
                <a:off x="1585" y="2384"/>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1000" b="1"/>
                  <a:t>0</a:t>
                </a:r>
              </a:p>
            </p:txBody>
          </p:sp>
          <p:sp>
            <p:nvSpPr>
              <p:cNvPr id="122968" name="Rectangle 88"/>
              <p:cNvSpPr>
                <a:spLocks noChangeArrowheads="1"/>
              </p:cNvSpPr>
              <p:nvPr/>
            </p:nvSpPr>
            <p:spPr bwMode="auto">
              <a:xfrm>
                <a:off x="1081" y="2369"/>
                <a:ext cx="529" cy="173"/>
              </a:xfrm>
              <a:prstGeom prst="rect">
                <a:avLst/>
              </a:prstGeom>
              <a:noFill/>
              <a:ln w="9525">
                <a:noFill/>
                <a:miter lim="800000"/>
                <a:headEnd/>
                <a:tailEnd/>
              </a:ln>
              <a:effectLst/>
            </p:spPr>
            <p:txBody>
              <a:bodyPr>
                <a:prstTxWarp prst="textNoShape">
                  <a:avLst/>
                </a:prstTxWarp>
                <a:spAutoFit/>
              </a:bodyPr>
              <a:lstStyle/>
              <a:p>
                <a:pPr algn="r"/>
                <a:r>
                  <a:rPr lang="en-US" sz="1200" b="1">
                    <a:latin typeface="Courier New" pitchFamily="1" charset="0"/>
                  </a:rPr>
                  <a:t>cx</a:t>
                </a:r>
              </a:p>
            </p:txBody>
          </p:sp>
          <p:sp>
            <p:nvSpPr>
              <p:cNvPr id="122969" name="Rectangle 89"/>
              <p:cNvSpPr>
                <a:spLocks noChangeArrowheads="1"/>
              </p:cNvSpPr>
              <p:nvPr/>
            </p:nvSpPr>
            <p:spPr bwMode="auto">
              <a:xfrm>
                <a:off x="2169" y="2377"/>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sp>
            <p:nvSpPr>
              <p:cNvPr id="122970" name="Rectangle 90" descr="Small checker board"/>
              <p:cNvSpPr>
                <a:spLocks noChangeArrowheads="1"/>
              </p:cNvSpPr>
              <p:nvPr/>
            </p:nvSpPr>
            <p:spPr bwMode="auto">
              <a:xfrm>
                <a:off x="1584" y="2256"/>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71" name="Rectangle 91"/>
              <p:cNvSpPr>
                <a:spLocks noChangeArrowheads="1"/>
              </p:cNvSpPr>
              <p:nvPr/>
            </p:nvSpPr>
            <p:spPr bwMode="auto">
              <a:xfrm>
                <a:off x="2168" y="2249"/>
                <a:ext cx="529" cy="154"/>
              </a:xfrm>
              <a:prstGeom prst="rect">
                <a:avLst/>
              </a:prstGeom>
              <a:noFill/>
              <a:ln w="9525">
                <a:noFill/>
                <a:miter lim="800000"/>
                <a:headEnd/>
                <a:tailEnd/>
              </a:ln>
              <a:effectLst/>
            </p:spPr>
            <p:txBody>
              <a:bodyPr>
                <a:prstTxWarp prst="textNoShape">
                  <a:avLst/>
                </a:prstTxWarp>
                <a:spAutoFit/>
              </a:bodyPr>
              <a:lstStyle/>
              <a:p>
                <a:endParaRPr lang="en-US" sz="1000" b="1"/>
              </a:p>
            </p:txBody>
          </p:sp>
        </p:grpSp>
        <p:sp>
          <p:nvSpPr>
            <p:cNvPr id="122972" name="Rectangle 92" descr="Small checker board"/>
            <p:cNvSpPr>
              <a:spLocks noChangeArrowheads="1"/>
            </p:cNvSpPr>
            <p:nvPr/>
          </p:nvSpPr>
          <p:spPr bwMode="auto">
            <a:xfrm>
              <a:off x="4620" y="4001"/>
              <a:ext cx="624" cy="129"/>
            </a:xfrm>
            <a:prstGeom prst="rect">
              <a:avLst/>
            </a:prstGeom>
            <a:pattFill prst="smCheck">
              <a:fgClr>
                <a:srgbClr val="999999"/>
              </a:fgClr>
              <a:bgClr>
                <a:srgbClr val="FFFFFF"/>
              </a:bgClr>
            </a:patt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73" name="Rectangle 93"/>
            <p:cNvSpPr>
              <a:spLocks noChangeArrowheads="1"/>
            </p:cNvSpPr>
            <p:nvPr/>
          </p:nvSpPr>
          <p:spPr bwMode="auto">
            <a:xfrm>
              <a:off x="4620" y="3873"/>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74" name="Rectangle 94"/>
            <p:cNvSpPr>
              <a:spLocks noChangeArrowheads="1"/>
            </p:cNvSpPr>
            <p:nvPr/>
          </p:nvSpPr>
          <p:spPr bwMode="auto">
            <a:xfrm>
              <a:off x="4620" y="3745"/>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75" name="Rectangle 95"/>
            <p:cNvSpPr>
              <a:spLocks noChangeArrowheads="1"/>
            </p:cNvSpPr>
            <p:nvPr/>
          </p:nvSpPr>
          <p:spPr bwMode="auto">
            <a:xfrm>
              <a:off x="4620" y="3617"/>
              <a:ext cx="624" cy="129"/>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1000" b="1"/>
            </a:p>
          </p:txBody>
        </p:sp>
        <p:sp>
          <p:nvSpPr>
            <p:cNvPr id="122976" name="Rectangle 96"/>
            <p:cNvSpPr>
              <a:spLocks noChangeArrowheads="1"/>
            </p:cNvSpPr>
            <p:nvPr/>
          </p:nvSpPr>
          <p:spPr bwMode="auto">
            <a:xfrm>
              <a:off x="5219" y="3858"/>
              <a:ext cx="349"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p1</a:t>
              </a:r>
            </a:p>
          </p:txBody>
        </p:sp>
        <p:sp>
          <p:nvSpPr>
            <p:cNvPr id="122977" name="Rectangle 97"/>
            <p:cNvSpPr>
              <a:spLocks noChangeArrowheads="1"/>
            </p:cNvSpPr>
            <p:nvPr/>
          </p:nvSpPr>
          <p:spPr bwMode="auto">
            <a:xfrm>
              <a:off x="5219" y="3730"/>
              <a:ext cx="349"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p2</a:t>
              </a:r>
            </a:p>
          </p:txBody>
        </p:sp>
        <p:sp>
          <p:nvSpPr>
            <p:cNvPr id="122978" name="Rectangle 98"/>
            <p:cNvSpPr>
              <a:spLocks noChangeArrowheads="1"/>
            </p:cNvSpPr>
            <p:nvPr/>
          </p:nvSpPr>
          <p:spPr bwMode="auto">
            <a:xfrm>
              <a:off x="5219" y="3602"/>
              <a:ext cx="349" cy="173"/>
            </a:xfrm>
            <a:prstGeom prst="rect">
              <a:avLst/>
            </a:prstGeom>
            <a:noFill/>
            <a:ln w="9525">
              <a:noFill/>
              <a:miter lim="800000"/>
              <a:headEnd/>
              <a:tailEnd/>
            </a:ln>
            <a:effectLst/>
          </p:spPr>
          <p:txBody>
            <a:bodyPr>
              <a:prstTxWarp prst="textNoShape">
                <a:avLst/>
              </a:prstTxWarp>
              <a:spAutoFit/>
            </a:bodyPr>
            <a:lstStyle/>
            <a:p>
              <a:r>
                <a:rPr lang="en-US" sz="1200" b="1">
                  <a:latin typeface="Courier New" pitchFamily="1" charset="0"/>
                </a:rPr>
                <a:t>line</a:t>
              </a:r>
            </a:p>
          </p:txBody>
        </p:sp>
        <p:sp>
          <p:nvSpPr>
            <p:cNvPr id="122979" name="Oval 99"/>
            <p:cNvSpPr>
              <a:spLocks noChangeArrowheads="1"/>
            </p:cNvSpPr>
            <p:nvPr/>
          </p:nvSpPr>
          <p:spPr bwMode="auto">
            <a:xfrm>
              <a:off x="4916" y="391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22980" name="AutoShape 100"/>
            <p:cNvCxnSpPr>
              <a:cxnSpLocks noChangeShapeType="1"/>
              <a:stCxn id="122979" idx="2"/>
              <a:endCxn id="122985" idx="3"/>
            </p:cNvCxnSpPr>
            <p:nvPr/>
          </p:nvCxnSpPr>
          <p:spPr bwMode="auto">
            <a:xfrm rot="10800000">
              <a:off x="3931" y="3005"/>
              <a:ext cx="985" cy="934"/>
            </a:xfrm>
            <a:prstGeom prst="bentConnector3">
              <a:avLst>
                <a:gd name="adj1" fmla="val 59083"/>
              </a:avLst>
            </a:prstGeom>
            <a:noFill/>
            <a:ln w="9525">
              <a:solidFill>
                <a:schemeClr val="tx1"/>
              </a:solidFill>
              <a:miter lim="800000"/>
              <a:headEnd/>
              <a:tailEnd type="triangle" w="med" len="med"/>
            </a:ln>
            <a:effectLst/>
          </p:spPr>
        </p:cxnSp>
        <p:sp>
          <p:nvSpPr>
            <p:cNvPr id="122981" name="Oval 101"/>
            <p:cNvSpPr>
              <a:spLocks noChangeArrowheads="1"/>
            </p:cNvSpPr>
            <p:nvPr/>
          </p:nvSpPr>
          <p:spPr bwMode="auto">
            <a:xfrm>
              <a:off x="4916" y="3795"/>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22982" name="AutoShape 102"/>
            <p:cNvCxnSpPr>
              <a:cxnSpLocks noChangeShapeType="1"/>
              <a:stCxn id="122981" idx="2"/>
              <a:endCxn id="122987" idx="3"/>
            </p:cNvCxnSpPr>
            <p:nvPr/>
          </p:nvCxnSpPr>
          <p:spPr bwMode="auto">
            <a:xfrm rot="10800000">
              <a:off x="3931" y="3389"/>
              <a:ext cx="985" cy="430"/>
            </a:xfrm>
            <a:prstGeom prst="bentConnector3">
              <a:avLst>
                <a:gd name="adj1" fmla="val 49847"/>
              </a:avLst>
            </a:prstGeom>
            <a:noFill/>
            <a:ln w="9525">
              <a:solidFill>
                <a:schemeClr val="tx1"/>
              </a:solidFill>
              <a:miter lim="800000"/>
              <a:headEnd/>
              <a:tailEnd type="triangle" w="med" len="med"/>
            </a:ln>
            <a:effectLst/>
          </p:spPr>
        </p:cxnSp>
        <p:sp>
          <p:nvSpPr>
            <p:cNvPr id="122983" name="Oval 103"/>
            <p:cNvSpPr>
              <a:spLocks noChangeArrowheads="1"/>
            </p:cNvSpPr>
            <p:nvPr/>
          </p:nvSpPr>
          <p:spPr bwMode="auto">
            <a:xfrm>
              <a:off x="4916" y="3659"/>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22984" name="AutoShape 104"/>
            <p:cNvCxnSpPr>
              <a:cxnSpLocks noChangeShapeType="1"/>
              <a:stCxn id="122983" idx="2"/>
              <a:endCxn id="122989" idx="3"/>
            </p:cNvCxnSpPr>
            <p:nvPr/>
          </p:nvCxnSpPr>
          <p:spPr bwMode="auto">
            <a:xfrm rot="10800000" flipV="1">
              <a:off x="3931" y="3683"/>
              <a:ext cx="985" cy="90"/>
            </a:xfrm>
            <a:prstGeom prst="bentConnector3">
              <a:avLst>
                <a:gd name="adj1" fmla="val 41421"/>
              </a:avLst>
            </a:prstGeom>
            <a:noFill/>
            <a:ln w="9525">
              <a:solidFill>
                <a:schemeClr val="tx1"/>
              </a:solidFill>
              <a:miter lim="800000"/>
              <a:headEnd/>
              <a:tailEnd type="triangle" w="med" len="med"/>
            </a:ln>
            <a:effectLst/>
          </p:spPr>
        </p:cxnSp>
        <p:sp>
          <p:nvSpPr>
            <p:cNvPr id="122985" name="Rectangle 105" descr="Small checker board"/>
            <p:cNvSpPr>
              <a:spLocks noChangeArrowheads="1"/>
            </p:cNvSpPr>
            <p:nvPr/>
          </p:nvSpPr>
          <p:spPr bwMode="auto">
            <a:xfrm>
              <a:off x="3307" y="2973"/>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86" name="Rectangle 106" descr="Small checker board"/>
            <p:cNvSpPr>
              <a:spLocks noChangeArrowheads="1"/>
            </p:cNvSpPr>
            <p:nvPr/>
          </p:nvSpPr>
          <p:spPr bwMode="auto">
            <a:xfrm>
              <a:off x="3307" y="3037"/>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87" name="Rectangle 107" descr="Small checker board"/>
            <p:cNvSpPr>
              <a:spLocks noChangeArrowheads="1"/>
            </p:cNvSpPr>
            <p:nvPr/>
          </p:nvSpPr>
          <p:spPr bwMode="auto">
            <a:xfrm>
              <a:off x="3307" y="3357"/>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88" name="Rectangle 108" descr="Small checker board"/>
            <p:cNvSpPr>
              <a:spLocks noChangeArrowheads="1"/>
            </p:cNvSpPr>
            <p:nvPr/>
          </p:nvSpPr>
          <p:spPr bwMode="auto">
            <a:xfrm>
              <a:off x="3307" y="3421"/>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89" name="Rectangle 109" descr="Small checker board"/>
            <p:cNvSpPr>
              <a:spLocks noChangeArrowheads="1"/>
            </p:cNvSpPr>
            <p:nvPr/>
          </p:nvSpPr>
          <p:spPr bwMode="auto">
            <a:xfrm>
              <a:off x="3307" y="3741"/>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90" name="Rectangle 110" descr="Small checker board"/>
            <p:cNvSpPr>
              <a:spLocks noChangeArrowheads="1"/>
            </p:cNvSpPr>
            <p:nvPr/>
          </p:nvSpPr>
          <p:spPr bwMode="auto">
            <a:xfrm>
              <a:off x="3307" y="3805"/>
              <a:ext cx="624" cy="63"/>
            </a:xfrm>
            <a:prstGeom prst="rect">
              <a:avLst/>
            </a:prstGeom>
            <a:noFill/>
            <a:ln w="9525">
              <a:noFill/>
              <a:miter lim="800000"/>
              <a:headEnd/>
              <a:tailEnd/>
            </a:ln>
            <a:effectLst/>
          </p:spPr>
          <p:txBody>
            <a:bodyPr wrap="none" anchor="ctr">
              <a:prstTxWarp prst="textNoShape">
                <a:avLst/>
              </a:prstTxWarp>
            </a:bodyPr>
            <a:lstStyle/>
            <a:p>
              <a:pPr algn="ctr"/>
              <a:endParaRPr lang="en-US" sz="1000" b="1"/>
            </a:p>
          </p:txBody>
        </p:sp>
        <p:sp>
          <p:nvSpPr>
            <p:cNvPr id="122991" name="Line 111"/>
            <p:cNvSpPr>
              <a:spLocks noChangeShapeType="1"/>
            </p:cNvSpPr>
            <p:nvPr/>
          </p:nvSpPr>
          <p:spPr bwMode="auto">
            <a:xfrm>
              <a:off x="4284" y="2784"/>
              <a:ext cx="0" cy="1346"/>
            </a:xfrm>
            <a:prstGeom prst="line">
              <a:avLst/>
            </a:prstGeom>
            <a:noFill/>
            <a:ln w="19050" cap="rnd">
              <a:solidFill>
                <a:schemeClr val="tx1"/>
              </a:solidFill>
              <a:prstDash val="sysDot"/>
              <a:round/>
              <a:headEnd/>
              <a:tailEnd/>
            </a:ln>
            <a:effectLst/>
          </p:spPr>
          <p:txBody>
            <a:bodyPr wrap="none" anchor="ctr">
              <a:prstTxWarp prst="textNoShape">
                <a:avLst/>
              </a:prstTxWarp>
            </a:bodyPr>
            <a:lstStyle/>
            <a:p>
              <a:endParaRPr lang="en-US"/>
            </a:p>
          </p:txBody>
        </p:sp>
        <p:sp>
          <p:nvSpPr>
            <p:cNvPr id="122992" name="Text Box 112"/>
            <p:cNvSpPr txBox="1">
              <a:spLocks noChangeArrowheads="1"/>
            </p:cNvSpPr>
            <p:nvPr/>
          </p:nvSpPr>
          <p:spPr bwMode="auto">
            <a:xfrm>
              <a:off x="3299" y="2752"/>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heap</a:t>
              </a:r>
            </a:p>
          </p:txBody>
        </p:sp>
        <p:sp>
          <p:nvSpPr>
            <p:cNvPr id="122993" name="Text Box 113"/>
            <p:cNvSpPr txBox="1">
              <a:spLocks noChangeArrowheads="1"/>
            </p:cNvSpPr>
            <p:nvPr/>
          </p:nvSpPr>
          <p:spPr bwMode="auto">
            <a:xfrm>
              <a:off x="4628" y="2752"/>
              <a:ext cx="632" cy="19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i="1">
                  <a:latin typeface="Times New Roman" pitchFamily="1" charset="0"/>
                </a:rPr>
                <a:t>stack</a:t>
              </a:r>
            </a:p>
          </p:txBody>
        </p:sp>
        <p:sp>
          <p:nvSpPr>
            <p:cNvPr id="122994" name="Oval 114"/>
            <p:cNvSpPr>
              <a:spLocks noChangeArrowheads="1"/>
            </p:cNvSpPr>
            <p:nvPr/>
          </p:nvSpPr>
          <p:spPr bwMode="auto">
            <a:xfrm>
              <a:off x="3592" y="4048"/>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sp>
          <p:nvSpPr>
            <p:cNvPr id="122995" name="Oval 115"/>
            <p:cNvSpPr>
              <a:spLocks noChangeArrowheads="1"/>
            </p:cNvSpPr>
            <p:nvPr/>
          </p:nvSpPr>
          <p:spPr bwMode="auto">
            <a:xfrm>
              <a:off x="3592" y="3912"/>
              <a:ext cx="47" cy="47"/>
            </a:xfrm>
            <a:prstGeom prst="ellipse">
              <a:avLst/>
            </a:prstGeom>
            <a:solidFill>
              <a:srgbClr val="000000"/>
            </a:solidFill>
            <a:ln w="9525">
              <a:solidFill>
                <a:schemeClr val="tx1"/>
              </a:solidFill>
              <a:round/>
              <a:headEnd/>
              <a:tailEnd/>
            </a:ln>
            <a:effectLst/>
          </p:spPr>
          <p:txBody>
            <a:bodyPr wrap="none" anchor="ctr">
              <a:prstTxWarp prst="textNoShape">
                <a:avLst/>
              </a:prstTxWarp>
            </a:bodyPr>
            <a:lstStyle/>
            <a:p>
              <a:endParaRPr lang="en-US"/>
            </a:p>
          </p:txBody>
        </p:sp>
        <p:cxnSp>
          <p:nvCxnSpPr>
            <p:cNvPr id="122996" name="AutoShape 116"/>
            <p:cNvCxnSpPr>
              <a:cxnSpLocks noChangeShapeType="1"/>
              <a:stCxn id="122995" idx="6"/>
              <a:endCxn id="122986" idx="3"/>
            </p:cNvCxnSpPr>
            <p:nvPr/>
          </p:nvCxnSpPr>
          <p:spPr bwMode="auto">
            <a:xfrm flipV="1">
              <a:off x="3639" y="3069"/>
              <a:ext cx="292" cy="867"/>
            </a:xfrm>
            <a:prstGeom prst="bentConnector3">
              <a:avLst>
                <a:gd name="adj1" fmla="val 149315"/>
              </a:avLst>
            </a:prstGeom>
            <a:noFill/>
            <a:ln w="9525">
              <a:solidFill>
                <a:schemeClr val="tx1"/>
              </a:solidFill>
              <a:miter lim="800000"/>
              <a:headEnd/>
              <a:tailEnd type="triangle" w="med" len="med"/>
            </a:ln>
            <a:effectLst/>
          </p:spPr>
        </p:cxnSp>
        <p:cxnSp>
          <p:nvCxnSpPr>
            <p:cNvPr id="122997" name="AutoShape 117"/>
            <p:cNvCxnSpPr>
              <a:cxnSpLocks noChangeShapeType="1"/>
              <a:stCxn id="122994" idx="6"/>
              <a:endCxn id="122988" idx="3"/>
            </p:cNvCxnSpPr>
            <p:nvPr/>
          </p:nvCxnSpPr>
          <p:spPr bwMode="auto">
            <a:xfrm flipV="1">
              <a:off x="3639" y="3453"/>
              <a:ext cx="292" cy="619"/>
            </a:xfrm>
            <a:prstGeom prst="bentConnector3">
              <a:avLst>
                <a:gd name="adj1" fmla="val 177736"/>
              </a:avLst>
            </a:prstGeom>
            <a:noFill/>
            <a:ln w="9525">
              <a:solidFill>
                <a:schemeClr val="tx1"/>
              </a:solidFill>
              <a:miter lim="800000"/>
              <a:headEnd/>
              <a:tailEnd type="triangle" w="med" len="med"/>
            </a:ln>
            <a:effectLst/>
          </p:spPr>
        </p:cxnSp>
      </p:grpSp>
      <p:sp>
        <p:nvSpPr>
          <p:cNvPr id="122998" name="Text Box 118"/>
          <p:cNvSpPr txBox="1">
            <a:spLocks noChangeArrowheads="1"/>
          </p:cNvSpPr>
          <p:nvPr/>
        </p:nvSpPr>
        <p:spPr bwMode="auto">
          <a:xfrm>
            <a:off x="876300" y="1676400"/>
            <a:ext cx="34290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t>Address Model</a:t>
            </a:r>
            <a:endParaRPr lang="en-US" sz="2400"/>
          </a:p>
        </p:txBody>
      </p:sp>
      <p:sp>
        <p:nvSpPr>
          <p:cNvPr id="122999" name="Text Box 119"/>
          <p:cNvSpPr txBox="1">
            <a:spLocks noChangeArrowheads="1"/>
          </p:cNvSpPr>
          <p:nvPr/>
        </p:nvSpPr>
        <p:spPr bwMode="auto">
          <a:xfrm>
            <a:off x="5067300" y="1676400"/>
            <a:ext cx="34290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t>Pointer Model</a:t>
            </a:r>
            <a:endParaRPr lang="en-US" sz="24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Primitive Types </a:t>
            </a:r>
            <a:r>
              <a:rPr lang="en-US" sz="4000" i="1">
                <a:solidFill>
                  <a:srgbClr val="FF0000"/>
                </a:solidFill>
              </a:rPr>
              <a:t>vs. </a:t>
            </a:r>
            <a:r>
              <a:rPr lang="en-US" sz="4000">
                <a:solidFill>
                  <a:srgbClr val="FF0000"/>
                </a:solidFill>
              </a:rPr>
              <a:t>Objects</a:t>
            </a:r>
            <a:endParaRPr lang="en-US">
              <a:solidFill>
                <a:srgbClr val="FF0000"/>
              </a:solidFill>
            </a:endParaRPr>
          </a:p>
        </p:txBody>
      </p:sp>
      <p:sp>
        <p:nvSpPr>
          <p:cNvPr id="139267" name="Rectangle 3"/>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At first glance, Java’s rules for passing objects as arguments seem to differ from the rules Java uses with arguments that are primitive types.</a:t>
            </a:r>
          </a:p>
          <a:p>
            <a:pPr marL="342900" indent="-342900" algn="just">
              <a:lnSpc>
                <a:spcPct val="85000"/>
              </a:lnSpc>
              <a:spcAft>
                <a:spcPct val="20000"/>
              </a:spcAft>
              <a:buFontTx/>
              <a:buChar char="•"/>
            </a:pPr>
            <a:endParaRPr lang="en-US" sz="2400">
              <a:latin typeface="Times New Roman" pitchFamily="1" charset="0"/>
            </a:endParaRPr>
          </a:p>
        </p:txBody>
      </p:sp>
      <p:sp>
        <p:nvSpPr>
          <p:cNvPr id="139268" name="Rectangle 4"/>
          <p:cNvSpPr>
            <a:spLocks noChangeArrowheads="1"/>
          </p:cNvSpPr>
          <p:nvPr/>
        </p:nvSpPr>
        <p:spPr bwMode="auto">
          <a:xfrm>
            <a:off x="482600" y="2273300"/>
            <a:ext cx="8128000" cy="1384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 you pass an argument of a primitive type to a method, Java copies the value of the argument into the parameter variable.  As a result, changes to the parameter variable have no effect on the argument.</a:t>
            </a:r>
          </a:p>
          <a:p>
            <a:pPr marL="342900" indent="-342900" algn="just">
              <a:lnSpc>
                <a:spcPct val="85000"/>
              </a:lnSpc>
              <a:spcAft>
                <a:spcPct val="20000"/>
              </a:spcAft>
              <a:buFontTx/>
              <a:buChar char="•"/>
            </a:pPr>
            <a:endParaRPr lang="en-US" sz="2400">
              <a:latin typeface="Times New Roman" pitchFamily="1" charset="0"/>
            </a:endParaRPr>
          </a:p>
        </p:txBody>
      </p:sp>
      <p:sp>
        <p:nvSpPr>
          <p:cNvPr id="139269" name="Rectangle 5"/>
          <p:cNvSpPr>
            <a:spLocks noChangeArrowheads="1"/>
          </p:cNvSpPr>
          <p:nvPr/>
        </p:nvSpPr>
        <p:spPr bwMode="auto">
          <a:xfrm>
            <a:off x="482600" y="3721100"/>
            <a:ext cx="8128000" cy="1647825"/>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When you pass an object as an argument, there seems to be some form of sharing going on.  Although changing the parameter variable itself has no effect, any changes that you make to the instance variables </a:t>
            </a:r>
            <a:r>
              <a:rPr lang="en-US" sz="2400" i="1">
                <a:latin typeface="Times New Roman" pitchFamily="1" charset="0"/>
              </a:rPr>
              <a:t>inside</a:t>
            </a:r>
            <a:r>
              <a:rPr lang="en-US" sz="2400">
                <a:latin typeface="Times New Roman" pitchFamily="1" charset="0"/>
              </a:rPr>
              <a:t> an object—usually by calling setters—have a permanent effect on the object.</a:t>
            </a:r>
          </a:p>
          <a:p>
            <a:pPr marL="342900" indent="-342900" algn="just">
              <a:lnSpc>
                <a:spcPct val="85000"/>
              </a:lnSpc>
              <a:spcAft>
                <a:spcPct val="20000"/>
              </a:spcAft>
              <a:buFontTx/>
              <a:buChar char="•"/>
            </a:pPr>
            <a:endParaRPr lang="en-US" sz="2400">
              <a:latin typeface="Times New Roman" pitchFamily="1" charset="0"/>
            </a:endParaRPr>
          </a:p>
        </p:txBody>
      </p:sp>
      <p:sp>
        <p:nvSpPr>
          <p:cNvPr id="139270" name="Rectangle 6"/>
          <p:cNvSpPr>
            <a:spLocks noChangeArrowheads="1"/>
          </p:cNvSpPr>
          <p:nvPr/>
        </p:nvSpPr>
        <p:spPr bwMode="auto">
          <a:xfrm>
            <a:off x="482600" y="5461000"/>
            <a:ext cx="8128000" cy="1125538"/>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Stack-heap diagrams make the reason for this seeming asymmetry clear.  When you pass an object to a method, Java copies the </a:t>
            </a:r>
            <a:r>
              <a:rPr lang="en-US" sz="2400" i="1">
                <a:latin typeface="Times New Roman" pitchFamily="1" charset="0"/>
              </a:rPr>
              <a:t>reference</a:t>
            </a:r>
            <a:r>
              <a:rPr lang="en-US" sz="2400">
                <a:latin typeface="Times New Roman" pitchFamily="1" charset="0"/>
              </a:rPr>
              <a:t> but not the object itself.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9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926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927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8" grpId="0" build="p" autoUpdateAnimBg="0"/>
      <p:bldP spid="139269" grpId="0" build="p" autoUpdateAnimBg="0"/>
      <p:bldP spid="139270"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Wrapper Classes</a:t>
            </a:r>
            <a:endParaRPr lang="en-US">
              <a:solidFill>
                <a:srgbClr val="FF0000"/>
              </a:solidFill>
            </a:endParaRPr>
          </a:p>
        </p:txBody>
      </p:sp>
      <p:sp>
        <p:nvSpPr>
          <p:cNvPr id="141315" name="Rectangle 3"/>
          <p:cNvSpPr>
            <a:spLocks noChangeArrowheads="1"/>
          </p:cNvSpPr>
          <p:nvPr/>
        </p:nvSpPr>
        <p:spPr bwMode="auto">
          <a:xfrm>
            <a:off x="482600" y="1155700"/>
            <a:ext cx="8128000" cy="1511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The designers of Java chose to separate the primitive types from the standard class hierarchy mostly for efficiency.  Primitive values take less space and allow Java to use more of the capabilities provided by the hardware.</a:t>
            </a:r>
          </a:p>
        </p:txBody>
      </p:sp>
      <p:sp>
        <p:nvSpPr>
          <p:cNvPr id="141316" name="Rectangle 4"/>
          <p:cNvSpPr>
            <a:spLocks noChangeArrowheads="1"/>
          </p:cNvSpPr>
          <p:nvPr/>
        </p:nvSpPr>
        <p:spPr bwMode="auto">
          <a:xfrm>
            <a:off x="482600" y="2578100"/>
            <a:ext cx="8128000" cy="1384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latin typeface="Times New Roman" pitchFamily="1" charset="0"/>
              </a:rPr>
              <a:t>Even so, there are times in which the fact that primitive types are </a:t>
            </a:r>
            <a:r>
              <a:rPr lang="en-US" sz="2400" i="1">
                <a:latin typeface="Times New Roman" pitchFamily="1" charset="0"/>
              </a:rPr>
              <a:t>not</a:t>
            </a:r>
            <a:r>
              <a:rPr lang="en-US" sz="2400">
                <a:latin typeface="Times New Roman" pitchFamily="1" charset="0"/>
              </a:rPr>
              <a:t> objects gets in the way.  There are many tools in the Java libraries—several of which you will encounter later in CS 106A—that work only with objects.</a:t>
            </a:r>
          </a:p>
          <a:p>
            <a:pPr marL="342900" indent="-342900" algn="just">
              <a:lnSpc>
                <a:spcPct val="85000"/>
              </a:lnSpc>
              <a:spcAft>
                <a:spcPct val="20000"/>
              </a:spcAft>
              <a:buFontTx/>
              <a:buChar char="•"/>
            </a:pPr>
            <a:endParaRPr lang="en-US" sz="2400">
              <a:latin typeface="Times New Roman" pitchFamily="1" charset="0"/>
            </a:endParaRPr>
          </a:p>
        </p:txBody>
      </p:sp>
      <p:grpSp>
        <p:nvGrpSpPr>
          <p:cNvPr id="141343" name="Group 31"/>
          <p:cNvGrpSpPr>
            <a:grpSpLocks/>
          </p:cNvGrpSpPr>
          <p:nvPr/>
        </p:nvGrpSpPr>
        <p:grpSpPr bwMode="auto">
          <a:xfrm>
            <a:off x="482600" y="4003675"/>
            <a:ext cx="8128000" cy="2198688"/>
            <a:chOff x="304" y="2522"/>
            <a:chExt cx="5120" cy="1385"/>
          </a:xfrm>
        </p:grpSpPr>
        <p:sp>
          <p:nvSpPr>
            <p:cNvPr id="141318" name="Rectangle 6"/>
            <p:cNvSpPr>
              <a:spLocks noChangeArrowheads="1"/>
            </p:cNvSpPr>
            <p:nvPr/>
          </p:nvSpPr>
          <p:spPr bwMode="auto">
            <a:xfrm>
              <a:off x="304" y="2522"/>
              <a:ext cx="5120" cy="502"/>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dirty="0">
                  <a:latin typeface="Times New Roman" pitchFamily="1" charset="0"/>
                </a:rPr>
                <a:t>To get around this problem, Java includes a </a:t>
              </a:r>
              <a:r>
                <a:rPr lang="en-US" sz="2400" b="1" i="1" dirty="0">
                  <a:latin typeface="Times New Roman" pitchFamily="1" charset="0"/>
                </a:rPr>
                <a:t>wrapper class</a:t>
              </a:r>
              <a:r>
                <a:rPr lang="en-US" sz="2400" i="1" dirty="0">
                  <a:latin typeface="Times New Roman" pitchFamily="1" charset="0"/>
                </a:rPr>
                <a:t> </a:t>
              </a:r>
              <a:r>
                <a:rPr lang="en-US" sz="2400" dirty="0">
                  <a:latin typeface="Times New Roman" pitchFamily="1" charset="0"/>
                </a:rPr>
                <a:t>to correspond to each of the primitive types:</a:t>
              </a:r>
            </a:p>
            <a:p>
              <a:pPr marL="342900" indent="-342900" algn="just">
                <a:lnSpc>
                  <a:spcPct val="85000"/>
                </a:lnSpc>
                <a:spcAft>
                  <a:spcPct val="20000"/>
                </a:spcAft>
                <a:buFontTx/>
                <a:buChar char="•"/>
              </a:pPr>
              <a:endParaRPr lang="en-US" sz="2400" dirty="0">
                <a:latin typeface="Times New Roman" pitchFamily="1" charset="0"/>
              </a:endParaRPr>
            </a:p>
          </p:txBody>
        </p:sp>
        <p:cxnSp>
          <p:nvCxnSpPr>
            <p:cNvPr id="141319" name="AutoShape 7"/>
            <p:cNvCxnSpPr>
              <a:cxnSpLocks noChangeShapeType="1"/>
            </p:cNvCxnSpPr>
            <p:nvPr/>
          </p:nvCxnSpPr>
          <p:spPr bwMode="auto">
            <a:xfrm>
              <a:off x="1632" y="3166"/>
              <a:ext cx="288" cy="0"/>
            </a:xfrm>
            <a:prstGeom prst="straightConnector1">
              <a:avLst/>
            </a:prstGeom>
            <a:noFill/>
            <a:ln w="9525">
              <a:solidFill>
                <a:schemeClr val="tx1"/>
              </a:solidFill>
              <a:round/>
              <a:headEnd type="triangle" w="med" len="med"/>
              <a:tailEnd type="triangle" w="med" len="med"/>
            </a:ln>
            <a:effectLst/>
          </p:spPr>
        </p:cxnSp>
        <p:sp>
          <p:nvSpPr>
            <p:cNvPr id="141320" name="Text Box 8"/>
            <p:cNvSpPr txBox="1">
              <a:spLocks noChangeArrowheads="1"/>
            </p:cNvSpPr>
            <p:nvPr/>
          </p:nvSpPr>
          <p:spPr bwMode="auto">
            <a:xfrm>
              <a:off x="672" y="3024"/>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boolean</a:t>
              </a:r>
              <a:endParaRPr lang="en-US" sz="2400"/>
            </a:p>
          </p:txBody>
        </p:sp>
        <p:sp>
          <p:nvSpPr>
            <p:cNvPr id="141321" name="Text Box 9"/>
            <p:cNvSpPr txBox="1">
              <a:spLocks noChangeArrowheads="1"/>
            </p:cNvSpPr>
            <p:nvPr/>
          </p:nvSpPr>
          <p:spPr bwMode="auto">
            <a:xfrm>
              <a:off x="1920" y="3024"/>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Boolean</a:t>
              </a:r>
              <a:endParaRPr lang="en-US" sz="2400"/>
            </a:p>
          </p:txBody>
        </p:sp>
        <p:cxnSp>
          <p:nvCxnSpPr>
            <p:cNvPr id="141322" name="AutoShape 10"/>
            <p:cNvCxnSpPr>
              <a:cxnSpLocks noChangeShapeType="1"/>
            </p:cNvCxnSpPr>
            <p:nvPr/>
          </p:nvCxnSpPr>
          <p:spPr bwMode="auto">
            <a:xfrm>
              <a:off x="1632" y="3377"/>
              <a:ext cx="288" cy="0"/>
            </a:xfrm>
            <a:prstGeom prst="straightConnector1">
              <a:avLst/>
            </a:prstGeom>
            <a:noFill/>
            <a:ln w="9525">
              <a:solidFill>
                <a:schemeClr val="tx1"/>
              </a:solidFill>
              <a:round/>
              <a:headEnd type="triangle" w="med" len="med"/>
              <a:tailEnd type="triangle" w="med" len="med"/>
            </a:ln>
            <a:effectLst/>
          </p:spPr>
        </p:cxnSp>
        <p:sp>
          <p:nvSpPr>
            <p:cNvPr id="141323" name="Text Box 11"/>
            <p:cNvSpPr txBox="1">
              <a:spLocks noChangeArrowheads="1"/>
            </p:cNvSpPr>
            <p:nvPr/>
          </p:nvSpPr>
          <p:spPr bwMode="auto">
            <a:xfrm>
              <a:off x="672" y="3235"/>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byte</a:t>
              </a:r>
              <a:endParaRPr lang="en-US" sz="2400"/>
            </a:p>
          </p:txBody>
        </p:sp>
        <p:sp>
          <p:nvSpPr>
            <p:cNvPr id="141324" name="Text Box 12"/>
            <p:cNvSpPr txBox="1">
              <a:spLocks noChangeArrowheads="1"/>
            </p:cNvSpPr>
            <p:nvPr/>
          </p:nvSpPr>
          <p:spPr bwMode="auto">
            <a:xfrm>
              <a:off x="1920" y="3235"/>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Byte</a:t>
              </a:r>
              <a:endParaRPr lang="en-US" sz="2000"/>
            </a:p>
          </p:txBody>
        </p:sp>
        <p:cxnSp>
          <p:nvCxnSpPr>
            <p:cNvPr id="141325" name="AutoShape 13"/>
            <p:cNvCxnSpPr>
              <a:cxnSpLocks noChangeShapeType="1"/>
            </p:cNvCxnSpPr>
            <p:nvPr/>
          </p:nvCxnSpPr>
          <p:spPr bwMode="auto">
            <a:xfrm>
              <a:off x="1632" y="3588"/>
              <a:ext cx="288" cy="0"/>
            </a:xfrm>
            <a:prstGeom prst="straightConnector1">
              <a:avLst/>
            </a:prstGeom>
            <a:noFill/>
            <a:ln w="9525">
              <a:solidFill>
                <a:schemeClr val="tx1"/>
              </a:solidFill>
              <a:round/>
              <a:headEnd type="triangle" w="med" len="med"/>
              <a:tailEnd type="triangle" w="med" len="med"/>
            </a:ln>
            <a:effectLst/>
          </p:spPr>
        </p:cxnSp>
        <p:sp>
          <p:nvSpPr>
            <p:cNvPr id="141326" name="Text Box 14"/>
            <p:cNvSpPr txBox="1">
              <a:spLocks noChangeArrowheads="1"/>
            </p:cNvSpPr>
            <p:nvPr/>
          </p:nvSpPr>
          <p:spPr bwMode="auto">
            <a:xfrm>
              <a:off x="672" y="3446"/>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char</a:t>
              </a:r>
              <a:endParaRPr lang="en-US" sz="2400"/>
            </a:p>
          </p:txBody>
        </p:sp>
        <p:sp>
          <p:nvSpPr>
            <p:cNvPr id="141327" name="Text Box 15"/>
            <p:cNvSpPr txBox="1">
              <a:spLocks noChangeArrowheads="1"/>
            </p:cNvSpPr>
            <p:nvPr/>
          </p:nvSpPr>
          <p:spPr bwMode="auto">
            <a:xfrm>
              <a:off x="1920" y="3446"/>
              <a:ext cx="1104"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Character</a:t>
              </a:r>
              <a:endParaRPr lang="en-US" sz="2400"/>
            </a:p>
          </p:txBody>
        </p:sp>
        <p:cxnSp>
          <p:nvCxnSpPr>
            <p:cNvPr id="141328" name="AutoShape 16"/>
            <p:cNvCxnSpPr>
              <a:cxnSpLocks noChangeShapeType="1"/>
            </p:cNvCxnSpPr>
            <p:nvPr/>
          </p:nvCxnSpPr>
          <p:spPr bwMode="auto">
            <a:xfrm>
              <a:off x="1632" y="3799"/>
              <a:ext cx="288" cy="0"/>
            </a:xfrm>
            <a:prstGeom prst="straightConnector1">
              <a:avLst/>
            </a:prstGeom>
            <a:noFill/>
            <a:ln w="9525">
              <a:solidFill>
                <a:schemeClr val="tx1"/>
              </a:solidFill>
              <a:round/>
              <a:headEnd type="triangle" w="med" len="med"/>
              <a:tailEnd type="triangle" w="med" len="med"/>
            </a:ln>
            <a:effectLst/>
          </p:spPr>
        </p:cxnSp>
        <p:sp>
          <p:nvSpPr>
            <p:cNvPr id="141329" name="Text Box 17"/>
            <p:cNvSpPr txBox="1">
              <a:spLocks noChangeArrowheads="1"/>
            </p:cNvSpPr>
            <p:nvPr/>
          </p:nvSpPr>
          <p:spPr bwMode="auto">
            <a:xfrm>
              <a:off x="672" y="3657"/>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double</a:t>
              </a:r>
              <a:endParaRPr lang="en-US" sz="2400"/>
            </a:p>
          </p:txBody>
        </p:sp>
        <p:sp>
          <p:nvSpPr>
            <p:cNvPr id="141330" name="Text Box 18"/>
            <p:cNvSpPr txBox="1">
              <a:spLocks noChangeArrowheads="1"/>
            </p:cNvSpPr>
            <p:nvPr/>
          </p:nvSpPr>
          <p:spPr bwMode="auto">
            <a:xfrm>
              <a:off x="1920" y="3657"/>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Double</a:t>
              </a:r>
              <a:endParaRPr lang="en-US" sz="2400"/>
            </a:p>
          </p:txBody>
        </p:sp>
        <p:cxnSp>
          <p:nvCxnSpPr>
            <p:cNvPr id="141331" name="AutoShape 19"/>
            <p:cNvCxnSpPr>
              <a:cxnSpLocks noChangeShapeType="1"/>
            </p:cNvCxnSpPr>
            <p:nvPr/>
          </p:nvCxnSpPr>
          <p:spPr bwMode="auto">
            <a:xfrm>
              <a:off x="3936" y="3166"/>
              <a:ext cx="288" cy="0"/>
            </a:xfrm>
            <a:prstGeom prst="straightConnector1">
              <a:avLst/>
            </a:prstGeom>
            <a:noFill/>
            <a:ln w="9525">
              <a:solidFill>
                <a:schemeClr val="tx1"/>
              </a:solidFill>
              <a:round/>
              <a:headEnd type="triangle" w="med" len="med"/>
              <a:tailEnd type="triangle" w="med" len="med"/>
            </a:ln>
            <a:effectLst/>
          </p:spPr>
        </p:cxnSp>
        <p:sp>
          <p:nvSpPr>
            <p:cNvPr id="141332" name="Text Box 20"/>
            <p:cNvSpPr txBox="1">
              <a:spLocks noChangeArrowheads="1"/>
            </p:cNvSpPr>
            <p:nvPr/>
          </p:nvSpPr>
          <p:spPr bwMode="auto">
            <a:xfrm>
              <a:off x="2976" y="3024"/>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float</a:t>
              </a:r>
              <a:endParaRPr lang="en-US" sz="2400"/>
            </a:p>
          </p:txBody>
        </p:sp>
        <p:sp>
          <p:nvSpPr>
            <p:cNvPr id="141333" name="Text Box 21"/>
            <p:cNvSpPr txBox="1">
              <a:spLocks noChangeArrowheads="1"/>
            </p:cNvSpPr>
            <p:nvPr/>
          </p:nvSpPr>
          <p:spPr bwMode="auto">
            <a:xfrm>
              <a:off x="4224" y="3024"/>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Float</a:t>
              </a:r>
              <a:endParaRPr lang="en-US" sz="2400"/>
            </a:p>
          </p:txBody>
        </p:sp>
        <p:cxnSp>
          <p:nvCxnSpPr>
            <p:cNvPr id="141334" name="AutoShape 22"/>
            <p:cNvCxnSpPr>
              <a:cxnSpLocks noChangeShapeType="1"/>
            </p:cNvCxnSpPr>
            <p:nvPr/>
          </p:nvCxnSpPr>
          <p:spPr bwMode="auto">
            <a:xfrm>
              <a:off x="3936" y="3377"/>
              <a:ext cx="288" cy="0"/>
            </a:xfrm>
            <a:prstGeom prst="straightConnector1">
              <a:avLst/>
            </a:prstGeom>
            <a:noFill/>
            <a:ln w="9525">
              <a:solidFill>
                <a:schemeClr val="tx1"/>
              </a:solidFill>
              <a:round/>
              <a:headEnd type="triangle" w="med" len="med"/>
              <a:tailEnd type="triangle" w="med" len="med"/>
            </a:ln>
            <a:effectLst/>
          </p:spPr>
        </p:cxnSp>
        <p:sp>
          <p:nvSpPr>
            <p:cNvPr id="141335" name="Text Box 23"/>
            <p:cNvSpPr txBox="1">
              <a:spLocks noChangeArrowheads="1"/>
            </p:cNvSpPr>
            <p:nvPr/>
          </p:nvSpPr>
          <p:spPr bwMode="auto">
            <a:xfrm>
              <a:off x="2976" y="3235"/>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int</a:t>
              </a:r>
              <a:endParaRPr lang="en-US" sz="2400"/>
            </a:p>
          </p:txBody>
        </p:sp>
        <p:sp>
          <p:nvSpPr>
            <p:cNvPr id="141336" name="Text Box 24"/>
            <p:cNvSpPr txBox="1">
              <a:spLocks noChangeArrowheads="1"/>
            </p:cNvSpPr>
            <p:nvPr/>
          </p:nvSpPr>
          <p:spPr bwMode="auto">
            <a:xfrm>
              <a:off x="4224" y="3235"/>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Integer</a:t>
              </a:r>
              <a:endParaRPr lang="en-US" sz="2400"/>
            </a:p>
          </p:txBody>
        </p:sp>
        <p:cxnSp>
          <p:nvCxnSpPr>
            <p:cNvPr id="141337" name="AutoShape 25"/>
            <p:cNvCxnSpPr>
              <a:cxnSpLocks noChangeShapeType="1"/>
            </p:cNvCxnSpPr>
            <p:nvPr/>
          </p:nvCxnSpPr>
          <p:spPr bwMode="auto">
            <a:xfrm>
              <a:off x="3936" y="3588"/>
              <a:ext cx="288" cy="0"/>
            </a:xfrm>
            <a:prstGeom prst="straightConnector1">
              <a:avLst/>
            </a:prstGeom>
            <a:noFill/>
            <a:ln w="9525">
              <a:solidFill>
                <a:schemeClr val="tx1"/>
              </a:solidFill>
              <a:round/>
              <a:headEnd type="triangle" w="med" len="med"/>
              <a:tailEnd type="triangle" w="med" len="med"/>
            </a:ln>
            <a:effectLst/>
          </p:spPr>
        </p:cxnSp>
        <p:sp>
          <p:nvSpPr>
            <p:cNvPr id="141338" name="Text Box 26"/>
            <p:cNvSpPr txBox="1">
              <a:spLocks noChangeArrowheads="1"/>
            </p:cNvSpPr>
            <p:nvPr/>
          </p:nvSpPr>
          <p:spPr bwMode="auto">
            <a:xfrm>
              <a:off x="2976" y="3446"/>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long</a:t>
              </a:r>
              <a:endParaRPr lang="en-US" sz="2400"/>
            </a:p>
          </p:txBody>
        </p:sp>
        <p:sp>
          <p:nvSpPr>
            <p:cNvPr id="141339" name="Text Box 27"/>
            <p:cNvSpPr txBox="1">
              <a:spLocks noChangeArrowheads="1"/>
            </p:cNvSpPr>
            <p:nvPr/>
          </p:nvSpPr>
          <p:spPr bwMode="auto">
            <a:xfrm>
              <a:off x="4224" y="3446"/>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Long</a:t>
              </a:r>
              <a:endParaRPr lang="en-US" sz="2400"/>
            </a:p>
          </p:txBody>
        </p:sp>
        <p:cxnSp>
          <p:nvCxnSpPr>
            <p:cNvPr id="141340" name="AutoShape 28"/>
            <p:cNvCxnSpPr>
              <a:cxnSpLocks noChangeShapeType="1"/>
            </p:cNvCxnSpPr>
            <p:nvPr/>
          </p:nvCxnSpPr>
          <p:spPr bwMode="auto">
            <a:xfrm>
              <a:off x="3936" y="3799"/>
              <a:ext cx="288" cy="0"/>
            </a:xfrm>
            <a:prstGeom prst="straightConnector1">
              <a:avLst/>
            </a:prstGeom>
            <a:noFill/>
            <a:ln w="9525">
              <a:solidFill>
                <a:schemeClr val="tx1"/>
              </a:solidFill>
              <a:round/>
              <a:headEnd type="triangle" w="med" len="med"/>
              <a:tailEnd type="triangle" w="med" len="med"/>
            </a:ln>
            <a:effectLst/>
          </p:spPr>
        </p:cxnSp>
        <p:sp>
          <p:nvSpPr>
            <p:cNvPr id="141341" name="Text Box 29"/>
            <p:cNvSpPr txBox="1">
              <a:spLocks noChangeArrowheads="1"/>
            </p:cNvSpPr>
            <p:nvPr/>
          </p:nvSpPr>
          <p:spPr bwMode="auto">
            <a:xfrm>
              <a:off x="2976" y="3657"/>
              <a:ext cx="960" cy="250"/>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2000" b="1">
                  <a:latin typeface="Courier New" pitchFamily="1" charset="0"/>
                </a:rPr>
                <a:t>short</a:t>
              </a:r>
              <a:endParaRPr lang="en-US" sz="2400"/>
            </a:p>
          </p:txBody>
        </p:sp>
        <p:sp>
          <p:nvSpPr>
            <p:cNvPr id="141342" name="Text Box 30"/>
            <p:cNvSpPr txBox="1">
              <a:spLocks noChangeArrowheads="1"/>
            </p:cNvSpPr>
            <p:nvPr/>
          </p:nvSpPr>
          <p:spPr bwMode="auto">
            <a:xfrm>
              <a:off x="4224" y="3657"/>
              <a:ext cx="960" cy="2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latin typeface="Courier New" pitchFamily="1" charset="0"/>
                </a:rPr>
                <a:t>Short</a:t>
              </a:r>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13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41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build="p" autoUpdateAnimBg="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16097</TotalTime>
  <Words>2763</Words>
  <Application>Microsoft Macintosh PowerPoint</Application>
  <PresentationFormat>On-screen Show (4:3)</PresentationFormat>
  <Paragraphs>714</Paragraphs>
  <Slides>21</Slides>
  <Notes>21</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Blank Presentation</vt:lpstr>
      <vt:lpstr>Objects and Memory</vt:lpstr>
      <vt:lpstr>Once upon a time . . .</vt:lpstr>
      <vt:lpstr>Claude Shannon</vt:lpstr>
      <vt:lpstr>Objects and Memory</vt:lpstr>
      <vt:lpstr>The Structure of Memory</vt:lpstr>
      <vt:lpstr>Binary Notation</vt:lpstr>
      <vt:lpstr>Numbers and Bases</vt:lpstr>
      <vt:lpstr>Octal and Hexadecimal Notation</vt:lpstr>
      <vt:lpstr>Exercises: Number Bases</vt:lpstr>
      <vt:lpstr>Memory and Addresses</vt:lpstr>
      <vt:lpstr>The Allocation of Memory to Variables</vt:lpstr>
      <vt:lpstr>Heap-Stack Diagrams</vt:lpstr>
      <vt:lpstr>Object References</vt:lpstr>
      <vt:lpstr>A Complete Heap-Stack Trace</vt:lpstr>
      <vt:lpstr>The Pointer Model</vt:lpstr>
      <vt:lpstr>Garbage Collection</vt:lpstr>
      <vt:lpstr>Exercise: Stack-Heap Diagrams</vt:lpstr>
      <vt:lpstr>Solution: Stack-Heap Diagrams</vt:lpstr>
      <vt:lpstr>Primitive Types vs. Objects</vt:lpstr>
      <vt:lpstr>Wrapper Classes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124</cp:revision>
  <dcterms:created xsi:type="dcterms:W3CDTF">2012-05-02T20:05:18Z</dcterms:created>
  <dcterms:modified xsi:type="dcterms:W3CDTF">2012-05-02T21:23:53Z</dcterms:modified>
</cp:coreProperties>
</file>