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14"/>
  </p:notesMasterIdLst>
  <p:handoutMasterIdLst>
    <p:handoutMasterId r:id="rId15"/>
  </p:handoutMasterIdLst>
  <p:sldIdLst>
    <p:sldId id="292" r:id="rId2"/>
    <p:sldId id="301" r:id="rId3"/>
    <p:sldId id="306" r:id="rId4"/>
    <p:sldId id="297" r:id="rId5"/>
    <p:sldId id="305" r:id="rId6"/>
    <p:sldId id="307" r:id="rId7"/>
    <p:sldId id="304" r:id="rId8"/>
    <p:sldId id="308" r:id="rId9"/>
    <p:sldId id="303" r:id="rId10"/>
    <p:sldId id="309" r:id="rId11"/>
    <p:sldId id="298" r:id="rId12"/>
    <p:sldId id="310"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mn-ea"/>
        <a:cs typeface="+mn-cs"/>
      </a:defRPr>
    </a:lvl5pPr>
    <a:lvl6pPr marL="2286000" algn="l" defTabSz="457200" rtl="0" eaLnBrk="1" latinLnBrk="0" hangingPunct="1">
      <a:defRPr sz="2400" kern="1200">
        <a:solidFill>
          <a:schemeClr val="tx1"/>
        </a:solidFill>
        <a:latin typeface="Times New Roman" pitchFamily="1" charset="0"/>
        <a:ea typeface="+mn-ea"/>
        <a:cs typeface="+mn-cs"/>
      </a:defRPr>
    </a:lvl6pPr>
    <a:lvl7pPr marL="2743200" algn="l" defTabSz="457200" rtl="0" eaLnBrk="1" latinLnBrk="0" hangingPunct="1">
      <a:defRPr sz="2400" kern="1200">
        <a:solidFill>
          <a:schemeClr val="tx1"/>
        </a:solidFill>
        <a:latin typeface="Times New Roman" pitchFamily="1" charset="0"/>
        <a:ea typeface="+mn-ea"/>
        <a:cs typeface="+mn-cs"/>
      </a:defRPr>
    </a:lvl7pPr>
    <a:lvl8pPr marL="3200400" algn="l" defTabSz="457200" rtl="0" eaLnBrk="1" latinLnBrk="0" hangingPunct="1">
      <a:defRPr sz="2400" kern="1200">
        <a:solidFill>
          <a:schemeClr val="tx1"/>
        </a:solidFill>
        <a:latin typeface="Times New Roman" pitchFamily="1" charset="0"/>
        <a:ea typeface="+mn-ea"/>
        <a:cs typeface="+mn-cs"/>
      </a:defRPr>
    </a:lvl8pPr>
    <a:lvl9pPr marL="3657600" algn="l" defTabSz="457200" rtl="0" eaLnBrk="1" latinLnBrk="0" hangingPunct="1">
      <a:defRPr sz="2400"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FFFF"/>
    <a:srgbClr val="990099"/>
    <a:srgbClr val="660066"/>
    <a:srgbClr val="FF0000"/>
    <a:srgbClr val="CC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varScale="1">
        <p:scale>
          <a:sx n="103" d="100"/>
          <a:sy n="103" d="100"/>
        </p:scale>
        <p:origin x="-115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727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727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727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F96D1449-A367-5046-B602-E8C6C9CC68F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747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47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47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747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87C17A14-7542-CE44-A5D8-8905E6DADE4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26BBA033-BBF3-9643-B8D8-78BE82D249F8}" type="slidenum">
              <a:rPr lang="en-US">
                <a:latin typeface="Times New Roman" pitchFamily="1" charset="0"/>
              </a:rPr>
              <a:pPr/>
              <a:t>1</a:t>
            </a:fld>
            <a:endParaRPr lang="en-US">
              <a:latin typeface="Times New Roman" pitchFamily="1"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F052A0C2-F84B-334A-B15F-5A98AEDF21F0}" type="slidenum">
              <a:rPr lang="en-US">
                <a:latin typeface="Times New Roman" pitchFamily="1" charset="0"/>
              </a:rPr>
              <a:pPr/>
              <a:t>2</a:t>
            </a:fld>
            <a:endParaRPr lang="en-US">
              <a:latin typeface="Times New Roman" pitchFamily="1"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B9A27C98-519B-1846-8FF2-514401473CCD}" type="slidenum">
              <a:rPr lang="en-US">
                <a:latin typeface="Times New Roman" pitchFamily="1" charset="0"/>
              </a:rPr>
              <a:pPr/>
              <a:t>3</a:t>
            </a:fld>
            <a:endParaRPr lang="en-US">
              <a:latin typeface="Times New Roman" pitchFamily="1"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AA68B99-FB7F-D24E-A5C8-AA26D92A3E33}" type="slidenum">
              <a:rPr lang="en-US">
                <a:latin typeface="Times New Roman" pitchFamily="1" charset="0"/>
              </a:rPr>
              <a:pPr/>
              <a:t>4</a:t>
            </a:fld>
            <a:endParaRPr lang="en-US">
              <a:latin typeface="Times New Roman" pitchFamily="1"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D991FA0-EBD3-5B47-913A-500ED76D6E76}" type="slidenum">
              <a:rPr lang="en-US">
                <a:latin typeface="Times New Roman" pitchFamily="1" charset="0"/>
              </a:rPr>
              <a:pPr/>
              <a:t>5</a:t>
            </a:fld>
            <a:endParaRPr lang="en-US">
              <a:latin typeface="Times New Roman" pitchFamily="1"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2C1D8F74-91F5-4D4B-9699-C5EB933D00D7}" type="slidenum">
              <a:rPr lang="en-US">
                <a:latin typeface="Times New Roman" pitchFamily="1" charset="0"/>
              </a:rPr>
              <a:pPr/>
              <a:t>6</a:t>
            </a:fld>
            <a:endParaRPr lang="en-US">
              <a:latin typeface="Times New Roman" pitchFamily="1"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52082A-E145-214B-A97A-424C00E93ECC}" type="slidenum">
              <a:rPr lang="en-US">
                <a:latin typeface="Times New Roman" pitchFamily="1" charset="0"/>
              </a:rPr>
              <a:pPr/>
              <a:t>7</a:t>
            </a:fld>
            <a:endParaRPr lang="en-US">
              <a:latin typeface="Times New Roman" pitchFamily="1"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B42B77A-63C4-8E4F-9E15-44A271D4FC6E}" type="slidenum">
              <a:rPr lang="en-US">
                <a:latin typeface="Times New Roman" pitchFamily="1" charset="0"/>
              </a:rPr>
              <a:pPr/>
              <a:t>8</a:t>
            </a:fld>
            <a:endParaRPr lang="en-US">
              <a:latin typeface="Times New Roman" pitchFamily="1"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B2781E5-EE5D-2E47-B9EF-93A04181D11E}" type="slidenum">
              <a:rPr lang="en-US">
                <a:latin typeface="Times New Roman" pitchFamily="1" charset="0"/>
              </a:rPr>
              <a:pPr/>
              <a:t>9</a:t>
            </a:fld>
            <a:endParaRPr lang="en-US">
              <a:latin typeface="Times New Roman" pitchFamily="1"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BD9CD39-9CB5-FC44-A271-E590D194D58B}" type="slidenum">
              <a:rPr lang="en-US">
                <a:latin typeface="Times New Roman" pitchFamily="1" charset="0"/>
              </a:rPr>
              <a:pPr/>
              <a:t>10</a:t>
            </a:fld>
            <a:endParaRPr lang="en-US">
              <a:latin typeface="Times New Roman" pitchFamily="1"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4BB96A4B-4760-A240-808E-DA68DD368A64}" type="slidenum">
              <a:rPr lang="en-US">
                <a:latin typeface="Times New Roman" pitchFamily="1" charset="0"/>
              </a:rPr>
              <a:pPr/>
              <a:t>11</a:t>
            </a:fld>
            <a:endParaRPr lang="en-US">
              <a:latin typeface="Times New Roman" pitchFamily="1"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517C33AC-7095-E844-A1CB-C04A7B489C84}" type="slidenum">
              <a:rPr lang="en-US">
                <a:latin typeface="Times New Roman" pitchFamily="1" charset="0"/>
              </a:rPr>
              <a:pPr/>
              <a:t>12</a:t>
            </a:fld>
            <a:endParaRPr lang="en-US">
              <a:latin typeface="Times New Roman" pitchFamily="1"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FFB045-2FD0-8A40-9E8E-4FB3DFBDFA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AF1B8C-66FE-5D47-8AFE-BAABDE8C5C4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826911-4A9E-DF45-8E40-BDC1D76E809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0B1A66-D419-A340-9711-0C3BBA55DEE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0425B83-F3E4-8F4B-8974-2678E5399C2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D4D6C3C-6E2C-9545-9C3F-65A7C66E837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DCCD00-BE1A-F947-AB9B-59FD623D5C9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FB6D16-7ABB-D04D-A127-9AA3AF3CB2B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EC265A1-F89D-0F4B-A558-EC4BAFA0077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C0D51E-E309-1643-8A2D-96DC105BF80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5251F7-D3DB-2F47-85FB-502177B9061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8F6FA86A-F80C-FE42-81E8-AAB2E66904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BlueBugTrans.png"/>
          <p:cNvPicPr>
            <a:picLocks noChangeAspect="1"/>
          </p:cNvPicPr>
          <p:nvPr/>
        </p:nvPicPr>
        <p:blipFill>
          <a:blip r:embed="rId3"/>
          <a:stretch>
            <a:fillRect/>
          </a:stretch>
        </p:blipFill>
        <p:spPr>
          <a:xfrm>
            <a:off x="3519440" y="2304288"/>
            <a:ext cx="2077509" cy="2249424"/>
          </a:xfrm>
          <a:prstGeom prst="rect">
            <a:avLst/>
          </a:prstGeom>
        </p:spPr>
      </p:pic>
      <p:sp>
        <p:nvSpPr>
          <p:cNvPr id="15362" name="Text Box 4"/>
          <p:cNvSpPr txBox="1">
            <a:spLocks noChangeArrowheads="1"/>
          </p:cNvSpPr>
          <p:nvPr/>
        </p:nvSpPr>
        <p:spPr bwMode="auto">
          <a:xfrm>
            <a:off x="80963" y="5375275"/>
            <a:ext cx="8996362" cy="941388"/>
          </a:xfrm>
          <a:prstGeom prst="rect">
            <a:avLst/>
          </a:prstGeom>
          <a:noFill/>
          <a:ln w="9525">
            <a:noFill/>
            <a:miter lim="800000"/>
            <a:headEnd/>
            <a:tailEnd/>
          </a:ln>
        </p:spPr>
        <p:txBody>
          <a:bodyPr lIns="0" rIns="0">
            <a:prstTxWarp prst="textNoShape">
              <a:avLst/>
            </a:prstTxWarp>
            <a:spAutoFit/>
          </a:bodyPr>
          <a:lstStyle/>
          <a:p>
            <a:pPr algn="ctr">
              <a:lnSpc>
                <a:spcPct val="85000"/>
              </a:lnSpc>
            </a:pPr>
            <a:r>
              <a:rPr lang="en-US" sz="3200" dirty="0"/>
              <a:t>CS 106A</a:t>
            </a:r>
            <a:endParaRPr lang="en-US" sz="3200" dirty="0" smtClean="0"/>
          </a:p>
          <a:p>
            <a:pPr algn="ctr">
              <a:lnSpc>
                <a:spcPct val="85000"/>
              </a:lnSpc>
            </a:pPr>
            <a:r>
              <a:rPr lang="en-US" sz="3200" dirty="0" smtClean="0"/>
              <a:t>May 7, 2012</a:t>
            </a:r>
            <a:endParaRPr lang="en-US" sz="3200" dirty="0"/>
          </a:p>
        </p:txBody>
      </p:sp>
      <p:sp>
        <p:nvSpPr>
          <p:cNvPr id="15363" name="Text Box 9"/>
          <p:cNvSpPr txBox="1">
            <a:spLocks noChangeArrowheads="1"/>
          </p:cNvSpPr>
          <p:nvPr/>
        </p:nvSpPr>
        <p:spPr bwMode="auto">
          <a:xfrm>
            <a:off x="76200" y="762000"/>
            <a:ext cx="8996363" cy="1015663"/>
          </a:xfrm>
          <a:prstGeom prst="rect">
            <a:avLst/>
          </a:prstGeom>
          <a:noFill/>
          <a:ln w="9525">
            <a:noFill/>
            <a:miter lim="800000"/>
            <a:headEnd/>
            <a:tailEnd/>
          </a:ln>
        </p:spPr>
        <p:txBody>
          <a:bodyPr lIns="0" rIns="0">
            <a:prstTxWarp prst="textNoShape">
              <a:avLst/>
            </a:prstTxWarp>
            <a:spAutoFit/>
          </a:bodyPr>
          <a:lstStyle/>
          <a:p>
            <a:pPr algn="ctr"/>
            <a:r>
              <a:rPr lang="en-US" sz="6000" dirty="0" smtClean="0">
                <a:solidFill>
                  <a:srgbClr val="FF0000"/>
                </a:solidFill>
              </a:rPr>
              <a:t>Debugging</a:t>
            </a:r>
            <a:endParaRPr lang="en-US" sz="5400" dirty="0">
              <a:solidFill>
                <a:srgbClr val="FF0000"/>
              </a:solidFill>
            </a:endParaRPr>
          </a:p>
        </p:txBody>
      </p:sp>
      <p:grpSp>
        <p:nvGrpSpPr>
          <p:cNvPr id="6" name="Group 5"/>
          <p:cNvGrpSpPr/>
          <p:nvPr/>
        </p:nvGrpSpPr>
        <p:grpSpPr>
          <a:xfrm rot="18900000">
            <a:off x="3387040" y="2244582"/>
            <a:ext cx="2438400" cy="2441448"/>
            <a:chOff x="3387040" y="2244582"/>
            <a:chExt cx="2438400" cy="2441448"/>
          </a:xfrm>
        </p:grpSpPr>
        <p:sp>
          <p:nvSpPr>
            <p:cNvPr id="7" name="Oval 6"/>
            <p:cNvSpPr/>
            <p:nvPr/>
          </p:nvSpPr>
          <p:spPr bwMode="auto">
            <a:xfrm>
              <a:off x="3387040" y="2244582"/>
              <a:ext cx="2438400" cy="2441448"/>
            </a:xfrm>
            <a:prstGeom prst="ellipse">
              <a:avLst/>
            </a:prstGeom>
            <a:noFill/>
            <a:ln w="1270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8" name="Straight Connector 7"/>
            <p:cNvCxnSpPr>
              <a:stCxn id="7" idx="2"/>
              <a:endCxn id="7" idx="6"/>
            </p:cNvCxnSpPr>
            <p:nvPr/>
          </p:nvCxnSpPr>
          <p:spPr bwMode="auto">
            <a:xfrm rot="10800000" flipH="1">
              <a:off x="3387040" y="3465306"/>
              <a:ext cx="2438400" cy="1588"/>
            </a:xfrm>
            <a:prstGeom prst="line">
              <a:avLst/>
            </a:prstGeom>
            <a:solidFill>
              <a:schemeClr val="accent1"/>
            </a:solidFill>
            <a:ln w="127000" cap="flat" cmpd="sng" algn="ctr">
              <a:solidFill>
                <a:srgbClr val="FF0000"/>
              </a:solidFill>
              <a:prstDash val="solid"/>
              <a:round/>
              <a:headEnd type="none" w="med" len="med"/>
              <a:tailEnd type="none" w="med" len="med"/>
            </a:ln>
            <a:effectLst/>
          </p:spPr>
        </p:cxn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Discovery of Debugging</a:t>
            </a:r>
            <a:endParaRPr lang="en-US" sz="3600">
              <a:solidFill>
                <a:srgbClr val="FF0000"/>
              </a:solidFill>
            </a:endParaRPr>
          </a:p>
        </p:txBody>
      </p:sp>
      <p:sp>
        <p:nvSpPr>
          <p:cNvPr id="17411" name="Text Box 3"/>
          <p:cNvSpPr txBox="1">
            <a:spLocks noChangeArrowheads="1"/>
          </p:cNvSpPr>
          <p:nvPr/>
        </p:nvSpPr>
        <p:spPr bwMode="auto">
          <a:xfrm>
            <a:off x="4708525" y="4622800"/>
            <a:ext cx="4187825" cy="558800"/>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Maurice Wilkes, lecture on “The Design and Use of the EDSAC,” September 23, 1979</a:t>
            </a:r>
          </a:p>
        </p:txBody>
      </p:sp>
      <p:sp>
        <p:nvSpPr>
          <p:cNvPr id="17412" name="Text Box 4"/>
          <p:cNvSpPr txBox="1">
            <a:spLocks noChangeArrowheads="1"/>
          </p:cNvSpPr>
          <p:nvPr/>
        </p:nvSpPr>
        <p:spPr bwMode="auto">
          <a:xfrm>
            <a:off x="4462463" y="4600575"/>
            <a:ext cx="274637"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17413" name="Rectangle 6"/>
          <p:cNvSpPr>
            <a:spLocks noChangeArrowheads="1"/>
          </p:cNvSpPr>
          <p:nvPr/>
        </p:nvSpPr>
        <p:spPr bwMode="auto">
          <a:xfrm>
            <a:off x="2819400" y="1565275"/>
            <a:ext cx="6124575" cy="305911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7414" name="Text Box 5"/>
          <p:cNvSpPr txBox="1">
            <a:spLocks noChangeArrowheads="1"/>
          </p:cNvSpPr>
          <p:nvPr/>
        </p:nvSpPr>
        <p:spPr bwMode="auto">
          <a:xfrm>
            <a:off x="2949575" y="1728788"/>
            <a:ext cx="5867400" cy="2581275"/>
          </a:xfrm>
          <a:prstGeom prst="rect">
            <a:avLst/>
          </a:prstGeom>
          <a:noFill/>
          <a:ln w="9525">
            <a:noFill/>
            <a:miter lim="800000"/>
            <a:headEnd/>
            <a:tailEnd/>
          </a:ln>
        </p:spPr>
        <p:txBody>
          <a:bodyPr>
            <a:prstTxWarp prst="textNoShape">
              <a:avLst/>
            </a:prstTxWarp>
            <a:spAutoFit/>
          </a:bodyPr>
          <a:lstStyle/>
          <a:p>
            <a:pPr algn="just">
              <a:lnSpc>
                <a:spcPct val="85000"/>
              </a:lnSpc>
            </a:pPr>
            <a:r>
              <a:rPr lang="en-US"/>
              <a:t>“As soon as we started programming, we found to our surprise that it wasn’t as easy to get programs right as we had thought. Debugging had to be discovered. I can remember the exact instant when I realized that a large part of my life from then on was going to be spent in finding mistakes in my own programs.”</a:t>
            </a:r>
          </a:p>
        </p:txBody>
      </p:sp>
      <p:pic>
        <p:nvPicPr>
          <p:cNvPr id="17415" name="Picture 7"/>
          <p:cNvPicPr>
            <a:picLocks noChangeAspect="1" noChangeArrowheads="1"/>
          </p:cNvPicPr>
          <p:nvPr/>
        </p:nvPicPr>
        <p:blipFill>
          <a:blip r:embed="rId3"/>
          <a:srcRect/>
          <a:stretch>
            <a:fillRect/>
          </a:stretch>
        </p:blipFill>
        <p:spPr bwMode="auto">
          <a:xfrm>
            <a:off x="381000" y="1576388"/>
            <a:ext cx="2238375" cy="2514600"/>
          </a:xfrm>
          <a:prstGeom prst="rect">
            <a:avLst/>
          </a:prstGeom>
          <a:noFill/>
          <a:ln w="9525">
            <a:solidFill>
              <a:schemeClr val="tx1"/>
            </a:solidFill>
            <a:miter lim="800000"/>
            <a:headEnd/>
            <a:tailEnd/>
          </a:ln>
        </p:spPr>
      </p:pic>
      <p:sp>
        <p:nvSpPr>
          <p:cNvPr id="17416" name="Text Box 8"/>
          <p:cNvSpPr txBox="1">
            <a:spLocks noChangeArrowheads="1"/>
          </p:cNvSpPr>
          <p:nvPr/>
        </p:nvSpPr>
        <p:spPr bwMode="auto">
          <a:xfrm>
            <a:off x="349250" y="4143375"/>
            <a:ext cx="2281238" cy="325438"/>
          </a:xfrm>
          <a:prstGeom prst="rect">
            <a:avLst/>
          </a:prstGeom>
          <a:noFill/>
          <a:ln w="9525">
            <a:noFill/>
            <a:miter lim="800000"/>
            <a:headEnd/>
            <a:tailEnd/>
          </a:ln>
        </p:spPr>
        <p:txBody>
          <a:bodyPr lIns="0" rIns="0">
            <a:prstTxWarp prst="textNoShape">
              <a:avLst/>
            </a:prstTxWarp>
            <a:spAutoFit/>
          </a:bodyPr>
          <a:lstStyle/>
          <a:p>
            <a:pPr algn="ctr">
              <a:lnSpc>
                <a:spcPct val="85000"/>
              </a:lnSpc>
            </a:pPr>
            <a:r>
              <a:rPr lang="en-US" sz="1800"/>
              <a:t>Maurice Wilkes, 1913-</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Importance of Psychology</a:t>
            </a:r>
            <a:endParaRPr lang="en-US" sz="3600">
              <a:solidFill>
                <a:srgbClr val="FF0000"/>
              </a:solidFill>
            </a:endParaRPr>
          </a:p>
        </p:txBody>
      </p:sp>
      <p:pic>
        <p:nvPicPr>
          <p:cNvPr id="19459" name="Picture 6"/>
          <p:cNvPicPr>
            <a:picLocks noChangeAspect="1" noChangeArrowheads="1"/>
          </p:cNvPicPr>
          <p:nvPr/>
        </p:nvPicPr>
        <p:blipFill>
          <a:blip r:embed="rId3"/>
          <a:srcRect/>
          <a:stretch>
            <a:fillRect/>
          </a:stretch>
        </p:blipFill>
        <p:spPr bwMode="auto">
          <a:xfrm>
            <a:off x="457200" y="4094163"/>
            <a:ext cx="1739900" cy="2311400"/>
          </a:xfrm>
          <a:prstGeom prst="rect">
            <a:avLst/>
          </a:prstGeom>
          <a:noFill/>
          <a:ln w="9525">
            <a:solidFill>
              <a:schemeClr val="tx1"/>
            </a:solidFill>
            <a:miter lim="800000"/>
            <a:headEnd/>
            <a:tailEnd/>
          </a:ln>
        </p:spPr>
      </p:pic>
      <p:sp>
        <p:nvSpPr>
          <p:cNvPr id="19460" name="Text Box 7"/>
          <p:cNvSpPr txBox="1">
            <a:spLocks noChangeArrowheads="1"/>
          </p:cNvSpPr>
          <p:nvPr/>
        </p:nvSpPr>
        <p:spPr bwMode="auto">
          <a:xfrm>
            <a:off x="163513" y="6380163"/>
            <a:ext cx="2281237" cy="325437"/>
          </a:xfrm>
          <a:prstGeom prst="rect">
            <a:avLst/>
          </a:prstGeom>
          <a:noFill/>
          <a:ln w="9525">
            <a:noFill/>
            <a:miter lim="800000"/>
            <a:headEnd/>
            <a:tailEnd/>
          </a:ln>
        </p:spPr>
        <p:txBody>
          <a:bodyPr lIns="0" rIns="0">
            <a:prstTxWarp prst="textNoShape">
              <a:avLst/>
            </a:prstTxWarp>
            <a:spAutoFit/>
          </a:bodyPr>
          <a:lstStyle/>
          <a:p>
            <a:pPr algn="ctr">
              <a:lnSpc>
                <a:spcPct val="85000"/>
              </a:lnSpc>
            </a:pPr>
            <a:r>
              <a:rPr lang="en-US" sz="1800"/>
              <a:t>Gerald Weinberg, 1933-</a:t>
            </a:r>
          </a:p>
        </p:txBody>
      </p:sp>
      <p:pic>
        <p:nvPicPr>
          <p:cNvPr id="19461" name="Picture 8"/>
          <p:cNvPicPr>
            <a:picLocks noChangeAspect="1" noChangeArrowheads="1"/>
          </p:cNvPicPr>
          <p:nvPr/>
        </p:nvPicPr>
        <p:blipFill>
          <a:blip r:embed="rId4"/>
          <a:srcRect/>
          <a:stretch>
            <a:fillRect/>
          </a:stretch>
        </p:blipFill>
        <p:spPr bwMode="auto">
          <a:xfrm>
            <a:off x="476250" y="1143000"/>
            <a:ext cx="1765300" cy="2819400"/>
          </a:xfrm>
          <a:prstGeom prst="rect">
            <a:avLst/>
          </a:prstGeom>
          <a:noFill/>
          <a:ln w="9525">
            <a:noFill/>
            <a:miter lim="800000"/>
            <a:headEnd/>
            <a:tailEnd/>
          </a:ln>
        </p:spPr>
      </p:pic>
      <p:sp>
        <p:nvSpPr>
          <p:cNvPr id="19462" name="Rectangle 9"/>
          <p:cNvSpPr>
            <a:spLocks noChangeArrowheads="1"/>
          </p:cNvSpPr>
          <p:nvPr/>
        </p:nvSpPr>
        <p:spPr bwMode="auto">
          <a:xfrm>
            <a:off x="2781300" y="1143000"/>
            <a:ext cx="5905500" cy="3810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9463" name="Text Box 10"/>
          <p:cNvSpPr txBox="1">
            <a:spLocks noChangeArrowheads="1"/>
          </p:cNvSpPr>
          <p:nvPr/>
        </p:nvSpPr>
        <p:spPr bwMode="auto">
          <a:xfrm>
            <a:off x="2895600" y="1219200"/>
            <a:ext cx="5562600" cy="714375"/>
          </a:xfrm>
          <a:prstGeom prst="rect">
            <a:avLst/>
          </a:prstGeom>
          <a:noFill/>
          <a:ln w="9525">
            <a:noFill/>
            <a:miter lim="800000"/>
            <a:headEnd/>
            <a:tailEnd/>
          </a:ln>
        </p:spPr>
        <p:txBody>
          <a:bodyPr>
            <a:prstTxWarp prst="textNoShape">
              <a:avLst/>
            </a:prstTxWarp>
            <a:spAutoFit/>
          </a:bodyPr>
          <a:lstStyle/>
          <a:p>
            <a:pPr algn="just">
              <a:lnSpc>
                <a:spcPct val="85000"/>
              </a:lnSpc>
              <a:spcBef>
                <a:spcPct val="50000"/>
              </a:spcBef>
            </a:pPr>
            <a:r>
              <a:rPr lang="en-US"/>
              <a:t>For programming is not just human behavior; it is </a:t>
            </a:r>
            <a:r>
              <a:rPr lang="en-US" i="1"/>
              <a:t>complex</a:t>
            </a:r>
            <a:r>
              <a:rPr lang="en-US"/>
              <a:t> human behavior.</a:t>
            </a:r>
          </a:p>
        </p:txBody>
      </p:sp>
      <p:sp>
        <p:nvSpPr>
          <p:cNvPr id="66571" name="Text Box 11"/>
          <p:cNvSpPr txBox="1">
            <a:spLocks noChangeArrowheads="1"/>
          </p:cNvSpPr>
          <p:nvPr/>
        </p:nvSpPr>
        <p:spPr bwMode="auto">
          <a:xfrm>
            <a:off x="2895600" y="2133600"/>
            <a:ext cx="5562600" cy="2581275"/>
          </a:xfrm>
          <a:prstGeom prst="rect">
            <a:avLst/>
          </a:prstGeom>
          <a:noFill/>
          <a:ln w="9525">
            <a:noFill/>
            <a:miter lim="800000"/>
            <a:headEnd/>
            <a:tailEnd/>
          </a:ln>
        </p:spPr>
        <p:txBody>
          <a:bodyPr>
            <a:prstTxWarp prst="textNoShape">
              <a:avLst/>
            </a:prstTxWarp>
            <a:spAutoFit/>
          </a:bodyPr>
          <a:lstStyle/>
          <a:p>
            <a:pPr algn="just">
              <a:lnSpc>
                <a:spcPct val="85000"/>
              </a:lnSpc>
              <a:spcBef>
                <a:spcPct val="50000"/>
              </a:spcBef>
            </a:pPr>
            <a:r>
              <a:rPr lang="en-US"/>
              <a:t>Although programming is a form—a complex form—of human behavior, few people have studied programming from this point of view.  But perhaps there is a reason why programming has not been so viewed? Perhaps programming is too complex a behavior to be studied and must remain largely a mysterious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57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838200" y="1133475"/>
            <a:ext cx="7467600" cy="4191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1507"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Psychology of Debugging</a:t>
            </a:r>
            <a:endParaRPr lang="en-US" sz="3600">
              <a:solidFill>
                <a:srgbClr val="FF0000"/>
              </a:solidFill>
            </a:endParaRPr>
          </a:p>
        </p:txBody>
      </p:sp>
      <p:sp>
        <p:nvSpPr>
          <p:cNvPr id="21508" name="Text Box 3"/>
          <p:cNvSpPr txBox="1">
            <a:spLocks noChangeArrowheads="1"/>
          </p:cNvSpPr>
          <p:nvPr/>
        </p:nvSpPr>
        <p:spPr bwMode="auto">
          <a:xfrm>
            <a:off x="3886200" y="5400675"/>
            <a:ext cx="4397375" cy="558800"/>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Gerald Weinberg, </a:t>
            </a:r>
            <a:r>
              <a:rPr lang="en-US" sz="1800" i="1"/>
              <a:t>The Psychology of Computer Programming,</a:t>
            </a:r>
            <a:r>
              <a:rPr lang="en-US" sz="1800"/>
              <a:t> 1971</a:t>
            </a:r>
          </a:p>
        </p:txBody>
      </p:sp>
      <p:sp>
        <p:nvSpPr>
          <p:cNvPr id="21509" name="Text Box 4"/>
          <p:cNvSpPr txBox="1">
            <a:spLocks noChangeArrowheads="1"/>
          </p:cNvSpPr>
          <p:nvPr/>
        </p:nvSpPr>
        <p:spPr bwMode="auto">
          <a:xfrm>
            <a:off x="3621088" y="5378450"/>
            <a:ext cx="307975"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21510" name="Text Box 5"/>
          <p:cNvSpPr txBox="1">
            <a:spLocks noChangeArrowheads="1"/>
          </p:cNvSpPr>
          <p:nvPr/>
        </p:nvSpPr>
        <p:spPr bwMode="auto">
          <a:xfrm>
            <a:off x="952500" y="1209675"/>
            <a:ext cx="7239000" cy="3825875"/>
          </a:xfrm>
          <a:prstGeom prst="rect">
            <a:avLst/>
          </a:prstGeom>
          <a:noFill/>
          <a:ln w="9525">
            <a:noFill/>
            <a:miter lim="800000"/>
            <a:headEnd/>
            <a:tailEnd/>
          </a:ln>
        </p:spPr>
        <p:txBody>
          <a:bodyPr>
            <a:prstTxWarp prst="textNoShape">
              <a:avLst/>
            </a:prstTxWarp>
            <a:spAutoFit/>
          </a:bodyPr>
          <a:lstStyle/>
          <a:p>
            <a:pPr algn="just">
              <a:lnSpc>
                <a:spcPct val="85000"/>
              </a:lnSpc>
              <a:spcBef>
                <a:spcPct val="50000"/>
              </a:spcBef>
            </a:pPr>
            <a:r>
              <a:rPr lang="en-US"/>
              <a:t>First, there is only the </a:t>
            </a:r>
            <a:r>
              <a:rPr lang="en-US" i="1"/>
              <a:t>gestalt,</a:t>
            </a:r>
            <a:r>
              <a:rPr lang="en-US"/>
              <a:t> a general feeling that something is out of place without any particular localization. Then follows the ability to shake loose from an unyielding situation—the ability to change one’s point of view. . . . Then, however, one must go from the general to the particular—“focusing” as it was called here.  Although one does not find errors by a detailed search of each line, word, or character, the ability to get down to details is essential in the end.  Thus, for debugging, an almost complementary set of mental powers is needed.  No wonder good debuggers are so rare!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Example of a Psychological Barrier </a:t>
            </a:r>
            <a:endParaRPr lang="en-US" sz="3600">
              <a:solidFill>
                <a:srgbClr val="FF0000"/>
              </a:solidFill>
            </a:endParaRPr>
          </a:p>
        </p:txBody>
      </p:sp>
      <p:sp>
        <p:nvSpPr>
          <p:cNvPr id="23555" name="Text Box 4"/>
          <p:cNvSpPr txBox="1">
            <a:spLocks noChangeArrowheads="1"/>
          </p:cNvSpPr>
          <p:nvPr/>
        </p:nvSpPr>
        <p:spPr bwMode="auto">
          <a:xfrm>
            <a:off x="457200" y="1339850"/>
            <a:ext cx="8229600" cy="165070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800" dirty="0"/>
              <a:t>As an illustration of the kind of psychological barrier that novices encounter when debugging, most students when faced with a bug set out to determine why their program </a:t>
            </a:r>
            <a:r>
              <a:rPr lang="en-US" sz="2800" b="1" i="1" dirty="0"/>
              <a:t>isn’t</a:t>
            </a:r>
            <a:r>
              <a:rPr lang="en-US" sz="2800" dirty="0"/>
              <a:t> doing what it’s supposed to be doing.</a:t>
            </a:r>
          </a:p>
        </p:txBody>
      </p:sp>
      <p:sp>
        <p:nvSpPr>
          <p:cNvPr id="65550" name="Text Box 14"/>
          <p:cNvSpPr txBox="1">
            <a:spLocks noChangeArrowheads="1"/>
          </p:cNvSpPr>
          <p:nvPr/>
        </p:nvSpPr>
        <p:spPr bwMode="auto">
          <a:xfrm>
            <a:off x="457200" y="3321050"/>
            <a:ext cx="8229600" cy="203850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800" dirty="0"/>
              <a:t>In general, this strategy is less effective than trying to figure out why the program </a:t>
            </a:r>
            <a:r>
              <a:rPr lang="en-US" sz="2800" b="1" i="1" dirty="0"/>
              <a:t>is</a:t>
            </a:r>
            <a:r>
              <a:rPr lang="en-US" sz="2800" dirty="0"/>
              <a:t> doing what it</a:t>
            </a:r>
            <a:r>
              <a:rPr lang="en-US" sz="2800" dirty="0" smtClean="0"/>
              <a:t> in </a:t>
            </a:r>
            <a:r>
              <a:rPr lang="en-US" sz="2800" dirty="0"/>
              <a:t>fact</a:t>
            </a:r>
            <a:r>
              <a:rPr lang="en-US" sz="2800" dirty="0" smtClean="0"/>
              <a:t> does. </a:t>
            </a:r>
            <a:r>
              <a:rPr lang="en-US" dirty="0" smtClean="0"/>
              <a:t> </a:t>
            </a:r>
            <a:r>
              <a:rPr lang="en-US" sz="2800" dirty="0"/>
              <a:t>In all likelihood, understanding </a:t>
            </a:r>
            <a:r>
              <a:rPr lang="en-US" sz="2800" dirty="0" smtClean="0"/>
              <a:t>what </a:t>
            </a:r>
            <a:r>
              <a:rPr lang="en-US" sz="2800" dirty="0"/>
              <a:t>the </a:t>
            </a:r>
            <a:r>
              <a:rPr lang="en-US" sz="2800" dirty="0" smtClean="0"/>
              <a:t>program is actually doing </a:t>
            </a:r>
            <a:r>
              <a:rPr lang="en-US" sz="2800" dirty="0"/>
              <a:t>provides precisely the insight necessary to repair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5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0"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Roles in the Programming Process</a:t>
            </a:r>
            <a:endParaRPr lang="en-US" sz="3600" dirty="0">
              <a:solidFill>
                <a:srgbClr val="FF0000"/>
              </a:solidFill>
            </a:endParaRPr>
          </a:p>
        </p:txBody>
      </p:sp>
      <p:sp>
        <p:nvSpPr>
          <p:cNvPr id="25603" name="Text Box 3"/>
          <p:cNvSpPr txBox="1">
            <a:spLocks noChangeArrowheads="1"/>
          </p:cNvSpPr>
          <p:nvPr/>
        </p:nvSpPr>
        <p:spPr bwMode="auto">
          <a:xfrm>
            <a:off x="457200" y="1317625"/>
            <a:ext cx="8229600" cy="860425"/>
          </a:xfrm>
          <a:prstGeom prst="rect">
            <a:avLst/>
          </a:prstGeom>
          <a:noFill/>
          <a:ln w="9525">
            <a:noFill/>
            <a:miter lim="800000"/>
            <a:headEnd/>
            <a:tailEnd/>
          </a:ln>
        </p:spPr>
        <p:txBody>
          <a:bodyPr>
            <a:prstTxWarp prst="textNoShape">
              <a:avLst/>
            </a:prstTxWarp>
            <a:spAutoFit/>
          </a:bodyPr>
          <a:lstStyle/>
          <a:p>
            <a:pPr>
              <a:lnSpc>
                <a:spcPct val="90000"/>
              </a:lnSpc>
            </a:pPr>
            <a:r>
              <a:rPr lang="en-US" sz="2800"/>
              <a:t>Programming requires you to assume a variety of roles over the course of the development cycle:</a:t>
            </a:r>
          </a:p>
        </p:txBody>
      </p:sp>
      <p:sp>
        <p:nvSpPr>
          <p:cNvPr id="68612" name="Text Box 4"/>
          <p:cNvSpPr txBox="1">
            <a:spLocks noChangeArrowheads="1"/>
          </p:cNvSpPr>
          <p:nvPr/>
        </p:nvSpPr>
        <p:spPr bwMode="auto">
          <a:xfrm>
            <a:off x="2209800" y="26511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Design</a:t>
            </a:r>
          </a:p>
        </p:txBody>
      </p:sp>
      <p:sp>
        <p:nvSpPr>
          <p:cNvPr id="68613" name="Text Box 5"/>
          <p:cNvSpPr txBox="1">
            <a:spLocks noChangeArrowheads="1"/>
          </p:cNvSpPr>
          <p:nvPr/>
        </p:nvSpPr>
        <p:spPr bwMode="auto">
          <a:xfrm>
            <a:off x="2209800" y="32416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Coding</a:t>
            </a:r>
          </a:p>
        </p:txBody>
      </p:sp>
      <p:sp>
        <p:nvSpPr>
          <p:cNvPr id="68614" name="Text Box 6"/>
          <p:cNvSpPr txBox="1">
            <a:spLocks noChangeArrowheads="1"/>
          </p:cNvSpPr>
          <p:nvPr/>
        </p:nvSpPr>
        <p:spPr bwMode="auto">
          <a:xfrm>
            <a:off x="2209800" y="38322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Testing</a:t>
            </a:r>
          </a:p>
        </p:txBody>
      </p:sp>
      <p:sp>
        <p:nvSpPr>
          <p:cNvPr id="68615" name="Text Box 7"/>
          <p:cNvSpPr txBox="1">
            <a:spLocks noChangeArrowheads="1"/>
          </p:cNvSpPr>
          <p:nvPr/>
        </p:nvSpPr>
        <p:spPr bwMode="auto">
          <a:xfrm>
            <a:off x="2209800" y="44227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Debugging</a:t>
            </a:r>
          </a:p>
        </p:txBody>
      </p:sp>
      <p:sp>
        <p:nvSpPr>
          <p:cNvPr id="68616" name="Text Box 8"/>
          <p:cNvSpPr txBox="1">
            <a:spLocks noChangeArrowheads="1"/>
          </p:cNvSpPr>
          <p:nvPr/>
        </p:nvSpPr>
        <p:spPr bwMode="auto">
          <a:xfrm>
            <a:off x="4876800" y="26511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Architect</a:t>
            </a:r>
          </a:p>
        </p:txBody>
      </p:sp>
      <p:sp>
        <p:nvSpPr>
          <p:cNvPr id="68617" name="Text Box 9"/>
          <p:cNvSpPr txBox="1">
            <a:spLocks noChangeArrowheads="1"/>
          </p:cNvSpPr>
          <p:nvPr/>
        </p:nvSpPr>
        <p:spPr bwMode="auto">
          <a:xfrm>
            <a:off x="4876800" y="32416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Engineer</a:t>
            </a:r>
          </a:p>
        </p:txBody>
      </p:sp>
      <p:sp>
        <p:nvSpPr>
          <p:cNvPr id="68618" name="Text Box 10"/>
          <p:cNvSpPr txBox="1">
            <a:spLocks noChangeArrowheads="1"/>
          </p:cNvSpPr>
          <p:nvPr/>
        </p:nvSpPr>
        <p:spPr bwMode="auto">
          <a:xfrm>
            <a:off x="4876800" y="38322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Vandal</a:t>
            </a:r>
          </a:p>
        </p:txBody>
      </p:sp>
      <p:sp>
        <p:nvSpPr>
          <p:cNvPr id="68619" name="Text Box 11"/>
          <p:cNvSpPr txBox="1">
            <a:spLocks noChangeArrowheads="1"/>
          </p:cNvSpPr>
          <p:nvPr/>
        </p:nvSpPr>
        <p:spPr bwMode="auto">
          <a:xfrm>
            <a:off x="4876800" y="44227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Detective</a:t>
            </a:r>
          </a:p>
        </p:txBody>
      </p:sp>
      <p:sp>
        <p:nvSpPr>
          <p:cNvPr id="25612" name="Text Box 12"/>
          <p:cNvSpPr txBox="1">
            <a:spLocks noChangeArrowheads="1"/>
          </p:cNvSpPr>
          <p:nvPr/>
        </p:nvSpPr>
        <p:spPr bwMode="auto">
          <a:xfrm>
            <a:off x="3543300" y="5181600"/>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12"/>
                                        </p:tgtEl>
                                        <p:attrNameLst>
                                          <p:attrName>style.visibility</p:attrName>
                                        </p:attrNameLst>
                                      </p:cBhvr>
                                      <p:to>
                                        <p:strVal val="visible"/>
                                      </p:to>
                                    </p:set>
                                  </p:childTnLst>
                                  <p:subTnLst>
                                    <p:animClr clrSpc="rgb" dir="cw">
                                      <p:cBhvr override="childStyle">
                                        <p:cTn dur="1" fill="hold" display="0" masterRel="nextClick" afterEffect="1"/>
                                        <p:tgtEl>
                                          <p:spTgt spid="68612"/>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616"/>
                                        </p:tgtEl>
                                        <p:attrNameLst>
                                          <p:attrName>style.visibility</p:attrName>
                                        </p:attrNameLst>
                                      </p:cBhvr>
                                      <p:to>
                                        <p:strVal val="visible"/>
                                      </p:to>
                                    </p:set>
                                  </p:childTnLst>
                                  <p:subTnLst>
                                    <p:animClr clrSpc="rgb" dir="cw">
                                      <p:cBhvr override="childStyle">
                                        <p:cTn dur="1" fill="hold" display="0" masterRel="nextClick" afterEffect="1"/>
                                        <p:tgtEl>
                                          <p:spTgt spid="68616"/>
                                        </p:tgtEl>
                                        <p:attrNameLst>
                                          <p:attrName>ppt_c</p:attrName>
                                        </p:attrNameLst>
                                      </p:cBhvr>
                                      <p:to>
                                        <a:schemeClr val="tx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8613"/>
                                        </p:tgtEl>
                                        <p:attrNameLst>
                                          <p:attrName>style.visibility</p:attrName>
                                        </p:attrNameLst>
                                      </p:cBhvr>
                                      <p:to>
                                        <p:strVal val="visible"/>
                                      </p:to>
                                    </p:set>
                                  </p:childTnLst>
                                  <p:subTnLst>
                                    <p:animClr clrSpc="rgb" dir="cw">
                                      <p:cBhvr override="childStyle">
                                        <p:cTn dur="1" fill="hold" display="0" masterRel="nextClick" afterEffect="1"/>
                                        <p:tgtEl>
                                          <p:spTgt spid="68613"/>
                                        </p:tgtEl>
                                        <p:attrNameLst>
                                          <p:attrName>ppt_c</p:attrName>
                                        </p:attrNameLst>
                                      </p:cBhvr>
                                      <p:to>
                                        <a:schemeClr val="tx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8617"/>
                                        </p:tgtEl>
                                        <p:attrNameLst>
                                          <p:attrName>style.visibility</p:attrName>
                                        </p:attrNameLst>
                                      </p:cBhvr>
                                      <p:to>
                                        <p:strVal val="visible"/>
                                      </p:to>
                                    </p:set>
                                  </p:childTnLst>
                                  <p:subTnLst>
                                    <p:animClr clrSpc="rgb" dir="cw">
                                      <p:cBhvr override="childStyle">
                                        <p:cTn dur="1" fill="hold" display="0" masterRel="nextClick" afterEffect="1"/>
                                        <p:tgtEl>
                                          <p:spTgt spid="68617"/>
                                        </p:tgtEl>
                                        <p:attrNameLst>
                                          <p:attrName>ppt_c</p:attrName>
                                        </p:attrNameLst>
                                      </p:cBhvr>
                                      <p:to>
                                        <a:schemeClr val="tx1"/>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8614"/>
                                        </p:tgtEl>
                                        <p:attrNameLst>
                                          <p:attrName>style.visibility</p:attrName>
                                        </p:attrNameLst>
                                      </p:cBhvr>
                                      <p:to>
                                        <p:strVal val="visible"/>
                                      </p:to>
                                    </p:set>
                                  </p:childTnLst>
                                  <p:subTnLst>
                                    <p:animClr clrSpc="rgb" dir="cw">
                                      <p:cBhvr override="childStyle">
                                        <p:cTn dur="1" fill="hold" display="0" masterRel="nextClick" afterEffect="1"/>
                                        <p:tgtEl>
                                          <p:spTgt spid="68614"/>
                                        </p:tgtEl>
                                        <p:attrNameLst>
                                          <p:attrName>ppt_c</p:attrName>
                                        </p:attrNameLst>
                                      </p:cBhvr>
                                      <p:to>
                                        <a:schemeClr val="tx1"/>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8618"/>
                                        </p:tgtEl>
                                        <p:attrNameLst>
                                          <p:attrName>style.visibility</p:attrName>
                                        </p:attrNameLst>
                                      </p:cBhvr>
                                      <p:to>
                                        <p:strVal val="visible"/>
                                      </p:to>
                                    </p:set>
                                  </p:childTnLst>
                                  <p:subTnLst>
                                    <p:animClr clrSpc="rgb" dir="cw">
                                      <p:cBhvr override="childStyle">
                                        <p:cTn dur="1" fill="hold" display="0" masterRel="nextClick" afterEffect="1"/>
                                        <p:tgtEl>
                                          <p:spTgt spid="68618"/>
                                        </p:tgtEl>
                                        <p:attrNameLst>
                                          <p:attrName>ppt_c</p:attrName>
                                        </p:attrNameLst>
                                      </p:cBhvr>
                                      <p:to>
                                        <a:schemeClr val="tx1"/>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8615"/>
                                        </p:tgtEl>
                                        <p:attrNameLst>
                                          <p:attrName>style.visibility</p:attrName>
                                        </p:attrNameLst>
                                      </p:cBhvr>
                                      <p:to>
                                        <p:strVal val="visible"/>
                                      </p:to>
                                    </p:set>
                                  </p:childTnLst>
                                  <p:subTnLst>
                                    <p:animClr clrSpc="rgb" dir="cw">
                                      <p:cBhvr override="childStyle">
                                        <p:cTn dur="1" fill="hold" display="0" masterRel="nextClick" afterEffect="1"/>
                                        <p:tgtEl>
                                          <p:spTgt spid="68615"/>
                                        </p:tgtEl>
                                        <p:attrNameLst>
                                          <p:attrName>ppt_c</p:attrName>
                                        </p:attrNameLst>
                                      </p:cBhvr>
                                      <p:to>
                                        <a:schemeClr val="tx1"/>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8619"/>
                                        </p:tgtEl>
                                        <p:attrNameLst>
                                          <p:attrName>style.visibility</p:attrName>
                                        </p:attrNameLst>
                                      </p:cBhvr>
                                      <p:to>
                                        <p:strVal val="visible"/>
                                      </p:to>
                                    </p:set>
                                  </p:childTnLst>
                                  <p:subTnLst>
                                    <p:animClr clrSpc="rgb" dir="cw">
                                      <p:cBhvr override="childStyle">
                                        <p:cTn dur="1" fill="hold" display="0" masterRel="nextClick" afterEffect="1"/>
                                        <p:tgtEl>
                                          <p:spTgt spid="68619"/>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autoUpdateAnimBg="0"/>
      <p:bldP spid="68613" grpId="0" autoUpdateAnimBg="0"/>
      <p:bldP spid="68614" grpId="0" autoUpdateAnimBg="0"/>
      <p:bldP spid="68615" grpId="0" autoUpdateAnimBg="0"/>
      <p:bldP spid="68616" grpId="0" autoUpdateAnimBg="0"/>
      <p:bldP spid="68617" grpId="0" autoUpdateAnimBg="0"/>
      <p:bldP spid="68618" grpId="0" autoUpdateAnimBg="0"/>
      <p:bldP spid="68619" grpId="0"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Sherlock Holmes on Debugging</a:t>
            </a:r>
            <a:endParaRPr lang="en-US" sz="3600">
              <a:solidFill>
                <a:srgbClr val="FF0000"/>
              </a:solidFill>
            </a:endParaRPr>
          </a:p>
        </p:txBody>
      </p:sp>
      <p:grpSp>
        <p:nvGrpSpPr>
          <p:cNvPr id="27652" name="Group 37"/>
          <p:cNvGrpSpPr>
            <a:grpSpLocks/>
          </p:cNvGrpSpPr>
          <p:nvPr/>
        </p:nvGrpSpPr>
        <p:grpSpPr bwMode="auto">
          <a:xfrm>
            <a:off x="228600" y="1371600"/>
            <a:ext cx="6208713" cy="728663"/>
            <a:chOff x="144" y="864"/>
            <a:chExt cx="3911" cy="459"/>
          </a:xfrm>
        </p:grpSpPr>
        <p:sp>
          <p:nvSpPr>
            <p:cNvPr id="27661" name="Text Box 23"/>
            <p:cNvSpPr txBox="1">
              <a:spLocks noChangeArrowheads="1"/>
            </p:cNvSpPr>
            <p:nvPr/>
          </p:nvSpPr>
          <p:spPr bwMode="auto">
            <a:xfrm>
              <a:off x="144" y="864"/>
              <a:ext cx="3600" cy="265"/>
            </a:xfrm>
            <a:prstGeom prst="rect">
              <a:avLst/>
            </a:prstGeom>
            <a:noFill/>
            <a:ln w="9525">
              <a:noFill/>
              <a:miter lim="800000"/>
              <a:headEnd/>
              <a:tailEnd/>
            </a:ln>
          </p:spPr>
          <p:txBody>
            <a:bodyPr>
              <a:prstTxWarp prst="textNoShape">
                <a:avLst/>
              </a:prstTxWarp>
              <a:spAutoFit/>
            </a:bodyPr>
            <a:lstStyle/>
            <a:p>
              <a:pPr algn="just">
                <a:lnSpc>
                  <a:spcPct val="90000"/>
                </a:lnSpc>
                <a:spcBef>
                  <a:spcPct val="50000"/>
                </a:spcBef>
              </a:pPr>
              <a:r>
                <a:rPr lang="en-US"/>
                <a:t>There is nothing like first-hand evidence.</a:t>
              </a:r>
            </a:p>
          </p:txBody>
        </p:sp>
        <p:sp>
          <p:nvSpPr>
            <p:cNvPr id="27662" name="Text Box 24"/>
            <p:cNvSpPr txBox="1">
              <a:spLocks noChangeArrowheads="1"/>
            </p:cNvSpPr>
            <p:nvPr/>
          </p:nvSpPr>
          <p:spPr bwMode="auto">
            <a:xfrm>
              <a:off x="2327" y="1118"/>
              <a:ext cx="1728"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i="1"/>
                <a:t>A Study in Scarlet,</a:t>
              </a:r>
              <a:r>
                <a:rPr lang="en-US" sz="1800"/>
                <a:t> 1888</a:t>
              </a:r>
            </a:p>
          </p:txBody>
        </p:sp>
        <p:sp>
          <p:nvSpPr>
            <p:cNvPr id="27663" name="Text Box 25"/>
            <p:cNvSpPr txBox="1">
              <a:spLocks noChangeArrowheads="1"/>
            </p:cNvSpPr>
            <p:nvPr/>
          </p:nvSpPr>
          <p:spPr bwMode="auto">
            <a:xfrm>
              <a:off x="2160" y="1104"/>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3" name="Group 27"/>
          <p:cNvGrpSpPr>
            <a:grpSpLocks/>
          </p:cNvGrpSpPr>
          <p:nvPr/>
        </p:nvGrpSpPr>
        <p:grpSpPr bwMode="auto">
          <a:xfrm>
            <a:off x="228600" y="2514600"/>
            <a:ext cx="5791200" cy="1600200"/>
            <a:chOff x="144" y="864"/>
            <a:chExt cx="3648" cy="1008"/>
          </a:xfrm>
        </p:grpSpPr>
        <p:sp>
          <p:nvSpPr>
            <p:cNvPr id="27658" name="Text Box 28"/>
            <p:cNvSpPr txBox="1">
              <a:spLocks noChangeArrowheads="1"/>
            </p:cNvSpPr>
            <p:nvPr/>
          </p:nvSpPr>
          <p:spPr bwMode="auto">
            <a:xfrm>
              <a:off x="144" y="864"/>
              <a:ext cx="3600" cy="886"/>
            </a:xfrm>
            <a:prstGeom prst="rect">
              <a:avLst/>
            </a:prstGeom>
            <a:noFill/>
            <a:ln w="9525">
              <a:noFill/>
              <a:miter lim="800000"/>
              <a:headEnd/>
              <a:tailEnd/>
            </a:ln>
          </p:spPr>
          <p:txBody>
            <a:bodyPr>
              <a:prstTxWarp prst="textNoShape">
                <a:avLst/>
              </a:prstTxWarp>
              <a:spAutoFit/>
            </a:bodyPr>
            <a:lstStyle/>
            <a:p>
              <a:pPr algn="just">
                <a:lnSpc>
                  <a:spcPct val="90000"/>
                </a:lnSpc>
                <a:spcBef>
                  <a:spcPct val="50000"/>
                </a:spcBef>
              </a:pPr>
              <a:r>
                <a:rPr lang="en-US"/>
                <a:t>It is a capital mistake to theorise before one has data.  Insensibly one begins to twist facts to suit theories, instead of theories to suit facts.</a:t>
              </a:r>
            </a:p>
          </p:txBody>
        </p:sp>
        <p:sp>
          <p:nvSpPr>
            <p:cNvPr id="27659" name="Text Box 29"/>
            <p:cNvSpPr txBox="1">
              <a:spLocks noChangeArrowheads="1"/>
            </p:cNvSpPr>
            <p:nvPr/>
          </p:nvSpPr>
          <p:spPr bwMode="auto">
            <a:xfrm>
              <a:off x="2064" y="1667"/>
              <a:ext cx="1728"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i="1"/>
                <a:t>A Scandal in Bohemia,</a:t>
              </a:r>
              <a:r>
                <a:rPr lang="en-US" sz="1800"/>
                <a:t> 1892</a:t>
              </a:r>
            </a:p>
          </p:txBody>
        </p:sp>
        <p:sp>
          <p:nvSpPr>
            <p:cNvPr id="27660" name="Text Box 30"/>
            <p:cNvSpPr txBox="1">
              <a:spLocks noChangeArrowheads="1"/>
            </p:cNvSpPr>
            <p:nvPr/>
          </p:nvSpPr>
          <p:spPr bwMode="auto">
            <a:xfrm>
              <a:off x="1897" y="1653"/>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4" name="Group 39"/>
          <p:cNvGrpSpPr>
            <a:grpSpLocks/>
          </p:cNvGrpSpPr>
          <p:nvPr/>
        </p:nvGrpSpPr>
        <p:grpSpPr bwMode="auto">
          <a:xfrm>
            <a:off x="228600" y="4475163"/>
            <a:ext cx="8534400" cy="1620837"/>
            <a:chOff x="144" y="2640"/>
            <a:chExt cx="5376" cy="1021"/>
          </a:xfrm>
        </p:grpSpPr>
        <p:sp>
          <p:nvSpPr>
            <p:cNvPr id="27655" name="Text Box 33"/>
            <p:cNvSpPr txBox="1">
              <a:spLocks noChangeArrowheads="1"/>
            </p:cNvSpPr>
            <p:nvPr/>
          </p:nvSpPr>
          <p:spPr bwMode="auto">
            <a:xfrm>
              <a:off x="144" y="2640"/>
              <a:ext cx="5376" cy="886"/>
            </a:xfrm>
            <a:prstGeom prst="rect">
              <a:avLst/>
            </a:prstGeom>
            <a:noFill/>
            <a:ln w="9525">
              <a:noFill/>
              <a:miter lim="800000"/>
              <a:headEnd/>
              <a:tailEnd/>
            </a:ln>
          </p:spPr>
          <p:txBody>
            <a:bodyPr>
              <a:prstTxWarp prst="textNoShape">
                <a:avLst/>
              </a:prstTxWarp>
              <a:spAutoFit/>
            </a:bodyPr>
            <a:lstStyle/>
            <a:p>
              <a:pPr algn="just">
                <a:lnSpc>
                  <a:spcPct val="90000"/>
                </a:lnSpc>
                <a:spcBef>
                  <a:spcPct val="50000"/>
                </a:spcBef>
              </a:pPr>
              <a:r>
                <a:rPr lang="en-US"/>
                <a:t>It is of the highest importance in the art of detection to be able to recognize out of a number of facts which are incidental and which vital.  Otherwise your energy and attention must be dissipated instead of being concentrated.</a:t>
              </a:r>
            </a:p>
          </p:txBody>
        </p:sp>
        <p:sp>
          <p:nvSpPr>
            <p:cNvPr id="27656" name="Text Box 34"/>
            <p:cNvSpPr txBox="1">
              <a:spLocks noChangeArrowheads="1"/>
            </p:cNvSpPr>
            <p:nvPr/>
          </p:nvSpPr>
          <p:spPr bwMode="auto">
            <a:xfrm>
              <a:off x="2880" y="3456"/>
              <a:ext cx="254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i="1"/>
                <a:t>The Adventure of the Reigate Squires,</a:t>
              </a:r>
              <a:r>
                <a:rPr lang="en-US" sz="1800"/>
                <a:t> 1892</a:t>
              </a:r>
            </a:p>
          </p:txBody>
        </p:sp>
        <p:sp>
          <p:nvSpPr>
            <p:cNvPr id="27657" name="Text Box 35"/>
            <p:cNvSpPr txBox="1">
              <a:spLocks noChangeArrowheads="1"/>
            </p:cNvSpPr>
            <p:nvPr/>
          </p:nvSpPr>
          <p:spPr bwMode="auto">
            <a:xfrm>
              <a:off x="2713" y="3442"/>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16" name="Group 15"/>
          <p:cNvGrpSpPr/>
          <p:nvPr/>
        </p:nvGrpSpPr>
        <p:grpSpPr>
          <a:xfrm>
            <a:off x="6327648" y="1298448"/>
            <a:ext cx="2498779" cy="2825496"/>
            <a:chOff x="6327648" y="1298448"/>
            <a:chExt cx="2498779" cy="2825496"/>
          </a:xfrm>
        </p:grpSpPr>
        <p:pic>
          <p:nvPicPr>
            <p:cNvPr id="17" name="Picture 16" descr="HolmesTrans.png"/>
            <p:cNvPicPr>
              <a:picLocks noChangeAspect="1"/>
            </p:cNvPicPr>
            <p:nvPr/>
          </p:nvPicPr>
          <p:blipFill>
            <a:blip r:embed="rId3"/>
            <a:stretch>
              <a:fillRect/>
            </a:stretch>
          </p:blipFill>
          <p:spPr>
            <a:xfrm>
              <a:off x="6327648" y="1298448"/>
              <a:ext cx="2498779" cy="2825496"/>
            </a:xfrm>
            <a:prstGeom prst="rect">
              <a:avLst/>
            </a:prstGeom>
          </p:spPr>
        </p:pic>
        <p:sp>
          <p:nvSpPr>
            <p:cNvPr id="18" name="Oval 17"/>
            <p:cNvSpPr/>
            <p:nvPr/>
          </p:nvSpPr>
          <p:spPr bwMode="auto">
            <a:xfrm>
              <a:off x="6409552" y="1388814"/>
              <a:ext cx="2338300" cy="26114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76200"/>
            <a:ext cx="9144000" cy="1143000"/>
          </a:xfrm>
          <a:noFill/>
        </p:spPr>
        <p:txBody>
          <a:bodyPr/>
          <a:lstStyle/>
          <a:p>
            <a:r>
              <a:rPr lang="en-US" sz="4000">
                <a:solidFill>
                  <a:srgbClr val="FF0000"/>
                </a:solidFill>
              </a:rPr>
              <a:t>Literary Sources of Debugging Wisdom</a:t>
            </a:r>
            <a:endParaRPr lang="en-US" sz="3600">
              <a:solidFill>
                <a:srgbClr val="FF0000"/>
              </a:solidFill>
            </a:endParaRPr>
          </a:p>
        </p:txBody>
      </p:sp>
      <p:grpSp>
        <p:nvGrpSpPr>
          <p:cNvPr id="29699" name="Group 34"/>
          <p:cNvGrpSpPr>
            <a:grpSpLocks/>
          </p:cNvGrpSpPr>
          <p:nvPr/>
        </p:nvGrpSpPr>
        <p:grpSpPr bwMode="auto">
          <a:xfrm>
            <a:off x="304800" y="1219200"/>
            <a:ext cx="8653463" cy="881063"/>
            <a:chOff x="192" y="1413"/>
            <a:chExt cx="5451" cy="555"/>
          </a:xfrm>
        </p:grpSpPr>
        <p:sp>
          <p:nvSpPr>
            <p:cNvPr id="29716" name="Text Box 22"/>
            <p:cNvSpPr txBox="1">
              <a:spLocks noChangeArrowheads="1"/>
            </p:cNvSpPr>
            <p:nvPr/>
          </p:nvSpPr>
          <p:spPr bwMode="auto">
            <a:xfrm>
              <a:off x="192" y="1413"/>
              <a:ext cx="5376" cy="472"/>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a:t>Regard with distrust all circumstances which seem to favor our secret desires.</a:t>
              </a:r>
            </a:p>
          </p:txBody>
        </p:sp>
        <p:sp>
          <p:nvSpPr>
            <p:cNvPr id="29717" name="Text Box 23"/>
            <p:cNvSpPr txBox="1">
              <a:spLocks noChangeArrowheads="1"/>
            </p:cNvSpPr>
            <p:nvPr/>
          </p:nvSpPr>
          <p:spPr bwMode="auto">
            <a:xfrm>
              <a:off x="3291" y="1763"/>
              <a:ext cx="235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Émile Gaboriau, </a:t>
              </a:r>
              <a:r>
                <a:rPr lang="en-US" sz="1800" i="1"/>
                <a:t>Monsieur Lecoq,</a:t>
              </a:r>
              <a:r>
                <a:rPr lang="en-US" sz="1800"/>
                <a:t> 1868</a:t>
              </a:r>
            </a:p>
          </p:txBody>
        </p:sp>
        <p:sp>
          <p:nvSpPr>
            <p:cNvPr id="29718" name="Text Box 24"/>
            <p:cNvSpPr txBox="1">
              <a:spLocks noChangeArrowheads="1"/>
            </p:cNvSpPr>
            <p:nvPr/>
          </p:nvSpPr>
          <p:spPr bwMode="auto">
            <a:xfrm>
              <a:off x="3124" y="1749"/>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3" name="Group 35"/>
          <p:cNvGrpSpPr>
            <a:grpSpLocks/>
          </p:cNvGrpSpPr>
          <p:nvPr/>
        </p:nvGrpSpPr>
        <p:grpSpPr bwMode="auto">
          <a:xfrm>
            <a:off x="304800" y="2201863"/>
            <a:ext cx="8653463" cy="728662"/>
            <a:chOff x="192" y="768"/>
            <a:chExt cx="5451" cy="459"/>
          </a:xfrm>
        </p:grpSpPr>
        <p:sp>
          <p:nvSpPr>
            <p:cNvPr id="29713" name="Text Box 17"/>
            <p:cNvSpPr txBox="1">
              <a:spLocks noChangeArrowheads="1"/>
            </p:cNvSpPr>
            <p:nvPr/>
          </p:nvSpPr>
          <p:spPr bwMode="auto">
            <a:xfrm>
              <a:off x="192" y="768"/>
              <a:ext cx="5376" cy="265"/>
            </a:xfrm>
            <a:prstGeom prst="rect">
              <a:avLst/>
            </a:prstGeom>
            <a:noFill/>
            <a:ln w="9525">
              <a:noFill/>
              <a:miter lim="800000"/>
              <a:headEnd/>
              <a:tailEnd/>
            </a:ln>
          </p:spPr>
          <p:txBody>
            <a:bodyPr>
              <a:prstTxWarp prst="textNoShape">
                <a:avLst/>
              </a:prstTxWarp>
              <a:spAutoFit/>
            </a:bodyPr>
            <a:lstStyle/>
            <a:p>
              <a:pPr algn="just">
                <a:lnSpc>
                  <a:spcPct val="90000"/>
                </a:lnSpc>
                <a:spcBef>
                  <a:spcPct val="50000"/>
                </a:spcBef>
              </a:pPr>
              <a:r>
                <a:rPr lang="en-US"/>
                <a:t>With method and logic one can accomplish anything.</a:t>
              </a:r>
            </a:p>
          </p:txBody>
        </p:sp>
        <p:sp>
          <p:nvSpPr>
            <p:cNvPr id="29714" name="Text Box 18"/>
            <p:cNvSpPr txBox="1">
              <a:spLocks noChangeArrowheads="1"/>
            </p:cNvSpPr>
            <p:nvPr/>
          </p:nvSpPr>
          <p:spPr bwMode="auto">
            <a:xfrm>
              <a:off x="3147" y="1022"/>
              <a:ext cx="2496"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Agatha Christie,</a:t>
              </a:r>
              <a:r>
                <a:rPr lang="en-US" sz="1800" i="1"/>
                <a:t> Poirot Investigates,</a:t>
              </a:r>
              <a:r>
                <a:rPr lang="en-US" sz="1800"/>
                <a:t> 1924</a:t>
              </a:r>
            </a:p>
          </p:txBody>
        </p:sp>
        <p:sp>
          <p:nvSpPr>
            <p:cNvPr id="29715" name="Text Box 19"/>
            <p:cNvSpPr txBox="1">
              <a:spLocks noChangeArrowheads="1"/>
            </p:cNvSpPr>
            <p:nvPr/>
          </p:nvSpPr>
          <p:spPr bwMode="auto">
            <a:xfrm>
              <a:off x="2980" y="1008"/>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4" name="Group 38"/>
          <p:cNvGrpSpPr>
            <a:grpSpLocks/>
          </p:cNvGrpSpPr>
          <p:nvPr/>
        </p:nvGrpSpPr>
        <p:grpSpPr bwMode="auto">
          <a:xfrm>
            <a:off x="304800" y="3060700"/>
            <a:ext cx="8610600" cy="1371600"/>
            <a:chOff x="192" y="2784"/>
            <a:chExt cx="5424" cy="864"/>
          </a:xfrm>
        </p:grpSpPr>
        <p:sp>
          <p:nvSpPr>
            <p:cNvPr id="29710" name="Text Box 30"/>
            <p:cNvSpPr txBox="1">
              <a:spLocks noChangeArrowheads="1"/>
            </p:cNvSpPr>
            <p:nvPr/>
          </p:nvSpPr>
          <p:spPr bwMode="auto">
            <a:xfrm>
              <a:off x="192" y="2784"/>
              <a:ext cx="5376" cy="679"/>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a:t>A great detective must have infinite patience.  That is the quality next to imagination that will serve him best.  Indeed, without patience, his imagination will serve him but indifferently.</a:t>
              </a:r>
            </a:p>
          </p:txBody>
        </p:sp>
        <p:sp>
          <p:nvSpPr>
            <p:cNvPr id="29711" name="Text Box 31"/>
            <p:cNvSpPr txBox="1">
              <a:spLocks noChangeArrowheads="1"/>
            </p:cNvSpPr>
            <p:nvPr/>
          </p:nvSpPr>
          <p:spPr bwMode="auto">
            <a:xfrm>
              <a:off x="3024" y="3443"/>
              <a:ext cx="259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Cleveland Moffett, </a:t>
              </a:r>
              <a:r>
                <a:rPr lang="en-US" sz="1800" i="1"/>
                <a:t>Through the Wall,</a:t>
              </a:r>
              <a:r>
                <a:rPr lang="en-US" sz="1800"/>
                <a:t> 1909</a:t>
              </a:r>
            </a:p>
          </p:txBody>
        </p:sp>
        <p:sp>
          <p:nvSpPr>
            <p:cNvPr id="29712" name="Text Box 32"/>
            <p:cNvSpPr txBox="1">
              <a:spLocks noChangeArrowheads="1"/>
            </p:cNvSpPr>
            <p:nvPr/>
          </p:nvSpPr>
          <p:spPr bwMode="auto">
            <a:xfrm>
              <a:off x="2857" y="3429"/>
              <a:ext cx="24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5" name="Group 45"/>
          <p:cNvGrpSpPr>
            <a:grpSpLocks/>
          </p:cNvGrpSpPr>
          <p:nvPr/>
        </p:nvGrpSpPr>
        <p:grpSpPr bwMode="auto">
          <a:xfrm>
            <a:off x="304800" y="4572000"/>
            <a:ext cx="8686800" cy="728663"/>
            <a:chOff x="192" y="2880"/>
            <a:chExt cx="5472" cy="459"/>
          </a:xfrm>
        </p:grpSpPr>
        <p:sp>
          <p:nvSpPr>
            <p:cNvPr id="29707" name="Text Box 27"/>
            <p:cNvSpPr txBox="1">
              <a:spLocks noChangeArrowheads="1"/>
            </p:cNvSpPr>
            <p:nvPr/>
          </p:nvSpPr>
          <p:spPr bwMode="auto">
            <a:xfrm>
              <a:off x="192" y="2880"/>
              <a:ext cx="5472" cy="265"/>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a:t>Detection requires a patient persistence which amounts to obstinacy.</a:t>
              </a:r>
            </a:p>
          </p:txBody>
        </p:sp>
        <p:sp>
          <p:nvSpPr>
            <p:cNvPr id="29708" name="Text Box 28"/>
            <p:cNvSpPr txBox="1">
              <a:spLocks noChangeArrowheads="1"/>
            </p:cNvSpPr>
            <p:nvPr/>
          </p:nvSpPr>
          <p:spPr bwMode="auto">
            <a:xfrm>
              <a:off x="2592" y="3134"/>
              <a:ext cx="302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P. D. James, </a:t>
              </a:r>
              <a:r>
                <a:rPr lang="en-US" sz="1800" i="1"/>
                <a:t>An Unsuitable Job for a Woman,</a:t>
              </a:r>
              <a:r>
                <a:rPr lang="en-US" sz="1800"/>
                <a:t> 1972</a:t>
              </a:r>
            </a:p>
          </p:txBody>
        </p:sp>
        <p:sp>
          <p:nvSpPr>
            <p:cNvPr id="29709" name="Text Box 29"/>
            <p:cNvSpPr txBox="1">
              <a:spLocks noChangeArrowheads="1"/>
            </p:cNvSpPr>
            <p:nvPr/>
          </p:nvSpPr>
          <p:spPr bwMode="auto">
            <a:xfrm>
              <a:off x="2425" y="3120"/>
              <a:ext cx="24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6" name="Group 44"/>
          <p:cNvGrpSpPr>
            <a:grpSpLocks/>
          </p:cNvGrpSpPr>
          <p:nvPr/>
        </p:nvGrpSpPr>
        <p:grpSpPr bwMode="auto">
          <a:xfrm>
            <a:off x="304800" y="5486400"/>
            <a:ext cx="8534400" cy="728663"/>
            <a:chOff x="192" y="3456"/>
            <a:chExt cx="5376" cy="459"/>
          </a:xfrm>
        </p:grpSpPr>
        <p:sp>
          <p:nvSpPr>
            <p:cNvPr id="29704" name="Text Box 41"/>
            <p:cNvSpPr txBox="1">
              <a:spLocks noChangeArrowheads="1"/>
            </p:cNvSpPr>
            <p:nvPr/>
          </p:nvSpPr>
          <p:spPr bwMode="auto">
            <a:xfrm>
              <a:off x="192" y="3456"/>
              <a:ext cx="5376" cy="265"/>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a:t>It was always more difficult than you thought it would be.</a:t>
              </a:r>
            </a:p>
          </p:txBody>
        </p:sp>
        <p:sp>
          <p:nvSpPr>
            <p:cNvPr id="29705" name="Text Box 42"/>
            <p:cNvSpPr txBox="1">
              <a:spLocks noChangeArrowheads="1"/>
            </p:cNvSpPr>
            <p:nvPr/>
          </p:nvSpPr>
          <p:spPr bwMode="auto">
            <a:xfrm>
              <a:off x="1584" y="3710"/>
              <a:ext cx="398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Alexander McCall Smith, </a:t>
              </a:r>
              <a:r>
                <a:rPr lang="en-US" sz="1800" i="1"/>
                <a:t>The No. 1 Ladies’ Detective Agency,</a:t>
              </a:r>
              <a:r>
                <a:rPr lang="en-US" sz="1800"/>
                <a:t> 1998</a:t>
              </a:r>
            </a:p>
          </p:txBody>
        </p:sp>
        <p:sp>
          <p:nvSpPr>
            <p:cNvPr id="29706" name="Text Box 43"/>
            <p:cNvSpPr txBox="1">
              <a:spLocks noChangeArrowheads="1"/>
            </p:cNvSpPr>
            <p:nvPr/>
          </p:nvSpPr>
          <p:spPr bwMode="auto">
            <a:xfrm>
              <a:off x="1417" y="3696"/>
              <a:ext cx="24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And Best of All . . .</a:t>
            </a:r>
            <a:endParaRPr lang="en-US" sz="3600">
              <a:solidFill>
                <a:srgbClr val="FF0000"/>
              </a:solidFill>
            </a:endParaRPr>
          </a:p>
        </p:txBody>
      </p:sp>
      <p:pic>
        <p:nvPicPr>
          <p:cNvPr id="31747" name="Picture 5"/>
          <p:cNvPicPr>
            <a:picLocks noChangeAspect="1" noChangeArrowheads="1"/>
          </p:cNvPicPr>
          <p:nvPr/>
        </p:nvPicPr>
        <p:blipFill>
          <a:blip r:embed="rId3"/>
          <a:srcRect/>
          <a:stretch>
            <a:fillRect/>
          </a:stretch>
        </p:blipFill>
        <p:spPr bwMode="auto">
          <a:xfrm>
            <a:off x="381000" y="1219200"/>
            <a:ext cx="2184400" cy="3276600"/>
          </a:xfrm>
          <a:prstGeom prst="rect">
            <a:avLst/>
          </a:prstGeom>
          <a:noFill/>
          <a:ln w="9525">
            <a:noFill/>
            <a:miter lim="800000"/>
            <a:headEnd/>
            <a:tailEnd/>
          </a:ln>
        </p:spPr>
      </p:pic>
      <p:sp>
        <p:nvSpPr>
          <p:cNvPr id="31748" name="Text Box 6"/>
          <p:cNvSpPr txBox="1">
            <a:spLocks noChangeArrowheads="1"/>
          </p:cNvSpPr>
          <p:nvPr/>
        </p:nvSpPr>
        <p:spPr bwMode="auto">
          <a:xfrm>
            <a:off x="2819400" y="1143000"/>
            <a:ext cx="6019800" cy="3378200"/>
          </a:xfrm>
          <a:prstGeom prst="rect">
            <a:avLst/>
          </a:prstGeom>
          <a:noFill/>
          <a:ln w="9525">
            <a:noFill/>
            <a:miter lim="800000"/>
            <a:headEnd/>
            <a:tailEnd/>
          </a:ln>
        </p:spPr>
        <p:txBody>
          <a:bodyPr>
            <a:prstTxWarp prst="textNoShape">
              <a:avLst/>
            </a:prstTxWarp>
            <a:spAutoFit/>
          </a:bodyPr>
          <a:lstStyle/>
          <a:p>
            <a:pPr algn="just"/>
            <a:r>
              <a:rPr lang="en-US"/>
              <a:t>The best discussion I have ever encountered of the psychology of debugging occurs in </a:t>
            </a:r>
            <a:r>
              <a:rPr lang="en-US" i="1"/>
              <a:t>Zen and the Art of Motorcycle Maintenance</a:t>
            </a:r>
            <a:r>
              <a:rPr lang="en-US"/>
              <a:t> by Robert Pirsig. In Chapter 26, Pirsig introduces the idea of the </a:t>
            </a:r>
            <a:r>
              <a:rPr lang="en-US" b="1" i="1"/>
              <a:t>gumption trap</a:t>
            </a:r>
            <a:r>
              <a:rPr lang="en-US" i="1"/>
              <a:t>,</a:t>
            </a:r>
            <a:r>
              <a:rPr lang="en-US"/>
              <a:t> a psychological barrier that stands in the way of understanding the solution to a problem.  Gumption traps occur frequently in computing, usually in the context of the debugging phase.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41350" y="1714500"/>
            <a:ext cx="7848600" cy="2514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3795" name="Rectangle 3"/>
          <p:cNvSpPr>
            <a:spLocks noGrp="1" noChangeArrowheads="1"/>
          </p:cNvSpPr>
          <p:nvPr>
            <p:ph type="title"/>
          </p:nvPr>
        </p:nvSpPr>
        <p:spPr>
          <a:xfrm>
            <a:off x="0" y="76200"/>
            <a:ext cx="9144000" cy="1143000"/>
          </a:xfrm>
          <a:noFill/>
        </p:spPr>
        <p:txBody>
          <a:bodyPr/>
          <a:lstStyle/>
          <a:p>
            <a:r>
              <a:rPr lang="en-US" sz="3600">
                <a:solidFill>
                  <a:srgbClr val="FF0000"/>
                </a:solidFill>
              </a:rPr>
              <a:t>Lest the Title Put You Off</a:t>
            </a:r>
          </a:p>
        </p:txBody>
      </p:sp>
      <p:sp>
        <p:nvSpPr>
          <p:cNvPr id="33796" name="Text Box 4"/>
          <p:cNvSpPr txBox="1">
            <a:spLocks noChangeArrowheads="1"/>
          </p:cNvSpPr>
          <p:nvPr/>
        </p:nvSpPr>
        <p:spPr bwMode="auto">
          <a:xfrm>
            <a:off x="1524000" y="4305300"/>
            <a:ext cx="7086600"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Robert Pirsig, “Author’s Note,” </a:t>
            </a:r>
            <a:r>
              <a:rPr lang="en-US" sz="1800" i="1"/>
              <a:t>Zen and the Art of Motorcycle Maintenance</a:t>
            </a:r>
            <a:endParaRPr lang="en-US" sz="1800"/>
          </a:p>
        </p:txBody>
      </p:sp>
      <p:sp>
        <p:nvSpPr>
          <p:cNvPr id="33797" name="Text Box 5"/>
          <p:cNvSpPr txBox="1">
            <a:spLocks noChangeArrowheads="1"/>
          </p:cNvSpPr>
          <p:nvPr/>
        </p:nvSpPr>
        <p:spPr bwMode="auto">
          <a:xfrm>
            <a:off x="1270000" y="4283075"/>
            <a:ext cx="415925"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33798" name="Text Box 6"/>
          <p:cNvSpPr txBox="1">
            <a:spLocks noChangeArrowheads="1"/>
          </p:cNvSpPr>
          <p:nvPr/>
        </p:nvSpPr>
        <p:spPr bwMode="auto">
          <a:xfrm>
            <a:off x="657225" y="1831975"/>
            <a:ext cx="7834313" cy="2246313"/>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a:t>What follows is based on actual occurrences.  Although much has been changed for rhetorical purposes, it must be regarded in its essence as fact.  However, it should in no way be associated with that great body of factual information relating to orthodox Zen Buddhist practice.  It’s not very factual on motorcycles, either.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8"/>
          <p:cNvSpPr>
            <a:spLocks noChangeArrowheads="1"/>
          </p:cNvSpPr>
          <p:nvPr/>
        </p:nvSpPr>
        <p:spPr bwMode="auto">
          <a:xfrm>
            <a:off x="685800" y="1143000"/>
            <a:ext cx="7848600" cy="4495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7891" name="Rectangle 2"/>
          <p:cNvSpPr>
            <a:spLocks noGrp="1" noChangeArrowheads="1"/>
          </p:cNvSpPr>
          <p:nvPr>
            <p:ph type="title"/>
          </p:nvPr>
        </p:nvSpPr>
        <p:spPr>
          <a:xfrm>
            <a:off x="0" y="76200"/>
            <a:ext cx="9144000" cy="1143000"/>
          </a:xfrm>
          <a:noFill/>
        </p:spPr>
        <p:txBody>
          <a:bodyPr/>
          <a:lstStyle/>
          <a:p>
            <a:r>
              <a:rPr lang="en-US" sz="3600">
                <a:solidFill>
                  <a:srgbClr val="FF0000"/>
                </a:solidFill>
              </a:rPr>
              <a:t>Example of a Gumption Trap</a:t>
            </a:r>
          </a:p>
        </p:txBody>
      </p:sp>
      <p:sp>
        <p:nvSpPr>
          <p:cNvPr id="37892" name="Text Box 3"/>
          <p:cNvSpPr txBox="1">
            <a:spLocks noChangeArrowheads="1"/>
          </p:cNvSpPr>
          <p:nvPr/>
        </p:nvSpPr>
        <p:spPr bwMode="auto">
          <a:xfrm>
            <a:off x="2819400" y="5770563"/>
            <a:ext cx="5943600" cy="325437"/>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Robert Pirsig, </a:t>
            </a:r>
            <a:r>
              <a:rPr lang="en-US" sz="1800" i="1"/>
              <a:t>Zen and the Art of Motorcycle Maintenance,</a:t>
            </a:r>
            <a:r>
              <a:rPr lang="en-US" sz="1800"/>
              <a:t> 1971</a:t>
            </a:r>
          </a:p>
        </p:txBody>
      </p:sp>
      <p:sp>
        <p:nvSpPr>
          <p:cNvPr id="37893" name="Text Box 4"/>
          <p:cNvSpPr txBox="1">
            <a:spLocks noChangeArrowheads="1"/>
          </p:cNvSpPr>
          <p:nvPr/>
        </p:nvSpPr>
        <p:spPr bwMode="auto">
          <a:xfrm>
            <a:off x="2565400" y="5748338"/>
            <a:ext cx="415925" cy="325437"/>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37894" name="Text Box 5"/>
          <p:cNvSpPr txBox="1">
            <a:spLocks noChangeArrowheads="1"/>
          </p:cNvSpPr>
          <p:nvPr/>
        </p:nvSpPr>
        <p:spPr bwMode="auto">
          <a:xfrm>
            <a:off x="762000" y="1219200"/>
            <a:ext cx="7696200" cy="12604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a:t>Of the value traps, the most widespread and pernicious is value rigidity. This is an inability to revalue what one sees because of commitment to previous values. . . .</a:t>
            </a:r>
          </a:p>
        </p:txBody>
      </p:sp>
      <p:sp>
        <p:nvSpPr>
          <p:cNvPr id="54278" name="Text Box 6"/>
          <p:cNvSpPr txBox="1">
            <a:spLocks noChangeArrowheads="1"/>
          </p:cNvSpPr>
          <p:nvPr/>
        </p:nvSpPr>
        <p:spPr bwMode="auto">
          <a:xfrm>
            <a:off x="762000" y="2362200"/>
            <a:ext cx="7696200" cy="931863"/>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a:t>The typical situation is that the motorcycle doesn’t work. The facts are there but you don’t see them. . . .</a:t>
            </a:r>
          </a:p>
        </p:txBody>
      </p:sp>
      <p:sp>
        <p:nvSpPr>
          <p:cNvPr id="54279" name="Text Box 7"/>
          <p:cNvSpPr txBox="1">
            <a:spLocks noChangeArrowheads="1"/>
          </p:cNvSpPr>
          <p:nvPr/>
        </p:nvSpPr>
        <p:spPr bwMode="auto">
          <a:xfrm>
            <a:off x="762000" y="3200400"/>
            <a:ext cx="7696200" cy="2392363"/>
          </a:xfrm>
          <a:prstGeom prst="rect">
            <a:avLst/>
          </a:prstGeom>
          <a:noFill/>
          <a:ln w="9525">
            <a:noFill/>
            <a:miter lim="800000"/>
            <a:headEnd/>
            <a:tailEnd/>
          </a:ln>
        </p:spPr>
        <p:txBody>
          <a:bodyPr>
            <a:prstTxWarp prst="textNoShape">
              <a:avLst/>
            </a:prstTxWarp>
            <a:spAutoFit/>
          </a:bodyPr>
          <a:lstStyle/>
          <a:p>
            <a:pPr algn="just">
              <a:lnSpc>
                <a:spcPct val="90000"/>
              </a:lnSpc>
            </a:pPr>
            <a:r>
              <a:rPr lang="en-US"/>
              <a:t>This often shows up in premature diagnosis, when you’re sure you know what the trouble is, and then when it isn’t, you’re stuck. Then you’ve got to find some new clues, but before you can find them you’ve got to clear your head of old opinions. If you’re plagued with value rigidity you can fail to see the real answer even when it’s staring you right in the face because you can’t see the new answer’s importance.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2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2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build="p" autoUpdateAnimBg="0"/>
      <p:bldP spid="54279"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0" y="28194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PB Drive:Applications:Microsoft Office 98:Templates:Blank Presentation</Template>
  <TotalTime>2046</TotalTime>
  <Words>1014</Words>
  <Application>Microsoft Macintosh PowerPoint</Application>
  <PresentationFormat>On-screen Show (4:3)</PresentationFormat>
  <Paragraphs>81</Paragraphs>
  <Slides>12</Slides>
  <Notes>12</Notes>
  <HiddenSlides>0</HiddenSlides>
  <MMClips>0</MMClips>
  <ScaleCrop>false</ScaleCrop>
  <HeadingPairs>
    <vt:vector size="4" baseType="variant">
      <vt:variant>
        <vt:lpstr>Design Template</vt:lpstr>
      </vt:variant>
      <vt:variant>
        <vt:i4>1</vt:i4>
      </vt:variant>
      <vt:variant>
        <vt:lpstr>Slide Titles</vt:lpstr>
      </vt:variant>
      <vt:variant>
        <vt:i4>12</vt:i4>
      </vt:variant>
    </vt:vector>
  </HeadingPairs>
  <TitlesOfParts>
    <vt:vector size="13" baseType="lpstr">
      <vt:lpstr>Blank Presentation</vt:lpstr>
      <vt:lpstr>Slide 1</vt:lpstr>
      <vt:lpstr>The Discovery of Debugging</vt:lpstr>
      <vt:lpstr>The Importance of Psychology</vt:lpstr>
      <vt:lpstr>The Psychology of Debugging</vt:lpstr>
      <vt:lpstr>Example of a Psychological Barrier </vt:lpstr>
      <vt:lpstr>Roles in the Programming Process</vt:lpstr>
      <vt:lpstr>Sherlock Holmes on Debugging</vt:lpstr>
      <vt:lpstr>Literary Sources of Debugging Wisdom</vt:lpstr>
      <vt:lpstr>And Best of All . . .</vt:lpstr>
      <vt:lpstr>Lest the Title Put You Off</vt:lpstr>
      <vt:lpstr>Example of a Gumption Trap</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Eric Roberts</dc:creator>
  <cp:lastModifiedBy>Eric Roberts</cp:lastModifiedBy>
  <cp:revision>61</cp:revision>
  <cp:lastPrinted>2006-05-03T16:07:27Z</cp:lastPrinted>
  <dcterms:created xsi:type="dcterms:W3CDTF">2012-05-04T14:57:58Z</dcterms:created>
  <dcterms:modified xsi:type="dcterms:W3CDTF">2012-05-04T15:09:58Z</dcterms:modified>
</cp:coreProperties>
</file>