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48" r:id="rId1"/>
  </p:sldMasterIdLst>
  <p:notesMasterIdLst>
    <p:notesMasterId r:id="rId13"/>
  </p:notesMasterIdLst>
  <p:sldIdLst>
    <p:sldId id="441" r:id="rId2"/>
    <p:sldId id="444" r:id="rId3"/>
    <p:sldId id="451" r:id="rId4"/>
    <p:sldId id="442" r:id="rId5"/>
    <p:sldId id="445" r:id="rId6"/>
    <p:sldId id="447" r:id="rId7"/>
    <p:sldId id="452" r:id="rId8"/>
    <p:sldId id="449" r:id="rId9"/>
    <p:sldId id="448" r:id="rId10"/>
    <p:sldId id="446" r:id="rId11"/>
    <p:sldId id="369" r:id="rId12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Helvetica Neue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999999"/>
    <a:srgbClr val="0066CC"/>
    <a:srgbClr val="FF3300"/>
    <a:srgbClr val="999933"/>
    <a:srgbClr val="33FFFF"/>
    <a:srgbClr val="CCFFFF"/>
    <a:srgbClr val="FFFF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preferSingleView="1">
    <p:restoredLeft sz="32787"/>
    <p:restoredTop sz="90929"/>
  </p:normalViewPr>
  <p:slideViewPr>
    <p:cSldViewPr showGuides="1">
      <p:cViewPr>
        <p:scale>
          <a:sx n="100" d="100"/>
          <a:sy n="100" d="100"/>
        </p:scale>
        <p:origin x="-1280" y="-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" charset="0"/>
              </a:defRPr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" charset="0"/>
              </a:defRPr>
            </a:lvl1pPr>
          </a:lstStyle>
          <a:p>
            <a:fld id="{72BAECC8-111F-A142-944F-774E71EB010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9DDF1A-633D-584A-B721-B449988F116E}" type="slidenum">
              <a:rPr lang="en-US"/>
              <a:pPr/>
              <a:t>1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020B1C-4500-0244-A972-8A9DF848A51A}" type="slidenum">
              <a:rPr lang="en-US"/>
              <a:pPr/>
              <a:t>6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020B1C-4500-0244-A972-8A9DF848A51A}" type="slidenum">
              <a:rPr lang="en-US"/>
              <a:pPr/>
              <a:t>7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502834" y="533400"/>
            <a:ext cx="6138333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020B1C-4500-0244-A972-8A9DF848A51A}" type="slidenum">
              <a:rPr lang="en-US"/>
              <a:pPr/>
              <a:t>10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B7F16-DE80-C74B-AE03-BE9C8F92F281}" type="slidenum">
              <a:rPr lang="en-US"/>
              <a:pPr/>
              <a:t>11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3D586D-B865-4641-BD56-D61D28D450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FCD973-3F67-C045-B028-415CE4F205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8BD2D6-68CE-D942-A18E-75C3C3385C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82C4E9-FA7B-AF4C-A8B2-68BC2238D5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CB324F-868E-3941-8F3A-AA1A1479C3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F226A6-5902-1B46-8CF8-868EE35765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70A1A-70C8-5948-836E-AD3262AC0A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FB5362-0D7D-D04E-AA8A-FE1B71704A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0DB558-EC23-8541-98CB-EC90041ED5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DF9E3-A535-054F-9A7A-751481495D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66F653-CFBF-784D-98D1-8F8E1E7829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" charset="0"/>
              </a:defRPr>
            </a:lvl1pPr>
          </a:lstStyle>
          <a:p>
            <a:fld id="{BB349658-B05F-8948-840B-15F33C0BD3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20" Type="http://schemas.openxmlformats.org/officeDocument/2006/relationships/image" Target="../media/image18.png"/><Relationship Id="rId21" Type="http://schemas.openxmlformats.org/officeDocument/2006/relationships/image" Target="../media/image19.png"/><Relationship Id="rId22" Type="http://schemas.openxmlformats.org/officeDocument/2006/relationships/image" Target="../media/image20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4.png"/><Relationship Id="rId17" Type="http://schemas.openxmlformats.org/officeDocument/2006/relationships/image" Target="../media/image15.png"/><Relationship Id="rId18" Type="http://schemas.openxmlformats.org/officeDocument/2006/relationships/image" Target="../media/image16.png"/><Relationship Id="rId19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</a:rPr>
              <a:t>Multidimensional Arrays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2051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CS 106A</a:t>
            </a:r>
            <a:endParaRPr lang="en-US" sz="3200" dirty="0" smtClean="0">
              <a:latin typeface="Times New Roman" pitchFamily="1" charset="0"/>
            </a:endParaRPr>
          </a:p>
          <a:p>
            <a:pPr algn="ctr">
              <a:lnSpc>
                <a:spcPct val="85000"/>
              </a:lnSpc>
            </a:pPr>
            <a:r>
              <a:rPr lang="en-US" sz="3200" dirty="0" smtClean="0">
                <a:latin typeface="Times New Roman" pitchFamily="1" charset="0"/>
              </a:rPr>
              <a:t>May 9, 2012</a:t>
            </a:r>
            <a:endParaRPr lang="en-US" sz="3200" dirty="0">
              <a:latin typeface="Times New Roman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Multidimensional Arrays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latin typeface="Times New Roman" pitchFamily="1" charset="0"/>
              </a:rPr>
              <a:t>Because the elements of an array can be of any Java type, those elements can themselves be arrays.  Arrays of arrays are called </a:t>
            </a:r>
            <a:r>
              <a:rPr lang="en-US" sz="2400" b="1" i="1">
                <a:latin typeface="Times New Roman" pitchFamily="1" charset="0"/>
              </a:rPr>
              <a:t>multidimensional arrays</a:t>
            </a:r>
            <a:r>
              <a:rPr lang="en-US" sz="2400" i="1">
                <a:latin typeface="Times New Roman" pitchFamily="1" charset="0"/>
              </a:rPr>
              <a:t>.</a:t>
            </a:r>
            <a:endParaRPr lang="en-US" sz="2400">
              <a:latin typeface="Times New Roman" pitchFamily="1" charset="0"/>
            </a:endParaRPr>
          </a:p>
        </p:txBody>
      </p:sp>
      <p:grpSp>
        <p:nvGrpSpPr>
          <p:cNvPr id="113668" name="Group 4"/>
          <p:cNvGrpSpPr>
            <a:grpSpLocks/>
          </p:cNvGrpSpPr>
          <p:nvPr/>
        </p:nvGrpSpPr>
        <p:grpSpPr bwMode="auto">
          <a:xfrm>
            <a:off x="482600" y="2273300"/>
            <a:ext cx="8128000" cy="2019300"/>
            <a:chOff x="304" y="1432"/>
            <a:chExt cx="5120" cy="1272"/>
          </a:xfrm>
        </p:grpSpPr>
        <p:sp>
          <p:nvSpPr>
            <p:cNvPr id="113669" name="Rectangle 5"/>
            <p:cNvSpPr>
              <a:spLocks noChangeArrowheads="1"/>
            </p:cNvSpPr>
            <p:nvPr/>
          </p:nvSpPr>
          <p:spPr bwMode="auto">
            <a:xfrm>
              <a:off x="304" y="1432"/>
              <a:ext cx="5120" cy="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>
                  <a:latin typeface="Times New Roman" pitchFamily="1" charset="0"/>
                </a:rPr>
                <a:t>In Java, you can create a multidimensional array by using multiple brackets in both the type and the initialization parts of the declaration.  For example, you can create array space for a 3</a:t>
              </a:r>
              <a:r>
                <a:rPr lang="en-US" sz="800">
                  <a:latin typeface="Times New Roman" pitchFamily="1" charset="0"/>
                </a:rPr>
                <a:t> </a:t>
              </a:r>
              <a:r>
                <a:rPr lang="en-US" sz="2000" baseline="15000"/>
                <a:t>x</a:t>
              </a:r>
              <a:r>
                <a:rPr lang="en-US" sz="800">
                  <a:latin typeface="Times New Roman" pitchFamily="1" charset="0"/>
                </a:rPr>
                <a:t> </a:t>
              </a:r>
              <a:r>
                <a:rPr lang="en-US" sz="2400">
                  <a:latin typeface="Times New Roman" pitchFamily="1" charset="0"/>
                </a:rPr>
                <a:t>3 tic-tac-toe board using the following declaration:</a:t>
              </a:r>
            </a:p>
          </p:txBody>
        </p:sp>
        <p:sp>
          <p:nvSpPr>
            <p:cNvPr id="113670" name="Rectangle 6"/>
            <p:cNvSpPr>
              <a:spLocks noChangeArrowheads="1"/>
            </p:cNvSpPr>
            <p:nvPr/>
          </p:nvSpPr>
          <p:spPr bwMode="auto">
            <a:xfrm>
              <a:off x="912" y="2424"/>
              <a:ext cx="4128" cy="2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b="1" noProof="1">
                  <a:latin typeface="Courier New" pitchFamily="1" charset="0"/>
                </a:rPr>
                <a:t>char[][] board = new char[3][3];</a:t>
              </a:r>
            </a:p>
          </p:txBody>
        </p:sp>
      </p:grpSp>
      <p:grpSp>
        <p:nvGrpSpPr>
          <p:cNvPr id="113671" name="Group 7"/>
          <p:cNvGrpSpPr>
            <a:grpSpLocks/>
          </p:cNvGrpSpPr>
          <p:nvPr/>
        </p:nvGrpSpPr>
        <p:grpSpPr bwMode="auto">
          <a:xfrm>
            <a:off x="482600" y="4457700"/>
            <a:ext cx="8128000" cy="2084388"/>
            <a:chOff x="304" y="2808"/>
            <a:chExt cx="5120" cy="1313"/>
          </a:xfrm>
        </p:grpSpPr>
        <p:sp>
          <p:nvSpPr>
            <p:cNvPr id="113672" name="Rectangle 8"/>
            <p:cNvSpPr>
              <a:spLocks noChangeArrowheads="1"/>
            </p:cNvSpPr>
            <p:nvPr/>
          </p:nvSpPr>
          <p:spPr bwMode="auto">
            <a:xfrm>
              <a:off x="304" y="2808"/>
              <a:ext cx="5120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>
                  <a:latin typeface="Times New Roman" pitchFamily="1" charset="0"/>
                </a:rPr>
                <a:t>This declaration creates a two-dimensional array of characters that is organized like this:</a:t>
              </a:r>
            </a:p>
          </p:txBody>
        </p:sp>
        <p:grpSp>
          <p:nvGrpSpPr>
            <p:cNvPr id="113673" name="Group 9"/>
            <p:cNvGrpSpPr>
              <a:grpSpLocks/>
            </p:cNvGrpSpPr>
            <p:nvPr/>
          </p:nvGrpSpPr>
          <p:grpSpPr bwMode="auto">
            <a:xfrm>
              <a:off x="1678" y="3351"/>
              <a:ext cx="2530" cy="264"/>
              <a:chOff x="1766" y="3351"/>
              <a:chExt cx="2530" cy="264"/>
            </a:xfrm>
          </p:grpSpPr>
          <p:sp>
            <p:nvSpPr>
              <p:cNvPr id="113674" name="Rectangle 10"/>
              <p:cNvSpPr>
                <a:spLocks noChangeArrowheads="1"/>
              </p:cNvSpPr>
              <p:nvPr/>
            </p:nvSpPr>
            <p:spPr bwMode="auto">
              <a:xfrm>
                <a:off x="1766" y="3351"/>
                <a:ext cx="849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board[0][0]</a:t>
                </a:r>
                <a:endParaRPr lang="en-US" sz="1600"/>
              </a:p>
            </p:txBody>
          </p:sp>
          <p:sp>
            <p:nvSpPr>
              <p:cNvPr id="113675" name="Rectangle 11"/>
              <p:cNvSpPr>
                <a:spLocks noChangeArrowheads="1"/>
              </p:cNvSpPr>
              <p:nvPr/>
            </p:nvSpPr>
            <p:spPr bwMode="auto">
              <a:xfrm>
                <a:off x="2614" y="3351"/>
                <a:ext cx="850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board[0][1]</a:t>
                </a:r>
                <a:endParaRPr lang="en-US" sz="1600"/>
              </a:p>
            </p:txBody>
          </p:sp>
          <p:sp>
            <p:nvSpPr>
              <p:cNvPr id="113676" name="Rectangle 12"/>
              <p:cNvSpPr>
                <a:spLocks noChangeArrowheads="1"/>
              </p:cNvSpPr>
              <p:nvPr/>
            </p:nvSpPr>
            <p:spPr bwMode="auto">
              <a:xfrm>
                <a:off x="3454" y="3351"/>
                <a:ext cx="842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board[0][2]</a:t>
                </a:r>
                <a:endParaRPr lang="en-US" sz="1600"/>
              </a:p>
            </p:txBody>
          </p:sp>
        </p:grpSp>
        <p:grpSp>
          <p:nvGrpSpPr>
            <p:cNvPr id="113677" name="Group 13"/>
            <p:cNvGrpSpPr>
              <a:grpSpLocks/>
            </p:cNvGrpSpPr>
            <p:nvPr/>
          </p:nvGrpSpPr>
          <p:grpSpPr bwMode="auto">
            <a:xfrm>
              <a:off x="1678" y="3608"/>
              <a:ext cx="2530" cy="264"/>
              <a:chOff x="1862" y="3608"/>
              <a:chExt cx="2530" cy="264"/>
            </a:xfrm>
          </p:grpSpPr>
          <p:sp>
            <p:nvSpPr>
              <p:cNvPr id="113678" name="Rectangle 14"/>
              <p:cNvSpPr>
                <a:spLocks noChangeArrowheads="1"/>
              </p:cNvSpPr>
              <p:nvPr/>
            </p:nvSpPr>
            <p:spPr bwMode="auto">
              <a:xfrm>
                <a:off x="1862" y="3608"/>
                <a:ext cx="849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board[1][0]</a:t>
                </a:r>
                <a:endParaRPr lang="en-US" sz="1600"/>
              </a:p>
            </p:txBody>
          </p:sp>
          <p:sp>
            <p:nvSpPr>
              <p:cNvPr id="113679" name="Rectangle 15"/>
              <p:cNvSpPr>
                <a:spLocks noChangeArrowheads="1"/>
              </p:cNvSpPr>
              <p:nvPr/>
            </p:nvSpPr>
            <p:spPr bwMode="auto">
              <a:xfrm>
                <a:off x="2710" y="3608"/>
                <a:ext cx="850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board[1][1]</a:t>
                </a:r>
                <a:endParaRPr lang="en-US" sz="1600"/>
              </a:p>
            </p:txBody>
          </p:sp>
          <p:sp>
            <p:nvSpPr>
              <p:cNvPr id="113680" name="Rectangle 16"/>
              <p:cNvSpPr>
                <a:spLocks noChangeArrowheads="1"/>
              </p:cNvSpPr>
              <p:nvPr/>
            </p:nvSpPr>
            <p:spPr bwMode="auto">
              <a:xfrm>
                <a:off x="3550" y="3608"/>
                <a:ext cx="842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board[1][2]</a:t>
                </a:r>
                <a:endParaRPr lang="en-US" sz="1600"/>
              </a:p>
            </p:txBody>
          </p:sp>
        </p:grpSp>
        <p:grpSp>
          <p:nvGrpSpPr>
            <p:cNvPr id="113681" name="Group 17"/>
            <p:cNvGrpSpPr>
              <a:grpSpLocks/>
            </p:cNvGrpSpPr>
            <p:nvPr/>
          </p:nvGrpSpPr>
          <p:grpSpPr bwMode="auto">
            <a:xfrm>
              <a:off x="1678" y="3865"/>
              <a:ext cx="2530" cy="256"/>
              <a:chOff x="1958" y="3865"/>
              <a:chExt cx="2530" cy="264"/>
            </a:xfrm>
          </p:grpSpPr>
          <p:sp>
            <p:nvSpPr>
              <p:cNvPr id="113682" name="Rectangle 18"/>
              <p:cNvSpPr>
                <a:spLocks noChangeArrowheads="1"/>
              </p:cNvSpPr>
              <p:nvPr/>
            </p:nvSpPr>
            <p:spPr bwMode="auto">
              <a:xfrm>
                <a:off x="1958" y="3865"/>
                <a:ext cx="849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board[2][0]</a:t>
                </a:r>
                <a:endParaRPr lang="en-US" sz="1600"/>
              </a:p>
            </p:txBody>
          </p:sp>
          <p:sp>
            <p:nvSpPr>
              <p:cNvPr id="113683" name="Rectangle 19"/>
              <p:cNvSpPr>
                <a:spLocks noChangeArrowheads="1"/>
              </p:cNvSpPr>
              <p:nvPr/>
            </p:nvSpPr>
            <p:spPr bwMode="auto">
              <a:xfrm>
                <a:off x="2806" y="3865"/>
                <a:ext cx="850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board[2][1]</a:t>
                </a:r>
                <a:endParaRPr lang="en-US" sz="1600"/>
              </a:p>
            </p:txBody>
          </p:sp>
          <p:sp>
            <p:nvSpPr>
              <p:cNvPr id="113684" name="Rectangle 20"/>
              <p:cNvSpPr>
                <a:spLocks noChangeArrowheads="1"/>
              </p:cNvSpPr>
              <p:nvPr/>
            </p:nvSpPr>
            <p:spPr bwMode="auto">
              <a:xfrm>
                <a:off x="3646" y="3865"/>
                <a:ext cx="842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 b="1">
                    <a:latin typeface="Courier New" pitchFamily="1" charset="0"/>
                  </a:rPr>
                  <a:t>board[2][2]</a:t>
                </a:r>
                <a:endParaRPr lang="en-US" sz="16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Arrays of Arrays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pitchFamily="1" charset="0"/>
              </a:rPr>
              <a:t>Internally, Java represents multidimensional arrays as </a:t>
            </a:r>
            <a:r>
              <a:rPr lang="en-US" sz="2400" b="1" i="1" dirty="0" smtClean="0">
                <a:latin typeface="Times New Roman" pitchFamily="1" charset="0"/>
              </a:rPr>
              <a:t>arrays of arrays.</a:t>
            </a:r>
            <a:r>
              <a:rPr lang="en-US" sz="2400" dirty="0" smtClean="0">
                <a:latin typeface="Times New Roman" pitchFamily="1" charset="0"/>
              </a:rPr>
              <a:t>  It is often important to keep this fact in mind when you are creating array structures.</a:t>
            </a:r>
            <a:endParaRPr lang="en-US" sz="2400" dirty="0">
              <a:latin typeface="Times New Roman" pitchFamily="1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2600" y="2273300"/>
            <a:ext cx="8128000" cy="2527300"/>
            <a:chOff x="304" y="1432"/>
            <a:chExt cx="5120" cy="1592"/>
          </a:xfrm>
        </p:grpSpPr>
        <p:sp>
          <p:nvSpPr>
            <p:cNvPr id="113669" name="Rectangle 5"/>
            <p:cNvSpPr>
              <a:spLocks noChangeArrowheads="1"/>
            </p:cNvSpPr>
            <p:nvPr/>
          </p:nvSpPr>
          <p:spPr bwMode="auto">
            <a:xfrm>
              <a:off x="304" y="1432"/>
              <a:ext cx="5120" cy="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dirty="0">
                  <a:latin typeface="Times New Roman" pitchFamily="1" charset="0"/>
                </a:rPr>
                <a:t>In</a:t>
              </a:r>
              <a:r>
                <a:rPr lang="en-US" sz="2400" dirty="0" smtClean="0">
                  <a:latin typeface="Times New Roman" pitchFamily="1" charset="0"/>
                </a:rPr>
                <a:t> Java, it is often necessary to initialize the rows of a  two-dimensional array individually, as in the following revised code for creating the tic-tac-toe board:</a:t>
              </a:r>
              <a:endParaRPr lang="en-US" sz="2400" dirty="0">
                <a:latin typeface="Times New Roman" pitchFamily="1" charset="0"/>
              </a:endParaRPr>
            </a:p>
          </p:txBody>
        </p:sp>
        <p:sp>
          <p:nvSpPr>
            <p:cNvPr id="113670" name="Rectangle 6"/>
            <p:cNvSpPr>
              <a:spLocks noChangeArrowheads="1"/>
            </p:cNvSpPr>
            <p:nvPr/>
          </p:nvSpPr>
          <p:spPr bwMode="auto">
            <a:xfrm>
              <a:off x="912" y="2160"/>
              <a:ext cx="4128" cy="8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b="1" noProof="1">
                  <a:latin typeface="Courier New" pitchFamily="1" charset="0"/>
                </a:rPr>
                <a:t>char[][] board = new </a:t>
              </a:r>
              <a:r>
                <a:rPr b="1" noProof="1" smtClean="0">
                  <a:latin typeface="Courier New" pitchFamily="1" charset="0"/>
                </a:rPr>
                <a:t>char</a:t>
              </a:r>
              <a:r>
                <a:rPr lang="en-US" b="1" noProof="1" smtClean="0">
                  <a:latin typeface="Courier New" pitchFamily="1" charset="0"/>
                </a:rPr>
                <a:t>[3]</a:t>
              </a:r>
              <a:r>
                <a:rPr b="1" noProof="1" smtClean="0">
                  <a:latin typeface="Courier New" pitchFamily="1" charset="0"/>
                </a:rPr>
                <a:t>[];</a:t>
              </a:r>
              <a:endParaRPr lang="en-US" b="1" noProof="1" smtClean="0">
                <a:latin typeface="Courier New" pitchFamily="1" charset="0"/>
              </a:endParaRPr>
            </a:p>
            <a:p>
              <a:r>
                <a:rPr lang="en-US" b="1" noProof="1" smtClean="0">
                  <a:latin typeface="Courier New" pitchFamily="1" charset="0"/>
                </a:rPr>
                <a:t>for (int i = 0; i &lt; 3; i++) {</a:t>
              </a:r>
            </a:p>
            <a:p>
              <a:r>
                <a:rPr lang="en-US" b="1" noProof="1" smtClean="0">
                  <a:latin typeface="Courier New" pitchFamily="1" charset="0"/>
                </a:rPr>
                <a:t>   board[i] = new char[3];</a:t>
              </a:r>
            </a:p>
            <a:p>
              <a:r>
                <a:rPr lang="en-US" b="1" noProof="1" smtClean="0">
                  <a:latin typeface="Courier New" pitchFamily="1" charset="0"/>
                </a:rPr>
                <a:t>}</a:t>
              </a:r>
              <a:endParaRPr b="1" noProof="1">
                <a:latin typeface="Courier New" pitchFamily="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Static Initialization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latin typeface="Times New Roman" pitchFamily="1" charset="0"/>
              </a:rPr>
              <a:t>Java makes it easy to initialize the elements of an array as part of a declaration.  The syntax is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1422400" y="1981200"/>
            <a:ext cx="65532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200" i="1">
                <a:latin typeface="Times New Roman" pitchFamily="1" charset="0"/>
              </a:rPr>
              <a:t>  </a:t>
            </a:r>
            <a:r>
              <a:rPr lang="en-US" sz="2000" i="1">
                <a:latin typeface="Times New Roman" pitchFamily="1" charset="0"/>
              </a:rPr>
              <a:t>type</a:t>
            </a:r>
            <a:r>
              <a:rPr lang="en-US" sz="2000" b="1">
                <a:latin typeface="Courier New" pitchFamily="1" charset="0"/>
              </a:rPr>
              <a:t>[] </a:t>
            </a:r>
            <a:r>
              <a:rPr lang="en-US" sz="2000" i="1">
                <a:latin typeface="Times New Roman" pitchFamily="1" charset="0"/>
              </a:rPr>
              <a:t>name</a:t>
            </a:r>
            <a:r>
              <a:rPr lang="en-US" sz="2000" b="1">
                <a:latin typeface="Courier New" pitchFamily="1" charset="0"/>
              </a:rPr>
              <a:t> = {</a:t>
            </a:r>
            <a:r>
              <a:rPr lang="en-US" sz="1000" i="1">
                <a:latin typeface="Times New Roman" pitchFamily="1" charset="0"/>
              </a:rPr>
              <a:t> </a:t>
            </a:r>
            <a:r>
              <a:rPr lang="en-US" sz="2000" i="1">
                <a:latin typeface="Times New Roman" pitchFamily="1" charset="0"/>
              </a:rPr>
              <a:t>elements</a:t>
            </a:r>
            <a:r>
              <a:rPr lang="en-US" sz="1000" i="1">
                <a:latin typeface="Times New Roman" pitchFamily="1" charset="0"/>
              </a:rPr>
              <a:t> </a:t>
            </a:r>
            <a:r>
              <a:rPr lang="en-US" sz="2000" b="1">
                <a:latin typeface="Courier New" pitchFamily="1" charset="0"/>
              </a:rPr>
              <a:t>};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482600" y="29083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</a:pPr>
            <a:r>
              <a:rPr lang="en-US" sz="2400">
                <a:latin typeface="Times New Roman" pitchFamily="1" charset="0"/>
              </a:rPr>
              <a:t>	where </a:t>
            </a:r>
            <a:r>
              <a:rPr lang="en-US" sz="2400" i="1">
                <a:latin typeface="Times New Roman" pitchFamily="1" charset="0"/>
              </a:rPr>
              <a:t>elements</a:t>
            </a:r>
            <a:r>
              <a:rPr lang="en-US" sz="2400">
                <a:latin typeface="Times New Roman" pitchFamily="1" charset="0"/>
              </a:rPr>
              <a:t> is a list of the elements of the array separated by commas.  The length of the array is automatically set to be the number of values in the list.</a:t>
            </a:r>
          </a:p>
        </p:txBody>
      </p:sp>
      <p:grpSp>
        <p:nvGrpSpPr>
          <p:cNvPr id="109574" name="Group 6"/>
          <p:cNvGrpSpPr>
            <a:grpSpLocks/>
          </p:cNvGrpSpPr>
          <p:nvPr/>
        </p:nvGrpSpPr>
        <p:grpSpPr bwMode="auto">
          <a:xfrm>
            <a:off x="482600" y="4025900"/>
            <a:ext cx="8128000" cy="2476500"/>
            <a:chOff x="304" y="2536"/>
            <a:chExt cx="5120" cy="1560"/>
          </a:xfrm>
        </p:grpSpPr>
        <p:sp>
          <p:nvSpPr>
            <p:cNvPr id="109575" name="Rectangle 7"/>
            <p:cNvSpPr>
              <a:spLocks noChangeArrowheads="1"/>
            </p:cNvSpPr>
            <p:nvPr/>
          </p:nvSpPr>
          <p:spPr bwMode="auto">
            <a:xfrm>
              <a:off x="304" y="2536"/>
              <a:ext cx="5120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>
                  <a:latin typeface="Times New Roman" pitchFamily="1" charset="0"/>
                </a:rPr>
                <a:t>For example, the following declaration initializes the variable </a:t>
              </a:r>
              <a:r>
                <a:rPr lang="en-US" sz="2000" b="1">
                  <a:latin typeface="Courier New" pitchFamily="1" charset="0"/>
                </a:rPr>
                <a:t>powersOfTen</a:t>
              </a:r>
              <a:r>
                <a:rPr lang="en-US" sz="2400">
                  <a:latin typeface="Times New Roman" pitchFamily="1" charset="0"/>
                </a:rPr>
                <a:t> to the values 10</a:t>
              </a:r>
              <a:r>
                <a:rPr lang="en-US" sz="2000" baseline="40000">
                  <a:latin typeface="Times New Roman" pitchFamily="1" charset="0"/>
                </a:rPr>
                <a:t>0</a:t>
              </a:r>
              <a:r>
                <a:rPr lang="en-US" sz="2400">
                  <a:latin typeface="Times New Roman" pitchFamily="1" charset="0"/>
                </a:rPr>
                <a:t>, 10</a:t>
              </a:r>
              <a:r>
                <a:rPr lang="en-US" sz="2000" baseline="40000">
                  <a:latin typeface="Times New Roman" pitchFamily="1" charset="0"/>
                </a:rPr>
                <a:t>1</a:t>
              </a:r>
              <a:r>
                <a:rPr lang="en-US" sz="2400">
                  <a:latin typeface="Times New Roman" pitchFamily="1" charset="0"/>
                </a:rPr>
                <a:t>, 10</a:t>
              </a:r>
              <a:r>
                <a:rPr lang="en-US" sz="2000" baseline="40000">
                  <a:latin typeface="Times New Roman" pitchFamily="1" charset="0"/>
                </a:rPr>
                <a:t>2</a:t>
              </a:r>
              <a:r>
                <a:rPr lang="en-US" sz="2400">
                  <a:latin typeface="Times New Roman" pitchFamily="1" charset="0"/>
                </a:rPr>
                <a:t>, 10</a:t>
              </a:r>
              <a:r>
                <a:rPr lang="en-US" sz="2000" baseline="40000">
                  <a:latin typeface="Times New Roman" pitchFamily="1" charset="0"/>
                </a:rPr>
                <a:t>3</a:t>
              </a:r>
              <a:r>
                <a:rPr lang="en-US" sz="2400">
                  <a:latin typeface="Times New Roman" pitchFamily="1" charset="0"/>
                </a:rPr>
                <a:t>, and 10</a:t>
              </a:r>
              <a:r>
                <a:rPr lang="en-US" sz="2000" baseline="40000">
                  <a:latin typeface="Times New Roman" pitchFamily="1" charset="0"/>
                </a:rPr>
                <a:t>4</a:t>
              </a:r>
              <a:r>
                <a:rPr lang="en-US" sz="2400">
                  <a:latin typeface="Times New Roman" pitchFamily="1" charset="0"/>
                </a:rPr>
                <a:t>:</a:t>
              </a:r>
            </a:p>
          </p:txBody>
        </p:sp>
        <p:sp>
          <p:nvSpPr>
            <p:cNvPr id="109576" name="Rectangle 8"/>
            <p:cNvSpPr>
              <a:spLocks noChangeArrowheads="1"/>
            </p:cNvSpPr>
            <p:nvPr/>
          </p:nvSpPr>
          <p:spPr bwMode="auto">
            <a:xfrm>
              <a:off x="912" y="3064"/>
              <a:ext cx="4128" cy="2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b="1" noProof="1">
                  <a:latin typeface="Courier New" pitchFamily="1" charset="0"/>
                </a:rPr>
                <a:t>int[] powersOfTen = {</a:t>
              </a:r>
              <a:r>
                <a:rPr b="1" noProof="1">
                  <a:latin typeface="Times New Roman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1,</a:t>
              </a:r>
              <a:r>
                <a:rPr b="1" noProof="1">
                  <a:latin typeface="Times New Roman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10,</a:t>
              </a:r>
              <a:r>
                <a:rPr b="1" noProof="1">
                  <a:latin typeface="Times New Roman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100,</a:t>
              </a:r>
              <a:r>
                <a:rPr b="1" noProof="1">
                  <a:latin typeface="Times New Roman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1000,</a:t>
              </a:r>
              <a:r>
                <a:rPr b="1" noProof="1">
                  <a:latin typeface="Times New Roman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10000</a:t>
              </a:r>
              <a:r>
                <a:rPr b="1" noProof="1">
                  <a:latin typeface="Times New Roman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};</a:t>
              </a:r>
            </a:p>
          </p:txBody>
        </p:sp>
        <p:sp>
          <p:nvSpPr>
            <p:cNvPr id="109577" name="Rectangle 9"/>
            <p:cNvSpPr>
              <a:spLocks noChangeArrowheads="1"/>
            </p:cNvSpPr>
            <p:nvPr/>
          </p:nvSpPr>
          <p:spPr bwMode="auto">
            <a:xfrm>
              <a:off x="304" y="3432"/>
              <a:ext cx="5120" cy="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>
                  <a:latin typeface="Times New Roman" pitchFamily="1" charset="0"/>
                </a:rPr>
                <a:t>	This declaration creates an integer array of length 5 and initializes the elements as specified.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Initializing Multidimensional Arrays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latin typeface="Times New Roman" pitchFamily="1" charset="0"/>
              </a:rPr>
              <a:t>You can initialize a multidimensional array when you declare it by using nested braces to reflect the levels of array nesting.</a:t>
            </a:r>
          </a:p>
        </p:txBody>
      </p:sp>
      <p:grpSp>
        <p:nvGrpSpPr>
          <p:cNvPr id="115716" name="Group 4"/>
          <p:cNvGrpSpPr>
            <a:grpSpLocks/>
          </p:cNvGrpSpPr>
          <p:nvPr/>
        </p:nvGrpSpPr>
        <p:grpSpPr bwMode="auto">
          <a:xfrm>
            <a:off x="482600" y="1968500"/>
            <a:ext cx="8128000" cy="4089400"/>
            <a:chOff x="304" y="1240"/>
            <a:chExt cx="5120" cy="2576"/>
          </a:xfrm>
        </p:grpSpPr>
        <p:sp>
          <p:nvSpPr>
            <p:cNvPr id="115717" name="Rectangle 5"/>
            <p:cNvSpPr>
              <a:spLocks noChangeArrowheads="1"/>
            </p:cNvSpPr>
            <p:nvPr/>
          </p:nvSpPr>
          <p:spPr bwMode="auto">
            <a:xfrm>
              <a:off x="304" y="1240"/>
              <a:ext cx="512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dirty="0">
                  <a:latin typeface="Times New Roman" pitchFamily="1" charset="0"/>
                </a:rPr>
                <a:t>For example, you can declare and initialize a multiplication table for the digits 0 to 9 like this:</a:t>
              </a:r>
            </a:p>
          </p:txBody>
        </p:sp>
        <p:sp>
          <p:nvSpPr>
            <p:cNvPr id="115718" name="Rectangle 6"/>
            <p:cNvSpPr>
              <a:spLocks noChangeArrowheads="1"/>
            </p:cNvSpPr>
            <p:nvPr/>
          </p:nvSpPr>
          <p:spPr bwMode="auto">
            <a:xfrm>
              <a:off x="720" y="1752"/>
              <a:ext cx="4656" cy="20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private </a:t>
              </a:r>
              <a:r>
                <a:rPr b="1" noProof="1" smtClean="0">
                  <a:latin typeface="Courier New" pitchFamily="1" charset="0"/>
                </a:rPr>
                <a:t>static</a:t>
              </a:r>
              <a:r>
                <a:rPr lang="en-US" b="1" noProof="1" smtClean="0">
                  <a:latin typeface="Courier New" pitchFamily="1" charset="0"/>
                </a:rPr>
                <a:t> final</a:t>
              </a:r>
              <a:r>
                <a:rPr b="1" noProof="1" smtClean="0">
                  <a:latin typeface="Courier New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int[][] MULTIPLICATION_TABLE = {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0,  0,  0,  0,  0,  0,  0,  0,  0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1,  2,  3,  4,  5,  6,  7,  8,  9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2,  4,  6,  8, 10, 12, 14, 16, 18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3,  6,  9, 12, 15, 18, 21, 24, 27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4,  8, 12, 16, 20, 24, 28, 32, 36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5, 10, 15, 20, 25, 30, 35, 40, 45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6, 12, 18, 24, 30, 36, 42, 48, 56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7, 14, 21, 28, 35, 42, 49, 56, 63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8, 16, 24, 32, 40, 48, 56, 64, 72  },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Courier New" pitchFamily="1" charset="0"/>
                </a:rPr>
                <a:t>   {  0,  9, 18, 27, 36, 45, 54, 63, 72, 81  }</a:t>
              </a:r>
            </a:p>
            <a:p>
              <a:pPr>
                <a:lnSpc>
                  <a:spcPct val="95000"/>
                </a:lnSpc>
              </a:pPr>
              <a:r>
                <a:rPr b="1" noProof="1">
                  <a:latin typeface="Times New Roman" pitchFamily="1" charset="0"/>
                </a:rPr>
                <a:t> </a:t>
              </a:r>
              <a:r>
                <a:rPr b="1" noProof="1">
                  <a:latin typeface="Courier New" pitchFamily="1" charset="0"/>
                </a:rPr>
                <a:t>};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</a:t>
            </a:r>
            <a:r>
              <a:rPr lang="en-US" sz="4000" dirty="0" smtClean="0">
                <a:solidFill>
                  <a:srgbClr val="FF0000"/>
                </a:solidFill>
              </a:rPr>
              <a:t> Dreaming up Applications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5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pitchFamily="1" charset="0"/>
              </a:rPr>
              <a:t>The plan for today is to go through a series of data structure design exercises and then pick one or two to embellish into larger programs.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 smtClean="0">
                <a:latin typeface="Times New Roman" pitchFamily="1" charset="0"/>
              </a:rPr>
              <a:t>Your first exercise, however, is to spend a few minutes thinking about real-world examples of multidimensional arrays other than the ones that appear on the subsequent slides.  Use your imagination!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0"/>
          <p:cNvGrpSpPr/>
          <p:nvPr/>
        </p:nvGrpSpPr>
        <p:grpSpPr>
          <a:xfrm>
            <a:off x="2743200" y="1574800"/>
            <a:ext cx="3657601" cy="3683000"/>
            <a:chOff x="2743200" y="1574800"/>
            <a:chExt cx="3657601" cy="3683000"/>
          </a:xfrm>
        </p:grpSpPr>
        <p:sp>
          <p:nvSpPr>
            <p:cNvPr id="131" name="Rectangle 130"/>
            <p:cNvSpPr/>
            <p:nvPr/>
          </p:nvSpPr>
          <p:spPr bwMode="auto">
            <a:xfrm>
              <a:off x="2743200" y="1600200"/>
              <a:ext cx="3657600" cy="3657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 bwMode="auto">
            <a:xfrm rot="16200000" flipH="1">
              <a:off x="1372196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/>
            <p:cNvCxnSpPr/>
            <p:nvPr/>
          </p:nvCxnSpPr>
          <p:spPr bwMode="auto">
            <a:xfrm rot="16200000" flipH="1">
              <a:off x="1829197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/>
            <p:cNvCxnSpPr/>
            <p:nvPr/>
          </p:nvCxnSpPr>
          <p:spPr bwMode="auto">
            <a:xfrm rot="16200000" flipH="1">
              <a:off x="2286198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/>
            <p:cNvCxnSpPr/>
            <p:nvPr/>
          </p:nvCxnSpPr>
          <p:spPr bwMode="auto">
            <a:xfrm rot="16200000" flipH="1">
              <a:off x="2743199" y="3422647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/>
            <p:cNvCxnSpPr/>
            <p:nvPr/>
          </p:nvCxnSpPr>
          <p:spPr bwMode="auto">
            <a:xfrm rot="16200000" flipH="1">
              <a:off x="3200200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/>
            <p:cNvCxnSpPr/>
            <p:nvPr/>
          </p:nvCxnSpPr>
          <p:spPr bwMode="auto">
            <a:xfrm rot="16200000" flipH="1">
              <a:off x="3657201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/>
            <p:cNvCxnSpPr/>
            <p:nvPr/>
          </p:nvCxnSpPr>
          <p:spPr bwMode="auto">
            <a:xfrm rot="16200000" flipH="1">
              <a:off x="4114202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/>
            <p:cNvCxnSpPr/>
            <p:nvPr/>
          </p:nvCxnSpPr>
          <p:spPr bwMode="auto">
            <a:xfrm rot="10800000" flipH="1">
              <a:off x="2743201" y="4799210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6" name="Straight Connector 155"/>
            <p:cNvCxnSpPr/>
            <p:nvPr/>
          </p:nvCxnSpPr>
          <p:spPr bwMode="auto">
            <a:xfrm rot="10800000" flipH="1">
              <a:off x="2743201" y="4342209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/>
            <p:cNvCxnSpPr/>
            <p:nvPr/>
          </p:nvCxnSpPr>
          <p:spPr bwMode="auto">
            <a:xfrm rot="10800000" flipH="1">
              <a:off x="2743201" y="388520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/>
            <p:cNvCxnSpPr/>
            <p:nvPr/>
          </p:nvCxnSpPr>
          <p:spPr bwMode="auto">
            <a:xfrm rot="10800000" flipH="1">
              <a:off x="2743200" y="3428207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/>
            <p:cNvCxnSpPr/>
            <p:nvPr/>
          </p:nvCxnSpPr>
          <p:spPr bwMode="auto">
            <a:xfrm rot="10800000" flipH="1">
              <a:off x="2743201" y="2971206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/>
            <p:cNvCxnSpPr/>
            <p:nvPr/>
          </p:nvCxnSpPr>
          <p:spPr bwMode="auto">
            <a:xfrm rot="10800000" flipH="1">
              <a:off x="2743201" y="2514205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/>
            <p:cNvCxnSpPr/>
            <p:nvPr/>
          </p:nvCxnSpPr>
          <p:spPr bwMode="auto">
            <a:xfrm rot="10800000" flipH="1">
              <a:off x="2743201" y="2057204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2" name="TextBox 161"/>
            <p:cNvSpPr txBox="1"/>
            <p:nvPr/>
          </p:nvSpPr>
          <p:spPr>
            <a:xfrm>
              <a:off x="27432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r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32004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36576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41148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q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5720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k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0292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54864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9436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r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27432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32004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36576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41148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45720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0292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4864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59436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27432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32004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36576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1148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5720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0292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4864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9436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27432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Courier New"/>
                  <a:cs typeface="Courier New"/>
                </a:rPr>
                <a:t>R</a:t>
              </a: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32004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36576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41148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Q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45720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K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50292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54864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9436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R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</p:grpSp>
      <p:grpSp>
        <p:nvGrpSpPr>
          <p:cNvPr id="3" name="Group 130"/>
          <p:cNvGrpSpPr/>
          <p:nvPr/>
        </p:nvGrpSpPr>
        <p:grpSpPr>
          <a:xfrm>
            <a:off x="2743200" y="1574800"/>
            <a:ext cx="3657601" cy="3683000"/>
            <a:chOff x="2743200" y="1574800"/>
            <a:chExt cx="3657601" cy="36830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2743200" y="1600200"/>
              <a:ext cx="3657600" cy="3657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 bwMode="auto">
            <a:xfrm rot="16200000" flipH="1">
              <a:off x="1372196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6200000" flipH="1">
              <a:off x="1829197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/>
            <p:cNvCxnSpPr/>
            <p:nvPr/>
          </p:nvCxnSpPr>
          <p:spPr bwMode="auto">
            <a:xfrm rot="16200000" flipH="1">
              <a:off x="2286198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 rot="16200000" flipH="1">
              <a:off x="2743199" y="3422647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 rot="16200000" flipH="1">
              <a:off x="3200200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 rot="16200000" flipH="1">
              <a:off x="3657201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16200000" flipH="1">
              <a:off x="4114202" y="342264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 rot="10800000" flipH="1">
              <a:off x="2743201" y="4799210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rot="10800000" flipH="1">
              <a:off x="2743201" y="4342209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rot="10800000" flipH="1">
              <a:off x="2743201" y="3885208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10800000" flipH="1">
              <a:off x="2743200" y="3428207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 flipH="1">
              <a:off x="2743201" y="2971206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 flipH="1">
              <a:off x="2743201" y="2514205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/>
            <p:cNvCxnSpPr/>
            <p:nvPr/>
          </p:nvCxnSpPr>
          <p:spPr bwMode="auto">
            <a:xfrm rot="10800000" flipH="1">
              <a:off x="2743201" y="2057204"/>
              <a:ext cx="3657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8" name="TextBox 97"/>
            <p:cNvSpPr txBox="1"/>
            <p:nvPr/>
          </p:nvSpPr>
          <p:spPr>
            <a:xfrm>
              <a:off x="27432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r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2004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6576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1148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q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5720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k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0292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4864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943600" y="1574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r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7432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2004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36576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1148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5720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0292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4864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943600" y="20148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7432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2004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6576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1148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5720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0292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4864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943600" y="431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Courier New"/>
                  <a:cs typeface="Courier New"/>
                </a:rPr>
                <a:t>P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7432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Courier New"/>
                  <a:cs typeface="Courier New"/>
                </a:rPr>
                <a:t>R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2004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6576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1148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Q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5720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K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50292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B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54864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N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943600" y="475803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Courier New"/>
                  <a:cs typeface="Courier New"/>
                </a:rPr>
                <a:t>R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</p:grp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</a:t>
            </a:r>
            <a:r>
              <a:rPr lang="en-US" sz="4000" dirty="0" smtClean="0">
                <a:solidFill>
                  <a:srgbClr val="FF0000"/>
                </a:solidFill>
              </a:rPr>
              <a:t> Representing a Chess Board</a:t>
            </a:r>
            <a:endParaRPr lang="en-US" sz="4000" dirty="0">
              <a:solidFill>
                <a:schemeClr val="tx1"/>
              </a:solidFill>
            </a:endParaRPr>
          </a:p>
        </p:txBody>
      </p:sp>
      <p:grpSp>
        <p:nvGrpSpPr>
          <p:cNvPr id="4" name="Group 131"/>
          <p:cNvGrpSpPr/>
          <p:nvPr/>
        </p:nvGrpSpPr>
        <p:grpSpPr>
          <a:xfrm>
            <a:off x="2739231" y="1597819"/>
            <a:ext cx="3663950" cy="3663950"/>
            <a:chOff x="2739231" y="1597819"/>
            <a:chExt cx="3663950" cy="3663950"/>
          </a:xfrm>
        </p:grpSpPr>
        <p:pic>
          <p:nvPicPr>
            <p:cNvPr id="13" name="Picture 132" descr="board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39231" y="1597819"/>
              <a:ext cx="3663950" cy="3663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3"/>
            <p:cNvSpPr>
              <a:spLocks noChangeArrowheads="1"/>
            </p:cNvSpPr>
            <p:nvPr/>
          </p:nvSpPr>
          <p:spPr bwMode="auto">
            <a:xfrm>
              <a:off x="2747169" y="1602581"/>
              <a:ext cx="3649662" cy="36528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  <p:pic>
          <p:nvPicPr>
            <p:cNvPr id="15" name="Picture 86" descr="BR-W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96381" y="1634331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04" descr="BP-W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44056" y="20955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BB-B.pn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67300" y="1634331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35" descr="BP-W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81700" y="20955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137" descr="BP-W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063331" y="20955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38" descr="BP-W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52900" y="20955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43" descr="BN-W.pn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524500" y="1634331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144" descr="BN-B.pn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251200" y="1634331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150" descr="WP-B.pn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251200" y="43688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52" descr="WP-B.pn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064919" y="43688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53" descr="WP-B.pn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152900" y="43688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154" descr="WP-B.pn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56300" y="43688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156" descr="WK-B.png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610100" y="48133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157" descr="WQ-W.png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152900" y="48133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58" descr="WN-W.png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238500" y="48133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159" descr="WR-B.png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781300" y="48133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160" descr="WR-W.png"/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5981700" y="48133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161" descr="WB-B.png"/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708400" y="48133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162" descr="WB-W.png"/>
            <p:cNvPicPr>
              <a:picLocks noChangeAspect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5067300" y="4813300"/>
              <a:ext cx="381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61" descr="BR-B.png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981700" y="1634331"/>
              <a:ext cx="381000" cy="381000"/>
            </a:xfrm>
            <a:prstGeom prst="rect">
              <a:avLst/>
            </a:prstGeom>
          </p:spPr>
        </p:pic>
        <p:pic>
          <p:nvPicPr>
            <p:cNvPr id="63" name="Picture 62" descr="WN-B.png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511800" y="4813300"/>
              <a:ext cx="381000" cy="381000"/>
            </a:xfrm>
            <a:prstGeom prst="rect">
              <a:avLst/>
            </a:prstGeom>
          </p:spPr>
        </p:pic>
        <p:pic>
          <p:nvPicPr>
            <p:cNvPr id="64" name="Picture 63" descr="BK-W.png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610100" y="1634331"/>
              <a:ext cx="381000" cy="381000"/>
            </a:xfrm>
            <a:prstGeom prst="rect">
              <a:avLst/>
            </a:prstGeom>
          </p:spPr>
        </p:pic>
        <p:pic>
          <p:nvPicPr>
            <p:cNvPr id="65" name="Picture 64" descr="BQ-B.png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165600" y="1634331"/>
              <a:ext cx="381000" cy="381000"/>
            </a:xfrm>
            <a:prstGeom prst="rect">
              <a:avLst/>
            </a:prstGeom>
          </p:spPr>
        </p:pic>
        <p:pic>
          <p:nvPicPr>
            <p:cNvPr id="66" name="Picture 65" descr="BB-W.pn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695700" y="1634331"/>
              <a:ext cx="381000" cy="381000"/>
            </a:xfrm>
            <a:prstGeom prst="rect">
              <a:avLst/>
            </a:prstGeom>
          </p:spPr>
        </p:pic>
        <p:pic>
          <p:nvPicPr>
            <p:cNvPr id="67" name="Picture 66" descr="BP-B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781300" y="2095500"/>
              <a:ext cx="381000" cy="381000"/>
            </a:xfrm>
            <a:prstGeom prst="rect">
              <a:avLst/>
            </a:prstGeom>
          </p:spPr>
        </p:pic>
        <p:pic>
          <p:nvPicPr>
            <p:cNvPr id="68" name="Picture 67" descr="BP-B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695700" y="2095500"/>
              <a:ext cx="381000" cy="381000"/>
            </a:xfrm>
            <a:prstGeom prst="rect">
              <a:avLst/>
            </a:prstGeom>
          </p:spPr>
        </p:pic>
        <p:pic>
          <p:nvPicPr>
            <p:cNvPr id="69" name="Picture 68" descr="BP-B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622800" y="2095500"/>
              <a:ext cx="381000" cy="381000"/>
            </a:xfrm>
            <a:prstGeom prst="rect">
              <a:avLst/>
            </a:prstGeom>
          </p:spPr>
        </p:pic>
        <p:pic>
          <p:nvPicPr>
            <p:cNvPr id="70" name="Picture 69" descr="BP-B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524500" y="2095500"/>
              <a:ext cx="381000" cy="381000"/>
            </a:xfrm>
            <a:prstGeom prst="rect">
              <a:avLst/>
            </a:prstGeom>
          </p:spPr>
        </p:pic>
        <p:pic>
          <p:nvPicPr>
            <p:cNvPr id="71" name="Picture 70" descr="WP-W.png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794000" y="4368800"/>
              <a:ext cx="381000" cy="381000"/>
            </a:xfrm>
            <a:prstGeom prst="rect">
              <a:avLst/>
            </a:prstGeom>
          </p:spPr>
        </p:pic>
        <p:pic>
          <p:nvPicPr>
            <p:cNvPr id="72" name="Picture 71" descr="WP-W.png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08400" y="4368800"/>
              <a:ext cx="381000" cy="381000"/>
            </a:xfrm>
            <a:prstGeom prst="rect">
              <a:avLst/>
            </a:prstGeom>
          </p:spPr>
        </p:pic>
        <p:pic>
          <p:nvPicPr>
            <p:cNvPr id="73" name="Picture 72" descr="WP-W.png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622800" y="4368800"/>
              <a:ext cx="381000" cy="381000"/>
            </a:xfrm>
            <a:prstGeom prst="rect">
              <a:avLst/>
            </a:prstGeom>
          </p:spPr>
        </p:pic>
        <p:pic>
          <p:nvPicPr>
            <p:cNvPr id="74" name="Picture 73" descr="WP-W.png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537200" y="4368800"/>
              <a:ext cx="381000" cy="381000"/>
            </a:xfrm>
            <a:prstGeom prst="rect">
              <a:avLst/>
            </a:prstGeom>
          </p:spPr>
        </p:pic>
      </p:grpSp>
      <p:grpSp>
        <p:nvGrpSpPr>
          <p:cNvPr id="5" name="Group 149"/>
          <p:cNvGrpSpPr/>
          <p:nvPr/>
        </p:nvGrpSpPr>
        <p:grpSpPr>
          <a:xfrm>
            <a:off x="2486025" y="1676400"/>
            <a:ext cx="3890963" cy="3817937"/>
            <a:chOff x="2486025" y="1676400"/>
            <a:chExt cx="3890963" cy="3817937"/>
          </a:xfrm>
        </p:grpSpPr>
        <p:sp>
          <p:nvSpPr>
            <p:cNvPr id="133" name="TextBox 163"/>
            <p:cNvSpPr txBox="1">
              <a:spLocks noChangeArrowheads="1"/>
            </p:cNvSpPr>
            <p:nvPr/>
          </p:nvSpPr>
          <p:spPr bwMode="auto">
            <a:xfrm>
              <a:off x="2486025" y="1676400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0" dirty="0" smtClean="0"/>
                <a:t>0</a:t>
              </a:r>
              <a:endParaRPr lang="en-US" sz="1200" b="0" dirty="0"/>
            </a:p>
          </p:txBody>
        </p:sp>
        <p:sp>
          <p:nvSpPr>
            <p:cNvPr id="134" name="TextBox 164"/>
            <p:cNvSpPr txBox="1">
              <a:spLocks noChangeArrowheads="1"/>
            </p:cNvSpPr>
            <p:nvPr/>
          </p:nvSpPr>
          <p:spPr bwMode="auto">
            <a:xfrm>
              <a:off x="2486025" y="2130425"/>
              <a:ext cx="381000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dirty="0" smtClean="0"/>
                <a:t>1</a:t>
              </a:r>
              <a:endParaRPr lang="en-US" sz="1200" b="0" dirty="0"/>
            </a:p>
          </p:txBody>
        </p:sp>
        <p:sp>
          <p:nvSpPr>
            <p:cNvPr id="135" name="TextBox 165"/>
            <p:cNvSpPr txBox="1">
              <a:spLocks noChangeArrowheads="1"/>
            </p:cNvSpPr>
            <p:nvPr/>
          </p:nvSpPr>
          <p:spPr bwMode="auto">
            <a:xfrm>
              <a:off x="2486025" y="2586037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dirty="0" smtClean="0"/>
                <a:t>2</a:t>
              </a:r>
              <a:endParaRPr lang="en-US" sz="1200" b="0" dirty="0"/>
            </a:p>
          </p:txBody>
        </p:sp>
        <p:sp>
          <p:nvSpPr>
            <p:cNvPr id="136" name="TextBox 166"/>
            <p:cNvSpPr txBox="1">
              <a:spLocks noChangeArrowheads="1"/>
            </p:cNvSpPr>
            <p:nvPr/>
          </p:nvSpPr>
          <p:spPr bwMode="auto">
            <a:xfrm>
              <a:off x="2486025" y="3040062"/>
              <a:ext cx="381000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dirty="0" smtClean="0"/>
                <a:t>3</a:t>
              </a:r>
              <a:endParaRPr lang="en-US" sz="1200" b="0" dirty="0"/>
            </a:p>
          </p:txBody>
        </p:sp>
        <p:sp>
          <p:nvSpPr>
            <p:cNvPr id="137" name="TextBox 167"/>
            <p:cNvSpPr txBox="1">
              <a:spLocks noChangeArrowheads="1"/>
            </p:cNvSpPr>
            <p:nvPr/>
          </p:nvSpPr>
          <p:spPr bwMode="auto">
            <a:xfrm>
              <a:off x="2486025" y="3495675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dirty="0" smtClean="0"/>
                <a:t>4</a:t>
              </a:r>
              <a:endParaRPr lang="en-US" sz="1200" b="0" dirty="0"/>
            </a:p>
          </p:txBody>
        </p:sp>
        <p:sp>
          <p:nvSpPr>
            <p:cNvPr id="138" name="TextBox 168"/>
            <p:cNvSpPr txBox="1">
              <a:spLocks noChangeArrowheads="1"/>
            </p:cNvSpPr>
            <p:nvPr/>
          </p:nvSpPr>
          <p:spPr bwMode="auto">
            <a:xfrm>
              <a:off x="2486025" y="3949700"/>
              <a:ext cx="381000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0" dirty="0" smtClean="0"/>
                <a:t>5</a:t>
              </a:r>
              <a:endParaRPr lang="en-US" sz="1200" b="0" dirty="0"/>
            </a:p>
          </p:txBody>
        </p:sp>
        <p:sp>
          <p:nvSpPr>
            <p:cNvPr id="139" name="TextBox 169"/>
            <p:cNvSpPr txBox="1">
              <a:spLocks noChangeArrowheads="1"/>
            </p:cNvSpPr>
            <p:nvPr/>
          </p:nvSpPr>
          <p:spPr bwMode="auto">
            <a:xfrm>
              <a:off x="2486025" y="44053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0" dirty="0" smtClean="0"/>
                <a:t>6</a:t>
              </a:r>
              <a:endParaRPr lang="en-US" sz="1200" b="0" dirty="0"/>
            </a:p>
          </p:txBody>
        </p:sp>
        <p:sp>
          <p:nvSpPr>
            <p:cNvPr id="140" name="TextBox 170"/>
            <p:cNvSpPr txBox="1">
              <a:spLocks noChangeArrowheads="1"/>
            </p:cNvSpPr>
            <p:nvPr/>
          </p:nvSpPr>
          <p:spPr bwMode="auto">
            <a:xfrm>
              <a:off x="2486025" y="4859337"/>
              <a:ext cx="381000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200" b="0" dirty="0" smtClean="0"/>
                <a:t>7</a:t>
              </a:r>
              <a:endParaRPr lang="en-US" sz="1200" b="0" dirty="0"/>
            </a:p>
          </p:txBody>
        </p:sp>
        <p:sp>
          <p:nvSpPr>
            <p:cNvPr id="141" name="TextBox 171"/>
            <p:cNvSpPr txBox="1">
              <a:spLocks noChangeArrowheads="1"/>
            </p:cNvSpPr>
            <p:nvPr/>
          </p:nvSpPr>
          <p:spPr bwMode="auto">
            <a:xfrm>
              <a:off x="2784475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/>
                <a:t>0</a:t>
              </a:r>
              <a:endParaRPr lang="en-US" sz="1200" b="0" dirty="0"/>
            </a:p>
          </p:txBody>
        </p:sp>
        <p:sp>
          <p:nvSpPr>
            <p:cNvPr id="142" name="TextBox 172"/>
            <p:cNvSpPr txBox="1">
              <a:spLocks noChangeArrowheads="1"/>
            </p:cNvSpPr>
            <p:nvPr/>
          </p:nvSpPr>
          <p:spPr bwMode="auto">
            <a:xfrm>
              <a:off x="3243263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/>
                <a:t>1</a:t>
              </a:r>
              <a:endParaRPr lang="en-US" sz="1200" b="0" dirty="0"/>
            </a:p>
          </p:txBody>
        </p:sp>
        <p:sp>
          <p:nvSpPr>
            <p:cNvPr id="143" name="TextBox 173"/>
            <p:cNvSpPr txBox="1">
              <a:spLocks noChangeArrowheads="1"/>
            </p:cNvSpPr>
            <p:nvPr/>
          </p:nvSpPr>
          <p:spPr bwMode="auto">
            <a:xfrm>
              <a:off x="3702051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 err="1" smtClean="0"/>
                <a:t>2</a:t>
              </a:r>
              <a:endParaRPr lang="en-US" sz="1200" b="0" dirty="0"/>
            </a:p>
          </p:txBody>
        </p:sp>
        <p:sp>
          <p:nvSpPr>
            <p:cNvPr id="144" name="TextBox 174"/>
            <p:cNvSpPr txBox="1">
              <a:spLocks noChangeArrowheads="1"/>
            </p:cNvSpPr>
            <p:nvPr/>
          </p:nvSpPr>
          <p:spPr bwMode="auto">
            <a:xfrm>
              <a:off x="4160839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 smtClean="0"/>
                <a:t>3</a:t>
              </a:r>
              <a:endParaRPr lang="en-US" sz="1200" b="0" dirty="0"/>
            </a:p>
          </p:txBody>
        </p:sp>
        <p:sp>
          <p:nvSpPr>
            <p:cNvPr id="145" name="TextBox 175"/>
            <p:cNvSpPr txBox="1">
              <a:spLocks noChangeArrowheads="1"/>
            </p:cNvSpPr>
            <p:nvPr/>
          </p:nvSpPr>
          <p:spPr bwMode="auto">
            <a:xfrm>
              <a:off x="4619627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 smtClean="0"/>
                <a:t>4</a:t>
              </a:r>
              <a:endParaRPr lang="en-US" sz="1200" b="0" dirty="0"/>
            </a:p>
          </p:txBody>
        </p:sp>
        <p:sp>
          <p:nvSpPr>
            <p:cNvPr id="146" name="TextBox 176"/>
            <p:cNvSpPr txBox="1">
              <a:spLocks noChangeArrowheads="1"/>
            </p:cNvSpPr>
            <p:nvPr/>
          </p:nvSpPr>
          <p:spPr bwMode="auto">
            <a:xfrm>
              <a:off x="5078415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b="0" dirty="0" smtClean="0"/>
                <a:t>5</a:t>
              </a:r>
              <a:endParaRPr lang="en-US" sz="1200" b="0" dirty="0"/>
            </a:p>
          </p:txBody>
        </p:sp>
        <p:sp>
          <p:nvSpPr>
            <p:cNvPr id="147" name="TextBox 177"/>
            <p:cNvSpPr txBox="1">
              <a:spLocks noChangeArrowheads="1"/>
            </p:cNvSpPr>
            <p:nvPr/>
          </p:nvSpPr>
          <p:spPr bwMode="auto">
            <a:xfrm>
              <a:off x="5537203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b="0" dirty="0" smtClean="0"/>
                <a:t>6</a:t>
              </a:r>
              <a:endParaRPr lang="en-US" sz="1200" b="0" dirty="0"/>
            </a:p>
          </p:txBody>
        </p:sp>
        <p:sp>
          <p:nvSpPr>
            <p:cNvPr id="148" name="TextBox 178"/>
            <p:cNvSpPr txBox="1">
              <a:spLocks noChangeArrowheads="1"/>
            </p:cNvSpPr>
            <p:nvPr/>
          </p:nvSpPr>
          <p:spPr bwMode="auto">
            <a:xfrm>
              <a:off x="5995988" y="5218112"/>
              <a:ext cx="381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200" dirty="0"/>
                <a:t>7</a:t>
              </a:r>
              <a:endParaRPr lang="en-US" sz="1200" b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" charset="0"/>
              </a:rPr>
              <a:t>Exercise:</a:t>
            </a:r>
            <a:r>
              <a:rPr lang="en-US" dirty="0" smtClean="0">
                <a:solidFill>
                  <a:srgbClr val="FF0000"/>
                </a:solidFill>
                <a:latin typeface="Times New Roman" pitchFamily="1" charset="0"/>
              </a:rPr>
              <a:t> Mileage Chart</a:t>
            </a:r>
            <a:endParaRPr lang="en-US" dirty="0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457200" y="1143000"/>
            <a:ext cx="8229600" cy="72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dirty="0" smtClean="0">
                <a:latin typeface="Times New Roman" pitchFamily="1" charset="0"/>
              </a:rPr>
              <a:t>I was intrigued to discover that the top Google Images hit for “mileage chart” was the following table for South Dakota:</a:t>
            </a:r>
            <a:endParaRPr lang="en-US" sz="2400" dirty="0">
              <a:latin typeface="Times New Roman" pitchFamily="1" charset="0"/>
            </a:endParaRPr>
          </a:p>
        </p:txBody>
      </p:sp>
      <p:pic>
        <p:nvPicPr>
          <p:cNvPr id="165" name="Picture 164" descr="MileageChart_Larg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2035121"/>
            <a:ext cx="6150039" cy="4454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FF0000"/>
                </a:solidFill>
                <a:latin typeface="Times New Roman" pitchFamily="1" charset="0"/>
              </a:rPr>
              <a:t>Exercise: Sudoku</a:t>
            </a: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457200" y="1143000"/>
            <a:ext cx="8229600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>
                <a:latin typeface="Times New Roman" pitchFamily="1" charset="0"/>
              </a:rPr>
              <a:t>Design a program that checks legality of a Sudoku position, in which each digit between 1 and 9 must appear exactly once in each row, column, and 3</a:t>
            </a:r>
            <a:r>
              <a:rPr lang="en-US" sz="2000"/>
              <a:t>x</a:t>
            </a:r>
            <a:r>
              <a:rPr lang="en-US" sz="2400">
                <a:latin typeface="Times New Roman" pitchFamily="1" charset="0"/>
              </a:rPr>
              <a:t>3 square.</a:t>
            </a:r>
          </a:p>
        </p:txBody>
      </p:sp>
      <p:sp>
        <p:nvSpPr>
          <p:cNvPr id="117851" name="Rectangle 91"/>
          <p:cNvSpPr>
            <a:spLocks noChangeArrowheads="1"/>
          </p:cNvSpPr>
          <p:nvPr/>
        </p:nvSpPr>
        <p:spPr bwMode="auto">
          <a:xfrm>
            <a:off x="2832100" y="2438400"/>
            <a:ext cx="3479800" cy="34798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966" name="Rectangle 206"/>
          <p:cNvSpPr>
            <a:spLocks noChangeArrowheads="1"/>
          </p:cNvSpPr>
          <p:nvPr/>
        </p:nvSpPr>
        <p:spPr bwMode="auto">
          <a:xfrm>
            <a:off x="3606800" y="3225800"/>
            <a:ext cx="393700" cy="393700"/>
          </a:xfrm>
          <a:prstGeom prst="rect">
            <a:avLst/>
          </a:prstGeom>
          <a:solidFill>
            <a:srgbClr val="FF33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974" name="Rectangle 214"/>
          <p:cNvSpPr>
            <a:spLocks noChangeArrowheads="1"/>
          </p:cNvSpPr>
          <p:nvPr/>
        </p:nvSpPr>
        <p:spPr bwMode="auto">
          <a:xfrm>
            <a:off x="3606800" y="5537200"/>
            <a:ext cx="393700" cy="393700"/>
          </a:xfrm>
          <a:prstGeom prst="rect">
            <a:avLst/>
          </a:prstGeom>
          <a:solidFill>
            <a:srgbClr val="FF33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967" name="Text Box 207"/>
          <p:cNvSpPr txBox="1">
            <a:spLocks noChangeArrowheads="1"/>
          </p:cNvSpPr>
          <p:nvPr/>
        </p:nvSpPr>
        <p:spPr bwMode="auto">
          <a:xfrm>
            <a:off x="3606800" y="3276600"/>
            <a:ext cx="3937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8</a:t>
            </a:r>
          </a:p>
        </p:txBody>
      </p:sp>
      <p:grpSp>
        <p:nvGrpSpPr>
          <p:cNvPr id="2" name="Group 130"/>
          <p:cNvGrpSpPr>
            <a:grpSpLocks/>
          </p:cNvGrpSpPr>
          <p:nvPr/>
        </p:nvGrpSpPr>
        <p:grpSpPr bwMode="auto">
          <a:xfrm>
            <a:off x="2817813" y="2438400"/>
            <a:ext cx="3494087" cy="3479800"/>
            <a:chOff x="1775" y="1536"/>
            <a:chExt cx="2201" cy="2192"/>
          </a:xfrm>
        </p:grpSpPr>
        <p:sp>
          <p:nvSpPr>
            <p:cNvPr id="117852" name="Line 92"/>
            <p:cNvSpPr>
              <a:spLocks noChangeShapeType="1"/>
            </p:cNvSpPr>
            <p:nvPr/>
          </p:nvSpPr>
          <p:spPr bwMode="auto">
            <a:xfrm>
              <a:off x="2032" y="1536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53" name="Line 93"/>
            <p:cNvSpPr>
              <a:spLocks noChangeShapeType="1"/>
            </p:cNvSpPr>
            <p:nvPr/>
          </p:nvSpPr>
          <p:spPr bwMode="auto">
            <a:xfrm>
              <a:off x="2272" y="1536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54" name="Line 94"/>
            <p:cNvSpPr>
              <a:spLocks noChangeShapeType="1"/>
            </p:cNvSpPr>
            <p:nvPr/>
          </p:nvSpPr>
          <p:spPr bwMode="auto">
            <a:xfrm>
              <a:off x="2512" y="1536"/>
              <a:ext cx="0" cy="2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55" name="Line 95"/>
            <p:cNvSpPr>
              <a:spLocks noChangeShapeType="1"/>
            </p:cNvSpPr>
            <p:nvPr/>
          </p:nvSpPr>
          <p:spPr bwMode="auto">
            <a:xfrm>
              <a:off x="2760" y="1536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56" name="Line 96"/>
            <p:cNvSpPr>
              <a:spLocks noChangeShapeType="1"/>
            </p:cNvSpPr>
            <p:nvPr/>
          </p:nvSpPr>
          <p:spPr bwMode="auto">
            <a:xfrm>
              <a:off x="3000" y="1536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57" name="Line 97"/>
            <p:cNvSpPr>
              <a:spLocks noChangeShapeType="1"/>
            </p:cNvSpPr>
            <p:nvPr/>
          </p:nvSpPr>
          <p:spPr bwMode="auto">
            <a:xfrm>
              <a:off x="3240" y="1536"/>
              <a:ext cx="0" cy="2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58" name="Line 98"/>
            <p:cNvSpPr>
              <a:spLocks noChangeShapeType="1"/>
            </p:cNvSpPr>
            <p:nvPr/>
          </p:nvSpPr>
          <p:spPr bwMode="auto">
            <a:xfrm>
              <a:off x="3488" y="1536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59" name="Line 99"/>
            <p:cNvSpPr>
              <a:spLocks noChangeShapeType="1"/>
            </p:cNvSpPr>
            <p:nvPr/>
          </p:nvSpPr>
          <p:spPr bwMode="auto">
            <a:xfrm>
              <a:off x="3728" y="1536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0" name="Line 100"/>
            <p:cNvSpPr>
              <a:spLocks noChangeShapeType="1"/>
            </p:cNvSpPr>
            <p:nvPr/>
          </p:nvSpPr>
          <p:spPr bwMode="auto">
            <a:xfrm rot="5400000">
              <a:off x="2871" y="695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1" name="Line 101"/>
            <p:cNvSpPr>
              <a:spLocks noChangeShapeType="1"/>
            </p:cNvSpPr>
            <p:nvPr/>
          </p:nvSpPr>
          <p:spPr bwMode="auto">
            <a:xfrm rot="5400000">
              <a:off x="2871" y="935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2" name="Line 102"/>
            <p:cNvSpPr>
              <a:spLocks noChangeShapeType="1"/>
            </p:cNvSpPr>
            <p:nvPr/>
          </p:nvSpPr>
          <p:spPr bwMode="auto">
            <a:xfrm rot="5400000">
              <a:off x="2871" y="1175"/>
              <a:ext cx="0" cy="2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3" name="Line 103"/>
            <p:cNvSpPr>
              <a:spLocks noChangeShapeType="1"/>
            </p:cNvSpPr>
            <p:nvPr/>
          </p:nvSpPr>
          <p:spPr bwMode="auto">
            <a:xfrm rot="5400000">
              <a:off x="2871" y="1423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4" name="Line 104"/>
            <p:cNvSpPr>
              <a:spLocks noChangeShapeType="1"/>
            </p:cNvSpPr>
            <p:nvPr/>
          </p:nvSpPr>
          <p:spPr bwMode="auto">
            <a:xfrm rot="5400000">
              <a:off x="2871" y="1663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5" name="Line 105"/>
            <p:cNvSpPr>
              <a:spLocks noChangeShapeType="1"/>
            </p:cNvSpPr>
            <p:nvPr/>
          </p:nvSpPr>
          <p:spPr bwMode="auto">
            <a:xfrm rot="5400000">
              <a:off x="2871" y="1903"/>
              <a:ext cx="0" cy="2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6" name="Line 106"/>
            <p:cNvSpPr>
              <a:spLocks noChangeShapeType="1"/>
            </p:cNvSpPr>
            <p:nvPr/>
          </p:nvSpPr>
          <p:spPr bwMode="auto">
            <a:xfrm rot="5400000">
              <a:off x="2871" y="2151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67" name="Line 107"/>
            <p:cNvSpPr>
              <a:spLocks noChangeShapeType="1"/>
            </p:cNvSpPr>
            <p:nvPr/>
          </p:nvSpPr>
          <p:spPr bwMode="auto">
            <a:xfrm rot="5400000">
              <a:off x="2871" y="2391"/>
              <a:ext cx="0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76" name="Rectangle 116"/>
            <p:cNvSpPr>
              <a:spLocks noChangeArrowheads="1"/>
            </p:cNvSpPr>
            <p:nvPr/>
          </p:nvSpPr>
          <p:spPr bwMode="auto">
            <a:xfrm>
              <a:off x="1784" y="1536"/>
              <a:ext cx="2192" cy="2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882" name="Text Box 122"/>
          <p:cNvSpPr txBox="1">
            <a:spLocks noChangeArrowheads="1"/>
          </p:cNvSpPr>
          <p:nvPr/>
        </p:nvSpPr>
        <p:spPr bwMode="auto">
          <a:xfrm>
            <a:off x="3606800" y="2481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2</a:t>
            </a:r>
          </a:p>
        </p:txBody>
      </p:sp>
      <p:sp>
        <p:nvSpPr>
          <p:cNvPr id="117883" name="Text Box 123"/>
          <p:cNvSpPr txBox="1">
            <a:spLocks noChangeArrowheads="1"/>
          </p:cNvSpPr>
          <p:nvPr/>
        </p:nvSpPr>
        <p:spPr bwMode="auto">
          <a:xfrm>
            <a:off x="3987800" y="2481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4</a:t>
            </a:r>
          </a:p>
        </p:txBody>
      </p:sp>
      <p:sp>
        <p:nvSpPr>
          <p:cNvPr id="117885" name="Text Box 125"/>
          <p:cNvSpPr txBox="1">
            <a:spLocks noChangeArrowheads="1"/>
          </p:cNvSpPr>
          <p:nvPr/>
        </p:nvSpPr>
        <p:spPr bwMode="auto">
          <a:xfrm>
            <a:off x="4749800" y="2481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5</a:t>
            </a:r>
          </a:p>
        </p:txBody>
      </p:sp>
      <p:sp>
        <p:nvSpPr>
          <p:cNvPr id="117886" name="Text Box 126"/>
          <p:cNvSpPr txBox="1">
            <a:spLocks noChangeArrowheads="1"/>
          </p:cNvSpPr>
          <p:nvPr/>
        </p:nvSpPr>
        <p:spPr bwMode="auto">
          <a:xfrm>
            <a:off x="5156200" y="2481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8</a:t>
            </a:r>
          </a:p>
        </p:txBody>
      </p:sp>
      <p:sp>
        <p:nvSpPr>
          <p:cNvPr id="117892" name="Text Box 132"/>
          <p:cNvSpPr txBox="1">
            <a:spLocks noChangeArrowheads="1"/>
          </p:cNvSpPr>
          <p:nvPr/>
        </p:nvSpPr>
        <p:spPr bwMode="auto">
          <a:xfrm>
            <a:off x="3225800" y="2874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4</a:t>
            </a:r>
          </a:p>
        </p:txBody>
      </p:sp>
      <p:sp>
        <p:nvSpPr>
          <p:cNvPr id="117893" name="Text Box 133"/>
          <p:cNvSpPr txBox="1">
            <a:spLocks noChangeArrowheads="1"/>
          </p:cNvSpPr>
          <p:nvPr/>
        </p:nvSpPr>
        <p:spPr bwMode="auto">
          <a:xfrm>
            <a:off x="3606800" y="2874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1</a:t>
            </a:r>
          </a:p>
        </p:txBody>
      </p:sp>
      <p:sp>
        <p:nvSpPr>
          <p:cNvPr id="117894" name="Text Box 134"/>
          <p:cNvSpPr txBox="1">
            <a:spLocks noChangeArrowheads="1"/>
          </p:cNvSpPr>
          <p:nvPr/>
        </p:nvSpPr>
        <p:spPr bwMode="auto">
          <a:xfrm>
            <a:off x="3987800" y="2874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8</a:t>
            </a:r>
          </a:p>
        </p:txBody>
      </p:sp>
      <p:sp>
        <p:nvSpPr>
          <p:cNvPr id="117898" name="Text Box 138"/>
          <p:cNvSpPr txBox="1">
            <a:spLocks noChangeArrowheads="1"/>
          </p:cNvSpPr>
          <p:nvPr/>
        </p:nvSpPr>
        <p:spPr bwMode="auto">
          <a:xfrm>
            <a:off x="5537200" y="2874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2</a:t>
            </a:r>
          </a:p>
        </p:txBody>
      </p:sp>
      <p:sp>
        <p:nvSpPr>
          <p:cNvPr id="117900" name="Text Box 140"/>
          <p:cNvSpPr txBox="1">
            <a:spLocks noChangeArrowheads="1"/>
          </p:cNvSpPr>
          <p:nvPr/>
        </p:nvSpPr>
        <p:spPr bwMode="auto">
          <a:xfrm>
            <a:off x="2844800" y="3243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6</a:t>
            </a:r>
          </a:p>
        </p:txBody>
      </p:sp>
      <p:sp>
        <p:nvSpPr>
          <p:cNvPr id="117904" name="Text Box 144"/>
          <p:cNvSpPr txBox="1">
            <a:spLocks noChangeArrowheads="1"/>
          </p:cNvSpPr>
          <p:nvPr/>
        </p:nvSpPr>
        <p:spPr bwMode="auto">
          <a:xfrm>
            <a:off x="4368800" y="3243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7</a:t>
            </a:r>
          </a:p>
        </p:txBody>
      </p:sp>
      <p:sp>
        <p:nvSpPr>
          <p:cNvPr id="117907" name="Text Box 147"/>
          <p:cNvSpPr txBox="1">
            <a:spLocks noChangeArrowheads="1"/>
          </p:cNvSpPr>
          <p:nvPr/>
        </p:nvSpPr>
        <p:spPr bwMode="auto">
          <a:xfrm>
            <a:off x="5537200" y="3243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3</a:t>
            </a:r>
          </a:p>
        </p:txBody>
      </p:sp>
      <p:sp>
        <p:nvSpPr>
          <p:cNvPr id="117908" name="Text Box 148"/>
          <p:cNvSpPr txBox="1">
            <a:spLocks noChangeArrowheads="1"/>
          </p:cNvSpPr>
          <p:nvPr/>
        </p:nvSpPr>
        <p:spPr bwMode="auto">
          <a:xfrm>
            <a:off x="5918200" y="3243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9</a:t>
            </a:r>
          </a:p>
        </p:txBody>
      </p:sp>
      <p:sp>
        <p:nvSpPr>
          <p:cNvPr id="117909" name="Text Box 149"/>
          <p:cNvSpPr txBox="1">
            <a:spLocks noChangeArrowheads="1"/>
          </p:cNvSpPr>
          <p:nvPr/>
        </p:nvSpPr>
        <p:spPr bwMode="auto">
          <a:xfrm>
            <a:off x="2844800" y="3636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2</a:t>
            </a:r>
          </a:p>
        </p:txBody>
      </p:sp>
      <p:sp>
        <p:nvSpPr>
          <p:cNvPr id="117913" name="Text Box 153"/>
          <p:cNvSpPr txBox="1">
            <a:spLocks noChangeArrowheads="1"/>
          </p:cNvSpPr>
          <p:nvPr/>
        </p:nvSpPr>
        <p:spPr bwMode="auto">
          <a:xfrm>
            <a:off x="4368800" y="3636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3</a:t>
            </a:r>
          </a:p>
        </p:txBody>
      </p:sp>
      <p:sp>
        <p:nvSpPr>
          <p:cNvPr id="117916" name="Text Box 156"/>
          <p:cNvSpPr txBox="1">
            <a:spLocks noChangeArrowheads="1"/>
          </p:cNvSpPr>
          <p:nvPr/>
        </p:nvSpPr>
        <p:spPr bwMode="auto">
          <a:xfrm>
            <a:off x="5537200" y="3636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9</a:t>
            </a:r>
          </a:p>
        </p:txBody>
      </p:sp>
      <p:sp>
        <p:nvSpPr>
          <p:cNvPr id="117917" name="Text Box 157"/>
          <p:cNvSpPr txBox="1">
            <a:spLocks noChangeArrowheads="1"/>
          </p:cNvSpPr>
          <p:nvPr/>
        </p:nvSpPr>
        <p:spPr bwMode="auto">
          <a:xfrm>
            <a:off x="5918200" y="3636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6</a:t>
            </a:r>
          </a:p>
        </p:txBody>
      </p:sp>
      <p:sp>
        <p:nvSpPr>
          <p:cNvPr id="117920" name="Text Box 160"/>
          <p:cNvSpPr txBox="1">
            <a:spLocks noChangeArrowheads="1"/>
          </p:cNvSpPr>
          <p:nvPr/>
        </p:nvSpPr>
        <p:spPr bwMode="auto">
          <a:xfrm>
            <a:off x="3606800" y="4030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9</a:t>
            </a:r>
          </a:p>
        </p:txBody>
      </p:sp>
      <p:sp>
        <p:nvSpPr>
          <p:cNvPr id="117921" name="Text Box 161"/>
          <p:cNvSpPr txBox="1">
            <a:spLocks noChangeArrowheads="1"/>
          </p:cNvSpPr>
          <p:nvPr/>
        </p:nvSpPr>
        <p:spPr bwMode="auto">
          <a:xfrm>
            <a:off x="3987800" y="4030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6</a:t>
            </a:r>
          </a:p>
        </p:txBody>
      </p:sp>
      <p:sp>
        <p:nvSpPr>
          <p:cNvPr id="117923" name="Text Box 163"/>
          <p:cNvSpPr txBox="1">
            <a:spLocks noChangeArrowheads="1"/>
          </p:cNvSpPr>
          <p:nvPr/>
        </p:nvSpPr>
        <p:spPr bwMode="auto">
          <a:xfrm>
            <a:off x="4749800" y="4030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7</a:t>
            </a:r>
          </a:p>
        </p:txBody>
      </p:sp>
      <p:sp>
        <p:nvSpPr>
          <p:cNvPr id="117924" name="Text Box 164"/>
          <p:cNvSpPr txBox="1">
            <a:spLocks noChangeArrowheads="1"/>
          </p:cNvSpPr>
          <p:nvPr/>
        </p:nvSpPr>
        <p:spPr bwMode="auto">
          <a:xfrm>
            <a:off x="5156200" y="4030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1</a:t>
            </a:r>
          </a:p>
        </p:txBody>
      </p:sp>
      <p:sp>
        <p:nvSpPr>
          <p:cNvPr id="117927" name="Text Box 167"/>
          <p:cNvSpPr txBox="1">
            <a:spLocks noChangeArrowheads="1"/>
          </p:cNvSpPr>
          <p:nvPr/>
        </p:nvSpPr>
        <p:spPr bwMode="auto">
          <a:xfrm>
            <a:off x="2844800" y="4398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1</a:t>
            </a:r>
          </a:p>
        </p:txBody>
      </p:sp>
      <p:sp>
        <p:nvSpPr>
          <p:cNvPr id="117928" name="Text Box 168"/>
          <p:cNvSpPr txBox="1">
            <a:spLocks noChangeArrowheads="1"/>
          </p:cNvSpPr>
          <p:nvPr/>
        </p:nvSpPr>
        <p:spPr bwMode="auto">
          <a:xfrm>
            <a:off x="3225800" y="4398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7</a:t>
            </a:r>
          </a:p>
        </p:txBody>
      </p:sp>
      <p:sp>
        <p:nvSpPr>
          <p:cNvPr id="117931" name="Text Box 171"/>
          <p:cNvSpPr txBox="1">
            <a:spLocks noChangeArrowheads="1"/>
          </p:cNvSpPr>
          <p:nvPr/>
        </p:nvSpPr>
        <p:spPr bwMode="auto">
          <a:xfrm>
            <a:off x="4368800" y="4398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5</a:t>
            </a:r>
          </a:p>
        </p:txBody>
      </p:sp>
      <p:sp>
        <p:nvSpPr>
          <p:cNvPr id="117935" name="Text Box 175"/>
          <p:cNvSpPr txBox="1">
            <a:spLocks noChangeArrowheads="1"/>
          </p:cNvSpPr>
          <p:nvPr/>
        </p:nvSpPr>
        <p:spPr bwMode="auto">
          <a:xfrm>
            <a:off x="5918200" y="4398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3</a:t>
            </a:r>
          </a:p>
        </p:txBody>
      </p:sp>
      <p:sp>
        <p:nvSpPr>
          <p:cNvPr id="117936" name="Text Box 176"/>
          <p:cNvSpPr txBox="1">
            <a:spLocks noChangeArrowheads="1"/>
          </p:cNvSpPr>
          <p:nvPr/>
        </p:nvSpPr>
        <p:spPr bwMode="auto">
          <a:xfrm>
            <a:off x="2844800" y="4792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9</a:t>
            </a:r>
          </a:p>
        </p:txBody>
      </p:sp>
      <p:sp>
        <p:nvSpPr>
          <p:cNvPr id="117937" name="Text Box 177"/>
          <p:cNvSpPr txBox="1">
            <a:spLocks noChangeArrowheads="1"/>
          </p:cNvSpPr>
          <p:nvPr/>
        </p:nvSpPr>
        <p:spPr bwMode="auto">
          <a:xfrm>
            <a:off x="3225800" y="4792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6</a:t>
            </a:r>
          </a:p>
        </p:txBody>
      </p:sp>
      <p:sp>
        <p:nvSpPr>
          <p:cNvPr id="117940" name="Text Box 180"/>
          <p:cNvSpPr txBox="1">
            <a:spLocks noChangeArrowheads="1"/>
          </p:cNvSpPr>
          <p:nvPr/>
        </p:nvSpPr>
        <p:spPr bwMode="auto">
          <a:xfrm>
            <a:off x="4368800" y="4792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8</a:t>
            </a:r>
          </a:p>
        </p:txBody>
      </p:sp>
      <p:sp>
        <p:nvSpPr>
          <p:cNvPr id="117944" name="Text Box 184"/>
          <p:cNvSpPr txBox="1">
            <a:spLocks noChangeArrowheads="1"/>
          </p:cNvSpPr>
          <p:nvPr/>
        </p:nvSpPr>
        <p:spPr bwMode="auto">
          <a:xfrm>
            <a:off x="5918200" y="4792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1</a:t>
            </a:r>
          </a:p>
        </p:txBody>
      </p:sp>
      <p:sp>
        <p:nvSpPr>
          <p:cNvPr id="117946" name="Text Box 186"/>
          <p:cNvSpPr txBox="1">
            <a:spLocks noChangeArrowheads="1"/>
          </p:cNvSpPr>
          <p:nvPr/>
        </p:nvSpPr>
        <p:spPr bwMode="auto">
          <a:xfrm>
            <a:off x="3225800" y="51863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2</a:t>
            </a:r>
          </a:p>
        </p:txBody>
      </p:sp>
      <p:sp>
        <p:nvSpPr>
          <p:cNvPr id="117950" name="Text Box 190"/>
          <p:cNvSpPr txBox="1">
            <a:spLocks noChangeArrowheads="1"/>
          </p:cNvSpPr>
          <p:nvPr/>
        </p:nvSpPr>
        <p:spPr bwMode="auto">
          <a:xfrm>
            <a:off x="4749800" y="51863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9</a:t>
            </a:r>
          </a:p>
        </p:txBody>
      </p:sp>
      <p:sp>
        <p:nvSpPr>
          <p:cNvPr id="117951" name="Text Box 191"/>
          <p:cNvSpPr txBox="1">
            <a:spLocks noChangeArrowheads="1"/>
          </p:cNvSpPr>
          <p:nvPr/>
        </p:nvSpPr>
        <p:spPr bwMode="auto">
          <a:xfrm>
            <a:off x="5156200" y="51863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5</a:t>
            </a:r>
          </a:p>
        </p:txBody>
      </p:sp>
      <p:sp>
        <p:nvSpPr>
          <p:cNvPr id="117952" name="Text Box 192"/>
          <p:cNvSpPr txBox="1">
            <a:spLocks noChangeArrowheads="1"/>
          </p:cNvSpPr>
          <p:nvPr/>
        </p:nvSpPr>
        <p:spPr bwMode="auto">
          <a:xfrm>
            <a:off x="5537200" y="51863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6</a:t>
            </a:r>
          </a:p>
        </p:txBody>
      </p:sp>
      <p:sp>
        <p:nvSpPr>
          <p:cNvPr id="117956" name="Text Box 196"/>
          <p:cNvSpPr txBox="1">
            <a:spLocks noChangeArrowheads="1"/>
          </p:cNvSpPr>
          <p:nvPr/>
        </p:nvSpPr>
        <p:spPr bwMode="auto">
          <a:xfrm>
            <a:off x="3606800" y="5554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8</a:t>
            </a:r>
          </a:p>
        </p:txBody>
      </p:sp>
      <p:sp>
        <p:nvSpPr>
          <p:cNvPr id="117957" name="Text Box 197"/>
          <p:cNvSpPr txBox="1">
            <a:spLocks noChangeArrowheads="1"/>
          </p:cNvSpPr>
          <p:nvPr/>
        </p:nvSpPr>
        <p:spPr bwMode="auto">
          <a:xfrm>
            <a:off x="3987800" y="5554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3</a:t>
            </a:r>
          </a:p>
        </p:txBody>
      </p:sp>
      <p:sp>
        <p:nvSpPr>
          <p:cNvPr id="117959" name="Text Box 199"/>
          <p:cNvSpPr txBox="1">
            <a:spLocks noChangeArrowheads="1"/>
          </p:cNvSpPr>
          <p:nvPr/>
        </p:nvSpPr>
        <p:spPr bwMode="auto">
          <a:xfrm>
            <a:off x="4749800" y="5554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6</a:t>
            </a:r>
          </a:p>
        </p:txBody>
      </p:sp>
      <p:sp>
        <p:nvSpPr>
          <p:cNvPr id="117960" name="Text Box 200"/>
          <p:cNvSpPr txBox="1">
            <a:spLocks noChangeArrowheads="1"/>
          </p:cNvSpPr>
          <p:nvPr/>
        </p:nvSpPr>
        <p:spPr bwMode="auto">
          <a:xfrm>
            <a:off x="5156200" y="55546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9</a:t>
            </a:r>
          </a:p>
        </p:txBody>
      </p:sp>
      <p:sp>
        <p:nvSpPr>
          <p:cNvPr id="117972" name="Text Box 212"/>
          <p:cNvSpPr txBox="1">
            <a:spLocks noChangeArrowheads="1"/>
          </p:cNvSpPr>
          <p:nvPr/>
        </p:nvSpPr>
        <p:spPr bwMode="auto">
          <a:xfrm>
            <a:off x="5918200" y="24812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7</a:t>
            </a:r>
          </a:p>
        </p:txBody>
      </p:sp>
      <p:sp>
        <p:nvSpPr>
          <p:cNvPr id="117973" name="Text Box 213"/>
          <p:cNvSpPr txBox="1">
            <a:spLocks noChangeArrowheads="1"/>
          </p:cNvSpPr>
          <p:nvPr/>
        </p:nvSpPr>
        <p:spPr bwMode="auto">
          <a:xfrm>
            <a:off x="5156200" y="2874963"/>
            <a:ext cx="3937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/>
              <a:t>6</a:t>
            </a:r>
          </a:p>
        </p:txBody>
      </p:sp>
      <p:grpSp>
        <p:nvGrpSpPr>
          <p:cNvPr id="3" name="Group 215"/>
          <p:cNvGrpSpPr>
            <a:grpSpLocks/>
          </p:cNvGrpSpPr>
          <p:nvPr/>
        </p:nvGrpSpPr>
        <p:grpSpPr bwMode="auto">
          <a:xfrm>
            <a:off x="2817813" y="2438400"/>
            <a:ext cx="3494087" cy="3479800"/>
            <a:chOff x="1775" y="1536"/>
            <a:chExt cx="2201" cy="2192"/>
          </a:xfrm>
        </p:grpSpPr>
        <p:sp>
          <p:nvSpPr>
            <p:cNvPr id="117976" name="Rectangle 216"/>
            <p:cNvSpPr>
              <a:spLocks noChangeArrowheads="1"/>
            </p:cNvSpPr>
            <p:nvPr/>
          </p:nvSpPr>
          <p:spPr bwMode="auto">
            <a:xfrm>
              <a:off x="1784" y="1536"/>
              <a:ext cx="2192" cy="2192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217"/>
            <p:cNvGrpSpPr>
              <a:grpSpLocks/>
            </p:cNvGrpSpPr>
            <p:nvPr/>
          </p:nvGrpSpPr>
          <p:grpSpPr bwMode="auto">
            <a:xfrm>
              <a:off x="1775" y="1536"/>
              <a:ext cx="2201" cy="2192"/>
              <a:chOff x="1775" y="1536"/>
              <a:chExt cx="2201" cy="2192"/>
            </a:xfrm>
          </p:grpSpPr>
          <p:sp>
            <p:nvSpPr>
              <p:cNvPr id="117978" name="Line 218"/>
              <p:cNvSpPr>
                <a:spLocks noChangeShapeType="1"/>
              </p:cNvSpPr>
              <p:nvPr/>
            </p:nvSpPr>
            <p:spPr bwMode="auto">
              <a:xfrm>
                <a:off x="2032" y="1536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79" name="Line 219"/>
              <p:cNvSpPr>
                <a:spLocks noChangeShapeType="1"/>
              </p:cNvSpPr>
              <p:nvPr/>
            </p:nvSpPr>
            <p:spPr bwMode="auto">
              <a:xfrm>
                <a:off x="2272" y="1536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0" name="Line 220"/>
              <p:cNvSpPr>
                <a:spLocks noChangeShapeType="1"/>
              </p:cNvSpPr>
              <p:nvPr/>
            </p:nvSpPr>
            <p:spPr bwMode="auto">
              <a:xfrm>
                <a:off x="2512" y="1536"/>
                <a:ext cx="0" cy="2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1" name="Line 221"/>
              <p:cNvSpPr>
                <a:spLocks noChangeShapeType="1"/>
              </p:cNvSpPr>
              <p:nvPr/>
            </p:nvSpPr>
            <p:spPr bwMode="auto">
              <a:xfrm>
                <a:off x="2760" y="1536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2" name="Line 222"/>
              <p:cNvSpPr>
                <a:spLocks noChangeShapeType="1"/>
              </p:cNvSpPr>
              <p:nvPr/>
            </p:nvSpPr>
            <p:spPr bwMode="auto">
              <a:xfrm>
                <a:off x="3000" y="1536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3" name="Line 223"/>
              <p:cNvSpPr>
                <a:spLocks noChangeShapeType="1"/>
              </p:cNvSpPr>
              <p:nvPr/>
            </p:nvSpPr>
            <p:spPr bwMode="auto">
              <a:xfrm>
                <a:off x="3240" y="1536"/>
                <a:ext cx="0" cy="2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4" name="Line 224"/>
              <p:cNvSpPr>
                <a:spLocks noChangeShapeType="1"/>
              </p:cNvSpPr>
              <p:nvPr/>
            </p:nvSpPr>
            <p:spPr bwMode="auto">
              <a:xfrm>
                <a:off x="3488" y="1536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5" name="Line 225"/>
              <p:cNvSpPr>
                <a:spLocks noChangeShapeType="1"/>
              </p:cNvSpPr>
              <p:nvPr/>
            </p:nvSpPr>
            <p:spPr bwMode="auto">
              <a:xfrm>
                <a:off x="3728" y="1536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6" name="Line 226"/>
              <p:cNvSpPr>
                <a:spLocks noChangeShapeType="1"/>
              </p:cNvSpPr>
              <p:nvPr/>
            </p:nvSpPr>
            <p:spPr bwMode="auto">
              <a:xfrm rot="5400000">
                <a:off x="2871" y="695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7" name="Line 227"/>
              <p:cNvSpPr>
                <a:spLocks noChangeShapeType="1"/>
              </p:cNvSpPr>
              <p:nvPr/>
            </p:nvSpPr>
            <p:spPr bwMode="auto">
              <a:xfrm rot="5400000">
                <a:off x="2871" y="935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8" name="Line 228"/>
              <p:cNvSpPr>
                <a:spLocks noChangeShapeType="1"/>
              </p:cNvSpPr>
              <p:nvPr/>
            </p:nvSpPr>
            <p:spPr bwMode="auto">
              <a:xfrm rot="5400000">
                <a:off x="2871" y="1175"/>
                <a:ext cx="0" cy="2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89" name="Line 229"/>
              <p:cNvSpPr>
                <a:spLocks noChangeShapeType="1"/>
              </p:cNvSpPr>
              <p:nvPr/>
            </p:nvSpPr>
            <p:spPr bwMode="auto">
              <a:xfrm rot="5400000">
                <a:off x="2871" y="1423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90" name="Line 230"/>
              <p:cNvSpPr>
                <a:spLocks noChangeShapeType="1"/>
              </p:cNvSpPr>
              <p:nvPr/>
            </p:nvSpPr>
            <p:spPr bwMode="auto">
              <a:xfrm rot="5400000">
                <a:off x="2871" y="1663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91" name="Line 231"/>
              <p:cNvSpPr>
                <a:spLocks noChangeShapeType="1"/>
              </p:cNvSpPr>
              <p:nvPr/>
            </p:nvSpPr>
            <p:spPr bwMode="auto">
              <a:xfrm rot="5400000">
                <a:off x="2871" y="1903"/>
                <a:ext cx="0" cy="2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92" name="Line 232"/>
              <p:cNvSpPr>
                <a:spLocks noChangeShapeType="1"/>
              </p:cNvSpPr>
              <p:nvPr/>
            </p:nvSpPr>
            <p:spPr bwMode="auto">
              <a:xfrm rot="5400000">
                <a:off x="2871" y="2151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93" name="Line 233"/>
              <p:cNvSpPr>
                <a:spLocks noChangeShapeType="1"/>
              </p:cNvSpPr>
              <p:nvPr/>
            </p:nvSpPr>
            <p:spPr bwMode="auto">
              <a:xfrm rot="5400000">
                <a:off x="2871" y="2391"/>
                <a:ext cx="0" cy="2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94" name="Rectangle 234"/>
              <p:cNvSpPr>
                <a:spLocks noChangeArrowheads="1"/>
              </p:cNvSpPr>
              <p:nvPr/>
            </p:nvSpPr>
            <p:spPr bwMode="auto">
              <a:xfrm>
                <a:off x="1784" y="1536"/>
                <a:ext cx="2192" cy="2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7995" name="Text Box 235"/>
            <p:cNvSpPr txBox="1">
              <a:spLocks noChangeArrowheads="1"/>
            </p:cNvSpPr>
            <p:nvPr/>
          </p:nvSpPr>
          <p:spPr bwMode="auto">
            <a:xfrm>
              <a:off x="1792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7996" name="Text Box 236"/>
            <p:cNvSpPr txBox="1">
              <a:spLocks noChangeArrowheads="1"/>
            </p:cNvSpPr>
            <p:nvPr/>
          </p:nvSpPr>
          <p:spPr bwMode="auto">
            <a:xfrm>
              <a:off x="2032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7997" name="Text Box 237"/>
            <p:cNvSpPr txBox="1">
              <a:spLocks noChangeArrowheads="1"/>
            </p:cNvSpPr>
            <p:nvPr/>
          </p:nvSpPr>
          <p:spPr bwMode="auto">
            <a:xfrm>
              <a:off x="2272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7998" name="Text Box 238"/>
            <p:cNvSpPr txBox="1">
              <a:spLocks noChangeArrowheads="1"/>
            </p:cNvSpPr>
            <p:nvPr/>
          </p:nvSpPr>
          <p:spPr bwMode="auto">
            <a:xfrm>
              <a:off x="2512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7999" name="Text Box 239"/>
            <p:cNvSpPr txBox="1">
              <a:spLocks noChangeArrowheads="1"/>
            </p:cNvSpPr>
            <p:nvPr/>
          </p:nvSpPr>
          <p:spPr bwMode="auto">
            <a:xfrm>
              <a:off x="2752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00" name="Text Box 240"/>
            <p:cNvSpPr txBox="1">
              <a:spLocks noChangeArrowheads="1"/>
            </p:cNvSpPr>
            <p:nvPr/>
          </p:nvSpPr>
          <p:spPr bwMode="auto">
            <a:xfrm>
              <a:off x="2992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01" name="Text Box 241"/>
            <p:cNvSpPr txBox="1">
              <a:spLocks noChangeArrowheads="1"/>
            </p:cNvSpPr>
            <p:nvPr/>
          </p:nvSpPr>
          <p:spPr bwMode="auto">
            <a:xfrm>
              <a:off x="3248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02" name="Text Box 242"/>
            <p:cNvSpPr txBox="1">
              <a:spLocks noChangeArrowheads="1"/>
            </p:cNvSpPr>
            <p:nvPr/>
          </p:nvSpPr>
          <p:spPr bwMode="auto">
            <a:xfrm>
              <a:off x="3488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03" name="Text Box 243"/>
            <p:cNvSpPr txBox="1">
              <a:spLocks noChangeArrowheads="1"/>
            </p:cNvSpPr>
            <p:nvPr/>
          </p:nvSpPr>
          <p:spPr bwMode="auto">
            <a:xfrm>
              <a:off x="3728" y="156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04" name="Text Box 244"/>
            <p:cNvSpPr txBox="1">
              <a:spLocks noChangeArrowheads="1"/>
            </p:cNvSpPr>
            <p:nvPr/>
          </p:nvSpPr>
          <p:spPr bwMode="auto">
            <a:xfrm>
              <a:off x="1792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05" name="Text Box 245"/>
            <p:cNvSpPr txBox="1">
              <a:spLocks noChangeArrowheads="1"/>
            </p:cNvSpPr>
            <p:nvPr/>
          </p:nvSpPr>
          <p:spPr bwMode="auto">
            <a:xfrm>
              <a:off x="2032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06" name="Text Box 246"/>
            <p:cNvSpPr txBox="1">
              <a:spLocks noChangeArrowheads="1"/>
            </p:cNvSpPr>
            <p:nvPr/>
          </p:nvSpPr>
          <p:spPr bwMode="auto">
            <a:xfrm>
              <a:off x="2272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07" name="Text Box 247"/>
            <p:cNvSpPr txBox="1">
              <a:spLocks noChangeArrowheads="1"/>
            </p:cNvSpPr>
            <p:nvPr/>
          </p:nvSpPr>
          <p:spPr bwMode="auto">
            <a:xfrm>
              <a:off x="2512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08" name="Text Box 248"/>
            <p:cNvSpPr txBox="1">
              <a:spLocks noChangeArrowheads="1"/>
            </p:cNvSpPr>
            <p:nvPr/>
          </p:nvSpPr>
          <p:spPr bwMode="auto">
            <a:xfrm>
              <a:off x="2752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09" name="Text Box 249"/>
            <p:cNvSpPr txBox="1">
              <a:spLocks noChangeArrowheads="1"/>
            </p:cNvSpPr>
            <p:nvPr/>
          </p:nvSpPr>
          <p:spPr bwMode="auto">
            <a:xfrm>
              <a:off x="2992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10" name="Text Box 250"/>
            <p:cNvSpPr txBox="1">
              <a:spLocks noChangeArrowheads="1"/>
            </p:cNvSpPr>
            <p:nvPr/>
          </p:nvSpPr>
          <p:spPr bwMode="auto">
            <a:xfrm>
              <a:off x="3248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11" name="Text Box 251"/>
            <p:cNvSpPr txBox="1">
              <a:spLocks noChangeArrowheads="1"/>
            </p:cNvSpPr>
            <p:nvPr/>
          </p:nvSpPr>
          <p:spPr bwMode="auto">
            <a:xfrm>
              <a:off x="3488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8012" name="Text Box 252"/>
            <p:cNvSpPr txBox="1">
              <a:spLocks noChangeArrowheads="1"/>
            </p:cNvSpPr>
            <p:nvPr/>
          </p:nvSpPr>
          <p:spPr bwMode="auto">
            <a:xfrm>
              <a:off x="3728" y="181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13" name="Text Box 253"/>
            <p:cNvSpPr txBox="1">
              <a:spLocks noChangeArrowheads="1"/>
            </p:cNvSpPr>
            <p:nvPr/>
          </p:nvSpPr>
          <p:spPr bwMode="auto">
            <a:xfrm>
              <a:off x="1792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14" name="Text Box 254"/>
            <p:cNvSpPr txBox="1">
              <a:spLocks noChangeArrowheads="1"/>
            </p:cNvSpPr>
            <p:nvPr/>
          </p:nvSpPr>
          <p:spPr bwMode="auto">
            <a:xfrm>
              <a:off x="2032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15" name="Text Box 255"/>
            <p:cNvSpPr txBox="1">
              <a:spLocks noChangeArrowheads="1"/>
            </p:cNvSpPr>
            <p:nvPr/>
          </p:nvSpPr>
          <p:spPr bwMode="auto">
            <a:xfrm>
              <a:off x="2272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16" name="Text Box 256"/>
            <p:cNvSpPr txBox="1">
              <a:spLocks noChangeArrowheads="1"/>
            </p:cNvSpPr>
            <p:nvPr/>
          </p:nvSpPr>
          <p:spPr bwMode="auto">
            <a:xfrm>
              <a:off x="2512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8017" name="Text Box 257"/>
            <p:cNvSpPr txBox="1">
              <a:spLocks noChangeArrowheads="1"/>
            </p:cNvSpPr>
            <p:nvPr/>
          </p:nvSpPr>
          <p:spPr bwMode="auto">
            <a:xfrm>
              <a:off x="2752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18" name="Text Box 258"/>
            <p:cNvSpPr txBox="1">
              <a:spLocks noChangeArrowheads="1"/>
            </p:cNvSpPr>
            <p:nvPr/>
          </p:nvSpPr>
          <p:spPr bwMode="auto">
            <a:xfrm>
              <a:off x="2992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19" name="Text Box 259"/>
            <p:cNvSpPr txBox="1">
              <a:spLocks noChangeArrowheads="1"/>
            </p:cNvSpPr>
            <p:nvPr/>
          </p:nvSpPr>
          <p:spPr bwMode="auto">
            <a:xfrm>
              <a:off x="3248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20" name="Text Box 260"/>
            <p:cNvSpPr txBox="1">
              <a:spLocks noChangeArrowheads="1"/>
            </p:cNvSpPr>
            <p:nvPr/>
          </p:nvSpPr>
          <p:spPr bwMode="auto">
            <a:xfrm>
              <a:off x="3488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21" name="Text Box 261"/>
            <p:cNvSpPr txBox="1">
              <a:spLocks noChangeArrowheads="1"/>
            </p:cNvSpPr>
            <p:nvPr/>
          </p:nvSpPr>
          <p:spPr bwMode="auto">
            <a:xfrm>
              <a:off x="3728" y="2043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22" name="Text Box 262"/>
            <p:cNvSpPr txBox="1">
              <a:spLocks noChangeArrowheads="1"/>
            </p:cNvSpPr>
            <p:nvPr/>
          </p:nvSpPr>
          <p:spPr bwMode="auto">
            <a:xfrm>
              <a:off x="1792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8023" name="Text Box 263"/>
            <p:cNvSpPr txBox="1">
              <a:spLocks noChangeArrowheads="1"/>
            </p:cNvSpPr>
            <p:nvPr/>
          </p:nvSpPr>
          <p:spPr bwMode="auto">
            <a:xfrm>
              <a:off x="2032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24" name="Text Box 264"/>
            <p:cNvSpPr txBox="1">
              <a:spLocks noChangeArrowheads="1"/>
            </p:cNvSpPr>
            <p:nvPr/>
          </p:nvSpPr>
          <p:spPr bwMode="auto">
            <a:xfrm>
              <a:off x="2272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25" name="Text Box 265"/>
            <p:cNvSpPr txBox="1">
              <a:spLocks noChangeArrowheads="1"/>
            </p:cNvSpPr>
            <p:nvPr/>
          </p:nvSpPr>
          <p:spPr bwMode="auto">
            <a:xfrm>
              <a:off x="2512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26" name="Text Box 266"/>
            <p:cNvSpPr txBox="1">
              <a:spLocks noChangeArrowheads="1"/>
            </p:cNvSpPr>
            <p:nvPr/>
          </p:nvSpPr>
          <p:spPr bwMode="auto">
            <a:xfrm>
              <a:off x="2752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27" name="Text Box 267"/>
            <p:cNvSpPr txBox="1">
              <a:spLocks noChangeArrowheads="1"/>
            </p:cNvSpPr>
            <p:nvPr/>
          </p:nvSpPr>
          <p:spPr bwMode="auto">
            <a:xfrm>
              <a:off x="2992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28" name="Text Box 268"/>
            <p:cNvSpPr txBox="1">
              <a:spLocks noChangeArrowheads="1"/>
            </p:cNvSpPr>
            <p:nvPr/>
          </p:nvSpPr>
          <p:spPr bwMode="auto">
            <a:xfrm>
              <a:off x="3248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29" name="Text Box 269"/>
            <p:cNvSpPr txBox="1">
              <a:spLocks noChangeArrowheads="1"/>
            </p:cNvSpPr>
            <p:nvPr/>
          </p:nvSpPr>
          <p:spPr bwMode="auto">
            <a:xfrm>
              <a:off x="3488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30" name="Text Box 270"/>
            <p:cNvSpPr txBox="1">
              <a:spLocks noChangeArrowheads="1"/>
            </p:cNvSpPr>
            <p:nvPr/>
          </p:nvSpPr>
          <p:spPr bwMode="auto">
            <a:xfrm>
              <a:off x="3728" y="229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31" name="Text Box 271"/>
            <p:cNvSpPr txBox="1">
              <a:spLocks noChangeArrowheads="1"/>
            </p:cNvSpPr>
            <p:nvPr/>
          </p:nvSpPr>
          <p:spPr bwMode="auto">
            <a:xfrm>
              <a:off x="1792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32" name="Text Box 272"/>
            <p:cNvSpPr txBox="1">
              <a:spLocks noChangeArrowheads="1"/>
            </p:cNvSpPr>
            <p:nvPr/>
          </p:nvSpPr>
          <p:spPr bwMode="auto">
            <a:xfrm>
              <a:off x="2032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33" name="Text Box 273"/>
            <p:cNvSpPr txBox="1">
              <a:spLocks noChangeArrowheads="1"/>
            </p:cNvSpPr>
            <p:nvPr/>
          </p:nvSpPr>
          <p:spPr bwMode="auto">
            <a:xfrm>
              <a:off x="2272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34" name="Text Box 274"/>
            <p:cNvSpPr txBox="1">
              <a:spLocks noChangeArrowheads="1"/>
            </p:cNvSpPr>
            <p:nvPr/>
          </p:nvSpPr>
          <p:spPr bwMode="auto">
            <a:xfrm>
              <a:off x="2512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35" name="Text Box 275"/>
            <p:cNvSpPr txBox="1">
              <a:spLocks noChangeArrowheads="1"/>
            </p:cNvSpPr>
            <p:nvPr/>
          </p:nvSpPr>
          <p:spPr bwMode="auto">
            <a:xfrm>
              <a:off x="2752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8036" name="Text Box 276"/>
            <p:cNvSpPr txBox="1">
              <a:spLocks noChangeArrowheads="1"/>
            </p:cNvSpPr>
            <p:nvPr/>
          </p:nvSpPr>
          <p:spPr bwMode="auto">
            <a:xfrm>
              <a:off x="2992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37" name="Text Box 277"/>
            <p:cNvSpPr txBox="1">
              <a:spLocks noChangeArrowheads="1"/>
            </p:cNvSpPr>
            <p:nvPr/>
          </p:nvSpPr>
          <p:spPr bwMode="auto">
            <a:xfrm>
              <a:off x="3248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38" name="Text Box 278"/>
            <p:cNvSpPr txBox="1">
              <a:spLocks noChangeArrowheads="1"/>
            </p:cNvSpPr>
            <p:nvPr/>
          </p:nvSpPr>
          <p:spPr bwMode="auto">
            <a:xfrm>
              <a:off x="3488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39" name="Text Box 279"/>
            <p:cNvSpPr txBox="1">
              <a:spLocks noChangeArrowheads="1"/>
            </p:cNvSpPr>
            <p:nvPr/>
          </p:nvSpPr>
          <p:spPr bwMode="auto">
            <a:xfrm>
              <a:off x="3728" y="253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40" name="Text Box 280"/>
            <p:cNvSpPr txBox="1">
              <a:spLocks noChangeArrowheads="1"/>
            </p:cNvSpPr>
            <p:nvPr/>
          </p:nvSpPr>
          <p:spPr bwMode="auto">
            <a:xfrm>
              <a:off x="1792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41" name="Text Box 281"/>
            <p:cNvSpPr txBox="1">
              <a:spLocks noChangeArrowheads="1"/>
            </p:cNvSpPr>
            <p:nvPr/>
          </p:nvSpPr>
          <p:spPr bwMode="auto">
            <a:xfrm>
              <a:off x="2032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42" name="Text Box 282"/>
            <p:cNvSpPr txBox="1">
              <a:spLocks noChangeArrowheads="1"/>
            </p:cNvSpPr>
            <p:nvPr/>
          </p:nvSpPr>
          <p:spPr bwMode="auto">
            <a:xfrm>
              <a:off x="2272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43" name="Text Box 283"/>
            <p:cNvSpPr txBox="1">
              <a:spLocks noChangeArrowheads="1"/>
            </p:cNvSpPr>
            <p:nvPr/>
          </p:nvSpPr>
          <p:spPr bwMode="auto">
            <a:xfrm>
              <a:off x="2512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44" name="Text Box 284"/>
            <p:cNvSpPr txBox="1">
              <a:spLocks noChangeArrowheads="1"/>
            </p:cNvSpPr>
            <p:nvPr/>
          </p:nvSpPr>
          <p:spPr bwMode="auto">
            <a:xfrm>
              <a:off x="2752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45" name="Text Box 285"/>
            <p:cNvSpPr txBox="1">
              <a:spLocks noChangeArrowheads="1"/>
            </p:cNvSpPr>
            <p:nvPr/>
          </p:nvSpPr>
          <p:spPr bwMode="auto">
            <a:xfrm>
              <a:off x="2992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46" name="Text Box 286"/>
            <p:cNvSpPr txBox="1">
              <a:spLocks noChangeArrowheads="1"/>
            </p:cNvSpPr>
            <p:nvPr/>
          </p:nvSpPr>
          <p:spPr bwMode="auto">
            <a:xfrm>
              <a:off x="3248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8047" name="Text Box 287"/>
            <p:cNvSpPr txBox="1">
              <a:spLocks noChangeArrowheads="1"/>
            </p:cNvSpPr>
            <p:nvPr/>
          </p:nvSpPr>
          <p:spPr bwMode="auto">
            <a:xfrm>
              <a:off x="3488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48" name="Text Box 288"/>
            <p:cNvSpPr txBox="1">
              <a:spLocks noChangeArrowheads="1"/>
            </p:cNvSpPr>
            <p:nvPr/>
          </p:nvSpPr>
          <p:spPr bwMode="auto">
            <a:xfrm>
              <a:off x="3728" y="2771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49" name="Text Box 289"/>
            <p:cNvSpPr txBox="1">
              <a:spLocks noChangeArrowheads="1"/>
            </p:cNvSpPr>
            <p:nvPr/>
          </p:nvSpPr>
          <p:spPr bwMode="auto">
            <a:xfrm>
              <a:off x="1792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50" name="Text Box 290"/>
            <p:cNvSpPr txBox="1">
              <a:spLocks noChangeArrowheads="1"/>
            </p:cNvSpPr>
            <p:nvPr/>
          </p:nvSpPr>
          <p:spPr bwMode="auto">
            <a:xfrm>
              <a:off x="2032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51" name="Text Box 291"/>
            <p:cNvSpPr txBox="1">
              <a:spLocks noChangeArrowheads="1"/>
            </p:cNvSpPr>
            <p:nvPr/>
          </p:nvSpPr>
          <p:spPr bwMode="auto">
            <a:xfrm>
              <a:off x="2272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52" name="Text Box 292"/>
            <p:cNvSpPr txBox="1">
              <a:spLocks noChangeArrowheads="1"/>
            </p:cNvSpPr>
            <p:nvPr/>
          </p:nvSpPr>
          <p:spPr bwMode="auto">
            <a:xfrm>
              <a:off x="2512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53" name="Text Box 293"/>
            <p:cNvSpPr txBox="1">
              <a:spLocks noChangeArrowheads="1"/>
            </p:cNvSpPr>
            <p:nvPr/>
          </p:nvSpPr>
          <p:spPr bwMode="auto">
            <a:xfrm>
              <a:off x="2752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54" name="Text Box 294"/>
            <p:cNvSpPr txBox="1">
              <a:spLocks noChangeArrowheads="1"/>
            </p:cNvSpPr>
            <p:nvPr/>
          </p:nvSpPr>
          <p:spPr bwMode="auto">
            <a:xfrm>
              <a:off x="2992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8055" name="Text Box 295"/>
            <p:cNvSpPr txBox="1">
              <a:spLocks noChangeArrowheads="1"/>
            </p:cNvSpPr>
            <p:nvPr/>
          </p:nvSpPr>
          <p:spPr bwMode="auto">
            <a:xfrm>
              <a:off x="3248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56" name="Text Box 296"/>
            <p:cNvSpPr txBox="1">
              <a:spLocks noChangeArrowheads="1"/>
            </p:cNvSpPr>
            <p:nvPr/>
          </p:nvSpPr>
          <p:spPr bwMode="auto">
            <a:xfrm>
              <a:off x="3488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57" name="Text Box 297"/>
            <p:cNvSpPr txBox="1">
              <a:spLocks noChangeArrowheads="1"/>
            </p:cNvSpPr>
            <p:nvPr/>
          </p:nvSpPr>
          <p:spPr bwMode="auto">
            <a:xfrm>
              <a:off x="3728" y="301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58" name="Text Box 298"/>
            <p:cNvSpPr txBox="1">
              <a:spLocks noChangeArrowheads="1"/>
            </p:cNvSpPr>
            <p:nvPr/>
          </p:nvSpPr>
          <p:spPr bwMode="auto">
            <a:xfrm>
              <a:off x="1792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59" name="Text Box 299"/>
            <p:cNvSpPr txBox="1">
              <a:spLocks noChangeArrowheads="1"/>
            </p:cNvSpPr>
            <p:nvPr/>
          </p:nvSpPr>
          <p:spPr bwMode="auto">
            <a:xfrm>
              <a:off x="2032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  <p:sp>
          <p:nvSpPr>
            <p:cNvPr id="118060" name="Text Box 300"/>
            <p:cNvSpPr txBox="1">
              <a:spLocks noChangeArrowheads="1"/>
            </p:cNvSpPr>
            <p:nvPr/>
          </p:nvSpPr>
          <p:spPr bwMode="auto">
            <a:xfrm>
              <a:off x="2272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61" name="Text Box 301"/>
            <p:cNvSpPr txBox="1">
              <a:spLocks noChangeArrowheads="1"/>
            </p:cNvSpPr>
            <p:nvPr/>
          </p:nvSpPr>
          <p:spPr bwMode="auto">
            <a:xfrm>
              <a:off x="2512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62" name="Text Box 302"/>
            <p:cNvSpPr txBox="1">
              <a:spLocks noChangeArrowheads="1"/>
            </p:cNvSpPr>
            <p:nvPr/>
          </p:nvSpPr>
          <p:spPr bwMode="auto">
            <a:xfrm>
              <a:off x="2752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63" name="Text Box 303"/>
            <p:cNvSpPr txBox="1">
              <a:spLocks noChangeArrowheads="1"/>
            </p:cNvSpPr>
            <p:nvPr/>
          </p:nvSpPr>
          <p:spPr bwMode="auto">
            <a:xfrm>
              <a:off x="2992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64" name="Text Box 304"/>
            <p:cNvSpPr txBox="1">
              <a:spLocks noChangeArrowheads="1"/>
            </p:cNvSpPr>
            <p:nvPr/>
          </p:nvSpPr>
          <p:spPr bwMode="auto">
            <a:xfrm>
              <a:off x="3248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65" name="Text Box 305"/>
            <p:cNvSpPr txBox="1">
              <a:spLocks noChangeArrowheads="1"/>
            </p:cNvSpPr>
            <p:nvPr/>
          </p:nvSpPr>
          <p:spPr bwMode="auto">
            <a:xfrm>
              <a:off x="3488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66" name="Text Box 306"/>
            <p:cNvSpPr txBox="1">
              <a:spLocks noChangeArrowheads="1"/>
            </p:cNvSpPr>
            <p:nvPr/>
          </p:nvSpPr>
          <p:spPr bwMode="auto">
            <a:xfrm>
              <a:off x="3728" y="3267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67" name="Text Box 307"/>
            <p:cNvSpPr txBox="1">
              <a:spLocks noChangeArrowheads="1"/>
            </p:cNvSpPr>
            <p:nvPr/>
          </p:nvSpPr>
          <p:spPr bwMode="auto">
            <a:xfrm>
              <a:off x="1792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5</a:t>
              </a:r>
            </a:p>
          </p:txBody>
        </p:sp>
        <p:sp>
          <p:nvSpPr>
            <p:cNvPr id="118068" name="Text Box 308"/>
            <p:cNvSpPr txBox="1">
              <a:spLocks noChangeArrowheads="1"/>
            </p:cNvSpPr>
            <p:nvPr/>
          </p:nvSpPr>
          <p:spPr bwMode="auto">
            <a:xfrm>
              <a:off x="2032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1</a:t>
              </a:r>
            </a:p>
          </p:txBody>
        </p:sp>
        <p:sp>
          <p:nvSpPr>
            <p:cNvPr id="118069" name="Text Box 309"/>
            <p:cNvSpPr txBox="1">
              <a:spLocks noChangeArrowheads="1"/>
            </p:cNvSpPr>
            <p:nvPr/>
          </p:nvSpPr>
          <p:spPr bwMode="auto">
            <a:xfrm>
              <a:off x="2272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8</a:t>
              </a:r>
            </a:p>
          </p:txBody>
        </p:sp>
        <p:sp>
          <p:nvSpPr>
            <p:cNvPr id="118070" name="Text Box 310"/>
            <p:cNvSpPr txBox="1">
              <a:spLocks noChangeArrowheads="1"/>
            </p:cNvSpPr>
            <p:nvPr/>
          </p:nvSpPr>
          <p:spPr bwMode="auto">
            <a:xfrm>
              <a:off x="2512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3</a:t>
              </a:r>
            </a:p>
          </p:txBody>
        </p:sp>
        <p:sp>
          <p:nvSpPr>
            <p:cNvPr id="118071" name="Text Box 311"/>
            <p:cNvSpPr txBox="1">
              <a:spLocks noChangeArrowheads="1"/>
            </p:cNvSpPr>
            <p:nvPr/>
          </p:nvSpPr>
          <p:spPr bwMode="auto">
            <a:xfrm>
              <a:off x="2752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4</a:t>
              </a:r>
            </a:p>
          </p:txBody>
        </p:sp>
        <p:sp>
          <p:nvSpPr>
            <p:cNvPr id="118072" name="Text Box 312"/>
            <p:cNvSpPr txBox="1">
              <a:spLocks noChangeArrowheads="1"/>
            </p:cNvSpPr>
            <p:nvPr/>
          </p:nvSpPr>
          <p:spPr bwMode="auto">
            <a:xfrm>
              <a:off x="2992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6</a:t>
              </a:r>
            </a:p>
          </p:txBody>
        </p:sp>
        <p:sp>
          <p:nvSpPr>
            <p:cNvPr id="118073" name="Text Box 313"/>
            <p:cNvSpPr txBox="1">
              <a:spLocks noChangeArrowheads="1"/>
            </p:cNvSpPr>
            <p:nvPr/>
          </p:nvSpPr>
          <p:spPr bwMode="auto">
            <a:xfrm>
              <a:off x="3248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9</a:t>
              </a:r>
            </a:p>
          </p:txBody>
        </p:sp>
        <p:sp>
          <p:nvSpPr>
            <p:cNvPr id="118074" name="Text Box 314"/>
            <p:cNvSpPr txBox="1">
              <a:spLocks noChangeArrowheads="1"/>
            </p:cNvSpPr>
            <p:nvPr/>
          </p:nvSpPr>
          <p:spPr bwMode="auto">
            <a:xfrm>
              <a:off x="3488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7</a:t>
              </a:r>
            </a:p>
          </p:txBody>
        </p:sp>
        <p:sp>
          <p:nvSpPr>
            <p:cNvPr id="118075" name="Text Box 315"/>
            <p:cNvSpPr txBox="1">
              <a:spLocks noChangeArrowheads="1"/>
            </p:cNvSpPr>
            <p:nvPr/>
          </p:nvSpPr>
          <p:spPr bwMode="auto">
            <a:xfrm>
              <a:off x="3728" y="3499"/>
              <a:ext cx="2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7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66" grpId="0" animBg="1"/>
      <p:bldP spid="117966" grpId="1" animBg="1"/>
      <p:bldP spid="117974" grpId="0" animBg="1"/>
      <p:bldP spid="117974" grpId="1" animBg="1"/>
      <p:bldP spid="117967" grpId="0"/>
      <p:bldP spid="117967" grpId="1"/>
      <p:bldP spid="1179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Crossword Numbering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89827" name="Picture 3" descr="UnfinishedGri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379538"/>
            <a:ext cx="4716463" cy="4716462"/>
          </a:xfrm>
          <a:prstGeom prst="rect">
            <a:avLst/>
          </a:prstGeom>
          <a:noFill/>
        </p:spPr>
      </p:pic>
      <p:pic>
        <p:nvPicPr>
          <p:cNvPr id="589828" name="Picture 4" descr="NumberedGri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1379538"/>
            <a:ext cx="4716463" cy="4716462"/>
          </a:xfrm>
          <a:prstGeom prst="rect">
            <a:avLst/>
          </a:prstGeom>
          <a:noFill/>
        </p:spPr>
      </p:pic>
      <p:sp>
        <p:nvSpPr>
          <p:cNvPr id="589829" name="Text Box 5"/>
          <p:cNvSpPr txBox="1">
            <a:spLocks noChangeArrowheads="1"/>
          </p:cNvSpPr>
          <p:nvPr/>
        </p:nvSpPr>
        <p:spPr bwMode="auto">
          <a:xfrm>
            <a:off x="381000" y="1295400"/>
            <a:ext cx="3352800" cy="928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000" dirty="0" smtClean="0">
                <a:latin typeface="Times New Roman"/>
                <a:cs typeface="Times New Roman"/>
              </a:rPr>
              <a:t>What structure might you use to represent the black squares on a crossword puzzle grid?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9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19362</TotalTime>
  <Words>1071</Words>
  <Application>Microsoft Macintosh PowerPoint</Application>
  <PresentationFormat>On-screen Show (4:3)</PresentationFormat>
  <Paragraphs>263</Paragraphs>
  <Slides>11</Slides>
  <Notes>11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Multidimensional Arrays</vt:lpstr>
      <vt:lpstr>Multidimensional Arrays</vt:lpstr>
      <vt:lpstr>Arrays of Arrays</vt:lpstr>
      <vt:lpstr>Static Initialization</vt:lpstr>
      <vt:lpstr>Initializing Multidimensional Arrays</vt:lpstr>
      <vt:lpstr>Exercise: Dreaming up Applications</vt:lpstr>
      <vt:lpstr>Exercise: Representing a Chess Board</vt:lpstr>
      <vt:lpstr>Exercise: Mileage Chart</vt:lpstr>
      <vt:lpstr>Exercise: Sudoku</vt:lpstr>
      <vt:lpstr>Exercise: Crossword Numbering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131</cp:revision>
  <dcterms:created xsi:type="dcterms:W3CDTF">2012-05-09T22:18:01Z</dcterms:created>
  <dcterms:modified xsi:type="dcterms:W3CDTF">2012-05-09T22:56:00Z</dcterms:modified>
</cp:coreProperties>
</file>