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17.xml" ContentType="application/vnd.openxmlformats-officedocument.presentationml.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1"/>
  </p:notesMasterIdLst>
  <p:sldIdLst>
    <p:sldId id="441" r:id="rId2"/>
    <p:sldId id="465" r:id="rId3"/>
    <p:sldId id="466" r:id="rId4"/>
    <p:sldId id="467" r:id="rId5"/>
    <p:sldId id="446" r:id="rId6"/>
    <p:sldId id="447" r:id="rId7"/>
    <p:sldId id="448" r:id="rId8"/>
    <p:sldId id="449" r:id="rId9"/>
    <p:sldId id="468" r:id="rId10"/>
    <p:sldId id="450" r:id="rId11"/>
    <p:sldId id="451" r:id="rId12"/>
    <p:sldId id="452" r:id="rId13"/>
    <p:sldId id="453" r:id="rId14"/>
    <p:sldId id="462" r:id="rId15"/>
    <p:sldId id="463" r:id="rId16"/>
    <p:sldId id="470" r:id="rId17"/>
    <p:sldId id="469" r:id="rId18"/>
    <p:sldId id="471" r:id="rId19"/>
    <p:sldId id="369" r:id="rId20"/>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kern="1200">
        <a:solidFill>
          <a:schemeClr val="tx1"/>
        </a:solidFill>
        <a:latin typeface="Helvetica Neue" pitchFamily="1" charset="0"/>
        <a:ea typeface="+mn-ea"/>
        <a:cs typeface="+mn-cs"/>
      </a:defRPr>
    </a:lvl5pPr>
    <a:lvl6pPr marL="2286000" algn="l" defTabSz="457200" rtl="0" eaLnBrk="1" latinLnBrk="0" hangingPunct="1">
      <a:defRPr kern="1200">
        <a:solidFill>
          <a:schemeClr val="tx1"/>
        </a:solidFill>
        <a:latin typeface="Helvetica Neue" pitchFamily="1" charset="0"/>
        <a:ea typeface="+mn-ea"/>
        <a:cs typeface="+mn-cs"/>
      </a:defRPr>
    </a:lvl6pPr>
    <a:lvl7pPr marL="2743200" algn="l" defTabSz="457200" rtl="0" eaLnBrk="1" latinLnBrk="0" hangingPunct="1">
      <a:defRPr kern="1200">
        <a:solidFill>
          <a:schemeClr val="tx1"/>
        </a:solidFill>
        <a:latin typeface="Helvetica Neue" pitchFamily="1" charset="0"/>
        <a:ea typeface="+mn-ea"/>
        <a:cs typeface="+mn-cs"/>
      </a:defRPr>
    </a:lvl7pPr>
    <a:lvl8pPr marL="3200400" algn="l" defTabSz="457200" rtl="0" eaLnBrk="1" latinLnBrk="0" hangingPunct="1">
      <a:defRPr kern="1200">
        <a:solidFill>
          <a:schemeClr val="tx1"/>
        </a:solidFill>
        <a:latin typeface="Helvetica Neue" pitchFamily="1" charset="0"/>
        <a:ea typeface="+mn-ea"/>
        <a:cs typeface="+mn-cs"/>
      </a:defRPr>
    </a:lvl8pPr>
    <a:lvl9pPr marL="3657600" algn="l" defTabSz="457200" rtl="0" eaLnBrk="1" latinLnBrk="0" hangingPunct="1">
      <a:defRPr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FF"/>
    <a:srgbClr val="808080"/>
    <a:srgbClr val="FFC800"/>
    <a:srgbClr val="FF00FF"/>
    <a:srgbClr val="FF0000"/>
    <a:srgbClr val="000000"/>
    <a:srgbClr val="999999"/>
    <a:srgbClr val="0066CC"/>
    <a:srgbClr val="FF3300"/>
    <a:srgbClr val="99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snapVertSplitter="1" vertBarState="minimized" horzBarState="maximized">
    <p:restoredLeft sz="15620"/>
    <p:restoredTop sz="94660"/>
  </p:normalViewPr>
  <p:slideViewPr>
    <p:cSldViewPr showGuides="1">
      <p:cViewPr>
        <p:scale>
          <a:sx n="105" d="100"/>
          <a:sy n="105" d="100"/>
        </p:scale>
        <p:origin x="-1096"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6B7E44CD-D243-9D42-91D5-6A762135CE2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2F7F28A6-53E6-4945-8F78-0622CE72ADCF}"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27B31B49-1194-0841-AB9B-E7BC082B8CCA}" type="slidenum">
              <a:rPr lang="en-US"/>
              <a:pPr/>
              <a:t>2</a:t>
            </a:fld>
            <a:endParaRPr lang="en-US"/>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Rot="1" noChangeAspect="1" noChangeArrowheads="1"/>
          </p:cNvSpPr>
          <p:nvPr>
            <p:ph type="sldImg"/>
          </p:nvPr>
        </p:nvSpPr>
        <p:spPr>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Rot="1" noChangeAspect="1" noChangeArrowheads="1"/>
          </p:cNvSpPr>
          <p:nvPr>
            <p:ph type="sldImg"/>
          </p:nvPr>
        </p:nvSpPr>
        <p:spPr>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p:cNvSpPr>
          <p:nvPr>
            <p:ph type="sldImg"/>
          </p:nvPr>
        </p:nvSpPr>
        <p:spPr>
          <a:solidFill>
            <a:srgbClr val="FFFFFF"/>
          </a:solidFill>
          <a:ln/>
        </p:spPr>
      </p:sp>
      <p:sp>
        <p:nvSpPr>
          <p:cNvPr id="41987"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Rot="1" noChangeAspect="1" noChangeArrowheads="1"/>
          </p:cNvSpPr>
          <p:nvPr>
            <p:ph type="sldImg"/>
          </p:nvPr>
        </p:nvSpPr>
        <p:spPr>
          <a:solidFill>
            <a:srgbClr val="FFFFFF"/>
          </a:solidFill>
          <a:ln/>
        </p:spPr>
      </p:sp>
      <p:sp>
        <p:nvSpPr>
          <p:cNvPr id="46083"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20B1C-4500-0244-A972-8A9DF848A51A}" type="slidenum">
              <a:rPr lang="en-US"/>
              <a:pPr/>
              <a:t>16</a:t>
            </a:fld>
            <a:endParaRPr lang="en-US"/>
          </a:p>
        </p:txBody>
      </p:sp>
      <p:sp>
        <p:nvSpPr>
          <p:cNvPr id="590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20B1C-4500-0244-A972-8A9DF848A51A}" type="slidenum">
              <a:rPr lang="en-US"/>
              <a:pPr/>
              <a:t>18</a:t>
            </a:fld>
            <a:endParaRPr lang="en-US"/>
          </a:p>
        </p:txBody>
      </p:sp>
      <p:sp>
        <p:nvSpPr>
          <p:cNvPr id="590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2914811-913A-F946-8303-054E04B346D8}" type="slidenum">
              <a:rPr lang="en-US">
                <a:latin typeface="Times New Roman" pitchFamily="1" charset="0"/>
              </a:rPr>
              <a:pPr/>
              <a:t>19</a:t>
            </a:fld>
            <a:endParaRPr lang="en-US">
              <a:latin typeface="Times New Roman" pitchFamily="1"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65FE37-3357-BC48-9B57-D3A09B892FA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F3A433-E0EA-B14C-9344-149CE20637E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82FF31-39BF-D441-967B-C28C6E01D8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36FE88-0D83-7346-9D56-7A7DB2C81C1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02E63B8-4931-954F-90E6-2C86471D89B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6E26485-1099-5640-A14C-4315D2A0082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8CDDBD0-BACB-2943-96AA-C0692E6D978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76C35A-2B38-E945-A46B-AE6F218DB7E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524FAE-3E37-BF43-BC93-5F49FC04F9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6EEF7D-A944-1743-8F26-79481C7A648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AF8564-167E-7E47-94A4-88EA02EC5FC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B1F4154C-B809-F54B-AB84-4C3740E773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latin typeface="Times New Roman" pitchFamily="1" charset="0"/>
              </a:rPr>
              <a:t>Image </a:t>
            </a:r>
            <a:r>
              <a:rPr lang="en-US" sz="6000" dirty="0">
                <a:solidFill>
                  <a:srgbClr val="FF0000"/>
                </a:solidFill>
                <a:latin typeface="Times New Roman" pitchFamily="1" charset="0"/>
              </a:rPr>
              <a:t>Manipulation</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Eric Roberts</a:t>
            </a:r>
          </a:p>
          <a:p>
            <a:pPr algn="ctr">
              <a:lnSpc>
                <a:spcPct val="85000"/>
              </a:lnSpc>
            </a:pPr>
            <a:r>
              <a:rPr lang="en-US" sz="3200" dirty="0">
                <a:latin typeface="Times New Roman" pitchFamily="1" charset="0"/>
              </a:rPr>
              <a:t>CS 106A</a:t>
            </a:r>
            <a:endParaRPr lang="en-US" sz="3200" dirty="0" smtClean="0">
              <a:latin typeface="Times New Roman" pitchFamily="1" charset="0"/>
            </a:endParaRPr>
          </a:p>
          <a:p>
            <a:pPr algn="ctr">
              <a:lnSpc>
                <a:spcPct val="85000"/>
              </a:lnSpc>
            </a:pPr>
            <a:r>
              <a:rPr lang="en-US" sz="3200" dirty="0" smtClean="0">
                <a:latin typeface="Times New Roman" pitchFamily="1" charset="0"/>
              </a:rPr>
              <a:t>May 11, 2012</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pitchFamily="1" charset="0"/>
              </a:rPr>
              <a:t>Pictures and Pixels</a:t>
            </a:r>
            <a:endParaRPr lang="en-US" dirty="0">
              <a:solidFill>
                <a:schemeClr val="tx1"/>
              </a:solidFill>
            </a:endParaRPr>
          </a:p>
        </p:txBody>
      </p:sp>
      <p:sp>
        <p:nvSpPr>
          <p:cNvPr id="63491" name="Rectangle 3"/>
          <p:cNvSpPr>
            <a:spLocks noChangeArrowheads="1"/>
          </p:cNvSpPr>
          <p:nvPr/>
        </p:nvSpPr>
        <p:spPr bwMode="auto">
          <a:xfrm>
            <a:off x="482600" y="1879600"/>
            <a:ext cx="5080000" cy="4826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dirty="0" smtClean="0">
                <a:latin typeface="Times New Roman" pitchFamily="1" charset="0"/>
              </a:rPr>
              <a:t>The idea of representing an image as a two-dimensional array of dots is much older than modern computing and has several antecedents:</a:t>
            </a:r>
          </a:p>
          <a:p>
            <a:pPr marL="800100" lvl="1" indent="-342900" algn="just">
              <a:lnSpc>
                <a:spcPct val="85000"/>
              </a:lnSpc>
              <a:spcAft>
                <a:spcPct val="20000"/>
              </a:spcAft>
              <a:buFont typeface="Lucida Grande"/>
              <a:buChar char="–"/>
            </a:pPr>
            <a:r>
              <a:rPr lang="en-US" sz="2200" dirty="0" smtClean="0">
                <a:latin typeface="Times New Roman" pitchFamily="1" charset="0"/>
              </a:rPr>
              <a:t>Halftone pictures in newspapers</a:t>
            </a:r>
          </a:p>
          <a:p>
            <a:pPr marL="800100" lvl="1" indent="-342900" algn="just">
              <a:lnSpc>
                <a:spcPct val="85000"/>
              </a:lnSpc>
              <a:spcAft>
                <a:spcPct val="20000"/>
              </a:spcAft>
              <a:buFont typeface="Lucida Grande"/>
              <a:buChar char="–"/>
            </a:pPr>
            <a:r>
              <a:rPr lang="en-US" sz="2200" dirty="0" smtClean="0">
                <a:latin typeface="Times New Roman" pitchFamily="1" charset="0"/>
              </a:rPr>
              <a:t>Pointillist art</a:t>
            </a:r>
          </a:p>
          <a:p>
            <a:pPr marL="800100" lvl="1" indent="-342900" algn="just">
              <a:lnSpc>
                <a:spcPct val="85000"/>
              </a:lnSpc>
              <a:spcAft>
                <a:spcPts val="1400"/>
              </a:spcAft>
              <a:buFont typeface="Lucida Grande"/>
              <a:buChar char="–"/>
            </a:pPr>
            <a:r>
              <a:rPr lang="en-US" sz="2200" dirty="0" smtClean="0">
                <a:latin typeface="Times New Roman" pitchFamily="1" charset="0"/>
              </a:rPr>
              <a:t>Mechanical weaving</a:t>
            </a:r>
          </a:p>
          <a:p>
            <a:pPr marL="342900" indent="-342900" algn="just">
              <a:lnSpc>
                <a:spcPct val="85000"/>
              </a:lnSpc>
              <a:spcAft>
                <a:spcPct val="20000"/>
              </a:spcAft>
              <a:buFont typeface="Arial"/>
              <a:buChar char="•"/>
            </a:pPr>
            <a:r>
              <a:rPr lang="en-US" sz="2400" dirty="0" smtClean="0">
                <a:latin typeface="Times New Roman" pitchFamily="1" charset="0"/>
              </a:rPr>
              <a:t>Of these examples, the most amazing connections to modern computing are in weaving, which contributed substantially to early computing.</a:t>
            </a:r>
          </a:p>
        </p:txBody>
      </p:sp>
      <p:grpSp>
        <p:nvGrpSpPr>
          <p:cNvPr id="14" name="Group 13"/>
          <p:cNvGrpSpPr/>
          <p:nvPr/>
        </p:nvGrpSpPr>
        <p:grpSpPr>
          <a:xfrm>
            <a:off x="5715000" y="1884425"/>
            <a:ext cx="3200400" cy="4709385"/>
            <a:chOff x="5715000" y="1219200"/>
            <a:chExt cx="3200400" cy="4709385"/>
          </a:xfrm>
        </p:grpSpPr>
        <p:pic>
          <p:nvPicPr>
            <p:cNvPr id="6" name="Picture 5" descr="DailyGraphicHalftone.png"/>
            <p:cNvPicPr>
              <a:picLocks noChangeAspect="1"/>
            </p:cNvPicPr>
            <p:nvPr/>
          </p:nvPicPr>
          <p:blipFill>
            <a:blip r:embed="rId3"/>
            <a:stretch>
              <a:fillRect/>
            </a:stretch>
          </p:blipFill>
          <p:spPr>
            <a:xfrm>
              <a:off x="5791200" y="1219200"/>
              <a:ext cx="3086100" cy="4203700"/>
            </a:xfrm>
            <a:prstGeom prst="rect">
              <a:avLst/>
            </a:prstGeom>
            <a:ln>
              <a:solidFill>
                <a:srgbClr val="000000"/>
              </a:solidFill>
            </a:ln>
          </p:spPr>
        </p:pic>
        <p:sp>
          <p:nvSpPr>
            <p:cNvPr id="7" name="TextBox 6"/>
            <p:cNvSpPr txBox="1"/>
            <p:nvPr/>
          </p:nvSpPr>
          <p:spPr>
            <a:xfrm>
              <a:off x="5715000" y="5405365"/>
              <a:ext cx="3200400" cy="523220"/>
            </a:xfrm>
            <a:prstGeom prst="rect">
              <a:avLst/>
            </a:prstGeom>
            <a:noFill/>
          </p:spPr>
          <p:txBody>
            <a:bodyPr wrap="square" rtlCol="0">
              <a:spAutoFit/>
            </a:bodyPr>
            <a:lstStyle/>
            <a:p>
              <a:r>
                <a:rPr lang="en-US" sz="1400" dirty="0" smtClean="0"/>
                <a:t>First printed halftone picture</a:t>
              </a:r>
            </a:p>
            <a:p>
              <a:r>
                <a:rPr lang="en-US" sz="1400" i="1" dirty="0" smtClean="0"/>
                <a:t>The Daily Graphic,</a:t>
              </a:r>
              <a:r>
                <a:rPr lang="en-US" sz="1400" dirty="0" smtClean="0"/>
                <a:t> December 7, 1873</a:t>
              </a:r>
              <a:endParaRPr lang="en-US" sz="1400" i="1" dirty="0"/>
            </a:p>
          </p:txBody>
        </p:sp>
      </p:grpSp>
      <p:grpSp>
        <p:nvGrpSpPr>
          <p:cNvPr id="11" name="Group 10"/>
          <p:cNvGrpSpPr/>
          <p:nvPr/>
        </p:nvGrpSpPr>
        <p:grpSpPr>
          <a:xfrm>
            <a:off x="5638800" y="1808225"/>
            <a:ext cx="3429000" cy="5029200"/>
            <a:chOff x="5638800" y="1143000"/>
            <a:chExt cx="3429000" cy="5029200"/>
          </a:xfrm>
        </p:grpSpPr>
        <p:sp>
          <p:nvSpPr>
            <p:cNvPr id="8" name="Rectangle 7"/>
            <p:cNvSpPr/>
            <p:nvPr/>
          </p:nvSpPr>
          <p:spPr bwMode="auto">
            <a:xfrm>
              <a:off x="5638800" y="1143000"/>
              <a:ext cx="3352800" cy="5029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pic>
          <p:nvPicPr>
            <p:cNvPr id="9" name="Picture 8" descr="VanGoghSelfPortrait.jpg"/>
            <p:cNvPicPr>
              <a:picLocks noChangeAspect="1"/>
            </p:cNvPicPr>
            <p:nvPr/>
          </p:nvPicPr>
          <p:blipFill>
            <a:blip r:embed="rId4"/>
            <a:stretch>
              <a:fillRect/>
            </a:stretch>
          </p:blipFill>
          <p:spPr>
            <a:xfrm>
              <a:off x="5869924" y="1318385"/>
              <a:ext cx="3021286" cy="3810000"/>
            </a:xfrm>
            <a:prstGeom prst="rect">
              <a:avLst/>
            </a:prstGeom>
          </p:spPr>
        </p:pic>
        <p:sp>
          <p:nvSpPr>
            <p:cNvPr id="10" name="TextBox 9"/>
            <p:cNvSpPr txBox="1"/>
            <p:nvPr/>
          </p:nvSpPr>
          <p:spPr>
            <a:xfrm>
              <a:off x="5867400" y="5088470"/>
              <a:ext cx="3200400" cy="307777"/>
            </a:xfrm>
            <a:prstGeom prst="rect">
              <a:avLst/>
            </a:prstGeom>
            <a:noFill/>
          </p:spPr>
          <p:txBody>
            <a:bodyPr wrap="square" rtlCol="0">
              <a:spAutoFit/>
            </a:bodyPr>
            <a:lstStyle/>
            <a:p>
              <a:r>
                <a:rPr lang="en-US" sz="1400" dirty="0" smtClean="0"/>
                <a:t>Vincent Van Gogh, </a:t>
              </a:r>
              <a:r>
                <a:rPr lang="en-US" sz="1400" i="1" dirty="0" smtClean="0"/>
                <a:t>Self Portrait,</a:t>
              </a:r>
              <a:r>
                <a:rPr lang="en-US" sz="1400" dirty="0" smtClean="0"/>
                <a:t> 1887</a:t>
              </a:r>
            </a:p>
          </p:txBody>
        </p:sp>
      </p:grpSp>
      <p:sp>
        <p:nvSpPr>
          <p:cNvPr id="15" name="Rectangle 3"/>
          <p:cNvSpPr>
            <a:spLocks noChangeArrowheads="1"/>
          </p:cNvSpPr>
          <p:nvPr/>
        </p:nvSpPr>
        <p:spPr bwMode="auto">
          <a:xfrm>
            <a:off x="482600" y="1066800"/>
            <a:ext cx="8204200" cy="762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dirty="0" smtClean="0">
                <a:latin typeface="Times New Roman" pitchFamily="1" charset="0"/>
              </a:rPr>
              <a:t>The focus of today’s lecture is on how to represent images using two-dimensional arrays of tiny dots called </a:t>
            </a:r>
            <a:r>
              <a:rPr lang="en-US" sz="2400" b="1" i="1" dirty="0" smtClean="0">
                <a:latin typeface="Times New Roman" pitchFamily="1" charset="0"/>
              </a:rPr>
              <a:t>pixels</a:t>
            </a:r>
            <a:r>
              <a:rPr lang="en-US" sz="2400" dirty="0" smtClean="0">
                <a:latin typeface="Times New Roman" pitchFamily="1" charset="0"/>
              </a:rPr>
              <a:t>.</a:t>
            </a:r>
          </a:p>
        </p:txBody>
      </p:sp>
      <p:grpSp>
        <p:nvGrpSpPr>
          <p:cNvPr id="21" name="Group 20"/>
          <p:cNvGrpSpPr/>
          <p:nvPr/>
        </p:nvGrpSpPr>
        <p:grpSpPr>
          <a:xfrm>
            <a:off x="5638800" y="1808225"/>
            <a:ext cx="3352800" cy="5029200"/>
            <a:chOff x="5791200" y="1960625"/>
            <a:chExt cx="3352800" cy="5029200"/>
          </a:xfrm>
        </p:grpSpPr>
        <p:sp>
          <p:nvSpPr>
            <p:cNvPr id="17" name="Rectangle 16"/>
            <p:cNvSpPr/>
            <p:nvPr/>
          </p:nvSpPr>
          <p:spPr bwMode="auto">
            <a:xfrm>
              <a:off x="5791200" y="1960625"/>
              <a:ext cx="3352800" cy="5029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19" name="TextBox 18"/>
            <p:cNvSpPr txBox="1"/>
            <p:nvPr/>
          </p:nvSpPr>
          <p:spPr>
            <a:xfrm>
              <a:off x="5910945" y="6321623"/>
              <a:ext cx="3200400" cy="307777"/>
            </a:xfrm>
            <a:prstGeom prst="rect">
              <a:avLst/>
            </a:prstGeom>
            <a:noFill/>
          </p:spPr>
          <p:txBody>
            <a:bodyPr wrap="square" rtlCol="0">
              <a:spAutoFit/>
            </a:bodyPr>
            <a:lstStyle/>
            <a:p>
              <a:r>
                <a:rPr lang="en-US" sz="1400" dirty="0" smtClean="0"/>
                <a:t>Jacquard Loom, invented in 1801</a:t>
              </a:r>
            </a:p>
          </p:txBody>
        </p:sp>
        <p:pic>
          <p:nvPicPr>
            <p:cNvPr id="20" name="Picture 19" descr="JacquardLoom.jpg"/>
            <p:cNvPicPr>
              <a:picLocks noChangeAspect="1"/>
            </p:cNvPicPr>
            <p:nvPr/>
          </p:nvPicPr>
          <p:blipFill>
            <a:blip r:embed="rId5"/>
            <a:srcRect l="5783" r="36145"/>
            <a:stretch>
              <a:fillRect/>
            </a:stretch>
          </p:blipFill>
          <p:spPr>
            <a:xfrm>
              <a:off x="5932710" y="2121505"/>
              <a:ext cx="2938264" cy="4226560"/>
            </a:xfrm>
            <a:prstGeom prst="rect">
              <a:avLst/>
            </a:prstGeom>
            <a:ln>
              <a:solidFill>
                <a:srgbClr val="000000"/>
              </a:solid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1">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3491">
                                            <p:txEl>
                                              <p:pRg st="2" end="2"/>
                                            </p:txEl>
                                          </p:spTgt>
                                        </p:tgtEl>
                                        <p:attrNameLst>
                                          <p:attrName>style.visibility</p:attrName>
                                        </p:attrNameLst>
                                      </p:cBhvr>
                                      <p:to>
                                        <p:strVal val="visible"/>
                                      </p:to>
                                    </p:set>
                                  </p:childTnLst>
                                </p:cTn>
                              </p:par>
                            </p:childTnLst>
                          </p:cTn>
                        </p:par>
                        <p:par>
                          <p:cTn id="16" fill="hold">
                            <p:stCondLst>
                              <p:cond delay="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3491">
                                            <p:txEl>
                                              <p:pRg st="3" end="3"/>
                                            </p:txEl>
                                          </p:spTgt>
                                        </p:tgtEl>
                                        <p:attrNameLst>
                                          <p:attrName>style.visibility</p:attrName>
                                        </p:attrNameLst>
                                      </p:cBhvr>
                                      <p:to>
                                        <p:strVal val="visible"/>
                                      </p:to>
                                    </p:set>
                                  </p:childTnLst>
                                </p:cTn>
                              </p:par>
                            </p:childTnLst>
                          </p:cTn>
                        </p:par>
                        <p:par>
                          <p:cTn id="24" fill="hold">
                            <p:stCondLst>
                              <p:cond delay="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pitchFamily="1" charset="0"/>
              </a:rPr>
              <a:t>Weavings on the Jacquard Loom</a:t>
            </a:r>
            <a:endParaRPr lang="en-US" dirty="0">
              <a:solidFill>
                <a:schemeClr val="tx1"/>
              </a:solidFill>
            </a:endParaRPr>
          </a:p>
        </p:txBody>
      </p:sp>
      <p:pic>
        <p:nvPicPr>
          <p:cNvPr id="18" name="Picture 17" descr="JacquardPortrait.jpg"/>
          <p:cNvPicPr>
            <a:picLocks noChangeAspect="1"/>
          </p:cNvPicPr>
          <p:nvPr/>
        </p:nvPicPr>
        <p:blipFill>
          <a:blip r:embed="rId3"/>
          <a:stretch>
            <a:fillRect/>
          </a:stretch>
        </p:blipFill>
        <p:spPr>
          <a:xfrm>
            <a:off x="604765" y="1371600"/>
            <a:ext cx="3657600" cy="5082639"/>
          </a:xfrm>
          <a:prstGeom prst="rect">
            <a:avLst/>
          </a:prstGeom>
          <a:ln>
            <a:solidFill>
              <a:srgbClr val="000000"/>
            </a:solidFill>
          </a:ln>
        </p:spPr>
      </p:pic>
      <p:pic>
        <p:nvPicPr>
          <p:cNvPr id="21" name="Picture 20" descr="BookOfTheHours.jpg"/>
          <p:cNvPicPr>
            <a:picLocks noChangeAspect="1"/>
          </p:cNvPicPr>
          <p:nvPr/>
        </p:nvPicPr>
        <p:blipFill>
          <a:blip r:embed="rId4"/>
          <a:srcRect l="1152" r="1152"/>
          <a:stretch>
            <a:fillRect/>
          </a:stretch>
        </p:blipFill>
        <p:spPr>
          <a:xfrm>
            <a:off x="4688766" y="1371600"/>
            <a:ext cx="3850333" cy="5084064"/>
          </a:xfrm>
          <a:prstGeom prst="rect">
            <a:avLst/>
          </a:prstGeom>
          <a:ln>
            <a:solidFill>
              <a:srgbClr val="000000"/>
            </a:solidFill>
          </a:ln>
        </p:spPr>
      </p:pic>
      <p:pic>
        <p:nvPicPr>
          <p:cNvPr id="22" name="Picture 21" descr="BookOfTheHours2.jpg"/>
          <p:cNvPicPr>
            <a:picLocks noChangeAspect="1"/>
          </p:cNvPicPr>
          <p:nvPr/>
        </p:nvPicPr>
        <p:blipFill>
          <a:blip r:embed="rId5"/>
          <a:stretch>
            <a:fillRect/>
          </a:stretch>
        </p:blipFill>
        <p:spPr>
          <a:xfrm>
            <a:off x="4687535" y="1371600"/>
            <a:ext cx="3851564" cy="5084064"/>
          </a:xfrm>
          <a:prstGeom prst="rect">
            <a:avLst/>
          </a:prstGeom>
          <a:ln>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1000"/>
                                        <p:tgtEl>
                                          <p:spTgt spid="21"/>
                                        </p:tgtEl>
                                      </p:cBhvr>
                                    </p:animEffect>
                                    <p:set>
                                      <p:cBhvr>
                                        <p:cTn id="11" dur="1" fill="hold">
                                          <p:stCondLst>
                                            <p:cond delay="999"/>
                                          </p:stCondLst>
                                        </p:cTn>
                                        <p:tgtEl>
                                          <p:spTgt spid="21"/>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5400" dirty="0" smtClean="0">
                <a:solidFill>
                  <a:srgbClr val="FF0000"/>
                </a:solidFill>
                <a:latin typeface="Times New Roman" pitchFamily="1" charset="0"/>
              </a:rPr>
              <a:t>Image </a:t>
            </a:r>
            <a:r>
              <a:rPr lang="en-US" sz="5400" dirty="0">
                <a:solidFill>
                  <a:srgbClr val="FF0000"/>
                </a:solidFill>
                <a:latin typeface="Times New Roman" pitchFamily="1" charset="0"/>
              </a:rPr>
              <a:t>Manipulation</a:t>
            </a:r>
            <a:endParaRPr lang="en-US" sz="6000" dirty="0">
              <a:solidFill>
                <a:srgbClr val="FF0000"/>
              </a:solidFill>
              <a:latin typeface="Times New Roman" pitchFamily="1"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Multidimensional Arrays and Images</a:t>
            </a:r>
            <a:endParaRPr lang="en-US">
              <a:solidFill>
                <a:srgbClr val="FF0000"/>
              </a:solidFill>
              <a:latin typeface="Times New Roman" pitchFamily="1" charset="0"/>
            </a:endParaRPr>
          </a:p>
        </p:txBody>
      </p:sp>
      <p:sp>
        <p:nvSpPr>
          <p:cNvPr id="28675" name="Rectangle 3"/>
          <p:cNvSpPr>
            <a:spLocks noChangeArrowheads="1"/>
          </p:cNvSpPr>
          <p:nvPr/>
        </p:nvSpPr>
        <p:spPr bwMode="auto">
          <a:xfrm>
            <a:off x="0" y="3886200"/>
            <a:ext cx="1219200" cy="2209800"/>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pic>
        <p:nvPicPr>
          <p:cNvPr id="28676" name="Picture 4" descr="JTFLogo"/>
          <p:cNvPicPr>
            <a:picLocks noChangeAspect="1" noChangeArrowheads="1"/>
          </p:cNvPicPr>
          <p:nvPr/>
        </p:nvPicPr>
        <p:blipFill>
          <a:blip r:embed="rId3"/>
          <a:srcRect/>
          <a:stretch>
            <a:fillRect/>
          </a:stretch>
        </p:blipFill>
        <p:spPr bwMode="auto">
          <a:xfrm>
            <a:off x="6870700" y="1295400"/>
            <a:ext cx="466725" cy="466725"/>
          </a:xfrm>
          <a:prstGeom prst="rect">
            <a:avLst/>
          </a:prstGeom>
          <a:noFill/>
          <a:ln w="9525">
            <a:noFill/>
            <a:miter lim="800000"/>
            <a:headEnd/>
            <a:tailEnd/>
          </a:ln>
        </p:spPr>
      </p:pic>
      <p:pic>
        <p:nvPicPr>
          <p:cNvPr id="144389" name="Picture 5" descr="JTFFatBits"/>
          <p:cNvPicPr>
            <a:picLocks noChangeAspect="1" noChangeArrowheads="1"/>
          </p:cNvPicPr>
          <p:nvPr/>
        </p:nvPicPr>
        <p:blipFill>
          <a:blip r:embed="rId4"/>
          <a:srcRect/>
          <a:stretch>
            <a:fillRect/>
          </a:stretch>
        </p:blipFill>
        <p:spPr bwMode="auto">
          <a:xfrm>
            <a:off x="5276850" y="2971800"/>
            <a:ext cx="3629025" cy="3629025"/>
          </a:xfrm>
          <a:prstGeom prst="rect">
            <a:avLst/>
          </a:prstGeom>
          <a:noFill/>
          <a:ln w="9525">
            <a:noFill/>
            <a:miter lim="800000"/>
            <a:headEnd/>
            <a:tailEnd/>
          </a:ln>
        </p:spPr>
      </p:pic>
      <p:sp>
        <p:nvSpPr>
          <p:cNvPr id="28678" name="Rectangle 6"/>
          <p:cNvSpPr>
            <a:spLocks noChangeArrowheads="1"/>
          </p:cNvSpPr>
          <p:nvPr/>
        </p:nvSpPr>
        <p:spPr bwMode="auto">
          <a:xfrm>
            <a:off x="482600" y="1155700"/>
            <a:ext cx="4657725"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One of the best examples of multidimensional arrays is a Java image, which is logically a two-dimensional array of pixels.</a:t>
            </a:r>
          </a:p>
        </p:txBody>
      </p:sp>
      <p:sp>
        <p:nvSpPr>
          <p:cNvPr id="144391" name="Rectangle 7"/>
          <p:cNvSpPr>
            <a:spLocks noChangeArrowheads="1"/>
          </p:cNvSpPr>
          <p:nvPr/>
        </p:nvSpPr>
        <p:spPr bwMode="auto">
          <a:xfrm>
            <a:off x="482600" y="2578100"/>
            <a:ext cx="4652963" cy="207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Consider, for example, the logo for the Java Task Force at the top right.  That logo is actually an array of pixels as shown in the expanded diagram at the bottom.</a:t>
            </a:r>
          </a:p>
        </p:txBody>
      </p:sp>
      <p:sp>
        <p:nvSpPr>
          <p:cNvPr id="144392" name="Rectangle 8"/>
          <p:cNvSpPr>
            <a:spLocks noChangeArrowheads="1"/>
          </p:cNvSpPr>
          <p:nvPr/>
        </p:nvSpPr>
        <p:spPr bwMode="auto">
          <a:xfrm>
            <a:off x="482600" y="4305300"/>
            <a:ext cx="4652963" cy="207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t>
            </a:r>
            <a:r>
              <a:rPr lang="en-US" sz="2200" b="1">
                <a:latin typeface="Courier New" pitchFamily="1" charset="0"/>
              </a:rPr>
              <a:t>GImage</a:t>
            </a:r>
            <a:r>
              <a:rPr lang="en-US" sz="2400">
                <a:latin typeface="Times New Roman" pitchFamily="1" charset="0"/>
              </a:rPr>
              <a:t> class allows you to convert the data for the image into a two-dimensional array of pixel values.  Once you have this array, you can work with the data to change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144389"/>
                                        </p:tgtEl>
                                        <p:attrNameLst>
                                          <p:attrName>style.visibility</p:attrName>
                                        </p:attrNameLst>
                                      </p:cBhvr>
                                      <p:to>
                                        <p:strVal val="visible"/>
                                      </p:to>
                                    </p:set>
                                    <p:anim calcmode="lin" valueType="num">
                                      <p:cBhvr>
                                        <p:cTn id="11" dur="1000" fill="hold"/>
                                        <p:tgtEl>
                                          <p:spTgt spid="144389"/>
                                        </p:tgtEl>
                                        <p:attrNameLst>
                                          <p:attrName>ppt_w</p:attrName>
                                        </p:attrNameLst>
                                      </p:cBhvr>
                                      <p:tavLst>
                                        <p:tav tm="0">
                                          <p:val>
                                            <p:fltVal val="0"/>
                                          </p:val>
                                        </p:tav>
                                        <p:tav tm="100000">
                                          <p:val>
                                            <p:strVal val="#ppt_w"/>
                                          </p:val>
                                        </p:tav>
                                      </p:tavLst>
                                    </p:anim>
                                    <p:anim calcmode="lin" valueType="num">
                                      <p:cBhvr>
                                        <p:cTn id="12" dur="1000" fill="hold"/>
                                        <p:tgtEl>
                                          <p:spTgt spid="144389"/>
                                        </p:tgtEl>
                                        <p:attrNameLst>
                                          <p:attrName>ppt_h</p:attrName>
                                        </p:attrNameLst>
                                      </p:cBhvr>
                                      <p:tavLst>
                                        <p:tav tm="0">
                                          <p:val>
                                            <p:fltVal val="0"/>
                                          </p:val>
                                        </p:tav>
                                        <p:tav tm="100000">
                                          <p:val>
                                            <p:strVal val="#ppt_h"/>
                                          </p:val>
                                        </p:tav>
                                      </p:tavLst>
                                    </p:anim>
                                  </p:childTnLst>
                                </p:cTn>
                              </p:par>
                              <p:par>
                                <p:cTn id="13" presetID="0" presetClass="path" presetSubtype="0" accel="50000" decel="50000" fill="hold" nodeType="withEffect">
                                  <p:stCondLst>
                                    <p:cond delay="0"/>
                                  </p:stCondLst>
                                  <p:childTnLst>
                                    <p:animMotion origin="layout" path="M -0.00017 -0.4838 L -8.33333E-7 3.33333E-6 " pathEditMode="relative" rAng="0" ptsTypes="AA">
                                      <p:cBhvr>
                                        <p:cTn id="14" dur="1000" fill="hold"/>
                                        <p:tgtEl>
                                          <p:spTgt spid="144389"/>
                                        </p:tgtEl>
                                        <p:attrNameLst>
                                          <p:attrName>ppt_x</p:attrName>
                                          <p:attrName>ppt_y</p:attrName>
                                        </p:attrNameLst>
                                      </p:cBhvr>
                                      <p:rCtr x="0" y="242"/>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1" grpId="0"/>
      <p:bldP spid="144392"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Pixel Arrays</a:t>
            </a:r>
            <a:endParaRPr lang="en-US">
              <a:solidFill>
                <a:srgbClr val="FF0000"/>
              </a:solidFill>
              <a:latin typeface="Times New Roman" pitchFamily="1" charset="0"/>
            </a:endParaRPr>
          </a:p>
        </p:txBody>
      </p:sp>
      <p:sp>
        <p:nvSpPr>
          <p:cNvPr id="30723"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If you have a </a:t>
            </a:r>
            <a:r>
              <a:rPr lang="en-US" sz="2000" b="1">
                <a:latin typeface="Courier New" pitchFamily="1" charset="0"/>
              </a:rPr>
              <a:t>GImage</a:t>
            </a:r>
            <a:r>
              <a:rPr lang="en-US" sz="2400">
                <a:latin typeface="Times New Roman" pitchFamily="1" charset="0"/>
              </a:rPr>
              <a:t> object, you can obtain the underlying pixel array by calling the </a:t>
            </a:r>
            <a:r>
              <a:rPr lang="en-US" sz="2000" b="1">
                <a:latin typeface="Courier New" pitchFamily="1" charset="0"/>
              </a:rPr>
              <a:t>getPixelArray</a:t>
            </a:r>
            <a:r>
              <a:rPr lang="en-US" sz="2400">
                <a:latin typeface="Times New Roman" pitchFamily="1" charset="0"/>
              </a:rPr>
              <a:t>, which returns a two-dimensional array of type </a:t>
            </a:r>
            <a:r>
              <a:rPr lang="en-US" sz="2000" b="1">
                <a:latin typeface="Courier New" pitchFamily="1" charset="0"/>
              </a:rPr>
              <a:t>int</a:t>
            </a:r>
            <a:r>
              <a:rPr lang="en-US" sz="2400">
                <a:latin typeface="Times New Roman" pitchFamily="1" charset="0"/>
              </a:rPr>
              <a:t>.</a:t>
            </a:r>
          </a:p>
        </p:txBody>
      </p:sp>
      <p:grpSp>
        <p:nvGrpSpPr>
          <p:cNvPr id="2" name="Group 4"/>
          <p:cNvGrpSpPr>
            <a:grpSpLocks/>
          </p:cNvGrpSpPr>
          <p:nvPr/>
        </p:nvGrpSpPr>
        <p:grpSpPr bwMode="auto">
          <a:xfrm>
            <a:off x="482600" y="2273300"/>
            <a:ext cx="8128000" cy="1612900"/>
            <a:chOff x="304" y="1432"/>
            <a:chExt cx="5120" cy="1016"/>
          </a:xfrm>
        </p:grpSpPr>
        <p:sp>
          <p:nvSpPr>
            <p:cNvPr id="30727" name="Rectangle 5"/>
            <p:cNvSpPr>
              <a:spLocks noChangeArrowheads="1"/>
            </p:cNvSpPr>
            <p:nvPr/>
          </p:nvSpPr>
          <p:spPr bwMode="auto">
            <a:xfrm>
              <a:off x="304" y="1432"/>
              <a:ext cx="5120" cy="5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For example, if you wanted to get the pixels from the image file </a:t>
              </a:r>
              <a:r>
                <a:rPr lang="en-US" sz="2000" b="1" dirty="0" err="1" smtClean="0">
                  <a:latin typeface="Courier New" pitchFamily="1" charset="0"/>
                </a:rPr>
                <a:t>JTFLogo.png</a:t>
              </a:r>
              <a:r>
                <a:rPr lang="en-US" sz="2400" dirty="0" smtClean="0">
                  <a:latin typeface="Times New Roman" pitchFamily="1" charset="0"/>
                </a:rPr>
                <a:t>, </a:t>
              </a:r>
              <a:r>
                <a:rPr lang="en-US" sz="2400" dirty="0">
                  <a:latin typeface="Times New Roman" pitchFamily="1" charset="0"/>
                </a:rPr>
                <a:t>you could do so with the following code:</a:t>
              </a:r>
            </a:p>
          </p:txBody>
        </p:sp>
        <p:sp>
          <p:nvSpPr>
            <p:cNvPr id="30728" name="Rectangle 6"/>
            <p:cNvSpPr>
              <a:spLocks noChangeArrowheads="1"/>
            </p:cNvSpPr>
            <p:nvPr/>
          </p:nvSpPr>
          <p:spPr bwMode="auto">
            <a:xfrm>
              <a:off x="864" y="1944"/>
              <a:ext cx="4176" cy="50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5000"/>
                </a:lnSpc>
              </a:pPr>
              <a:r>
                <a:rPr b="1" noProof="1">
                  <a:latin typeface="Courier New" pitchFamily="1" charset="0"/>
                </a:rPr>
                <a:t>GImage logo = new GImage("</a:t>
              </a:r>
              <a:r>
                <a:rPr b="1" noProof="1" smtClean="0">
                  <a:latin typeface="Courier New" pitchFamily="1" charset="0"/>
                </a:rPr>
                <a:t>JTFLogo</a:t>
              </a:r>
              <a:r>
                <a:rPr lang="en-US" b="1" noProof="1" smtClean="0">
                  <a:latin typeface="Courier New" pitchFamily="1" charset="0"/>
                </a:rPr>
                <a:t>.png</a:t>
              </a:r>
              <a:r>
                <a:rPr b="1" noProof="1" smtClean="0">
                  <a:latin typeface="Courier New" pitchFamily="1" charset="0"/>
                </a:rPr>
                <a:t>"</a:t>
              </a:r>
              <a:r>
                <a:rPr b="1" noProof="1">
                  <a:latin typeface="Courier New" pitchFamily="1" charset="0"/>
                </a:rPr>
                <a:t>);</a:t>
              </a:r>
            </a:p>
            <a:p>
              <a:pPr>
                <a:lnSpc>
                  <a:spcPct val="95000"/>
                </a:lnSpc>
              </a:pPr>
              <a:r>
                <a:rPr b="1" noProof="1">
                  <a:latin typeface="Courier New" pitchFamily="1" charset="0"/>
                </a:rPr>
                <a:t>int[][] pixels = logo.getPixelArray();</a:t>
              </a:r>
            </a:p>
          </p:txBody>
        </p:sp>
      </p:grpSp>
      <p:sp>
        <p:nvSpPr>
          <p:cNvPr id="146439" name="Rectangle 7"/>
          <p:cNvSpPr>
            <a:spLocks noChangeArrowheads="1"/>
          </p:cNvSpPr>
          <p:nvPr/>
        </p:nvSpPr>
        <p:spPr bwMode="auto">
          <a:xfrm>
            <a:off x="482600" y="40259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first subscript in a pixel array selects a row in the image, beginning at the top.  The height of the image is therefore given by the expression </a:t>
            </a:r>
            <a:r>
              <a:rPr lang="en-US" sz="2000" b="1">
                <a:latin typeface="Courier New" pitchFamily="1" charset="0"/>
              </a:rPr>
              <a:t>pixels.length</a:t>
            </a:r>
            <a:r>
              <a:rPr lang="en-US" sz="2400">
                <a:latin typeface="Times New Roman" pitchFamily="1" charset="0"/>
              </a:rPr>
              <a:t>.</a:t>
            </a:r>
          </a:p>
        </p:txBody>
      </p:sp>
      <p:sp>
        <p:nvSpPr>
          <p:cNvPr id="146440" name="Rectangle 8"/>
          <p:cNvSpPr>
            <a:spLocks noChangeArrowheads="1"/>
          </p:cNvSpPr>
          <p:nvPr/>
        </p:nvSpPr>
        <p:spPr bwMode="auto">
          <a:xfrm>
            <a:off x="482600" y="5143500"/>
            <a:ext cx="8128000" cy="1397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second subscript in a pixel array selects an individual pixel within a row, beginning at the left.  You can use the expression </a:t>
            </a:r>
            <a:r>
              <a:rPr lang="en-US" sz="2000" b="1">
                <a:latin typeface="Courier New" pitchFamily="1" charset="0"/>
              </a:rPr>
              <a:t>pixels[0].length</a:t>
            </a:r>
            <a:r>
              <a:rPr lang="en-US" sz="2400">
                <a:latin typeface="Times New Roman" pitchFamily="1" charset="0"/>
              </a:rPr>
              <a:t> to determine the width of the image.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64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644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build="p" autoUpdateAnimBg="0"/>
      <p:bldP spid="146440"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Pixel Values</a:t>
            </a:r>
            <a:endParaRPr lang="en-US">
              <a:solidFill>
                <a:srgbClr val="FF0000"/>
              </a:solidFill>
              <a:latin typeface="Times New Roman" pitchFamily="1" charset="0"/>
            </a:endParaRPr>
          </a:p>
        </p:txBody>
      </p:sp>
      <p:sp>
        <p:nvSpPr>
          <p:cNvPr id="32771"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Each individual element in a pixel array is an </a:t>
            </a:r>
            <a:r>
              <a:rPr lang="en-US" sz="2000" b="1">
                <a:latin typeface="Courier New" pitchFamily="1" charset="0"/>
              </a:rPr>
              <a:t>int</a:t>
            </a:r>
            <a:r>
              <a:rPr lang="en-US" sz="2400">
                <a:latin typeface="Times New Roman" pitchFamily="1" charset="0"/>
              </a:rPr>
              <a:t> in which the 32 bits are interpreted as follows:</a:t>
            </a:r>
          </a:p>
        </p:txBody>
      </p:sp>
      <p:sp>
        <p:nvSpPr>
          <p:cNvPr id="148484" name="Rectangle 4"/>
          <p:cNvSpPr>
            <a:spLocks noChangeArrowheads="1"/>
          </p:cNvSpPr>
          <p:nvPr/>
        </p:nvSpPr>
        <p:spPr bwMode="auto">
          <a:xfrm>
            <a:off x="482600" y="2984500"/>
            <a:ext cx="8128000" cy="736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The first byte of the pixel value specifies the </a:t>
            </a:r>
            <a:r>
              <a:rPr lang="en-US" sz="2400" b="1" i="1" dirty="0">
                <a:latin typeface="Times New Roman" pitchFamily="1" charset="0"/>
              </a:rPr>
              <a:t>transparency</a:t>
            </a:r>
            <a:r>
              <a:rPr lang="en-US" sz="2400" dirty="0">
                <a:latin typeface="Times New Roman" pitchFamily="1" charset="0"/>
              </a:rPr>
              <a:t> of the color, which is described in more detail on</a:t>
            </a:r>
            <a:r>
              <a:rPr lang="en-US" sz="2400" dirty="0" smtClean="0">
                <a:latin typeface="Times New Roman" pitchFamily="1" charset="0"/>
              </a:rPr>
              <a:t> a later slide</a:t>
            </a:r>
            <a:r>
              <a:rPr lang="en-US" sz="2400" dirty="0">
                <a:latin typeface="Times New Roman" pitchFamily="1" charset="0"/>
              </a:rPr>
              <a:t>.</a:t>
            </a:r>
          </a:p>
        </p:txBody>
      </p:sp>
      <p:sp>
        <p:nvSpPr>
          <p:cNvPr id="32773" name="Rectangle 5"/>
          <p:cNvSpPr>
            <a:spLocks noChangeArrowheads="1"/>
          </p:cNvSpPr>
          <p:nvPr/>
        </p:nvSpPr>
        <p:spPr bwMode="auto">
          <a:xfrm>
            <a:off x="9318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74" name="Rectangle 6"/>
          <p:cNvSpPr>
            <a:spLocks noChangeArrowheads="1"/>
          </p:cNvSpPr>
          <p:nvPr/>
        </p:nvSpPr>
        <p:spPr bwMode="auto">
          <a:xfrm>
            <a:off x="892175"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75" name="Rectangle 7"/>
          <p:cNvSpPr>
            <a:spLocks noChangeArrowheads="1"/>
          </p:cNvSpPr>
          <p:nvPr/>
        </p:nvSpPr>
        <p:spPr bwMode="auto">
          <a:xfrm>
            <a:off x="11715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76" name="Rectangle 8"/>
          <p:cNvSpPr>
            <a:spLocks noChangeArrowheads="1"/>
          </p:cNvSpPr>
          <p:nvPr/>
        </p:nvSpPr>
        <p:spPr bwMode="auto">
          <a:xfrm>
            <a:off x="1131888"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77" name="Rectangle 9"/>
          <p:cNvSpPr>
            <a:spLocks noChangeArrowheads="1"/>
          </p:cNvSpPr>
          <p:nvPr/>
        </p:nvSpPr>
        <p:spPr bwMode="auto">
          <a:xfrm>
            <a:off x="14112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78" name="Rectangle 10"/>
          <p:cNvSpPr>
            <a:spLocks noChangeArrowheads="1"/>
          </p:cNvSpPr>
          <p:nvPr/>
        </p:nvSpPr>
        <p:spPr bwMode="auto">
          <a:xfrm>
            <a:off x="137160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79" name="Rectangle 11"/>
          <p:cNvSpPr>
            <a:spLocks noChangeArrowheads="1"/>
          </p:cNvSpPr>
          <p:nvPr/>
        </p:nvSpPr>
        <p:spPr bwMode="auto">
          <a:xfrm>
            <a:off x="16510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0" name="Rectangle 12"/>
          <p:cNvSpPr>
            <a:spLocks noChangeArrowheads="1"/>
          </p:cNvSpPr>
          <p:nvPr/>
        </p:nvSpPr>
        <p:spPr bwMode="auto">
          <a:xfrm>
            <a:off x="161131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81" name="Rectangle 13"/>
          <p:cNvSpPr>
            <a:spLocks noChangeArrowheads="1"/>
          </p:cNvSpPr>
          <p:nvPr/>
        </p:nvSpPr>
        <p:spPr bwMode="auto">
          <a:xfrm>
            <a:off x="18907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2" name="Rectangle 14"/>
          <p:cNvSpPr>
            <a:spLocks noChangeArrowheads="1"/>
          </p:cNvSpPr>
          <p:nvPr/>
        </p:nvSpPr>
        <p:spPr bwMode="auto">
          <a:xfrm>
            <a:off x="1851025"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83" name="Rectangle 15"/>
          <p:cNvSpPr>
            <a:spLocks noChangeArrowheads="1"/>
          </p:cNvSpPr>
          <p:nvPr/>
        </p:nvSpPr>
        <p:spPr bwMode="auto">
          <a:xfrm>
            <a:off x="21304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4" name="Rectangle 16"/>
          <p:cNvSpPr>
            <a:spLocks noChangeArrowheads="1"/>
          </p:cNvSpPr>
          <p:nvPr/>
        </p:nvSpPr>
        <p:spPr bwMode="auto">
          <a:xfrm>
            <a:off x="2090738"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85" name="Rectangle 17"/>
          <p:cNvSpPr>
            <a:spLocks noChangeArrowheads="1"/>
          </p:cNvSpPr>
          <p:nvPr/>
        </p:nvSpPr>
        <p:spPr bwMode="auto">
          <a:xfrm>
            <a:off x="23701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6" name="Rectangle 18"/>
          <p:cNvSpPr>
            <a:spLocks noChangeArrowheads="1"/>
          </p:cNvSpPr>
          <p:nvPr/>
        </p:nvSpPr>
        <p:spPr bwMode="auto">
          <a:xfrm>
            <a:off x="233045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87" name="Rectangle 19"/>
          <p:cNvSpPr>
            <a:spLocks noChangeArrowheads="1"/>
          </p:cNvSpPr>
          <p:nvPr/>
        </p:nvSpPr>
        <p:spPr bwMode="auto">
          <a:xfrm>
            <a:off x="26098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8" name="Rectangle 20"/>
          <p:cNvSpPr>
            <a:spLocks noChangeArrowheads="1"/>
          </p:cNvSpPr>
          <p:nvPr/>
        </p:nvSpPr>
        <p:spPr bwMode="auto">
          <a:xfrm>
            <a:off x="257016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89" name="Rectangle 21"/>
          <p:cNvSpPr>
            <a:spLocks noChangeArrowheads="1"/>
          </p:cNvSpPr>
          <p:nvPr/>
        </p:nvSpPr>
        <p:spPr bwMode="auto">
          <a:xfrm>
            <a:off x="28495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0" name="Rectangle 22"/>
          <p:cNvSpPr>
            <a:spLocks noChangeArrowheads="1"/>
          </p:cNvSpPr>
          <p:nvPr/>
        </p:nvSpPr>
        <p:spPr bwMode="auto">
          <a:xfrm>
            <a:off x="2809875"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91" name="Rectangle 23"/>
          <p:cNvSpPr>
            <a:spLocks noChangeArrowheads="1"/>
          </p:cNvSpPr>
          <p:nvPr/>
        </p:nvSpPr>
        <p:spPr bwMode="auto">
          <a:xfrm>
            <a:off x="30892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2" name="Rectangle 24"/>
          <p:cNvSpPr>
            <a:spLocks noChangeArrowheads="1"/>
          </p:cNvSpPr>
          <p:nvPr/>
        </p:nvSpPr>
        <p:spPr bwMode="auto">
          <a:xfrm>
            <a:off x="3049588"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793" name="Rectangle 25"/>
          <p:cNvSpPr>
            <a:spLocks noChangeArrowheads="1"/>
          </p:cNvSpPr>
          <p:nvPr/>
        </p:nvSpPr>
        <p:spPr bwMode="auto">
          <a:xfrm>
            <a:off x="33289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4" name="Rectangle 26"/>
          <p:cNvSpPr>
            <a:spLocks noChangeArrowheads="1"/>
          </p:cNvSpPr>
          <p:nvPr/>
        </p:nvSpPr>
        <p:spPr bwMode="auto">
          <a:xfrm>
            <a:off x="3289300"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795" name="Rectangle 27"/>
          <p:cNvSpPr>
            <a:spLocks noChangeArrowheads="1"/>
          </p:cNvSpPr>
          <p:nvPr/>
        </p:nvSpPr>
        <p:spPr bwMode="auto">
          <a:xfrm>
            <a:off x="35687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6" name="Rectangle 28"/>
          <p:cNvSpPr>
            <a:spLocks noChangeArrowheads="1"/>
          </p:cNvSpPr>
          <p:nvPr/>
        </p:nvSpPr>
        <p:spPr bwMode="auto">
          <a:xfrm>
            <a:off x="352901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97" name="Rectangle 29"/>
          <p:cNvSpPr>
            <a:spLocks noChangeArrowheads="1"/>
          </p:cNvSpPr>
          <p:nvPr/>
        </p:nvSpPr>
        <p:spPr bwMode="auto">
          <a:xfrm>
            <a:off x="38084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8" name="Rectangle 30"/>
          <p:cNvSpPr>
            <a:spLocks noChangeArrowheads="1"/>
          </p:cNvSpPr>
          <p:nvPr/>
        </p:nvSpPr>
        <p:spPr bwMode="auto">
          <a:xfrm>
            <a:off x="3768725"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799" name="Rectangle 31"/>
          <p:cNvSpPr>
            <a:spLocks noChangeArrowheads="1"/>
          </p:cNvSpPr>
          <p:nvPr/>
        </p:nvSpPr>
        <p:spPr bwMode="auto">
          <a:xfrm>
            <a:off x="40481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0" name="Rectangle 32"/>
          <p:cNvSpPr>
            <a:spLocks noChangeArrowheads="1"/>
          </p:cNvSpPr>
          <p:nvPr/>
        </p:nvSpPr>
        <p:spPr bwMode="auto">
          <a:xfrm>
            <a:off x="4008438"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01" name="Rectangle 33"/>
          <p:cNvSpPr>
            <a:spLocks noChangeArrowheads="1"/>
          </p:cNvSpPr>
          <p:nvPr/>
        </p:nvSpPr>
        <p:spPr bwMode="auto">
          <a:xfrm>
            <a:off x="42878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2" name="Rectangle 34"/>
          <p:cNvSpPr>
            <a:spLocks noChangeArrowheads="1"/>
          </p:cNvSpPr>
          <p:nvPr/>
        </p:nvSpPr>
        <p:spPr bwMode="auto">
          <a:xfrm>
            <a:off x="4248150"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03" name="Rectangle 35"/>
          <p:cNvSpPr>
            <a:spLocks noChangeArrowheads="1"/>
          </p:cNvSpPr>
          <p:nvPr/>
        </p:nvSpPr>
        <p:spPr bwMode="auto">
          <a:xfrm>
            <a:off x="45275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4" name="Rectangle 36"/>
          <p:cNvSpPr>
            <a:spLocks noChangeArrowheads="1"/>
          </p:cNvSpPr>
          <p:nvPr/>
        </p:nvSpPr>
        <p:spPr bwMode="auto">
          <a:xfrm>
            <a:off x="448786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05" name="Rectangle 37"/>
          <p:cNvSpPr>
            <a:spLocks noChangeArrowheads="1"/>
          </p:cNvSpPr>
          <p:nvPr/>
        </p:nvSpPr>
        <p:spPr bwMode="auto">
          <a:xfrm>
            <a:off x="47672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6" name="Rectangle 38"/>
          <p:cNvSpPr>
            <a:spLocks noChangeArrowheads="1"/>
          </p:cNvSpPr>
          <p:nvPr/>
        </p:nvSpPr>
        <p:spPr bwMode="auto">
          <a:xfrm>
            <a:off x="4727575"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07" name="Rectangle 39"/>
          <p:cNvSpPr>
            <a:spLocks noChangeArrowheads="1"/>
          </p:cNvSpPr>
          <p:nvPr/>
        </p:nvSpPr>
        <p:spPr bwMode="auto">
          <a:xfrm>
            <a:off x="50069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8" name="Rectangle 40"/>
          <p:cNvSpPr>
            <a:spLocks noChangeArrowheads="1"/>
          </p:cNvSpPr>
          <p:nvPr/>
        </p:nvSpPr>
        <p:spPr bwMode="auto">
          <a:xfrm>
            <a:off x="4967288"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09" name="Rectangle 41"/>
          <p:cNvSpPr>
            <a:spLocks noChangeArrowheads="1"/>
          </p:cNvSpPr>
          <p:nvPr/>
        </p:nvSpPr>
        <p:spPr bwMode="auto">
          <a:xfrm>
            <a:off x="52466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10" name="Rectangle 42"/>
          <p:cNvSpPr>
            <a:spLocks noChangeArrowheads="1"/>
          </p:cNvSpPr>
          <p:nvPr/>
        </p:nvSpPr>
        <p:spPr bwMode="auto">
          <a:xfrm>
            <a:off x="520700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11" name="Rectangle 43"/>
          <p:cNvSpPr>
            <a:spLocks noChangeArrowheads="1"/>
          </p:cNvSpPr>
          <p:nvPr/>
        </p:nvSpPr>
        <p:spPr bwMode="auto">
          <a:xfrm>
            <a:off x="54864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12" name="Rectangle 44"/>
          <p:cNvSpPr>
            <a:spLocks noChangeArrowheads="1"/>
          </p:cNvSpPr>
          <p:nvPr/>
        </p:nvSpPr>
        <p:spPr bwMode="auto">
          <a:xfrm>
            <a:off x="5446713"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13" name="Rectangle 45"/>
          <p:cNvSpPr>
            <a:spLocks noChangeArrowheads="1"/>
          </p:cNvSpPr>
          <p:nvPr/>
        </p:nvSpPr>
        <p:spPr bwMode="auto">
          <a:xfrm>
            <a:off x="57261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14" name="Rectangle 46"/>
          <p:cNvSpPr>
            <a:spLocks noChangeArrowheads="1"/>
          </p:cNvSpPr>
          <p:nvPr/>
        </p:nvSpPr>
        <p:spPr bwMode="auto">
          <a:xfrm>
            <a:off x="5686425"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15" name="Rectangle 47"/>
          <p:cNvSpPr>
            <a:spLocks noChangeArrowheads="1"/>
          </p:cNvSpPr>
          <p:nvPr/>
        </p:nvSpPr>
        <p:spPr bwMode="auto">
          <a:xfrm>
            <a:off x="59658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16" name="Rectangle 48"/>
          <p:cNvSpPr>
            <a:spLocks noChangeArrowheads="1"/>
          </p:cNvSpPr>
          <p:nvPr/>
        </p:nvSpPr>
        <p:spPr bwMode="auto">
          <a:xfrm>
            <a:off x="5926138"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17" name="Rectangle 49"/>
          <p:cNvSpPr>
            <a:spLocks noChangeArrowheads="1"/>
          </p:cNvSpPr>
          <p:nvPr/>
        </p:nvSpPr>
        <p:spPr bwMode="auto">
          <a:xfrm>
            <a:off x="62055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18" name="Rectangle 50"/>
          <p:cNvSpPr>
            <a:spLocks noChangeArrowheads="1"/>
          </p:cNvSpPr>
          <p:nvPr/>
        </p:nvSpPr>
        <p:spPr bwMode="auto">
          <a:xfrm>
            <a:off x="616585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19" name="Rectangle 51"/>
          <p:cNvSpPr>
            <a:spLocks noChangeArrowheads="1"/>
          </p:cNvSpPr>
          <p:nvPr/>
        </p:nvSpPr>
        <p:spPr bwMode="auto">
          <a:xfrm>
            <a:off x="644525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20" name="Rectangle 52"/>
          <p:cNvSpPr>
            <a:spLocks noChangeArrowheads="1"/>
          </p:cNvSpPr>
          <p:nvPr/>
        </p:nvSpPr>
        <p:spPr bwMode="auto">
          <a:xfrm>
            <a:off x="6405563"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21" name="Rectangle 53"/>
          <p:cNvSpPr>
            <a:spLocks noChangeArrowheads="1"/>
          </p:cNvSpPr>
          <p:nvPr/>
        </p:nvSpPr>
        <p:spPr bwMode="auto">
          <a:xfrm>
            <a:off x="668496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22" name="Rectangle 54"/>
          <p:cNvSpPr>
            <a:spLocks noChangeArrowheads="1"/>
          </p:cNvSpPr>
          <p:nvPr/>
        </p:nvSpPr>
        <p:spPr bwMode="auto">
          <a:xfrm>
            <a:off x="6645275"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23" name="Rectangle 55"/>
          <p:cNvSpPr>
            <a:spLocks noChangeArrowheads="1"/>
          </p:cNvSpPr>
          <p:nvPr/>
        </p:nvSpPr>
        <p:spPr bwMode="auto">
          <a:xfrm>
            <a:off x="692467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24" name="Rectangle 56"/>
          <p:cNvSpPr>
            <a:spLocks noChangeArrowheads="1"/>
          </p:cNvSpPr>
          <p:nvPr/>
        </p:nvSpPr>
        <p:spPr bwMode="auto">
          <a:xfrm>
            <a:off x="6884988"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25" name="Rectangle 57"/>
          <p:cNvSpPr>
            <a:spLocks noChangeArrowheads="1"/>
          </p:cNvSpPr>
          <p:nvPr/>
        </p:nvSpPr>
        <p:spPr bwMode="auto">
          <a:xfrm>
            <a:off x="716438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26" name="Rectangle 58"/>
          <p:cNvSpPr>
            <a:spLocks noChangeArrowheads="1"/>
          </p:cNvSpPr>
          <p:nvPr/>
        </p:nvSpPr>
        <p:spPr bwMode="auto">
          <a:xfrm>
            <a:off x="712470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27" name="Rectangle 59"/>
          <p:cNvSpPr>
            <a:spLocks noChangeArrowheads="1"/>
          </p:cNvSpPr>
          <p:nvPr/>
        </p:nvSpPr>
        <p:spPr bwMode="auto">
          <a:xfrm>
            <a:off x="7404100"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28" name="Rectangle 60"/>
          <p:cNvSpPr>
            <a:spLocks noChangeArrowheads="1"/>
          </p:cNvSpPr>
          <p:nvPr/>
        </p:nvSpPr>
        <p:spPr bwMode="auto">
          <a:xfrm>
            <a:off x="736441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29" name="Rectangle 61"/>
          <p:cNvSpPr>
            <a:spLocks noChangeArrowheads="1"/>
          </p:cNvSpPr>
          <p:nvPr/>
        </p:nvSpPr>
        <p:spPr bwMode="auto">
          <a:xfrm>
            <a:off x="7643813"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30" name="Rectangle 62"/>
          <p:cNvSpPr>
            <a:spLocks noChangeArrowheads="1"/>
          </p:cNvSpPr>
          <p:nvPr/>
        </p:nvSpPr>
        <p:spPr bwMode="auto">
          <a:xfrm>
            <a:off x="7604125" y="1995488"/>
            <a:ext cx="287338"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31" name="Rectangle 63"/>
          <p:cNvSpPr>
            <a:spLocks noChangeArrowheads="1"/>
          </p:cNvSpPr>
          <p:nvPr/>
        </p:nvSpPr>
        <p:spPr bwMode="auto">
          <a:xfrm>
            <a:off x="7883525"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32" name="Rectangle 64"/>
          <p:cNvSpPr>
            <a:spLocks noChangeArrowheads="1"/>
          </p:cNvSpPr>
          <p:nvPr/>
        </p:nvSpPr>
        <p:spPr bwMode="auto">
          <a:xfrm>
            <a:off x="7843838" y="1995488"/>
            <a:ext cx="287337" cy="366712"/>
          </a:xfrm>
          <a:prstGeom prst="rect">
            <a:avLst/>
          </a:prstGeom>
          <a:noFill/>
          <a:ln w="9525">
            <a:noFill/>
            <a:miter lim="800000"/>
            <a:headEnd/>
            <a:tailEnd/>
          </a:ln>
        </p:spPr>
        <p:txBody>
          <a:bodyPr>
            <a:prstTxWarp prst="textNoShape">
              <a:avLst/>
            </a:prstTxWarp>
            <a:spAutoFit/>
          </a:bodyPr>
          <a:lstStyle/>
          <a:p>
            <a:r>
              <a:rPr lang="en-US"/>
              <a:t>0</a:t>
            </a:r>
          </a:p>
        </p:txBody>
      </p:sp>
      <p:sp>
        <p:nvSpPr>
          <p:cNvPr id="32833" name="Rectangle 65"/>
          <p:cNvSpPr>
            <a:spLocks noChangeArrowheads="1"/>
          </p:cNvSpPr>
          <p:nvPr/>
        </p:nvSpPr>
        <p:spPr bwMode="auto">
          <a:xfrm>
            <a:off x="8123238" y="2006600"/>
            <a:ext cx="254000"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34" name="Rectangle 66"/>
          <p:cNvSpPr>
            <a:spLocks noChangeArrowheads="1"/>
          </p:cNvSpPr>
          <p:nvPr/>
        </p:nvSpPr>
        <p:spPr bwMode="auto">
          <a:xfrm>
            <a:off x="8083550" y="1995488"/>
            <a:ext cx="287338"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35" name="Rectangle 67"/>
          <p:cNvSpPr>
            <a:spLocks noChangeArrowheads="1"/>
          </p:cNvSpPr>
          <p:nvPr/>
        </p:nvSpPr>
        <p:spPr bwMode="auto">
          <a:xfrm>
            <a:off x="8362950" y="2006600"/>
            <a:ext cx="242888" cy="3365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36" name="Rectangle 68"/>
          <p:cNvSpPr>
            <a:spLocks noChangeArrowheads="1"/>
          </p:cNvSpPr>
          <p:nvPr/>
        </p:nvSpPr>
        <p:spPr bwMode="auto">
          <a:xfrm>
            <a:off x="8323263" y="1995488"/>
            <a:ext cx="287337" cy="366712"/>
          </a:xfrm>
          <a:prstGeom prst="rect">
            <a:avLst/>
          </a:prstGeom>
          <a:noFill/>
          <a:ln w="9525">
            <a:noFill/>
            <a:miter lim="800000"/>
            <a:headEnd/>
            <a:tailEnd/>
          </a:ln>
        </p:spPr>
        <p:txBody>
          <a:bodyPr>
            <a:prstTxWarp prst="textNoShape">
              <a:avLst/>
            </a:prstTxWarp>
            <a:spAutoFit/>
          </a:bodyPr>
          <a:lstStyle/>
          <a:p>
            <a:r>
              <a:rPr lang="en-US"/>
              <a:t>1</a:t>
            </a:r>
          </a:p>
        </p:txBody>
      </p:sp>
      <p:sp>
        <p:nvSpPr>
          <p:cNvPr id="32837" name="Line 69"/>
          <p:cNvSpPr>
            <a:spLocks noChangeShapeType="1"/>
          </p:cNvSpPr>
          <p:nvPr/>
        </p:nvSpPr>
        <p:spPr bwMode="auto">
          <a:xfrm>
            <a:off x="2851150" y="2005013"/>
            <a:ext cx="0" cy="338137"/>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32838" name="Line 70"/>
          <p:cNvSpPr>
            <a:spLocks noChangeShapeType="1"/>
          </p:cNvSpPr>
          <p:nvPr/>
        </p:nvSpPr>
        <p:spPr bwMode="auto">
          <a:xfrm>
            <a:off x="4770438" y="2006600"/>
            <a:ext cx="0" cy="338138"/>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32839" name="Line 71"/>
          <p:cNvSpPr>
            <a:spLocks noChangeShapeType="1"/>
          </p:cNvSpPr>
          <p:nvPr/>
        </p:nvSpPr>
        <p:spPr bwMode="auto">
          <a:xfrm>
            <a:off x="6689725" y="2008188"/>
            <a:ext cx="0" cy="338137"/>
          </a:xfrm>
          <a:prstGeom prst="line">
            <a:avLst/>
          </a:prstGeom>
          <a:noFill/>
          <a:ln w="19050">
            <a:solidFill>
              <a:schemeClr val="tx1"/>
            </a:solidFill>
            <a:round/>
            <a:headEnd/>
            <a:tailEnd/>
          </a:ln>
        </p:spPr>
        <p:txBody>
          <a:bodyPr wrap="none" anchor="ctr">
            <a:prstTxWarp prst="textNoShape">
              <a:avLst/>
            </a:prstTxWarp>
          </a:bodyPr>
          <a:lstStyle/>
          <a:p>
            <a:endParaRPr lang="en-US"/>
          </a:p>
        </p:txBody>
      </p:sp>
      <p:grpSp>
        <p:nvGrpSpPr>
          <p:cNvPr id="2" name="Group 72"/>
          <p:cNvGrpSpPr>
            <a:grpSpLocks/>
          </p:cNvGrpSpPr>
          <p:nvPr/>
        </p:nvGrpSpPr>
        <p:grpSpPr bwMode="auto">
          <a:xfrm>
            <a:off x="482600" y="3797300"/>
            <a:ext cx="8272465" cy="2832100"/>
            <a:chOff x="304" y="2352"/>
            <a:chExt cx="5211" cy="1784"/>
          </a:xfrm>
        </p:grpSpPr>
        <p:sp>
          <p:nvSpPr>
            <p:cNvPr id="32849" name="Rectangle 73"/>
            <p:cNvSpPr>
              <a:spLocks noChangeArrowheads="1"/>
            </p:cNvSpPr>
            <p:nvPr/>
          </p:nvSpPr>
          <p:spPr bwMode="auto">
            <a:xfrm>
              <a:off x="304" y="2352"/>
              <a:ext cx="5120" cy="12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The next three bytes indicate the amount of red, green, and blue in the pixel, in which each value varies from 0 to 255. Together, these three bytes form the </a:t>
              </a:r>
              <a:r>
                <a:rPr lang="en-US" sz="2400" b="1" i="1" dirty="0">
                  <a:latin typeface="Times New Roman" pitchFamily="1" charset="0"/>
                </a:rPr>
                <a:t>RGB</a:t>
              </a:r>
              <a:r>
                <a:rPr lang="en-US" sz="2400" dirty="0">
                  <a:latin typeface="Times New Roman" pitchFamily="1" charset="0"/>
                </a:rPr>
                <a:t> value of the color, which is typically expressed using six hexadecimal </a:t>
              </a:r>
              <a:r>
                <a:rPr lang="en-US" sz="2400" dirty="0" smtClean="0">
                  <a:latin typeface="Times New Roman" pitchFamily="1" charset="0"/>
                </a:rPr>
                <a:t>digits, as in the following examples:</a:t>
              </a:r>
              <a:endParaRPr lang="en-US" sz="2400" dirty="0">
                <a:latin typeface="Times New Roman" pitchFamily="1" charset="0"/>
              </a:endParaRPr>
            </a:p>
          </p:txBody>
        </p:sp>
        <p:sp>
          <p:nvSpPr>
            <p:cNvPr id="32850" name="Rectangle 74"/>
            <p:cNvSpPr>
              <a:spLocks noChangeArrowheads="1"/>
            </p:cNvSpPr>
            <p:nvPr/>
          </p:nvSpPr>
          <p:spPr bwMode="auto">
            <a:xfrm>
              <a:off x="696" y="3512"/>
              <a:ext cx="624" cy="336"/>
            </a:xfrm>
            <a:prstGeom prst="rect">
              <a:avLst/>
            </a:prstGeom>
            <a:solidFill>
              <a:srgbClr val="FF0000"/>
            </a:solidFill>
            <a:ln w="9525">
              <a:noFill/>
              <a:miter lim="800000"/>
              <a:headEnd/>
              <a:tailEnd/>
            </a:ln>
          </p:spPr>
          <p:txBody>
            <a:bodyPr wrap="none" anchor="ctr">
              <a:prstTxWarp prst="textNoShape">
                <a:avLst/>
              </a:prstTxWarp>
            </a:bodyPr>
            <a:lstStyle/>
            <a:p>
              <a:endParaRPr lang="en-US"/>
            </a:p>
          </p:txBody>
        </p:sp>
        <p:sp>
          <p:nvSpPr>
            <p:cNvPr id="83" name="Rectangle 74"/>
            <p:cNvSpPr>
              <a:spLocks noChangeArrowheads="1"/>
            </p:cNvSpPr>
            <p:nvPr/>
          </p:nvSpPr>
          <p:spPr bwMode="auto">
            <a:xfrm>
              <a:off x="1681" y="3520"/>
              <a:ext cx="624" cy="336"/>
            </a:xfrm>
            <a:prstGeom prst="rect">
              <a:avLst/>
            </a:prstGeom>
            <a:solidFill>
              <a:srgbClr val="0000FF"/>
            </a:solidFill>
            <a:ln w="9525">
              <a:noFill/>
              <a:miter lim="800000"/>
              <a:headEnd/>
              <a:tailEnd/>
            </a:ln>
          </p:spPr>
          <p:txBody>
            <a:bodyPr wrap="none" anchor="ctr">
              <a:prstTxWarp prst="textNoShape">
                <a:avLst/>
              </a:prstTxWarp>
            </a:bodyPr>
            <a:lstStyle/>
            <a:p>
              <a:endParaRPr lang="en-US"/>
            </a:p>
          </p:txBody>
        </p:sp>
        <p:sp>
          <p:nvSpPr>
            <p:cNvPr id="84" name="Rectangle 74"/>
            <p:cNvSpPr>
              <a:spLocks noChangeArrowheads="1"/>
            </p:cNvSpPr>
            <p:nvPr/>
          </p:nvSpPr>
          <p:spPr bwMode="auto">
            <a:xfrm>
              <a:off x="2667" y="3528"/>
              <a:ext cx="624" cy="336"/>
            </a:xfrm>
            <a:prstGeom prst="rect">
              <a:avLst/>
            </a:prstGeom>
            <a:solidFill>
              <a:srgbClr val="FF00FF"/>
            </a:solidFill>
            <a:ln w="9525">
              <a:noFill/>
              <a:miter lim="800000"/>
              <a:headEnd/>
              <a:tailEnd/>
            </a:ln>
          </p:spPr>
          <p:txBody>
            <a:bodyPr wrap="none" anchor="ctr">
              <a:prstTxWarp prst="textNoShape">
                <a:avLst/>
              </a:prstTxWarp>
            </a:bodyPr>
            <a:lstStyle/>
            <a:p>
              <a:endParaRPr lang="en-US"/>
            </a:p>
          </p:txBody>
        </p:sp>
        <p:sp>
          <p:nvSpPr>
            <p:cNvPr id="85" name="Rectangle 74"/>
            <p:cNvSpPr>
              <a:spLocks noChangeArrowheads="1"/>
            </p:cNvSpPr>
            <p:nvPr/>
          </p:nvSpPr>
          <p:spPr bwMode="auto">
            <a:xfrm>
              <a:off x="3653" y="3536"/>
              <a:ext cx="624" cy="336"/>
            </a:xfrm>
            <a:prstGeom prst="rect">
              <a:avLst/>
            </a:prstGeom>
            <a:solidFill>
              <a:srgbClr val="FFC800"/>
            </a:solidFill>
            <a:ln w="9525">
              <a:noFill/>
              <a:miter lim="800000"/>
              <a:headEnd/>
              <a:tailEnd/>
            </a:ln>
          </p:spPr>
          <p:txBody>
            <a:bodyPr wrap="none" anchor="ctr">
              <a:prstTxWarp prst="textNoShape">
                <a:avLst/>
              </a:prstTxWarp>
            </a:bodyPr>
            <a:lstStyle/>
            <a:p>
              <a:endParaRPr lang="en-US"/>
            </a:p>
          </p:txBody>
        </p:sp>
        <p:sp>
          <p:nvSpPr>
            <p:cNvPr id="86" name="Rectangle 74"/>
            <p:cNvSpPr>
              <a:spLocks noChangeArrowheads="1"/>
            </p:cNvSpPr>
            <p:nvPr/>
          </p:nvSpPr>
          <p:spPr bwMode="auto">
            <a:xfrm>
              <a:off x="4639" y="3544"/>
              <a:ext cx="624" cy="336"/>
            </a:xfrm>
            <a:prstGeom prst="rect">
              <a:avLst/>
            </a:prstGeom>
            <a:solidFill>
              <a:srgbClr val="808080"/>
            </a:solidFill>
            <a:ln w="9525">
              <a:noFill/>
              <a:miter lim="800000"/>
              <a:headEnd/>
              <a:tailEnd/>
            </a:ln>
          </p:spPr>
          <p:txBody>
            <a:bodyPr wrap="none" anchor="ctr">
              <a:prstTxWarp prst="textNoShape">
                <a:avLst/>
              </a:prstTxWarp>
            </a:bodyPr>
            <a:lstStyle/>
            <a:p>
              <a:endParaRPr lang="en-US"/>
            </a:p>
          </p:txBody>
        </p:sp>
        <p:sp>
          <p:nvSpPr>
            <p:cNvPr id="87" name="Rectangle 73"/>
            <p:cNvSpPr>
              <a:spLocks noChangeArrowheads="1"/>
            </p:cNvSpPr>
            <p:nvPr/>
          </p:nvSpPr>
          <p:spPr bwMode="auto">
            <a:xfrm>
              <a:off x="439"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smtClean="0">
                  <a:latin typeface="Courier New"/>
                  <a:cs typeface="Courier New"/>
                </a:rPr>
                <a:t>0xFF0000</a:t>
              </a:r>
            </a:p>
            <a:p>
              <a:pPr algn="ctr">
                <a:lnSpc>
                  <a:spcPct val="85000"/>
                </a:lnSpc>
                <a:spcAft>
                  <a:spcPts val="0"/>
                </a:spcAft>
              </a:pPr>
              <a:r>
                <a:rPr lang="en-US" sz="1400" b="1" dirty="0" err="1" smtClean="0">
                  <a:latin typeface="Courier New"/>
                  <a:cs typeface="Courier New"/>
                </a:rPr>
                <a:t>Color.RED</a:t>
              </a:r>
              <a:endParaRPr lang="en-US" sz="1400" b="1" dirty="0">
                <a:latin typeface="Courier New"/>
                <a:cs typeface="Courier New"/>
              </a:endParaRPr>
            </a:p>
          </p:txBody>
        </p:sp>
        <p:sp>
          <p:nvSpPr>
            <p:cNvPr id="88" name="Rectangle 73"/>
            <p:cNvSpPr>
              <a:spLocks noChangeArrowheads="1"/>
            </p:cNvSpPr>
            <p:nvPr/>
          </p:nvSpPr>
          <p:spPr bwMode="auto">
            <a:xfrm>
              <a:off x="1423"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smtClean="0">
                  <a:latin typeface="Courier New"/>
                  <a:cs typeface="Courier New"/>
                </a:rPr>
                <a:t>0x0000FF</a:t>
              </a:r>
            </a:p>
            <a:p>
              <a:pPr algn="ctr">
                <a:lnSpc>
                  <a:spcPct val="85000"/>
                </a:lnSpc>
                <a:spcAft>
                  <a:spcPts val="0"/>
                </a:spcAft>
              </a:pPr>
              <a:r>
                <a:rPr lang="en-US" sz="1400" b="1" dirty="0" err="1" smtClean="0">
                  <a:latin typeface="Courier New"/>
                  <a:cs typeface="Courier New"/>
                </a:rPr>
                <a:t>Color.BLUE</a:t>
              </a:r>
              <a:endParaRPr lang="en-US" sz="1400" b="1" dirty="0">
                <a:latin typeface="Courier New"/>
                <a:cs typeface="Courier New"/>
              </a:endParaRPr>
            </a:p>
          </p:txBody>
        </p:sp>
        <p:sp>
          <p:nvSpPr>
            <p:cNvPr id="89" name="Rectangle 73"/>
            <p:cNvSpPr>
              <a:spLocks noChangeArrowheads="1"/>
            </p:cNvSpPr>
            <p:nvPr/>
          </p:nvSpPr>
          <p:spPr bwMode="auto">
            <a:xfrm>
              <a:off x="2416"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smtClean="0">
                  <a:latin typeface="Courier New"/>
                  <a:cs typeface="Courier New"/>
                </a:rPr>
                <a:t>0xFF00FF</a:t>
              </a:r>
            </a:p>
            <a:p>
              <a:pPr algn="ctr">
                <a:lnSpc>
                  <a:spcPct val="85000"/>
                </a:lnSpc>
                <a:spcAft>
                  <a:spcPts val="0"/>
                </a:spcAft>
              </a:pPr>
              <a:r>
                <a:rPr lang="en-US" sz="1400" b="1" dirty="0" err="1" smtClean="0">
                  <a:latin typeface="Courier New"/>
                  <a:cs typeface="Courier New"/>
                </a:rPr>
                <a:t>Color.MAGENTA</a:t>
              </a:r>
              <a:endParaRPr lang="en-US" sz="1400" b="1" dirty="0">
                <a:latin typeface="Courier New"/>
                <a:cs typeface="Courier New"/>
              </a:endParaRPr>
            </a:p>
          </p:txBody>
        </p:sp>
        <p:sp>
          <p:nvSpPr>
            <p:cNvPr id="90" name="Rectangle 73"/>
            <p:cNvSpPr>
              <a:spLocks noChangeArrowheads="1"/>
            </p:cNvSpPr>
            <p:nvPr/>
          </p:nvSpPr>
          <p:spPr bwMode="auto">
            <a:xfrm>
              <a:off x="3401"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smtClean="0">
                  <a:latin typeface="Courier New"/>
                  <a:cs typeface="Courier New"/>
                </a:rPr>
                <a:t>0xFFC800</a:t>
              </a:r>
            </a:p>
            <a:p>
              <a:pPr algn="ctr">
                <a:lnSpc>
                  <a:spcPct val="85000"/>
                </a:lnSpc>
                <a:spcAft>
                  <a:spcPts val="0"/>
                </a:spcAft>
              </a:pPr>
              <a:r>
                <a:rPr lang="en-US" sz="1400" b="1" dirty="0" err="1" smtClean="0">
                  <a:latin typeface="Courier New"/>
                  <a:cs typeface="Courier New"/>
                </a:rPr>
                <a:t>Color.ORANGE</a:t>
              </a:r>
              <a:endParaRPr lang="en-US" sz="1400" b="1" dirty="0">
                <a:latin typeface="Courier New"/>
                <a:cs typeface="Courier New"/>
              </a:endParaRPr>
            </a:p>
          </p:txBody>
        </p:sp>
        <p:sp>
          <p:nvSpPr>
            <p:cNvPr id="91" name="Rectangle 73"/>
            <p:cNvSpPr>
              <a:spLocks noChangeArrowheads="1"/>
            </p:cNvSpPr>
            <p:nvPr/>
          </p:nvSpPr>
          <p:spPr bwMode="auto">
            <a:xfrm>
              <a:off x="4363" y="3840"/>
              <a:ext cx="1152" cy="296"/>
            </a:xfrm>
            <a:prstGeom prst="rect">
              <a:avLst/>
            </a:prstGeom>
            <a:noFill/>
            <a:ln w="9525">
              <a:noFill/>
              <a:miter lim="800000"/>
              <a:headEnd/>
              <a:tailEnd/>
            </a:ln>
          </p:spPr>
          <p:txBody>
            <a:bodyPr>
              <a:prstTxWarp prst="textNoShape">
                <a:avLst/>
              </a:prstTxWarp>
            </a:bodyPr>
            <a:lstStyle/>
            <a:p>
              <a:pPr algn="ctr">
                <a:lnSpc>
                  <a:spcPct val="85000"/>
                </a:lnSpc>
                <a:spcAft>
                  <a:spcPts val="0"/>
                </a:spcAft>
              </a:pPr>
              <a:r>
                <a:rPr lang="en-US" sz="1400" b="1" dirty="0" smtClean="0">
                  <a:latin typeface="Courier New"/>
                  <a:cs typeface="Courier New"/>
                </a:rPr>
                <a:t>0x808080</a:t>
              </a:r>
            </a:p>
            <a:p>
              <a:pPr algn="ctr">
                <a:lnSpc>
                  <a:spcPct val="85000"/>
                </a:lnSpc>
                <a:spcAft>
                  <a:spcPts val="0"/>
                </a:spcAft>
              </a:pPr>
              <a:r>
                <a:rPr lang="en-US" sz="1400" b="1" dirty="0" err="1" smtClean="0">
                  <a:latin typeface="Courier New"/>
                  <a:cs typeface="Courier New"/>
                </a:rPr>
                <a:t>Color.GRAY</a:t>
              </a:r>
              <a:endParaRPr lang="en-US" sz="1400" b="1" dirty="0">
                <a:latin typeface="Courier New"/>
                <a:cs typeface="Courier New"/>
              </a:endParaRPr>
            </a:p>
          </p:txBody>
        </p:sp>
      </p:grpSp>
      <p:sp>
        <p:nvSpPr>
          <p:cNvPr id="32841" name="AutoShape 75"/>
          <p:cNvSpPr>
            <a:spLocks/>
          </p:cNvSpPr>
          <p:nvPr/>
        </p:nvSpPr>
        <p:spPr bwMode="auto">
          <a:xfrm rot="-5400000">
            <a:off x="18161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32842" name="Text Box 76"/>
          <p:cNvSpPr txBox="1">
            <a:spLocks noChangeArrowheads="1"/>
          </p:cNvSpPr>
          <p:nvPr/>
        </p:nvSpPr>
        <p:spPr bwMode="auto">
          <a:xfrm>
            <a:off x="990600" y="251460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transparency </a:t>
            </a:r>
            <a:r>
              <a:rPr lang="en-US" sz="1600">
                <a:latin typeface="Times New Roman" pitchFamily="1" charset="0"/>
              </a:rPr>
              <a:t>(</a:t>
            </a:r>
            <a:r>
              <a:rPr lang="en-US" sz="1400" i="1">
                <a:latin typeface="Symbol" pitchFamily="1" charset="2"/>
                <a:sym typeface="Symbol" pitchFamily="1" charset="2"/>
              </a:rPr>
              <a:t></a:t>
            </a:r>
            <a:r>
              <a:rPr lang="en-US" sz="1600">
                <a:latin typeface="Times New Roman" pitchFamily="1" charset="0"/>
              </a:rPr>
              <a:t>)</a:t>
            </a:r>
            <a:endParaRPr lang="en-US" sz="1600" i="1">
              <a:latin typeface="Times New Roman" pitchFamily="1" charset="0"/>
            </a:endParaRPr>
          </a:p>
        </p:txBody>
      </p:sp>
      <p:sp>
        <p:nvSpPr>
          <p:cNvPr id="32843" name="AutoShape 77"/>
          <p:cNvSpPr>
            <a:spLocks/>
          </p:cNvSpPr>
          <p:nvPr/>
        </p:nvSpPr>
        <p:spPr bwMode="auto">
          <a:xfrm rot="-5400000">
            <a:off x="3727450" y="1543050"/>
            <a:ext cx="152400" cy="1892300"/>
          </a:xfrm>
          <a:prstGeom prst="leftBrace">
            <a:avLst>
              <a:gd name="adj1" fmla="val 103472"/>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32844" name="Text Box 78"/>
          <p:cNvSpPr txBox="1">
            <a:spLocks noChangeArrowheads="1"/>
          </p:cNvSpPr>
          <p:nvPr/>
        </p:nvSpPr>
        <p:spPr bwMode="auto">
          <a:xfrm>
            <a:off x="31496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red</a:t>
            </a:r>
          </a:p>
        </p:txBody>
      </p:sp>
      <p:sp>
        <p:nvSpPr>
          <p:cNvPr id="32845" name="AutoShape 79"/>
          <p:cNvSpPr>
            <a:spLocks/>
          </p:cNvSpPr>
          <p:nvPr/>
        </p:nvSpPr>
        <p:spPr bwMode="auto">
          <a:xfrm rot="-5400000">
            <a:off x="56388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32846" name="Text Box 80"/>
          <p:cNvSpPr txBox="1">
            <a:spLocks noChangeArrowheads="1"/>
          </p:cNvSpPr>
          <p:nvPr/>
        </p:nvSpPr>
        <p:spPr bwMode="auto">
          <a:xfrm>
            <a:off x="50673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green</a:t>
            </a:r>
          </a:p>
        </p:txBody>
      </p:sp>
      <p:sp>
        <p:nvSpPr>
          <p:cNvPr id="32847" name="AutoShape 81"/>
          <p:cNvSpPr>
            <a:spLocks/>
          </p:cNvSpPr>
          <p:nvPr/>
        </p:nvSpPr>
        <p:spPr bwMode="auto">
          <a:xfrm rot="-5400000">
            <a:off x="7569200" y="1536700"/>
            <a:ext cx="152400" cy="1905000"/>
          </a:xfrm>
          <a:prstGeom prst="leftBrace">
            <a:avLst>
              <a:gd name="adj1" fmla="val 104167"/>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32848" name="Text Box 82"/>
          <p:cNvSpPr txBox="1">
            <a:spLocks noChangeArrowheads="1"/>
          </p:cNvSpPr>
          <p:nvPr/>
        </p:nvSpPr>
        <p:spPr bwMode="auto">
          <a:xfrm>
            <a:off x="6997700" y="2514600"/>
            <a:ext cx="1295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i="1">
                <a:latin typeface="Times New Roman" pitchFamily="1" charset="0"/>
              </a:rPr>
              <a:t>blue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Rectangle 8"/>
          <p:cNvSpPr/>
          <p:nvPr/>
        </p:nvSpPr>
        <p:spPr bwMode="auto">
          <a:xfrm>
            <a:off x="2057400" y="1371600"/>
            <a:ext cx="5029200" cy="4953000"/>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634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pitchFamily="1" charset="0"/>
              </a:rPr>
              <a:t>Combining Colors of Light</a:t>
            </a:r>
            <a:endParaRPr lang="en-US" dirty="0">
              <a:solidFill>
                <a:schemeClr val="tx1"/>
              </a:solidFill>
            </a:endParaRPr>
          </a:p>
        </p:txBody>
      </p:sp>
      <p:pic>
        <p:nvPicPr>
          <p:cNvPr id="10" name="Picture 9" descr="RedCircle.png"/>
          <p:cNvPicPr>
            <a:picLocks noChangeAspect="1"/>
          </p:cNvPicPr>
          <p:nvPr/>
        </p:nvPicPr>
        <p:blipFill>
          <a:blip r:embed="rId3"/>
          <a:stretch>
            <a:fillRect/>
          </a:stretch>
        </p:blipFill>
        <p:spPr>
          <a:xfrm>
            <a:off x="2075785" y="1282335"/>
            <a:ext cx="4998720" cy="4998720"/>
          </a:xfrm>
          <a:prstGeom prst="rect">
            <a:avLst/>
          </a:prstGeom>
        </p:spPr>
      </p:pic>
      <p:pic>
        <p:nvPicPr>
          <p:cNvPr id="11" name="Picture 10" descr="GreenCircle.png"/>
          <p:cNvPicPr>
            <a:picLocks noChangeAspect="1"/>
          </p:cNvPicPr>
          <p:nvPr/>
        </p:nvPicPr>
        <p:blipFill>
          <a:blip r:embed="rId4"/>
          <a:stretch>
            <a:fillRect/>
          </a:stretch>
        </p:blipFill>
        <p:spPr>
          <a:xfrm>
            <a:off x="2075785" y="1282335"/>
            <a:ext cx="4998720" cy="4998720"/>
          </a:xfrm>
          <a:prstGeom prst="rect">
            <a:avLst/>
          </a:prstGeom>
        </p:spPr>
      </p:pic>
      <p:pic>
        <p:nvPicPr>
          <p:cNvPr id="12" name="Picture 11" descr="BlueCircle.png"/>
          <p:cNvPicPr>
            <a:picLocks noChangeAspect="1"/>
          </p:cNvPicPr>
          <p:nvPr/>
        </p:nvPicPr>
        <p:blipFill>
          <a:blip r:embed="rId5"/>
          <a:stretch>
            <a:fillRect/>
          </a:stretch>
        </p:blipFill>
        <p:spPr>
          <a:xfrm>
            <a:off x="2075785" y="1282335"/>
            <a:ext cx="4998720" cy="4998720"/>
          </a:xfrm>
          <a:prstGeom prst="rect">
            <a:avLst/>
          </a:prstGeom>
        </p:spPr>
      </p:pic>
      <p:pic>
        <p:nvPicPr>
          <p:cNvPr id="13" name="Picture 12" descr="RedGreenCircle.png"/>
          <p:cNvPicPr>
            <a:picLocks noChangeAspect="1"/>
          </p:cNvPicPr>
          <p:nvPr/>
        </p:nvPicPr>
        <p:blipFill>
          <a:blip r:embed="rId6"/>
          <a:stretch>
            <a:fillRect/>
          </a:stretch>
        </p:blipFill>
        <p:spPr>
          <a:xfrm>
            <a:off x="2075785" y="1282335"/>
            <a:ext cx="4998720" cy="4998720"/>
          </a:xfrm>
          <a:prstGeom prst="rect">
            <a:avLst/>
          </a:prstGeom>
        </p:spPr>
      </p:pic>
      <p:pic>
        <p:nvPicPr>
          <p:cNvPr id="14" name="Picture 13" descr="LightCircles.png"/>
          <p:cNvPicPr>
            <a:picLocks noChangeAspect="1"/>
          </p:cNvPicPr>
          <p:nvPr/>
        </p:nvPicPr>
        <p:blipFill>
          <a:blip r:embed="rId7"/>
          <a:stretch>
            <a:fillRect/>
          </a:stretch>
        </p:blipFill>
        <p:spPr>
          <a:xfrm>
            <a:off x="2075785" y="1282335"/>
            <a:ext cx="4998720" cy="49987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Transparency</a:t>
            </a:r>
            <a:endParaRPr lang="en-US">
              <a:solidFill>
                <a:srgbClr val="FF0000"/>
              </a:solidFill>
              <a:latin typeface="Times New Roman" pitchFamily="1" charset="0"/>
            </a:endParaRPr>
          </a:p>
        </p:txBody>
      </p:sp>
      <p:sp>
        <p:nvSpPr>
          <p:cNvPr id="34819" name="Rectangle 3"/>
          <p:cNvSpPr>
            <a:spLocks noChangeArrowheads="1"/>
          </p:cNvSpPr>
          <p:nvPr/>
        </p:nvSpPr>
        <p:spPr bwMode="auto">
          <a:xfrm>
            <a:off x="482600" y="11430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first byte of the pixel value specifies the transparency of the color, which indicates how much of the background shows through.  This value is often denoted using the Greek letter alpha (</a:t>
            </a:r>
            <a:r>
              <a:rPr lang="en-US" sz="2200" i="1">
                <a:latin typeface="Symbol" pitchFamily="1" charset="2"/>
                <a:sym typeface="Symbol" pitchFamily="1" charset="2"/>
              </a:rPr>
              <a:t></a:t>
            </a:r>
            <a:r>
              <a:rPr lang="en-US" sz="2400">
                <a:latin typeface="Times New Roman" pitchFamily="1" charset="0"/>
              </a:rPr>
              <a:t>).</a:t>
            </a:r>
          </a:p>
        </p:txBody>
      </p:sp>
      <p:sp>
        <p:nvSpPr>
          <p:cNvPr id="150532" name="Rectangle 4"/>
          <p:cNvSpPr>
            <a:spLocks noChangeArrowheads="1"/>
          </p:cNvSpPr>
          <p:nvPr/>
        </p:nvSpPr>
        <p:spPr bwMode="auto">
          <a:xfrm>
            <a:off x="482600" y="2565400"/>
            <a:ext cx="8128000" cy="1778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Transparency values vary from 0 to 255.  The value 0 is used to indicate a completely transparent color in which only the background appears.  The value 255 indicates an opaque color that completely obscures the background.  The standard color constants all have alpha values of 255.</a:t>
            </a:r>
          </a:p>
        </p:txBody>
      </p:sp>
      <p:grpSp>
        <p:nvGrpSpPr>
          <p:cNvPr id="2" name="Group 5"/>
          <p:cNvGrpSpPr>
            <a:grpSpLocks/>
          </p:cNvGrpSpPr>
          <p:nvPr/>
        </p:nvGrpSpPr>
        <p:grpSpPr bwMode="auto">
          <a:xfrm>
            <a:off x="482600" y="4305300"/>
            <a:ext cx="7813675" cy="1778000"/>
            <a:chOff x="304" y="2712"/>
            <a:chExt cx="4922" cy="1120"/>
          </a:xfrm>
        </p:grpSpPr>
        <p:sp>
          <p:nvSpPr>
            <p:cNvPr id="34822" name="Rectangle 6"/>
            <p:cNvSpPr>
              <a:spLocks noChangeArrowheads="1"/>
            </p:cNvSpPr>
            <p:nvPr/>
          </p:nvSpPr>
          <p:spPr bwMode="auto">
            <a:xfrm>
              <a:off x="304" y="2712"/>
              <a:ext cx="4500" cy="11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Fully transparent colors are particularly useful in images, because they make it possible to display images that do not have rectangular outlines.  For example, if the gray pixels in the corners of the </a:t>
              </a:r>
              <a:r>
                <a:rPr lang="en-US" sz="2000" b="1" dirty="0" err="1" smtClean="0">
                  <a:latin typeface="Courier New" pitchFamily="1" charset="0"/>
                </a:rPr>
                <a:t>JTFLogo.png</a:t>
              </a:r>
              <a:r>
                <a:rPr lang="en-US" sz="2400" dirty="0" smtClean="0">
                  <a:latin typeface="Times New Roman" pitchFamily="1" charset="0"/>
                </a:rPr>
                <a:t> </a:t>
              </a:r>
              <a:r>
                <a:rPr lang="en-US" sz="2400" dirty="0">
                  <a:latin typeface="Times New Roman" pitchFamily="1" charset="0"/>
                </a:rPr>
                <a:t>image have an alpha value of 0, the background will show through those parts of the logo. </a:t>
              </a:r>
            </a:p>
          </p:txBody>
        </p:sp>
        <p:pic>
          <p:nvPicPr>
            <p:cNvPr id="34823" name="Picture 7" descr="JTFLogo (blue)"/>
            <p:cNvPicPr>
              <a:picLocks noChangeAspect="1" noChangeArrowheads="1"/>
            </p:cNvPicPr>
            <p:nvPr/>
          </p:nvPicPr>
          <p:blipFill>
            <a:blip r:embed="rId3"/>
            <a:srcRect/>
            <a:stretch>
              <a:fillRect/>
            </a:stretch>
          </p:blipFill>
          <p:spPr bwMode="auto">
            <a:xfrm>
              <a:off x="4944" y="3168"/>
              <a:ext cx="282" cy="282"/>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05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Image Manipulation</a:t>
            </a:r>
            <a:endParaRPr lang="en-US">
              <a:solidFill>
                <a:srgbClr val="FF0000"/>
              </a:solidFill>
              <a:latin typeface="Times New Roman" pitchFamily="1" charset="0"/>
            </a:endParaRPr>
          </a:p>
        </p:txBody>
      </p:sp>
      <p:sp>
        <p:nvSpPr>
          <p:cNvPr id="36867" name="Rectangle 3"/>
          <p:cNvSpPr>
            <a:spLocks noChangeArrowheads="1"/>
          </p:cNvSpPr>
          <p:nvPr/>
        </p:nvSpPr>
        <p:spPr bwMode="auto">
          <a:xfrm>
            <a:off x="482600" y="11430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You can use the facilities of the </a:t>
            </a:r>
            <a:r>
              <a:rPr lang="en-US" sz="2000" b="1">
                <a:latin typeface="Courier New" pitchFamily="1" charset="0"/>
              </a:rPr>
              <a:t>GImage</a:t>
            </a:r>
            <a:r>
              <a:rPr lang="en-US" sz="2400">
                <a:latin typeface="Times New Roman" pitchFamily="1" charset="0"/>
              </a:rPr>
              <a:t> class to manipulate images by executing the following steps: </a:t>
            </a:r>
          </a:p>
        </p:txBody>
      </p:sp>
      <p:sp>
        <p:nvSpPr>
          <p:cNvPr id="152580" name="Rectangle 4"/>
          <p:cNvSpPr>
            <a:spLocks noChangeArrowheads="1"/>
          </p:cNvSpPr>
          <p:nvPr/>
        </p:nvSpPr>
        <p:spPr bwMode="auto">
          <a:xfrm>
            <a:off x="482600" y="3784600"/>
            <a:ext cx="8128000" cy="1778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program on the next slide shows how you can apply this technique to flip an image vertically.  The general strategy for inverting the image is simply to reverse the elements of the pixel array, using the same technique as the </a:t>
            </a:r>
            <a:r>
              <a:rPr lang="en-US" sz="2000" b="1">
                <a:latin typeface="Courier New" pitchFamily="1" charset="0"/>
              </a:rPr>
              <a:t>reverseArray</a:t>
            </a:r>
            <a:r>
              <a:rPr lang="en-US" sz="2400">
                <a:latin typeface="Times New Roman" pitchFamily="1" charset="0"/>
              </a:rPr>
              <a:t> method on an earlier slide.  </a:t>
            </a:r>
          </a:p>
        </p:txBody>
      </p:sp>
      <p:grpSp>
        <p:nvGrpSpPr>
          <p:cNvPr id="36869" name="Group 5"/>
          <p:cNvGrpSpPr>
            <a:grpSpLocks/>
          </p:cNvGrpSpPr>
          <p:nvPr/>
        </p:nvGrpSpPr>
        <p:grpSpPr bwMode="auto">
          <a:xfrm>
            <a:off x="965200" y="1933575"/>
            <a:ext cx="7696200" cy="403225"/>
            <a:chOff x="576" y="2152"/>
            <a:chExt cx="4848" cy="254"/>
          </a:xfrm>
        </p:grpSpPr>
        <p:sp>
          <p:nvSpPr>
            <p:cNvPr id="36879" name="Text Box 6"/>
            <p:cNvSpPr txBox="1">
              <a:spLocks noChangeArrowheads="1"/>
            </p:cNvSpPr>
            <p:nvPr/>
          </p:nvSpPr>
          <p:spPr bwMode="auto">
            <a:xfrm>
              <a:off x="836" y="2152"/>
              <a:ext cx="45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Read an existing image from a file into a </a:t>
              </a:r>
              <a:r>
                <a:rPr lang="en-US" sz="2000" b="1">
                  <a:latin typeface="Courier New" pitchFamily="1" charset="0"/>
                </a:rPr>
                <a:t>GImage</a:t>
              </a:r>
              <a:r>
                <a:rPr lang="en-US" sz="2400">
                  <a:latin typeface="Times New Roman" pitchFamily="1" charset="0"/>
                </a:rPr>
                <a:t> object.  </a:t>
              </a:r>
            </a:p>
          </p:txBody>
        </p:sp>
        <p:sp>
          <p:nvSpPr>
            <p:cNvPr id="36880" name="Text Box 7"/>
            <p:cNvSpPr txBox="1">
              <a:spLocks noChangeArrowheads="1"/>
            </p:cNvSpPr>
            <p:nvPr/>
          </p:nvSpPr>
          <p:spPr bwMode="auto">
            <a:xfrm>
              <a:off x="576" y="2152"/>
              <a:ext cx="2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1.</a:t>
              </a:r>
            </a:p>
          </p:txBody>
        </p:sp>
      </p:grpSp>
      <p:grpSp>
        <p:nvGrpSpPr>
          <p:cNvPr id="3" name="Group 8"/>
          <p:cNvGrpSpPr>
            <a:grpSpLocks/>
          </p:cNvGrpSpPr>
          <p:nvPr/>
        </p:nvGrpSpPr>
        <p:grpSpPr bwMode="auto">
          <a:xfrm>
            <a:off x="965200" y="2362200"/>
            <a:ext cx="7696200" cy="403225"/>
            <a:chOff x="576" y="2152"/>
            <a:chExt cx="4848" cy="254"/>
          </a:xfrm>
        </p:grpSpPr>
        <p:sp>
          <p:nvSpPr>
            <p:cNvPr id="36877" name="Text Box 9"/>
            <p:cNvSpPr txBox="1">
              <a:spLocks noChangeArrowheads="1"/>
            </p:cNvSpPr>
            <p:nvPr/>
          </p:nvSpPr>
          <p:spPr bwMode="auto">
            <a:xfrm>
              <a:off x="836" y="2152"/>
              <a:ext cx="45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Call </a:t>
              </a:r>
              <a:r>
                <a:rPr lang="en-US" sz="2000" b="1">
                  <a:latin typeface="Courier New" pitchFamily="1" charset="0"/>
                </a:rPr>
                <a:t>getPixelArray</a:t>
              </a:r>
              <a:r>
                <a:rPr lang="en-US" sz="2400">
                  <a:latin typeface="Times New Roman" pitchFamily="1" charset="0"/>
                </a:rPr>
                <a:t> to get the pixels.</a:t>
              </a:r>
            </a:p>
          </p:txBody>
        </p:sp>
        <p:sp>
          <p:nvSpPr>
            <p:cNvPr id="36878" name="Text Box 10"/>
            <p:cNvSpPr txBox="1">
              <a:spLocks noChangeArrowheads="1"/>
            </p:cNvSpPr>
            <p:nvPr/>
          </p:nvSpPr>
          <p:spPr bwMode="auto">
            <a:xfrm>
              <a:off x="576" y="2152"/>
              <a:ext cx="2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2.</a:t>
              </a:r>
            </a:p>
          </p:txBody>
        </p:sp>
      </p:grpSp>
      <p:grpSp>
        <p:nvGrpSpPr>
          <p:cNvPr id="4" name="Group 11"/>
          <p:cNvGrpSpPr>
            <a:grpSpLocks/>
          </p:cNvGrpSpPr>
          <p:nvPr/>
        </p:nvGrpSpPr>
        <p:grpSpPr bwMode="auto">
          <a:xfrm>
            <a:off x="965200" y="2794000"/>
            <a:ext cx="7696200" cy="403225"/>
            <a:chOff x="576" y="2152"/>
            <a:chExt cx="4848" cy="254"/>
          </a:xfrm>
        </p:grpSpPr>
        <p:sp>
          <p:nvSpPr>
            <p:cNvPr id="36875" name="Text Box 12"/>
            <p:cNvSpPr txBox="1">
              <a:spLocks noChangeArrowheads="1"/>
            </p:cNvSpPr>
            <p:nvPr/>
          </p:nvSpPr>
          <p:spPr bwMode="auto">
            <a:xfrm>
              <a:off x="836" y="2152"/>
              <a:ext cx="4588" cy="254"/>
            </a:xfrm>
            <a:prstGeom prst="rect">
              <a:avLst/>
            </a:prstGeom>
            <a:noFill/>
            <a:ln w="9525">
              <a:noFill/>
              <a:miter lim="800000"/>
              <a:headEnd/>
              <a:tailEnd/>
            </a:ln>
          </p:spPr>
          <p:txBody>
            <a:bodyPr>
              <a:prstTxWarp prst="textNoShape">
                <a:avLst/>
              </a:prstTxWarp>
              <a:spAutoFit/>
            </a:bodyPr>
            <a:lstStyle/>
            <a:p>
              <a:pPr>
                <a:lnSpc>
                  <a:spcPct val="85000"/>
                </a:lnSpc>
              </a:pPr>
              <a:r>
                <a:rPr lang="en-US" sz="2400">
                  <a:latin typeface="Times New Roman" pitchFamily="1" charset="0"/>
                </a:rPr>
                <a:t>Write the code to manipulate the pixel values in the array.</a:t>
              </a:r>
            </a:p>
          </p:txBody>
        </p:sp>
        <p:sp>
          <p:nvSpPr>
            <p:cNvPr id="36876" name="Text Box 13"/>
            <p:cNvSpPr txBox="1">
              <a:spLocks noChangeArrowheads="1"/>
            </p:cNvSpPr>
            <p:nvPr/>
          </p:nvSpPr>
          <p:spPr bwMode="auto">
            <a:xfrm>
              <a:off x="576" y="2152"/>
              <a:ext cx="2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3.</a:t>
              </a:r>
            </a:p>
          </p:txBody>
        </p:sp>
      </p:grpSp>
      <p:grpSp>
        <p:nvGrpSpPr>
          <p:cNvPr id="5" name="Group 14"/>
          <p:cNvGrpSpPr>
            <a:grpSpLocks/>
          </p:cNvGrpSpPr>
          <p:nvPr/>
        </p:nvGrpSpPr>
        <p:grpSpPr bwMode="auto">
          <a:xfrm>
            <a:off x="965200" y="3225800"/>
            <a:ext cx="7696200" cy="403225"/>
            <a:chOff x="576" y="2152"/>
            <a:chExt cx="4848" cy="254"/>
          </a:xfrm>
        </p:grpSpPr>
        <p:sp>
          <p:nvSpPr>
            <p:cNvPr id="36873" name="Text Box 15"/>
            <p:cNvSpPr txBox="1">
              <a:spLocks noChangeArrowheads="1"/>
            </p:cNvSpPr>
            <p:nvPr/>
          </p:nvSpPr>
          <p:spPr bwMode="auto">
            <a:xfrm>
              <a:off x="836" y="2152"/>
              <a:ext cx="45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Call the </a:t>
              </a:r>
              <a:r>
                <a:rPr lang="en-US" sz="2000" b="1">
                  <a:latin typeface="Courier New" pitchFamily="1" charset="0"/>
                </a:rPr>
                <a:t>GImage</a:t>
              </a:r>
              <a:r>
                <a:rPr lang="en-US" sz="2400">
                  <a:latin typeface="Times New Roman" pitchFamily="1" charset="0"/>
                </a:rPr>
                <a:t> constructor to create a new image.</a:t>
              </a:r>
            </a:p>
          </p:txBody>
        </p:sp>
        <p:sp>
          <p:nvSpPr>
            <p:cNvPr id="36874" name="Text Box 16"/>
            <p:cNvSpPr txBox="1">
              <a:spLocks noChangeArrowheads="1"/>
            </p:cNvSpPr>
            <p:nvPr/>
          </p:nvSpPr>
          <p:spPr bwMode="auto">
            <a:xfrm>
              <a:off x="576" y="2152"/>
              <a:ext cx="288"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258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FlipVertical</a:t>
            </a:r>
            <a:r>
              <a:rPr lang="en-US" sz="4000">
                <a:solidFill>
                  <a:srgbClr val="FF0000"/>
                </a:solidFill>
                <a:latin typeface="Times New Roman" pitchFamily="1" charset="0"/>
              </a:rPr>
              <a:t> Program</a:t>
            </a:r>
            <a:endParaRPr lang="en-US">
              <a:solidFill>
                <a:schemeClr val="tx1"/>
              </a:solidFill>
              <a:latin typeface="Times New Roman" pitchFamily="1" charset="0"/>
            </a:endParaRPr>
          </a:p>
        </p:txBody>
      </p:sp>
      <p:sp>
        <p:nvSpPr>
          <p:cNvPr id="38915"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pitchFamily="1" charset="0"/>
              </a:rPr>
              <a:t>skip simulation</a:t>
            </a:r>
          </a:p>
        </p:txBody>
      </p:sp>
      <p:pic>
        <p:nvPicPr>
          <p:cNvPr id="38916" name="Picture 4" descr="Graphics (2"/>
          <p:cNvPicPr>
            <a:picLocks noChangeAspect="1" noChangeArrowheads="1"/>
          </p:cNvPicPr>
          <p:nvPr/>
        </p:nvPicPr>
        <p:blipFill>
          <a:blip r:embed="rId3"/>
          <a:srcRect/>
          <a:stretch>
            <a:fillRect/>
          </a:stretch>
        </p:blipFill>
        <p:spPr bwMode="auto">
          <a:xfrm>
            <a:off x="2312988" y="4965700"/>
            <a:ext cx="4516437" cy="1631950"/>
          </a:xfrm>
          <a:prstGeom prst="rect">
            <a:avLst/>
          </a:prstGeom>
          <a:noFill/>
          <a:ln w="9525">
            <a:noFill/>
            <a:miter lim="800000"/>
            <a:headEnd/>
            <a:tailEnd/>
          </a:ln>
        </p:spPr>
      </p:pic>
      <p:sp>
        <p:nvSpPr>
          <p:cNvPr id="38917" name="Text Box 5"/>
          <p:cNvSpPr txBox="1">
            <a:spLocks noChangeArrowheads="1"/>
          </p:cNvSpPr>
          <p:nvPr/>
        </p:nvSpPr>
        <p:spPr bwMode="auto">
          <a:xfrm>
            <a:off x="2386013" y="4937125"/>
            <a:ext cx="4446587"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FlipVertical</a:t>
            </a:r>
          </a:p>
        </p:txBody>
      </p:sp>
      <p:pic>
        <p:nvPicPr>
          <p:cNvPr id="154630" name="Picture 6" descr="Candle"/>
          <p:cNvPicPr>
            <a:picLocks noChangeAspect="1" noChangeArrowheads="1"/>
          </p:cNvPicPr>
          <p:nvPr/>
        </p:nvPicPr>
        <p:blipFill>
          <a:blip r:embed="rId4"/>
          <a:srcRect/>
          <a:stretch>
            <a:fillRect/>
          </a:stretch>
        </p:blipFill>
        <p:spPr bwMode="auto">
          <a:xfrm>
            <a:off x="3962400" y="5400675"/>
            <a:ext cx="165100" cy="914400"/>
          </a:xfrm>
          <a:prstGeom prst="rect">
            <a:avLst/>
          </a:prstGeom>
          <a:noFill/>
          <a:ln w="9525">
            <a:noFill/>
            <a:miter lim="800000"/>
            <a:headEnd/>
            <a:tailEnd/>
          </a:ln>
        </p:spPr>
      </p:pic>
      <p:pic>
        <p:nvPicPr>
          <p:cNvPr id="154631" name="Picture 7" descr="Candle"/>
          <p:cNvPicPr>
            <a:picLocks noChangeAspect="1" noChangeArrowheads="1"/>
          </p:cNvPicPr>
          <p:nvPr/>
        </p:nvPicPr>
        <p:blipFill>
          <a:blip r:embed="rId4"/>
          <a:srcRect/>
          <a:stretch>
            <a:fillRect/>
          </a:stretch>
        </p:blipFill>
        <p:spPr bwMode="auto">
          <a:xfrm flipV="1">
            <a:off x="5105400" y="5400675"/>
            <a:ext cx="165100" cy="914400"/>
          </a:xfrm>
          <a:prstGeom prst="rect">
            <a:avLst/>
          </a:prstGeom>
          <a:noFill/>
          <a:ln w="9525">
            <a:noFill/>
            <a:miter lim="800000"/>
            <a:headEnd/>
            <a:tailEnd/>
          </a:ln>
        </p:spPr>
      </p:pic>
      <p:sp>
        <p:nvSpPr>
          <p:cNvPr id="38920" name="Rectangle 8"/>
          <p:cNvSpPr>
            <a:spLocks noChangeArrowheads="1"/>
          </p:cNvSpPr>
          <p:nvPr/>
        </p:nvSpPr>
        <p:spPr bwMode="auto">
          <a:xfrm>
            <a:off x="457200" y="1219200"/>
            <a:ext cx="8077200" cy="30480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38921" name="Text Box 9"/>
          <p:cNvSpPr txBox="1">
            <a:spLocks noChangeArrowheads="1"/>
          </p:cNvSpPr>
          <p:nvPr/>
        </p:nvSpPr>
        <p:spPr bwMode="auto">
          <a:xfrm>
            <a:off x="533400" y="1295400"/>
            <a:ext cx="8077200" cy="2292350"/>
          </a:xfrm>
          <a:prstGeom prst="rect">
            <a:avLst/>
          </a:prstGeom>
          <a:noFill/>
          <a:ln w="9525">
            <a:noFill/>
            <a:miter lim="800000"/>
            <a:headEnd/>
            <a:tailEnd/>
          </a:ln>
        </p:spPr>
        <p:txBody>
          <a:bodyPr>
            <a:prstTxWarp prst="textNoShape">
              <a:avLst/>
            </a:prstTxWarp>
            <a:spAutoFit/>
          </a:bodyPr>
          <a:lstStyle/>
          <a:p>
            <a:r>
              <a:rPr lang="en-US" sz="1600" b="1" dirty="0">
                <a:latin typeface="Courier New" pitchFamily="1" charset="0"/>
              </a:rPr>
              <a:t>public void run() {</a:t>
            </a:r>
          </a:p>
          <a:p>
            <a:r>
              <a:rPr lang="en-US" sz="1600" b="1" dirty="0">
                <a:latin typeface="Courier New" pitchFamily="1" charset="0"/>
              </a:rPr>
              <a:t>   </a:t>
            </a:r>
            <a:r>
              <a:rPr lang="en-US" sz="1600" b="1" dirty="0" err="1">
                <a:latin typeface="Courier New" pitchFamily="1" charset="0"/>
              </a:rPr>
              <a:t>GImage</a:t>
            </a:r>
            <a:r>
              <a:rPr lang="en-US" sz="1600" b="1" dirty="0">
                <a:latin typeface="Courier New" pitchFamily="1" charset="0"/>
              </a:rPr>
              <a:t> original = new </a:t>
            </a:r>
            <a:r>
              <a:rPr lang="en-US" sz="1600" b="1" dirty="0" err="1">
                <a:latin typeface="Courier New" pitchFamily="1" charset="0"/>
              </a:rPr>
              <a:t>GImage("</a:t>
            </a:r>
            <a:r>
              <a:rPr lang="en-US" sz="1600" b="1" dirty="0" err="1" smtClean="0">
                <a:latin typeface="Courier New" pitchFamily="1" charset="0"/>
              </a:rPr>
              <a:t>Candle.png</a:t>
            </a:r>
            <a:r>
              <a:rPr lang="en-US" sz="1600" b="1" dirty="0" smtClean="0">
                <a:latin typeface="Courier New" pitchFamily="1" charset="0"/>
              </a:rPr>
              <a:t>"</a:t>
            </a:r>
            <a:r>
              <a:rPr lang="en-US" sz="1600" b="1" dirty="0">
                <a:latin typeface="Courier New" pitchFamily="1" charset="0"/>
              </a:rPr>
              <a:t>);</a:t>
            </a:r>
          </a:p>
          <a:p>
            <a:r>
              <a:rPr lang="en-US" sz="1600" b="1" dirty="0">
                <a:latin typeface="Courier New" pitchFamily="1" charset="0"/>
              </a:rPr>
              <a:t>   </a:t>
            </a:r>
            <a:r>
              <a:rPr lang="en-US" sz="1600" b="1" dirty="0" err="1">
                <a:latin typeface="Courier New" pitchFamily="1" charset="0"/>
              </a:rPr>
              <a:t>GImage</a:t>
            </a:r>
            <a:r>
              <a:rPr lang="en-US" sz="1600" b="1" dirty="0">
                <a:latin typeface="Courier New" pitchFamily="1" charset="0"/>
              </a:rPr>
              <a:t> flipped = </a:t>
            </a:r>
            <a:r>
              <a:rPr lang="en-US" sz="1600" b="1" dirty="0" err="1">
                <a:latin typeface="Courier New" pitchFamily="1" charset="0"/>
              </a:rPr>
              <a:t>flipVertical(original</a:t>
            </a:r>
            <a:r>
              <a:rPr lang="en-US" sz="1600" b="1" dirty="0">
                <a:latin typeface="Courier New" pitchFamily="1" charset="0"/>
              </a:rPr>
              <a:t>);</a:t>
            </a:r>
          </a:p>
          <a:p>
            <a:r>
              <a:rPr lang="en-US" sz="1600" b="1" dirty="0">
                <a:latin typeface="Courier New" pitchFamily="1" charset="0"/>
              </a:rPr>
              <a:t>   double </a:t>
            </a:r>
            <a:r>
              <a:rPr lang="en-US" sz="1600" b="1" dirty="0" err="1">
                <a:latin typeface="Courier New" pitchFamily="1" charset="0"/>
              </a:rPr>
              <a:t>y</a:t>
            </a:r>
            <a:r>
              <a:rPr lang="en-US" sz="1600" b="1" dirty="0">
                <a:latin typeface="Courier New" pitchFamily="1" charset="0"/>
              </a:rPr>
              <a:t> = (</a:t>
            </a:r>
            <a:r>
              <a:rPr lang="en-US" sz="1600" b="1" dirty="0" err="1">
                <a:latin typeface="Courier New" pitchFamily="1" charset="0"/>
              </a:rPr>
              <a:t>getHeight</a:t>
            </a:r>
            <a:r>
              <a:rPr lang="en-US" sz="1600" b="1" dirty="0">
                <a:latin typeface="Courier New" pitchFamily="1" charset="0"/>
              </a:rPr>
              <a:t>() - </a:t>
            </a:r>
            <a:r>
              <a:rPr lang="en-US" sz="1600" b="1" dirty="0" err="1">
                <a:latin typeface="Courier New" pitchFamily="1" charset="0"/>
              </a:rPr>
              <a:t>original.getHeight</a:t>
            </a:r>
            <a:r>
              <a:rPr lang="en-US" sz="1600" b="1" dirty="0">
                <a:latin typeface="Courier New" pitchFamily="1" charset="0"/>
              </a:rPr>
              <a:t>()) / 2;</a:t>
            </a:r>
          </a:p>
          <a:p>
            <a:r>
              <a:rPr lang="en-US" sz="1600" b="1" dirty="0">
                <a:latin typeface="Courier New" pitchFamily="1" charset="0"/>
              </a:rPr>
              <a:t>   double x1 = (</a:t>
            </a:r>
            <a:r>
              <a:rPr lang="en-US" sz="1600" b="1" dirty="0" err="1">
                <a:latin typeface="Courier New" pitchFamily="1" charset="0"/>
              </a:rPr>
              <a:t>getWidth</a:t>
            </a:r>
            <a:r>
              <a:rPr lang="en-US" sz="1600" b="1" dirty="0">
                <a:latin typeface="Courier New" pitchFamily="1" charset="0"/>
              </a:rPr>
              <a:t>() - IMAGE_SEP) / 2;</a:t>
            </a:r>
          </a:p>
          <a:p>
            <a:r>
              <a:rPr lang="en-US" sz="1600" b="1" dirty="0">
                <a:latin typeface="Courier New" pitchFamily="1" charset="0"/>
              </a:rPr>
              <a:t>   double x0 = x1 - </a:t>
            </a:r>
            <a:r>
              <a:rPr lang="en-US" sz="1600" b="1" dirty="0" err="1">
                <a:latin typeface="Courier New" pitchFamily="1" charset="0"/>
              </a:rPr>
              <a:t>original.getWidth</a:t>
            </a:r>
            <a:r>
              <a:rPr lang="en-US" sz="1600" b="1" dirty="0">
                <a:latin typeface="Courier New" pitchFamily="1" charset="0"/>
              </a:rPr>
              <a:t>() - IMAGE_SEP;</a:t>
            </a:r>
          </a:p>
          <a:p>
            <a:r>
              <a:rPr lang="en-US" sz="1600" b="1" dirty="0">
                <a:latin typeface="Courier New" pitchFamily="1" charset="0"/>
              </a:rPr>
              <a:t>   </a:t>
            </a:r>
            <a:r>
              <a:rPr lang="en-US" sz="1600" b="1" dirty="0" err="1">
                <a:latin typeface="Courier New" pitchFamily="1" charset="0"/>
              </a:rPr>
              <a:t>add(original</a:t>
            </a:r>
            <a:r>
              <a:rPr lang="en-US" sz="1600" b="1" dirty="0">
                <a:latin typeface="Courier New" pitchFamily="1" charset="0"/>
              </a:rPr>
              <a:t>, x0, </a:t>
            </a:r>
            <a:r>
              <a:rPr lang="en-US" sz="1600" b="1" dirty="0" err="1">
                <a:latin typeface="Courier New" pitchFamily="1" charset="0"/>
              </a:rPr>
              <a:t>y</a:t>
            </a:r>
            <a:r>
              <a:rPr lang="en-US" sz="1600" b="1" dirty="0">
                <a:latin typeface="Courier New" pitchFamily="1" charset="0"/>
              </a:rPr>
              <a:t>);</a:t>
            </a:r>
          </a:p>
          <a:p>
            <a:r>
              <a:rPr lang="en-US" sz="1600" b="1" dirty="0">
                <a:latin typeface="Courier New" pitchFamily="1" charset="0"/>
              </a:rPr>
              <a:t>   </a:t>
            </a:r>
            <a:r>
              <a:rPr lang="en-US" sz="1600" b="1" dirty="0" err="1">
                <a:latin typeface="Courier New" pitchFamily="1" charset="0"/>
              </a:rPr>
              <a:t>add(flipped</a:t>
            </a:r>
            <a:r>
              <a:rPr lang="en-US" sz="1600" b="1" dirty="0">
                <a:latin typeface="Courier New" pitchFamily="1" charset="0"/>
              </a:rPr>
              <a:t>, x1, </a:t>
            </a:r>
            <a:r>
              <a:rPr lang="en-US" sz="1600" b="1" dirty="0" err="1">
                <a:latin typeface="Courier New" pitchFamily="1" charset="0"/>
              </a:rPr>
              <a:t>y</a:t>
            </a:r>
            <a:r>
              <a:rPr lang="en-US" sz="1600" b="1" dirty="0">
                <a:latin typeface="Courier New" pitchFamily="1" charset="0"/>
              </a:rPr>
              <a:t>);</a:t>
            </a:r>
          </a:p>
          <a:p>
            <a:r>
              <a:rPr lang="en-US" sz="1600" b="1" dirty="0">
                <a:latin typeface="Courier New" pitchFamily="1" charset="0"/>
              </a:rPr>
              <a:t>}</a:t>
            </a:r>
          </a:p>
        </p:txBody>
      </p:sp>
      <p:sp>
        <p:nvSpPr>
          <p:cNvPr id="154634" name="Rectangle 10"/>
          <p:cNvSpPr>
            <a:spLocks noChangeArrowheads="1"/>
          </p:cNvSpPr>
          <p:nvPr/>
        </p:nvSpPr>
        <p:spPr bwMode="auto">
          <a:xfrm>
            <a:off x="904875" y="1611690"/>
            <a:ext cx="547687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35" name="Rectangle 11"/>
          <p:cNvSpPr>
            <a:spLocks noChangeArrowheads="1"/>
          </p:cNvSpPr>
          <p:nvPr/>
        </p:nvSpPr>
        <p:spPr bwMode="auto">
          <a:xfrm>
            <a:off x="904875" y="1852990"/>
            <a:ext cx="5033963"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36" name="Rectangle 12"/>
          <p:cNvSpPr>
            <a:spLocks noChangeArrowheads="1"/>
          </p:cNvSpPr>
          <p:nvPr/>
        </p:nvSpPr>
        <p:spPr bwMode="auto">
          <a:xfrm>
            <a:off x="3043238" y="1852990"/>
            <a:ext cx="2697480" cy="2619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38925" name="Text Box 13"/>
          <p:cNvSpPr txBox="1">
            <a:spLocks noChangeArrowheads="1"/>
          </p:cNvSpPr>
          <p:nvPr/>
        </p:nvSpPr>
        <p:spPr bwMode="auto">
          <a:xfrm>
            <a:off x="7239000" y="2917825"/>
            <a:ext cx="1244600"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original</a:t>
            </a:r>
            <a:endParaRPr lang="en-US" sz="2000" b="1">
              <a:latin typeface="Courier New" pitchFamily="1" charset="0"/>
            </a:endParaRPr>
          </a:p>
        </p:txBody>
      </p:sp>
      <p:sp>
        <p:nvSpPr>
          <p:cNvPr id="38926" name="Rectangle 14"/>
          <p:cNvSpPr>
            <a:spLocks noChangeArrowheads="1"/>
          </p:cNvSpPr>
          <p:nvPr/>
        </p:nvSpPr>
        <p:spPr bwMode="auto">
          <a:xfrm>
            <a:off x="7353300" y="3213100"/>
            <a:ext cx="914400" cy="914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8927" name="Text Box 15"/>
          <p:cNvSpPr txBox="1">
            <a:spLocks noChangeArrowheads="1"/>
          </p:cNvSpPr>
          <p:nvPr/>
        </p:nvSpPr>
        <p:spPr bwMode="auto">
          <a:xfrm>
            <a:off x="6019800" y="2908300"/>
            <a:ext cx="1244600"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flipped</a:t>
            </a:r>
            <a:endParaRPr lang="en-US" sz="2000" b="1">
              <a:latin typeface="Courier New" pitchFamily="1" charset="0"/>
            </a:endParaRPr>
          </a:p>
        </p:txBody>
      </p:sp>
      <p:sp>
        <p:nvSpPr>
          <p:cNvPr id="38928" name="Rectangle 16"/>
          <p:cNvSpPr>
            <a:spLocks noChangeArrowheads="1"/>
          </p:cNvSpPr>
          <p:nvPr/>
        </p:nvSpPr>
        <p:spPr bwMode="auto">
          <a:xfrm>
            <a:off x="6134100" y="3203575"/>
            <a:ext cx="914400" cy="914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pic>
        <p:nvPicPr>
          <p:cNvPr id="154641" name="Picture 17" descr="Candle"/>
          <p:cNvPicPr>
            <a:picLocks noChangeAspect="1" noChangeArrowheads="1"/>
          </p:cNvPicPr>
          <p:nvPr/>
        </p:nvPicPr>
        <p:blipFill>
          <a:blip r:embed="rId4"/>
          <a:srcRect/>
          <a:stretch>
            <a:fillRect/>
          </a:stretch>
        </p:blipFill>
        <p:spPr bwMode="auto">
          <a:xfrm>
            <a:off x="7721600" y="3292475"/>
            <a:ext cx="136525" cy="758825"/>
          </a:xfrm>
          <a:prstGeom prst="rect">
            <a:avLst/>
          </a:prstGeom>
          <a:noFill/>
          <a:ln w="9525">
            <a:noFill/>
            <a:miter lim="800000"/>
            <a:headEnd/>
            <a:tailEnd/>
          </a:ln>
        </p:spPr>
      </p:pic>
      <p:pic>
        <p:nvPicPr>
          <p:cNvPr id="154642" name="Picture 18" descr="Candle"/>
          <p:cNvPicPr>
            <a:picLocks noChangeAspect="1" noChangeArrowheads="1"/>
          </p:cNvPicPr>
          <p:nvPr/>
        </p:nvPicPr>
        <p:blipFill>
          <a:blip r:embed="rId4"/>
          <a:srcRect/>
          <a:stretch>
            <a:fillRect/>
          </a:stretch>
        </p:blipFill>
        <p:spPr bwMode="auto">
          <a:xfrm flipV="1">
            <a:off x="6518275" y="3289300"/>
            <a:ext cx="136525" cy="758825"/>
          </a:xfrm>
          <a:prstGeom prst="rect">
            <a:avLst/>
          </a:prstGeom>
          <a:noFill/>
          <a:ln w="9525">
            <a:noFill/>
            <a:miter lim="800000"/>
            <a:headEnd/>
            <a:tailEnd/>
          </a:ln>
        </p:spPr>
      </p:pic>
      <p:sp>
        <p:nvSpPr>
          <p:cNvPr id="38931" name="Text Box 19"/>
          <p:cNvSpPr txBox="1">
            <a:spLocks noChangeArrowheads="1"/>
          </p:cNvSpPr>
          <p:nvPr/>
        </p:nvSpPr>
        <p:spPr bwMode="auto">
          <a:xfrm>
            <a:off x="5105400" y="3416300"/>
            <a:ext cx="763588"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y</a:t>
            </a:r>
            <a:endParaRPr lang="en-US" sz="2000" b="1">
              <a:latin typeface="Courier New" pitchFamily="1" charset="0"/>
            </a:endParaRPr>
          </a:p>
        </p:txBody>
      </p:sp>
      <p:sp>
        <p:nvSpPr>
          <p:cNvPr id="38932" name="Rectangle 20"/>
          <p:cNvSpPr>
            <a:spLocks noChangeArrowheads="1"/>
          </p:cNvSpPr>
          <p:nvPr/>
        </p:nvSpPr>
        <p:spPr bwMode="auto">
          <a:xfrm>
            <a:off x="5130800" y="3717925"/>
            <a:ext cx="698500" cy="3873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8933" name="Text Box 21"/>
          <p:cNvSpPr txBox="1">
            <a:spLocks noChangeArrowheads="1"/>
          </p:cNvSpPr>
          <p:nvPr/>
        </p:nvSpPr>
        <p:spPr bwMode="auto">
          <a:xfrm>
            <a:off x="4087813" y="3416300"/>
            <a:ext cx="763587"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x1</a:t>
            </a:r>
            <a:endParaRPr lang="en-US" sz="2000" b="1">
              <a:latin typeface="Courier New" pitchFamily="1" charset="0"/>
            </a:endParaRPr>
          </a:p>
        </p:txBody>
      </p:sp>
      <p:sp>
        <p:nvSpPr>
          <p:cNvPr id="38934" name="Rectangle 22"/>
          <p:cNvSpPr>
            <a:spLocks noChangeArrowheads="1"/>
          </p:cNvSpPr>
          <p:nvPr/>
        </p:nvSpPr>
        <p:spPr bwMode="auto">
          <a:xfrm>
            <a:off x="4113213" y="3717925"/>
            <a:ext cx="698500" cy="3873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8935" name="Text Box 23"/>
          <p:cNvSpPr txBox="1">
            <a:spLocks noChangeArrowheads="1"/>
          </p:cNvSpPr>
          <p:nvPr/>
        </p:nvSpPr>
        <p:spPr bwMode="auto">
          <a:xfrm>
            <a:off x="3070225" y="3416300"/>
            <a:ext cx="763588" cy="336550"/>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x0</a:t>
            </a:r>
            <a:endParaRPr lang="en-US" sz="2000" b="1">
              <a:latin typeface="Courier New" pitchFamily="1" charset="0"/>
            </a:endParaRPr>
          </a:p>
        </p:txBody>
      </p:sp>
      <p:sp>
        <p:nvSpPr>
          <p:cNvPr id="38936" name="Rectangle 24"/>
          <p:cNvSpPr>
            <a:spLocks noChangeArrowheads="1"/>
          </p:cNvSpPr>
          <p:nvPr/>
        </p:nvSpPr>
        <p:spPr bwMode="auto">
          <a:xfrm>
            <a:off x="3095625" y="3717925"/>
            <a:ext cx="698500" cy="3873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54649" name="Rectangle 25"/>
          <p:cNvSpPr>
            <a:spLocks noChangeArrowheads="1"/>
          </p:cNvSpPr>
          <p:nvPr/>
        </p:nvSpPr>
        <p:spPr bwMode="auto">
          <a:xfrm>
            <a:off x="904875" y="2106385"/>
            <a:ext cx="653097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50" name="Rectangle 26"/>
          <p:cNvSpPr>
            <a:spLocks noChangeArrowheads="1"/>
          </p:cNvSpPr>
          <p:nvPr/>
        </p:nvSpPr>
        <p:spPr bwMode="auto">
          <a:xfrm>
            <a:off x="904875" y="2348290"/>
            <a:ext cx="517842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51" name="Rectangle 27"/>
          <p:cNvSpPr>
            <a:spLocks noChangeArrowheads="1"/>
          </p:cNvSpPr>
          <p:nvPr/>
        </p:nvSpPr>
        <p:spPr bwMode="auto">
          <a:xfrm>
            <a:off x="904875" y="2602290"/>
            <a:ext cx="613727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52" name="Rectangle 28"/>
          <p:cNvSpPr>
            <a:spLocks noChangeArrowheads="1"/>
          </p:cNvSpPr>
          <p:nvPr/>
        </p:nvSpPr>
        <p:spPr bwMode="auto">
          <a:xfrm>
            <a:off x="904875" y="2830890"/>
            <a:ext cx="2722563"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53" name="Rectangle 29"/>
          <p:cNvSpPr>
            <a:spLocks noChangeArrowheads="1"/>
          </p:cNvSpPr>
          <p:nvPr/>
        </p:nvSpPr>
        <p:spPr bwMode="auto">
          <a:xfrm>
            <a:off x="904875" y="3084890"/>
            <a:ext cx="2722563"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54" name="Text Box 30"/>
          <p:cNvSpPr txBox="1">
            <a:spLocks noChangeArrowheads="1"/>
          </p:cNvSpPr>
          <p:nvPr/>
        </p:nvSpPr>
        <p:spPr bwMode="auto">
          <a:xfrm>
            <a:off x="5181600" y="3733800"/>
            <a:ext cx="569913"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Times New Roman" pitchFamily="1" charset="0"/>
              </a:rPr>
              <a:t>24</a:t>
            </a:r>
          </a:p>
        </p:txBody>
      </p:sp>
      <p:sp>
        <p:nvSpPr>
          <p:cNvPr id="154655" name="Text Box 31"/>
          <p:cNvSpPr txBox="1">
            <a:spLocks noChangeArrowheads="1"/>
          </p:cNvSpPr>
          <p:nvPr/>
        </p:nvSpPr>
        <p:spPr bwMode="auto">
          <a:xfrm>
            <a:off x="4165600" y="3733800"/>
            <a:ext cx="569913"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Times New Roman" pitchFamily="1" charset="0"/>
              </a:rPr>
              <a:t>305</a:t>
            </a:r>
          </a:p>
        </p:txBody>
      </p:sp>
      <p:sp>
        <p:nvSpPr>
          <p:cNvPr id="154656" name="Text Box 32"/>
          <p:cNvSpPr txBox="1">
            <a:spLocks noChangeArrowheads="1"/>
          </p:cNvSpPr>
          <p:nvPr/>
        </p:nvSpPr>
        <p:spPr bwMode="auto">
          <a:xfrm>
            <a:off x="3149600" y="3733800"/>
            <a:ext cx="569913"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Times New Roman" pitchFamily="1" charset="0"/>
              </a:rPr>
              <a:t>164</a:t>
            </a:r>
          </a:p>
        </p:txBody>
      </p:sp>
      <p:grpSp>
        <p:nvGrpSpPr>
          <p:cNvPr id="2" name="Group 33"/>
          <p:cNvGrpSpPr>
            <a:grpSpLocks/>
          </p:cNvGrpSpPr>
          <p:nvPr/>
        </p:nvGrpSpPr>
        <p:grpSpPr bwMode="auto">
          <a:xfrm>
            <a:off x="622300" y="1600200"/>
            <a:ext cx="8128000" cy="3222625"/>
            <a:chOff x="392" y="1008"/>
            <a:chExt cx="5120" cy="2030"/>
          </a:xfrm>
        </p:grpSpPr>
        <p:sp>
          <p:nvSpPr>
            <p:cNvPr id="39122" name="Rectangle 34"/>
            <p:cNvSpPr>
              <a:spLocks noChangeArrowheads="1"/>
            </p:cNvSpPr>
            <p:nvPr/>
          </p:nvSpPr>
          <p:spPr bwMode="auto">
            <a:xfrm>
              <a:off x="392" y="1008"/>
              <a:ext cx="5088" cy="203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39123" name="Text Box 35"/>
            <p:cNvSpPr txBox="1">
              <a:spLocks noChangeArrowheads="1"/>
            </p:cNvSpPr>
            <p:nvPr/>
          </p:nvSpPr>
          <p:spPr bwMode="auto">
            <a:xfrm>
              <a:off x="432" y="1052"/>
              <a:ext cx="4944" cy="1752"/>
            </a:xfrm>
            <a:prstGeom prst="rect">
              <a:avLst/>
            </a:prstGeom>
            <a:noFill/>
            <a:ln w="9525">
              <a:noFill/>
              <a:miter lim="800000"/>
              <a:headEnd/>
              <a:tailEnd/>
            </a:ln>
          </p:spPr>
          <p:txBody>
            <a:bodyPr>
              <a:prstTxWarp prst="textNoShape">
                <a:avLst/>
              </a:prstTxWarp>
              <a:spAutoFit/>
            </a:bodyPr>
            <a:lstStyle/>
            <a:p>
              <a:r>
                <a:rPr sz="1600" b="1" noProof="1">
                  <a:latin typeface="Courier New" pitchFamily="1" charset="0"/>
                </a:rPr>
                <a:t>private GImage flipVertical(GImage image) {</a:t>
              </a:r>
            </a:p>
            <a:p>
              <a:r>
                <a:rPr sz="1600" b="1" noProof="1">
                  <a:latin typeface="Courier New" pitchFamily="1" charset="0"/>
                </a:rPr>
                <a:t>   int[][] array = image.getPixelArray();</a:t>
              </a:r>
            </a:p>
            <a:p>
              <a:r>
                <a:rPr sz="1600" b="1" noProof="1">
                  <a:latin typeface="Courier New" pitchFamily="1" charset="0"/>
                </a:rPr>
                <a:t>   int height = array.length;</a:t>
              </a:r>
            </a:p>
            <a:p>
              <a:r>
                <a:rPr sz="1600" b="1" noProof="1">
                  <a:latin typeface="Courier New" pitchFamily="1" charset="0"/>
                </a:rPr>
                <a:t>   for (int p1 = 0; p1 &lt; height / 2; p1++) {</a:t>
              </a:r>
            </a:p>
            <a:p>
              <a:r>
                <a:rPr sz="1600" b="1" noProof="1">
                  <a:latin typeface="Courier New" pitchFamily="1" charset="0"/>
                </a:rPr>
                <a:t>      int p2 = height - p1 - 1;</a:t>
              </a:r>
            </a:p>
            <a:p>
              <a:r>
                <a:rPr sz="1600" b="1" noProof="1">
                  <a:latin typeface="Courier New" pitchFamily="1" charset="0"/>
                </a:rPr>
                <a:t>      int[] temp = array[p1];</a:t>
              </a:r>
            </a:p>
            <a:p>
              <a:r>
                <a:rPr sz="1600" b="1" noProof="1">
                  <a:latin typeface="Courier New" pitchFamily="1" charset="0"/>
                </a:rPr>
                <a:t>      array[p1] = array[p2];</a:t>
              </a:r>
            </a:p>
            <a:p>
              <a:r>
                <a:rPr sz="1600" b="1" noProof="1">
                  <a:latin typeface="Courier New" pitchFamily="1" charset="0"/>
                </a:rPr>
                <a:t>      array[p2] = temp;</a:t>
              </a:r>
            </a:p>
            <a:p>
              <a:r>
                <a:rPr sz="1600" b="1" noProof="1">
                  <a:latin typeface="Courier New" pitchFamily="1" charset="0"/>
                </a:rPr>
                <a:t>   }</a:t>
              </a:r>
            </a:p>
            <a:p>
              <a:r>
                <a:rPr sz="1600" b="1" noProof="1">
                  <a:latin typeface="Courier New" pitchFamily="1" charset="0"/>
                </a:rPr>
                <a:t>   return new GImage(array);</a:t>
              </a:r>
            </a:p>
            <a:p>
              <a:r>
                <a:rPr sz="1600" b="1" noProof="1">
                  <a:latin typeface="Courier New" pitchFamily="1" charset="0"/>
                </a:rPr>
                <a:t>}</a:t>
              </a:r>
            </a:p>
          </p:txBody>
        </p:sp>
        <p:sp>
          <p:nvSpPr>
            <p:cNvPr id="39124" name="Text Box 36"/>
            <p:cNvSpPr txBox="1">
              <a:spLocks noChangeArrowheads="1"/>
            </p:cNvSpPr>
            <p:nvPr/>
          </p:nvSpPr>
          <p:spPr bwMode="auto">
            <a:xfrm>
              <a:off x="4728" y="2174"/>
              <a:ext cx="784"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image</a:t>
              </a:r>
              <a:endParaRPr lang="en-US" sz="2000" b="1">
                <a:latin typeface="Courier New" pitchFamily="1" charset="0"/>
              </a:endParaRPr>
            </a:p>
          </p:txBody>
        </p:sp>
        <p:sp>
          <p:nvSpPr>
            <p:cNvPr id="39125" name="Rectangle 37"/>
            <p:cNvSpPr>
              <a:spLocks noChangeArrowheads="1"/>
            </p:cNvSpPr>
            <p:nvPr/>
          </p:nvSpPr>
          <p:spPr bwMode="auto">
            <a:xfrm>
              <a:off x="4800" y="2360"/>
              <a:ext cx="576" cy="57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9126" name="Text Box 38"/>
            <p:cNvSpPr txBox="1">
              <a:spLocks noChangeArrowheads="1"/>
            </p:cNvSpPr>
            <p:nvPr/>
          </p:nvSpPr>
          <p:spPr bwMode="auto">
            <a:xfrm>
              <a:off x="3960" y="2168"/>
              <a:ext cx="784"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array</a:t>
              </a:r>
              <a:endParaRPr lang="en-US" sz="2000" b="1">
                <a:latin typeface="Courier New" pitchFamily="1" charset="0"/>
              </a:endParaRPr>
            </a:p>
          </p:txBody>
        </p:sp>
        <p:sp>
          <p:nvSpPr>
            <p:cNvPr id="39127" name="Rectangle 39"/>
            <p:cNvSpPr>
              <a:spLocks noChangeArrowheads="1"/>
            </p:cNvSpPr>
            <p:nvPr/>
          </p:nvSpPr>
          <p:spPr bwMode="auto">
            <a:xfrm>
              <a:off x="4032" y="2354"/>
              <a:ext cx="576" cy="57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pic>
          <p:nvPicPr>
            <p:cNvPr id="39128" name="Picture 40" descr="Candle"/>
            <p:cNvPicPr>
              <a:picLocks noChangeAspect="1" noChangeArrowheads="1"/>
            </p:cNvPicPr>
            <p:nvPr/>
          </p:nvPicPr>
          <p:blipFill>
            <a:blip r:embed="rId4"/>
            <a:srcRect/>
            <a:stretch>
              <a:fillRect/>
            </a:stretch>
          </p:blipFill>
          <p:spPr bwMode="auto">
            <a:xfrm>
              <a:off x="5032" y="2410"/>
              <a:ext cx="86" cy="478"/>
            </a:xfrm>
            <a:prstGeom prst="rect">
              <a:avLst/>
            </a:prstGeom>
            <a:noFill/>
            <a:ln w="9525">
              <a:noFill/>
              <a:miter lim="800000"/>
              <a:headEnd/>
              <a:tailEnd/>
            </a:ln>
          </p:spPr>
        </p:pic>
        <p:sp>
          <p:nvSpPr>
            <p:cNvPr id="39129" name="Text Box 41"/>
            <p:cNvSpPr txBox="1">
              <a:spLocks noChangeArrowheads="1"/>
            </p:cNvSpPr>
            <p:nvPr/>
          </p:nvSpPr>
          <p:spPr bwMode="auto">
            <a:xfrm>
              <a:off x="3399" y="2484"/>
              <a:ext cx="585"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height</a:t>
              </a:r>
              <a:endParaRPr lang="en-US" sz="2000" b="1">
                <a:latin typeface="Courier New" pitchFamily="1" charset="0"/>
              </a:endParaRPr>
            </a:p>
          </p:txBody>
        </p:sp>
        <p:sp>
          <p:nvSpPr>
            <p:cNvPr id="39130" name="Rectangle 42"/>
            <p:cNvSpPr>
              <a:spLocks noChangeArrowheads="1"/>
            </p:cNvSpPr>
            <p:nvPr/>
          </p:nvSpPr>
          <p:spPr bwMode="auto">
            <a:xfrm>
              <a:off x="3415" y="2678"/>
              <a:ext cx="521" cy="2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154667" name="Rectangle 43"/>
          <p:cNvSpPr>
            <a:spLocks noChangeArrowheads="1"/>
          </p:cNvSpPr>
          <p:nvPr/>
        </p:nvSpPr>
        <p:spPr bwMode="auto">
          <a:xfrm>
            <a:off x="1092200" y="1986340"/>
            <a:ext cx="471487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68" name="Rectangle 44"/>
          <p:cNvSpPr>
            <a:spLocks noChangeArrowheads="1"/>
          </p:cNvSpPr>
          <p:nvPr/>
        </p:nvSpPr>
        <p:spPr bwMode="auto">
          <a:xfrm>
            <a:off x="1092200" y="2227640"/>
            <a:ext cx="3276600"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69" name="Rectangle 45"/>
          <p:cNvSpPr>
            <a:spLocks noChangeArrowheads="1"/>
          </p:cNvSpPr>
          <p:nvPr/>
        </p:nvSpPr>
        <p:spPr bwMode="auto">
          <a:xfrm>
            <a:off x="1092200" y="2478465"/>
            <a:ext cx="5097463" cy="14732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70" name="Rectangle 46"/>
          <p:cNvSpPr>
            <a:spLocks noChangeArrowheads="1"/>
          </p:cNvSpPr>
          <p:nvPr/>
        </p:nvSpPr>
        <p:spPr bwMode="auto">
          <a:xfrm>
            <a:off x="1092200" y="3951665"/>
            <a:ext cx="3132138"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54671" name="Text Box 47"/>
          <p:cNvSpPr txBox="1">
            <a:spLocks noChangeArrowheads="1"/>
          </p:cNvSpPr>
          <p:nvPr/>
        </p:nvSpPr>
        <p:spPr bwMode="auto">
          <a:xfrm>
            <a:off x="5472113" y="4267200"/>
            <a:ext cx="700087"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Times New Roman" pitchFamily="1" charset="0"/>
              </a:rPr>
              <a:t>100</a:t>
            </a:r>
          </a:p>
        </p:txBody>
      </p:sp>
      <p:grpSp>
        <p:nvGrpSpPr>
          <p:cNvPr id="3" name="Group 48"/>
          <p:cNvGrpSpPr>
            <a:grpSpLocks/>
          </p:cNvGrpSpPr>
          <p:nvPr/>
        </p:nvGrpSpPr>
        <p:grpSpPr bwMode="auto">
          <a:xfrm>
            <a:off x="6629400" y="3810000"/>
            <a:ext cx="431800" cy="381000"/>
            <a:chOff x="2256" y="1680"/>
            <a:chExt cx="272" cy="240"/>
          </a:xfrm>
        </p:grpSpPr>
        <p:sp>
          <p:nvSpPr>
            <p:cNvPr id="39097" name="Oval 49"/>
            <p:cNvSpPr>
              <a:spLocks noChangeArrowheads="1"/>
            </p:cNvSpPr>
            <p:nvPr/>
          </p:nvSpPr>
          <p:spPr bwMode="auto">
            <a:xfrm>
              <a:off x="2256"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98" name="Oval 50"/>
            <p:cNvSpPr>
              <a:spLocks noChangeArrowheads="1"/>
            </p:cNvSpPr>
            <p:nvPr/>
          </p:nvSpPr>
          <p:spPr bwMode="auto">
            <a:xfrm>
              <a:off x="2312"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099" name="Oval 51"/>
            <p:cNvSpPr>
              <a:spLocks noChangeArrowheads="1"/>
            </p:cNvSpPr>
            <p:nvPr/>
          </p:nvSpPr>
          <p:spPr bwMode="auto">
            <a:xfrm>
              <a:off x="2368" y="1680"/>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9100" name="Oval 52"/>
            <p:cNvSpPr>
              <a:spLocks noChangeArrowheads="1"/>
            </p:cNvSpPr>
            <p:nvPr/>
          </p:nvSpPr>
          <p:spPr bwMode="auto">
            <a:xfrm>
              <a:off x="2424"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101" name="Oval 53"/>
            <p:cNvSpPr>
              <a:spLocks noChangeArrowheads="1"/>
            </p:cNvSpPr>
            <p:nvPr/>
          </p:nvSpPr>
          <p:spPr bwMode="auto">
            <a:xfrm>
              <a:off x="2480"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02" name="Oval 54"/>
            <p:cNvSpPr>
              <a:spLocks noChangeArrowheads="1"/>
            </p:cNvSpPr>
            <p:nvPr/>
          </p:nvSpPr>
          <p:spPr bwMode="auto">
            <a:xfrm>
              <a:off x="2256"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03" name="Oval 55"/>
            <p:cNvSpPr>
              <a:spLocks noChangeArrowheads="1"/>
            </p:cNvSpPr>
            <p:nvPr/>
          </p:nvSpPr>
          <p:spPr bwMode="auto">
            <a:xfrm>
              <a:off x="2312"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104" name="Oval 56"/>
            <p:cNvSpPr>
              <a:spLocks noChangeArrowheads="1"/>
            </p:cNvSpPr>
            <p:nvPr/>
          </p:nvSpPr>
          <p:spPr bwMode="auto">
            <a:xfrm>
              <a:off x="2368" y="1728"/>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9105" name="Oval 57"/>
            <p:cNvSpPr>
              <a:spLocks noChangeArrowheads="1"/>
            </p:cNvSpPr>
            <p:nvPr/>
          </p:nvSpPr>
          <p:spPr bwMode="auto">
            <a:xfrm>
              <a:off x="2424"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106" name="Oval 58"/>
            <p:cNvSpPr>
              <a:spLocks noChangeArrowheads="1"/>
            </p:cNvSpPr>
            <p:nvPr/>
          </p:nvSpPr>
          <p:spPr bwMode="auto">
            <a:xfrm>
              <a:off x="2480"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07" name="Oval 59"/>
            <p:cNvSpPr>
              <a:spLocks noChangeArrowheads="1"/>
            </p:cNvSpPr>
            <p:nvPr/>
          </p:nvSpPr>
          <p:spPr bwMode="auto">
            <a:xfrm>
              <a:off x="2256"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08" name="Oval 60"/>
            <p:cNvSpPr>
              <a:spLocks noChangeArrowheads="1"/>
            </p:cNvSpPr>
            <p:nvPr/>
          </p:nvSpPr>
          <p:spPr bwMode="auto">
            <a:xfrm>
              <a:off x="2312"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09" name="Oval 61"/>
            <p:cNvSpPr>
              <a:spLocks noChangeArrowheads="1"/>
            </p:cNvSpPr>
            <p:nvPr/>
          </p:nvSpPr>
          <p:spPr bwMode="auto">
            <a:xfrm>
              <a:off x="2368"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0" name="Oval 62"/>
            <p:cNvSpPr>
              <a:spLocks noChangeArrowheads="1"/>
            </p:cNvSpPr>
            <p:nvPr/>
          </p:nvSpPr>
          <p:spPr bwMode="auto">
            <a:xfrm>
              <a:off x="2424"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1" name="Oval 63"/>
            <p:cNvSpPr>
              <a:spLocks noChangeArrowheads="1"/>
            </p:cNvSpPr>
            <p:nvPr/>
          </p:nvSpPr>
          <p:spPr bwMode="auto">
            <a:xfrm>
              <a:off x="2480"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12" name="Oval 64"/>
            <p:cNvSpPr>
              <a:spLocks noChangeArrowheads="1"/>
            </p:cNvSpPr>
            <p:nvPr/>
          </p:nvSpPr>
          <p:spPr bwMode="auto">
            <a:xfrm>
              <a:off x="2256"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13" name="Oval 65"/>
            <p:cNvSpPr>
              <a:spLocks noChangeArrowheads="1"/>
            </p:cNvSpPr>
            <p:nvPr/>
          </p:nvSpPr>
          <p:spPr bwMode="auto">
            <a:xfrm>
              <a:off x="2312"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4" name="Oval 66"/>
            <p:cNvSpPr>
              <a:spLocks noChangeArrowheads="1"/>
            </p:cNvSpPr>
            <p:nvPr/>
          </p:nvSpPr>
          <p:spPr bwMode="auto">
            <a:xfrm>
              <a:off x="2368"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5" name="Oval 67"/>
            <p:cNvSpPr>
              <a:spLocks noChangeArrowheads="1"/>
            </p:cNvSpPr>
            <p:nvPr/>
          </p:nvSpPr>
          <p:spPr bwMode="auto">
            <a:xfrm>
              <a:off x="2424"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6" name="Oval 68"/>
            <p:cNvSpPr>
              <a:spLocks noChangeArrowheads="1"/>
            </p:cNvSpPr>
            <p:nvPr/>
          </p:nvSpPr>
          <p:spPr bwMode="auto">
            <a:xfrm>
              <a:off x="2480"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17" name="Oval 69"/>
            <p:cNvSpPr>
              <a:spLocks noChangeArrowheads="1"/>
            </p:cNvSpPr>
            <p:nvPr/>
          </p:nvSpPr>
          <p:spPr bwMode="auto">
            <a:xfrm>
              <a:off x="2256"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118" name="Oval 70"/>
            <p:cNvSpPr>
              <a:spLocks noChangeArrowheads="1"/>
            </p:cNvSpPr>
            <p:nvPr/>
          </p:nvSpPr>
          <p:spPr bwMode="auto">
            <a:xfrm>
              <a:off x="2312"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19" name="Oval 71"/>
            <p:cNvSpPr>
              <a:spLocks noChangeArrowheads="1"/>
            </p:cNvSpPr>
            <p:nvPr/>
          </p:nvSpPr>
          <p:spPr bwMode="auto">
            <a:xfrm>
              <a:off x="2368"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20" name="Oval 72"/>
            <p:cNvSpPr>
              <a:spLocks noChangeArrowheads="1"/>
            </p:cNvSpPr>
            <p:nvPr/>
          </p:nvSpPr>
          <p:spPr bwMode="auto">
            <a:xfrm>
              <a:off x="2424"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121" name="Oval 73"/>
            <p:cNvSpPr>
              <a:spLocks noChangeArrowheads="1"/>
            </p:cNvSpPr>
            <p:nvPr/>
          </p:nvSpPr>
          <p:spPr bwMode="auto">
            <a:xfrm>
              <a:off x="2480"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4" name="Group 74"/>
          <p:cNvGrpSpPr>
            <a:grpSpLocks/>
          </p:cNvGrpSpPr>
          <p:nvPr/>
        </p:nvGrpSpPr>
        <p:grpSpPr bwMode="auto">
          <a:xfrm>
            <a:off x="6629400" y="4191000"/>
            <a:ext cx="431800" cy="381000"/>
            <a:chOff x="2256" y="1920"/>
            <a:chExt cx="272" cy="240"/>
          </a:xfrm>
        </p:grpSpPr>
        <p:sp>
          <p:nvSpPr>
            <p:cNvPr id="39072" name="Oval 75"/>
            <p:cNvSpPr>
              <a:spLocks noChangeArrowheads="1"/>
            </p:cNvSpPr>
            <p:nvPr/>
          </p:nvSpPr>
          <p:spPr bwMode="auto">
            <a:xfrm>
              <a:off x="2256"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73" name="Oval 76"/>
            <p:cNvSpPr>
              <a:spLocks noChangeArrowheads="1"/>
            </p:cNvSpPr>
            <p:nvPr/>
          </p:nvSpPr>
          <p:spPr bwMode="auto">
            <a:xfrm>
              <a:off x="2312"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4" name="Oval 77"/>
            <p:cNvSpPr>
              <a:spLocks noChangeArrowheads="1"/>
            </p:cNvSpPr>
            <p:nvPr/>
          </p:nvSpPr>
          <p:spPr bwMode="auto">
            <a:xfrm>
              <a:off x="2368"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5" name="Oval 78"/>
            <p:cNvSpPr>
              <a:spLocks noChangeArrowheads="1"/>
            </p:cNvSpPr>
            <p:nvPr/>
          </p:nvSpPr>
          <p:spPr bwMode="auto">
            <a:xfrm>
              <a:off x="2424"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6" name="Oval 79"/>
            <p:cNvSpPr>
              <a:spLocks noChangeArrowheads="1"/>
            </p:cNvSpPr>
            <p:nvPr/>
          </p:nvSpPr>
          <p:spPr bwMode="auto">
            <a:xfrm>
              <a:off x="2480"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77" name="Oval 80"/>
            <p:cNvSpPr>
              <a:spLocks noChangeArrowheads="1"/>
            </p:cNvSpPr>
            <p:nvPr/>
          </p:nvSpPr>
          <p:spPr bwMode="auto">
            <a:xfrm>
              <a:off x="2256"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78" name="Oval 81"/>
            <p:cNvSpPr>
              <a:spLocks noChangeArrowheads="1"/>
            </p:cNvSpPr>
            <p:nvPr/>
          </p:nvSpPr>
          <p:spPr bwMode="auto">
            <a:xfrm>
              <a:off x="2312"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9" name="Oval 82"/>
            <p:cNvSpPr>
              <a:spLocks noChangeArrowheads="1"/>
            </p:cNvSpPr>
            <p:nvPr/>
          </p:nvSpPr>
          <p:spPr bwMode="auto">
            <a:xfrm>
              <a:off x="2368"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80" name="Oval 83"/>
            <p:cNvSpPr>
              <a:spLocks noChangeArrowheads="1"/>
            </p:cNvSpPr>
            <p:nvPr/>
          </p:nvSpPr>
          <p:spPr bwMode="auto">
            <a:xfrm>
              <a:off x="2424"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81" name="Oval 84"/>
            <p:cNvSpPr>
              <a:spLocks noChangeArrowheads="1"/>
            </p:cNvSpPr>
            <p:nvPr/>
          </p:nvSpPr>
          <p:spPr bwMode="auto">
            <a:xfrm>
              <a:off x="2480"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82" name="Oval 85"/>
            <p:cNvSpPr>
              <a:spLocks noChangeArrowheads="1"/>
            </p:cNvSpPr>
            <p:nvPr/>
          </p:nvSpPr>
          <p:spPr bwMode="auto">
            <a:xfrm>
              <a:off x="2256"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83" name="Oval 86"/>
            <p:cNvSpPr>
              <a:spLocks noChangeArrowheads="1"/>
            </p:cNvSpPr>
            <p:nvPr/>
          </p:nvSpPr>
          <p:spPr bwMode="auto">
            <a:xfrm>
              <a:off x="2312"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84" name="Oval 87"/>
            <p:cNvSpPr>
              <a:spLocks noChangeArrowheads="1"/>
            </p:cNvSpPr>
            <p:nvPr/>
          </p:nvSpPr>
          <p:spPr bwMode="auto">
            <a:xfrm>
              <a:off x="2368"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85" name="Oval 88"/>
            <p:cNvSpPr>
              <a:spLocks noChangeArrowheads="1"/>
            </p:cNvSpPr>
            <p:nvPr/>
          </p:nvSpPr>
          <p:spPr bwMode="auto">
            <a:xfrm>
              <a:off x="2424" y="2016"/>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86" name="Oval 89"/>
            <p:cNvSpPr>
              <a:spLocks noChangeArrowheads="1"/>
            </p:cNvSpPr>
            <p:nvPr/>
          </p:nvSpPr>
          <p:spPr bwMode="auto">
            <a:xfrm>
              <a:off x="2480"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87" name="Oval 90"/>
            <p:cNvSpPr>
              <a:spLocks noChangeArrowheads="1"/>
            </p:cNvSpPr>
            <p:nvPr/>
          </p:nvSpPr>
          <p:spPr bwMode="auto">
            <a:xfrm>
              <a:off x="2256"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88" name="Oval 91"/>
            <p:cNvSpPr>
              <a:spLocks noChangeArrowheads="1"/>
            </p:cNvSpPr>
            <p:nvPr/>
          </p:nvSpPr>
          <p:spPr bwMode="auto">
            <a:xfrm>
              <a:off x="2312"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89" name="Oval 92"/>
            <p:cNvSpPr>
              <a:spLocks noChangeArrowheads="1"/>
            </p:cNvSpPr>
            <p:nvPr/>
          </p:nvSpPr>
          <p:spPr bwMode="auto">
            <a:xfrm>
              <a:off x="2368"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90" name="Oval 93"/>
            <p:cNvSpPr>
              <a:spLocks noChangeArrowheads="1"/>
            </p:cNvSpPr>
            <p:nvPr/>
          </p:nvSpPr>
          <p:spPr bwMode="auto">
            <a:xfrm>
              <a:off x="2424" y="2064"/>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91" name="Oval 94"/>
            <p:cNvSpPr>
              <a:spLocks noChangeArrowheads="1"/>
            </p:cNvSpPr>
            <p:nvPr/>
          </p:nvSpPr>
          <p:spPr bwMode="auto">
            <a:xfrm>
              <a:off x="2480"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92" name="Oval 95"/>
            <p:cNvSpPr>
              <a:spLocks noChangeArrowheads="1"/>
            </p:cNvSpPr>
            <p:nvPr/>
          </p:nvSpPr>
          <p:spPr bwMode="auto">
            <a:xfrm>
              <a:off x="2256"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93" name="Oval 96"/>
            <p:cNvSpPr>
              <a:spLocks noChangeArrowheads="1"/>
            </p:cNvSpPr>
            <p:nvPr/>
          </p:nvSpPr>
          <p:spPr bwMode="auto">
            <a:xfrm>
              <a:off x="2312" y="211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94" name="Oval 97"/>
            <p:cNvSpPr>
              <a:spLocks noChangeArrowheads="1"/>
            </p:cNvSpPr>
            <p:nvPr/>
          </p:nvSpPr>
          <p:spPr bwMode="auto">
            <a:xfrm>
              <a:off x="2368" y="2112"/>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95" name="Oval 98"/>
            <p:cNvSpPr>
              <a:spLocks noChangeArrowheads="1"/>
            </p:cNvSpPr>
            <p:nvPr/>
          </p:nvSpPr>
          <p:spPr bwMode="auto">
            <a:xfrm>
              <a:off x="2424" y="2112"/>
              <a:ext cx="48" cy="48"/>
            </a:xfrm>
            <a:prstGeom prst="ellipse">
              <a:avLst/>
            </a:prstGeom>
            <a:solidFill>
              <a:srgbClr val="6D6028"/>
            </a:solidFill>
            <a:ln w="9525">
              <a:solidFill>
                <a:schemeClr val="tx1"/>
              </a:solidFill>
              <a:round/>
              <a:headEnd/>
              <a:tailEnd/>
            </a:ln>
          </p:spPr>
          <p:txBody>
            <a:bodyPr wrap="none" anchor="ctr">
              <a:prstTxWarp prst="textNoShape">
                <a:avLst/>
              </a:prstTxWarp>
            </a:bodyPr>
            <a:lstStyle/>
            <a:p>
              <a:endParaRPr lang="en-US"/>
            </a:p>
          </p:txBody>
        </p:sp>
        <p:sp>
          <p:nvSpPr>
            <p:cNvPr id="39096" name="Oval 99"/>
            <p:cNvSpPr>
              <a:spLocks noChangeArrowheads="1"/>
            </p:cNvSpPr>
            <p:nvPr/>
          </p:nvSpPr>
          <p:spPr bwMode="auto">
            <a:xfrm>
              <a:off x="2480"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5" name="Group 100"/>
          <p:cNvGrpSpPr>
            <a:grpSpLocks/>
          </p:cNvGrpSpPr>
          <p:nvPr/>
        </p:nvGrpSpPr>
        <p:grpSpPr bwMode="auto">
          <a:xfrm flipV="1">
            <a:off x="6629400" y="4191000"/>
            <a:ext cx="431800" cy="381000"/>
            <a:chOff x="2256" y="1680"/>
            <a:chExt cx="272" cy="240"/>
          </a:xfrm>
        </p:grpSpPr>
        <p:sp>
          <p:nvSpPr>
            <p:cNvPr id="39047" name="Oval 101"/>
            <p:cNvSpPr>
              <a:spLocks noChangeArrowheads="1"/>
            </p:cNvSpPr>
            <p:nvPr/>
          </p:nvSpPr>
          <p:spPr bwMode="auto">
            <a:xfrm>
              <a:off x="2256"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48" name="Oval 102"/>
            <p:cNvSpPr>
              <a:spLocks noChangeArrowheads="1"/>
            </p:cNvSpPr>
            <p:nvPr/>
          </p:nvSpPr>
          <p:spPr bwMode="auto">
            <a:xfrm>
              <a:off x="2312"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049" name="Oval 103"/>
            <p:cNvSpPr>
              <a:spLocks noChangeArrowheads="1"/>
            </p:cNvSpPr>
            <p:nvPr/>
          </p:nvSpPr>
          <p:spPr bwMode="auto">
            <a:xfrm>
              <a:off x="2368" y="1680"/>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9050" name="Oval 104"/>
            <p:cNvSpPr>
              <a:spLocks noChangeArrowheads="1"/>
            </p:cNvSpPr>
            <p:nvPr/>
          </p:nvSpPr>
          <p:spPr bwMode="auto">
            <a:xfrm>
              <a:off x="2424"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051" name="Oval 105"/>
            <p:cNvSpPr>
              <a:spLocks noChangeArrowheads="1"/>
            </p:cNvSpPr>
            <p:nvPr/>
          </p:nvSpPr>
          <p:spPr bwMode="auto">
            <a:xfrm>
              <a:off x="2480"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52" name="Oval 106"/>
            <p:cNvSpPr>
              <a:spLocks noChangeArrowheads="1"/>
            </p:cNvSpPr>
            <p:nvPr/>
          </p:nvSpPr>
          <p:spPr bwMode="auto">
            <a:xfrm>
              <a:off x="2256"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53" name="Oval 107"/>
            <p:cNvSpPr>
              <a:spLocks noChangeArrowheads="1"/>
            </p:cNvSpPr>
            <p:nvPr/>
          </p:nvSpPr>
          <p:spPr bwMode="auto">
            <a:xfrm>
              <a:off x="2312"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054" name="Oval 108"/>
            <p:cNvSpPr>
              <a:spLocks noChangeArrowheads="1"/>
            </p:cNvSpPr>
            <p:nvPr/>
          </p:nvSpPr>
          <p:spPr bwMode="auto">
            <a:xfrm>
              <a:off x="2368" y="1728"/>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9055" name="Oval 109"/>
            <p:cNvSpPr>
              <a:spLocks noChangeArrowheads="1"/>
            </p:cNvSpPr>
            <p:nvPr/>
          </p:nvSpPr>
          <p:spPr bwMode="auto">
            <a:xfrm>
              <a:off x="2424"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9056" name="Oval 110"/>
            <p:cNvSpPr>
              <a:spLocks noChangeArrowheads="1"/>
            </p:cNvSpPr>
            <p:nvPr/>
          </p:nvSpPr>
          <p:spPr bwMode="auto">
            <a:xfrm>
              <a:off x="2480"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57" name="Oval 111"/>
            <p:cNvSpPr>
              <a:spLocks noChangeArrowheads="1"/>
            </p:cNvSpPr>
            <p:nvPr/>
          </p:nvSpPr>
          <p:spPr bwMode="auto">
            <a:xfrm>
              <a:off x="2256"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58" name="Oval 112"/>
            <p:cNvSpPr>
              <a:spLocks noChangeArrowheads="1"/>
            </p:cNvSpPr>
            <p:nvPr/>
          </p:nvSpPr>
          <p:spPr bwMode="auto">
            <a:xfrm>
              <a:off x="2312"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59" name="Oval 113"/>
            <p:cNvSpPr>
              <a:spLocks noChangeArrowheads="1"/>
            </p:cNvSpPr>
            <p:nvPr/>
          </p:nvSpPr>
          <p:spPr bwMode="auto">
            <a:xfrm>
              <a:off x="2368"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0" name="Oval 114"/>
            <p:cNvSpPr>
              <a:spLocks noChangeArrowheads="1"/>
            </p:cNvSpPr>
            <p:nvPr/>
          </p:nvSpPr>
          <p:spPr bwMode="auto">
            <a:xfrm>
              <a:off x="2424"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1" name="Oval 115"/>
            <p:cNvSpPr>
              <a:spLocks noChangeArrowheads="1"/>
            </p:cNvSpPr>
            <p:nvPr/>
          </p:nvSpPr>
          <p:spPr bwMode="auto">
            <a:xfrm>
              <a:off x="2480"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62" name="Oval 116"/>
            <p:cNvSpPr>
              <a:spLocks noChangeArrowheads="1"/>
            </p:cNvSpPr>
            <p:nvPr/>
          </p:nvSpPr>
          <p:spPr bwMode="auto">
            <a:xfrm>
              <a:off x="2256"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63" name="Oval 117"/>
            <p:cNvSpPr>
              <a:spLocks noChangeArrowheads="1"/>
            </p:cNvSpPr>
            <p:nvPr/>
          </p:nvSpPr>
          <p:spPr bwMode="auto">
            <a:xfrm>
              <a:off x="2312"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4" name="Oval 118"/>
            <p:cNvSpPr>
              <a:spLocks noChangeArrowheads="1"/>
            </p:cNvSpPr>
            <p:nvPr/>
          </p:nvSpPr>
          <p:spPr bwMode="auto">
            <a:xfrm>
              <a:off x="2368"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5" name="Oval 119"/>
            <p:cNvSpPr>
              <a:spLocks noChangeArrowheads="1"/>
            </p:cNvSpPr>
            <p:nvPr/>
          </p:nvSpPr>
          <p:spPr bwMode="auto">
            <a:xfrm>
              <a:off x="2424"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6" name="Oval 120"/>
            <p:cNvSpPr>
              <a:spLocks noChangeArrowheads="1"/>
            </p:cNvSpPr>
            <p:nvPr/>
          </p:nvSpPr>
          <p:spPr bwMode="auto">
            <a:xfrm>
              <a:off x="2480"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67" name="Oval 121"/>
            <p:cNvSpPr>
              <a:spLocks noChangeArrowheads="1"/>
            </p:cNvSpPr>
            <p:nvPr/>
          </p:nvSpPr>
          <p:spPr bwMode="auto">
            <a:xfrm>
              <a:off x="2256"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68" name="Oval 122"/>
            <p:cNvSpPr>
              <a:spLocks noChangeArrowheads="1"/>
            </p:cNvSpPr>
            <p:nvPr/>
          </p:nvSpPr>
          <p:spPr bwMode="auto">
            <a:xfrm>
              <a:off x="2312"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69" name="Oval 123"/>
            <p:cNvSpPr>
              <a:spLocks noChangeArrowheads="1"/>
            </p:cNvSpPr>
            <p:nvPr/>
          </p:nvSpPr>
          <p:spPr bwMode="auto">
            <a:xfrm>
              <a:off x="2368"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0" name="Oval 124"/>
            <p:cNvSpPr>
              <a:spLocks noChangeArrowheads="1"/>
            </p:cNvSpPr>
            <p:nvPr/>
          </p:nvSpPr>
          <p:spPr bwMode="auto">
            <a:xfrm>
              <a:off x="2424"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71" name="Oval 125"/>
            <p:cNvSpPr>
              <a:spLocks noChangeArrowheads="1"/>
            </p:cNvSpPr>
            <p:nvPr/>
          </p:nvSpPr>
          <p:spPr bwMode="auto">
            <a:xfrm>
              <a:off x="2480"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6" name="Group 126"/>
          <p:cNvGrpSpPr>
            <a:grpSpLocks/>
          </p:cNvGrpSpPr>
          <p:nvPr/>
        </p:nvGrpSpPr>
        <p:grpSpPr bwMode="auto">
          <a:xfrm flipV="1">
            <a:off x="6629400" y="3810000"/>
            <a:ext cx="431800" cy="381000"/>
            <a:chOff x="2256" y="1920"/>
            <a:chExt cx="272" cy="240"/>
          </a:xfrm>
        </p:grpSpPr>
        <p:sp>
          <p:nvSpPr>
            <p:cNvPr id="39022" name="Oval 127"/>
            <p:cNvSpPr>
              <a:spLocks noChangeArrowheads="1"/>
            </p:cNvSpPr>
            <p:nvPr/>
          </p:nvSpPr>
          <p:spPr bwMode="auto">
            <a:xfrm>
              <a:off x="2256"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23" name="Oval 128"/>
            <p:cNvSpPr>
              <a:spLocks noChangeArrowheads="1"/>
            </p:cNvSpPr>
            <p:nvPr/>
          </p:nvSpPr>
          <p:spPr bwMode="auto">
            <a:xfrm>
              <a:off x="2312"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24" name="Oval 129"/>
            <p:cNvSpPr>
              <a:spLocks noChangeArrowheads="1"/>
            </p:cNvSpPr>
            <p:nvPr/>
          </p:nvSpPr>
          <p:spPr bwMode="auto">
            <a:xfrm>
              <a:off x="2368"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25" name="Oval 130"/>
            <p:cNvSpPr>
              <a:spLocks noChangeArrowheads="1"/>
            </p:cNvSpPr>
            <p:nvPr/>
          </p:nvSpPr>
          <p:spPr bwMode="auto">
            <a:xfrm>
              <a:off x="2424"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26" name="Oval 131"/>
            <p:cNvSpPr>
              <a:spLocks noChangeArrowheads="1"/>
            </p:cNvSpPr>
            <p:nvPr/>
          </p:nvSpPr>
          <p:spPr bwMode="auto">
            <a:xfrm>
              <a:off x="2480"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27" name="Oval 132"/>
            <p:cNvSpPr>
              <a:spLocks noChangeArrowheads="1"/>
            </p:cNvSpPr>
            <p:nvPr/>
          </p:nvSpPr>
          <p:spPr bwMode="auto">
            <a:xfrm>
              <a:off x="2256"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28" name="Oval 133"/>
            <p:cNvSpPr>
              <a:spLocks noChangeArrowheads="1"/>
            </p:cNvSpPr>
            <p:nvPr/>
          </p:nvSpPr>
          <p:spPr bwMode="auto">
            <a:xfrm>
              <a:off x="2312"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29" name="Oval 134"/>
            <p:cNvSpPr>
              <a:spLocks noChangeArrowheads="1"/>
            </p:cNvSpPr>
            <p:nvPr/>
          </p:nvSpPr>
          <p:spPr bwMode="auto">
            <a:xfrm>
              <a:off x="2368"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30" name="Oval 135"/>
            <p:cNvSpPr>
              <a:spLocks noChangeArrowheads="1"/>
            </p:cNvSpPr>
            <p:nvPr/>
          </p:nvSpPr>
          <p:spPr bwMode="auto">
            <a:xfrm>
              <a:off x="2424"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31" name="Oval 136"/>
            <p:cNvSpPr>
              <a:spLocks noChangeArrowheads="1"/>
            </p:cNvSpPr>
            <p:nvPr/>
          </p:nvSpPr>
          <p:spPr bwMode="auto">
            <a:xfrm>
              <a:off x="2480"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32" name="Oval 137"/>
            <p:cNvSpPr>
              <a:spLocks noChangeArrowheads="1"/>
            </p:cNvSpPr>
            <p:nvPr/>
          </p:nvSpPr>
          <p:spPr bwMode="auto">
            <a:xfrm>
              <a:off x="2256"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33" name="Oval 138"/>
            <p:cNvSpPr>
              <a:spLocks noChangeArrowheads="1"/>
            </p:cNvSpPr>
            <p:nvPr/>
          </p:nvSpPr>
          <p:spPr bwMode="auto">
            <a:xfrm>
              <a:off x="2312"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34" name="Oval 139"/>
            <p:cNvSpPr>
              <a:spLocks noChangeArrowheads="1"/>
            </p:cNvSpPr>
            <p:nvPr/>
          </p:nvSpPr>
          <p:spPr bwMode="auto">
            <a:xfrm>
              <a:off x="2368"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35" name="Oval 140"/>
            <p:cNvSpPr>
              <a:spLocks noChangeArrowheads="1"/>
            </p:cNvSpPr>
            <p:nvPr/>
          </p:nvSpPr>
          <p:spPr bwMode="auto">
            <a:xfrm>
              <a:off x="2424" y="2016"/>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36" name="Oval 141"/>
            <p:cNvSpPr>
              <a:spLocks noChangeArrowheads="1"/>
            </p:cNvSpPr>
            <p:nvPr/>
          </p:nvSpPr>
          <p:spPr bwMode="auto">
            <a:xfrm>
              <a:off x="2480"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37" name="Oval 142"/>
            <p:cNvSpPr>
              <a:spLocks noChangeArrowheads="1"/>
            </p:cNvSpPr>
            <p:nvPr/>
          </p:nvSpPr>
          <p:spPr bwMode="auto">
            <a:xfrm>
              <a:off x="2256"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38" name="Oval 143"/>
            <p:cNvSpPr>
              <a:spLocks noChangeArrowheads="1"/>
            </p:cNvSpPr>
            <p:nvPr/>
          </p:nvSpPr>
          <p:spPr bwMode="auto">
            <a:xfrm>
              <a:off x="2312"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39" name="Oval 144"/>
            <p:cNvSpPr>
              <a:spLocks noChangeArrowheads="1"/>
            </p:cNvSpPr>
            <p:nvPr/>
          </p:nvSpPr>
          <p:spPr bwMode="auto">
            <a:xfrm>
              <a:off x="2368"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40" name="Oval 145"/>
            <p:cNvSpPr>
              <a:spLocks noChangeArrowheads="1"/>
            </p:cNvSpPr>
            <p:nvPr/>
          </p:nvSpPr>
          <p:spPr bwMode="auto">
            <a:xfrm>
              <a:off x="2424" y="2064"/>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41" name="Oval 146"/>
            <p:cNvSpPr>
              <a:spLocks noChangeArrowheads="1"/>
            </p:cNvSpPr>
            <p:nvPr/>
          </p:nvSpPr>
          <p:spPr bwMode="auto">
            <a:xfrm>
              <a:off x="2480"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42" name="Oval 147"/>
            <p:cNvSpPr>
              <a:spLocks noChangeArrowheads="1"/>
            </p:cNvSpPr>
            <p:nvPr/>
          </p:nvSpPr>
          <p:spPr bwMode="auto">
            <a:xfrm>
              <a:off x="2256"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43" name="Oval 148"/>
            <p:cNvSpPr>
              <a:spLocks noChangeArrowheads="1"/>
            </p:cNvSpPr>
            <p:nvPr/>
          </p:nvSpPr>
          <p:spPr bwMode="auto">
            <a:xfrm>
              <a:off x="2312" y="211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44" name="Oval 149"/>
            <p:cNvSpPr>
              <a:spLocks noChangeArrowheads="1"/>
            </p:cNvSpPr>
            <p:nvPr/>
          </p:nvSpPr>
          <p:spPr bwMode="auto">
            <a:xfrm>
              <a:off x="2368" y="2112"/>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9045" name="Oval 150"/>
            <p:cNvSpPr>
              <a:spLocks noChangeArrowheads="1"/>
            </p:cNvSpPr>
            <p:nvPr/>
          </p:nvSpPr>
          <p:spPr bwMode="auto">
            <a:xfrm>
              <a:off x="2424" y="2112"/>
              <a:ext cx="48" cy="48"/>
            </a:xfrm>
            <a:prstGeom prst="ellipse">
              <a:avLst/>
            </a:prstGeom>
            <a:solidFill>
              <a:srgbClr val="6D6028"/>
            </a:solidFill>
            <a:ln w="9525">
              <a:solidFill>
                <a:schemeClr val="tx1"/>
              </a:solidFill>
              <a:round/>
              <a:headEnd/>
              <a:tailEnd/>
            </a:ln>
          </p:spPr>
          <p:txBody>
            <a:bodyPr wrap="none" anchor="ctr">
              <a:prstTxWarp prst="textNoShape">
                <a:avLst/>
              </a:prstTxWarp>
            </a:bodyPr>
            <a:lstStyle/>
            <a:p>
              <a:endParaRPr lang="en-US"/>
            </a:p>
          </p:txBody>
        </p:sp>
        <p:sp>
          <p:nvSpPr>
            <p:cNvPr id="39046" name="Oval 151"/>
            <p:cNvSpPr>
              <a:spLocks noChangeArrowheads="1"/>
            </p:cNvSpPr>
            <p:nvPr/>
          </p:nvSpPr>
          <p:spPr bwMode="auto">
            <a:xfrm>
              <a:off x="2480"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7" name="Group 152"/>
          <p:cNvGrpSpPr>
            <a:grpSpLocks/>
          </p:cNvGrpSpPr>
          <p:nvPr/>
        </p:nvGrpSpPr>
        <p:grpSpPr bwMode="auto">
          <a:xfrm>
            <a:off x="381000" y="1143000"/>
            <a:ext cx="8412163" cy="3744913"/>
            <a:chOff x="240" y="720"/>
            <a:chExt cx="5299" cy="2359"/>
          </a:xfrm>
        </p:grpSpPr>
        <p:sp>
          <p:nvSpPr>
            <p:cNvPr id="38956" name="Rectangle 153"/>
            <p:cNvSpPr>
              <a:spLocks noChangeArrowheads="1"/>
            </p:cNvSpPr>
            <p:nvPr/>
          </p:nvSpPr>
          <p:spPr bwMode="auto">
            <a:xfrm>
              <a:off x="240" y="720"/>
              <a:ext cx="5299" cy="2359"/>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8957" name="Rectangle 154"/>
            <p:cNvSpPr>
              <a:spLocks noChangeArrowheads="1"/>
            </p:cNvSpPr>
            <p:nvPr/>
          </p:nvSpPr>
          <p:spPr bwMode="auto">
            <a:xfrm>
              <a:off x="288" y="768"/>
              <a:ext cx="5088" cy="192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38958" name="Text Box 155"/>
            <p:cNvSpPr txBox="1">
              <a:spLocks noChangeArrowheads="1"/>
            </p:cNvSpPr>
            <p:nvPr/>
          </p:nvSpPr>
          <p:spPr bwMode="auto">
            <a:xfrm>
              <a:off x="336" y="816"/>
              <a:ext cx="5088" cy="1444"/>
            </a:xfrm>
            <a:prstGeom prst="rect">
              <a:avLst/>
            </a:prstGeom>
            <a:noFill/>
            <a:ln w="9525">
              <a:noFill/>
              <a:miter lim="800000"/>
              <a:headEnd/>
              <a:tailEnd/>
            </a:ln>
          </p:spPr>
          <p:txBody>
            <a:bodyPr>
              <a:prstTxWarp prst="textNoShape">
                <a:avLst/>
              </a:prstTxWarp>
              <a:spAutoFit/>
            </a:bodyPr>
            <a:lstStyle/>
            <a:p>
              <a:r>
                <a:rPr lang="en-US" sz="1600" b="1" dirty="0">
                  <a:latin typeface="Courier New" pitchFamily="1" charset="0"/>
                </a:rPr>
                <a:t>public void run() {</a:t>
              </a:r>
            </a:p>
            <a:p>
              <a:r>
                <a:rPr lang="en-US" sz="1600" b="1" dirty="0">
                  <a:latin typeface="Courier New" pitchFamily="1" charset="0"/>
                </a:rPr>
                <a:t>   </a:t>
              </a:r>
              <a:r>
                <a:rPr lang="en-US" sz="1600" b="1" dirty="0" err="1">
                  <a:latin typeface="Courier New" pitchFamily="1" charset="0"/>
                </a:rPr>
                <a:t>GImage</a:t>
              </a:r>
              <a:r>
                <a:rPr lang="en-US" sz="1600" b="1" dirty="0">
                  <a:latin typeface="Courier New" pitchFamily="1" charset="0"/>
                </a:rPr>
                <a:t> original = new </a:t>
              </a:r>
              <a:r>
                <a:rPr lang="en-US" sz="1600" b="1" dirty="0" err="1">
                  <a:latin typeface="Courier New" pitchFamily="1" charset="0"/>
                </a:rPr>
                <a:t>GImage("</a:t>
              </a:r>
              <a:r>
                <a:rPr lang="en-US" sz="1600" b="1" dirty="0" err="1" smtClean="0">
                  <a:latin typeface="Courier New" pitchFamily="1" charset="0"/>
                </a:rPr>
                <a:t>Candle.png</a:t>
              </a:r>
              <a:r>
                <a:rPr lang="en-US" sz="1600" b="1" dirty="0" smtClean="0">
                  <a:latin typeface="Courier New" pitchFamily="1" charset="0"/>
                </a:rPr>
                <a:t>"</a:t>
              </a:r>
              <a:r>
                <a:rPr lang="en-US" sz="1600" b="1" dirty="0">
                  <a:latin typeface="Courier New" pitchFamily="1" charset="0"/>
                </a:rPr>
                <a:t>);</a:t>
              </a:r>
            </a:p>
            <a:p>
              <a:r>
                <a:rPr lang="en-US" sz="1600" b="1" dirty="0">
                  <a:latin typeface="Courier New" pitchFamily="1" charset="0"/>
                </a:rPr>
                <a:t>   </a:t>
              </a:r>
              <a:r>
                <a:rPr lang="en-US" sz="1600" b="1" dirty="0" err="1">
                  <a:latin typeface="Courier New" pitchFamily="1" charset="0"/>
                </a:rPr>
                <a:t>GImage</a:t>
              </a:r>
              <a:r>
                <a:rPr lang="en-US" sz="1600" b="1" dirty="0">
                  <a:latin typeface="Courier New" pitchFamily="1" charset="0"/>
                </a:rPr>
                <a:t> flipped = </a:t>
              </a:r>
              <a:r>
                <a:rPr lang="en-US" sz="1600" b="1" dirty="0" err="1">
                  <a:latin typeface="Courier New" pitchFamily="1" charset="0"/>
                </a:rPr>
                <a:t>flipVertical(original</a:t>
              </a:r>
              <a:r>
                <a:rPr lang="en-US" sz="1600" b="1" dirty="0">
                  <a:latin typeface="Courier New" pitchFamily="1" charset="0"/>
                </a:rPr>
                <a:t>);</a:t>
              </a:r>
            </a:p>
            <a:p>
              <a:r>
                <a:rPr lang="en-US" sz="1600" b="1" dirty="0">
                  <a:latin typeface="Courier New" pitchFamily="1" charset="0"/>
                </a:rPr>
                <a:t>   double </a:t>
              </a:r>
              <a:r>
                <a:rPr lang="en-US" sz="1600" b="1" dirty="0" err="1">
                  <a:latin typeface="Courier New" pitchFamily="1" charset="0"/>
                </a:rPr>
                <a:t>y</a:t>
              </a:r>
              <a:r>
                <a:rPr lang="en-US" sz="1600" b="1" dirty="0">
                  <a:latin typeface="Courier New" pitchFamily="1" charset="0"/>
                </a:rPr>
                <a:t> = (</a:t>
              </a:r>
              <a:r>
                <a:rPr lang="en-US" sz="1600" b="1" dirty="0" err="1">
                  <a:latin typeface="Courier New" pitchFamily="1" charset="0"/>
                </a:rPr>
                <a:t>getHeight</a:t>
              </a:r>
              <a:r>
                <a:rPr lang="en-US" sz="1600" b="1" dirty="0">
                  <a:latin typeface="Courier New" pitchFamily="1" charset="0"/>
                </a:rPr>
                <a:t>() - </a:t>
              </a:r>
              <a:r>
                <a:rPr lang="en-US" sz="1600" b="1" dirty="0" err="1">
                  <a:latin typeface="Courier New" pitchFamily="1" charset="0"/>
                </a:rPr>
                <a:t>original.getHeight</a:t>
              </a:r>
              <a:r>
                <a:rPr lang="en-US" sz="1600" b="1" dirty="0">
                  <a:latin typeface="Courier New" pitchFamily="1" charset="0"/>
                </a:rPr>
                <a:t>()) / 2;</a:t>
              </a:r>
            </a:p>
            <a:p>
              <a:r>
                <a:rPr lang="en-US" sz="1600" b="1" dirty="0">
                  <a:latin typeface="Courier New" pitchFamily="1" charset="0"/>
                </a:rPr>
                <a:t>   double x1 = (</a:t>
              </a:r>
              <a:r>
                <a:rPr lang="en-US" sz="1600" b="1" dirty="0" err="1">
                  <a:latin typeface="Courier New" pitchFamily="1" charset="0"/>
                </a:rPr>
                <a:t>getWidth</a:t>
              </a:r>
              <a:r>
                <a:rPr lang="en-US" sz="1600" b="1" dirty="0">
                  <a:latin typeface="Courier New" pitchFamily="1" charset="0"/>
                </a:rPr>
                <a:t>() - IMAGE_SEP) / 2;</a:t>
              </a:r>
            </a:p>
            <a:p>
              <a:r>
                <a:rPr lang="en-US" sz="1600" b="1" dirty="0">
                  <a:latin typeface="Courier New" pitchFamily="1" charset="0"/>
                </a:rPr>
                <a:t>   double x0 = x1 - </a:t>
              </a:r>
              <a:r>
                <a:rPr lang="en-US" sz="1600" b="1" dirty="0" err="1">
                  <a:latin typeface="Courier New" pitchFamily="1" charset="0"/>
                </a:rPr>
                <a:t>original.getWidth</a:t>
              </a:r>
              <a:r>
                <a:rPr lang="en-US" sz="1600" b="1" dirty="0">
                  <a:latin typeface="Courier New" pitchFamily="1" charset="0"/>
                </a:rPr>
                <a:t>() - IMAGE_SEP;</a:t>
              </a:r>
            </a:p>
            <a:p>
              <a:r>
                <a:rPr lang="en-US" sz="1600" b="1" dirty="0">
                  <a:latin typeface="Courier New" pitchFamily="1" charset="0"/>
                </a:rPr>
                <a:t>   </a:t>
              </a:r>
              <a:r>
                <a:rPr lang="en-US" sz="1600" b="1" dirty="0" err="1">
                  <a:latin typeface="Courier New" pitchFamily="1" charset="0"/>
                </a:rPr>
                <a:t>add(original</a:t>
              </a:r>
              <a:r>
                <a:rPr lang="en-US" sz="1600" b="1" dirty="0">
                  <a:latin typeface="Courier New" pitchFamily="1" charset="0"/>
                </a:rPr>
                <a:t>, x0, </a:t>
              </a:r>
              <a:r>
                <a:rPr lang="en-US" sz="1600" b="1" dirty="0" err="1">
                  <a:latin typeface="Courier New" pitchFamily="1" charset="0"/>
                </a:rPr>
                <a:t>y</a:t>
              </a:r>
              <a:r>
                <a:rPr lang="en-US" sz="1600" b="1" dirty="0">
                  <a:latin typeface="Courier New" pitchFamily="1" charset="0"/>
                </a:rPr>
                <a:t>);</a:t>
              </a:r>
            </a:p>
            <a:p>
              <a:r>
                <a:rPr lang="en-US" sz="1600" b="1" dirty="0">
                  <a:latin typeface="Courier New" pitchFamily="1" charset="0"/>
                </a:rPr>
                <a:t>   </a:t>
              </a:r>
              <a:r>
                <a:rPr lang="en-US" sz="1600" b="1" dirty="0" err="1">
                  <a:latin typeface="Courier New" pitchFamily="1" charset="0"/>
                </a:rPr>
                <a:t>add(flipped</a:t>
              </a:r>
              <a:r>
                <a:rPr lang="en-US" sz="1600" b="1" dirty="0">
                  <a:latin typeface="Courier New" pitchFamily="1" charset="0"/>
                </a:rPr>
                <a:t>, x1, </a:t>
              </a:r>
              <a:r>
                <a:rPr lang="en-US" sz="1600" b="1" dirty="0" err="1">
                  <a:latin typeface="Courier New" pitchFamily="1" charset="0"/>
                </a:rPr>
                <a:t>y</a:t>
              </a:r>
              <a:r>
                <a:rPr lang="en-US" sz="1600" b="1" dirty="0">
                  <a:latin typeface="Courier New" pitchFamily="1" charset="0"/>
                </a:rPr>
                <a:t>);</a:t>
              </a:r>
            </a:p>
            <a:p>
              <a:r>
                <a:rPr lang="en-US" sz="1600" b="1" dirty="0">
                  <a:latin typeface="Courier New" pitchFamily="1" charset="0"/>
                </a:rPr>
                <a:t>}</a:t>
              </a:r>
            </a:p>
          </p:txBody>
        </p:sp>
        <p:grpSp>
          <p:nvGrpSpPr>
            <p:cNvPr id="38959" name="Group 156"/>
            <p:cNvGrpSpPr>
              <a:grpSpLocks/>
            </p:cNvGrpSpPr>
            <p:nvPr/>
          </p:nvGrpSpPr>
          <p:grpSpPr bwMode="auto">
            <a:xfrm>
              <a:off x="392" y="1008"/>
              <a:ext cx="5120" cy="2030"/>
              <a:chOff x="392" y="1008"/>
              <a:chExt cx="5120" cy="2030"/>
            </a:xfrm>
          </p:grpSpPr>
          <p:sp>
            <p:nvSpPr>
              <p:cNvPr id="39013" name="Rectangle 157"/>
              <p:cNvSpPr>
                <a:spLocks noChangeArrowheads="1"/>
              </p:cNvSpPr>
              <p:nvPr/>
            </p:nvSpPr>
            <p:spPr bwMode="auto">
              <a:xfrm>
                <a:off x="392" y="1008"/>
                <a:ext cx="5088" cy="203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39014" name="Text Box 158"/>
              <p:cNvSpPr txBox="1">
                <a:spLocks noChangeArrowheads="1"/>
              </p:cNvSpPr>
              <p:nvPr/>
            </p:nvSpPr>
            <p:spPr bwMode="auto">
              <a:xfrm>
                <a:off x="432" y="1052"/>
                <a:ext cx="4944" cy="1752"/>
              </a:xfrm>
              <a:prstGeom prst="rect">
                <a:avLst/>
              </a:prstGeom>
              <a:noFill/>
              <a:ln w="9525">
                <a:noFill/>
                <a:miter lim="800000"/>
                <a:headEnd/>
                <a:tailEnd/>
              </a:ln>
            </p:spPr>
            <p:txBody>
              <a:bodyPr>
                <a:prstTxWarp prst="textNoShape">
                  <a:avLst/>
                </a:prstTxWarp>
                <a:spAutoFit/>
              </a:bodyPr>
              <a:lstStyle/>
              <a:p>
                <a:r>
                  <a:rPr sz="1600" b="1" noProof="1">
                    <a:latin typeface="Courier New" pitchFamily="1" charset="0"/>
                  </a:rPr>
                  <a:t>private GImage flipVertical(GImage image) {</a:t>
                </a:r>
              </a:p>
              <a:p>
                <a:r>
                  <a:rPr sz="1600" b="1" noProof="1">
                    <a:latin typeface="Courier New" pitchFamily="1" charset="0"/>
                  </a:rPr>
                  <a:t>   int[][] array = image.getPixelArray();</a:t>
                </a:r>
              </a:p>
              <a:p>
                <a:r>
                  <a:rPr sz="1600" b="1" noProof="1">
                    <a:latin typeface="Courier New" pitchFamily="1" charset="0"/>
                  </a:rPr>
                  <a:t>   int height = array.length;</a:t>
                </a:r>
              </a:p>
              <a:p>
                <a:r>
                  <a:rPr sz="1600" b="1" noProof="1">
                    <a:latin typeface="Courier New" pitchFamily="1" charset="0"/>
                  </a:rPr>
                  <a:t>   for (int p1 = 0; p1 &lt; height / 2; p1++) {</a:t>
                </a:r>
              </a:p>
              <a:p>
                <a:r>
                  <a:rPr sz="1600" b="1" noProof="1">
                    <a:latin typeface="Courier New" pitchFamily="1" charset="0"/>
                  </a:rPr>
                  <a:t>      int p2 = height - p1 - 1;</a:t>
                </a:r>
              </a:p>
              <a:p>
                <a:r>
                  <a:rPr sz="1600" b="1" noProof="1">
                    <a:latin typeface="Courier New" pitchFamily="1" charset="0"/>
                  </a:rPr>
                  <a:t>      int[] temp = array[p1];</a:t>
                </a:r>
              </a:p>
              <a:p>
                <a:r>
                  <a:rPr sz="1600" b="1" noProof="1">
                    <a:latin typeface="Courier New" pitchFamily="1" charset="0"/>
                  </a:rPr>
                  <a:t>      array[p1] = array[p2];</a:t>
                </a:r>
              </a:p>
              <a:p>
                <a:r>
                  <a:rPr sz="1600" b="1" noProof="1">
                    <a:latin typeface="Courier New" pitchFamily="1" charset="0"/>
                  </a:rPr>
                  <a:t>      array[p2] = temp;</a:t>
                </a:r>
              </a:p>
              <a:p>
                <a:r>
                  <a:rPr sz="1600" b="1" noProof="1">
                    <a:latin typeface="Courier New" pitchFamily="1" charset="0"/>
                  </a:rPr>
                  <a:t>   }</a:t>
                </a:r>
              </a:p>
              <a:p>
                <a:r>
                  <a:rPr sz="1600" b="1" noProof="1">
                    <a:latin typeface="Courier New" pitchFamily="1" charset="0"/>
                  </a:rPr>
                  <a:t>   return new GImage(array);</a:t>
                </a:r>
              </a:p>
              <a:p>
                <a:r>
                  <a:rPr sz="1600" b="1" noProof="1">
                    <a:latin typeface="Courier New" pitchFamily="1" charset="0"/>
                  </a:rPr>
                  <a:t>}</a:t>
                </a:r>
              </a:p>
            </p:txBody>
          </p:sp>
          <p:sp>
            <p:nvSpPr>
              <p:cNvPr id="39015" name="Text Box 159"/>
              <p:cNvSpPr txBox="1">
                <a:spLocks noChangeArrowheads="1"/>
              </p:cNvSpPr>
              <p:nvPr/>
            </p:nvSpPr>
            <p:spPr bwMode="auto">
              <a:xfrm>
                <a:off x="4728" y="2174"/>
                <a:ext cx="784"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image</a:t>
                </a:r>
                <a:endParaRPr lang="en-US" sz="2000" b="1">
                  <a:latin typeface="Courier New" pitchFamily="1" charset="0"/>
                </a:endParaRPr>
              </a:p>
            </p:txBody>
          </p:sp>
          <p:sp>
            <p:nvSpPr>
              <p:cNvPr id="39016" name="Rectangle 160"/>
              <p:cNvSpPr>
                <a:spLocks noChangeArrowheads="1"/>
              </p:cNvSpPr>
              <p:nvPr/>
            </p:nvSpPr>
            <p:spPr bwMode="auto">
              <a:xfrm>
                <a:off x="4800" y="2360"/>
                <a:ext cx="576" cy="57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9017" name="Text Box 161"/>
              <p:cNvSpPr txBox="1">
                <a:spLocks noChangeArrowheads="1"/>
              </p:cNvSpPr>
              <p:nvPr/>
            </p:nvSpPr>
            <p:spPr bwMode="auto">
              <a:xfrm>
                <a:off x="3960" y="2168"/>
                <a:ext cx="784"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array</a:t>
                </a:r>
                <a:endParaRPr lang="en-US" sz="2000" b="1">
                  <a:latin typeface="Courier New" pitchFamily="1" charset="0"/>
                </a:endParaRPr>
              </a:p>
            </p:txBody>
          </p:sp>
          <p:sp>
            <p:nvSpPr>
              <p:cNvPr id="39018" name="Rectangle 162"/>
              <p:cNvSpPr>
                <a:spLocks noChangeArrowheads="1"/>
              </p:cNvSpPr>
              <p:nvPr/>
            </p:nvSpPr>
            <p:spPr bwMode="auto">
              <a:xfrm>
                <a:off x="4032" y="2354"/>
                <a:ext cx="576" cy="57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pic>
            <p:nvPicPr>
              <p:cNvPr id="39019" name="Picture 163" descr="Candle"/>
              <p:cNvPicPr>
                <a:picLocks noChangeAspect="1" noChangeArrowheads="1"/>
              </p:cNvPicPr>
              <p:nvPr/>
            </p:nvPicPr>
            <p:blipFill>
              <a:blip r:embed="rId4"/>
              <a:srcRect/>
              <a:stretch>
                <a:fillRect/>
              </a:stretch>
            </p:blipFill>
            <p:spPr bwMode="auto">
              <a:xfrm>
                <a:off x="5032" y="2410"/>
                <a:ext cx="86" cy="478"/>
              </a:xfrm>
              <a:prstGeom prst="rect">
                <a:avLst/>
              </a:prstGeom>
              <a:noFill/>
              <a:ln w="9525">
                <a:noFill/>
                <a:miter lim="800000"/>
                <a:headEnd/>
                <a:tailEnd/>
              </a:ln>
            </p:spPr>
          </p:pic>
          <p:sp>
            <p:nvSpPr>
              <p:cNvPr id="39020" name="Text Box 164"/>
              <p:cNvSpPr txBox="1">
                <a:spLocks noChangeArrowheads="1"/>
              </p:cNvSpPr>
              <p:nvPr/>
            </p:nvSpPr>
            <p:spPr bwMode="auto">
              <a:xfrm>
                <a:off x="3399" y="2484"/>
                <a:ext cx="585" cy="212"/>
              </a:xfrm>
              <a:prstGeom prst="rect">
                <a:avLst/>
              </a:prstGeom>
              <a:noFill/>
              <a:ln w="9525">
                <a:noFill/>
                <a:miter lim="800000"/>
                <a:headEnd/>
                <a:tailEnd/>
              </a:ln>
            </p:spPr>
            <p:txBody>
              <a:bodyPr>
                <a:prstTxWarp prst="textNoShape">
                  <a:avLst/>
                </a:prstTxWarp>
                <a:spAutoFit/>
              </a:bodyPr>
              <a:lstStyle/>
              <a:p>
                <a:r>
                  <a:rPr lang="en-US" sz="1600" b="1">
                    <a:latin typeface="Courier New" pitchFamily="1" charset="0"/>
                  </a:rPr>
                  <a:t>height</a:t>
                </a:r>
                <a:endParaRPr lang="en-US" sz="2000" b="1">
                  <a:latin typeface="Courier New" pitchFamily="1" charset="0"/>
                </a:endParaRPr>
              </a:p>
            </p:txBody>
          </p:sp>
          <p:sp>
            <p:nvSpPr>
              <p:cNvPr id="39021" name="Rectangle 165"/>
              <p:cNvSpPr>
                <a:spLocks noChangeArrowheads="1"/>
              </p:cNvSpPr>
              <p:nvPr/>
            </p:nvSpPr>
            <p:spPr bwMode="auto">
              <a:xfrm>
                <a:off x="3415" y="2678"/>
                <a:ext cx="521" cy="2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38960" name="Text Box 166"/>
            <p:cNvSpPr txBox="1">
              <a:spLocks noChangeArrowheads="1"/>
            </p:cNvSpPr>
            <p:nvPr/>
          </p:nvSpPr>
          <p:spPr bwMode="auto">
            <a:xfrm>
              <a:off x="3447" y="2688"/>
              <a:ext cx="441" cy="231"/>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Times New Roman" pitchFamily="1" charset="0"/>
                </a:rPr>
                <a:t>100</a:t>
              </a:r>
            </a:p>
          </p:txBody>
        </p:sp>
        <p:grpSp>
          <p:nvGrpSpPr>
            <p:cNvPr id="38961" name="Group 167"/>
            <p:cNvGrpSpPr>
              <a:grpSpLocks/>
            </p:cNvGrpSpPr>
            <p:nvPr/>
          </p:nvGrpSpPr>
          <p:grpSpPr bwMode="auto">
            <a:xfrm flipV="1">
              <a:off x="4176" y="2640"/>
              <a:ext cx="272" cy="240"/>
              <a:chOff x="2256" y="1680"/>
              <a:chExt cx="272" cy="240"/>
            </a:xfrm>
          </p:grpSpPr>
          <p:sp>
            <p:nvSpPr>
              <p:cNvPr id="38988" name="Oval 168"/>
              <p:cNvSpPr>
                <a:spLocks noChangeArrowheads="1"/>
              </p:cNvSpPr>
              <p:nvPr/>
            </p:nvSpPr>
            <p:spPr bwMode="auto">
              <a:xfrm>
                <a:off x="2256"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89" name="Oval 169"/>
              <p:cNvSpPr>
                <a:spLocks noChangeArrowheads="1"/>
              </p:cNvSpPr>
              <p:nvPr/>
            </p:nvSpPr>
            <p:spPr bwMode="auto">
              <a:xfrm>
                <a:off x="2312"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8990" name="Oval 170"/>
              <p:cNvSpPr>
                <a:spLocks noChangeArrowheads="1"/>
              </p:cNvSpPr>
              <p:nvPr/>
            </p:nvSpPr>
            <p:spPr bwMode="auto">
              <a:xfrm>
                <a:off x="2368" y="1680"/>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8991" name="Oval 171"/>
              <p:cNvSpPr>
                <a:spLocks noChangeArrowheads="1"/>
              </p:cNvSpPr>
              <p:nvPr/>
            </p:nvSpPr>
            <p:spPr bwMode="auto">
              <a:xfrm>
                <a:off x="2424" y="1680"/>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8992" name="Oval 172"/>
              <p:cNvSpPr>
                <a:spLocks noChangeArrowheads="1"/>
              </p:cNvSpPr>
              <p:nvPr/>
            </p:nvSpPr>
            <p:spPr bwMode="auto">
              <a:xfrm>
                <a:off x="2480" y="168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93" name="Oval 173"/>
              <p:cNvSpPr>
                <a:spLocks noChangeArrowheads="1"/>
              </p:cNvSpPr>
              <p:nvPr/>
            </p:nvSpPr>
            <p:spPr bwMode="auto">
              <a:xfrm>
                <a:off x="2256"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94" name="Oval 174"/>
              <p:cNvSpPr>
                <a:spLocks noChangeArrowheads="1"/>
              </p:cNvSpPr>
              <p:nvPr/>
            </p:nvSpPr>
            <p:spPr bwMode="auto">
              <a:xfrm>
                <a:off x="2312"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8995" name="Oval 175"/>
              <p:cNvSpPr>
                <a:spLocks noChangeArrowheads="1"/>
              </p:cNvSpPr>
              <p:nvPr/>
            </p:nvSpPr>
            <p:spPr bwMode="auto">
              <a:xfrm>
                <a:off x="2368" y="1728"/>
                <a:ext cx="48" cy="48"/>
              </a:xfrm>
              <a:prstGeom prst="ellipse">
                <a:avLst/>
              </a:prstGeom>
              <a:solidFill>
                <a:srgbClr val="FFFF38"/>
              </a:solidFill>
              <a:ln w="9525">
                <a:solidFill>
                  <a:schemeClr val="tx1"/>
                </a:solidFill>
                <a:round/>
                <a:headEnd/>
                <a:tailEnd/>
              </a:ln>
            </p:spPr>
            <p:txBody>
              <a:bodyPr wrap="none" anchor="ctr">
                <a:prstTxWarp prst="textNoShape">
                  <a:avLst/>
                </a:prstTxWarp>
              </a:bodyPr>
              <a:lstStyle/>
              <a:p>
                <a:endParaRPr lang="en-US"/>
              </a:p>
            </p:txBody>
          </p:sp>
          <p:sp>
            <p:nvSpPr>
              <p:cNvPr id="38996" name="Oval 176"/>
              <p:cNvSpPr>
                <a:spLocks noChangeArrowheads="1"/>
              </p:cNvSpPr>
              <p:nvPr/>
            </p:nvSpPr>
            <p:spPr bwMode="auto">
              <a:xfrm>
                <a:off x="2424" y="1728"/>
                <a:ext cx="48" cy="48"/>
              </a:xfrm>
              <a:prstGeom prst="ellipse">
                <a:avLst/>
              </a:pr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38997" name="Oval 177"/>
              <p:cNvSpPr>
                <a:spLocks noChangeArrowheads="1"/>
              </p:cNvSpPr>
              <p:nvPr/>
            </p:nvSpPr>
            <p:spPr bwMode="auto">
              <a:xfrm>
                <a:off x="2480" y="172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98" name="Oval 178"/>
              <p:cNvSpPr>
                <a:spLocks noChangeArrowheads="1"/>
              </p:cNvSpPr>
              <p:nvPr/>
            </p:nvSpPr>
            <p:spPr bwMode="auto">
              <a:xfrm>
                <a:off x="2256"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99" name="Oval 179"/>
              <p:cNvSpPr>
                <a:spLocks noChangeArrowheads="1"/>
              </p:cNvSpPr>
              <p:nvPr/>
            </p:nvSpPr>
            <p:spPr bwMode="auto">
              <a:xfrm>
                <a:off x="2312"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0" name="Oval 180"/>
              <p:cNvSpPr>
                <a:spLocks noChangeArrowheads="1"/>
              </p:cNvSpPr>
              <p:nvPr/>
            </p:nvSpPr>
            <p:spPr bwMode="auto">
              <a:xfrm>
                <a:off x="2368"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1" name="Oval 181"/>
              <p:cNvSpPr>
                <a:spLocks noChangeArrowheads="1"/>
              </p:cNvSpPr>
              <p:nvPr/>
            </p:nvSpPr>
            <p:spPr bwMode="auto">
              <a:xfrm>
                <a:off x="2424" y="177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2" name="Oval 182"/>
              <p:cNvSpPr>
                <a:spLocks noChangeArrowheads="1"/>
              </p:cNvSpPr>
              <p:nvPr/>
            </p:nvSpPr>
            <p:spPr bwMode="auto">
              <a:xfrm>
                <a:off x="2480" y="177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03" name="Oval 183"/>
              <p:cNvSpPr>
                <a:spLocks noChangeArrowheads="1"/>
              </p:cNvSpPr>
              <p:nvPr/>
            </p:nvSpPr>
            <p:spPr bwMode="auto">
              <a:xfrm>
                <a:off x="2256"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04" name="Oval 184"/>
              <p:cNvSpPr>
                <a:spLocks noChangeArrowheads="1"/>
              </p:cNvSpPr>
              <p:nvPr/>
            </p:nvSpPr>
            <p:spPr bwMode="auto">
              <a:xfrm>
                <a:off x="2312"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5" name="Oval 185"/>
              <p:cNvSpPr>
                <a:spLocks noChangeArrowheads="1"/>
              </p:cNvSpPr>
              <p:nvPr/>
            </p:nvSpPr>
            <p:spPr bwMode="auto">
              <a:xfrm>
                <a:off x="2368"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6" name="Oval 186"/>
              <p:cNvSpPr>
                <a:spLocks noChangeArrowheads="1"/>
              </p:cNvSpPr>
              <p:nvPr/>
            </p:nvSpPr>
            <p:spPr bwMode="auto">
              <a:xfrm>
                <a:off x="2424" y="182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07" name="Oval 187"/>
              <p:cNvSpPr>
                <a:spLocks noChangeArrowheads="1"/>
              </p:cNvSpPr>
              <p:nvPr/>
            </p:nvSpPr>
            <p:spPr bwMode="auto">
              <a:xfrm>
                <a:off x="2480" y="182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08" name="Oval 188"/>
              <p:cNvSpPr>
                <a:spLocks noChangeArrowheads="1"/>
              </p:cNvSpPr>
              <p:nvPr/>
            </p:nvSpPr>
            <p:spPr bwMode="auto">
              <a:xfrm>
                <a:off x="2256"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9009" name="Oval 189"/>
              <p:cNvSpPr>
                <a:spLocks noChangeArrowheads="1"/>
              </p:cNvSpPr>
              <p:nvPr/>
            </p:nvSpPr>
            <p:spPr bwMode="auto">
              <a:xfrm>
                <a:off x="2312"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10" name="Oval 190"/>
              <p:cNvSpPr>
                <a:spLocks noChangeArrowheads="1"/>
              </p:cNvSpPr>
              <p:nvPr/>
            </p:nvSpPr>
            <p:spPr bwMode="auto">
              <a:xfrm>
                <a:off x="2368"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11" name="Oval 191"/>
              <p:cNvSpPr>
                <a:spLocks noChangeArrowheads="1"/>
              </p:cNvSpPr>
              <p:nvPr/>
            </p:nvSpPr>
            <p:spPr bwMode="auto">
              <a:xfrm>
                <a:off x="2424" y="187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9012" name="Oval 192"/>
              <p:cNvSpPr>
                <a:spLocks noChangeArrowheads="1"/>
              </p:cNvSpPr>
              <p:nvPr/>
            </p:nvSpPr>
            <p:spPr bwMode="auto">
              <a:xfrm>
                <a:off x="2480" y="187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38962" name="Group 193"/>
            <p:cNvGrpSpPr>
              <a:grpSpLocks/>
            </p:cNvGrpSpPr>
            <p:nvPr/>
          </p:nvGrpSpPr>
          <p:grpSpPr bwMode="auto">
            <a:xfrm flipV="1">
              <a:off x="4176" y="2400"/>
              <a:ext cx="272" cy="240"/>
              <a:chOff x="2256" y="1920"/>
              <a:chExt cx="272" cy="240"/>
            </a:xfrm>
          </p:grpSpPr>
          <p:sp>
            <p:nvSpPr>
              <p:cNvPr id="38963" name="Oval 194"/>
              <p:cNvSpPr>
                <a:spLocks noChangeArrowheads="1"/>
              </p:cNvSpPr>
              <p:nvPr/>
            </p:nvSpPr>
            <p:spPr bwMode="auto">
              <a:xfrm>
                <a:off x="2256"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64" name="Oval 195"/>
              <p:cNvSpPr>
                <a:spLocks noChangeArrowheads="1"/>
              </p:cNvSpPr>
              <p:nvPr/>
            </p:nvSpPr>
            <p:spPr bwMode="auto">
              <a:xfrm>
                <a:off x="2312"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65" name="Oval 196"/>
              <p:cNvSpPr>
                <a:spLocks noChangeArrowheads="1"/>
              </p:cNvSpPr>
              <p:nvPr/>
            </p:nvSpPr>
            <p:spPr bwMode="auto">
              <a:xfrm>
                <a:off x="2368"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66" name="Oval 197"/>
              <p:cNvSpPr>
                <a:spLocks noChangeArrowheads="1"/>
              </p:cNvSpPr>
              <p:nvPr/>
            </p:nvSpPr>
            <p:spPr bwMode="auto">
              <a:xfrm>
                <a:off x="2424" y="1920"/>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67" name="Oval 198"/>
              <p:cNvSpPr>
                <a:spLocks noChangeArrowheads="1"/>
              </p:cNvSpPr>
              <p:nvPr/>
            </p:nvSpPr>
            <p:spPr bwMode="auto">
              <a:xfrm>
                <a:off x="2480" y="1920"/>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68" name="Oval 199"/>
              <p:cNvSpPr>
                <a:spLocks noChangeArrowheads="1"/>
              </p:cNvSpPr>
              <p:nvPr/>
            </p:nvSpPr>
            <p:spPr bwMode="auto">
              <a:xfrm>
                <a:off x="2256"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69" name="Oval 200"/>
              <p:cNvSpPr>
                <a:spLocks noChangeArrowheads="1"/>
              </p:cNvSpPr>
              <p:nvPr/>
            </p:nvSpPr>
            <p:spPr bwMode="auto">
              <a:xfrm>
                <a:off x="2312"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70" name="Oval 201"/>
              <p:cNvSpPr>
                <a:spLocks noChangeArrowheads="1"/>
              </p:cNvSpPr>
              <p:nvPr/>
            </p:nvSpPr>
            <p:spPr bwMode="auto">
              <a:xfrm>
                <a:off x="2368"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71" name="Oval 202"/>
              <p:cNvSpPr>
                <a:spLocks noChangeArrowheads="1"/>
              </p:cNvSpPr>
              <p:nvPr/>
            </p:nvSpPr>
            <p:spPr bwMode="auto">
              <a:xfrm>
                <a:off x="2424" y="1968"/>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72" name="Oval 203"/>
              <p:cNvSpPr>
                <a:spLocks noChangeArrowheads="1"/>
              </p:cNvSpPr>
              <p:nvPr/>
            </p:nvSpPr>
            <p:spPr bwMode="auto">
              <a:xfrm>
                <a:off x="2480" y="1968"/>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73" name="Oval 204"/>
              <p:cNvSpPr>
                <a:spLocks noChangeArrowheads="1"/>
              </p:cNvSpPr>
              <p:nvPr/>
            </p:nvSpPr>
            <p:spPr bwMode="auto">
              <a:xfrm>
                <a:off x="2256"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74" name="Oval 205"/>
              <p:cNvSpPr>
                <a:spLocks noChangeArrowheads="1"/>
              </p:cNvSpPr>
              <p:nvPr/>
            </p:nvSpPr>
            <p:spPr bwMode="auto">
              <a:xfrm>
                <a:off x="2312"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75" name="Oval 206"/>
              <p:cNvSpPr>
                <a:spLocks noChangeArrowheads="1"/>
              </p:cNvSpPr>
              <p:nvPr/>
            </p:nvSpPr>
            <p:spPr bwMode="auto">
              <a:xfrm>
                <a:off x="2368" y="2016"/>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76" name="Oval 207"/>
              <p:cNvSpPr>
                <a:spLocks noChangeArrowheads="1"/>
              </p:cNvSpPr>
              <p:nvPr/>
            </p:nvSpPr>
            <p:spPr bwMode="auto">
              <a:xfrm>
                <a:off x="2424" y="2016"/>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8977" name="Oval 208"/>
              <p:cNvSpPr>
                <a:spLocks noChangeArrowheads="1"/>
              </p:cNvSpPr>
              <p:nvPr/>
            </p:nvSpPr>
            <p:spPr bwMode="auto">
              <a:xfrm>
                <a:off x="2480" y="2016"/>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78" name="Oval 209"/>
              <p:cNvSpPr>
                <a:spLocks noChangeArrowheads="1"/>
              </p:cNvSpPr>
              <p:nvPr/>
            </p:nvSpPr>
            <p:spPr bwMode="auto">
              <a:xfrm>
                <a:off x="2256"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79" name="Oval 210"/>
              <p:cNvSpPr>
                <a:spLocks noChangeArrowheads="1"/>
              </p:cNvSpPr>
              <p:nvPr/>
            </p:nvSpPr>
            <p:spPr bwMode="auto">
              <a:xfrm>
                <a:off x="2312"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80" name="Oval 211"/>
              <p:cNvSpPr>
                <a:spLocks noChangeArrowheads="1"/>
              </p:cNvSpPr>
              <p:nvPr/>
            </p:nvSpPr>
            <p:spPr bwMode="auto">
              <a:xfrm>
                <a:off x="2368" y="2064"/>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81" name="Oval 212"/>
              <p:cNvSpPr>
                <a:spLocks noChangeArrowheads="1"/>
              </p:cNvSpPr>
              <p:nvPr/>
            </p:nvSpPr>
            <p:spPr bwMode="auto">
              <a:xfrm>
                <a:off x="2424" y="2064"/>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8982" name="Oval 213"/>
              <p:cNvSpPr>
                <a:spLocks noChangeArrowheads="1"/>
              </p:cNvSpPr>
              <p:nvPr/>
            </p:nvSpPr>
            <p:spPr bwMode="auto">
              <a:xfrm>
                <a:off x="2480" y="2064"/>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83" name="Oval 214"/>
              <p:cNvSpPr>
                <a:spLocks noChangeArrowheads="1"/>
              </p:cNvSpPr>
              <p:nvPr/>
            </p:nvSpPr>
            <p:spPr bwMode="auto">
              <a:xfrm>
                <a:off x="2256"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sp>
            <p:nvSpPr>
              <p:cNvPr id="38984" name="Oval 215"/>
              <p:cNvSpPr>
                <a:spLocks noChangeArrowheads="1"/>
              </p:cNvSpPr>
              <p:nvPr/>
            </p:nvSpPr>
            <p:spPr bwMode="auto">
              <a:xfrm>
                <a:off x="2312" y="2112"/>
                <a:ext cx="48" cy="48"/>
              </a:xfrm>
              <a:prstGeom prst="ellipse">
                <a:avLst/>
              </a:prstGeom>
              <a:solidFill>
                <a:srgbClr val="E2D8A5"/>
              </a:solidFill>
              <a:ln w="9525">
                <a:solidFill>
                  <a:schemeClr val="tx1"/>
                </a:solidFill>
                <a:round/>
                <a:headEnd/>
                <a:tailEnd/>
              </a:ln>
            </p:spPr>
            <p:txBody>
              <a:bodyPr wrap="none" anchor="ctr">
                <a:prstTxWarp prst="textNoShape">
                  <a:avLst/>
                </a:prstTxWarp>
              </a:bodyPr>
              <a:lstStyle/>
              <a:p>
                <a:endParaRPr lang="en-US"/>
              </a:p>
            </p:txBody>
          </p:sp>
          <p:sp>
            <p:nvSpPr>
              <p:cNvPr id="38985" name="Oval 216"/>
              <p:cNvSpPr>
                <a:spLocks noChangeArrowheads="1"/>
              </p:cNvSpPr>
              <p:nvPr/>
            </p:nvSpPr>
            <p:spPr bwMode="auto">
              <a:xfrm>
                <a:off x="2368" y="2112"/>
                <a:ext cx="48" cy="48"/>
              </a:xfrm>
              <a:prstGeom prst="ellipse">
                <a:avLst/>
              </a:prstGeom>
              <a:solidFill>
                <a:srgbClr val="9D965E"/>
              </a:solidFill>
              <a:ln w="9525">
                <a:solidFill>
                  <a:schemeClr val="tx1"/>
                </a:solidFill>
                <a:round/>
                <a:headEnd/>
                <a:tailEnd/>
              </a:ln>
            </p:spPr>
            <p:txBody>
              <a:bodyPr wrap="none" anchor="ctr">
                <a:prstTxWarp prst="textNoShape">
                  <a:avLst/>
                </a:prstTxWarp>
              </a:bodyPr>
              <a:lstStyle/>
              <a:p>
                <a:endParaRPr lang="en-US"/>
              </a:p>
            </p:txBody>
          </p:sp>
          <p:sp>
            <p:nvSpPr>
              <p:cNvPr id="38986" name="Oval 217"/>
              <p:cNvSpPr>
                <a:spLocks noChangeArrowheads="1"/>
              </p:cNvSpPr>
              <p:nvPr/>
            </p:nvSpPr>
            <p:spPr bwMode="auto">
              <a:xfrm>
                <a:off x="2424" y="2112"/>
                <a:ext cx="48" cy="48"/>
              </a:xfrm>
              <a:prstGeom prst="ellipse">
                <a:avLst/>
              </a:prstGeom>
              <a:solidFill>
                <a:srgbClr val="6D6028"/>
              </a:solidFill>
              <a:ln w="9525">
                <a:solidFill>
                  <a:schemeClr val="tx1"/>
                </a:solidFill>
                <a:round/>
                <a:headEnd/>
                <a:tailEnd/>
              </a:ln>
            </p:spPr>
            <p:txBody>
              <a:bodyPr wrap="none" anchor="ctr">
                <a:prstTxWarp prst="textNoShape">
                  <a:avLst/>
                </a:prstTxWarp>
              </a:bodyPr>
              <a:lstStyle/>
              <a:p>
                <a:endParaRPr lang="en-US"/>
              </a:p>
            </p:txBody>
          </p:sp>
          <p:sp>
            <p:nvSpPr>
              <p:cNvPr id="38987" name="Oval 218"/>
              <p:cNvSpPr>
                <a:spLocks noChangeArrowheads="1"/>
              </p:cNvSpPr>
              <p:nvPr/>
            </p:nvSpPr>
            <p:spPr bwMode="auto">
              <a:xfrm>
                <a:off x="2480" y="2112"/>
                <a:ext cx="48" cy="48"/>
              </a:xfrm>
              <a:prstGeom prst="ellipse">
                <a:avLst/>
              </a:prstGeom>
              <a:noFill/>
              <a:ln w="9525">
                <a:solidFill>
                  <a:schemeClr val="tx1"/>
                </a:solidFill>
                <a:round/>
                <a:headEnd/>
                <a:tailEnd/>
              </a:ln>
            </p:spPr>
            <p:txBody>
              <a:bodyPr wrap="none" anchor="ctr">
                <a:prstTxWarp prst="textNoShape">
                  <a:avLst/>
                </a:prstTxWarp>
              </a:bodyP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4634"/>
                                        </p:tgtEl>
                                        <p:attrNameLst>
                                          <p:attrName>style.visibility</p:attrName>
                                        </p:attrNameLst>
                                      </p:cBhvr>
                                      <p:to>
                                        <p:strVal val="visible"/>
                                      </p:to>
                                    </p:set>
                                  </p:childTnLst>
                                  <p:subTnLst>
                                    <p:set>
                                      <p:cBhvr override="childStyle">
                                        <p:cTn dur="1" fill="hold" display="0" masterRel="nextClick" afterEffect="1"/>
                                        <p:tgtEl>
                                          <p:spTgt spid="15463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64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4635"/>
                                        </p:tgtEl>
                                        <p:attrNameLst>
                                          <p:attrName>style.visibility</p:attrName>
                                        </p:attrNameLst>
                                      </p:cBhvr>
                                      <p:to>
                                        <p:strVal val="visible"/>
                                      </p:to>
                                    </p:set>
                                  </p:childTnLst>
                                  <p:subTnLst>
                                    <p:set>
                                      <p:cBhvr override="childStyle">
                                        <p:cTn dur="1" fill="hold" display="0" masterRel="nextClick" afterEffect="1"/>
                                        <p:tgtEl>
                                          <p:spTgt spid="154635"/>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54636"/>
                                        </p:tgtEl>
                                        <p:attrNameLst>
                                          <p:attrName>style.visibility</p:attrName>
                                        </p:attrNameLst>
                                      </p:cBhvr>
                                      <p:to>
                                        <p:strVal val="visible"/>
                                      </p:to>
                                    </p:set>
                                  </p:childTnLst>
                                  <p:subTnLst>
                                    <p:set>
                                      <p:cBhvr override="childStyle">
                                        <p:cTn dur="1" fill="hold" display="0" masterRel="nextClick" afterEffect="1"/>
                                        <p:tgtEl>
                                          <p:spTgt spid="154636"/>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 presetClass="entr" presetSubtype="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54667"/>
                                        </p:tgtEl>
                                        <p:attrNameLst>
                                          <p:attrName>style.visibility</p:attrName>
                                        </p:attrNameLst>
                                      </p:cBhvr>
                                      <p:to>
                                        <p:strVal val="visible"/>
                                      </p:to>
                                    </p:set>
                                  </p:childTnLst>
                                  <p:subTnLst>
                                    <p:set>
                                      <p:cBhvr override="childStyle">
                                        <p:cTn dur="1" fill="hold" display="0" masterRel="nextClick" afterEffect="1"/>
                                        <p:tgtEl>
                                          <p:spTgt spid="15466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54668"/>
                                        </p:tgtEl>
                                        <p:attrNameLst>
                                          <p:attrName>style.visibility</p:attrName>
                                        </p:attrNameLst>
                                      </p:cBhvr>
                                      <p:to>
                                        <p:strVal val="visible"/>
                                      </p:to>
                                    </p:set>
                                  </p:childTnLst>
                                  <p:subTnLst>
                                    <p:set>
                                      <p:cBhvr override="childStyle">
                                        <p:cTn dur="1" fill="hold" display="0" masterRel="nextClick" afterEffect="1"/>
                                        <p:tgtEl>
                                          <p:spTgt spid="154668"/>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54671"/>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15466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7" presetClass="exit" presetSubtype="4" fill="hold" nodeType="clickEffect">
                                  <p:stCondLst>
                                    <p:cond delay="0"/>
                                  </p:stCondLst>
                                  <p:childTnLst>
                                    <p:anim calcmode="lin" valueType="num">
                                      <p:cBhvr>
                                        <p:cTn id="46" dur="1000"/>
                                        <p:tgtEl>
                                          <p:spTgt spid="3"/>
                                        </p:tgtEl>
                                        <p:attrNameLst>
                                          <p:attrName>ppt_x</p:attrName>
                                        </p:attrNameLst>
                                      </p:cBhvr>
                                      <p:tavLst>
                                        <p:tav tm="0">
                                          <p:val>
                                            <p:strVal val="ppt_x"/>
                                          </p:val>
                                        </p:tav>
                                        <p:tav tm="100000">
                                          <p:val>
                                            <p:strVal val="ppt_x"/>
                                          </p:val>
                                        </p:tav>
                                      </p:tavLst>
                                    </p:anim>
                                    <p:anim calcmode="lin" valueType="num">
                                      <p:cBhvr>
                                        <p:cTn id="47" dur="1000"/>
                                        <p:tgtEl>
                                          <p:spTgt spid="3"/>
                                        </p:tgtEl>
                                        <p:attrNameLst>
                                          <p:attrName>ppt_y</p:attrName>
                                        </p:attrNameLst>
                                      </p:cBhvr>
                                      <p:tavLst>
                                        <p:tav tm="0">
                                          <p:val>
                                            <p:strVal val="ppt_y"/>
                                          </p:val>
                                        </p:tav>
                                        <p:tav tm="100000">
                                          <p:val>
                                            <p:strVal val="ppt_y+ppt_h/2"/>
                                          </p:val>
                                        </p:tav>
                                      </p:tavLst>
                                    </p:anim>
                                    <p:anim calcmode="lin" valueType="num">
                                      <p:cBhvr>
                                        <p:cTn id="48" dur="1000"/>
                                        <p:tgtEl>
                                          <p:spTgt spid="3"/>
                                        </p:tgtEl>
                                        <p:attrNameLst>
                                          <p:attrName>ppt_w</p:attrName>
                                        </p:attrNameLst>
                                      </p:cBhvr>
                                      <p:tavLst>
                                        <p:tav tm="0">
                                          <p:val>
                                            <p:strVal val="ppt_w"/>
                                          </p:val>
                                        </p:tav>
                                        <p:tav tm="100000">
                                          <p:val>
                                            <p:strVal val="ppt_w"/>
                                          </p:val>
                                        </p:tav>
                                      </p:tavLst>
                                    </p:anim>
                                    <p:anim calcmode="lin" valueType="num">
                                      <p:cBhvr>
                                        <p:cTn id="49" dur="1000"/>
                                        <p:tgtEl>
                                          <p:spTgt spid="3"/>
                                        </p:tgtEl>
                                        <p:attrNameLst>
                                          <p:attrName>ppt_h</p:attrName>
                                        </p:attrNameLst>
                                      </p:cBhvr>
                                      <p:tavLst>
                                        <p:tav tm="0">
                                          <p:val>
                                            <p:strVal val="ppt_h"/>
                                          </p:val>
                                        </p:tav>
                                        <p:tav tm="100000">
                                          <p:val>
                                            <p:fltVal val="0"/>
                                          </p:val>
                                        </p:tav>
                                      </p:tavLst>
                                    </p:anim>
                                    <p:set>
                                      <p:cBhvr>
                                        <p:cTn id="50" dur="1" fill="hold">
                                          <p:stCondLst>
                                            <p:cond delay="999"/>
                                          </p:stCondLst>
                                        </p:cTn>
                                        <p:tgtEl>
                                          <p:spTgt spid="3"/>
                                        </p:tgtEl>
                                        <p:attrNameLst>
                                          <p:attrName>style.visibility</p:attrName>
                                        </p:attrNameLst>
                                      </p:cBhvr>
                                      <p:to>
                                        <p:strVal val="hidden"/>
                                      </p:to>
                                    </p:set>
                                  </p:childTnLst>
                                </p:cTn>
                              </p:par>
                              <p:par>
                                <p:cTn id="51" presetID="17" presetClass="exit" presetSubtype="1" fill="hold" nodeType="withEffect">
                                  <p:stCondLst>
                                    <p:cond delay="0"/>
                                  </p:stCondLst>
                                  <p:childTnLst>
                                    <p:anim calcmode="lin" valueType="num">
                                      <p:cBhvr>
                                        <p:cTn id="52" dur="1000"/>
                                        <p:tgtEl>
                                          <p:spTgt spid="4"/>
                                        </p:tgtEl>
                                        <p:attrNameLst>
                                          <p:attrName>ppt_x</p:attrName>
                                        </p:attrNameLst>
                                      </p:cBhvr>
                                      <p:tavLst>
                                        <p:tav tm="0">
                                          <p:val>
                                            <p:strVal val="ppt_x"/>
                                          </p:val>
                                        </p:tav>
                                        <p:tav tm="100000">
                                          <p:val>
                                            <p:strVal val="ppt_x"/>
                                          </p:val>
                                        </p:tav>
                                      </p:tavLst>
                                    </p:anim>
                                    <p:anim calcmode="lin" valueType="num">
                                      <p:cBhvr>
                                        <p:cTn id="53" dur="1000"/>
                                        <p:tgtEl>
                                          <p:spTgt spid="4"/>
                                        </p:tgtEl>
                                        <p:attrNameLst>
                                          <p:attrName>ppt_y</p:attrName>
                                        </p:attrNameLst>
                                      </p:cBhvr>
                                      <p:tavLst>
                                        <p:tav tm="0">
                                          <p:val>
                                            <p:strVal val="ppt_y"/>
                                          </p:val>
                                        </p:tav>
                                        <p:tav tm="100000">
                                          <p:val>
                                            <p:strVal val="ppt_y-ppt_h/2"/>
                                          </p:val>
                                        </p:tav>
                                      </p:tavLst>
                                    </p:anim>
                                    <p:anim calcmode="lin" valueType="num">
                                      <p:cBhvr>
                                        <p:cTn id="54" dur="1000"/>
                                        <p:tgtEl>
                                          <p:spTgt spid="4"/>
                                        </p:tgtEl>
                                        <p:attrNameLst>
                                          <p:attrName>ppt_w</p:attrName>
                                        </p:attrNameLst>
                                      </p:cBhvr>
                                      <p:tavLst>
                                        <p:tav tm="0">
                                          <p:val>
                                            <p:strVal val="ppt_w"/>
                                          </p:val>
                                        </p:tav>
                                        <p:tav tm="100000">
                                          <p:val>
                                            <p:strVal val="ppt_w"/>
                                          </p:val>
                                        </p:tav>
                                      </p:tavLst>
                                    </p:anim>
                                    <p:anim calcmode="lin" valueType="num">
                                      <p:cBhvr>
                                        <p:cTn id="55" dur="1000"/>
                                        <p:tgtEl>
                                          <p:spTgt spid="4"/>
                                        </p:tgtEl>
                                        <p:attrNameLst>
                                          <p:attrName>ppt_h</p:attrName>
                                        </p:attrNameLst>
                                      </p:cBhvr>
                                      <p:tavLst>
                                        <p:tav tm="0">
                                          <p:val>
                                            <p:strVal val="ppt_h"/>
                                          </p:val>
                                        </p:tav>
                                        <p:tav tm="100000">
                                          <p:val>
                                            <p:fltVal val="0"/>
                                          </p:val>
                                        </p:tav>
                                      </p:tavLst>
                                    </p:anim>
                                    <p:set>
                                      <p:cBhvr>
                                        <p:cTn id="56" dur="1" fill="hold">
                                          <p:stCondLst>
                                            <p:cond delay="999"/>
                                          </p:stCondLst>
                                        </p:cTn>
                                        <p:tgtEl>
                                          <p:spTgt spid="4"/>
                                        </p:tgtEl>
                                        <p:attrNameLst>
                                          <p:attrName>style.visibility</p:attrName>
                                        </p:attrNameLst>
                                      </p:cBhvr>
                                      <p:to>
                                        <p:strVal val="hidden"/>
                                      </p:to>
                                    </p:set>
                                  </p:childTnLst>
                                </p:cTn>
                              </p:par>
                            </p:childTnLst>
                          </p:cTn>
                        </p:par>
                        <p:par>
                          <p:cTn id="57" fill="hold">
                            <p:stCondLst>
                              <p:cond delay="1000"/>
                            </p:stCondLst>
                            <p:childTnLst>
                              <p:par>
                                <p:cTn id="58" presetID="17" presetClass="entr" presetSubtype="1"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ppt_h/2"/>
                                          </p:val>
                                        </p:tav>
                                        <p:tav tm="100000">
                                          <p:val>
                                            <p:strVal val="#ppt_y"/>
                                          </p:val>
                                        </p:tav>
                                      </p:tavLst>
                                    </p:anim>
                                    <p:anim calcmode="lin" valueType="num">
                                      <p:cBhvr>
                                        <p:cTn id="62" dur="1000" fill="hold"/>
                                        <p:tgtEl>
                                          <p:spTgt spid="5"/>
                                        </p:tgtEl>
                                        <p:attrNameLst>
                                          <p:attrName>ppt_w</p:attrName>
                                        </p:attrNameLst>
                                      </p:cBhvr>
                                      <p:tavLst>
                                        <p:tav tm="0">
                                          <p:val>
                                            <p:strVal val="#ppt_w"/>
                                          </p:val>
                                        </p:tav>
                                        <p:tav tm="100000">
                                          <p:val>
                                            <p:strVal val="#ppt_w"/>
                                          </p:val>
                                        </p:tav>
                                      </p:tavLst>
                                    </p:anim>
                                    <p:anim calcmode="lin" valueType="num">
                                      <p:cBhvr>
                                        <p:cTn id="63" dur="1000" fill="hold"/>
                                        <p:tgtEl>
                                          <p:spTgt spid="5"/>
                                        </p:tgtEl>
                                        <p:attrNameLst>
                                          <p:attrName>ppt_h</p:attrName>
                                        </p:attrNameLst>
                                      </p:cBhvr>
                                      <p:tavLst>
                                        <p:tav tm="0">
                                          <p:val>
                                            <p:fltVal val="0"/>
                                          </p:val>
                                        </p:tav>
                                        <p:tav tm="100000">
                                          <p:val>
                                            <p:strVal val="#ppt_h"/>
                                          </p:val>
                                        </p:tav>
                                      </p:tavLst>
                                    </p:anim>
                                  </p:childTnLst>
                                </p:cTn>
                              </p:par>
                              <p:par>
                                <p:cTn id="64" presetID="17" presetClass="entr" presetSubtype="4"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ppt_h/2"/>
                                          </p:val>
                                        </p:tav>
                                        <p:tav tm="100000">
                                          <p:val>
                                            <p:strVal val="#ppt_y"/>
                                          </p:val>
                                        </p:tav>
                                      </p:tavLst>
                                    </p:anim>
                                    <p:anim calcmode="lin" valueType="num">
                                      <p:cBhvr>
                                        <p:cTn id="68" dur="1000" fill="hold"/>
                                        <p:tgtEl>
                                          <p:spTgt spid="6"/>
                                        </p:tgtEl>
                                        <p:attrNameLst>
                                          <p:attrName>ppt_w</p:attrName>
                                        </p:attrNameLst>
                                      </p:cBhvr>
                                      <p:tavLst>
                                        <p:tav tm="0">
                                          <p:val>
                                            <p:strVal val="#ppt_w"/>
                                          </p:val>
                                        </p:tav>
                                        <p:tav tm="100000">
                                          <p:val>
                                            <p:strVal val="#ppt_w"/>
                                          </p:val>
                                        </p:tav>
                                      </p:tavLst>
                                    </p:anim>
                                    <p:anim calcmode="lin" valueType="num">
                                      <p:cBhvr>
                                        <p:cTn id="69" dur="1000" fill="hold"/>
                                        <p:tgtEl>
                                          <p:spTgt spid="6"/>
                                        </p:tgtEl>
                                        <p:attrNameLst>
                                          <p:attrName>ppt_h</p:attrName>
                                        </p:attrNameLst>
                                      </p:cBhvr>
                                      <p:tavLst>
                                        <p:tav tm="0">
                                          <p:val>
                                            <p:fltVal val="0"/>
                                          </p:val>
                                        </p:tav>
                                        <p:tav tm="100000">
                                          <p:val>
                                            <p:strVal val="#ppt_h"/>
                                          </p:val>
                                        </p:tav>
                                      </p:tavLst>
                                    </p:anim>
                                  </p:childTnLst>
                                </p:cTn>
                              </p:par>
                            </p:childTnLst>
                          </p:cTn>
                        </p:par>
                        <p:par>
                          <p:cTn id="70" fill="hold">
                            <p:stCondLst>
                              <p:cond delay="2000"/>
                            </p:stCondLst>
                            <p:childTnLst>
                              <p:par>
                                <p:cTn id="71" presetID="1" presetClass="exit" presetSubtype="0" fill="hold" grpId="1" nodeType="afterEffect">
                                  <p:stCondLst>
                                    <p:cond delay="0"/>
                                  </p:stCondLst>
                                  <p:childTnLst>
                                    <p:set>
                                      <p:cBhvr>
                                        <p:cTn id="72" dur="1" fill="hold">
                                          <p:stCondLst>
                                            <p:cond delay="0"/>
                                          </p:stCondLst>
                                        </p:cTn>
                                        <p:tgtEl>
                                          <p:spTgt spid="154669"/>
                                        </p:tgtEl>
                                        <p:attrNameLst>
                                          <p:attrName>style.visibility</p:attrName>
                                        </p:attrNameLst>
                                      </p:cBhvr>
                                      <p:to>
                                        <p:strVal val="hidden"/>
                                      </p:to>
                                    </p:set>
                                  </p:childTnLst>
                                </p:cTn>
                              </p:par>
                            </p:childTnLst>
                          </p:cTn>
                        </p:par>
                        <p:par>
                          <p:cTn id="73" fill="hold">
                            <p:stCondLst>
                              <p:cond delay="2000"/>
                            </p:stCondLst>
                            <p:childTnLst>
                              <p:par>
                                <p:cTn id="74" presetID="1" presetClass="entr" presetSubtype="0" fill="hold" grpId="0" nodeType="afterEffect">
                                  <p:stCondLst>
                                    <p:cond delay="0"/>
                                  </p:stCondLst>
                                  <p:childTnLst>
                                    <p:set>
                                      <p:cBhvr>
                                        <p:cTn id="75" dur="1" fill="hold">
                                          <p:stCondLst>
                                            <p:cond delay="0"/>
                                          </p:stCondLst>
                                        </p:cTn>
                                        <p:tgtEl>
                                          <p:spTgt spid="154670"/>
                                        </p:tgtEl>
                                        <p:attrNameLst>
                                          <p:attrName>style.visibility</p:attrName>
                                        </p:attrNameLst>
                                      </p:cBhvr>
                                      <p:to>
                                        <p:strVal val="visible"/>
                                      </p:to>
                                    </p:set>
                                  </p:childTnLst>
                                  <p:subTnLst>
                                    <p:set>
                                      <p:cBhvr override="childStyle">
                                        <p:cTn dur="1" fill="hold" display="0" masterRel="nextClick" afterEffect="1"/>
                                        <p:tgtEl>
                                          <p:spTgt spid="154670"/>
                                        </p:tgtEl>
                                        <p:attrNameLst>
                                          <p:attrName>style.visibility</p:attrName>
                                        </p:attrNameLst>
                                      </p:cBhvr>
                                      <p:to>
                                        <p:strVal val="hidden"/>
                                      </p:to>
                                    </p:set>
                                  </p:subTnLst>
                                </p:cTn>
                              </p:par>
                            </p:childTnLst>
                          </p:cTn>
                        </p:par>
                      </p:childTnLst>
                    </p:cTn>
                  </p:par>
                  <p:par>
                    <p:cTn id="76" fill="hold">
                      <p:stCondLst>
                        <p:cond delay="indefinite"/>
                      </p:stCondLst>
                      <p:childTnLst>
                        <p:par>
                          <p:cTn id="77" fill="hold">
                            <p:stCondLst>
                              <p:cond delay="0"/>
                            </p:stCondLst>
                            <p:childTnLst>
                              <p:par>
                                <p:cTn id="78" presetID="53" presetClass="exit" presetSubtype="0" fill="hold" nodeType="clickEffect">
                                  <p:stCondLst>
                                    <p:cond delay="0"/>
                                  </p:stCondLst>
                                  <p:childTnLst>
                                    <p:anim calcmode="lin" valueType="num">
                                      <p:cBhvr>
                                        <p:cTn id="79" dur="500"/>
                                        <p:tgtEl>
                                          <p:spTgt spid="2"/>
                                        </p:tgtEl>
                                        <p:attrNameLst>
                                          <p:attrName>ppt_w</p:attrName>
                                        </p:attrNameLst>
                                      </p:cBhvr>
                                      <p:tavLst>
                                        <p:tav tm="0">
                                          <p:val>
                                            <p:strVal val="ppt_w"/>
                                          </p:val>
                                        </p:tav>
                                        <p:tav tm="100000">
                                          <p:val>
                                            <p:fltVal val="0"/>
                                          </p:val>
                                        </p:tav>
                                      </p:tavLst>
                                    </p:anim>
                                    <p:anim calcmode="lin" valueType="num">
                                      <p:cBhvr>
                                        <p:cTn id="80" dur="500"/>
                                        <p:tgtEl>
                                          <p:spTgt spid="2"/>
                                        </p:tgtEl>
                                        <p:attrNameLst>
                                          <p:attrName>ppt_h</p:attrName>
                                        </p:attrNameLst>
                                      </p:cBhvr>
                                      <p:tavLst>
                                        <p:tav tm="0">
                                          <p:val>
                                            <p:strVal val="ppt_h"/>
                                          </p:val>
                                        </p:tav>
                                        <p:tav tm="100000">
                                          <p:val>
                                            <p:fltVal val="0"/>
                                          </p:val>
                                        </p:tav>
                                      </p:tavLst>
                                    </p:anim>
                                    <p:animEffect transition="out" filter="fade">
                                      <p:cBhvr>
                                        <p:cTn id="81" dur="500"/>
                                        <p:tgtEl>
                                          <p:spTgt spid="2"/>
                                        </p:tgtEl>
                                      </p:cBhvr>
                                    </p:animEffect>
                                    <p:set>
                                      <p:cBhvr>
                                        <p:cTn id="82" dur="1" fill="hold">
                                          <p:stCondLst>
                                            <p:cond delay="499"/>
                                          </p:stCondLst>
                                        </p:cTn>
                                        <p:tgtEl>
                                          <p:spTgt spid="2"/>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154671"/>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5"/>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54642"/>
                                        </p:tgtEl>
                                        <p:attrNameLst>
                                          <p:attrName>style.visibility</p:attrName>
                                        </p:attrNameLst>
                                      </p:cBhvr>
                                      <p:to>
                                        <p:strVal val="visible"/>
                                      </p:to>
                                    </p:set>
                                  </p:childTnLst>
                                </p:cTn>
                              </p:par>
                            </p:childTnLst>
                          </p:cTn>
                        </p:par>
                        <p:par>
                          <p:cTn id="91" fill="hold">
                            <p:stCondLst>
                              <p:cond delay="500"/>
                            </p:stCondLst>
                            <p:childTnLst>
                              <p:par>
                                <p:cTn id="92" presetID="1" presetClass="entr" presetSubtype="0" fill="hold" grpId="0" nodeType="afterEffect">
                                  <p:stCondLst>
                                    <p:cond delay="0"/>
                                  </p:stCondLst>
                                  <p:childTnLst>
                                    <p:set>
                                      <p:cBhvr>
                                        <p:cTn id="93" dur="1" fill="hold">
                                          <p:stCondLst>
                                            <p:cond delay="0"/>
                                          </p:stCondLst>
                                        </p:cTn>
                                        <p:tgtEl>
                                          <p:spTgt spid="154649"/>
                                        </p:tgtEl>
                                        <p:attrNameLst>
                                          <p:attrName>style.visibility</p:attrName>
                                        </p:attrNameLst>
                                      </p:cBhvr>
                                      <p:to>
                                        <p:strVal val="visible"/>
                                      </p:to>
                                    </p:set>
                                  </p:childTnLst>
                                  <p:subTnLst>
                                    <p:set>
                                      <p:cBhvr override="childStyle">
                                        <p:cTn dur="1" fill="hold" display="0" masterRel="nextClick" afterEffect="1"/>
                                        <p:tgtEl>
                                          <p:spTgt spid="154649"/>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154654"/>
                                        </p:tgtEl>
                                        <p:attrNameLst>
                                          <p:attrName>style.visibility</p:attrName>
                                        </p:attrNameLst>
                                      </p:cBhvr>
                                      <p:to>
                                        <p:strVal val="visible"/>
                                      </p:to>
                                    </p:set>
                                  </p:childTnLst>
                                </p:cTn>
                              </p:par>
                            </p:childTnLst>
                          </p:cTn>
                        </p:par>
                        <p:par>
                          <p:cTn id="98" fill="hold">
                            <p:stCondLst>
                              <p:cond delay="0"/>
                            </p:stCondLst>
                            <p:childTnLst>
                              <p:par>
                                <p:cTn id="99" presetID="1" presetClass="entr" presetSubtype="0" fill="hold" grpId="0" nodeType="afterEffect">
                                  <p:stCondLst>
                                    <p:cond delay="0"/>
                                  </p:stCondLst>
                                  <p:childTnLst>
                                    <p:set>
                                      <p:cBhvr>
                                        <p:cTn id="100" dur="1" fill="hold">
                                          <p:stCondLst>
                                            <p:cond delay="0"/>
                                          </p:stCondLst>
                                        </p:cTn>
                                        <p:tgtEl>
                                          <p:spTgt spid="154650"/>
                                        </p:tgtEl>
                                        <p:attrNameLst>
                                          <p:attrName>style.visibility</p:attrName>
                                        </p:attrNameLst>
                                      </p:cBhvr>
                                      <p:to>
                                        <p:strVal val="visible"/>
                                      </p:to>
                                    </p:set>
                                  </p:childTnLst>
                                  <p:subTnLst>
                                    <p:set>
                                      <p:cBhvr override="childStyle">
                                        <p:cTn dur="1" fill="hold" display="0" masterRel="nextClick" afterEffect="1"/>
                                        <p:tgtEl>
                                          <p:spTgt spid="154650"/>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54655"/>
                                        </p:tgtEl>
                                        <p:attrNameLst>
                                          <p:attrName>style.visibility</p:attrName>
                                        </p:attrNameLst>
                                      </p:cBhvr>
                                      <p:to>
                                        <p:strVal val="visible"/>
                                      </p:to>
                                    </p:set>
                                  </p:childTnLst>
                                </p:cTn>
                              </p:par>
                            </p:childTnLst>
                          </p:cTn>
                        </p:par>
                        <p:par>
                          <p:cTn id="105" fill="hold">
                            <p:stCondLst>
                              <p:cond delay="0"/>
                            </p:stCondLst>
                            <p:childTnLst>
                              <p:par>
                                <p:cTn id="106" presetID="1" presetClass="entr" presetSubtype="0" fill="hold" grpId="0" nodeType="afterEffect">
                                  <p:stCondLst>
                                    <p:cond delay="0"/>
                                  </p:stCondLst>
                                  <p:childTnLst>
                                    <p:set>
                                      <p:cBhvr>
                                        <p:cTn id="107" dur="1" fill="hold">
                                          <p:stCondLst>
                                            <p:cond delay="0"/>
                                          </p:stCondLst>
                                        </p:cTn>
                                        <p:tgtEl>
                                          <p:spTgt spid="154651"/>
                                        </p:tgtEl>
                                        <p:attrNameLst>
                                          <p:attrName>style.visibility</p:attrName>
                                        </p:attrNameLst>
                                      </p:cBhvr>
                                      <p:to>
                                        <p:strVal val="visible"/>
                                      </p:to>
                                    </p:set>
                                  </p:childTnLst>
                                  <p:subTnLst>
                                    <p:set>
                                      <p:cBhvr override="childStyle">
                                        <p:cTn dur="1" fill="hold" display="0" masterRel="nextClick" afterEffect="1"/>
                                        <p:tgtEl>
                                          <p:spTgt spid="154651"/>
                                        </p:tgtEl>
                                        <p:attrNameLst>
                                          <p:attrName>style.visibility</p:attrName>
                                        </p:attrNameLst>
                                      </p:cBhvr>
                                      <p:to>
                                        <p:strVal val="hidden"/>
                                      </p:to>
                                    </p:set>
                                  </p:sub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154656"/>
                                        </p:tgtEl>
                                        <p:attrNameLst>
                                          <p:attrName>style.visibility</p:attrName>
                                        </p:attrNameLst>
                                      </p:cBhvr>
                                      <p:to>
                                        <p:strVal val="visible"/>
                                      </p:to>
                                    </p:set>
                                  </p:childTnLst>
                                </p:cTn>
                              </p:par>
                            </p:childTnLst>
                          </p:cTn>
                        </p:par>
                        <p:par>
                          <p:cTn id="112" fill="hold">
                            <p:stCondLst>
                              <p:cond delay="0"/>
                            </p:stCondLst>
                            <p:childTnLst>
                              <p:par>
                                <p:cTn id="113" presetID="1" presetClass="entr" presetSubtype="0" fill="hold" grpId="0" nodeType="afterEffect">
                                  <p:stCondLst>
                                    <p:cond delay="0"/>
                                  </p:stCondLst>
                                  <p:childTnLst>
                                    <p:set>
                                      <p:cBhvr>
                                        <p:cTn id="114" dur="1" fill="hold">
                                          <p:stCondLst>
                                            <p:cond delay="0"/>
                                          </p:stCondLst>
                                        </p:cTn>
                                        <p:tgtEl>
                                          <p:spTgt spid="154652"/>
                                        </p:tgtEl>
                                        <p:attrNameLst>
                                          <p:attrName>style.visibility</p:attrName>
                                        </p:attrNameLst>
                                      </p:cBhvr>
                                      <p:to>
                                        <p:strVal val="visible"/>
                                      </p:to>
                                    </p:set>
                                  </p:childTnLst>
                                  <p:subTnLst>
                                    <p:set>
                                      <p:cBhvr override="childStyle">
                                        <p:cTn dur="1" fill="hold" display="0" masterRel="nextClick" afterEffect="1"/>
                                        <p:tgtEl>
                                          <p:spTgt spid="154652"/>
                                        </p:tgtEl>
                                        <p:attrNameLst>
                                          <p:attrName>style.visibility</p:attrName>
                                        </p:attrNameLst>
                                      </p:cBhvr>
                                      <p:to>
                                        <p:strVal val="hidden"/>
                                      </p:to>
                                    </p:set>
                                  </p:sub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154630"/>
                                        </p:tgtEl>
                                        <p:attrNameLst>
                                          <p:attrName>style.visibility</p:attrName>
                                        </p:attrNameLst>
                                      </p:cBhvr>
                                      <p:to>
                                        <p:strVal val="visible"/>
                                      </p:to>
                                    </p:set>
                                  </p:childTnLst>
                                </p:cTn>
                              </p:par>
                            </p:childTnLst>
                          </p:cTn>
                        </p:par>
                        <p:par>
                          <p:cTn id="119" fill="hold">
                            <p:stCondLst>
                              <p:cond delay="0"/>
                            </p:stCondLst>
                            <p:childTnLst>
                              <p:par>
                                <p:cTn id="120" presetID="1" presetClass="entr" presetSubtype="0" fill="hold" grpId="0" nodeType="afterEffect">
                                  <p:stCondLst>
                                    <p:cond delay="0"/>
                                  </p:stCondLst>
                                  <p:childTnLst>
                                    <p:set>
                                      <p:cBhvr>
                                        <p:cTn id="121" dur="1" fill="hold">
                                          <p:stCondLst>
                                            <p:cond delay="0"/>
                                          </p:stCondLst>
                                        </p:cTn>
                                        <p:tgtEl>
                                          <p:spTgt spid="154653"/>
                                        </p:tgtEl>
                                        <p:attrNameLst>
                                          <p:attrName>style.visibility</p:attrName>
                                        </p:attrNameLst>
                                      </p:cBhvr>
                                      <p:to>
                                        <p:strVal val="visible"/>
                                      </p:to>
                                    </p:set>
                                  </p:childTnLst>
                                  <p:subTnLst>
                                    <p:set>
                                      <p:cBhvr override="childStyle">
                                        <p:cTn dur="1" fill="hold" display="0" masterRel="nextClick" afterEffect="1"/>
                                        <p:tgtEl>
                                          <p:spTgt spid="154653"/>
                                        </p:tgtEl>
                                        <p:attrNameLst>
                                          <p:attrName>style.visibility</p:attrName>
                                        </p:attrNameLst>
                                      </p:cBhvr>
                                      <p:to>
                                        <p:strVal val="hidden"/>
                                      </p:to>
                                    </p:set>
                                  </p:subTnLst>
                                </p:cTn>
                              </p:par>
                            </p:childTnLst>
                          </p:cTn>
                        </p:par>
                      </p:childTnLst>
                    </p:cTn>
                  </p:par>
                  <p:par>
                    <p:cTn id="122" fill="hold">
                      <p:stCondLst>
                        <p:cond delay="indefinite"/>
                      </p:stCondLst>
                      <p:childTnLst>
                        <p:par>
                          <p:cTn id="123" fill="hold">
                            <p:stCondLst>
                              <p:cond delay="0"/>
                            </p:stCondLst>
                            <p:childTnLst>
                              <p:par>
                                <p:cTn id="124" presetID="1" presetClass="entr" presetSubtype="0" fill="hold" nodeType="clickEffect">
                                  <p:stCondLst>
                                    <p:cond delay="0"/>
                                  </p:stCondLst>
                                  <p:childTnLst>
                                    <p:set>
                                      <p:cBhvr>
                                        <p:cTn id="125" dur="1" fill="hold">
                                          <p:stCondLst>
                                            <p:cond delay="0"/>
                                          </p:stCondLst>
                                        </p:cTn>
                                        <p:tgtEl>
                                          <p:spTgt spid="154631"/>
                                        </p:tgtEl>
                                        <p:attrNameLst>
                                          <p:attrName>style.visibility</p:attrName>
                                        </p:attrNameLst>
                                      </p:cBhvr>
                                      <p:to>
                                        <p:strVal val="visible"/>
                                      </p:to>
                                    </p:set>
                                  </p:childTnLst>
                                </p:cTn>
                              </p:par>
                            </p:childTnLst>
                          </p:cTn>
                        </p:par>
                        <p:par>
                          <p:cTn id="126" fill="hold">
                            <p:stCondLst>
                              <p:cond delay="0"/>
                            </p:stCondLst>
                            <p:childTnLst>
                              <p:par>
                                <p:cTn id="127" presetID="1" presetClass="entr" presetSubtype="0" fill="hold" nodeType="afterEffect">
                                  <p:stCondLst>
                                    <p:cond delay="0"/>
                                  </p:stCondLst>
                                  <p:childTnLst>
                                    <p:set>
                                      <p:cBhvr>
                                        <p:cTn id="128" dur="1" fill="hold">
                                          <p:stCondLst>
                                            <p:cond delay="499"/>
                                          </p:stCondLst>
                                        </p:cTn>
                                        <p:tgtEl>
                                          <p:spTgt spid="7"/>
                                        </p:tgtEl>
                                        <p:attrNameLst>
                                          <p:attrName>style.visibility</p:attrName>
                                        </p:attrNameLst>
                                      </p:cBhvr>
                                      <p:to>
                                        <p:strVal val="visible"/>
                                      </p:to>
                                    </p:set>
                                  </p:childTnLst>
                                </p:cTn>
                              </p:par>
                            </p:childTnLst>
                          </p:cTn>
                        </p:par>
                        <p:par>
                          <p:cTn id="129" fill="hold">
                            <p:stCondLst>
                              <p:cond delay="500"/>
                            </p:stCondLst>
                            <p:childTnLst>
                              <p:par>
                                <p:cTn id="130" presetID="1" presetClass="exit" presetSubtype="0" fill="hold" nodeType="afterEffect">
                                  <p:stCondLst>
                                    <p:cond delay="0"/>
                                  </p:stCondLst>
                                  <p:childTnLst>
                                    <p:set>
                                      <p:cBhvr>
                                        <p:cTn id="131"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4" grpId="0" animBg="1"/>
      <p:bldP spid="154635" grpId="0" animBg="1"/>
      <p:bldP spid="154636" grpId="0" animBg="1"/>
      <p:bldP spid="154649" grpId="0" animBg="1"/>
      <p:bldP spid="154650" grpId="0" animBg="1"/>
      <p:bldP spid="154651" grpId="0" animBg="1"/>
      <p:bldP spid="154652" grpId="0" animBg="1"/>
      <p:bldP spid="154653" grpId="0" animBg="1"/>
      <p:bldP spid="154654" grpId="0"/>
      <p:bldP spid="154655" grpId="0"/>
      <p:bldP spid="154656" grpId="0"/>
      <p:bldP spid="154667" grpId="0" animBg="1"/>
      <p:bldP spid="154668" grpId="0" animBg="1"/>
      <p:bldP spid="154669" grpId="0" animBg="1"/>
      <p:bldP spid="154669" grpId="1" animBg="1"/>
      <p:bldP spid="154670" grpId="0" animBg="1"/>
      <p:bldP spid="154671" grpId="0"/>
      <p:bldP spid="154671" grpId="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Selecting Color Components</a:t>
            </a:r>
            <a:endParaRPr lang="en-US">
              <a:solidFill>
                <a:srgbClr val="FF0000"/>
              </a:solidFill>
              <a:latin typeface="Times New Roman" pitchFamily="1" charset="0"/>
            </a:endParaRPr>
          </a:p>
        </p:txBody>
      </p:sp>
      <p:sp>
        <p:nvSpPr>
          <p:cNvPr id="156675" name="Rectangle 3"/>
          <p:cNvSpPr>
            <a:spLocks noChangeArrowheads="1"/>
          </p:cNvSpPr>
          <p:nvPr/>
        </p:nvSpPr>
        <p:spPr bwMode="auto">
          <a:xfrm>
            <a:off x="482600" y="1155700"/>
            <a:ext cx="8128000" cy="524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a:latin typeface="Times New Roman" pitchFamily="1" charset="0"/>
              </a:rPr>
              <a:t>If you want to work with the colors of individual pixels inside a pixel array, you can adopt either of two strategies:</a:t>
            </a:r>
          </a:p>
          <a:p>
            <a:pPr marL="742950" lvl="1" indent="-285750" algn="just">
              <a:lnSpc>
                <a:spcPct val="85000"/>
              </a:lnSpc>
              <a:spcAft>
                <a:spcPct val="20000"/>
              </a:spcAft>
              <a:buFontTx/>
              <a:buChar char="–"/>
            </a:pPr>
            <a:r>
              <a:rPr lang="en-US" sz="2200">
                <a:latin typeface="Times New Roman" pitchFamily="1" charset="0"/>
                <a:ea typeface="ＭＳ Ｐゴシック" pitchFamily="1" charset="-128"/>
                <a:cs typeface="ＭＳ Ｐゴシック" pitchFamily="1" charset="-128"/>
              </a:rPr>
              <a:t>You can use the bitwise operators described in the text to select or change individual bits in the pixel value.</a:t>
            </a:r>
          </a:p>
          <a:p>
            <a:pPr marL="742950" lvl="1" indent="-285750" algn="just">
              <a:lnSpc>
                <a:spcPct val="85000"/>
              </a:lnSpc>
              <a:spcAft>
                <a:spcPct val="50000"/>
              </a:spcAft>
              <a:buFontTx/>
              <a:buChar char="–"/>
            </a:pPr>
            <a:r>
              <a:rPr lang="en-US" sz="2200">
                <a:latin typeface="Times New Roman" pitchFamily="1" charset="0"/>
                <a:ea typeface="ＭＳ Ｐゴシック" pitchFamily="1" charset="-128"/>
                <a:cs typeface="ＭＳ Ｐゴシック" pitchFamily="1" charset="-128"/>
              </a:rPr>
              <a:t>You can use the static methods provided by the </a:t>
            </a:r>
            <a:r>
              <a:rPr lang="en-US" b="1">
                <a:latin typeface="Courier New" pitchFamily="1" charset="0"/>
                <a:ea typeface="ＭＳ Ｐゴシック" pitchFamily="1" charset="-128"/>
                <a:cs typeface="ＭＳ Ｐゴシック" pitchFamily="1" charset="-128"/>
              </a:rPr>
              <a:t>GImage</a:t>
            </a:r>
            <a:r>
              <a:rPr lang="en-US" sz="2200">
                <a:latin typeface="Times New Roman" pitchFamily="1" charset="0"/>
                <a:ea typeface="ＭＳ Ｐゴシック" pitchFamily="1" charset="-128"/>
                <a:cs typeface="ＭＳ Ｐゴシック" pitchFamily="1" charset="-128"/>
              </a:rPr>
              <a:t> class for that purpose.</a:t>
            </a:r>
          </a:p>
          <a:p>
            <a:pPr marL="342900" indent="-342900" algn="just">
              <a:lnSpc>
                <a:spcPct val="85000"/>
              </a:lnSpc>
              <a:spcAft>
                <a:spcPct val="50000"/>
              </a:spcAft>
              <a:buFontTx/>
              <a:buChar char="•"/>
            </a:pPr>
            <a:r>
              <a:rPr lang="en-US" sz="2400">
                <a:latin typeface="Times New Roman" pitchFamily="1" charset="0"/>
              </a:rPr>
              <a:t>Although it is useful to remember that all information is stored as bits, there doesn’t seem to be much point in going into all the details, at least in CS 106A.  We will therefore use the second strategy and employ the static methods </a:t>
            </a:r>
            <a:r>
              <a:rPr lang="en-US" sz="2000" b="1">
                <a:latin typeface="Courier New" pitchFamily="1" charset="0"/>
              </a:rPr>
              <a:t>getRed</a:t>
            </a:r>
            <a:r>
              <a:rPr lang="en-US" sz="2400">
                <a:latin typeface="Times New Roman" pitchFamily="1" charset="0"/>
              </a:rPr>
              <a:t>, </a:t>
            </a:r>
            <a:r>
              <a:rPr lang="en-US" sz="2000" b="1">
                <a:latin typeface="Courier New" pitchFamily="1" charset="0"/>
              </a:rPr>
              <a:t>getGreen</a:t>
            </a:r>
            <a:r>
              <a:rPr lang="en-US" sz="2400">
                <a:latin typeface="Times New Roman" pitchFamily="1" charset="0"/>
              </a:rPr>
              <a:t>, </a:t>
            </a:r>
            <a:r>
              <a:rPr lang="en-US" sz="2000" b="1">
                <a:latin typeface="Courier New" pitchFamily="1" charset="0"/>
              </a:rPr>
              <a:t>getBlue</a:t>
            </a:r>
            <a:r>
              <a:rPr lang="en-US" sz="2400">
                <a:latin typeface="Times New Roman" pitchFamily="1" charset="0"/>
              </a:rPr>
              <a:t>, </a:t>
            </a:r>
            <a:r>
              <a:rPr lang="en-US" sz="2000" b="1">
                <a:latin typeface="Courier New" pitchFamily="1" charset="0"/>
              </a:rPr>
              <a:t>getAlpha</a:t>
            </a:r>
            <a:r>
              <a:rPr lang="en-US" sz="2400">
                <a:latin typeface="Times New Roman" pitchFamily="1" charset="0"/>
              </a:rPr>
              <a:t>, and </a:t>
            </a:r>
            <a:r>
              <a:rPr lang="en-US" sz="2000" b="1">
                <a:latin typeface="Courier New" pitchFamily="1" charset="0"/>
              </a:rPr>
              <a:t>createRGBPixel</a:t>
            </a:r>
            <a:r>
              <a:rPr lang="en-US" sz="2400">
                <a:latin typeface="Times New Roman" pitchFamily="1" charset="0"/>
              </a:rPr>
              <a:t>.</a:t>
            </a:r>
          </a:p>
          <a:p>
            <a:pPr marL="342900" indent="-342900" algn="just">
              <a:lnSpc>
                <a:spcPct val="85000"/>
              </a:lnSpc>
              <a:spcAft>
                <a:spcPct val="50000"/>
              </a:spcAft>
              <a:buFontTx/>
              <a:buChar char="•"/>
            </a:pPr>
            <a:r>
              <a:rPr lang="en-US" sz="2400">
                <a:latin typeface="Times New Roman" pitchFamily="1" charset="0"/>
              </a:rPr>
              <a:t>The definitions of these methods (along with the underlying implementations, which you are free to ignore) are shown on the next slide. </a:t>
            </a:r>
            <a:r>
              <a:rPr lang="en-US" sz="2600">
                <a:latin typeface="Times New Roman" pitchFamily="1"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66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6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6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Creating a Grayscale Image</a:t>
            </a:r>
            <a:endParaRPr lang="en-US">
              <a:solidFill>
                <a:srgbClr val="FF0000"/>
              </a:solidFill>
              <a:latin typeface="Times New Roman" pitchFamily="1" charset="0"/>
            </a:endParaRPr>
          </a:p>
        </p:txBody>
      </p:sp>
      <p:sp>
        <p:nvSpPr>
          <p:cNvPr id="45059" name="Rectangle 3"/>
          <p:cNvSpPr>
            <a:spLocks noChangeArrowheads="1"/>
          </p:cNvSpPr>
          <p:nvPr/>
        </p:nvSpPr>
        <p:spPr bwMode="auto">
          <a:xfrm>
            <a:off x="482600" y="1155700"/>
            <a:ext cx="8128000" cy="1739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As an illustration of how to use the bitwise operators to manipulate colors in an image, the text implements a method called </a:t>
            </a:r>
            <a:r>
              <a:rPr lang="en-US" sz="2000" b="1">
                <a:latin typeface="Courier New" pitchFamily="1" charset="0"/>
              </a:rPr>
              <a:t>createGrayscaleImage</a:t>
            </a:r>
            <a:r>
              <a:rPr lang="en-US" sz="2400">
                <a:latin typeface="Times New Roman" pitchFamily="1" charset="0"/>
              </a:rPr>
              <a:t> that converts a color image into a black-and-white image, as shown in the sample run at the bottom of this slide.</a:t>
            </a:r>
          </a:p>
        </p:txBody>
      </p:sp>
      <p:pic>
        <p:nvPicPr>
          <p:cNvPr id="45060" name="Picture 4" descr="Graphics (9"/>
          <p:cNvPicPr>
            <a:picLocks noChangeAspect="1" noChangeArrowheads="1"/>
          </p:cNvPicPr>
          <p:nvPr/>
        </p:nvPicPr>
        <p:blipFill>
          <a:blip r:embed="rId3"/>
          <a:srcRect/>
          <a:stretch>
            <a:fillRect/>
          </a:stretch>
        </p:blipFill>
        <p:spPr bwMode="auto">
          <a:xfrm>
            <a:off x="1655763" y="3708400"/>
            <a:ext cx="5832475" cy="2916238"/>
          </a:xfrm>
          <a:prstGeom prst="rect">
            <a:avLst/>
          </a:prstGeom>
          <a:noFill/>
          <a:ln w="9525">
            <a:noFill/>
            <a:miter lim="800000"/>
            <a:headEnd/>
            <a:tailEnd/>
          </a:ln>
        </p:spPr>
      </p:pic>
      <p:pic>
        <p:nvPicPr>
          <p:cNvPr id="45061" name="Picture 5" descr="vermeer"/>
          <p:cNvPicPr>
            <a:picLocks noChangeAspect="1" noChangeArrowheads="1"/>
          </p:cNvPicPr>
          <p:nvPr/>
        </p:nvPicPr>
        <p:blipFill>
          <a:blip r:embed="rId4"/>
          <a:srcRect/>
          <a:stretch>
            <a:fillRect/>
          </a:stretch>
        </p:blipFill>
        <p:spPr bwMode="auto">
          <a:xfrm>
            <a:off x="2105025" y="4016375"/>
            <a:ext cx="2230438" cy="2470150"/>
          </a:xfrm>
          <a:prstGeom prst="rect">
            <a:avLst/>
          </a:prstGeom>
          <a:noFill/>
          <a:ln w="9525">
            <a:noFill/>
            <a:miter lim="800000"/>
            <a:headEnd/>
            <a:tailEnd/>
          </a:ln>
        </p:spPr>
      </p:pic>
      <p:pic>
        <p:nvPicPr>
          <p:cNvPr id="45062" name="Picture 6" descr="vermeer (bw)"/>
          <p:cNvPicPr>
            <a:picLocks noChangeAspect="1" noChangeArrowheads="1"/>
          </p:cNvPicPr>
          <p:nvPr/>
        </p:nvPicPr>
        <p:blipFill>
          <a:blip r:embed="rId5"/>
          <a:srcRect/>
          <a:stretch>
            <a:fillRect/>
          </a:stretch>
        </p:blipFill>
        <p:spPr bwMode="auto">
          <a:xfrm>
            <a:off x="4830763" y="4016375"/>
            <a:ext cx="2230437" cy="2470150"/>
          </a:xfrm>
          <a:prstGeom prst="rect">
            <a:avLst/>
          </a:prstGeom>
          <a:noFill/>
          <a:ln w="9525">
            <a:noFill/>
            <a:miter lim="800000"/>
            <a:headEnd/>
            <a:tailEnd/>
          </a:ln>
        </p:spPr>
      </p:pic>
      <p:sp>
        <p:nvSpPr>
          <p:cNvPr id="45063" name="Text Box 7"/>
          <p:cNvSpPr txBox="1">
            <a:spLocks noChangeArrowheads="1"/>
          </p:cNvSpPr>
          <p:nvPr/>
        </p:nvSpPr>
        <p:spPr bwMode="auto">
          <a:xfrm>
            <a:off x="1652588" y="3683000"/>
            <a:ext cx="5827712"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CreateGrayscale</a:t>
            </a:r>
          </a:p>
        </p:txBody>
      </p:sp>
      <p:sp>
        <p:nvSpPr>
          <p:cNvPr id="175112" name="Rectangle 8"/>
          <p:cNvSpPr>
            <a:spLocks noChangeArrowheads="1"/>
          </p:cNvSpPr>
          <p:nvPr/>
        </p:nvSpPr>
        <p:spPr bwMode="auto">
          <a:xfrm>
            <a:off x="482600" y="2882900"/>
            <a:ext cx="8128000" cy="54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code to implement this method appears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51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2"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The </a:t>
            </a:r>
            <a:r>
              <a:rPr lang="en-US" sz="3600" b="1">
                <a:solidFill>
                  <a:srgbClr val="FF0000"/>
                </a:solidFill>
                <a:latin typeface="Courier New" pitchFamily="1" charset="0"/>
              </a:rPr>
              <a:t>createGrayscaleImage</a:t>
            </a:r>
            <a:r>
              <a:rPr lang="en-US" sz="4000">
                <a:solidFill>
                  <a:srgbClr val="FF0000"/>
                </a:solidFill>
                <a:latin typeface="Times New Roman" pitchFamily="1" charset="0"/>
              </a:rPr>
              <a:t> Method</a:t>
            </a:r>
            <a:endParaRPr lang="en-US">
              <a:solidFill>
                <a:srgbClr val="FF0000"/>
              </a:solidFill>
              <a:latin typeface="Times New Roman" pitchFamily="1" charset="0"/>
            </a:endParaRPr>
          </a:p>
        </p:txBody>
      </p:sp>
      <p:sp>
        <p:nvSpPr>
          <p:cNvPr id="47107" name="Rectangle 3"/>
          <p:cNvSpPr>
            <a:spLocks noChangeArrowheads="1"/>
          </p:cNvSpPr>
          <p:nvPr/>
        </p:nvSpPr>
        <p:spPr bwMode="auto">
          <a:xfrm>
            <a:off x="457200" y="1358900"/>
            <a:ext cx="8229600" cy="5105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b="1">
                <a:solidFill>
                  <a:srgbClr val="0000FF"/>
                </a:solidFill>
                <a:latin typeface="Courier New" pitchFamily="1" charset="0"/>
              </a:rPr>
              <a:t>/* Creates a grayscale version of the original image */</a:t>
            </a:r>
          </a:p>
          <a:p>
            <a:pPr>
              <a:lnSpc>
                <a:spcPct val="90000"/>
              </a:lnSpc>
            </a:pPr>
            <a:r>
              <a:rPr lang="en-US" sz="1600" b="1">
                <a:latin typeface="Courier New" pitchFamily="1" charset="0"/>
              </a:rPr>
              <a:t>private GImage createGrayscaleImage(GImage image) {</a:t>
            </a:r>
          </a:p>
          <a:p>
            <a:pPr>
              <a:lnSpc>
                <a:spcPct val="90000"/>
              </a:lnSpc>
            </a:pPr>
            <a:r>
              <a:rPr lang="en-US" sz="1600" b="1">
                <a:latin typeface="Courier New" pitchFamily="1" charset="0"/>
              </a:rPr>
              <a:t>   int[][] array = image.getPixelArray();</a:t>
            </a:r>
          </a:p>
          <a:p>
            <a:pPr>
              <a:lnSpc>
                <a:spcPct val="90000"/>
              </a:lnSpc>
            </a:pPr>
            <a:r>
              <a:rPr lang="en-US" sz="1600" b="1">
                <a:latin typeface="Courier New" pitchFamily="1" charset="0"/>
              </a:rPr>
              <a:t>   int height = array.length;</a:t>
            </a:r>
          </a:p>
          <a:p>
            <a:pPr>
              <a:lnSpc>
                <a:spcPct val="90000"/>
              </a:lnSpc>
            </a:pPr>
            <a:r>
              <a:rPr lang="en-US" sz="1600" b="1">
                <a:latin typeface="Courier New" pitchFamily="1" charset="0"/>
              </a:rPr>
              <a:t>   int width = array[0].length;</a:t>
            </a:r>
          </a:p>
          <a:p>
            <a:pPr>
              <a:lnSpc>
                <a:spcPct val="90000"/>
              </a:lnSpc>
            </a:pPr>
            <a:r>
              <a:rPr lang="en-US" sz="1600" b="1">
                <a:latin typeface="Courier New" pitchFamily="1" charset="0"/>
              </a:rPr>
              <a:t>   for (int i = 0; i &lt; height; i++) {</a:t>
            </a:r>
          </a:p>
          <a:p>
            <a:pPr>
              <a:lnSpc>
                <a:spcPct val="90000"/>
              </a:lnSpc>
            </a:pPr>
            <a:r>
              <a:rPr lang="en-US" sz="1600" b="1">
                <a:latin typeface="Courier New" pitchFamily="1" charset="0"/>
              </a:rPr>
              <a:t>      for (int j = 0; j &lt; width; j++) {</a:t>
            </a:r>
          </a:p>
          <a:p>
            <a:pPr>
              <a:lnSpc>
                <a:spcPct val="90000"/>
              </a:lnSpc>
            </a:pPr>
            <a:r>
              <a:rPr lang="en-US" sz="1600" b="1">
                <a:latin typeface="Courier New" pitchFamily="1" charset="0"/>
              </a:rPr>
              <a:t>         int pixel = array[i][j];</a:t>
            </a:r>
          </a:p>
          <a:p>
            <a:pPr>
              <a:lnSpc>
                <a:spcPct val="90000"/>
              </a:lnSpc>
            </a:pPr>
            <a:r>
              <a:rPr lang="en-US" sz="1600" b="1">
                <a:latin typeface="Courier New" pitchFamily="1" charset="0"/>
              </a:rPr>
              <a:t>         int r = GImage.getRed(pixel);</a:t>
            </a:r>
          </a:p>
          <a:p>
            <a:pPr>
              <a:lnSpc>
                <a:spcPct val="90000"/>
              </a:lnSpc>
            </a:pPr>
            <a:r>
              <a:rPr lang="en-US" sz="1600" b="1">
                <a:latin typeface="Courier New" pitchFamily="1" charset="0"/>
              </a:rPr>
              <a:t>         int g = GImage.getGreen(pixel);</a:t>
            </a:r>
          </a:p>
          <a:p>
            <a:pPr>
              <a:lnSpc>
                <a:spcPct val="90000"/>
              </a:lnSpc>
            </a:pPr>
            <a:r>
              <a:rPr lang="en-US" sz="1600" b="1">
                <a:latin typeface="Courier New" pitchFamily="1" charset="0"/>
              </a:rPr>
              <a:t>         int b = GImage.getBlue(pixel);</a:t>
            </a:r>
          </a:p>
          <a:p>
            <a:pPr>
              <a:lnSpc>
                <a:spcPct val="90000"/>
              </a:lnSpc>
            </a:pPr>
            <a:r>
              <a:rPr lang="en-US" sz="1600" b="1">
                <a:latin typeface="Courier New" pitchFamily="1" charset="0"/>
              </a:rPr>
              <a:t>         int xx = computeLuminosity(r, g, b);</a:t>
            </a:r>
          </a:p>
          <a:p>
            <a:pPr>
              <a:lnSpc>
                <a:spcPct val="90000"/>
              </a:lnSpc>
            </a:pPr>
            <a:r>
              <a:rPr lang="en-US" sz="1600" b="1">
                <a:latin typeface="Courier New" pitchFamily="1" charset="0"/>
              </a:rPr>
              <a:t>         array[i][j] = GImage.createRGBPixel(xx, xx, xx);</a:t>
            </a:r>
          </a:p>
          <a:p>
            <a:pPr>
              <a:lnSpc>
                <a:spcPct val="90000"/>
              </a:lnSpc>
            </a:pPr>
            <a:r>
              <a:rPr lang="en-US" sz="1600" b="1">
                <a:latin typeface="Courier New" pitchFamily="1" charset="0"/>
              </a:rPr>
              <a:t>      }</a:t>
            </a:r>
          </a:p>
          <a:p>
            <a:pPr>
              <a:lnSpc>
                <a:spcPct val="90000"/>
              </a:lnSpc>
            </a:pPr>
            <a:r>
              <a:rPr lang="en-US" sz="1600" b="1">
                <a:latin typeface="Courier New" pitchFamily="1" charset="0"/>
              </a:rPr>
              <a:t>   }</a:t>
            </a:r>
          </a:p>
          <a:p>
            <a:pPr>
              <a:lnSpc>
                <a:spcPct val="90000"/>
              </a:lnSpc>
            </a:pPr>
            <a:r>
              <a:rPr lang="en-US" sz="1600" b="1">
                <a:latin typeface="Courier New" pitchFamily="1" charset="0"/>
              </a:rPr>
              <a:t>   return new GImage(array);</a:t>
            </a:r>
          </a:p>
          <a:p>
            <a:pPr>
              <a:lnSpc>
                <a:spcPct val="90000"/>
              </a:lnSpc>
            </a:pPr>
            <a:r>
              <a:rPr lang="en-US" sz="1600" b="1">
                <a:latin typeface="Courier New" pitchFamily="1" charset="0"/>
              </a:rPr>
              <a:t>}</a:t>
            </a:r>
          </a:p>
          <a:p>
            <a:pPr>
              <a:lnSpc>
                <a:spcPct val="90000"/>
              </a:lnSpc>
            </a:pPr>
            <a:endParaRPr lang="en-US" sz="1600" b="1">
              <a:latin typeface="Courier New" pitchFamily="1" charset="0"/>
            </a:endParaRPr>
          </a:p>
          <a:p>
            <a:pPr>
              <a:lnSpc>
                <a:spcPct val="90000"/>
              </a:lnSpc>
            </a:pPr>
            <a:r>
              <a:rPr lang="en-US" sz="1600" b="1">
                <a:solidFill>
                  <a:srgbClr val="0000FF"/>
                </a:solidFill>
                <a:latin typeface="Courier New" pitchFamily="1" charset="0"/>
              </a:rPr>
              <a:t>/* Calculates the luminosity of a pixel using the NTSC formula */</a:t>
            </a:r>
          </a:p>
          <a:p>
            <a:pPr>
              <a:lnSpc>
                <a:spcPct val="90000"/>
              </a:lnSpc>
            </a:pPr>
            <a:r>
              <a:rPr lang="en-US" sz="1600" b="1">
                <a:latin typeface="Courier New" pitchFamily="1" charset="0"/>
              </a:rPr>
              <a:t>private int computeLuminosity(int r, int g, int b) {</a:t>
            </a:r>
          </a:p>
          <a:p>
            <a:pPr>
              <a:lnSpc>
                <a:spcPct val="90000"/>
              </a:lnSpc>
            </a:pPr>
            <a:r>
              <a:rPr lang="en-US" sz="1600" b="1">
                <a:latin typeface="Courier New" pitchFamily="1" charset="0"/>
              </a:rPr>
              <a:t>   return GMath.round(0.299 * r + 0.587 * g + 0.114 * b);</a:t>
            </a:r>
          </a:p>
          <a:p>
            <a:pPr>
              <a:lnSpc>
                <a:spcPct val="90000"/>
              </a:lnSpc>
            </a:pPr>
            <a:r>
              <a:rPr lang="en-US" sz="1600" b="1">
                <a:latin typeface="Courier New" pitchFamily="1" charset="0"/>
              </a:rPr>
              <a:t>}</a:t>
            </a:r>
            <a:endParaRPr sz="1600" b="1" noProof="1">
              <a:latin typeface="Courier New" pitchFamily="1"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a:t>
            </a:r>
            <a:r>
              <a:rPr lang="en-US" sz="4000" dirty="0" smtClean="0">
                <a:solidFill>
                  <a:srgbClr val="FF0000"/>
                </a:solidFill>
              </a:rPr>
              <a:t> Creating an Image</a:t>
            </a:r>
            <a:endParaRPr lang="en-US" sz="4000" dirty="0">
              <a:solidFill>
                <a:schemeClr val="tx1"/>
              </a:solidFill>
            </a:endParaRPr>
          </a:p>
        </p:txBody>
      </p:sp>
      <p:sp>
        <p:nvSpPr>
          <p:cNvPr id="589829" name="Text Box 5"/>
          <p:cNvSpPr txBox="1">
            <a:spLocks noChangeArrowheads="1"/>
          </p:cNvSpPr>
          <p:nvPr/>
        </p:nvSpPr>
        <p:spPr bwMode="auto">
          <a:xfrm>
            <a:off x="557590" y="1295400"/>
            <a:ext cx="8001000" cy="763286"/>
          </a:xfrm>
          <a:prstGeom prst="rect">
            <a:avLst/>
          </a:prstGeom>
          <a:noFill/>
          <a:ln w="9525">
            <a:noFill/>
            <a:miter lim="800000"/>
            <a:headEnd/>
            <a:tailEnd/>
          </a:ln>
          <a:effectLst/>
        </p:spPr>
        <p:txBody>
          <a:bodyPr wrap="square">
            <a:prstTxWarp prst="textNoShape">
              <a:avLst/>
            </a:prstTxWarp>
            <a:spAutoFit/>
          </a:bodyPr>
          <a:lstStyle/>
          <a:p>
            <a:pPr algn="just">
              <a:lnSpc>
                <a:spcPct val="90000"/>
              </a:lnSpc>
            </a:pPr>
            <a:r>
              <a:rPr lang="en-US" sz="2400" dirty="0" smtClean="0">
                <a:latin typeface="Times New Roman"/>
                <a:cs typeface="Times New Roman"/>
              </a:rPr>
              <a:t>How might you write a program to create the image used to illustrate combining colors:</a:t>
            </a:r>
            <a:endParaRPr lang="en-US" sz="2400" dirty="0">
              <a:latin typeface="Times New Roman"/>
              <a:cs typeface="Times New Roman"/>
            </a:endParaRPr>
          </a:p>
        </p:txBody>
      </p:sp>
      <p:pic>
        <p:nvPicPr>
          <p:cNvPr id="6" name="Picture 5" descr="LightCircles.png"/>
          <p:cNvPicPr>
            <a:picLocks noChangeAspect="1"/>
          </p:cNvPicPr>
          <p:nvPr/>
        </p:nvPicPr>
        <p:blipFill>
          <a:blip r:embed="rId3"/>
          <a:stretch>
            <a:fillRect/>
          </a:stretch>
        </p:blipFill>
        <p:spPr>
          <a:xfrm>
            <a:off x="2688045" y="2133600"/>
            <a:ext cx="3749040" cy="3749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latin typeface="Times New Roman" pitchFamily="1" charset="0"/>
              </a:rPr>
              <a:t>The </a:t>
            </a:r>
            <a:r>
              <a:rPr lang="en-US" sz="4000" dirty="0" err="1" smtClean="0">
                <a:solidFill>
                  <a:srgbClr val="FF0000"/>
                </a:solidFill>
                <a:latin typeface="Times New Roman" pitchFamily="1" charset="0"/>
              </a:rPr>
              <a:t>ImageShop</a:t>
            </a:r>
            <a:r>
              <a:rPr lang="en-US" sz="4000" dirty="0" smtClean="0">
                <a:solidFill>
                  <a:srgbClr val="FF0000"/>
                </a:solidFill>
                <a:latin typeface="Times New Roman" pitchFamily="1" charset="0"/>
              </a:rPr>
              <a:t> Application</a:t>
            </a:r>
            <a:endParaRPr lang="en-US" dirty="0">
              <a:solidFill>
                <a:srgbClr val="FF0000"/>
              </a:solidFill>
              <a:latin typeface="Times New Roman" pitchFamily="1" charset="0"/>
            </a:endParaRPr>
          </a:p>
        </p:txBody>
      </p:sp>
      <p:pic>
        <p:nvPicPr>
          <p:cNvPr id="4" name="Picture 3" descr="ImageShopScreenShot.png"/>
          <p:cNvPicPr>
            <a:picLocks noChangeAspect="1"/>
          </p:cNvPicPr>
          <p:nvPr/>
        </p:nvPicPr>
        <p:blipFill>
          <a:blip r:embed="rId3"/>
          <a:stretch>
            <a:fillRect/>
          </a:stretch>
        </p:blipFill>
        <p:spPr>
          <a:xfrm>
            <a:off x="438778" y="1163728"/>
            <a:ext cx="8284307" cy="5441482"/>
          </a:xfrm>
          <a:prstGeom prst="rect">
            <a:avLst/>
          </a:prstGeom>
        </p:spPr>
      </p:pic>
      <p:pic>
        <p:nvPicPr>
          <p:cNvPr id="5" name="Picture 4" descr="ImageShopScreenShot.png"/>
          <p:cNvPicPr>
            <a:picLocks noChangeAspect="1"/>
          </p:cNvPicPr>
          <p:nvPr/>
        </p:nvPicPr>
        <p:blipFill>
          <a:blip r:embed="rId3"/>
          <a:srcRect l="758" t="80769" r="85642" b="11538"/>
          <a:stretch>
            <a:fillRect/>
          </a:stretch>
        </p:blipFill>
        <p:spPr>
          <a:xfrm>
            <a:off x="517675" y="5005010"/>
            <a:ext cx="1126084" cy="418584"/>
          </a:xfrm>
          <a:prstGeom prst="rect">
            <a:avLst/>
          </a:prstGeom>
        </p:spPr>
      </p:pic>
      <p:cxnSp>
        <p:nvCxnSpPr>
          <p:cNvPr id="6" name="Straight Connector 5"/>
          <p:cNvCxnSpPr/>
          <p:nvPr/>
        </p:nvCxnSpPr>
        <p:spPr bwMode="auto">
          <a:xfrm rot="5400000">
            <a:off x="-2153412" y="3982212"/>
            <a:ext cx="5221224" cy="1588"/>
          </a:xfrm>
          <a:prstGeom prst="line">
            <a:avLst/>
          </a:prstGeom>
          <a:solidFill>
            <a:schemeClr val="accent1"/>
          </a:solidFill>
          <a:ln w="6350" cap="flat" cmpd="sng" algn="ctr">
            <a:solidFill>
              <a:srgbClr val="666666"/>
            </a:solidFill>
            <a:prstDash val="solid"/>
            <a:round/>
            <a:headEnd type="none" w="med" len="med"/>
            <a:tailEnd type="none" w="med" len="med"/>
          </a:ln>
          <a:effectLst/>
        </p:spPr>
      </p:cxnSp>
      <p:cxnSp>
        <p:nvCxnSpPr>
          <p:cNvPr id="7" name="Straight Connector 6"/>
          <p:cNvCxnSpPr/>
          <p:nvPr/>
        </p:nvCxnSpPr>
        <p:spPr bwMode="auto">
          <a:xfrm rot="5400000">
            <a:off x="6101172" y="3981418"/>
            <a:ext cx="5221224" cy="1588"/>
          </a:xfrm>
          <a:prstGeom prst="line">
            <a:avLst/>
          </a:prstGeom>
          <a:solidFill>
            <a:schemeClr val="accent1"/>
          </a:solidFill>
          <a:ln w="6350" cap="flat" cmpd="sng" algn="ctr">
            <a:solidFill>
              <a:srgbClr val="666666"/>
            </a:solidFill>
            <a:prstDash val="solid"/>
            <a:round/>
            <a:headEnd type="none" w="med" len="med"/>
            <a:tailEnd type="none" w="med" len="med"/>
          </a:ln>
          <a:effectLst/>
        </p:spPr>
      </p:cxnSp>
      <p:cxnSp>
        <p:nvCxnSpPr>
          <p:cNvPr id="8" name="Straight Connector 7"/>
          <p:cNvCxnSpPr/>
          <p:nvPr/>
        </p:nvCxnSpPr>
        <p:spPr bwMode="auto">
          <a:xfrm rot="10800000">
            <a:off x="457200" y="6629400"/>
            <a:ext cx="8229600" cy="1588"/>
          </a:xfrm>
          <a:prstGeom prst="line">
            <a:avLst/>
          </a:prstGeom>
          <a:solidFill>
            <a:schemeClr val="accent1"/>
          </a:solidFill>
          <a:ln w="6350" cap="flat" cmpd="sng" algn="ctr">
            <a:solidFill>
              <a:srgbClr val="666666"/>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a:t>
            </a:r>
            <a:r>
              <a:rPr lang="en-US" sz="4000" dirty="0" smtClean="0">
                <a:solidFill>
                  <a:srgbClr val="FF0000"/>
                </a:solidFill>
              </a:rPr>
              <a:t> </a:t>
            </a:r>
            <a:r>
              <a:rPr lang="en-US" sz="4000" dirty="0" err="1" smtClean="0">
                <a:solidFill>
                  <a:srgbClr val="FF0000"/>
                </a:solidFill>
              </a:rPr>
              <a:t>Posterize</a:t>
            </a:r>
            <a:endParaRPr lang="en-US" sz="4000" dirty="0">
              <a:solidFill>
                <a:schemeClr val="tx1"/>
              </a:solidFill>
            </a:endParaRPr>
          </a:p>
        </p:txBody>
      </p:sp>
      <p:sp>
        <p:nvSpPr>
          <p:cNvPr id="589829" name="Text Box 5"/>
          <p:cNvSpPr txBox="1">
            <a:spLocks noChangeArrowheads="1"/>
          </p:cNvSpPr>
          <p:nvPr/>
        </p:nvSpPr>
        <p:spPr bwMode="auto">
          <a:xfrm>
            <a:off x="557590" y="1234925"/>
            <a:ext cx="8001000" cy="1095685"/>
          </a:xfrm>
          <a:prstGeom prst="rect">
            <a:avLst/>
          </a:prstGeom>
          <a:noFill/>
          <a:ln w="9525">
            <a:noFill/>
            <a:miter lim="800000"/>
            <a:headEnd/>
            <a:tailEnd/>
          </a:ln>
          <a:effectLst/>
        </p:spPr>
        <p:txBody>
          <a:bodyPr wrap="square">
            <a:prstTxWarp prst="textNoShape">
              <a:avLst/>
            </a:prstTxWarp>
            <a:spAutoFit/>
          </a:bodyPr>
          <a:lstStyle/>
          <a:p>
            <a:pPr algn="just">
              <a:lnSpc>
                <a:spcPct val="90000"/>
              </a:lnSpc>
            </a:pPr>
            <a:r>
              <a:rPr lang="en-US" sz="2400" dirty="0" smtClean="0">
                <a:latin typeface="Times New Roman"/>
                <a:cs typeface="Times New Roman"/>
              </a:rPr>
              <a:t>Write a </a:t>
            </a:r>
            <a:r>
              <a:rPr lang="en-US" sz="2000" b="1" dirty="0" err="1" smtClean="0">
                <a:latin typeface="Courier New"/>
                <a:cs typeface="Courier New"/>
              </a:rPr>
              <a:t>posterize</a:t>
            </a:r>
            <a:r>
              <a:rPr lang="en-US" sz="2400" dirty="0" smtClean="0">
                <a:latin typeface="Times New Roman"/>
                <a:cs typeface="Times New Roman"/>
              </a:rPr>
              <a:t> method that takes a </a:t>
            </a:r>
            <a:r>
              <a:rPr lang="en-US" sz="2000" b="1" dirty="0" err="1" smtClean="0">
                <a:latin typeface="Courier New"/>
                <a:cs typeface="Courier New"/>
              </a:rPr>
              <a:t>GImage</a:t>
            </a:r>
            <a:r>
              <a:rPr lang="en-US" sz="2400" dirty="0" smtClean="0">
                <a:latin typeface="Times New Roman"/>
                <a:cs typeface="Times New Roman"/>
              </a:rPr>
              <a:t> and returns a new </a:t>
            </a:r>
            <a:r>
              <a:rPr lang="en-US" sz="2000" b="1" dirty="0" err="1" smtClean="0">
                <a:latin typeface="Courier New"/>
                <a:cs typeface="Courier New"/>
              </a:rPr>
              <a:t>GImage</a:t>
            </a:r>
            <a:r>
              <a:rPr lang="en-US" sz="2400" dirty="0" smtClean="0">
                <a:latin typeface="Times New Roman"/>
                <a:cs typeface="Times New Roman"/>
              </a:rPr>
              <a:t> in which every red, blue, and green component is either 0 or 255, as illustrated in the following conversion:</a:t>
            </a:r>
            <a:endParaRPr lang="en-US" sz="2400" dirty="0">
              <a:latin typeface="Times New Roman"/>
              <a:cs typeface="Times New Roman"/>
            </a:endParaRPr>
          </a:p>
        </p:txBody>
      </p:sp>
      <p:pic>
        <p:nvPicPr>
          <p:cNvPr id="5" name="Picture 4" descr="Obama.png"/>
          <p:cNvPicPr>
            <a:picLocks noChangeAspect="1"/>
          </p:cNvPicPr>
          <p:nvPr/>
        </p:nvPicPr>
        <p:blipFill>
          <a:blip r:embed="rId3"/>
          <a:stretch>
            <a:fillRect/>
          </a:stretch>
        </p:blipFill>
        <p:spPr>
          <a:xfrm>
            <a:off x="1170214" y="2590800"/>
            <a:ext cx="2639786" cy="3810000"/>
          </a:xfrm>
          <a:prstGeom prst="rect">
            <a:avLst/>
          </a:prstGeom>
          <a:ln>
            <a:solidFill>
              <a:srgbClr val="000000"/>
            </a:solidFill>
          </a:ln>
        </p:spPr>
      </p:pic>
      <p:pic>
        <p:nvPicPr>
          <p:cNvPr id="7" name="Picture 6" descr="ObamaPoster.png"/>
          <p:cNvPicPr>
            <a:picLocks noChangeAspect="1"/>
          </p:cNvPicPr>
          <p:nvPr/>
        </p:nvPicPr>
        <p:blipFill>
          <a:blip r:embed="rId4"/>
          <a:stretch>
            <a:fillRect/>
          </a:stretch>
        </p:blipFill>
        <p:spPr>
          <a:xfrm>
            <a:off x="5334000" y="2590800"/>
            <a:ext cx="2623947" cy="3787140"/>
          </a:xfrm>
          <a:prstGeom prst="rect">
            <a:avLst/>
          </a:prstGeom>
          <a:ln>
            <a:solidFill>
              <a:srgbClr val="000000"/>
            </a:solidFill>
          </a:ln>
        </p:spPr>
      </p:pic>
      <p:sp>
        <p:nvSpPr>
          <p:cNvPr id="8" name="Right Arrow 7"/>
          <p:cNvSpPr/>
          <p:nvPr/>
        </p:nvSpPr>
        <p:spPr bwMode="auto">
          <a:xfrm>
            <a:off x="4114800" y="4267200"/>
            <a:ext cx="9144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3"/>
          <p:cNvSpPr>
            <a:spLocks noGrp="1" noChangeArrowheads="1"/>
          </p:cNvSpPr>
          <p:nvPr>
            <p:ph type="title"/>
          </p:nvPr>
        </p:nvSpPr>
        <p:spPr>
          <a:xfrm>
            <a:off x="0" y="2667000"/>
            <a:ext cx="9144000" cy="1143000"/>
          </a:xfrm>
          <a:noFill/>
        </p:spPr>
        <p:txBody>
          <a:bodyPr/>
          <a:lstStyle/>
          <a:p>
            <a:r>
              <a:rPr lang="en-US" sz="3600">
                <a:solidFill>
                  <a:srgbClr val="FF0000"/>
                </a:solidFill>
                <a:latin typeface="Times New Roman" pitchFamily="1" charset="0"/>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24816</TotalTime>
  <Words>1695</Words>
  <Application>Microsoft Macintosh PowerPoint</Application>
  <PresentationFormat>On-screen Show (4:3)</PresentationFormat>
  <Paragraphs>198</Paragraphs>
  <Slides>19</Slides>
  <Notes>19</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Blank Presentation</vt:lpstr>
      <vt:lpstr>Image Manipulation</vt:lpstr>
      <vt:lpstr>Once upon a time . . .</vt:lpstr>
      <vt:lpstr>Pictures and Pixels</vt:lpstr>
      <vt:lpstr>Weavings on the Jacquard Loom</vt:lpstr>
      <vt:lpstr>Image Manipulation</vt:lpstr>
      <vt:lpstr>Multidimensional Arrays and Images</vt:lpstr>
      <vt:lpstr>Pixel Arrays</vt:lpstr>
      <vt:lpstr>Pixel Values</vt:lpstr>
      <vt:lpstr>Combining Colors of Light</vt:lpstr>
      <vt:lpstr>Transparency</vt:lpstr>
      <vt:lpstr>Image Manipulation</vt:lpstr>
      <vt:lpstr>The FlipVertical Program</vt:lpstr>
      <vt:lpstr>Selecting Color Components</vt:lpstr>
      <vt:lpstr>Creating a Grayscale Image</vt:lpstr>
      <vt:lpstr>The createGrayscaleImage Method</vt:lpstr>
      <vt:lpstr>Exercise: Creating an Image</vt:lpstr>
      <vt:lpstr>The ImageShop Application</vt:lpstr>
      <vt:lpstr>Exercise: Posterize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146</cp:revision>
  <dcterms:created xsi:type="dcterms:W3CDTF">2012-05-22T16:27:47Z</dcterms:created>
  <dcterms:modified xsi:type="dcterms:W3CDTF">2012-05-22T16:28:01Z</dcterms:modified>
</cp:coreProperties>
</file>