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Override PartName="/ppt/notesSlides/notesSlide24.xml" ContentType="application/vnd.openxmlformats-officedocument.presentationml.notes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Default Extension="pdf" ContentType="application/pdf"/>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notesSlides/notesSlide27.xml" ContentType="application/vnd.openxmlformats-officedocument.presentationml.notes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p:sldMasterIdLst>
    <p:sldMasterId id="2147483648" r:id="rId1"/>
  </p:sldMasterIdLst>
  <p:notesMasterIdLst>
    <p:notesMasterId r:id="rId29"/>
  </p:notesMasterIdLst>
  <p:sldIdLst>
    <p:sldId id="441" r:id="rId2"/>
    <p:sldId id="470" r:id="rId3"/>
    <p:sldId id="465" r:id="rId4"/>
    <p:sldId id="445" r:id="rId5"/>
    <p:sldId id="446" r:id="rId6"/>
    <p:sldId id="447" r:id="rId7"/>
    <p:sldId id="448" r:id="rId8"/>
    <p:sldId id="449" r:id="rId9"/>
    <p:sldId id="450" r:id="rId10"/>
    <p:sldId id="451" r:id="rId11"/>
    <p:sldId id="452" r:id="rId12"/>
    <p:sldId id="467" r:id="rId13"/>
    <p:sldId id="468" r:id="rId14"/>
    <p:sldId id="469" r:id="rId15"/>
    <p:sldId id="453" r:id="rId16"/>
    <p:sldId id="454" r:id="rId17"/>
    <p:sldId id="455" r:id="rId18"/>
    <p:sldId id="456" r:id="rId19"/>
    <p:sldId id="457" r:id="rId20"/>
    <p:sldId id="458" r:id="rId21"/>
    <p:sldId id="459" r:id="rId22"/>
    <p:sldId id="460" r:id="rId23"/>
    <p:sldId id="461" r:id="rId24"/>
    <p:sldId id="462" r:id="rId25"/>
    <p:sldId id="463" r:id="rId26"/>
    <p:sldId id="464" r:id="rId27"/>
    <p:sldId id="369" r:id="rId28"/>
  </p:sldIdLst>
  <p:sldSz cx="9144000" cy="6858000" type="screen4x3"/>
  <p:notesSz cx="9144000" cy="6858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999999"/>
    <a:srgbClr val="0066CC"/>
    <a:srgbClr val="FF3300"/>
    <a:srgbClr val="999933"/>
    <a:srgbClr val="33FFFF"/>
    <a:srgbClr val="CCFFFF"/>
    <a:srgbClr val="FFFFFF"/>
    <a:srgbClr val="3333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snapVertSplitter="1" vertBarState="minimized" horzBarState="maximized">
    <p:restoredLeft sz="15620"/>
    <p:restoredTop sz="94660"/>
  </p:normalViewPr>
  <p:slideViewPr>
    <p:cSldViewPr showGuides="1">
      <p:cViewPr>
        <p:scale>
          <a:sx n="105" d="100"/>
          <a:sy n="105" d="100"/>
        </p:scale>
        <p:origin x="-109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6B2B3680-0FFB-EE41-AD1D-6F6B28E2797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2830E7A5-43B3-F848-A505-7A23BA30E03B}" type="slidenum">
              <a:rPr lang="en-US"/>
              <a:pPr/>
              <a:t>1</a:t>
            </a:fld>
            <a:endParaRPr 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2"/>
          <p:cNvSpPr>
            <a:spLocks noGrp="1" noRot="1" noChangeAspect="1" noChangeArrowheads="1"/>
          </p:cNvSpPr>
          <p:nvPr>
            <p:ph type="sldImg"/>
          </p:nvPr>
        </p:nvSpPr>
        <p:spPr>
          <a:solidFill>
            <a:srgbClr val="FFFFFF"/>
          </a:solidFill>
          <a:ln/>
        </p:spPr>
      </p:sp>
      <p:sp>
        <p:nvSpPr>
          <p:cNvPr id="25603"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2"/>
          <p:cNvSpPr>
            <a:spLocks noGrp="1" noRot="1" noChangeAspect="1" noChangeArrowheads="1"/>
          </p:cNvSpPr>
          <p:nvPr>
            <p:ph type="sldImg"/>
          </p:nvPr>
        </p:nvSpPr>
        <p:spPr>
          <a:solidFill>
            <a:srgbClr val="FFFFFF"/>
          </a:solidFill>
          <a:ln/>
        </p:spPr>
      </p:sp>
      <p:sp>
        <p:nvSpPr>
          <p:cNvPr id="25603"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2"/>
          <p:cNvSpPr>
            <a:spLocks noGrp="1" noRot="1" noChangeAspect="1" noChangeArrowheads="1"/>
          </p:cNvSpPr>
          <p:nvPr>
            <p:ph type="sldImg"/>
          </p:nvPr>
        </p:nvSpPr>
        <p:spPr>
          <a:solidFill>
            <a:srgbClr val="FFFFFF"/>
          </a:solidFill>
          <a:ln/>
        </p:spPr>
      </p:sp>
      <p:sp>
        <p:nvSpPr>
          <p:cNvPr id="27651"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2"/>
          <p:cNvSpPr>
            <a:spLocks noGrp="1" noRot="1" noChangeAspect="1" noChangeArrowheads="1"/>
          </p:cNvSpPr>
          <p:nvPr>
            <p:ph type="sldImg"/>
          </p:nvPr>
        </p:nvSpPr>
        <p:spPr>
          <a:solidFill>
            <a:srgbClr val="FFFFFF"/>
          </a:solidFill>
          <a:ln/>
        </p:spPr>
      </p:sp>
      <p:sp>
        <p:nvSpPr>
          <p:cNvPr id="29699"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2"/>
          <p:cNvSpPr>
            <a:spLocks noGrp="1" noRot="1" noChangeAspect="1" noChangeArrowheads="1"/>
          </p:cNvSpPr>
          <p:nvPr>
            <p:ph type="sldImg"/>
          </p:nvPr>
        </p:nvSpPr>
        <p:spPr>
          <a:solidFill>
            <a:srgbClr val="FFFFFF"/>
          </a:solidFill>
          <a:ln/>
        </p:spPr>
      </p:sp>
      <p:sp>
        <p:nvSpPr>
          <p:cNvPr id="31747"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2"/>
          <p:cNvSpPr>
            <a:spLocks noGrp="1" noRot="1" noChangeAspect="1" noChangeArrowheads="1"/>
          </p:cNvSpPr>
          <p:nvPr>
            <p:ph type="sldImg"/>
          </p:nvPr>
        </p:nvSpPr>
        <p:spPr>
          <a:solidFill>
            <a:srgbClr val="FFFFFF"/>
          </a:solidFill>
          <a:ln/>
        </p:spPr>
      </p:sp>
      <p:sp>
        <p:nvSpPr>
          <p:cNvPr id="3379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noGrp="1" noRot="1" noChangeAspect="1" noChangeArrowheads="1"/>
          </p:cNvSpPr>
          <p:nvPr>
            <p:ph type="sldImg"/>
          </p:nvPr>
        </p:nvSpPr>
        <p:spPr>
          <a:solidFill>
            <a:srgbClr val="FFFFFF"/>
          </a:solidFill>
          <a:ln/>
        </p:spPr>
      </p:sp>
      <p:sp>
        <p:nvSpPr>
          <p:cNvPr id="35843"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
          <p:cNvSpPr>
            <a:spLocks noGrp="1" noRot="1" noChangeAspect="1" noChangeArrowheads="1"/>
          </p:cNvSpPr>
          <p:nvPr>
            <p:ph type="sldImg"/>
          </p:nvPr>
        </p:nvSpPr>
        <p:spPr>
          <a:solidFill>
            <a:srgbClr val="FFFFFF"/>
          </a:solidFill>
          <a:ln/>
        </p:spPr>
      </p:sp>
      <p:sp>
        <p:nvSpPr>
          <p:cNvPr id="37891"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2"/>
          <p:cNvSpPr>
            <a:spLocks noGrp="1" noRot="1" noChangeAspect="1" noChangeArrowheads="1"/>
          </p:cNvSpPr>
          <p:nvPr>
            <p:ph type="sldImg"/>
          </p:nvPr>
        </p:nvSpPr>
        <p:spPr>
          <a:solidFill>
            <a:srgbClr val="FFFFFF"/>
          </a:solidFill>
          <a:ln/>
        </p:spPr>
      </p:sp>
      <p:sp>
        <p:nvSpPr>
          <p:cNvPr id="39939"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Grp="1" noRot="1" noChangeAspect="1" noChangeArrowheads="1"/>
          </p:cNvSpPr>
          <p:nvPr>
            <p:ph type="sldImg"/>
          </p:nvPr>
        </p:nvSpPr>
        <p:spPr>
          <a:solidFill>
            <a:srgbClr val="FFFFFF"/>
          </a:solidFill>
          <a:ln/>
        </p:spPr>
      </p:sp>
      <p:sp>
        <p:nvSpPr>
          <p:cNvPr id="41987"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2"/>
          <p:cNvSpPr>
            <a:spLocks noGrp="1" noRot="1" noChangeAspect="1" noChangeArrowheads="1"/>
          </p:cNvSpPr>
          <p:nvPr>
            <p:ph type="sldImg"/>
          </p:nvPr>
        </p:nvSpPr>
        <p:spPr>
          <a:solidFill>
            <a:srgbClr val="FFFFFF"/>
          </a:solidFill>
          <a:ln/>
        </p:spPr>
      </p:sp>
      <p:sp>
        <p:nvSpPr>
          <p:cNvPr id="4403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2"/>
          <p:cNvSpPr>
            <a:spLocks noGrp="1" noRot="1" noChangeAspect="1" noChangeArrowheads="1"/>
          </p:cNvSpPr>
          <p:nvPr>
            <p:ph type="sldImg"/>
          </p:nvPr>
        </p:nvSpPr>
        <p:spPr>
          <a:solidFill>
            <a:srgbClr val="FFFFFF"/>
          </a:solidFill>
          <a:ln/>
        </p:spPr>
      </p:sp>
      <p:sp>
        <p:nvSpPr>
          <p:cNvPr id="46083"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Rot="1" noChangeAspect="1" noChangeArrowheads="1"/>
          </p:cNvSpPr>
          <p:nvPr>
            <p:ph type="sldImg"/>
          </p:nvPr>
        </p:nvSpPr>
        <p:spPr>
          <a:solidFill>
            <a:srgbClr val="FFFFFF"/>
          </a:solidFill>
          <a:ln/>
        </p:spPr>
      </p:sp>
      <p:sp>
        <p:nvSpPr>
          <p:cNvPr id="48131"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2"/>
          <p:cNvSpPr>
            <a:spLocks noGrp="1" noRot="1" noChangeAspect="1" noChangeArrowheads="1"/>
          </p:cNvSpPr>
          <p:nvPr>
            <p:ph type="sldImg"/>
          </p:nvPr>
        </p:nvSpPr>
        <p:spPr>
          <a:solidFill>
            <a:srgbClr val="FFFFFF"/>
          </a:solidFill>
          <a:ln/>
        </p:spPr>
      </p:sp>
      <p:sp>
        <p:nvSpPr>
          <p:cNvPr id="50179"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2"/>
          <p:cNvSpPr>
            <a:spLocks noGrp="1" noRot="1" noChangeAspect="1" noChangeArrowheads="1"/>
          </p:cNvSpPr>
          <p:nvPr>
            <p:ph type="sldImg"/>
          </p:nvPr>
        </p:nvSpPr>
        <p:spPr>
          <a:solidFill>
            <a:srgbClr val="FFFFFF"/>
          </a:solidFill>
          <a:ln/>
        </p:spPr>
      </p:sp>
      <p:sp>
        <p:nvSpPr>
          <p:cNvPr id="52227"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2"/>
          <p:cNvSpPr>
            <a:spLocks noGrp="1" noRot="1" noChangeAspect="1" noChangeArrowheads="1"/>
          </p:cNvSpPr>
          <p:nvPr>
            <p:ph type="sldImg"/>
          </p:nvPr>
        </p:nvSpPr>
        <p:spPr>
          <a:solidFill>
            <a:srgbClr val="FFFFFF"/>
          </a:solidFill>
          <a:ln/>
        </p:spPr>
      </p:sp>
      <p:sp>
        <p:nvSpPr>
          <p:cNvPr id="5427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2"/>
          <p:cNvSpPr>
            <a:spLocks noGrp="1" noRot="1" noChangeAspect="1" noChangeArrowheads="1"/>
          </p:cNvSpPr>
          <p:nvPr>
            <p:ph type="sldImg"/>
          </p:nvPr>
        </p:nvSpPr>
        <p:spPr>
          <a:solidFill>
            <a:srgbClr val="FFFFFF"/>
          </a:solidFill>
          <a:ln/>
        </p:spPr>
      </p:sp>
      <p:sp>
        <p:nvSpPr>
          <p:cNvPr id="56323"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solidFill>
            <a:srgbClr val="FFFFFF"/>
          </a:solidFill>
          <a:ln/>
        </p:spPr>
      </p:sp>
      <p:sp>
        <p:nvSpPr>
          <p:cNvPr id="58371"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2"/>
          <p:cNvSpPr>
            <a:spLocks noGrp="1" noRot="1" noChangeAspect="1" noChangeArrowheads="1"/>
          </p:cNvSpPr>
          <p:nvPr>
            <p:ph type="sldImg"/>
          </p:nvPr>
        </p:nvSpPr>
        <p:spPr>
          <a:solidFill>
            <a:srgbClr val="FFFFFF"/>
          </a:solidFill>
          <a:ln/>
        </p:spPr>
      </p:sp>
      <p:sp>
        <p:nvSpPr>
          <p:cNvPr id="60419"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2"/>
          <p:cNvSpPr>
            <a:spLocks noGrp="1" noRot="1" noChangeAspect="1" noChangeArrowheads="1"/>
          </p:cNvSpPr>
          <p:nvPr>
            <p:ph type="sldImg"/>
          </p:nvPr>
        </p:nvSpPr>
        <p:spPr>
          <a:solidFill>
            <a:srgbClr val="FFFFFF"/>
          </a:solidFill>
          <a:ln/>
        </p:spPr>
      </p:sp>
      <p:sp>
        <p:nvSpPr>
          <p:cNvPr id="62467"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Rot="1" noChangeAspect="1" noChangeArrowheads="1"/>
          </p:cNvSpPr>
          <p:nvPr>
            <p:ph type="sldImg"/>
          </p:nvPr>
        </p:nvSpPr>
        <p:spPr>
          <a:solidFill>
            <a:srgbClr val="FFFFFF"/>
          </a:solidFill>
          <a:ln/>
        </p:spPr>
      </p:sp>
      <p:sp>
        <p:nvSpPr>
          <p:cNvPr id="6451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2"/>
          <p:cNvSpPr>
            <a:spLocks noGrp="1" noRot="1" noChangeAspect="1" noChangeArrowheads="1"/>
          </p:cNvSpPr>
          <p:nvPr>
            <p:ph type="sldImg"/>
          </p:nvPr>
        </p:nvSpPr>
        <p:spPr>
          <a:solidFill>
            <a:srgbClr val="FFFFFF"/>
          </a:solidFill>
          <a:ln/>
        </p:spPr>
      </p:sp>
      <p:sp>
        <p:nvSpPr>
          <p:cNvPr id="66563"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2"/>
          <p:cNvSpPr>
            <a:spLocks noGrp="1" noRot="1" noChangeAspect="1" noChangeArrowheads="1"/>
          </p:cNvSpPr>
          <p:nvPr>
            <p:ph type="sldImg"/>
          </p:nvPr>
        </p:nvSpPr>
        <p:spPr>
          <a:solidFill>
            <a:srgbClr val="FFFFFF"/>
          </a:solidFill>
          <a:ln/>
        </p:spPr>
      </p:sp>
      <p:sp>
        <p:nvSpPr>
          <p:cNvPr id="68611"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2"/>
          <p:cNvSpPr>
            <a:spLocks noGrp="1" noRot="1" noChangeAspect="1" noChangeArrowheads="1"/>
          </p:cNvSpPr>
          <p:nvPr>
            <p:ph type="sldImg"/>
          </p:nvPr>
        </p:nvSpPr>
        <p:spPr>
          <a:solidFill>
            <a:srgbClr val="FFFFFF"/>
          </a:solidFill>
          <a:ln/>
        </p:spPr>
      </p:sp>
      <p:sp>
        <p:nvSpPr>
          <p:cNvPr id="70659"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Rectangle 2"/>
          <p:cNvSpPr>
            <a:spLocks noGrp="1" noRot="1" noChangeAspect="1" noChangeArrowheads="1"/>
          </p:cNvSpPr>
          <p:nvPr>
            <p:ph type="sldImg"/>
          </p:nvPr>
        </p:nvSpPr>
        <p:spPr>
          <a:solidFill>
            <a:srgbClr val="FFFFFF"/>
          </a:solidFill>
          <a:ln/>
        </p:spPr>
      </p:sp>
      <p:sp>
        <p:nvSpPr>
          <p:cNvPr id="72707"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4739A238-AB02-3F43-9999-627AD1EDC507}" type="slidenum">
              <a:rPr lang="en-US"/>
              <a:pPr/>
              <a:t>27</a:t>
            </a:fld>
            <a:endParaRPr 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8C462CA-B8EE-D34A-9D19-2EF07DB4B64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1FDB3CA-6D83-B241-9188-DA05266FFFB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7A50920-231D-3C49-8600-B8A4ED87E3D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A2D5494-4CD6-CD45-959C-39AB42517AB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E2690DE-41C4-A84A-A75D-B4C84CADDCB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728186C-7855-EF49-B307-9D740ABC5EF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DCB104D-BCC3-A94A-88CF-EB074F25387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865DBDD-053F-6F48-AB5C-49633676A6F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2DE338C-CADC-904B-A111-5E8D4A8E2BB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593BC9-2EB4-E54A-842E-49D6FB56951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2F321E2-0040-4244-9050-92AC58F4FC1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CFBCFC27-D095-0F40-ADC6-12973EF9C3E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df"/><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 Target="slide7.xml"/><Relationship Id="rId4" Type="http://schemas.openxmlformats.org/officeDocument/2006/relationships/slide" Target="slide14.xml"/><Relationship Id="rId5" Type="http://schemas.openxmlformats.org/officeDocument/2006/relationships/slide" Target="slide16.xml"/><Relationship Id="rId6" Type="http://schemas.openxmlformats.org/officeDocument/2006/relationships/slide" Target="slide17.xml"/><Relationship Id="rId7" Type="http://schemas.openxmlformats.org/officeDocument/2006/relationships/slide" Target="slide19.xml"/><Relationship Id="rId8" Type="http://schemas.openxmlformats.org/officeDocument/2006/relationships/slide" Target="slide15.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a:solidFill>
                  <a:srgbClr val="FF0000"/>
                </a:solidFill>
              </a:rPr>
              <a:t>Interactors</a:t>
            </a:r>
          </a:p>
        </p:txBody>
      </p:sp>
      <p:sp>
        <p:nvSpPr>
          <p:cNvPr id="14339"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charset="0"/>
              </a:rPr>
              <a:t>Eric Roberts</a:t>
            </a:r>
          </a:p>
          <a:p>
            <a:pPr algn="ctr">
              <a:lnSpc>
                <a:spcPct val="85000"/>
              </a:lnSpc>
            </a:pPr>
            <a:r>
              <a:rPr lang="en-US" sz="3200" dirty="0">
                <a:latin typeface="Times New Roman" charset="0"/>
              </a:rPr>
              <a:t>CS 106A</a:t>
            </a:r>
            <a:endParaRPr lang="en-US" sz="3200" dirty="0" smtClean="0">
              <a:latin typeface="Times New Roman" charset="0"/>
            </a:endParaRPr>
          </a:p>
          <a:p>
            <a:pPr algn="ctr">
              <a:lnSpc>
                <a:spcPct val="85000"/>
              </a:lnSpc>
            </a:pPr>
            <a:r>
              <a:rPr lang="en-US" sz="3200" dirty="0" smtClean="0">
                <a:latin typeface="Times New Roman" charset="0"/>
              </a:rPr>
              <a:t>May 14, 2012</a:t>
            </a:r>
            <a:endParaRPr lang="en-US" sz="3200" dirty="0">
              <a:latin typeface="Times New Roman"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6"/>
          <p:cNvSpPr/>
          <p:nvPr/>
        </p:nvSpPr>
        <p:spPr bwMode="auto">
          <a:xfrm>
            <a:off x="1245810" y="1064380"/>
            <a:ext cx="6640285" cy="56412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84" charset="0"/>
            </a:endParaRPr>
          </a:p>
        </p:txBody>
      </p:sp>
      <p:sp>
        <p:nvSpPr>
          <p:cNvPr id="24578"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Midterm Histogram</a:t>
            </a:r>
            <a:endParaRPr lang="en-US" dirty="0">
              <a:solidFill>
                <a:schemeClr val="tx1"/>
              </a:solidFill>
            </a:endParaRPr>
          </a:p>
        </p:txBody>
      </p:sp>
      <p:pic>
        <p:nvPicPr>
          <p:cNvPr id="6" name="Picture 5" descr="MidtermHistogram.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257300" y="1066800"/>
            <a:ext cx="6629400" cy="5673811"/>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a:solidFill>
                  <a:srgbClr val="FF0000"/>
                </a:solidFill>
              </a:rPr>
              <a:t>Creating a Simple GUI</a:t>
            </a:r>
            <a:endParaRPr lang="en-US">
              <a:solidFill>
                <a:schemeClr val="tx1"/>
              </a:solidFill>
            </a:endParaRPr>
          </a:p>
        </p:txBody>
      </p:sp>
      <p:sp>
        <p:nvSpPr>
          <p:cNvPr id="24579" name="Rectangle 3"/>
          <p:cNvSpPr>
            <a:spLocks noChangeArrowheads="1"/>
          </p:cNvSpPr>
          <p:nvPr/>
        </p:nvSpPr>
        <p:spPr bwMode="auto">
          <a:xfrm>
            <a:off x="482600" y="1155700"/>
            <a:ext cx="8128000" cy="2120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Most application programs today include a </a:t>
            </a:r>
            <a:r>
              <a:rPr lang="en-US" sz="2400" b="1" i="1">
                <a:latin typeface="Times New Roman" charset="0"/>
              </a:rPr>
              <a:t>graphical user interface</a:t>
            </a:r>
            <a:r>
              <a:rPr lang="en-US" sz="2400">
                <a:latin typeface="Times New Roman" charset="0"/>
              </a:rPr>
              <a:t> or </a:t>
            </a:r>
            <a:r>
              <a:rPr lang="en-US" sz="2400" b="1" i="1">
                <a:latin typeface="Times New Roman" charset="0"/>
              </a:rPr>
              <a:t>GUI</a:t>
            </a:r>
            <a:r>
              <a:rPr lang="en-US" sz="2400">
                <a:latin typeface="Times New Roman" charset="0"/>
              </a:rPr>
              <a:t> (pronounced </a:t>
            </a:r>
            <a:r>
              <a:rPr lang="en-US" sz="2400" i="1">
                <a:latin typeface="Times New Roman" charset="0"/>
              </a:rPr>
              <a:t>gooey</a:t>
            </a:r>
            <a:r>
              <a:rPr lang="en-US" sz="2400">
                <a:latin typeface="Times New Roman" charset="0"/>
              </a:rPr>
              <a:t>) consisting of buttons and other on-screen controls.  Collectively, these controls are called </a:t>
            </a:r>
            <a:r>
              <a:rPr lang="en-US" sz="2400" b="1" i="1">
                <a:latin typeface="Times New Roman" charset="0"/>
              </a:rPr>
              <a:t>interactors</a:t>
            </a:r>
            <a:r>
              <a:rPr lang="en-US" sz="2400" i="1">
                <a:latin typeface="Times New Roman" charset="0"/>
              </a:rPr>
              <a:t>.</a:t>
            </a:r>
            <a:endParaRPr lang="en-US" sz="2400">
              <a:latin typeface="Times New Roman" charset="0"/>
            </a:endParaRPr>
          </a:p>
        </p:txBody>
      </p:sp>
      <p:sp>
        <p:nvSpPr>
          <p:cNvPr id="333828" name="Rectangle 4"/>
          <p:cNvSpPr>
            <a:spLocks noChangeArrowheads="1"/>
          </p:cNvSpPr>
          <p:nvPr/>
        </p:nvSpPr>
        <p:spPr bwMode="auto">
          <a:xfrm>
            <a:off x="482600" y="2578100"/>
            <a:ext cx="8128000" cy="1968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Java defines many types of interactors, most of which are part of a collection called the </a:t>
            </a:r>
            <a:r>
              <a:rPr lang="en-US" sz="2400" b="1" i="1">
                <a:latin typeface="Times New Roman" charset="0"/>
              </a:rPr>
              <a:t>Swing library</a:t>
            </a:r>
            <a:r>
              <a:rPr lang="en-US" sz="2400" i="1">
                <a:latin typeface="Times New Roman" charset="0"/>
              </a:rPr>
              <a:t>,</a:t>
            </a:r>
            <a:r>
              <a:rPr lang="en-US" sz="2400">
                <a:latin typeface="Times New Roman" charset="0"/>
              </a:rPr>
              <a:t> which is described in section 10.6.  You create a GUI by constructing the Swing interactors you need and then arranging them appropriately in the program window. </a:t>
            </a:r>
          </a:p>
        </p:txBody>
      </p:sp>
      <p:sp>
        <p:nvSpPr>
          <p:cNvPr id="333829" name="Rectangle 5"/>
          <p:cNvSpPr>
            <a:spLocks noChangeArrowheads="1"/>
          </p:cNvSpPr>
          <p:nvPr/>
        </p:nvSpPr>
        <p:spPr bwMode="auto">
          <a:xfrm>
            <a:off x="482600" y="4318000"/>
            <a:ext cx="8128000" cy="2006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text outlines two strategies for arranging interactors on the screen.  The simple approach is to create a </a:t>
            </a:r>
            <a:r>
              <a:rPr lang="en-US" sz="2400" b="1" i="1">
                <a:latin typeface="Times New Roman" charset="0"/>
              </a:rPr>
              <a:t>control strip</a:t>
            </a:r>
            <a:r>
              <a:rPr lang="en-US" sz="2400">
                <a:latin typeface="Times New Roman" charset="0"/>
              </a:rPr>
              <a:t> along one or more edges of the window, as described on the next slide.  You can, however, create more general GUIs by using Java’s layout managers, as described in section 10.7.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338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3382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828" grpId="0" build="p" autoUpdateAnimBg="0"/>
      <p:bldP spid="333829" grpId="0" build="p" autoUpdateAnimBg="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76200"/>
            <a:ext cx="9144000" cy="1143000"/>
          </a:xfrm>
          <a:noFill/>
        </p:spPr>
        <p:txBody>
          <a:bodyPr/>
          <a:lstStyle/>
          <a:p>
            <a:r>
              <a:rPr lang="en-US" sz="4000">
                <a:solidFill>
                  <a:srgbClr val="FF0000"/>
                </a:solidFill>
              </a:rPr>
              <a:t>Creating a Control Strip</a:t>
            </a:r>
            <a:endParaRPr lang="en-US">
              <a:solidFill>
                <a:schemeClr val="tx1"/>
              </a:solidFill>
            </a:endParaRPr>
          </a:p>
        </p:txBody>
      </p:sp>
      <p:sp>
        <p:nvSpPr>
          <p:cNvPr id="26627"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When you create an instance of any </a:t>
            </a:r>
            <a:r>
              <a:rPr lang="en-US" sz="2000" b="1">
                <a:latin typeface="Courier New" charset="0"/>
              </a:rPr>
              <a:t>Program</a:t>
            </a:r>
            <a:r>
              <a:rPr lang="en-US" sz="2400">
                <a:latin typeface="Times New Roman" charset="0"/>
              </a:rPr>
              <a:t> subclass, Java divides the window area into five regions as follows:</a:t>
            </a:r>
          </a:p>
        </p:txBody>
      </p:sp>
      <p:sp>
        <p:nvSpPr>
          <p:cNvPr id="286724" name="Rectangle 4"/>
          <p:cNvSpPr>
            <a:spLocks noChangeArrowheads="1"/>
          </p:cNvSpPr>
          <p:nvPr/>
        </p:nvSpPr>
        <p:spPr bwMode="auto">
          <a:xfrm>
            <a:off x="482600" y="40513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a:t>
            </a:r>
            <a:r>
              <a:rPr lang="en-US" sz="2000" b="1">
                <a:latin typeface="Courier New" charset="0"/>
              </a:rPr>
              <a:t>CENTER</a:t>
            </a:r>
            <a:r>
              <a:rPr lang="en-US" sz="2400">
                <a:latin typeface="Times New Roman" charset="0"/>
              </a:rPr>
              <a:t> region is typically where the action takes place.  A </a:t>
            </a:r>
            <a:r>
              <a:rPr lang="en-US" sz="2000" b="1">
                <a:latin typeface="Courier New" charset="0"/>
              </a:rPr>
              <a:t>ConsoleProgram</a:t>
            </a:r>
            <a:r>
              <a:rPr lang="en-US" sz="2400">
                <a:latin typeface="Times New Roman" charset="0"/>
              </a:rPr>
              <a:t> adds a console to the </a:t>
            </a:r>
            <a:r>
              <a:rPr lang="en-US" sz="2000" b="1">
                <a:latin typeface="Courier New" charset="0"/>
              </a:rPr>
              <a:t>CENTER</a:t>
            </a:r>
            <a:r>
              <a:rPr lang="en-US" sz="2400">
                <a:latin typeface="Times New Roman" charset="0"/>
              </a:rPr>
              <a:t> region, and a </a:t>
            </a:r>
            <a:r>
              <a:rPr lang="en-US" sz="2000" b="1">
                <a:latin typeface="Courier New" charset="0"/>
              </a:rPr>
              <a:t>GraphicsProgram</a:t>
            </a:r>
            <a:r>
              <a:rPr lang="en-US" sz="2400">
                <a:latin typeface="Times New Roman" charset="0"/>
              </a:rPr>
              <a:t> puts a </a:t>
            </a:r>
            <a:r>
              <a:rPr lang="en-US" sz="2000" b="1">
                <a:latin typeface="Courier New" charset="0"/>
              </a:rPr>
              <a:t>GCanvas</a:t>
            </a:r>
            <a:r>
              <a:rPr lang="en-US" sz="2400">
                <a:latin typeface="Times New Roman" charset="0"/>
              </a:rPr>
              <a:t> there.</a:t>
            </a:r>
          </a:p>
        </p:txBody>
      </p:sp>
      <p:sp>
        <p:nvSpPr>
          <p:cNvPr id="26629" name="Rectangle 5"/>
          <p:cNvSpPr>
            <a:spLocks noChangeArrowheads="1"/>
          </p:cNvSpPr>
          <p:nvPr/>
        </p:nvSpPr>
        <p:spPr bwMode="auto">
          <a:xfrm>
            <a:off x="2438400" y="1943100"/>
            <a:ext cx="4343400" cy="1941513"/>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30" name="Rectangle 6"/>
          <p:cNvSpPr>
            <a:spLocks noChangeArrowheads="1"/>
          </p:cNvSpPr>
          <p:nvPr/>
        </p:nvSpPr>
        <p:spPr bwMode="auto">
          <a:xfrm rot="5400000">
            <a:off x="2010569" y="2726531"/>
            <a:ext cx="1227138" cy="371475"/>
          </a:xfrm>
          <a:prstGeom prst="rect">
            <a:avLst/>
          </a:prstGeom>
          <a:solidFill>
            <a:srgbClr val="EAEAEA"/>
          </a:solidFill>
          <a:ln w="9525">
            <a:solidFill>
              <a:schemeClr val="tx1"/>
            </a:solidFill>
            <a:miter lim="800000"/>
            <a:headEnd/>
            <a:tailEnd/>
          </a:ln>
        </p:spPr>
        <p:txBody>
          <a:bodyPr wrap="none" anchor="ctr">
            <a:prstTxWarp prst="textNoShape">
              <a:avLst/>
            </a:prstTxWarp>
          </a:bodyPr>
          <a:lstStyle/>
          <a:p>
            <a:endParaRPr lang="en-US"/>
          </a:p>
        </p:txBody>
      </p:sp>
      <p:sp>
        <p:nvSpPr>
          <p:cNvPr id="26631" name="Rectangle 7"/>
          <p:cNvSpPr>
            <a:spLocks noChangeArrowheads="1"/>
          </p:cNvSpPr>
          <p:nvPr/>
        </p:nvSpPr>
        <p:spPr bwMode="auto">
          <a:xfrm rot="5400000">
            <a:off x="5985669" y="2726531"/>
            <a:ext cx="1227138" cy="371475"/>
          </a:xfrm>
          <a:prstGeom prst="rect">
            <a:avLst/>
          </a:prstGeom>
          <a:solidFill>
            <a:srgbClr val="EAEAEA"/>
          </a:solidFill>
          <a:ln w="9525">
            <a:solidFill>
              <a:schemeClr val="tx1"/>
            </a:solidFill>
            <a:miter lim="800000"/>
            <a:headEnd/>
            <a:tailEnd/>
          </a:ln>
        </p:spPr>
        <p:txBody>
          <a:bodyPr wrap="none" anchor="ctr">
            <a:prstTxWarp prst="textNoShape">
              <a:avLst/>
            </a:prstTxWarp>
          </a:bodyPr>
          <a:lstStyle/>
          <a:p>
            <a:endParaRPr lang="en-US"/>
          </a:p>
        </p:txBody>
      </p:sp>
      <p:sp>
        <p:nvSpPr>
          <p:cNvPr id="26632" name="Rectangle 8"/>
          <p:cNvSpPr>
            <a:spLocks noChangeArrowheads="1"/>
          </p:cNvSpPr>
          <p:nvPr/>
        </p:nvSpPr>
        <p:spPr bwMode="auto">
          <a:xfrm>
            <a:off x="2438400" y="1943100"/>
            <a:ext cx="4346575" cy="371475"/>
          </a:xfrm>
          <a:prstGeom prst="rect">
            <a:avLst/>
          </a:prstGeom>
          <a:solidFill>
            <a:srgbClr val="EAEAEA"/>
          </a:solidFill>
          <a:ln w="9525">
            <a:solidFill>
              <a:schemeClr val="tx1"/>
            </a:solidFill>
            <a:miter lim="800000"/>
            <a:headEnd/>
            <a:tailEnd/>
          </a:ln>
        </p:spPr>
        <p:txBody>
          <a:bodyPr wrap="none" anchor="ctr">
            <a:prstTxWarp prst="textNoShape">
              <a:avLst/>
            </a:prstTxWarp>
          </a:bodyPr>
          <a:lstStyle/>
          <a:p>
            <a:endParaRPr lang="en-US"/>
          </a:p>
        </p:txBody>
      </p:sp>
      <p:sp>
        <p:nvSpPr>
          <p:cNvPr id="26633" name="Rectangle 9"/>
          <p:cNvSpPr>
            <a:spLocks noChangeArrowheads="1"/>
          </p:cNvSpPr>
          <p:nvPr/>
        </p:nvSpPr>
        <p:spPr bwMode="auto">
          <a:xfrm>
            <a:off x="2438400" y="3514725"/>
            <a:ext cx="4346575" cy="371475"/>
          </a:xfrm>
          <a:prstGeom prst="rect">
            <a:avLst/>
          </a:prstGeom>
          <a:solidFill>
            <a:srgbClr val="EAEAEA"/>
          </a:solidFill>
          <a:ln w="9525">
            <a:solidFill>
              <a:schemeClr val="tx1"/>
            </a:solidFill>
            <a:miter lim="800000"/>
            <a:headEnd/>
            <a:tailEnd/>
          </a:ln>
        </p:spPr>
        <p:txBody>
          <a:bodyPr wrap="none" anchor="ctr">
            <a:prstTxWarp prst="textNoShape">
              <a:avLst/>
            </a:prstTxWarp>
          </a:bodyPr>
          <a:lstStyle/>
          <a:p>
            <a:endParaRPr lang="en-US"/>
          </a:p>
        </p:txBody>
      </p:sp>
      <p:sp>
        <p:nvSpPr>
          <p:cNvPr id="26634" name="Text Box 10"/>
          <p:cNvSpPr txBox="1">
            <a:spLocks noChangeArrowheads="1"/>
          </p:cNvSpPr>
          <p:nvPr/>
        </p:nvSpPr>
        <p:spPr bwMode="auto">
          <a:xfrm>
            <a:off x="2819400" y="2765425"/>
            <a:ext cx="35941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t>CENTER</a:t>
            </a:r>
          </a:p>
        </p:txBody>
      </p:sp>
      <p:sp>
        <p:nvSpPr>
          <p:cNvPr id="26635" name="Text Box 11"/>
          <p:cNvSpPr txBox="1">
            <a:spLocks noChangeArrowheads="1"/>
          </p:cNvSpPr>
          <p:nvPr/>
        </p:nvSpPr>
        <p:spPr bwMode="auto">
          <a:xfrm>
            <a:off x="2438400" y="1968500"/>
            <a:ext cx="4343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t>NORTH</a:t>
            </a:r>
          </a:p>
        </p:txBody>
      </p:sp>
      <p:sp>
        <p:nvSpPr>
          <p:cNvPr id="26636" name="Text Box 12"/>
          <p:cNvSpPr txBox="1">
            <a:spLocks noChangeArrowheads="1"/>
          </p:cNvSpPr>
          <p:nvPr/>
        </p:nvSpPr>
        <p:spPr bwMode="auto">
          <a:xfrm>
            <a:off x="2438400" y="3530600"/>
            <a:ext cx="43434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t>SOUTH</a:t>
            </a:r>
          </a:p>
        </p:txBody>
      </p:sp>
      <p:sp>
        <p:nvSpPr>
          <p:cNvPr id="26637" name="Text Box 13"/>
          <p:cNvSpPr txBox="1">
            <a:spLocks noChangeArrowheads="1"/>
          </p:cNvSpPr>
          <p:nvPr/>
        </p:nvSpPr>
        <p:spPr bwMode="auto">
          <a:xfrm>
            <a:off x="2438400" y="2476500"/>
            <a:ext cx="381000" cy="923925"/>
          </a:xfrm>
          <a:prstGeom prst="rect">
            <a:avLst/>
          </a:prstGeom>
          <a:noFill/>
          <a:ln w="9525">
            <a:noFill/>
            <a:miter lim="800000"/>
            <a:headEnd/>
            <a:tailEnd/>
          </a:ln>
        </p:spPr>
        <p:txBody>
          <a:bodyPr>
            <a:prstTxWarp prst="textNoShape">
              <a:avLst/>
            </a:prstTxWarp>
            <a:spAutoFit/>
          </a:bodyPr>
          <a:lstStyle/>
          <a:p>
            <a:pPr algn="ctr">
              <a:lnSpc>
                <a:spcPct val="85000"/>
              </a:lnSpc>
            </a:pPr>
            <a:r>
              <a:rPr lang="en-US" sz="1600"/>
              <a:t>WEST</a:t>
            </a:r>
          </a:p>
        </p:txBody>
      </p:sp>
      <p:sp>
        <p:nvSpPr>
          <p:cNvPr id="26638" name="Text Box 14"/>
          <p:cNvSpPr txBox="1">
            <a:spLocks noChangeArrowheads="1"/>
          </p:cNvSpPr>
          <p:nvPr/>
        </p:nvSpPr>
        <p:spPr bwMode="auto">
          <a:xfrm>
            <a:off x="6400800" y="2476500"/>
            <a:ext cx="381000" cy="923925"/>
          </a:xfrm>
          <a:prstGeom prst="rect">
            <a:avLst/>
          </a:prstGeom>
          <a:noFill/>
          <a:ln w="9525">
            <a:noFill/>
            <a:miter lim="800000"/>
            <a:headEnd/>
            <a:tailEnd/>
          </a:ln>
        </p:spPr>
        <p:txBody>
          <a:bodyPr>
            <a:prstTxWarp prst="textNoShape">
              <a:avLst/>
            </a:prstTxWarp>
            <a:spAutoFit/>
          </a:bodyPr>
          <a:lstStyle/>
          <a:p>
            <a:pPr algn="ctr">
              <a:lnSpc>
                <a:spcPct val="85000"/>
              </a:lnSpc>
            </a:pPr>
            <a:r>
              <a:rPr lang="en-US" sz="1600"/>
              <a:t>EAST</a:t>
            </a:r>
          </a:p>
        </p:txBody>
      </p:sp>
      <p:sp>
        <p:nvSpPr>
          <p:cNvPr id="286735" name="Rectangle 15"/>
          <p:cNvSpPr>
            <a:spLocks noChangeArrowheads="1"/>
          </p:cNvSpPr>
          <p:nvPr/>
        </p:nvSpPr>
        <p:spPr bwMode="auto">
          <a:xfrm>
            <a:off x="482600" y="5143500"/>
            <a:ext cx="8128000" cy="1409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other regions are visible only if you add an interactor to them.  The examples in the text use the </a:t>
            </a:r>
            <a:r>
              <a:rPr lang="en-US" sz="2000" b="1">
                <a:latin typeface="Courier New" charset="0"/>
              </a:rPr>
              <a:t>SOUTH</a:t>
            </a:r>
            <a:r>
              <a:rPr lang="en-US" sz="2400">
                <a:latin typeface="Times New Roman" charset="0"/>
              </a:rPr>
              <a:t> region as a control strip containing a set of interactors, which are laid out from left to right in the order in which they were added.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67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8673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24" grpId="0" build="p" autoUpdateAnimBg="0"/>
      <p:bldP spid="286735" grpId="0" build="p" autoUpdateAnimBg="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a:solidFill>
                  <a:srgbClr val="FF0000"/>
                </a:solidFill>
              </a:rPr>
              <a:t>Creating a GUI with a Single Button</a:t>
            </a:r>
            <a:endParaRPr lang="en-US">
              <a:solidFill>
                <a:srgbClr val="FF0000"/>
              </a:solidFill>
            </a:endParaRPr>
          </a:p>
        </p:txBody>
      </p:sp>
      <p:pic>
        <p:nvPicPr>
          <p:cNvPr id="28675" name="Picture 3" descr="ConsoleWithControlStrip"/>
          <p:cNvPicPr>
            <a:picLocks noChangeAspect="1" noChangeArrowheads="1"/>
          </p:cNvPicPr>
          <p:nvPr/>
        </p:nvPicPr>
        <p:blipFill>
          <a:blip r:embed="rId3"/>
          <a:srcRect/>
          <a:stretch>
            <a:fillRect/>
          </a:stretch>
        </p:blipFill>
        <p:spPr bwMode="auto">
          <a:xfrm>
            <a:off x="1865313" y="4967288"/>
            <a:ext cx="5411787" cy="1497012"/>
          </a:xfrm>
          <a:prstGeom prst="rect">
            <a:avLst/>
          </a:prstGeom>
          <a:noFill/>
          <a:ln w="9525">
            <a:noFill/>
            <a:miter lim="800000"/>
            <a:headEnd/>
            <a:tailEnd/>
          </a:ln>
        </p:spPr>
      </p:pic>
      <p:sp>
        <p:nvSpPr>
          <p:cNvPr id="288772" name="Text Box 4"/>
          <p:cNvSpPr txBox="1">
            <a:spLocks noChangeArrowheads="1"/>
          </p:cNvSpPr>
          <p:nvPr/>
        </p:nvSpPr>
        <p:spPr bwMode="auto">
          <a:xfrm>
            <a:off x="1892300" y="5156200"/>
            <a:ext cx="51816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sz="1400" b="1">
                <a:latin typeface="Courier New" charset="0"/>
              </a:rPr>
              <a:t>Please do not press this button again.</a:t>
            </a:r>
          </a:p>
        </p:txBody>
      </p:sp>
      <p:sp>
        <p:nvSpPr>
          <p:cNvPr id="288773" name="Text Box 5"/>
          <p:cNvSpPr txBox="1">
            <a:spLocks noChangeArrowheads="1"/>
          </p:cNvSpPr>
          <p:nvPr/>
        </p:nvSpPr>
        <p:spPr bwMode="auto">
          <a:xfrm>
            <a:off x="1892300" y="5346700"/>
            <a:ext cx="51816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sz="1400" b="1">
                <a:latin typeface="Courier New" charset="0"/>
              </a:rPr>
              <a:t>Please do not press this button again.</a:t>
            </a:r>
          </a:p>
        </p:txBody>
      </p:sp>
      <p:sp>
        <p:nvSpPr>
          <p:cNvPr id="28678" name="Rectangle 6"/>
          <p:cNvSpPr>
            <a:spLocks noChangeArrowheads="1"/>
          </p:cNvSpPr>
          <p:nvPr/>
        </p:nvSpPr>
        <p:spPr bwMode="auto">
          <a:xfrm>
            <a:off x="1219200" y="1169988"/>
            <a:ext cx="6710363" cy="14605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a:p>
        </p:txBody>
      </p:sp>
      <p:sp>
        <p:nvSpPr>
          <p:cNvPr id="28679" name="Text Box 7"/>
          <p:cNvSpPr txBox="1">
            <a:spLocks noChangeArrowheads="1"/>
          </p:cNvSpPr>
          <p:nvPr/>
        </p:nvSpPr>
        <p:spPr bwMode="auto">
          <a:xfrm>
            <a:off x="1295400" y="1219200"/>
            <a:ext cx="6553200" cy="1389063"/>
          </a:xfrm>
          <a:prstGeom prst="rect">
            <a:avLst/>
          </a:prstGeom>
          <a:noFill/>
          <a:ln w="9525">
            <a:noFill/>
            <a:miter lim="800000"/>
            <a:headEnd/>
            <a:tailEnd/>
          </a:ln>
        </p:spPr>
        <p:txBody>
          <a:bodyPr>
            <a:prstTxWarp prst="textNoShape">
              <a:avLst/>
            </a:prstTxWarp>
            <a:spAutoFit/>
          </a:bodyPr>
          <a:lstStyle/>
          <a:p>
            <a:pPr algn="just">
              <a:lnSpc>
                <a:spcPct val="85000"/>
              </a:lnSpc>
              <a:spcAft>
                <a:spcPct val="20000"/>
              </a:spcAft>
            </a:pPr>
            <a:r>
              <a:rPr lang="en-US" sz="1600" i="1">
                <a:latin typeface="Times New Roman" charset="0"/>
              </a:rPr>
              <a:t>Arthur listened for a short while, but being unable to understand the vast majority of what Ford was saying he began to let his mind wander, trailing his fingers along the edge of an incomprehensible computer bank, he reached out and pressed an invitingly large red button on a nearby panel. The panel lit up with the words “Please do not press this button again.”</a:t>
            </a:r>
          </a:p>
          <a:p>
            <a:pPr algn="r">
              <a:lnSpc>
                <a:spcPct val="85000"/>
              </a:lnSpc>
            </a:pPr>
            <a:r>
              <a:rPr lang="en-US" sz="1600" i="1">
                <a:latin typeface="Times New Roman" charset="0"/>
              </a:rPr>
              <a:t>—</a:t>
            </a:r>
            <a:r>
              <a:rPr lang="en-US" sz="1600">
                <a:latin typeface="Times New Roman" charset="0"/>
              </a:rPr>
              <a:t>Douglas Adams, </a:t>
            </a:r>
            <a:r>
              <a:rPr lang="en-US" sz="1600" i="1">
                <a:latin typeface="Times New Roman" charset="0"/>
              </a:rPr>
              <a:t>Hitchhiker’s Guide to the Galaxy,</a:t>
            </a:r>
            <a:r>
              <a:rPr lang="en-US" sz="1600">
                <a:latin typeface="Times New Roman" charset="0"/>
              </a:rPr>
              <a:t> 1979</a:t>
            </a:r>
            <a:endParaRPr lang="en-US" sz="2400">
              <a:latin typeface="Times New Roman" charset="0"/>
            </a:endParaRPr>
          </a:p>
        </p:txBody>
      </p:sp>
      <p:sp>
        <p:nvSpPr>
          <p:cNvPr id="28680" name="Text Box 8"/>
          <p:cNvSpPr txBox="1">
            <a:spLocks noChangeArrowheads="1"/>
          </p:cNvSpPr>
          <p:nvPr/>
        </p:nvSpPr>
        <p:spPr bwMode="auto">
          <a:xfrm>
            <a:off x="457200" y="2794000"/>
            <a:ext cx="8229600" cy="214153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dirty="0">
                <a:latin typeface="Times New Roman" charset="0"/>
              </a:rPr>
              <a:t>The </a:t>
            </a:r>
            <a:r>
              <a:rPr lang="en-US" sz="2000" b="1" dirty="0" err="1">
                <a:latin typeface="Courier New" charset="0"/>
              </a:rPr>
              <a:t>HitchhikerButton</a:t>
            </a:r>
            <a:r>
              <a:rPr lang="en-US" sz="2400" dirty="0">
                <a:latin typeface="Times New Roman" charset="0"/>
              </a:rPr>
              <a:t> program on the next slide uses this vignette from </a:t>
            </a:r>
            <a:r>
              <a:rPr lang="en-US" sz="2400" i="1" dirty="0">
                <a:latin typeface="Times New Roman" charset="0"/>
              </a:rPr>
              <a:t>Hitchhiker’s Guide to the Galaxy</a:t>
            </a:r>
            <a:r>
              <a:rPr lang="en-US" sz="2400" dirty="0">
                <a:latin typeface="Times New Roman" charset="0"/>
              </a:rPr>
              <a:t> to illustrate the process of creating a GUI without focusing on the details.  The code creates a single button and adds it to the </a:t>
            </a:r>
            <a:r>
              <a:rPr lang="en-US" sz="2000" b="1" dirty="0">
                <a:latin typeface="Courier New" charset="0"/>
              </a:rPr>
              <a:t>SOUTH</a:t>
            </a:r>
            <a:r>
              <a:rPr lang="en-US" sz="2400" dirty="0">
                <a:latin typeface="Times New Roman" charset="0"/>
              </a:rPr>
              <a:t> region.  It then waits for the user to click the button, at which point the program responds by printing a simple message on the console.</a:t>
            </a:r>
          </a:p>
        </p:txBody>
      </p:sp>
      <p:sp>
        <p:nvSpPr>
          <p:cNvPr id="28681" name="Text Box 9"/>
          <p:cNvSpPr txBox="1">
            <a:spLocks noChangeArrowheads="1"/>
          </p:cNvSpPr>
          <p:nvPr/>
        </p:nvSpPr>
        <p:spPr bwMode="auto">
          <a:xfrm>
            <a:off x="1854200" y="4940300"/>
            <a:ext cx="5413375" cy="244475"/>
          </a:xfrm>
          <a:prstGeom prst="rect">
            <a:avLst/>
          </a:prstGeom>
          <a:noFill/>
          <a:ln w="9525">
            <a:noFill/>
            <a:miter lim="800000"/>
            <a:headEnd/>
            <a:tailEnd/>
          </a:ln>
        </p:spPr>
        <p:txBody>
          <a:bodyPr>
            <a:prstTxWarp prst="textNoShape">
              <a:avLst/>
            </a:prstTxWarp>
            <a:spAutoFit/>
          </a:bodyPr>
          <a:lstStyle/>
          <a:p>
            <a:pPr algn="ctr"/>
            <a:r>
              <a:rPr lang="en-US" sz="1000" b="1">
                <a:solidFill>
                  <a:srgbClr val="333333"/>
                </a:solidFill>
              </a:rPr>
              <a:t>HitchhikerButton</a:t>
            </a:r>
          </a:p>
        </p:txBody>
      </p:sp>
      <p:pic>
        <p:nvPicPr>
          <p:cNvPr id="28682" name="Picture 10" descr="ActiveButton"/>
          <p:cNvPicPr>
            <a:picLocks noChangeAspect="1" noChangeArrowheads="1"/>
          </p:cNvPicPr>
          <p:nvPr/>
        </p:nvPicPr>
        <p:blipFill>
          <a:blip r:embed="rId4"/>
          <a:srcRect/>
          <a:stretch>
            <a:fillRect/>
          </a:stretch>
        </p:blipFill>
        <p:spPr bwMode="auto">
          <a:xfrm>
            <a:off x="4173538" y="6121400"/>
            <a:ext cx="804862" cy="322263"/>
          </a:xfrm>
          <a:prstGeom prst="rect">
            <a:avLst/>
          </a:prstGeom>
          <a:noFill/>
          <a:ln w="9525">
            <a:noFill/>
            <a:miter lim="800000"/>
            <a:headEnd/>
            <a:tailEnd/>
          </a:ln>
        </p:spPr>
      </p:pic>
      <p:pic>
        <p:nvPicPr>
          <p:cNvPr id="288779" name="Picture 11" descr="Button"/>
          <p:cNvPicPr>
            <a:picLocks noChangeAspect="1" noChangeArrowheads="1"/>
          </p:cNvPicPr>
          <p:nvPr/>
        </p:nvPicPr>
        <p:blipFill>
          <a:blip r:embed="rId5"/>
          <a:srcRect/>
          <a:stretch>
            <a:fillRect/>
          </a:stretch>
        </p:blipFill>
        <p:spPr bwMode="auto">
          <a:xfrm>
            <a:off x="4168775" y="6121400"/>
            <a:ext cx="804863" cy="322263"/>
          </a:xfrm>
          <a:prstGeom prst="rect">
            <a:avLst/>
          </a:prstGeom>
          <a:noFill/>
          <a:ln w="9525">
            <a:noFill/>
            <a:miter lim="800000"/>
            <a:headEnd/>
            <a:tailEnd/>
          </a:ln>
        </p:spPr>
      </p:pic>
      <p:sp>
        <p:nvSpPr>
          <p:cNvPr id="28684" name="Text Box 12"/>
          <p:cNvSpPr txBox="1">
            <a:spLocks noChangeArrowheads="1"/>
          </p:cNvSpPr>
          <p:nvPr/>
        </p:nvSpPr>
        <p:spPr bwMode="auto">
          <a:xfrm>
            <a:off x="4240213" y="6146800"/>
            <a:ext cx="657225" cy="260350"/>
          </a:xfrm>
          <a:prstGeom prst="rect">
            <a:avLst/>
          </a:prstGeom>
          <a:noFill/>
          <a:ln w="9525">
            <a:noFill/>
            <a:miter lim="800000"/>
            <a:headEnd/>
            <a:tailEnd/>
          </a:ln>
        </p:spPr>
        <p:txBody>
          <a:bodyPr>
            <a:prstTxWarp prst="textNoShape">
              <a:avLst/>
            </a:prstTxWarp>
            <a:spAutoFit/>
          </a:bodyPr>
          <a:lstStyle/>
          <a:p>
            <a:pPr algn="ctr"/>
            <a:r>
              <a:rPr lang="en-US" sz="1100" b="1">
                <a:solidFill>
                  <a:srgbClr val="333333"/>
                </a:solidFill>
              </a:rPr>
              <a:t>Red</a:t>
            </a:r>
            <a:endParaRPr lang="en-US" sz="1100">
              <a:solidFill>
                <a:srgbClr val="333333"/>
              </a:solidFill>
            </a:endParaRPr>
          </a:p>
        </p:txBody>
      </p:sp>
      <p:sp>
        <p:nvSpPr>
          <p:cNvPr id="288781" name="Freeform 13"/>
          <p:cNvSpPr>
            <a:spLocks/>
          </p:cNvSpPr>
          <p:nvPr/>
        </p:nvSpPr>
        <p:spPr bwMode="auto">
          <a:xfrm>
            <a:off x="5562600" y="7010400"/>
            <a:ext cx="128588"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052 0.00023 C 0.00312 -0.02616 0.00677 -0.05232 -0.00747 -0.07153 C -0.0217 -0.09074 -0.07292 -0.10764 -0.08594 -0.11482 " pathEditMode="relative" ptsTypes="aaA">
                                      <p:cBhvr>
                                        <p:cTn id="6" dur="500" fill="hold"/>
                                        <p:tgtEl>
                                          <p:spTgt spid="288781"/>
                                        </p:tgtEl>
                                        <p:attrNameLst>
                                          <p:attrName>ppt_x</p:attrName>
                                          <p:attrName>ppt_y</p:attrName>
                                        </p:attrNameLst>
                                      </p:cBhvr>
                                    </p:animMotion>
                                  </p:childTnLst>
                                </p:cTn>
                              </p:par>
                            </p:childTnLst>
                          </p:cTn>
                        </p:par>
                        <p:par>
                          <p:cTn id="7" fill="hold">
                            <p:stCondLst>
                              <p:cond delay="500"/>
                            </p:stCondLst>
                            <p:childTnLst>
                              <p:par>
                                <p:cTn id="8" presetID="1" presetClass="exit" presetSubtype="0" fill="hold" nodeType="afterEffect">
                                  <p:stCondLst>
                                    <p:cond delay="0"/>
                                  </p:stCondLst>
                                  <p:childTnLst>
                                    <p:set>
                                      <p:cBhvr>
                                        <p:cTn id="9" dur="1" fill="hold">
                                          <p:stCondLst>
                                            <p:cond delay="0"/>
                                          </p:stCondLst>
                                        </p:cTn>
                                        <p:tgtEl>
                                          <p:spTgt spid="288779"/>
                                        </p:tgtEl>
                                        <p:attrNameLst>
                                          <p:attrName>style.visibility</p:attrName>
                                        </p:attrNameLst>
                                      </p:cBhvr>
                                      <p:to>
                                        <p:strVal val="hidden"/>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288779"/>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499"/>
                                          </p:stCondLst>
                                        </p:cTn>
                                        <p:tgtEl>
                                          <p:spTgt spid="288772">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288779"/>
                                        </p:tgtEl>
                                        <p:attrNameLst>
                                          <p:attrName>style.visibility</p:attrName>
                                        </p:attrNameLst>
                                      </p:cBhvr>
                                      <p:to>
                                        <p:strVal val="hidden"/>
                                      </p:to>
                                    </p:set>
                                  </p:childTnLst>
                                </p:cTn>
                              </p:par>
                            </p:childTnLst>
                          </p:cTn>
                        </p:par>
                        <p:par>
                          <p:cTn id="20" fill="hold">
                            <p:stCondLst>
                              <p:cond delay="0"/>
                            </p:stCondLst>
                            <p:childTnLst>
                              <p:par>
                                <p:cTn id="21" presetID="1" presetClass="entr" presetSubtype="0" fill="hold" nodeType="afterEffect">
                                  <p:stCondLst>
                                    <p:cond delay="500"/>
                                  </p:stCondLst>
                                  <p:childTnLst>
                                    <p:set>
                                      <p:cBhvr>
                                        <p:cTn id="22" dur="1" fill="hold">
                                          <p:stCondLst>
                                            <p:cond delay="0"/>
                                          </p:stCondLst>
                                        </p:cTn>
                                        <p:tgtEl>
                                          <p:spTgt spid="288779"/>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499"/>
                                          </p:stCondLst>
                                        </p:cTn>
                                        <p:tgtEl>
                                          <p:spTgt spid="288773">
                                            <p:txEl>
                                              <p:pRg st="0" end="0"/>
                                            </p:txEl>
                                          </p:spTgt>
                                        </p:tgtEl>
                                        <p:attrNameLst>
                                          <p:attrName>style.visibility</p:attrName>
                                        </p:attrNameLst>
                                      </p:cBhvr>
                                      <p:to>
                                        <p:strVal val="visible"/>
                                      </p:to>
                                    </p:set>
                                  </p:childTnLst>
                                </p:cTn>
                              </p:par>
                            </p:childTnLst>
                          </p:cTn>
                        </p:par>
                        <p:par>
                          <p:cTn id="26" fill="hold">
                            <p:stCondLst>
                              <p:cond delay="1000"/>
                            </p:stCondLst>
                            <p:childTnLst>
                              <p:par>
                                <p:cTn id="27" presetID="0" presetClass="path" presetSubtype="0" accel="50000" decel="50000" fill="hold" grpId="1" nodeType="afterEffect">
                                  <p:stCondLst>
                                    <p:cond delay="400"/>
                                  </p:stCondLst>
                                  <p:childTnLst>
                                    <p:animMotion origin="layout" path="M -0.08594 -0.11482 C -0.12066 -0.10533 -0.14896 -0.09653 -0.17222 -0.07685 C -0.19549 -0.05718 -0.21406 -0.01366 -0.225 0.00301 " pathEditMode="relative" rAng="0" ptsTypes="aaa">
                                      <p:cBhvr>
                                        <p:cTn id="28" dur="500" fill="hold"/>
                                        <p:tgtEl>
                                          <p:spTgt spid="288781"/>
                                        </p:tgtEl>
                                        <p:attrNameLst>
                                          <p:attrName>ppt_x</p:attrName>
                                          <p:attrName>ppt_y</p:attrName>
                                        </p:attrNameLst>
                                      </p:cBhvr>
                                      <p:rCtr x="-70" y="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72" grpId="0" build="p" autoUpdateAnimBg="0"/>
      <p:bldP spid="288773" grpId="0" build="p" autoUpdateAnimBg="0"/>
      <p:bldP spid="288781" grpId="0" animBg="1"/>
      <p:bldP spid="288781" grpId="1" animBg="1"/>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charset="0"/>
              </a:rPr>
              <a:t>HitchhikerButton</a:t>
            </a:r>
            <a:r>
              <a:rPr lang="en-US" sz="4000">
                <a:solidFill>
                  <a:srgbClr val="FF0000"/>
                </a:solidFill>
              </a:rPr>
              <a:t> Program</a:t>
            </a:r>
            <a:endParaRPr lang="en-US">
              <a:solidFill>
                <a:srgbClr val="FF0000"/>
              </a:solidFill>
            </a:endParaRPr>
          </a:p>
        </p:txBody>
      </p:sp>
      <p:sp>
        <p:nvSpPr>
          <p:cNvPr id="30723" name="Rectangle 3"/>
          <p:cNvSpPr>
            <a:spLocks noChangeArrowheads="1"/>
          </p:cNvSpPr>
          <p:nvPr/>
        </p:nvSpPr>
        <p:spPr bwMode="auto">
          <a:xfrm>
            <a:off x="304800" y="1076325"/>
            <a:ext cx="8534400" cy="5334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a:latin typeface="Times New Roman" charset="0"/>
            </a:endParaRPr>
          </a:p>
        </p:txBody>
      </p:sp>
      <p:sp>
        <p:nvSpPr>
          <p:cNvPr id="30724" name="Text Box 4"/>
          <p:cNvSpPr txBox="1">
            <a:spLocks noChangeArrowheads="1"/>
          </p:cNvSpPr>
          <p:nvPr/>
        </p:nvSpPr>
        <p:spPr bwMode="auto">
          <a:xfrm>
            <a:off x="398463" y="1181100"/>
            <a:ext cx="8440737" cy="5167313"/>
          </a:xfrm>
          <a:prstGeom prst="rect">
            <a:avLst/>
          </a:prstGeom>
          <a:noFill/>
          <a:ln w="9525">
            <a:noFill/>
            <a:miter lim="800000"/>
            <a:headEnd/>
            <a:tailEnd/>
          </a:ln>
        </p:spPr>
        <p:txBody>
          <a:bodyPr>
            <a:prstTxWarp prst="textNoShape">
              <a:avLst/>
            </a:prstTxWarp>
            <a:spAutoFit/>
          </a:bodyPr>
          <a:lstStyle/>
          <a:p>
            <a:pPr>
              <a:lnSpc>
                <a:spcPct val="90000"/>
              </a:lnSpc>
            </a:pPr>
            <a:r>
              <a:rPr sz="1600" b="1" noProof="1">
                <a:latin typeface="Courier New" charset="0"/>
              </a:rPr>
              <a:t>import acm.program.*;</a:t>
            </a:r>
          </a:p>
          <a:p>
            <a:pPr>
              <a:lnSpc>
                <a:spcPct val="90000"/>
              </a:lnSpc>
            </a:pPr>
            <a:r>
              <a:rPr sz="1600" b="1" noProof="1">
                <a:latin typeface="Courier New" charset="0"/>
              </a:rPr>
              <a:t>import java.awt.event.*;</a:t>
            </a:r>
          </a:p>
          <a:p>
            <a:pPr>
              <a:lnSpc>
                <a:spcPct val="90000"/>
              </a:lnSpc>
            </a:pPr>
            <a:r>
              <a:rPr sz="1600" b="1" noProof="1">
                <a:latin typeface="Courier New" charset="0"/>
              </a:rPr>
              <a:t>import javax.swing.*;</a:t>
            </a:r>
          </a:p>
          <a:p>
            <a:pPr>
              <a:lnSpc>
                <a:spcPct val="90000"/>
              </a:lnSpc>
            </a:pPr>
            <a:endParaRPr sz="1600" b="1" noProof="1">
              <a:latin typeface="Courier New" charset="0"/>
            </a:endParaRPr>
          </a:p>
          <a:p>
            <a:pPr>
              <a:lnSpc>
                <a:spcPct val="90000"/>
              </a:lnSpc>
            </a:pPr>
            <a:r>
              <a:rPr sz="1600" b="1" noProof="1">
                <a:solidFill>
                  <a:srgbClr val="0000FF"/>
                </a:solidFill>
                <a:latin typeface="Courier New" charset="0"/>
              </a:rPr>
              <a:t>/*</a:t>
            </a:r>
          </a:p>
          <a:p>
            <a:pPr>
              <a:lnSpc>
                <a:spcPct val="90000"/>
              </a:lnSpc>
            </a:pPr>
            <a:r>
              <a:rPr sz="1600" b="1" noProof="1">
                <a:solidFill>
                  <a:srgbClr val="0000FF"/>
                </a:solidFill>
                <a:latin typeface="Courier New" charset="0"/>
              </a:rPr>
              <a:t> * This program puts up a button on the screen, which triggers a</a:t>
            </a:r>
          </a:p>
          <a:p>
            <a:pPr>
              <a:lnSpc>
                <a:spcPct val="90000"/>
              </a:lnSpc>
            </a:pPr>
            <a:r>
              <a:rPr sz="1600" b="1" noProof="1">
                <a:solidFill>
                  <a:srgbClr val="0000FF"/>
                </a:solidFill>
                <a:latin typeface="Courier New" charset="0"/>
              </a:rPr>
              <a:t> * message inspired by Douglas Adams's novel.</a:t>
            </a:r>
          </a:p>
          <a:p>
            <a:pPr>
              <a:lnSpc>
                <a:spcPct val="90000"/>
              </a:lnSpc>
            </a:pPr>
            <a:r>
              <a:rPr sz="1600" b="1" noProof="1">
                <a:solidFill>
                  <a:srgbClr val="0000FF"/>
                </a:solidFill>
                <a:latin typeface="Courier New" charset="0"/>
              </a:rPr>
              <a:t> */</a:t>
            </a:r>
          </a:p>
          <a:p>
            <a:pPr>
              <a:lnSpc>
                <a:spcPct val="90000"/>
              </a:lnSpc>
            </a:pPr>
            <a:r>
              <a:rPr sz="1600" b="1" noProof="1">
                <a:latin typeface="Courier New" charset="0"/>
              </a:rPr>
              <a:t>public class HitchhikerButton extends ConsoleProgram {</a:t>
            </a:r>
          </a:p>
          <a:p>
            <a:pPr>
              <a:lnSpc>
                <a:spcPct val="90000"/>
              </a:lnSpc>
            </a:pPr>
            <a:endParaRPr sz="1600" b="1" noProof="1">
              <a:latin typeface="Courier New" charset="0"/>
            </a:endParaRPr>
          </a:p>
          <a:p>
            <a:pPr>
              <a:lnSpc>
                <a:spcPct val="90000"/>
              </a:lnSpc>
            </a:pPr>
            <a:r>
              <a:rPr sz="1600" b="1" noProof="1">
                <a:solidFill>
                  <a:srgbClr val="0000FF"/>
                </a:solidFill>
                <a:latin typeface="Courier New" charset="0"/>
              </a:rPr>
              <a:t>/* Initializes the user-interface buttons */</a:t>
            </a:r>
          </a:p>
          <a:p>
            <a:pPr>
              <a:lnSpc>
                <a:spcPct val="90000"/>
              </a:lnSpc>
            </a:pPr>
            <a:r>
              <a:rPr sz="1600" b="1" noProof="1">
                <a:latin typeface="Courier New" charset="0"/>
              </a:rPr>
              <a:t>   public void init() {</a:t>
            </a:r>
          </a:p>
          <a:p>
            <a:pPr>
              <a:lnSpc>
                <a:spcPct val="90000"/>
              </a:lnSpc>
            </a:pPr>
            <a:r>
              <a:rPr sz="1600" b="1" noProof="1">
                <a:latin typeface="Courier New" charset="0"/>
              </a:rPr>
              <a:t>      add(new JButton("Red"), SOUTH);</a:t>
            </a:r>
          </a:p>
          <a:p>
            <a:pPr>
              <a:lnSpc>
                <a:spcPct val="90000"/>
              </a:lnSpc>
            </a:pPr>
            <a:r>
              <a:rPr sz="1600" b="1" noProof="1">
                <a:latin typeface="Courier New" charset="0"/>
              </a:rPr>
              <a:t>      addActionListeners(); </a:t>
            </a:r>
          </a:p>
          <a:p>
            <a:pPr>
              <a:lnSpc>
                <a:spcPct val="90000"/>
              </a:lnSpc>
            </a:pPr>
            <a:r>
              <a:rPr sz="1600" b="1" noProof="1">
                <a:latin typeface="Courier New" charset="0"/>
              </a:rPr>
              <a:t>   }</a:t>
            </a:r>
          </a:p>
          <a:p>
            <a:pPr>
              <a:lnSpc>
                <a:spcPct val="90000"/>
              </a:lnSpc>
            </a:pPr>
            <a:endParaRPr sz="1600" b="1" noProof="1">
              <a:latin typeface="Courier New" charset="0"/>
            </a:endParaRPr>
          </a:p>
          <a:p>
            <a:pPr>
              <a:lnSpc>
                <a:spcPct val="90000"/>
              </a:lnSpc>
            </a:pPr>
            <a:r>
              <a:rPr sz="1600" b="1" noProof="1">
                <a:solidFill>
                  <a:srgbClr val="0000FF"/>
                </a:solidFill>
                <a:latin typeface="Courier New" charset="0"/>
              </a:rPr>
              <a:t>/* Responds to a button action */</a:t>
            </a:r>
          </a:p>
          <a:p>
            <a:pPr>
              <a:lnSpc>
                <a:spcPct val="90000"/>
              </a:lnSpc>
            </a:pPr>
            <a:r>
              <a:rPr sz="1600" b="1" noProof="1">
                <a:latin typeface="Courier New" charset="0"/>
              </a:rPr>
              <a:t>   public void actionPerformed(ActionEvent e) {</a:t>
            </a:r>
          </a:p>
          <a:p>
            <a:pPr>
              <a:lnSpc>
                <a:spcPct val="90000"/>
              </a:lnSpc>
            </a:pPr>
            <a:r>
              <a:rPr sz="1600" b="1" noProof="1">
                <a:latin typeface="Courier New" charset="0"/>
              </a:rPr>
              <a:t>      if (e.getActionCommand().equals("Red")) {</a:t>
            </a:r>
          </a:p>
          <a:p>
            <a:pPr>
              <a:lnSpc>
                <a:spcPct val="90000"/>
              </a:lnSpc>
            </a:pPr>
            <a:r>
              <a:rPr sz="1600" b="1" noProof="1">
                <a:latin typeface="Courier New" charset="0"/>
              </a:rPr>
              <a:t>         println("Please do not press this button again.");</a:t>
            </a:r>
          </a:p>
          <a:p>
            <a:pPr>
              <a:lnSpc>
                <a:spcPct val="90000"/>
              </a:lnSpc>
            </a:pPr>
            <a:r>
              <a:rPr sz="1600" b="1" noProof="1">
                <a:latin typeface="Courier New" charset="0"/>
              </a:rPr>
              <a:t>      }</a:t>
            </a:r>
          </a:p>
          <a:p>
            <a:pPr>
              <a:lnSpc>
                <a:spcPct val="90000"/>
              </a:lnSpc>
            </a:pPr>
            <a:r>
              <a:rPr sz="1600" b="1" noProof="1">
                <a:latin typeface="Courier New" charset="0"/>
              </a:rPr>
              <a:t>   }</a:t>
            </a:r>
          </a:p>
          <a:p>
            <a:pPr>
              <a:lnSpc>
                <a:spcPct val="90000"/>
              </a:lnSpc>
            </a:pPr>
            <a:r>
              <a:rPr lang="en-US" sz="1600" b="1">
                <a:latin typeface="Courier New" charset="0"/>
              </a:rPr>
              <a:t>}</a:t>
            </a:r>
            <a:endParaRPr sz="1600" b="1" noProof="1">
              <a:latin typeface="Courier New"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Swing Interactor Hierarchy</a:t>
            </a:r>
            <a:endParaRPr lang="en-US">
              <a:solidFill>
                <a:srgbClr val="FF0000"/>
              </a:solidFill>
            </a:endParaRPr>
          </a:p>
        </p:txBody>
      </p:sp>
      <p:sp>
        <p:nvSpPr>
          <p:cNvPr id="32771" name="Text Box 3"/>
          <p:cNvSpPr txBox="1">
            <a:spLocks noChangeArrowheads="1"/>
          </p:cNvSpPr>
          <p:nvPr/>
        </p:nvSpPr>
        <p:spPr bwMode="auto">
          <a:xfrm>
            <a:off x="457200" y="1143000"/>
            <a:ext cx="8229600" cy="13366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a:latin typeface="Times New Roman" charset="0"/>
              </a:rPr>
              <a:t>The following diagram shows the Swing classes used in this text. With the exception of </a:t>
            </a:r>
            <a:r>
              <a:rPr lang="en-US" sz="2000" b="1">
                <a:latin typeface="Courier New" charset="0"/>
              </a:rPr>
              <a:t>IntField</a:t>
            </a:r>
            <a:r>
              <a:rPr lang="en-US" sz="2400">
                <a:latin typeface="Times New Roman" charset="0"/>
              </a:rPr>
              <a:t> and </a:t>
            </a:r>
            <a:r>
              <a:rPr lang="en-US" sz="2000" b="1">
                <a:latin typeface="Courier New" charset="0"/>
              </a:rPr>
              <a:t>DoubleField</a:t>
            </a:r>
            <a:r>
              <a:rPr lang="en-US" sz="2400">
                <a:latin typeface="Times New Roman" charset="0"/>
              </a:rPr>
              <a:t>, all of these classes live in the </a:t>
            </a:r>
            <a:r>
              <a:rPr lang="en-US" sz="2000" b="1">
                <a:latin typeface="Courier New" charset="0"/>
              </a:rPr>
              <a:t>javax.swing</a:t>
            </a:r>
            <a:r>
              <a:rPr lang="en-US" sz="2400">
                <a:latin typeface="Times New Roman" charset="0"/>
              </a:rPr>
              <a:t> package.</a:t>
            </a:r>
          </a:p>
          <a:p>
            <a:pPr algn="just">
              <a:lnSpc>
                <a:spcPct val="85000"/>
              </a:lnSpc>
            </a:pPr>
            <a:endParaRPr lang="en-US" sz="2400">
              <a:latin typeface="Times New Roman" charset="0"/>
            </a:endParaRPr>
          </a:p>
        </p:txBody>
      </p:sp>
      <p:sp>
        <p:nvSpPr>
          <p:cNvPr id="32772" name="Rectangle 4"/>
          <p:cNvSpPr>
            <a:spLocks noChangeArrowheads="1"/>
          </p:cNvSpPr>
          <p:nvPr/>
        </p:nvSpPr>
        <p:spPr bwMode="auto">
          <a:xfrm>
            <a:off x="457200" y="2362200"/>
            <a:ext cx="8229600" cy="4102100"/>
          </a:xfrm>
          <a:prstGeom prst="rect">
            <a:avLst/>
          </a:prstGeom>
          <a:solidFill>
            <a:srgbClr val="E5E5E5"/>
          </a:solidFill>
          <a:ln w="9525">
            <a:solidFill>
              <a:schemeClr val="tx1"/>
            </a:solidFill>
            <a:miter lim="800000"/>
            <a:headEnd/>
            <a:tailEnd/>
          </a:ln>
        </p:spPr>
        <p:txBody>
          <a:bodyPr wrap="none" anchor="ctr">
            <a:prstTxWarp prst="textNoShape">
              <a:avLst/>
            </a:prstTxWarp>
          </a:bodyPr>
          <a:lstStyle/>
          <a:p>
            <a:pPr algn="ctr"/>
            <a:endParaRPr lang="en-US" sz="1600"/>
          </a:p>
        </p:txBody>
      </p:sp>
      <p:sp>
        <p:nvSpPr>
          <p:cNvPr id="32773" name="Rectangle 5">
            <a:hlinkClick r:id="rId3" action="ppaction://hlinksldjump"/>
          </p:cNvPr>
          <p:cNvSpPr>
            <a:spLocks noChangeArrowheads="1"/>
          </p:cNvSpPr>
          <p:nvPr/>
        </p:nvSpPr>
        <p:spPr bwMode="auto">
          <a:xfrm>
            <a:off x="3763963" y="2501900"/>
            <a:ext cx="1360487"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400" b="1">
                <a:latin typeface="Courier New" charset="0"/>
              </a:rPr>
              <a:t>JComponent</a:t>
            </a:r>
            <a:endParaRPr lang="en-US" sz="2400"/>
          </a:p>
        </p:txBody>
      </p:sp>
      <p:sp>
        <p:nvSpPr>
          <p:cNvPr id="32774" name="Rectangle 6">
            <a:hlinkClick r:id="rId4" action="ppaction://hlinksldjump"/>
          </p:cNvPr>
          <p:cNvSpPr>
            <a:spLocks noChangeArrowheads="1"/>
          </p:cNvSpPr>
          <p:nvPr/>
        </p:nvSpPr>
        <p:spPr bwMode="auto">
          <a:xfrm>
            <a:off x="939800" y="3797300"/>
            <a:ext cx="1612900"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400" b="1" i="1">
                <a:latin typeface="Courier New" charset="0"/>
              </a:rPr>
              <a:t>AbstractButton</a:t>
            </a:r>
            <a:endParaRPr lang="en-US" sz="2400"/>
          </a:p>
        </p:txBody>
      </p:sp>
      <p:sp>
        <p:nvSpPr>
          <p:cNvPr id="32775" name="Rectangle 7">
            <a:hlinkClick r:id="rId5" action="ppaction://hlinksldjump"/>
          </p:cNvPr>
          <p:cNvSpPr>
            <a:spLocks noChangeArrowheads="1"/>
          </p:cNvSpPr>
          <p:nvPr/>
        </p:nvSpPr>
        <p:spPr bwMode="auto">
          <a:xfrm>
            <a:off x="2759075" y="3797300"/>
            <a:ext cx="995363"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400" b="1">
                <a:latin typeface="Courier New" charset="0"/>
              </a:rPr>
              <a:t>JSlider</a:t>
            </a:r>
            <a:endParaRPr lang="en-US" sz="2400"/>
          </a:p>
        </p:txBody>
      </p:sp>
      <p:sp>
        <p:nvSpPr>
          <p:cNvPr id="32776" name="Rectangle 8">
            <a:hlinkClick r:id="rId6" action="ppaction://hlinksldjump"/>
          </p:cNvPr>
          <p:cNvSpPr>
            <a:spLocks noChangeArrowheads="1"/>
          </p:cNvSpPr>
          <p:nvPr/>
        </p:nvSpPr>
        <p:spPr bwMode="auto">
          <a:xfrm>
            <a:off x="3948113" y="3797300"/>
            <a:ext cx="995362"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400" b="1">
                <a:latin typeface="Courier New" charset="0"/>
              </a:rPr>
              <a:t>JLabel</a:t>
            </a:r>
            <a:endParaRPr lang="en-US" sz="2400"/>
          </a:p>
        </p:txBody>
      </p:sp>
      <p:sp>
        <p:nvSpPr>
          <p:cNvPr id="32777" name="Rectangle 9">
            <a:hlinkClick r:id="rId7" action="ppaction://hlinksldjump"/>
          </p:cNvPr>
          <p:cNvSpPr>
            <a:spLocks noChangeArrowheads="1"/>
          </p:cNvSpPr>
          <p:nvPr/>
        </p:nvSpPr>
        <p:spPr bwMode="auto">
          <a:xfrm>
            <a:off x="5149850" y="3797300"/>
            <a:ext cx="1068388"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400" b="1">
                <a:latin typeface="Courier New" charset="0"/>
              </a:rPr>
              <a:t>JComboBox</a:t>
            </a:r>
            <a:endParaRPr lang="en-US" sz="2400"/>
          </a:p>
        </p:txBody>
      </p:sp>
      <p:sp>
        <p:nvSpPr>
          <p:cNvPr id="32778" name="Rectangle 10">
            <a:hlinkClick r:id="rId8" action="ppaction://hlinksldjump"/>
          </p:cNvPr>
          <p:cNvSpPr>
            <a:spLocks noChangeArrowheads="1"/>
          </p:cNvSpPr>
          <p:nvPr/>
        </p:nvSpPr>
        <p:spPr bwMode="auto">
          <a:xfrm>
            <a:off x="596900" y="4832350"/>
            <a:ext cx="995363"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400" b="1">
                <a:latin typeface="Courier New" charset="0"/>
              </a:rPr>
              <a:t>JButton</a:t>
            </a:r>
            <a:endParaRPr lang="en-US" sz="2400"/>
          </a:p>
        </p:txBody>
      </p:sp>
      <p:sp>
        <p:nvSpPr>
          <p:cNvPr id="32779" name="Rectangle 11">
            <a:hlinkClick r:id="rId8" action="ppaction://hlinksldjump"/>
          </p:cNvPr>
          <p:cNvSpPr>
            <a:spLocks noChangeArrowheads="1"/>
          </p:cNvSpPr>
          <p:nvPr/>
        </p:nvSpPr>
        <p:spPr bwMode="auto">
          <a:xfrm>
            <a:off x="1806575" y="4832350"/>
            <a:ext cx="1495425"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400" b="1">
                <a:latin typeface="Courier New" charset="0"/>
              </a:rPr>
              <a:t>JToggleButton</a:t>
            </a:r>
            <a:endParaRPr lang="en-US" sz="2400"/>
          </a:p>
        </p:txBody>
      </p:sp>
      <p:sp>
        <p:nvSpPr>
          <p:cNvPr id="32780" name="AutoShape 12"/>
          <p:cNvSpPr>
            <a:spLocks noChangeArrowheads="1"/>
          </p:cNvSpPr>
          <p:nvPr/>
        </p:nvSpPr>
        <p:spPr bwMode="auto">
          <a:xfrm rot="3549251">
            <a:off x="3590925" y="2840038"/>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81" name="AutoShape 13"/>
          <p:cNvSpPr>
            <a:spLocks noChangeArrowheads="1"/>
          </p:cNvSpPr>
          <p:nvPr/>
        </p:nvSpPr>
        <p:spPr bwMode="auto">
          <a:xfrm rot="2364102">
            <a:off x="4052888" y="2862263"/>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82" name="AutoShape 14"/>
          <p:cNvSpPr>
            <a:spLocks noChangeArrowheads="1"/>
          </p:cNvSpPr>
          <p:nvPr/>
        </p:nvSpPr>
        <p:spPr bwMode="auto">
          <a:xfrm rot="-1915349">
            <a:off x="4613275" y="288290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83" name="AutoShape 15"/>
          <p:cNvSpPr>
            <a:spLocks noChangeArrowheads="1"/>
          </p:cNvSpPr>
          <p:nvPr/>
        </p:nvSpPr>
        <p:spPr bwMode="auto">
          <a:xfrm>
            <a:off x="4338638" y="289560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84" name="AutoShape 16"/>
          <p:cNvSpPr>
            <a:spLocks noChangeArrowheads="1"/>
          </p:cNvSpPr>
          <p:nvPr/>
        </p:nvSpPr>
        <p:spPr bwMode="auto">
          <a:xfrm rot="2278604">
            <a:off x="1524000" y="416560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85" name="AutoShape 17"/>
          <p:cNvSpPr>
            <a:spLocks noChangeArrowheads="1"/>
          </p:cNvSpPr>
          <p:nvPr/>
        </p:nvSpPr>
        <p:spPr bwMode="auto">
          <a:xfrm rot="19119185" flipH="1">
            <a:off x="1803400" y="416560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32786" name="AutoShape 18"/>
          <p:cNvCxnSpPr>
            <a:cxnSpLocks noChangeShapeType="1"/>
            <a:stCxn id="32782" idx="3"/>
            <a:endCxn id="32777" idx="0"/>
          </p:cNvCxnSpPr>
          <p:nvPr/>
        </p:nvCxnSpPr>
        <p:spPr bwMode="auto">
          <a:xfrm>
            <a:off x="4762500" y="3035300"/>
            <a:ext cx="922338" cy="762000"/>
          </a:xfrm>
          <a:prstGeom prst="straightConnector1">
            <a:avLst/>
          </a:prstGeom>
          <a:noFill/>
          <a:ln w="9525">
            <a:solidFill>
              <a:schemeClr val="tx1"/>
            </a:solidFill>
            <a:round/>
            <a:headEnd/>
            <a:tailEnd/>
          </a:ln>
        </p:spPr>
      </p:cxnSp>
      <p:cxnSp>
        <p:nvCxnSpPr>
          <p:cNvPr id="32787" name="AutoShape 19"/>
          <p:cNvCxnSpPr>
            <a:cxnSpLocks noChangeShapeType="1"/>
            <a:stCxn id="32783" idx="3"/>
            <a:endCxn id="32776" idx="0"/>
          </p:cNvCxnSpPr>
          <p:nvPr/>
        </p:nvCxnSpPr>
        <p:spPr bwMode="auto">
          <a:xfrm>
            <a:off x="4445000" y="3060700"/>
            <a:ext cx="1588" cy="736600"/>
          </a:xfrm>
          <a:prstGeom prst="straightConnector1">
            <a:avLst/>
          </a:prstGeom>
          <a:noFill/>
          <a:ln w="9525">
            <a:solidFill>
              <a:schemeClr val="tx1"/>
            </a:solidFill>
            <a:round/>
            <a:headEnd/>
            <a:tailEnd/>
          </a:ln>
        </p:spPr>
      </p:cxnSp>
      <p:cxnSp>
        <p:nvCxnSpPr>
          <p:cNvPr id="32788" name="AutoShape 20"/>
          <p:cNvCxnSpPr>
            <a:cxnSpLocks noChangeShapeType="1"/>
            <a:stCxn id="32775" idx="0"/>
            <a:endCxn id="32781" idx="3"/>
          </p:cNvCxnSpPr>
          <p:nvPr/>
        </p:nvCxnSpPr>
        <p:spPr bwMode="auto">
          <a:xfrm flipV="1">
            <a:off x="3257550" y="3008313"/>
            <a:ext cx="847725" cy="788987"/>
          </a:xfrm>
          <a:prstGeom prst="straightConnector1">
            <a:avLst/>
          </a:prstGeom>
          <a:noFill/>
          <a:ln w="9525">
            <a:solidFill>
              <a:schemeClr val="tx1"/>
            </a:solidFill>
            <a:round/>
            <a:headEnd/>
            <a:tailEnd/>
          </a:ln>
        </p:spPr>
      </p:cxnSp>
      <p:cxnSp>
        <p:nvCxnSpPr>
          <p:cNvPr id="32789" name="AutoShape 21"/>
          <p:cNvCxnSpPr>
            <a:cxnSpLocks noChangeShapeType="1"/>
            <a:stCxn id="32774" idx="0"/>
            <a:endCxn id="32780" idx="3"/>
          </p:cNvCxnSpPr>
          <p:nvPr/>
        </p:nvCxnSpPr>
        <p:spPr bwMode="auto">
          <a:xfrm flipV="1">
            <a:off x="1746250" y="2963863"/>
            <a:ext cx="1879600" cy="833437"/>
          </a:xfrm>
          <a:prstGeom prst="straightConnector1">
            <a:avLst/>
          </a:prstGeom>
          <a:noFill/>
          <a:ln w="9525">
            <a:solidFill>
              <a:schemeClr val="tx1"/>
            </a:solidFill>
            <a:round/>
            <a:headEnd/>
            <a:tailEnd/>
          </a:ln>
        </p:spPr>
      </p:cxnSp>
      <p:cxnSp>
        <p:nvCxnSpPr>
          <p:cNvPr id="32790" name="AutoShape 22"/>
          <p:cNvCxnSpPr>
            <a:cxnSpLocks noChangeShapeType="1"/>
            <a:stCxn id="32778" idx="0"/>
            <a:endCxn id="32784" idx="3"/>
          </p:cNvCxnSpPr>
          <p:nvPr/>
        </p:nvCxnSpPr>
        <p:spPr bwMode="auto">
          <a:xfrm flipV="1">
            <a:off x="1095375" y="4311650"/>
            <a:ext cx="484188" cy="520700"/>
          </a:xfrm>
          <a:prstGeom prst="straightConnector1">
            <a:avLst/>
          </a:prstGeom>
          <a:noFill/>
          <a:ln w="9525">
            <a:solidFill>
              <a:schemeClr val="tx1"/>
            </a:solidFill>
            <a:round/>
            <a:headEnd/>
            <a:tailEnd/>
          </a:ln>
        </p:spPr>
      </p:cxnSp>
      <p:cxnSp>
        <p:nvCxnSpPr>
          <p:cNvPr id="32791" name="AutoShape 23"/>
          <p:cNvCxnSpPr>
            <a:cxnSpLocks noChangeShapeType="1"/>
            <a:stCxn id="32779" idx="0"/>
            <a:endCxn id="32785" idx="3"/>
          </p:cNvCxnSpPr>
          <p:nvPr/>
        </p:nvCxnSpPr>
        <p:spPr bwMode="auto">
          <a:xfrm flipH="1" flipV="1">
            <a:off x="1963738" y="4310063"/>
            <a:ext cx="590550" cy="522287"/>
          </a:xfrm>
          <a:prstGeom prst="straightConnector1">
            <a:avLst/>
          </a:prstGeom>
          <a:noFill/>
          <a:ln w="9525">
            <a:solidFill>
              <a:schemeClr val="tx1"/>
            </a:solidFill>
            <a:round/>
            <a:headEnd/>
            <a:tailEnd/>
          </a:ln>
        </p:spPr>
      </p:cxnSp>
      <p:sp>
        <p:nvSpPr>
          <p:cNvPr id="32792" name="Rectangle 24">
            <a:hlinkClick r:id="rId4" action="ppaction://hlinksldjump"/>
          </p:cNvPr>
          <p:cNvSpPr>
            <a:spLocks noChangeArrowheads="1"/>
          </p:cNvSpPr>
          <p:nvPr/>
        </p:nvSpPr>
        <p:spPr bwMode="auto">
          <a:xfrm>
            <a:off x="6415088" y="3797300"/>
            <a:ext cx="1612900"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400" b="1" i="1">
                <a:latin typeface="Courier New" charset="0"/>
              </a:rPr>
              <a:t>JTextComponent</a:t>
            </a:r>
            <a:endParaRPr lang="en-US" sz="2400"/>
          </a:p>
        </p:txBody>
      </p:sp>
      <p:sp>
        <p:nvSpPr>
          <p:cNvPr id="32793" name="AutoShape 25"/>
          <p:cNvSpPr>
            <a:spLocks noChangeArrowheads="1"/>
          </p:cNvSpPr>
          <p:nvPr/>
        </p:nvSpPr>
        <p:spPr bwMode="auto">
          <a:xfrm rot="17734071" flipH="1">
            <a:off x="5094287" y="2843213"/>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32794" name="AutoShape 26"/>
          <p:cNvCxnSpPr>
            <a:cxnSpLocks noChangeShapeType="1"/>
            <a:stCxn id="32792" idx="0"/>
            <a:endCxn id="32793" idx="3"/>
          </p:cNvCxnSpPr>
          <p:nvPr/>
        </p:nvCxnSpPr>
        <p:spPr bwMode="auto">
          <a:xfrm flipH="1" flipV="1">
            <a:off x="5273675" y="2960688"/>
            <a:ext cx="1947863" cy="836612"/>
          </a:xfrm>
          <a:prstGeom prst="straightConnector1">
            <a:avLst/>
          </a:prstGeom>
          <a:noFill/>
          <a:ln w="9525">
            <a:solidFill>
              <a:schemeClr val="tx1"/>
            </a:solidFill>
            <a:round/>
            <a:headEnd/>
            <a:tailEnd/>
          </a:ln>
        </p:spPr>
      </p:cxnSp>
      <p:sp>
        <p:nvSpPr>
          <p:cNvPr id="32795" name="Rectangle 27">
            <a:hlinkClick r:id="rId8" action="ppaction://hlinksldjump"/>
          </p:cNvPr>
          <p:cNvSpPr>
            <a:spLocks noChangeArrowheads="1"/>
          </p:cNvSpPr>
          <p:nvPr/>
        </p:nvSpPr>
        <p:spPr bwMode="auto">
          <a:xfrm>
            <a:off x="1377950" y="5867400"/>
            <a:ext cx="1049338"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400" b="1">
                <a:latin typeface="Courier New" charset="0"/>
              </a:rPr>
              <a:t>JCheckBox</a:t>
            </a:r>
            <a:endParaRPr lang="en-US" sz="2400"/>
          </a:p>
        </p:txBody>
      </p:sp>
      <p:sp>
        <p:nvSpPr>
          <p:cNvPr id="32796" name="Rectangle 28">
            <a:hlinkClick r:id="rId8" action="ppaction://hlinksldjump"/>
          </p:cNvPr>
          <p:cNvSpPr>
            <a:spLocks noChangeArrowheads="1"/>
          </p:cNvSpPr>
          <p:nvPr/>
        </p:nvSpPr>
        <p:spPr bwMode="auto">
          <a:xfrm>
            <a:off x="2641600" y="5867400"/>
            <a:ext cx="1495425"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400" b="1">
                <a:latin typeface="Courier New" charset="0"/>
              </a:rPr>
              <a:t>JRadioButton</a:t>
            </a:r>
            <a:endParaRPr lang="en-US" sz="2400"/>
          </a:p>
        </p:txBody>
      </p:sp>
      <p:sp>
        <p:nvSpPr>
          <p:cNvPr id="32797" name="AutoShape 29"/>
          <p:cNvSpPr>
            <a:spLocks noChangeArrowheads="1"/>
          </p:cNvSpPr>
          <p:nvPr/>
        </p:nvSpPr>
        <p:spPr bwMode="auto">
          <a:xfrm rot="2278604">
            <a:off x="2359025" y="520065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798" name="AutoShape 30"/>
          <p:cNvSpPr>
            <a:spLocks noChangeArrowheads="1"/>
          </p:cNvSpPr>
          <p:nvPr/>
        </p:nvSpPr>
        <p:spPr bwMode="auto">
          <a:xfrm rot="19062084" flipH="1">
            <a:off x="2638425" y="520065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32799" name="AutoShape 31"/>
          <p:cNvCxnSpPr>
            <a:cxnSpLocks noChangeShapeType="1"/>
            <a:stCxn id="32795" idx="0"/>
            <a:endCxn id="32797" idx="3"/>
          </p:cNvCxnSpPr>
          <p:nvPr/>
        </p:nvCxnSpPr>
        <p:spPr bwMode="auto">
          <a:xfrm flipV="1">
            <a:off x="1903413" y="5346700"/>
            <a:ext cx="511175" cy="520700"/>
          </a:xfrm>
          <a:prstGeom prst="straightConnector1">
            <a:avLst/>
          </a:prstGeom>
          <a:noFill/>
          <a:ln w="9525">
            <a:solidFill>
              <a:schemeClr val="tx1"/>
            </a:solidFill>
            <a:round/>
            <a:headEnd/>
            <a:tailEnd/>
          </a:ln>
        </p:spPr>
      </p:cxnSp>
      <p:cxnSp>
        <p:nvCxnSpPr>
          <p:cNvPr id="32800" name="AutoShape 32"/>
          <p:cNvCxnSpPr>
            <a:cxnSpLocks noChangeShapeType="1"/>
            <a:stCxn id="32796" idx="0"/>
            <a:endCxn id="32798" idx="3"/>
          </p:cNvCxnSpPr>
          <p:nvPr/>
        </p:nvCxnSpPr>
        <p:spPr bwMode="auto">
          <a:xfrm flipH="1" flipV="1">
            <a:off x="2798763" y="5343525"/>
            <a:ext cx="590550" cy="523875"/>
          </a:xfrm>
          <a:prstGeom prst="straightConnector1">
            <a:avLst/>
          </a:prstGeom>
          <a:noFill/>
          <a:ln w="9525">
            <a:solidFill>
              <a:schemeClr val="tx1"/>
            </a:solidFill>
            <a:round/>
            <a:headEnd/>
            <a:tailEnd/>
          </a:ln>
        </p:spPr>
      </p:cxnSp>
      <p:sp>
        <p:nvSpPr>
          <p:cNvPr id="32801" name="Rectangle 33">
            <a:hlinkClick r:id="rId6" action="ppaction://hlinksldjump"/>
          </p:cNvPr>
          <p:cNvSpPr>
            <a:spLocks noChangeArrowheads="1"/>
          </p:cNvSpPr>
          <p:nvPr/>
        </p:nvSpPr>
        <p:spPr bwMode="auto">
          <a:xfrm>
            <a:off x="6548438" y="4832350"/>
            <a:ext cx="1300162"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400" b="1">
                <a:latin typeface="Courier New" charset="0"/>
              </a:rPr>
              <a:t>JTextField</a:t>
            </a:r>
            <a:endParaRPr lang="en-US" sz="2400"/>
          </a:p>
        </p:txBody>
      </p:sp>
      <p:sp>
        <p:nvSpPr>
          <p:cNvPr id="32802" name="AutoShape 34"/>
          <p:cNvSpPr>
            <a:spLocks noChangeArrowheads="1"/>
          </p:cNvSpPr>
          <p:nvPr/>
        </p:nvSpPr>
        <p:spPr bwMode="auto">
          <a:xfrm>
            <a:off x="7096125" y="416560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32803" name="AutoShape 35"/>
          <p:cNvCxnSpPr>
            <a:cxnSpLocks noChangeShapeType="1"/>
            <a:stCxn id="32802" idx="3"/>
            <a:endCxn id="32801" idx="0"/>
          </p:cNvCxnSpPr>
          <p:nvPr/>
        </p:nvCxnSpPr>
        <p:spPr bwMode="auto">
          <a:xfrm flipH="1">
            <a:off x="7199313" y="4330700"/>
            <a:ext cx="3175" cy="501650"/>
          </a:xfrm>
          <a:prstGeom prst="straightConnector1">
            <a:avLst/>
          </a:prstGeom>
          <a:noFill/>
          <a:ln w="9525">
            <a:solidFill>
              <a:schemeClr val="tx1"/>
            </a:solidFill>
            <a:round/>
            <a:headEnd/>
            <a:tailEnd/>
          </a:ln>
        </p:spPr>
      </p:cxnSp>
      <p:sp>
        <p:nvSpPr>
          <p:cNvPr id="32804" name="Rectangle 36">
            <a:hlinkClick r:id="rId8" action="ppaction://hlinksldjump"/>
          </p:cNvPr>
          <p:cNvSpPr>
            <a:spLocks noChangeArrowheads="1"/>
          </p:cNvSpPr>
          <p:nvPr/>
        </p:nvSpPr>
        <p:spPr bwMode="auto">
          <a:xfrm>
            <a:off x="5899150" y="5867400"/>
            <a:ext cx="1049338"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400" b="1">
                <a:latin typeface="Courier New" charset="0"/>
              </a:rPr>
              <a:t>IntField</a:t>
            </a:r>
            <a:endParaRPr lang="en-US" sz="2400"/>
          </a:p>
        </p:txBody>
      </p:sp>
      <p:sp>
        <p:nvSpPr>
          <p:cNvPr id="32805" name="Rectangle 37">
            <a:hlinkClick r:id="rId8" action="ppaction://hlinksldjump"/>
          </p:cNvPr>
          <p:cNvSpPr>
            <a:spLocks noChangeArrowheads="1"/>
          </p:cNvSpPr>
          <p:nvPr/>
        </p:nvSpPr>
        <p:spPr bwMode="auto">
          <a:xfrm>
            <a:off x="7162800" y="5867400"/>
            <a:ext cx="1371600"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400" b="1">
                <a:latin typeface="Courier New" charset="0"/>
              </a:rPr>
              <a:t>DoubleField</a:t>
            </a:r>
            <a:endParaRPr lang="en-US" sz="2400"/>
          </a:p>
        </p:txBody>
      </p:sp>
      <p:sp>
        <p:nvSpPr>
          <p:cNvPr id="32806" name="AutoShape 38"/>
          <p:cNvSpPr>
            <a:spLocks noChangeArrowheads="1"/>
          </p:cNvSpPr>
          <p:nvPr/>
        </p:nvSpPr>
        <p:spPr bwMode="auto">
          <a:xfrm rot="2278604">
            <a:off x="6880225" y="520065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2807" name="AutoShape 39"/>
          <p:cNvSpPr>
            <a:spLocks noChangeArrowheads="1"/>
          </p:cNvSpPr>
          <p:nvPr/>
        </p:nvSpPr>
        <p:spPr bwMode="auto">
          <a:xfrm rot="19062084" flipH="1">
            <a:off x="7159625" y="5200650"/>
            <a:ext cx="212725" cy="165100"/>
          </a:xfrm>
          <a:prstGeom prst="triangle">
            <a:avLst>
              <a:gd name="adj" fmla="val 5000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cxnSp>
        <p:nvCxnSpPr>
          <p:cNvPr id="32808" name="AutoShape 40"/>
          <p:cNvCxnSpPr>
            <a:cxnSpLocks noChangeShapeType="1"/>
            <a:stCxn id="32804" idx="0"/>
            <a:endCxn id="32806" idx="3"/>
          </p:cNvCxnSpPr>
          <p:nvPr/>
        </p:nvCxnSpPr>
        <p:spPr bwMode="auto">
          <a:xfrm flipV="1">
            <a:off x="6424613" y="5346700"/>
            <a:ext cx="511175" cy="520700"/>
          </a:xfrm>
          <a:prstGeom prst="straightConnector1">
            <a:avLst/>
          </a:prstGeom>
          <a:noFill/>
          <a:ln w="9525">
            <a:solidFill>
              <a:schemeClr val="tx1"/>
            </a:solidFill>
            <a:round/>
            <a:headEnd/>
            <a:tailEnd/>
          </a:ln>
        </p:spPr>
      </p:cxnSp>
      <p:cxnSp>
        <p:nvCxnSpPr>
          <p:cNvPr id="32809" name="AutoShape 41"/>
          <p:cNvCxnSpPr>
            <a:cxnSpLocks noChangeShapeType="1"/>
            <a:stCxn id="32805" idx="0"/>
            <a:endCxn id="32807" idx="3"/>
          </p:cNvCxnSpPr>
          <p:nvPr/>
        </p:nvCxnSpPr>
        <p:spPr bwMode="auto">
          <a:xfrm flipH="1" flipV="1">
            <a:off x="7319963" y="5343525"/>
            <a:ext cx="528637" cy="523875"/>
          </a:xfrm>
          <a:prstGeom prst="straightConnector1">
            <a:avLst/>
          </a:prstGeom>
          <a:noFill/>
          <a:ln w="9525">
            <a:solidFill>
              <a:schemeClr val="tx1"/>
            </a:solidFill>
            <a:round/>
            <a:headEnd/>
            <a:tailEnd/>
          </a:ln>
        </p:spPr>
      </p:cxnSp>
      <p:sp>
        <p:nvSpPr>
          <p:cNvPr id="32810" name="Rectangle 42"/>
          <p:cNvSpPr>
            <a:spLocks noChangeArrowheads="1"/>
          </p:cNvSpPr>
          <p:nvPr/>
        </p:nvSpPr>
        <p:spPr bwMode="auto">
          <a:xfrm>
            <a:off x="5800725" y="5783263"/>
            <a:ext cx="2827338" cy="549275"/>
          </a:xfrm>
          <a:prstGeom prst="rect">
            <a:avLst/>
          </a:prstGeom>
          <a:noFill/>
          <a:ln w="9525">
            <a:solidFill>
              <a:schemeClr val="tx1"/>
            </a:solidFill>
            <a:prstDash val="dash"/>
            <a:miter lim="800000"/>
            <a:headEnd/>
            <a:tailEnd/>
          </a:ln>
        </p:spPr>
        <p:txBody>
          <a:bodyPr wrap="none" anchor="ctr">
            <a:prstTxWarp prst="textNoShape">
              <a:avLst/>
            </a:prstTxWarp>
          </a:bodyPr>
          <a:lstStyle/>
          <a:p>
            <a:endParaRPr lang="en-US"/>
          </a:p>
        </p:txBody>
      </p:sp>
      <p:sp>
        <p:nvSpPr>
          <p:cNvPr id="32811" name="Text Box 43"/>
          <p:cNvSpPr txBox="1">
            <a:spLocks noChangeArrowheads="1"/>
          </p:cNvSpPr>
          <p:nvPr/>
        </p:nvSpPr>
        <p:spPr bwMode="auto">
          <a:xfrm>
            <a:off x="5702300" y="5549900"/>
            <a:ext cx="8382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b="1">
                <a:latin typeface="Courier New" charset="0"/>
              </a:rPr>
              <a:t>acm.gui</a:t>
            </a:r>
            <a:endParaRPr lang="en-US" sz="1600"/>
          </a:p>
        </p:txBody>
      </p:sp>
      <p:sp>
        <p:nvSpPr>
          <p:cNvPr id="32812" name="Rectangle 44">
            <a:hlinkClick r:id="rId8" action="ppaction://hlinksldjump"/>
          </p:cNvPr>
          <p:cNvSpPr>
            <a:spLocks noChangeArrowheads="1"/>
          </p:cNvSpPr>
          <p:nvPr/>
        </p:nvSpPr>
        <p:spPr bwMode="auto">
          <a:xfrm>
            <a:off x="4305300" y="5867400"/>
            <a:ext cx="1320800" cy="3746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1400" b="1">
                <a:latin typeface="Courier New" charset="0"/>
              </a:rPr>
              <a:t>ButtonGroup</a:t>
            </a:r>
            <a:endParaRPr lang="en-US" sz="24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charset="0"/>
              </a:rPr>
              <a:t>JButton</a:t>
            </a:r>
            <a:r>
              <a:rPr lang="en-US" sz="4000">
                <a:solidFill>
                  <a:srgbClr val="FF0000"/>
                </a:solidFill>
              </a:rPr>
              <a:t> Class</a:t>
            </a:r>
            <a:endParaRPr lang="en-US">
              <a:solidFill>
                <a:schemeClr val="tx1"/>
              </a:solidFill>
            </a:endParaRPr>
          </a:p>
        </p:txBody>
      </p:sp>
      <p:sp>
        <p:nvSpPr>
          <p:cNvPr id="34819"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most common interactor in GUI-based applications is an on-screen button, which is implemented in Swing by the class </a:t>
            </a:r>
            <a:r>
              <a:rPr lang="en-US" sz="2000" b="1">
                <a:latin typeface="Courier New" charset="0"/>
              </a:rPr>
              <a:t>JButton</a:t>
            </a:r>
            <a:r>
              <a:rPr lang="en-US" sz="2400">
                <a:latin typeface="Times New Roman" charset="0"/>
              </a:rPr>
              <a:t>.  A </a:t>
            </a:r>
            <a:r>
              <a:rPr lang="en-US" sz="2000" b="1">
                <a:latin typeface="Courier New" charset="0"/>
              </a:rPr>
              <a:t>JButton</a:t>
            </a:r>
            <a:r>
              <a:rPr lang="en-US" sz="2400">
                <a:latin typeface="Times New Roman" charset="0"/>
              </a:rPr>
              <a:t> object looks something like</a:t>
            </a:r>
          </a:p>
        </p:txBody>
      </p:sp>
      <p:sp>
        <p:nvSpPr>
          <p:cNvPr id="294916" name="Rectangle 4"/>
          <p:cNvSpPr>
            <a:spLocks noChangeArrowheads="1"/>
          </p:cNvSpPr>
          <p:nvPr/>
        </p:nvSpPr>
        <p:spPr bwMode="auto">
          <a:xfrm>
            <a:off x="482600" y="5346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When you click on a button, Java generates an </a:t>
            </a:r>
            <a:r>
              <a:rPr lang="en-US" sz="2400" b="1" i="1">
                <a:latin typeface="Times New Roman" charset="0"/>
              </a:rPr>
              <a:t>action event</a:t>
            </a:r>
            <a:r>
              <a:rPr lang="en-US" sz="2400" i="1">
                <a:latin typeface="Times New Roman" charset="0"/>
              </a:rPr>
              <a:t>,</a:t>
            </a:r>
            <a:r>
              <a:rPr lang="en-US" sz="2400">
                <a:latin typeface="Times New Roman" charset="0"/>
              </a:rPr>
              <a:t> which in turn invokes a call to </a:t>
            </a:r>
            <a:r>
              <a:rPr lang="en-US" sz="2000" b="1">
                <a:latin typeface="Courier New" charset="0"/>
              </a:rPr>
              <a:t>actionPerformed</a:t>
            </a:r>
            <a:r>
              <a:rPr lang="en-US" sz="2400">
                <a:latin typeface="Times New Roman" charset="0"/>
              </a:rPr>
              <a:t> in any listeners that are waiting for action events.</a:t>
            </a:r>
          </a:p>
        </p:txBody>
      </p:sp>
      <p:grpSp>
        <p:nvGrpSpPr>
          <p:cNvPr id="2" name="Group 5"/>
          <p:cNvGrpSpPr>
            <a:grpSpLocks/>
          </p:cNvGrpSpPr>
          <p:nvPr/>
        </p:nvGrpSpPr>
        <p:grpSpPr bwMode="auto">
          <a:xfrm>
            <a:off x="482600" y="2882900"/>
            <a:ext cx="8128000" cy="2222500"/>
            <a:chOff x="304" y="1728"/>
            <a:chExt cx="5120" cy="1400"/>
          </a:xfrm>
        </p:grpSpPr>
        <p:sp>
          <p:nvSpPr>
            <p:cNvPr id="34824" name="Rectangle 6"/>
            <p:cNvSpPr>
              <a:spLocks noChangeArrowheads="1"/>
            </p:cNvSpPr>
            <p:nvPr/>
          </p:nvSpPr>
          <p:spPr bwMode="auto">
            <a:xfrm>
              <a:off x="304" y="1728"/>
              <a:ext cx="5120" cy="71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constructor for the </a:t>
              </a:r>
              <a:r>
                <a:rPr lang="en-US" sz="2000" b="1">
                  <a:latin typeface="Courier New" charset="0"/>
                </a:rPr>
                <a:t>JButton</a:t>
              </a:r>
              <a:r>
                <a:rPr lang="en-US" sz="2400">
                  <a:latin typeface="Times New Roman" charset="0"/>
                </a:rPr>
                <a:t> class is</a:t>
              </a:r>
            </a:p>
          </p:txBody>
        </p:sp>
        <p:sp>
          <p:nvSpPr>
            <p:cNvPr id="34825" name="Rectangle 7"/>
            <p:cNvSpPr>
              <a:spLocks noChangeArrowheads="1"/>
            </p:cNvSpPr>
            <p:nvPr/>
          </p:nvSpPr>
          <p:spPr bwMode="auto">
            <a:xfrm>
              <a:off x="304" y="2352"/>
              <a:ext cx="5120" cy="264"/>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a:latin typeface="Times New Roman" charset="0"/>
                </a:rPr>
                <a:t>	where </a:t>
              </a:r>
              <a:r>
                <a:rPr lang="en-US" sz="2400" i="1">
                  <a:latin typeface="Times New Roman" charset="0"/>
                </a:rPr>
                <a:t>label</a:t>
              </a:r>
              <a:r>
                <a:rPr lang="en-US" sz="2400">
                  <a:latin typeface="Times New Roman" charset="0"/>
                </a:rPr>
                <a:t> is a string telling the user what the button does.  The button shown earlier on this slide is therefore created by</a:t>
              </a:r>
            </a:p>
          </p:txBody>
        </p:sp>
        <p:sp>
          <p:nvSpPr>
            <p:cNvPr id="34826" name="Rectangle 8"/>
            <p:cNvSpPr>
              <a:spLocks noChangeArrowheads="1"/>
            </p:cNvSpPr>
            <p:nvPr/>
          </p:nvSpPr>
          <p:spPr bwMode="auto">
            <a:xfrm>
              <a:off x="1896" y="2008"/>
              <a:ext cx="196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b="1">
                  <a:latin typeface="Courier New" charset="0"/>
                </a:rPr>
                <a:t>new JButton(</a:t>
              </a:r>
              <a:r>
                <a:rPr lang="en-US" sz="2000" i="1">
                  <a:latin typeface="Times New Roman" charset="0"/>
                </a:rPr>
                <a:t>label</a:t>
              </a:r>
              <a:r>
                <a:rPr lang="en-US" sz="2000" b="1">
                  <a:latin typeface="Courier New" charset="0"/>
                </a:rPr>
                <a:t>)</a:t>
              </a:r>
            </a:p>
          </p:txBody>
        </p:sp>
        <p:sp>
          <p:nvSpPr>
            <p:cNvPr id="34827" name="Rectangle 9"/>
            <p:cNvSpPr>
              <a:spLocks noChangeArrowheads="1"/>
            </p:cNvSpPr>
            <p:nvPr/>
          </p:nvSpPr>
          <p:spPr bwMode="auto">
            <a:xfrm>
              <a:off x="720" y="2840"/>
              <a:ext cx="460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2000" b="1">
                  <a:latin typeface="Courier New" charset="0"/>
                </a:rPr>
                <a:t>JButton pushMeButton = new JButton("Push Me");</a:t>
              </a:r>
            </a:p>
          </p:txBody>
        </p:sp>
      </p:grpSp>
      <p:pic>
        <p:nvPicPr>
          <p:cNvPr id="34822" name="Picture 10" descr="BGButton"/>
          <p:cNvPicPr>
            <a:picLocks noChangeAspect="1" noChangeArrowheads="1"/>
          </p:cNvPicPr>
          <p:nvPr/>
        </p:nvPicPr>
        <p:blipFill>
          <a:blip r:embed="rId3"/>
          <a:srcRect/>
          <a:stretch>
            <a:fillRect/>
          </a:stretch>
        </p:blipFill>
        <p:spPr bwMode="auto">
          <a:xfrm>
            <a:off x="4000500" y="2260600"/>
            <a:ext cx="1143000" cy="457200"/>
          </a:xfrm>
          <a:prstGeom prst="rect">
            <a:avLst/>
          </a:prstGeom>
          <a:noFill/>
          <a:ln w="9525">
            <a:noFill/>
            <a:miter lim="800000"/>
            <a:headEnd/>
            <a:tailEnd/>
          </a:ln>
        </p:spPr>
      </p:pic>
      <p:sp>
        <p:nvSpPr>
          <p:cNvPr id="34823" name="Text Box 11"/>
          <p:cNvSpPr txBox="1">
            <a:spLocks noChangeArrowheads="1"/>
          </p:cNvSpPr>
          <p:nvPr/>
        </p:nvSpPr>
        <p:spPr bwMode="auto">
          <a:xfrm>
            <a:off x="4038600" y="2336800"/>
            <a:ext cx="1066800" cy="304800"/>
          </a:xfrm>
          <a:prstGeom prst="rect">
            <a:avLst/>
          </a:prstGeom>
          <a:noFill/>
          <a:ln w="9525">
            <a:noFill/>
            <a:miter lim="800000"/>
            <a:headEnd/>
            <a:tailEnd/>
          </a:ln>
        </p:spPr>
        <p:txBody>
          <a:bodyPr>
            <a:prstTxWarp prst="textNoShape">
              <a:avLst/>
            </a:prstTxWarp>
            <a:spAutoFit/>
          </a:bodyPr>
          <a:lstStyle/>
          <a:p>
            <a:pPr algn="ctr"/>
            <a:r>
              <a:rPr lang="en-US" sz="1400" b="1">
                <a:solidFill>
                  <a:srgbClr val="333333"/>
                </a:solidFill>
              </a:rPr>
              <a:t>Push Me</a:t>
            </a:r>
            <a:endParaRPr lang="en-US" sz="1400">
              <a:solidFill>
                <a:srgbClr val="333333"/>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949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6" grpId="0" build="p" autoUpdateAnimBg="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a:noFill/>
        </p:spPr>
        <p:txBody>
          <a:bodyPr/>
          <a:lstStyle/>
          <a:p>
            <a:r>
              <a:rPr lang="en-US" sz="4000">
                <a:solidFill>
                  <a:srgbClr val="FF0000"/>
                </a:solidFill>
              </a:rPr>
              <a:t>Detecting Action Events</a:t>
            </a:r>
            <a:endParaRPr lang="en-US">
              <a:solidFill>
                <a:schemeClr val="tx1"/>
              </a:solidFill>
            </a:endParaRPr>
          </a:p>
        </p:txBody>
      </p:sp>
      <p:sp>
        <p:nvSpPr>
          <p:cNvPr id="36867" name="Rectangle 3"/>
          <p:cNvSpPr>
            <a:spLocks noChangeArrowheads="1"/>
          </p:cNvSpPr>
          <p:nvPr/>
        </p:nvSpPr>
        <p:spPr bwMode="auto">
          <a:xfrm>
            <a:off x="482600" y="1155700"/>
            <a:ext cx="8128000" cy="1739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Before you can detect action events, you need to enable an action listener for the buttons on the screen.  The easiest strategy is to call </a:t>
            </a:r>
            <a:r>
              <a:rPr lang="en-US" sz="2000" b="1">
                <a:latin typeface="Courier New" charset="0"/>
              </a:rPr>
              <a:t>addActionListeners</a:t>
            </a:r>
            <a:r>
              <a:rPr lang="en-US" sz="2400">
                <a:latin typeface="Times New Roman" charset="0"/>
              </a:rPr>
              <a:t> at the end of the </a:t>
            </a:r>
            <a:r>
              <a:rPr lang="en-US" sz="2000" b="1">
                <a:latin typeface="Courier New" charset="0"/>
              </a:rPr>
              <a:t>init</a:t>
            </a:r>
            <a:r>
              <a:rPr lang="en-US" sz="2400">
                <a:latin typeface="Times New Roman" charset="0"/>
              </a:rPr>
              <a:t> method.  This call adds the program as a listener to all the buttons on the display.</a:t>
            </a:r>
          </a:p>
        </p:txBody>
      </p:sp>
      <p:sp>
        <p:nvSpPr>
          <p:cNvPr id="296964" name="Rectangle 4"/>
          <p:cNvSpPr>
            <a:spLocks noChangeArrowheads="1"/>
          </p:cNvSpPr>
          <p:nvPr/>
        </p:nvSpPr>
        <p:spPr bwMode="auto">
          <a:xfrm>
            <a:off x="482600" y="2892425"/>
            <a:ext cx="8128000" cy="1155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You specify the response to a button click by overriding the definition of </a:t>
            </a:r>
            <a:r>
              <a:rPr lang="en-US" sz="2000" b="1">
                <a:latin typeface="Courier New" charset="0"/>
              </a:rPr>
              <a:t>actionPerformed</a:t>
            </a:r>
            <a:r>
              <a:rPr lang="en-US" sz="2400">
                <a:latin typeface="Times New Roman" charset="0"/>
              </a:rPr>
              <a:t> with a new version that implements the correct actions for each button.</a:t>
            </a:r>
          </a:p>
        </p:txBody>
      </p:sp>
      <p:sp>
        <p:nvSpPr>
          <p:cNvPr id="296965" name="Rectangle 5"/>
          <p:cNvSpPr>
            <a:spLocks noChangeArrowheads="1"/>
          </p:cNvSpPr>
          <p:nvPr/>
        </p:nvSpPr>
        <p:spPr bwMode="auto">
          <a:xfrm>
            <a:off x="482600" y="4010025"/>
            <a:ext cx="8128000" cy="1155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If there is more than one button in the application, you need to be able to tell which one caused the event.  There are two strategies for doing so:</a:t>
            </a:r>
          </a:p>
        </p:txBody>
      </p:sp>
      <p:grpSp>
        <p:nvGrpSpPr>
          <p:cNvPr id="2" name="Group 6"/>
          <p:cNvGrpSpPr>
            <a:grpSpLocks/>
          </p:cNvGrpSpPr>
          <p:nvPr/>
        </p:nvGrpSpPr>
        <p:grpSpPr bwMode="auto">
          <a:xfrm>
            <a:off x="812800" y="5114925"/>
            <a:ext cx="7797800" cy="403225"/>
            <a:chOff x="512" y="3222"/>
            <a:chExt cx="4912" cy="254"/>
          </a:xfrm>
        </p:grpSpPr>
        <p:sp>
          <p:nvSpPr>
            <p:cNvPr id="36874" name="Text Box 7"/>
            <p:cNvSpPr txBox="1">
              <a:spLocks noChangeArrowheads="1"/>
            </p:cNvSpPr>
            <p:nvPr/>
          </p:nvSpPr>
          <p:spPr bwMode="auto">
            <a:xfrm>
              <a:off x="512" y="3222"/>
              <a:ext cx="288" cy="254"/>
            </a:xfrm>
            <a:prstGeom prst="rect">
              <a:avLst/>
            </a:prstGeom>
            <a:noFill/>
            <a:ln w="9525">
              <a:noFill/>
              <a:miter lim="800000"/>
              <a:headEnd/>
              <a:tailEnd/>
            </a:ln>
          </p:spPr>
          <p:txBody>
            <a:bodyPr>
              <a:prstTxWarp prst="textNoShape">
                <a:avLst/>
              </a:prstTxWarp>
              <a:spAutoFit/>
            </a:bodyPr>
            <a:lstStyle/>
            <a:p>
              <a:pPr>
                <a:lnSpc>
                  <a:spcPct val="85000"/>
                </a:lnSpc>
              </a:pPr>
              <a:r>
                <a:rPr lang="en-US" sz="2400">
                  <a:latin typeface="Times New Roman" charset="0"/>
                </a:rPr>
                <a:t>1.</a:t>
              </a:r>
            </a:p>
          </p:txBody>
        </p:sp>
        <p:sp>
          <p:nvSpPr>
            <p:cNvPr id="36875" name="Text Box 8"/>
            <p:cNvSpPr txBox="1">
              <a:spLocks noChangeArrowheads="1"/>
            </p:cNvSpPr>
            <p:nvPr/>
          </p:nvSpPr>
          <p:spPr bwMode="auto">
            <a:xfrm>
              <a:off x="768" y="3222"/>
              <a:ext cx="4656" cy="254"/>
            </a:xfrm>
            <a:prstGeom prst="rect">
              <a:avLst/>
            </a:prstGeom>
            <a:noFill/>
            <a:ln w="9525">
              <a:noFill/>
              <a:miter lim="800000"/>
              <a:headEnd/>
              <a:tailEnd/>
            </a:ln>
          </p:spPr>
          <p:txBody>
            <a:bodyPr>
              <a:prstTxWarp prst="textNoShape">
                <a:avLst/>
              </a:prstTxWarp>
              <a:spAutoFit/>
            </a:bodyPr>
            <a:lstStyle/>
            <a:p>
              <a:pPr>
                <a:lnSpc>
                  <a:spcPct val="85000"/>
                </a:lnSpc>
              </a:pPr>
              <a:r>
                <a:rPr lang="en-US" sz="2400">
                  <a:latin typeface="Times New Roman" charset="0"/>
                </a:rPr>
                <a:t>Call </a:t>
              </a:r>
              <a:r>
                <a:rPr lang="en-US" sz="2000" b="1">
                  <a:latin typeface="Courier New" charset="0"/>
                </a:rPr>
                <a:t>getSource</a:t>
              </a:r>
              <a:r>
                <a:rPr lang="en-US" sz="2400">
                  <a:latin typeface="Times New Roman" charset="0"/>
                </a:rPr>
                <a:t> on the event to obtain the button itself. </a:t>
              </a:r>
            </a:p>
          </p:txBody>
        </p:sp>
      </p:grpSp>
      <p:grpSp>
        <p:nvGrpSpPr>
          <p:cNvPr id="3" name="Group 9"/>
          <p:cNvGrpSpPr>
            <a:grpSpLocks/>
          </p:cNvGrpSpPr>
          <p:nvPr/>
        </p:nvGrpSpPr>
        <p:grpSpPr bwMode="auto">
          <a:xfrm>
            <a:off x="825500" y="5622925"/>
            <a:ext cx="7785100" cy="714375"/>
            <a:chOff x="520" y="3542"/>
            <a:chExt cx="4904" cy="450"/>
          </a:xfrm>
        </p:grpSpPr>
        <p:sp>
          <p:nvSpPr>
            <p:cNvPr id="36872" name="Text Box 10"/>
            <p:cNvSpPr txBox="1">
              <a:spLocks noChangeArrowheads="1"/>
            </p:cNvSpPr>
            <p:nvPr/>
          </p:nvSpPr>
          <p:spPr bwMode="auto">
            <a:xfrm>
              <a:off x="520" y="3542"/>
              <a:ext cx="288" cy="254"/>
            </a:xfrm>
            <a:prstGeom prst="rect">
              <a:avLst/>
            </a:prstGeom>
            <a:noFill/>
            <a:ln w="9525">
              <a:noFill/>
              <a:miter lim="800000"/>
              <a:headEnd/>
              <a:tailEnd/>
            </a:ln>
          </p:spPr>
          <p:txBody>
            <a:bodyPr>
              <a:prstTxWarp prst="textNoShape">
                <a:avLst/>
              </a:prstTxWarp>
              <a:spAutoFit/>
            </a:bodyPr>
            <a:lstStyle/>
            <a:p>
              <a:pPr>
                <a:lnSpc>
                  <a:spcPct val="85000"/>
                </a:lnSpc>
              </a:pPr>
              <a:r>
                <a:rPr lang="en-US" sz="2400">
                  <a:latin typeface="Times New Roman" charset="0"/>
                </a:rPr>
                <a:t>2.</a:t>
              </a:r>
            </a:p>
          </p:txBody>
        </p:sp>
        <p:sp>
          <p:nvSpPr>
            <p:cNvPr id="36873" name="Text Box 11"/>
            <p:cNvSpPr txBox="1">
              <a:spLocks noChangeArrowheads="1"/>
            </p:cNvSpPr>
            <p:nvPr/>
          </p:nvSpPr>
          <p:spPr bwMode="auto">
            <a:xfrm>
              <a:off x="768" y="3542"/>
              <a:ext cx="4656" cy="450"/>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a:latin typeface="Times New Roman" charset="0"/>
                </a:rPr>
                <a:t>Call </a:t>
              </a:r>
              <a:r>
                <a:rPr lang="en-US" sz="2000" b="1">
                  <a:latin typeface="Courier New" charset="0"/>
                </a:rPr>
                <a:t>getActionCommand</a:t>
              </a:r>
              <a:r>
                <a:rPr lang="en-US" sz="2400">
                  <a:latin typeface="Times New Roman" charset="0"/>
                </a:rPr>
                <a:t> on the event to get the </a:t>
              </a:r>
              <a:r>
                <a:rPr lang="en-US" sz="2400" b="1" i="1">
                  <a:latin typeface="Times New Roman" charset="0"/>
                </a:rPr>
                <a:t>action command</a:t>
              </a:r>
              <a:r>
                <a:rPr lang="en-US" sz="2400">
                  <a:latin typeface="Times New Roman" charset="0"/>
                </a:rPr>
                <a:t> string, which is initially set to the button label.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69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9696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4" grpId="0" build="p" autoUpdateAnimBg="0"/>
      <p:bldP spid="296965" grpId="0" build="p" autoUpdateAnimBg="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a:solidFill>
                  <a:srgbClr val="FF0000"/>
                </a:solidFill>
              </a:rPr>
              <a:t>Adding Features to </a:t>
            </a:r>
            <a:r>
              <a:rPr lang="en-US" sz="3600" b="1">
                <a:solidFill>
                  <a:srgbClr val="FF0000"/>
                </a:solidFill>
                <a:latin typeface="Courier New" charset="0"/>
              </a:rPr>
              <a:t>DrawStarMap</a:t>
            </a:r>
            <a:endParaRPr lang="en-US">
              <a:solidFill>
                <a:schemeClr val="tx1"/>
              </a:solidFill>
            </a:endParaRPr>
          </a:p>
        </p:txBody>
      </p:sp>
      <p:sp>
        <p:nvSpPr>
          <p:cNvPr id="38915" name="Rectangle 3"/>
          <p:cNvSpPr>
            <a:spLocks noChangeArrowheads="1"/>
          </p:cNvSpPr>
          <p:nvPr/>
        </p:nvSpPr>
        <p:spPr bwMode="auto">
          <a:xfrm>
            <a:off x="482600" y="1155700"/>
            <a:ext cx="8128000" cy="1206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text illustrates the various Swing interactors by adding new features to the </a:t>
            </a:r>
            <a:r>
              <a:rPr lang="en-US" sz="2000" b="1">
                <a:latin typeface="Courier New" charset="0"/>
              </a:rPr>
              <a:t>DrawStarMap</a:t>
            </a:r>
            <a:r>
              <a:rPr lang="en-US" sz="2400">
                <a:latin typeface="Times New Roman" charset="0"/>
              </a:rPr>
              <a:t> application.  The first step is adding a </a:t>
            </a:r>
            <a:r>
              <a:rPr lang="en-US" sz="2000"/>
              <a:t>Clear</a:t>
            </a:r>
            <a:r>
              <a:rPr lang="en-US" sz="2400">
                <a:latin typeface="Times New Roman" charset="0"/>
              </a:rPr>
              <a:t> button that erases the screen.</a:t>
            </a:r>
          </a:p>
        </p:txBody>
      </p:sp>
      <p:grpSp>
        <p:nvGrpSpPr>
          <p:cNvPr id="2" name="Group 4"/>
          <p:cNvGrpSpPr>
            <a:grpSpLocks/>
          </p:cNvGrpSpPr>
          <p:nvPr/>
        </p:nvGrpSpPr>
        <p:grpSpPr bwMode="auto">
          <a:xfrm>
            <a:off x="482600" y="2273300"/>
            <a:ext cx="8128000" cy="1587500"/>
            <a:chOff x="304" y="1432"/>
            <a:chExt cx="5120" cy="1000"/>
          </a:xfrm>
        </p:grpSpPr>
        <p:sp>
          <p:nvSpPr>
            <p:cNvPr id="38920" name="Rectangle 5"/>
            <p:cNvSpPr>
              <a:spLocks noChangeArrowheads="1"/>
            </p:cNvSpPr>
            <p:nvPr/>
          </p:nvSpPr>
          <p:spPr bwMode="auto">
            <a:xfrm>
              <a:off x="304" y="1432"/>
              <a:ext cx="5120" cy="29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Adding the button is accomplished in the </a:t>
              </a:r>
              <a:r>
                <a:rPr lang="en-US" sz="2000" b="1">
                  <a:latin typeface="Courier New" charset="0"/>
                </a:rPr>
                <a:t>init</a:t>
              </a:r>
              <a:r>
                <a:rPr lang="en-US" sz="2400">
                  <a:latin typeface="Times New Roman" charset="0"/>
                </a:rPr>
                <a:t> method:</a:t>
              </a:r>
            </a:p>
          </p:txBody>
        </p:sp>
        <p:sp>
          <p:nvSpPr>
            <p:cNvPr id="38921" name="Rectangle 6"/>
            <p:cNvSpPr>
              <a:spLocks noChangeArrowheads="1"/>
            </p:cNvSpPr>
            <p:nvPr/>
          </p:nvSpPr>
          <p:spPr bwMode="auto">
            <a:xfrm>
              <a:off x="720" y="1712"/>
              <a:ext cx="4608" cy="72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1600" b="1">
                  <a:latin typeface="Courier New" charset="0"/>
                </a:rPr>
                <a:t>public void init() {</a:t>
              </a:r>
            </a:p>
            <a:p>
              <a:r>
                <a:rPr sz="1600" b="1" noProof="1">
                  <a:latin typeface="Courier New" charset="0"/>
                </a:rPr>
                <a:t>   add(new JButton("Clear"), SOUTH);</a:t>
              </a:r>
            </a:p>
            <a:p>
              <a:r>
                <a:rPr sz="1600" b="1" noProof="1">
                  <a:latin typeface="Courier New" charset="0"/>
                </a:rPr>
                <a:t>   addActionListeners();</a:t>
              </a:r>
            </a:p>
            <a:p>
              <a:r>
                <a:rPr lang="en-US" sz="1600" b="1">
                  <a:latin typeface="Courier New" charset="0"/>
                </a:rPr>
                <a:t>}</a:t>
              </a:r>
            </a:p>
          </p:txBody>
        </p:sp>
      </p:grpSp>
      <p:grpSp>
        <p:nvGrpSpPr>
          <p:cNvPr id="3" name="Group 7"/>
          <p:cNvGrpSpPr>
            <a:grpSpLocks/>
          </p:cNvGrpSpPr>
          <p:nvPr/>
        </p:nvGrpSpPr>
        <p:grpSpPr bwMode="auto">
          <a:xfrm>
            <a:off x="482600" y="4048125"/>
            <a:ext cx="8128000" cy="1971675"/>
            <a:chOff x="304" y="2550"/>
            <a:chExt cx="5120" cy="1242"/>
          </a:xfrm>
        </p:grpSpPr>
        <p:sp>
          <p:nvSpPr>
            <p:cNvPr id="38918" name="Rectangle 8"/>
            <p:cNvSpPr>
              <a:spLocks noChangeArrowheads="1"/>
            </p:cNvSpPr>
            <p:nvPr/>
          </p:nvSpPr>
          <p:spPr bwMode="auto">
            <a:xfrm>
              <a:off x="304" y="2550"/>
              <a:ext cx="5120" cy="72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response to the button appears in </a:t>
              </a:r>
              <a:r>
                <a:rPr lang="en-US" sz="2000" b="1">
                  <a:latin typeface="Courier New" charset="0"/>
                </a:rPr>
                <a:t>actionPerformed</a:t>
              </a:r>
              <a:r>
                <a:rPr lang="en-US" sz="2400">
                  <a:latin typeface="Times New Roman" charset="0"/>
                </a:rPr>
                <a:t>:</a:t>
              </a:r>
            </a:p>
          </p:txBody>
        </p:sp>
        <p:sp>
          <p:nvSpPr>
            <p:cNvPr id="38919" name="Rectangle 9"/>
            <p:cNvSpPr>
              <a:spLocks noChangeArrowheads="1"/>
            </p:cNvSpPr>
            <p:nvPr/>
          </p:nvSpPr>
          <p:spPr bwMode="auto">
            <a:xfrm>
              <a:off x="720" y="2880"/>
              <a:ext cx="4608" cy="9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1600" b="1">
                  <a:latin typeface="Courier New" charset="0"/>
                </a:rPr>
                <a:t>public void actionPerformed(ActionEvent e) {</a:t>
              </a:r>
            </a:p>
            <a:p>
              <a:r>
                <a:rPr sz="1600" b="1" noProof="1">
                  <a:latin typeface="Courier New" charset="0"/>
                </a:rPr>
                <a:t>   if (e.getActionCommand().equals("Clear")) {</a:t>
              </a:r>
            </a:p>
            <a:p>
              <a:r>
                <a:rPr sz="1600" b="1" noProof="1">
                  <a:latin typeface="Courier New" charset="0"/>
                </a:rPr>
                <a:t>      removeAll();</a:t>
              </a:r>
            </a:p>
            <a:p>
              <a:r>
                <a:rPr sz="1600" b="1" noProof="1">
                  <a:latin typeface="Courier New" charset="0"/>
                </a:rPr>
                <a:t>   }</a:t>
              </a:r>
            </a:p>
            <a:p>
              <a:r>
                <a:rPr lang="en-US" sz="1600" b="1">
                  <a:latin typeface="Courier New"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Exercise: Interactive Stoplight</a:t>
            </a:r>
            <a:endParaRPr lang="en-US">
              <a:solidFill>
                <a:srgbClr val="FF0000"/>
              </a:solidFill>
            </a:endParaRPr>
          </a:p>
        </p:txBody>
      </p:sp>
      <p:sp>
        <p:nvSpPr>
          <p:cNvPr id="40963" name="Text Box 3"/>
          <p:cNvSpPr txBox="1">
            <a:spLocks noChangeArrowheads="1"/>
          </p:cNvSpPr>
          <p:nvPr/>
        </p:nvSpPr>
        <p:spPr bwMode="auto">
          <a:xfrm>
            <a:off x="457200" y="1143000"/>
            <a:ext cx="8229600" cy="2452688"/>
          </a:xfrm>
          <a:prstGeom prst="rect">
            <a:avLst/>
          </a:prstGeom>
          <a:noFill/>
          <a:ln w="9525">
            <a:noFill/>
            <a:miter lim="800000"/>
            <a:headEnd/>
            <a:tailEnd/>
          </a:ln>
        </p:spPr>
        <p:txBody>
          <a:bodyPr>
            <a:prstTxWarp prst="textNoShape">
              <a:avLst/>
            </a:prstTxWarp>
            <a:spAutoFit/>
          </a:bodyPr>
          <a:lstStyle/>
          <a:p>
            <a:pPr algn="just">
              <a:lnSpc>
                <a:spcPct val="85000"/>
              </a:lnSpc>
              <a:spcAft>
                <a:spcPct val="50000"/>
              </a:spcAft>
            </a:pPr>
            <a:r>
              <a:rPr lang="en-US" sz="2400">
                <a:latin typeface="Times New Roman" charset="0"/>
              </a:rPr>
              <a:t>Design and implement a </a:t>
            </a:r>
            <a:r>
              <a:rPr lang="en-US" sz="2000" b="1">
                <a:latin typeface="Courier New" charset="0"/>
              </a:rPr>
              <a:t>GStoplight</a:t>
            </a:r>
            <a:r>
              <a:rPr lang="en-US" sz="2400">
                <a:latin typeface="Times New Roman" charset="0"/>
              </a:rPr>
              <a:t> class that represents a compound object with three colored lights—red, yellow, and green—as in a traditional traffic signal.  Once you have finished that, write a </a:t>
            </a:r>
            <a:r>
              <a:rPr lang="en-US" sz="2000" b="1">
                <a:latin typeface="Courier New" charset="0"/>
              </a:rPr>
              <a:t>GraphicsProgram</a:t>
            </a:r>
            <a:r>
              <a:rPr lang="en-US" sz="2400">
                <a:latin typeface="Times New Roman" charset="0"/>
              </a:rPr>
              <a:t> that creates a stoplight and three buttons labeled </a:t>
            </a:r>
            <a:r>
              <a:rPr lang="en-US" sz="2000"/>
              <a:t>Red</a:t>
            </a:r>
            <a:r>
              <a:rPr lang="en-US" sz="2400">
                <a:latin typeface="Times New Roman" charset="0"/>
              </a:rPr>
              <a:t>, </a:t>
            </a:r>
            <a:r>
              <a:rPr lang="en-US" sz="2000"/>
              <a:t>Yellow</a:t>
            </a:r>
            <a:r>
              <a:rPr lang="en-US" sz="2400">
                <a:latin typeface="Times New Roman" charset="0"/>
              </a:rPr>
              <a:t>, and </a:t>
            </a:r>
            <a:r>
              <a:rPr lang="en-US" sz="2000"/>
              <a:t>Green</a:t>
            </a:r>
            <a:r>
              <a:rPr lang="en-US" sz="2400">
                <a:latin typeface="Times New Roman" charset="0"/>
              </a:rPr>
              <a:t>, as shown in the sample run below.  Clicking on a button should send a message to the stoplight to change its state accordingly. </a:t>
            </a:r>
          </a:p>
        </p:txBody>
      </p:sp>
      <p:pic>
        <p:nvPicPr>
          <p:cNvPr id="40964" name="Picture 4" descr="GUI (3"/>
          <p:cNvPicPr>
            <a:picLocks noChangeAspect="1" noChangeArrowheads="1"/>
          </p:cNvPicPr>
          <p:nvPr/>
        </p:nvPicPr>
        <p:blipFill>
          <a:blip r:embed="rId3"/>
          <a:srcRect/>
          <a:stretch>
            <a:fillRect/>
          </a:stretch>
        </p:blipFill>
        <p:spPr bwMode="auto">
          <a:xfrm>
            <a:off x="2317750" y="4203700"/>
            <a:ext cx="4506913" cy="2316163"/>
          </a:xfrm>
          <a:prstGeom prst="rect">
            <a:avLst/>
          </a:prstGeom>
          <a:noFill/>
          <a:ln w="9525">
            <a:noFill/>
            <a:miter lim="800000"/>
            <a:headEnd/>
            <a:tailEnd/>
          </a:ln>
        </p:spPr>
      </p:pic>
      <p:sp>
        <p:nvSpPr>
          <p:cNvPr id="40965" name="Text Box 5"/>
          <p:cNvSpPr txBox="1">
            <a:spLocks noChangeArrowheads="1"/>
          </p:cNvSpPr>
          <p:nvPr/>
        </p:nvSpPr>
        <p:spPr bwMode="auto">
          <a:xfrm>
            <a:off x="2347913" y="4191000"/>
            <a:ext cx="4446587" cy="244475"/>
          </a:xfrm>
          <a:prstGeom prst="rect">
            <a:avLst/>
          </a:prstGeom>
          <a:noFill/>
          <a:ln w="9525">
            <a:noFill/>
            <a:miter lim="800000"/>
            <a:headEnd/>
            <a:tailEnd/>
          </a:ln>
        </p:spPr>
        <p:txBody>
          <a:bodyPr>
            <a:prstTxWarp prst="textNoShape">
              <a:avLst/>
            </a:prstTxWarp>
            <a:spAutoFit/>
          </a:bodyPr>
          <a:lstStyle/>
          <a:p>
            <a:pPr algn="ctr"/>
            <a:r>
              <a:rPr lang="en-US" sz="1000" b="1">
                <a:solidFill>
                  <a:srgbClr val="333333"/>
                </a:solidFill>
              </a:rPr>
              <a:t>GStoplightGUI</a:t>
            </a:r>
          </a:p>
        </p:txBody>
      </p:sp>
      <p:sp>
        <p:nvSpPr>
          <p:cNvPr id="40966" name="Rectangle 6"/>
          <p:cNvSpPr>
            <a:spLocks noChangeArrowheads="1"/>
          </p:cNvSpPr>
          <p:nvPr/>
        </p:nvSpPr>
        <p:spPr bwMode="auto">
          <a:xfrm>
            <a:off x="4254500" y="4610100"/>
            <a:ext cx="642938" cy="1282700"/>
          </a:xfrm>
          <a:prstGeom prst="rect">
            <a:avLst/>
          </a:prstGeom>
          <a:solidFill>
            <a:srgbClr val="808080"/>
          </a:solidFill>
          <a:ln w="9525">
            <a:solidFill>
              <a:schemeClr val="tx1"/>
            </a:solidFill>
            <a:miter lim="800000"/>
            <a:headEnd/>
            <a:tailEnd/>
          </a:ln>
        </p:spPr>
        <p:txBody>
          <a:bodyPr wrap="none" anchor="ctr">
            <a:prstTxWarp prst="textNoShape">
              <a:avLst/>
            </a:prstTxWarp>
          </a:bodyPr>
          <a:lstStyle/>
          <a:p>
            <a:endParaRPr lang="en-US"/>
          </a:p>
        </p:txBody>
      </p:sp>
      <p:sp>
        <p:nvSpPr>
          <p:cNvPr id="301063" name="Oval 7"/>
          <p:cNvSpPr>
            <a:spLocks noChangeArrowheads="1"/>
          </p:cNvSpPr>
          <p:nvPr/>
        </p:nvSpPr>
        <p:spPr bwMode="auto">
          <a:xfrm>
            <a:off x="4457700" y="4754563"/>
            <a:ext cx="265113" cy="265112"/>
          </a:xfrm>
          <a:prstGeom prst="ellipse">
            <a:avLst/>
          </a:prstGeom>
          <a:solidFill>
            <a:srgbClr val="333333"/>
          </a:solidFill>
          <a:ln w="9525">
            <a:solidFill>
              <a:schemeClr val="tx1"/>
            </a:solidFill>
            <a:round/>
            <a:headEnd/>
            <a:tailEnd/>
          </a:ln>
        </p:spPr>
        <p:txBody>
          <a:bodyPr wrap="none" anchor="ctr">
            <a:prstTxWarp prst="textNoShape">
              <a:avLst/>
            </a:prstTxWarp>
          </a:bodyPr>
          <a:lstStyle/>
          <a:p>
            <a:endParaRPr lang="en-US"/>
          </a:p>
        </p:txBody>
      </p:sp>
      <p:sp>
        <p:nvSpPr>
          <p:cNvPr id="301064" name="Oval 8"/>
          <p:cNvSpPr>
            <a:spLocks noChangeArrowheads="1"/>
          </p:cNvSpPr>
          <p:nvPr/>
        </p:nvSpPr>
        <p:spPr bwMode="auto">
          <a:xfrm>
            <a:off x="4457700" y="5135563"/>
            <a:ext cx="265113" cy="265112"/>
          </a:xfrm>
          <a:prstGeom prst="ellipse">
            <a:avLst/>
          </a:prstGeom>
          <a:solidFill>
            <a:srgbClr val="333333"/>
          </a:solidFill>
          <a:ln w="9525">
            <a:solidFill>
              <a:schemeClr val="tx1"/>
            </a:solidFill>
            <a:round/>
            <a:headEnd/>
            <a:tailEnd/>
          </a:ln>
        </p:spPr>
        <p:txBody>
          <a:bodyPr wrap="none" anchor="ctr">
            <a:prstTxWarp prst="textNoShape">
              <a:avLst/>
            </a:prstTxWarp>
          </a:bodyPr>
          <a:lstStyle/>
          <a:p>
            <a:endParaRPr lang="en-US"/>
          </a:p>
        </p:txBody>
      </p:sp>
      <p:sp>
        <p:nvSpPr>
          <p:cNvPr id="301065" name="Oval 9"/>
          <p:cNvSpPr>
            <a:spLocks noChangeArrowheads="1"/>
          </p:cNvSpPr>
          <p:nvPr/>
        </p:nvSpPr>
        <p:spPr bwMode="auto">
          <a:xfrm>
            <a:off x="4457700" y="5516563"/>
            <a:ext cx="265113" cy="265112"/>
          </a:xfrm>
          <a:prstGeom prst="ellipse">
            <a:avLst/>
          </a:prstGeom>
          <a:solidFill>
            <a:srgbClr val="00FF00"/>
          </a:solidFill>
          <a:ln w="9525">
            <a:solidFill>
              <a:schemeClr val="tx1"/>
            </a:solidFill>
            <a:round/>
            <a:headEnd/>
            <a:tailEnd/>
          </a:ln>
        </p:spPr>
        <p:txBody>
          <a:bodyPr wrap="none" anchor="ctr">
            <a:prstTxWarp prst="textNoShape">
              <a:avLst/>
            </a:prstTxWarp>
          </a:bodyPr>
          <a:lstStyle/>
          <a:p>
            <a:endParaRPr lang="en-US"/>
          </a:p>
        </p:txBody>
      </p:sp>
      <p:pic>
        <p:nvPicPr>
          <p:cNvPr id="40970" name="Picture 10" descr="ActiveButton"/>
          <p:cNvPicPr>
            <a:picLocks noChangeAspect="1" noChangeArrowheads="1"/>
          </p:cNvPicPr>
          <p:nvPr/>
        </p:nvPicPr>
        <p:blipFill>
          <a:blip r:embed="rId4"/>
          <a:srcRect/>
          <a:stretch>
            <a:fillRect/>
          </a:stretch>
        </p:blipFill>
        <p:spPr bwMode="auto">
          <a:xfrm>
            <a:off x="3289300" y="6162675"/>
            <a:ext cx="804863" cy="322263"/>
          </a:xfrm>
          <a:prstGeom prst="rect">
            <a:avLst/>
          </a:prstGeom>
          <a:noFill/>
          <a:ln w="9525">
            <a:noFill/>
            <a:miter lim="800000"/>
            <a:headEnd/>
            <a:tailEnd/>
          </a:ln>
        </p:spPr>
      </p:pic>
      <p:pic>
        <p:nvPicPr>
          <p:cNvPr id="301067" name="Picture 11" descr="Button"/>
          <p:cNvPicPr>
            <a:picLocks noChangeAspect="1" noChangeArrowheads="1"/>
          </p:cNvPicPr>
          <p:nvPr/>
        </p:nvPicPr>
        <p:blipFill>
          <a:blip r:embed="rId5"/>
          <a:srcRect/>
          <a:stretch>
            <a:fillRect/>
          </a:stretch>
        </p:blipFill>
        <p:spPr bwMode="auto">
          <a:xfrm>
            <a:off x="3289300" y="6162675"/>
            <a:ext cx="804863" cy="322263"/>
          </a:xfrm>
          <a:prstGeom prst="rect">
            <a:avLst/>
          </a:prstGeom>
          <a:noFill/>
          <a:ln w="9525">
            <a:noFill/>
            <a:miter lim="800000"/>
            <a:headEnd/>
            <a:tailEnd/>
          </a:ln>
        </p:spPr>
      </p:pic>
      <p:sp>
        <p:nvSpPr>
          <p:cNvPr id="40972" name="Text Box 12"/>
          <p:cNvSpPr txBox="1">
            <a:spLocks noChangeArrowheads="1"/>
          </p:cNvSpPr>
          <p:nvPr/>
        </p:nvSpPr>
        <p:spPr bwMode="auto">
          <a:xfrm>
            <a:off x="3365500" y="6194425"/>
            <a:ext cx="657225" cy="260350"/>
          </a:xfrm>
          <a:prstGeom prst="rect">
            <a:avLst/>
          </a:prstGeom>
          <a:noFill/>
          <a:ln w="9525">
            <a:noFill/>
            <a:miter lim="800000"/>
            <a:headEnd/>
            <a:tailEnd/>
          </a:ln>
        </p:spPr>
        <p:txBody>
          <a:bodyPr>
            <a:prstTxWarp prst="textNoShape">
              <a:avLst/>
            </a:prstTxWarp>
            <a:spAutoFit/>
          </a:bodyPr>
          <a:lstStyle/>
          <a:p>
            <a:pPr algn="ctr"/>
            <a:r>
              <a:rPr lang="en-US" sz="1100" b="1">
                <a:solidFill>
                  <a:srgbClr val="333333"/>
                </a:solidFill>
              </a:rPr>
              <a:t>Red</a:t>
            </a:r>
            <a:endParaRPr lang="en-US" sz="1100">
              <a:solidFill>
                <a:srgbClr val="333333"/>
              </a:solidFill>
            </a:endParaRPr>
          </a:p>
        </p:txBody>
      </p:sp>
      <p:pic>
        <p:nvPicPr>
          <p:cNvPr id="40973" name="Picture 13" descr="ActiveButton"/>
          <p:cNvPicPr>
            <a:picLocks noChangeAspect="1" noChangeArrowheads="1"/>
          </p:cNvPicPr>
          <p:nvPr/>
        </p:nvPicPr>
        <p:blipFill>
          <a:blip r:embed="rId4"/>
          <a:srcRect/>
          <a:stretch>
            <a:fillRect/>
          </a:stretch>
        </p:blipFill>
        <p:spPr bwMode="auto">
          <a:xfrm>
            <a:off x="4165600" y="6162675"/>
            <a:ext cx="804863" cy="322263"/>
          </a:xfrm>
          <a:prstGeom prst="rect">
            <a:avLst/>
          </a:prstGeom>
          <a:noFill/>
          <a:ln w="9525">
            <a:noFill/>
            <a:miter lim="800000"/>
            <a:headEnd/>
            <a:tailEnd/>
          </a:ln>
        </p:spPr>
      </p:pic>
      <p:pic>
        <p:nvPicPr>
          <p:cNvPr id="301070" name="Picture 14" descr="Button"/>
          <p:cNvPicPr>
            <a:picLocks noChangeAspect="1" noChangeArrowheads="1"/>
          </p:cNvPicPr>
          <p:nvPr/>
        </p:nvPicPr>
        <p:blipFill>
          <a:blip r:embed="rId5"/>
          <a:srcRect/>
          <a:stretch>
            <a:fillRect/>
          </a:stretch>
        </p:blipFill>
        <p:spPr bwMode="auto">
          <a:xfrm>
            <a:off x="4165600" y="6162675"/>
            <a:ext cx="804863" cy="322263"/>
          </a:xfrm>
          <a:prstGeom prst="rect">
            <a:avLst/>
          </a:prstGeom>
          <a:noFill/>
          <a:ln w="9525">
            <a:noFill/>
            <a:miter lim="800000"/>
            <a:headEnd/>
            <a:tailEnd/>
          </a:ln>
        </p:spPr>
      </p:pic>
      <p:sp>
        <p:nvSpPr>
          <p:cNvPr id="40975" name="Text Box 15"/>
          <p:cNvSpPr txBox="1">
            <a:spLocks noChangeArrowheads="1"/>
          </p:cNvSpPr>
          <p:nvPr/>
        </p:nvSpPr>
        <p:spPr bwMode="auto">
          <a:xfrm>
            <a:off x="4241800" y="6194425"/>
            <a:ext cx="657225" cy="260350"/>
          </a:xfrm>
          <a:prstGeom prst="rect">
            <a:avLst/>
          </a:prstGeom>
          <a:noFill/>
          <a:ln w="9525">
            <a:noFill/>
            <a:miter lim="800000"/>
            <a:headEnd/>
            <a:tailEnd/>
          </a:ln>
        </p:spPr>
        <p:txBody>
          <a:bodyPr>
            <a:prstTxWarp prst="textNoShape">
              <a:avLst/>
            </a:prstTxWarp>
            <a:spAutoFit/>
          </a:bodyPr>
          <a:lstStyle/>
          <a:p>
            <a:pPr algn="ctr"/>
            <a:r>
              <a:rPr lang="en-US" sz="1100" b="1">
                <a:solidFill>
                  <a:srgbClr val="333333"/>
                </a:solidFill>
              </a:rPr>
              <a:t>Yellow</a:t>
            </a:r>
            <a:endParaRPr lang="en-US" sz="1100">
              <a:solidFill>
                <a:srgbClr val="333333"/>
              </a:solidFill>
            </a:endParaRPr>
          </a:p>
        </p:txBody>
      </p:sp>
      <p:pic>
        <p:nvPicPr>
          <p:cNvPr id="40976" name="Picture 16" descr="ActiveButton"/>
          <p:cNvPicPr>
            <a:picLocks noChangeAspect="1" noChangeArrowheads="1"/>
          </p:cNvPicPr>
          <p:nvPr/>
        </p:nvPicPr>
        <p:blipFill>
          <a:blip r:embed="rId4"/>
          <a:srcRect/>
          <a:stretch>
            <a:fillRect/>
          </a:stretch>
        </p:blipFill>
        <p:spPr bwMode="auto">
          <a:xfrm>
            <a:off x="5041900" y="6162675"/>
            <a:ext cx="804863" cy="322263"/>
          </a:xfrm>
          <a:prstGeom prst="rect">
            <a:avLst/>
          </a:prstGeom>
          <a:noFill/>
          <a:ln w="9525">
            <a:noFill/>
            <a:miter lim="800000"/>
            <a:headEnd/>
            <a:tailEnd/>
          </a:ln>
        </p:spPr>
      </p:pic>
      <p:pic>
        <p:nvPicPr>
          <p:cNvPr id="40977" name="Picture 17" descr="Button"/>
          <p:cNvPicPr>
            <a:picLocks noChangeAspect="1" noChangeArrowheads="1"/>
          </p:cNvPicPr>
          <p:nvPr/>
        </p:nvPicPr>
        <p:blipFill>
          <a:blip r:embed="rId5"/>
          <a:srcRect/>
          <a:stretch>
            <a:fillRect/>
          </a:stretch>
        </p:blipFill>
        <p:spPr bwMode="auto">
          <a:xfrm>
            <a:off x="5041900" y="6162675"/>
            <a:ext cx="804863" cy="322263"/>
          </a:xfrm>
          <a:prstGeom prst="rect">
            <a:avLst/>
          </a:prstGeom>
          <a:noFill/>
          <a:ln w="9525">
            <a:noFill/>
            <a:miter lim="800000"/>
            <a:headEnd/>
            <a:tailEnd/>
          </a:ln>
        </p:spPr>
      </p:pic>
      <p:sp>
        <p:nvSpPr>
          <p:cNvPr id="40978" name="Text Box 18"/>
          <p:cNvSpPr txBox="1">
            <a:spLocks noChangeArrowheads="1"/>
          </p:cNvSpPr>
          <p:nvPr/>
        </p:nvSpPr>
        <p:spPr bwMode="auto">
          <a:xfrm>
            <a:off x="5118100" y="6194425"/>
            <a:ext cx="657225" cy="260350"/>
          </a:xfrm>
          <a:prstGeom prst="rect">
            <a:avLst/>
          </a:prstGeom>
          <a:noFill/>
          <a:ln w="9525">
            <a:noFill/>
            <a:miter lim="800000"/>
            <a:headEnd/>
            <a:tailEnd/>
          </a:ln>
        </p:spPr>
        <p:txBody>
          <a:bodyPr>
            <a:prstTxWarp prst="textNoShape">
              <a:avLst/>
            </a:prstTxWarp>
            <a:spAutoFit/>
          </a:bodyPr>
          <a:lstStyle/>
          <a:p>
            <a:pPr algn="ctr"/>
            <a:r>
              <a:rPr lang="en-US" sz="1100" b="1">
                <a:solidFill>
                  <a:srgbClr val="333333"/>
                </a:solidFill>
              </a:rPr>
              <a:t>Green</a:t>
            </a:r>
            <a:endParaRPr lang="en-US" sz="1100">
              <a:solidFill>
                <a:srgbClr val="333333"/>
              </a:solidFill>
            </a:endParaRPr>
          </a:p>
        </p:txBody>
      </p:sp>
      <p:sp>
        <p:nvSpPr>
          <p:cNvPr id="301075" name="Freeform 19"/>
          <p:cNvSpPr>
            <a:spLocks/>
          </p:cNvSpPr>
          <p:nvPr/>
        </p:nvSpPr>
        <p:spPr bwMode="auto">
          <a:xfrm>
            <a:off x="5586413" y="70104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017 0.00023 C -0.00243 -0.02685 -0.00451 -0.0537 -0.01788 -0.07037 C -0.03125 -0.08704 -0.07014 -0.09537 -0.08055 -0.10023 " pathEditMode="relative" ptsTypes="aaA">
                                      <p:cBhvr>
                                        <p:cTn id="6" dur="500" fill="hold"/>
                                        <p:tgtEl>
                                          <p:spTgt spid="301075"/>
                                        </p:tgtEl>
                                        <p:attrNameLst>
                                          <p:attrName>ppt_x</p:attrName>
                                          <p:attrName>ppt_y</p:attrName>
                                        </p:attrNameLst>
                                      </p:cBhvr>
                                    </p:animMotion>
                                  </p:childTnLst>
                                </p:cTn>
                              </p:par>
                            </p:childTnLst>
                          </p:cTn>
                        </p:par>
                        <p:par>
                          <p:cTn id="7" fill="hold">
                            <p:stCondLst>
                              <p:cond delay="500"/>
                            </p:stCondLst>
                            <p:childTnLst>
                              <p:par>
                                <p:cTn id="8" presetID="1" presetClass="exit" presetSubtype="0" fill="hold" nodeType="afterEffect">
                                  <p:stCondLst>
                                    <p:cond delay="0"/>
                                  </p:stCondLst>
                                  <p:childTnLst>
                                    <p:set>
                                      <p:cBhvr>
                                        <p:cTn id="9" dur="1" fill="hold">
                                          <p:stCondLst>
                                            <p:cond delay="499"/>
                                          </p:stCondLst>
                                        </p:cTn>
                                        <p:tgtEl>
                                          <p:spTgt spid="301070"/>
                                        </p:tgtEl>
                                        <p:attrNameLst>
                                          <p:attrName>style.visibility</p:attrName>
                                        </p:attrNameLst>
                                      </p:cBhvr>
                                      <p:to>
                                        <p:strVal val="hidden"/>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499"/>
                                          </p:stCondLst>
                                        </p:cTn>
                                        <p:tgtEl>
                                          <p:spTgt spid="301070"/>
                                        </p:tgtEl>
                                        <p:attrNameLst>
                                          <p:attrName>style.visibility</p:attrName>
                                        </p:attrNameLst>
                                      </p:cBhvr>
                                      <p:to>
                                        <p:strVal val="visible"/>
                                      </p:to>
                                    </p:set>
                                  </p:childTnLst>
                                </p:cTn>
                              </p:par>
                            </p:childTnLst>
                          </p:cTn>
                        </p:par>
                        <p:par>
                          <p:cTn id="13" fill="hold">
                            <p:stCondLst>
                              <p:cond delay="2000"/>
                            </p:stCondLst>
                            <p:childTnLst>
                              <p:par>
                                <p:cTn id="14" presetID="1" presetClass="emph" presetSubtype="2" fill="hold" nodeType="afterEffect">
                                  <p:stCondLst>
                                    <p:cond delay="0"/>
                                  </p:stCondLst>
                                  <p:childTnLst>
                                    <p:animClr clrSpc="rgb" dir="cw">
                                      <p:cBhvr>
                                        <p:cTn id="15" dur="10" fill="hold"/>
                                        <p:tgtEl>
                                          <p:spTgt spid="301065"/>
                                        </p:tgtEl>
                                        <p:attrNameLst>
                                          <p:attrName>fillcolor</p:attrName>
                                        </p:attrNameLst>
                                      </p:cBhvr>
                                      <p:to>
                                        <a:srgbClr val="333333"/>
                                      </p:to>
                                    </p:animClr>
                                    <p:set>
                                      <p:cBhvr>
                                        <p:cTn id="16" dur="10" fill="hold"/>
                                        <p:tgtEl>
                                          <p:spTgt spid="301065"/>
                                        </p:tgtEl>
                                        <p:attrNameLst>
                                          <p:attrName>fill.type</p:attrName>
                                        </p:attrNameLst>
                                      </p:cBhvr>
                                      <p:to>
                                        <p:strVal val="solid"/>
                                      </p:to>
                                    </p:set>
                                    <p:set>
                                      <p:cBhvr>
                                        <p:cTn id="17" dur="10" fill="hold"/>
                                        <p:tgtEl>
                                          <p:spTgt spid="301065"/>
                                        </p:tgtEl>
                                        <p:attrNameLst>
                                          <p:attrName>fill.on</p:attrName>
                                        </p:attrNameLst>
                                      </p:cBhvr>
                                      <p:to>
                                        <p:strVal val="true"/>
                                      </p:to>
                                    </p:set>
                                  </p:childTnLst>
                                </p:cTn>
                              </p:par>
                              <p:par>
                                <p:cTn id="18" presetID="1" presetClass="emph" presetSubtype="2" fill="hold" nodeType="withEffect">
                                  <p:stCondLst>
                                    <p:cond delay="0"/>
                                  </p:stCondLst>
                                  <p:childTnLst>
                                    <p:animClr clrSpc="rgb" dir="cw">
                                      <p:cBhvr>
                                        <p:cTn id="19" dur="10" fill="hold"/>
                                        <p:tgtEl>
                                          <p:spTgt spid="301064"/>
                                        </p:tgtEl>
                                        <p:attrNameLst>
                                          <p:attrName>fillcolor</p:attrName>
                                        </p:attrNameLst>
                                      </p:cBhvr>
                                      <p:to>
                                        <a:srgbClr val="FFFF00"/>
                                      </p:to>
                                    </p:animClr>
                                    <p:set>
                                      <p:cBhvr>
                                        <p:cTn id="20" dur="10" fill="hold"/>
                                        <p:tgtEl>
                                          <p:spTgt spid="301064"/>
                                        </p:tgtEl>
                                        <p:attrNameLst>
                                          <p:attrName>fill.type</p:attrName>
                                        </p:attrNameLst>
                                      </p:cBhvr>
                                      <p:to>
                                        <p:strVal val="solid"/>
                                      </p:to>
                                    </p:set>
                                    <p:set>
                                      <p:cBhvr>
                                        <p:cTn id="21" dur="10" fill="hold"/>
                                        <p:tgtEl>
                                          <p:spTgt spid="301064"/>
                                        </p:tgtEl>
                                        <p:attrNameLst>
                                          <p:attrName>fill.on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0" presetClass="path" presetSubtype="0" accel="50000" decel="50000" fill="hold" grpId="1" nodeType="clickEffect">
                                  <p:stCondLst>
                                    <p:cond delay="0"/>
                                  </p:stCondLst>
                                  <p:childTnLst>
                                    <p:animMotion origin="layout" path="M -0.08055 -0.10024 L -0.18889 -0.10024 " pathEditMode="relative" ptsTypes="AA">
                                      <p:cBhvr>
                                        <p:cTn id="25" dur="500" fill="hold"/>
                                        <p:tgtEl>
                                          <p:spTgt spid="301075"/>
                                        </p:tgtEl>
                                        <p:attrNameLst>
                                          <p:attrName>ppt_x</p:attrName>
                                          <p:attrName>ppt_y</p:attrName>
                                        </p:attrNameLst>
                                      </p:cBhvr>
                                    </p:animMotion>
                                  </p:childTnLst>
                                </p:cTn>
                              </p:par>
                            </p:childTnLst>
                          </p:cTn>
                        </p:par>
                        <p:par>
                          <p:cTn id="26" fill="hold">
                            <p:stCondLst>
                              <p:cond delay="500"/>
                            </p:stCondLst>
                            <p:childTnLst>
                              <p:par>
                                <p:cTn id="27" presetID="1" presetClass="exit" presetSubtype="0" fill="hold" nodeType="afterEffect">
                                  <p:stCondLst>
                                    <p:cond delay="0"/>
                                  </p:stCondLst>
                                  <p:childTnLst>
                                    <p:set>
                                      <p:cBhvr>
                                        <p:cTn id="28" dur="1" fill="hold">
                                          <p:stCondLst>
                                            <p:cond delay="499"/>
                                          </p:stCondLst>
                                        </p:cTn>
                                        <p:tgtEl>
                                          <p:spTgt spid="301067"/>
                                        </p:tgtEl>
                                        <p:attrNameLst>
                                          <p:attrName>style.visibility</p:attrName>
                                        </p:attrNameLst>
                                      </p:cBhvr>
                                      <p:to>
                                        <p:strVal val="hidden"/>
                                      </p:to>
                                    </p:set>
                                  </p:childTnLst>
                                </p:cTn>
                              </p:par>
                            </p:childTnLst>
                          </p:cTn>
                        </p:par>
                        <p:par>
                          <p:cTn id="29" fill="hold">
                            <p:stCondLst>
                              <p:cond delay="1000"/>
                            </p:stCondLst>
                            <p:childTnLst>
                              <p:par>
                                <p:cTn id="30" presetID="1" presetClass="entr" presetSubtype="0" fill="hold" nodeType="afterEffect">
                                  <p:stCondLst>
                                    <p:cond delay="500"/>
                                  </p:stCondLst>
                                  <p:childTnLst>
                                    <p:set>
                                      <p:cBhvr>
                                        <p:cTn id="31" dur="1" fill="hold">
                                          <p:stCondLst>
                                            <p:cond delay="499"/>
                                          </p:stCondLst>
                                        </p:cTn>
                                        <p:tgtEl>
                                          <p:spTgt spid="301067"/>
                                        </p:tgtEl>
                                        <p:attrNameLst>
                                          <p:attrName>style.visibility</p:attrName>
                                        </p:attrNameLst>
                                      </p:cBhvr>
                                      <p:to>
                                        <p:strVal val="visible"/>
                                      </p:to>
                                    </p:set>
                                  </p:childTnLst>
                                </p:cTn>
                              </p:par>
                            </p:childTnLst>
                          </p:cTn>
                        </p:par>
                        <p:par>
                          <p:cTn id="32" fill="hold">
                            <p:stCondLst>
                              <p:cond delay="2000"/>
                            </p:stCondLst>
                            <p:childTnLst>
                              <p:par>
                                <p:cTn id="33" presetID="1" presetClass="emph" presetSubtype="2" fill="hold" nodeType="afterEffect">
                                  <p:stCondLst>
                                    <p:cond delay="0"/>
                                  </p:stCondLst>
                                  <p:childTnLst>
                                    <p:animClr clrSpc="rgb" dir="cw">
                                      <p:cBhvr>
                                        <p:cTn id="34" dur="10" fill="hold"/>
                                        <p:tgtEl>
                                          <p:spTgt spid="301064"/>
                                        </p:tgtEl>
                                        <p:attrNameLst>
                                          <p:attrName>fillcolor</p:attrName>
                                        </p:attrNameLst>
                                      </p:cBhvr>
                                      <p:to>
                                        <a:srgbClr val="333333"/>
                                      </p:to>
                                    </p:animClr>
                                    <p:set>
                                      <p:cBhvr>
                                        <p:cTn id="35" dur="10" fill="hold"/>
                                        <p:tgtEl>
                                          <p:spTgt spid="301064"/>
                                        </p:tgtEl>
                                        <p:attrNameLst>
                                          <p:attrName>fill.type</p:attrName>
                                        </p:attrNameLst>
                                      </p:cBhvr>
                                      <p:to>
                                        <p:strVal val="solid"/>
                                      </p:to>
                                    </p:set>
                                    <p:set>
                                      <p:cBhvr>
                                        <p:cTn id="36" dur="10" fill="hold"/>
                                        <p:tgtEl>
                                          <p:spTgt spid="301064"/>
                                        </p:tgtEl>
                                        <p:attrNameLst>
                                          <p:attrName>fill.on</p:attrName>
                                        </p:attrNameLst>
                                      </p:cBhvr>
                                      <p:to>
                                        <p:strVal val="true"/>
                                      </p:to>
                                    </p:set>
                                  </p:childTnLst>
                                </p:cTn>
                              </p:par>
                              <p:par>
                                <p:cTn id="37" presetID="1" presetClass="emph" presetSubtype="2" fill="hold" nodeType="withEffect">
                                  <p:stCondLst>
                                    <p:cond delay="0"/>
                                  </p:stCondLst>
                                  <p:childTnLst>
                                    <p:animClr clrSpc="rgb" dir="cw">
                                      <p:cBhvr>
                                        <p:cTn id="38" dur="10" fill="hold"/>
                                        <p:tgtEl>
                                          <p:spTgt spid="301063"/>
                                        </p:tgtEl>
                                        <p:attrNameLst>
                                          <p:attrName>fillcolor</p:attrName>
                                        </p:attrNameLst>
                                      </p:cBhvr>
                                      <p:to>
                                        <a:srgbClr val="FF0000"/>
                                      </p:to>
                                    </p:animClr>
                                    <p:set>
                                      <p:cBhvr>
                                        <p:cTn id="39" dur="10" fill="hold"/>
                                        <p:tgtEl>
                                          <p:spTgt spid="301063"/>
                                        </p:tgtEl>
                                        <p:attrNameLst>
                                          <p:attrName>fill.type</p:attrName>
                                        </p:attrNameLst>
                                      </p:cBhvr>
                                      <p:to>
                                        <p:strVal val="solid"/>
                                      </p:to>
                                    </p:set>
                                    <p:set>
                                      <p:cBhvr>
                                        <p:cTn id="40" dur="10" fill="hold"/>
                                        <p:tgtEl>
                                          <p:spTgt spid="301063"/>
                                        </p:tgtEl>
                                        <p:attrNameLst>
                                          <p:attrName>fill.on</p:attrName>
                                        </p:attrNameLst>
                                      </p:cBhvr>
                                      <p:to>
                                        <p:strVal val="true"/>
                                      </p:to>
                                    </p:set>
                                  </p:childTnLst>
                                </p:cTn>
                              </p:par>
                            </p:childTnLst>
                          </p:cTn>
                        </p:par>
                        <p:par>
                          <p:cTn id="41" fill="hold">
                            <p:stCondLst>
                              <p:cond delay="2010"/>
                            </p:stCondLst>
                            <p:childTnLst>
                              <p:par>
                                <p:cTn id="42" presetID="0" presetClass="path" presetSubtype="0" accel="50000" decel="50000" fill="hold" grpId="2" nodeType="afterEffect">
                                  <p:stCondLst>
                                    <p:cond delay="500"/>
                                  </p:stCondLst>
                                  <p:childTnLst>
                                    <p:animMotion origin="layout" path="M -0.18889 -0.10024 C -0.21371 -0.09815 -0.23837 -0.09584 -0.26736 -0.07801 C -0.29635 -0.06019 -0.3467 -0.00718 -0.3625 0.00694 " pathEditMode="relative" ptsTypes="aaA">
                                      <p:cBhvr>
                                        <p:cTn id="43" dur="500" fill="hold"/>
                                        <p:tgtEl>
                                          <p:spTgt spid="30107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075" grpId="0" animBg="1"/>
      <p:bldP spid="301075" grpId="1" animBg="1"/>
      <p:bldP spid="301075" grpId="2" animBg="1"/>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a:latin typeface="Times New Roman" charset="0"/>
            </a:endParaRPr>
          </a:p>
        </p:txBody>
      </p:sp>
      <p:sp>
        <p:nvSpPr>
          <p:cNvPr id="43011" name="Text Box 3"/>
          <p:cNvSpPr txBox="1">
            <a:spLocks noChangeArrowheads="1"/>
          </p:cNvSpPr>
          <p:nvPr/>
        </p:nvSpPr>
        <p:spPr bwMode="auto">
          <a:xfrm>
            <a:off x="398463" y="1181100"/>
            <a:ext cx="8440737" cy="5191125"/>
          </a:xfrm>
          <a:prstGeom prst="rect">
            <a:avLst/>
          </a:prstGeom>
          <a:noFill/>
          <a:ln w="9525">
            <a:noFill/>
            <a:miter lim="800000"/>
            <a:headEnd/>
            <a:tailEnd/>
          </a:ln>
        </p:spPr>
        <p:txBody>
          <a:bodyPr>
            <a:prstTxWarp prst="textNoShape">
              <a:avLst/>
            </a:prstTxWarp>
            <a:spAutoFit/>
          </a:bodyPr>
          <a:lstStyle/>
          <a:p>
            <a:pPr>
              <a:lnSpc>
                <a:spcPct val="95000"/>
              </a:lnSpc>
            </a:pPr>
            <a:r>
              <a:rPr lang="en-US" sz="1600" b="1">
                <a:solidFill>
                  <a:srgbClr val="0000FF"/>
                </a:solidFill>
                <a:latin typeface="Courier New" charset="0"/>
              </a:rPr>
              <a:t>/**</a:t>
            </a:r>
          </a:p>
          <a:p>
            <a:pPr>
              <a:lnSpc>
                <a:spcPct val="95000"/>
              </a:lnSpc>
            </a:pPr>
            <a:r>
              <a:rPr lang="en-US" sz="1600" b="1">
                <a:solidFill>
                  <a:srgbClr val="0000FF"/>
                </a:solidFill>
                <a:latin typeface="Courier New" charset="0"/>
              </a:rPr>
              <a:t> * Defines a GObject subclass that displays a stoplight.  The</a:t>
            </a:r>
          </a:p>
          <a:p>
            <a:pPr>
              <a:lnSpc>
                <a:spcPct val="95000"/>
              </a:lnSpc>
            </a:pPr>
            <a:r>
              <a:rPr lang="en-US" sz="1600" b="1">
                <a:solidFill>
                  <a:srgbClr val="0000FF"/>
                </a:solidFill>
                <a:latin typeface="Courier New" charset="0"/>
              </a:rPr>
              <a:t> * state of the stoplight must be one of the strings "RED",</a:t>
            </a:r>
          </a:p>
          <a:p>
            <a:pPr>
              <a:lnSpc>
                <a:spcPct val="95000"/>
              </a:lnSpc>
            </a:pPr>
            <a:r>
              <a:rPr lang="en-US" sz="1600" b="1">
                <a:solidFill>
                  <a:srgbClr val="0000FF"/>
                </a:solidFill>
                <a:latin typeface="Courier New" charset="0"/>
              </a:rPr>
              <a:t> * "YELLOW", or "GREEN".</a:t>
            </a:r>
          </a:p>
          <a:p>
            <a:pPr>
              <a:lnSpc>
                <a:spcPct val="95000"/>
              </a:lnSpc>
            </a:pPr>
            <a:r>
              <a:rPr lang="en-US" sz="1600" b="1">
                <a:solidFill>
                  <a:srgbClr val="0000FF"/>
                </a:solidFill>
                <a:latin typeface="Courier New" charset="0"/>
              </a:rPr>
              <a:t> */</a:t>
            </a:r>
          </a:p>
          <a:p>
            <a:pPr>
              <a:lnSpc>
                <a:spcPct val="95000"/>
              </a:lnSpc>
            </a:pPr>
            <a:r>
              <a:rPr lang="en-US" sz="1600" b="1">
                <a:latin typeface="Courier New" charset="0"/>
              </a:rPr>
              <a:t>public class GStoplight extends GCompound {</a:t>
            </a:r>
          </a:p>
          <a:p>
            <a:pPr>
              <a:lnSpc>
                <a:spcPct val="95000"/>
              </a:lnSpc>
            </a:pPr>
            <a:endParaRPr lang="en-US" sz="1600" b="1">
              <a:latin typeface="Courier New" charset="0"/>
            </a:endParaRPr>
          </a:p>
          <a:p>
            <a:pPr>
              <a:lnSpc>
                <a:spcPct val="95000"/>
              </a:lnSpc>
            </a:pPr>
            <a:r>
              <a:rPr lang="en-US" sz="1600" b="1">
                <a:solidFill>
                  <a:srgbClr val="0000FF"/>
                </a:solidFill>
                <a:latin typeface="Courier New" charset="0"/>
              </a:rPr>
              <a:t>/** Creates a new Stoplight object, which is initially GREEN */</a:t>
            </a:r>
          </a:p>
          <a:p>
            <a:pPr>
              <a:lnSpc>
                <a:spcPct val="95000"/>
              </a:lnSpc>
            </a:pPr>
            <a:r>
              <a:rPr lang="en-US" sz="1600" b="1">
                <a:latin typeface="Courier New" charset="0"/>
              </a:rPr>
              <a:t>   public GStoplight() {</a:t>
            </a:r>
          </a:p>
          <a:p>
            <a:pPr>
              <a:lnSpc>
                <a:spcPct val="95000"/>
              </a:lnSpc>
            </a:pPr>
            <a:r>
              <a:rPr lang="en-US" sz="1600" b="1">
                <a:latin typeface="Courier New" charset="0"/>
              </a:rPr>
              <a:t>      GRect frame = new GRect(FRAME_WIDTH, FRAME_HEIGHT);</a:t>
            </a:r>
          </a:p>
          <a:p>
            <a:pPr>
              <a:lnSpc>
                <a:spcPct val="95000"/>
              </a:lnSpc>
            </a:pPr>
            <a:r>
              <a:rPr lang="en-US" sz="1600" b="1">
                <a:latin typeface="Courier New" charset="0"/>
              </a:rPr>
              <a:t>      frame.setFilled(true);</a:t>
            </a:r>
          </a:p>
          <a:p>
            <a:pPr>
              <a:lnSpc>
                <a:spcPct val="95000"/>
              </a:lnSpc>
            </a:pPr>
            <a:r>
              <a:rPr lang="en-US" sz="1600" b="1">
                <a:latin typeface="Courier New" charset="0"/>
              </a:rPr>
              <a:t>      frame.setFillColor(Color.GRAY);</a:t>
            </a:r>
          </a:p>
          <a:p>
            <a:pPr>
              <a:lnSpc>
                <a:spcPct val="95000"/>
              </a:lnSpc>
            </a:pPr>
            <a:r>
              <a:rPr lang="en-US" sz="1600" b="1">
                <a:latin typeface="Courier New" charset="0"/>
              </a:rPr>
              <a:t>      add(frame, -FRAME_WIDTH / 2, -FRAME_HEIGHT / 2);</a:t>
            </a:r>
          </a:p>
          <a:p>
            <a:pPr>
              <a:lnSpc>
                <a:spcPct val="95000"/>
              </a:lnSpc>
            </a:pPr>
            <a:r>
              <a:rPr lang="en-US" sz="1600" b="1">
                <a:latin typeface="Courier New" charset="0"/>
              </a:rPr>
              <a:t>      double dy = FRAME_HEIGHT / 4 + LAMP_RADIUS / 2;</a:t>
            </a:r>
          </a:p>
          <a:p>
            <a:pPr>
              <a:lnSpc>
                <a:spcPct val="95000"/>
              </a:lnSpc>
            </a:pPr>
            <a:r>
              <a:rPr lang="en-US" sz="1600" b="1">
                <a:latin typeface="Courier New" charset="0"/>
              </a:rPr>
              <a:t>      redLamp = createFilledCircle(0, -dy, LAMP_RADIUS);</a:t>
            </a:r>
          </a:p>
          <a:p>
            <a:pPr>
              <a:lnSpc>
                <a:spcPct val="95000"/>
              </a:lnSpc>
            </a:pPr>
            <a:r>
              <a:rPr lang="en-US" sz="1600" b="1">
                <a:latin typeface="Courier New" charset="0"/>
              </a:rPr>
              <a:t>      add(redLamp);</a:t>
            </a:r>
          </a:p>
          <a:p>
            <a:pPr>
              <a:lnSpc>
                <a:spcPct val="95000"/>
              </a:lnSpc>
            </a:pPr>
            <a:r>
              <a:rPr lang="en-US" sz="1600" b="1">
                <a:latin typeface="Courier New" charset="0"/>
              </a:rPr>
              <a:t>      yellowLamp = createFilledCircle(0, 0, LAMP_RADIUS);</a:t>
            </a:r>
          </a:p>
          <a:p>
            <a:pPr>
              <a:lnSpc>
                <a:spcPct val="95000"/>
              </a:lnSpc>
            </a:pPr>
            <a:r>
              <a:rPr lang="en-US" sz="1600" b="1">
                <a:latin typeface="Courier New" charset="0"/>
              </a:rPr>
              <a:t>      add(yellowLamp);</a:t>
            </a:r>
          </a:p>
          <a:p>
            <a:pPr>
              <a:lnSpc>
                <a:spcPct val="95000"/>
              </a:lnSpc>
            </a:pPr>
            <a:r>
              <a:rPr lang="en-US" sz="1600" b="1">
                <a:latin typeface="Courier New" charset="0"/>
              </a:rPr>
              <a:t>      greenLamp = createFilledCircle(0, dy, LAMP_RADIUS);</a:t>
            </a:r>
          </a:p>
          <a:p>
            <a:pPr>
              <a:lnSpc>
                <a:spcPct val="95000"/>
              </a:lnSpc>
            </a:pPr>
            <a:r>
              <a:rPr lang="en-US" sz="1600" b="1">
                <a:latin typeface="Courier New" charset="0"/>
              </a:rPr>
              <a:t>      add(greenLamp);</a:t>
            </a:r>
          </a:p>
          <a:p>
            <a:pPr>
              <a:lnSpc>
                <a:spcPct val="95000"/>
              </a:lnSpc>
            </a:pPr>
            <a:r>
              <a:rPr lang="en-US" sz="1600" b="1">
                <a:latin typeface="Courier New" charset="0"/>
              </a:rPr>
              <a:t>      setState("GREEN");</a:t>
            </a:r>
          </a:p>
          <a:p>
            <a:pPr>
              <a:lnSpc>
                <a:spcPct val="95000"/>
              </a:lnSpc>
            </a:pPr>
            <a:r>
              <a:rPr lang="en-US" sz="1600" b="1">
                <a:latin typeface="Courier New" charset="0"/>
              </a:rPr>
              <a:t>   }</a:t>
            </a:r>
          </a:p>
        </p:txBody>
      </p:sp>
      <p:sp>
        <p:nvSpPr>
          <p:cNvPr id="43012" name="Rectangle 4"/>
          <p:cNvSpPr>
            <a:spLocks noChangeArrowheads="1"/>
          </p:cNvSpPr>
          <p:nvPr/>
        </p:nvSpPr>
        <p:spPr bwMode="auto">
          <a:xfrm>
            <a:off x="0" y="0"/>
            <a:ext cx="9131300" cy="1087438"/>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3013"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3014" name="Rectangle 6"/>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charset="0"/>
              </a:rPr>
              <a:t>GStoplight</a:t>
            </a:r>
            <a:r>
              <a:rPr lang="en-US" sz="4000">
                <a:solidFill>
                  <a:srgbClr val="FF0000"/>
                </a:solidFill>
              </a:rPr>
              <a:t> Class</a:t>
            </a:r>
            <a:endParaRPr lang="en-US">
              <a:solidFill>
                <a:srgbClr val="FF0000"/>
              </a:solidFill>
            </a:endParaRPr>
          </a:p>
        </p:txBody>
      </p:sp>
      <p:sp>
        <p:nvSpPr>
          <p:cNvPr id="43015"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a:latin typeface="Times New Roman" charset="0"/>
            </a:endParaRPr>
          </a:p>
        </p:txBody>
      </p:sp>
      <p:sp>
        <p:nvSpPr>
          <p:cNvPr id="43016" name="Text Box 8">
            <a:hlinkClick r:id="" action="ppaction://noaction"/>
          </p:cNvPr>
          <p:cNvSpPr txBox="1">
            <a:spLocks noChangeArrowheads="1"/>
          </p:cNvSpPr>
          <p:nvPr/>
        </p:nvSpPr>
        <p:spPr bwMode="auto">
          <a:xfrm>
            <a:off x="8267700" y="6553200"/>
            <a:ext cx="7239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i="1">
                <a:latin typeface="Times New Roman" charset="0"/>
              </a:rPr>
              <a:t>skip code</a:t>
            </a:r>
          </a:p>
        </p:txBody>
      </p:sp>
      <p:sp>
        <p:nvSpPr>
          <p:cNvPr id="43017" name="Text Box 9"/>
          <p:cNvSpPr txBox="1">
            <a:spLocks noChangeArrowheads="1"/>
          </p:cNvSpPr>
          <p:nvPr/>
        </p:nvSpPr>
        <p:spPr bwMode="auto">
          <a:xfrm>
            <a:off x="304800" y="6550025"/>
            <a:ext cx="9144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i="1">
                <a:latin typeface="Times New Roman" charset="0"/>
              </a:rPr>
              <a:t>page 1 of 3</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a:latin typeface="Times New Roman" charset="0"/>
            </a:endParaRPr>
          </a:p>
        </p:txBody>
      </p:sp>
      <p:sp>
        <p:nvSpPr>
          <p:cNvPr id="339971" name="Text Box 3"/>
          <p:cNvSpPr txBox="1">
            <a:spLocks noChangeArrowheads="1"/>
          </p:cNvSpPr>
          <p:nvPr/>
        </p:nvSpPr>
        <p:spPr bwMode="auto">
          <a:xfrm>
            <a:off x="398463" y="1181100"/>
            <a:ext cx="8440737" cy="5191125"/>
          </a:xfrm>
          <a:prstGeom prst="rect">
            <a:avLst/>
          </a:prstGeom>
          <a:noFill/>
          <a:ln w="9525">
            <a:noFill/>
            <a:miter lim="800000"/>
            <a:headEnd/>
            <a:tailEnd/>
          </a:ln>
        </p:spPr>
        <p:txBody>
          <a:bodyPr>
            <a:prstTxWarp prst="textNoShape">
              <a:avLst/>
            </a:prstTxWarp>
            <a:spAutoFit/>
          </a:bodyPr>
          <a:lstStyle/>
          <a:p>
            <a:pPr>
              <a:lnSpc>
                <a:spcPct val="95000"/>
              </a:lnSpc>
            </a:pPr>
            <a:r>
              <a:rPr lang="en-US" sz="1600" b="1">
                <a:solidFill>
                  <a:srgbClr val="0000FF"/>
                </a:solidFill>
                <a:latin typeface="Courier New" charset="0"/>
              </a:rPr>
              <a:t>/**</a:t>
            </a:r>
          </a:p>
          <a:p>
            <a:pPr>
              <a:lnSpc>
                <a:spcPct val="95000"/>
              </a:lnSpc>
            </a:pPr>
            <a:r>
              <a:rPr lang="en-US" sz="1600" b="1">
                <a:solidFill>
                  <a:srgbClr val="0000FF"/>
                </a:solidFill>
                <a:latin typeface="Courier New" charset="0"/>
              </a:rPr>
              <a:t> * Defines a GObject subclass that displays a stoplight.  The</a:t>
            </a:r>
          </a:p>
          <a:p>
            <a:pPr>
              <a:lnSpc>
                <a:spcPct val="95000"/>
              </a:lnSpc>
            </a:pPr>
            <a:r>
              <a:rPr lang="en-US" sz="1600" b="1">
                <a:solidFill>
                  <a:srgbClr val="0000FF"/>
                </a:solidFill>
                <a:latin typeface="Courier New" charset="0"/>
              </a:rPr>
              <a:t> * state of the stoplight must be one of the strings "RED",</a:t>
            </a:r>
          </a:p>
          <a:p>
            <a:pPr>
              <a:lnSpc>
                <a:spcPct val="95000"/>
              </a:lnSpc>
            </a:pPr>
            <a:r>
              <a:rPr lang="en-US" sz="1600" b="1">
                <a:solidFill>
                  <a:srgbClr val="0000FF"/>
                </a:solidFill>
                <a:latin typeface="Courier New" charset="0"/>
              </a:rPr>
              <a:t> * "YELLOW", or "GREEN"..</a:t>
            </a:r>
          </a:p>
          <a:p>
            <a:pPr>
              <a:lnSpc>
                <a:spcPct val="95000"/>
              </a:lnSpc>
            </a:pPr>
            <a:r>
              <a:rPr lang="en-US" sz="1600" b="1">
                <a:solidFill>
                  <a:srgbClr val="0000FF"/>
                </a:solidFill>
                <a:latin typeface="Courier New" charset="0"/>
              </a:rPr>
              <a:t> */</a:t>
            </a:r>
          </a:p>
          <a:p>
            <a:pPr>
              <a:lnSpc>
                <a:spcPct val="95000"/>
              </a:lnSpc>
            </a:pPr>
            <a:r>
              <a:rPr lang="en-US" sz="1600" b="1">
                <a:latin typeface="Courier New" charset="0"/>
              </a:rPr>
              <a:t>public class GStoplight extends GCompound {</a:t>
            </a:r>
          </a:p>
          <a:p>
            <a:pPr>
              <a:lnSpc>
                <a:spcPct val="95000"/>
              </a:lnSpc>
            </a:pPr>
            <a:endParaRPr lang="en-US" sz="1600" b="1">
              <a:latin typeface="Courier New" charset="0"/>
            </a:endParaRPr>
          </a:p>
          <a:p>
            <a:pPr>
              <a:lnSpc>
                <a:spcPct val="95000"/>
              </a:lnSpc>
            </a:pPr>
            <a:r>
              <a:rPr lang="en-US" sz="1600" b="1">
                <a:solidFill>
                  <a:srgbClr val="0000FF"/>
                </a:solidFill>
                <a:latin typeface="Courier New" charset="0"/>
              </a:rPr>
              <a:t>/** Creates a new Stoplight object, which is initially GREEN */</a:t>
            </a:r>
          </a:p>
          <a:p>
            <a:pPr>
              <a:lnSpc>
                <a:spcPct val="95000"/>
              </a:lnSpc>
            </a:pPr>
            <a:r>
              <a:rPr lang="en-US" sz="1600" b="1">
                <a:latin typeface="Courier New" charset="0"/>
              </a:rPr>
              <a:t>   public GStoplight() {</a:t>
            </a:r>
          </a:p>
          <a:p>
            <a:pPr>
              <a:lnSpc>
                <a:spcPct val="95000"/>
              </a:lnSpc>
            </a:pPr>
            <a:r>
              <a:rPr lang="en-US" sz="1600" b="1">
                <a:latin typeface="Courier New" charset="0"/>
              </a:rPr>
              <a:t>      GRect frame = new GRect(FRAME_WIDTH, FRAME_HEIGHT);</a:t>
            </a:r>
          </a:p>
          <a:p>
            <a:pPr>
              <a:lnSpc>
                <a:spcPct val="95000"/>
              </a:lnSpc>
            </a:pPr>
            <a:r>
              <a:rPr lang="en-US" sz="1600" b="1">
                <a:latin typeface="Courier New" charset="0"/>
              </a:rPr>
              <a:t>      frame.setFilled(true);</a:t>
            </a:r>
          </a:p>
          <a:p>
            <a:pPr>
              <a:lnSpc>
                <a:spcPct val="95000"/>
              </a:lnSpc>
            </a:pPr>
            <a:r>
              <a:rPr lang="en-US" sz="1600" b="1">
                <a:latin typeface="Courier New" charset="0"/>
              </a:rPr>
              <a:t>      frame.setFillColor(Color.GRAY);</a:t>
            </a:r>
          </a:p>
          <a:p>
            <a:pPr>
              <a:lnSpc>
                <a:spcPct val="95000"/>
              </a:lnSpc>
            </a:pPr>
            <a:r>
              <a:rPr lang="en-US" sz="1600" b="1">
                <a:latin typeface="Courier New" charset="0"/>
              </a:rPr>
              <a:t>      add(frame, -FRAME_WIDTH / 2, -FRAME_HEIGHT / 2);</a:t>
            </a:r>
          </a:p>
          <a:p>
            <a:pPr>
              <a:lnSpc>
                <a:spcPct val="95000"/>
              </a:lnSpc>
            </a:pPr>
            <a:r>
              <a:rPr lang="en-US" sz="1600" b="1">
                <a:latin typeface="Courier New" charset="0"/>
              </a:rPr>
              <a:t>      double dy = FRAME_HEIGHT / 4 + LAMP_RADIUS / 2;</a:t>
            </a:r>
          </a:p>
          <a:p>
            <a:pPr>
              <a:lnSpc>
                <a:spcPct val="95000"/>
              </a:lnSpc>
            </a:pPr>
            <a:r>
              <a:rPr lang="en-US" sz="1600" b="1">
                <a:latin typeface="Courier New" charset="0"/>
              </a:rPr>
              <a:t>      redLamp = createFilledCircle(0, -dy, LAMP_RADIUS);</a:t>
            </a:r>
          </a:p>
          <a:p>
            <a:pPr>
              <a:lnSpc>
                <a:spcPct val="95000"/>
              </a:lnSpc>
            </a:pPr>
            <a:r>
              <a:rPr lang="en-US" sz="1600" b="1">
                <a:latin typeface="Courier New" charset="0"/>
              </a:rPr>
              <a:t>      add(redLamp);</a:t>
            </a:r>
          </a:p>
          <a:p>
            <a:pPr>
              <a:lnSpc>
                <a:spcPct val="95000"/>
              </a:lnSpc>
            </a:pPr>
            <a:r>
              <a:rPr lang="en-US" sz="1600" b="1">
                <a:latin typeface="Courier New" charset="0"/>
              </a:rPr>
              <a:t>      yellowLamp = createFilledCircle(0, 0, LAMP_RADIUS);</a:t>
            </a:r>
          </a:p>
          <a:p>
            <a:pPr>
              <a:lnSpc>
                <a:spcPct val="95000"/>
              </a:lnSpc>
            </a:pPr>
            <a:r>
              <a:rPr lang="en-US" sz="1600" b="1">
                <a:latin typeface="Courier New" charset="0"/>
              </a:rPr>
              <a:t>      add(yellowLamp);</a:t>
            </a:r>
          </a:p>
          <a:p>
            <a:pPr>
              <a:lnSpc>
                <a:spcPct val="95000"/>
              </a:lnSpc>
            </a:pPr>
            <a:r>
              <a:rPr lang="en-US" sz="1600" b="1">
                <a:latin typeface="Courier New" charset="0"/>
              </a:rPr>
              <a:t>      greenLamp = createFilledCircle(0, dy, LAMP_RADIUS);</a:t>
            </a:r>
          </a:p>
          <a:p>
            <a:pPr>
              <a:lnSpc>
                <a:spcPct val="95000"/>
              </a:lnSpc>
            </a:pPr>
            <a:r>
              <a:rPr lang="en-US" sz="1600" b="1">
                <a:latin typeface="Courier New" charset="0"/>
              </a:rPr>
              <a:t>      add(greenLamp);</a:t>
            </a:r>
          </a:p>
          <a:p>
            <a:pPr>
              <a:lnSpc>
                <a:spcPct val="95000"/>
              </a:lnSpc>
            </a:pPr>
            <a:r>
              <a:rPr lang="en-US" sz="1600" b="1">
                <a:latin typeface="Courier New" charset="0"/>
              </a:rPr>
              <a:t>      setState("GREEN");</a:t>
            </a:r>
          </a:p>
          <a:p>
            <a:pPr>
              <a:lnSpc>
                <a:spcPct val="95000"/>
              </a:lnSpc>
            </a:pPr>
            <a:r>
              <a:rPr lang="en-US" sz="1600" b="1">
                <a:latin typeface="Courier New" charset="0"/>
              </a:rPr>
              <a:t>   }</a:t>
            </a:r>
          </a:p>
        </p:txBody>
      </p:sp>
      <p:grpSp>
        <p:nvGrpSpPr>
          <p:cNvPr id="2" name="Group 4"/>
          <p:cNvGrpSpPr>
            <a:grpSpLocks/>
          </p:cNvGrpSpPr>
          <p:nvPr/>
        </p:nvGrpSpPr>
        <p:grpSpPr bwMode="auto">
          <a:xfrm>
            <a:off x="355600" y="1130300"/>
            <a:ext cx="8494713" cy="5257800"/>
            <a:chOff x="240" y="720"/>
            <a:chExt cx="5280" cy="3312"/>
          </a:xfrm>
        </p:grpSpPr>
        <p:sp>
          <p:nvSpPr>
            <p:cNvPr id="45067" name="Rectangle 5"/>
            <p:cNvSpPr>
              <a:spLocks noChangeArrowheads="1"/>
            </p:cNvSpPr>
            <p:nvPr/>
          </p:nvSpPr>
          <p:spPr bwMode="auto">
            <a:xfrm>
              <a:off x="240" y="720"/>
              <a:ext cx="5280" cy="3312"/>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45068" name="Text Box 6"/>
            <p:cNvSpPr txBox="1">
              <a:spLocks noChangeArrowheads="1"/>
            </p:cNvSpPr>
            <p:nvPr/>
          </p:nvSpPr>
          <p:spPr bwMode="auto">
            <a:xfrm>
              <a:off x="251" y="752"/>
              <a:ext cx="5261" cy="3270"/>
            </a:xfrm>
            <a:prstGeom prst="rect">
              <a:avLst/>
            </a:prstGeom>
            <a:noFill/>
            <a:ln w="9525">
              <a:noFill/>
              <a:miter lim="800000"/>
              <a:headEnd/>
              <a:tailEnd/>
            </a:ln>
          </p:spPr>
          <p:txBody>
            <a:bodyPr>
              <a:prstTxWarp prst="textNoShape">
                <a:avLst/>
              </a:prstTxWarp>
              <a:spAutoFit/>
            </a:bodyPr>
            <a:lstStyle/>
            <a:p>
              <a:pPr>
                <a:lnSpc>
                  <a:spcPct val="95000"/>
                </a:lnSpc>
              </a:pPr>
              <a:r>
                <a:rPr lang="en-US" sz="1600" b="1">
                  <a:solidFill>
                    <a:srgbClr val="0000FF"/>
                  </a:solidFill>
                  <a:latin typeface="Courier New" charset="0"/>
                </a:rPr>
                <a:t>/** Sets the state of the stoplight */</a:t>
              </a:r>
            </a:p>
            <a:p>
              <a:pPr>
                <a:lnSpc>
                  <a:spcPct val="95000"/>
                </a:lnSpc>
              </a:pPr>
              <a:r>
                <a:rPr lang="en-US" sz="1600" b="1">
                  <a:latin typeface="Courier New" charset="0"/>
                </a:rPr>
                <a:t>   public void setState(String color) {</a:t>
              </a:r>
            </a:p>
            <a:p>
              <a:pPr>
                <a:lnSpc>
                  <a:spcPct val="95000"/>
                </a:lnSpc>
              </a:pPr>
              <a:r>
                <a:rPr lang="en-US" sz="1600" b="1">
                  <a:latin typeface="Courier New" charset="0"/>
                </a:rPr>
                <a:t>      if (color.equalsIgnoreCase("RED")) {</a:t>
              </a:r>
            </a:p>
            <a:p>
              <a:pPr>
                <a:lnSpc>
                  <a:spcPct val="95000"/>
                </a:lnSpc>
              </a:pPr>
              <a:r>
                <a:rPr lang="en-US" sz="1600" b="1">
                  <a:latin typeface="Courier New" charset="0"/>
                </a:rPr>
                <a:t>         redLamp.setFillColor(Color.RED);</a:t>
              </a:r>
            </a:p>
            <a:p>
              <a:pPr>
                <a:lnSpc>
                  <a:spcPct val="95000"/>
                </a:lnSpc>
              </a:pPr>
              <a:r>
                <a:rPr lang="en-US" sz="1600" b="1">
                  <a:latin typeface="Courier New" charset="0"/>
                </a:rPr>
                <a:t>         yellowLamp.setFillColor(Color.DARK_GRAY);</a:t>
              </a:r>
            </a:p>
            <a:p>
              <a:pPr>
                <a:lnSpc>
                  <a:spcPct val="95000"/>
                </a:lnSpc>
              </a:pPr>
              <a:r>
                <a:rPr lang="en-US" sz="1600" b="1">
                  <a:latin typeface="Courier New" charset="0"/>
                </a:rPr>
                <a:t>         greenLamp.setFillColor(Color.DARK_GRAY);</a:t>
              </a:r>
            </a:p>
            <a:p>
              <a:pPr>
                <a:lnSpc>
                  <a:spcPct val="95000"/>
                </a:lnSpc>
              </a:pPr>
              <a:r>
                <a:rPr lang="en-US" sz="1600" b="1">
                  <a:latin typeface="Courier New" charset="0"/>
                </a:rPr>
                <a:t>      } else if (color.equalsIgnoreCase("YELLOW")) {</a:t>
              </a:r>
            </a:p>
            <a:p>
              <a:pPr>
                <a:lnSpc>
                  <a:spcPct val="95000"/>
                </a:lnSpc>
              </a:pPr>
              <a:r>
                <a:rPr lang="en-US" sz="1600" b="1">
                  <a:latin typeface="Courier New" charset="0"/>
                </a:rPr>
                <a:t>         redLamp.setFillColor(Color.DARK_GRAY);</a:t>
              </a:r>
            </a:p>
            <a:p>
              <a:pPr>
                <a:lnSpc>
                  <a:spcPct val="95000"/>
                </a:lnSpc>
              </a:pPr>
              <a:r>
                <a:rPr lang="en-US" sz="1600" b="1">
                  <a:latin typeface="Courier New" charset="0"/>
                </a:rPr>
                <a:t>         yellowLamp.setFillColor(Color.YELLOW);</a:t>
              </a:r>
            </a:p>
            <a:p>
              <a:pPr>
                <a:lnSpc>
                  <a:spcPct val="95000"/>
                </a:lnSpc>
              </a:pPr>
              <a:r>
                <a:rPr lang="en-US" sz="1600" b="1">
                  <a:latin typeface="Courier New" charset="0"/>
                </a:rPr>
                <a:t>         greenLamp.setFillColor(Color.DARK_GRAY);</a:t>
              </a:r>
            </a:p>
            <a:p>
              <a:pPr>
                <a:lnSpc>
                  <a:spcPct val="95000"/>
                </a:lnSpc>
              </a:pPr>
              <a:r>
                <a:rPr lang="en-US" sz="1600" b="1">
                  <a:latin typeface="Courier New" charset="0"/>
                </a:rPr>
                <a:t>      } else if (color.equalsIgnoreCase("GREEN")) {</a:t>
              </a:r>
            </a:p>
            <a:p>
              <a:pPr>
                <a:lnSpc>
                  <a:spcPct val="95000"/>
                </a:lnSpc>
              </a:pPr>
              <a:r>
                <a:rPr lang="en-US" sz="1600" b="1">
                  <a:latin typeface="Courier New" charset="0"/>
                </a:rPr>
                <a:t>         redLamp.setFillColor(Color.DARK_GRAY);</a:t>
              </a:r>
            </a:p>
            <a:p>
              <a:pPr>
                <a:lnSpc>
                  <a:spcPct val="95000"/>
                </a:lnSpc>
              </a:pPr>
              <a:r>
                <a:rPr lang="en-US" sz="1600" b="1">
                  <a:latin typeface="Courier New" charset="0"/>
                </a:rPr>
                <a:t>         yellowLamp.setFillColor(Color.DARK_GRAY);</a:t>
              </a:r>
            </a:p>
            <a:p>
              <a:pPr>
                <a:lnSpc>
                  <a:spcPct val="95000"/>
                </a:lnSpc>
              </a:pPr>
              <a:r>
                <a:rPr lang="en-US" sz="1600" b="1">
                  <a:latin typeface="Courier New" charset="0"/>
                </a:rPr>
                <a:t>         greenLamp.setFillColor(Color.GREEN);</a:t>
              </a:r>
            </a:p>
            <a:p>
              <a:pPr>
                <a:lnSpc>
                  <a:spcPct val="95000"/>
                </a:lnSpc>
              </a:pPr>
              <a:r>
                <a:rPr lang="en-US" sz="1600" b="1">
                  <a:latin typeface="Courier New" charset="0"/>
                </a:rPr>
                <a:t>      } </a:t>
              </a:r>
            </a:p>
            <a:p>
              <a:pPr>
                <a:lnSpc>
                  <a:spcPct val="95000"/>
                </a:lnSpc>
              </a:pPr>
              <a:r>
                <a:rPr lang="en-US" sz="1600" b="1">
                  <a:latin typeface="Courier New" charset="0"/>
                </a:rPr>
                <a:t>      state = color.toUpperCase();</a:t>
              </a:r>
            </a:p>
            <a:p>
              <a:pPr>
                <a:lnSpc>
                  <a:spcPct val="95000"/>
                </a:lnSpc>
              </a:pPr>
              <a:r>
                <a:rPr lang="en-US" sz="1600" b="1">
                  <a:latin typeface="Courier New" charset="0"/>
                </a:rPr>
                <a:t>   }</a:t>
              </a:r>
            </a:p>
            <a:p>
              <a:pPr>
                <a:lnSpc>
                  <a:spcPct val="95000"/>
                </a:lnSpc>
              </a:pPr>
              <a:endParaRPr lang="en-US" sz="1600" b="1">
                <a:latin typeface="Courier New" charset="0"/>
              </a:endParaRPr>
            </a:p>
            <a:p>
              <a:pPr>
                <a:lnSpc>
                  <a:spcPct val="95000"/>
                </a:lnSpc>
              </a:pPr>
              <a:r>
                <a:rPr lang="en-US" sz="1600" b="1">
                  <a:solidFill>
                    <a:srgbClr val="0000FF"/>
                  </a:solidFill>
                  <a:latin typeface="Courier New" charset="0"/>
                </a:rPr>
                <a:t>/** Returns the current state of the stoplight */</a:t>
              </a:r>
            </a:p>
            <a:p>
              <a:pPr>
                <a:lnSpc>
                  <a:spcPct val="95000"/>
                </a:lnSpc>
              </a:pPr>
              <a:r>
                <a:rPr lang="en-US" sz="1600" b="1">
                  <a:latin typeface="Courier New" charset="0"/>
                </a:rPr>
                <a:t>   public String getState() {</a:t>
              </a:r>
            </a:p>
            <a:p>
              <a:pPr>
                <a:lnSpc>
                  <a:spcPct val="95000"/>
                </a:lnSpc>
              </a:pPr>
              <a:r>
                <a:rPr lang="en-US" sz="1600" b="1">
                  <a:latin typeface="Courier New" charset="0"/>
                </a:rPr>
                <a:t>      return state;</a:t>
              </a:r>
            </a:p>
            <a:p>
              <a:pPr>
                <a:lnSpc>
                  <a:spcPct val="95000"/>
                </a:lnSpc>
              </a:pPr>
              <a:r>
                <a:rPr lang="en-US" sz="1600" b="1">
                  <a:latin typeface="Courier New" charset="0"/>
                </a:rPr>
                <a:t>   }</a:t>
              </a:r>
            </a:p>
          </p:txBody>
        </p:sp>
      </p:grpSp>
      <p:sp>
        <p:nvSpPr>
          <p:cNvPr id="45061" name="Rectangle 7"/>
          <p:cNvSpPr>
            <a:spLocks noChangeArrowheads="1"/>
          </p:cNvSpPr>
          <p:nvPr/>
        </p:nvSpPr>
        <p:spPr bwMode="auto">
          <a:xfrm>
            <a:off x="0" y="0"/>
            <a:ext cx="9131300" cy="1089025"/>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5062"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5063" name="Rectangle 9"/>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charset="0"/>
              </a:rPr>
              <a:t>GStoplight</a:t>
            </a:r>
            <a:r>
              <a:rPr lang="en-US" sz="4000">
                <a:solidFill>
                  <a:srgbClr val="FF0000"/>
                </a:solidFill>
              </a:rPr>
              <a:t> Class</a:t>
            </a:r>
            <a:endParaRPr lang="en-US">
              <a:solidFill>
                <a:srgbClr val="FF0000"/>
              </a:solidFill>
            </a:endParaRPr>
          </a:p>
        </p:txBody>
      </p:sp>
      <p:sp>
        <p:nvSpPr>
          <p:cNvPr id="45064"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a:latin typeface="Times New Roman" charset="0"/>
            </a:endParaRPr>
          </a:p>
        </p:txBody>
      </p:sp>
      <p:sp>
        <p:nvSpPr>
          <p:cNvPr id="45065" name="Text Box 11">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i="1">
                <a:latin typeface="Times New Roman" charset="0"/>
              </a:rPr>
              <a:t>skip code</a:t>
            </a:r>
          </a:p>
        </p:txBody>
      </p:sp>
      <p:sp>
        <p:nvSpPr>
          <p:cNvPr id="45066" name="Text Box 12"/>
          <p:cNvSpPr txBox="1">
            <a:spLocks noChangeArrowheads="1"/>
          </p:cNvSpPr>
          <p:nvPr/>
        </p:nvSpPr>
        <p:spPr bwMode="auto">
          <a:xfrm>
            <a:off x="304800" y="6550025"/>
            <a:ext cx="9144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i="1">
                <a:latin typeface="Times New Roman" charset="0"/>
              </a:rPr>
              <a:t>page 2 of 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339971"/>
                                        </p:tgtEl>
                                        <p:attrNameLst>
                                          <p:attrName>ppt_x</p:attrName>
                                        </p:attrNameLst>
                                      </p:cBhvr>
                                      <p:tavLst>
                                        <p:tav tm="0">
                                          <p:val>
                                            <p:strVal val="ppt_x"/>
                                          </p:val>
                                        </p:tav>
                                        <p:tav tm="100000">
                                          <p:val>
                                            <p:strVal val="ppt_x"/>
                                          </p:val>
                                        </p:tav>
                                      </p:tavLst>
                                    </p:anim>
                                    <p:anim calcmode="lin" valueType="num">
                                      <p:cBhvr additive="base">
                                        <p:cTn id="7" dur="1000"/>
                                        <p:tgtEl>
                                          <p:spTgt spid="339971"/>
                                        </p:tgtEl>
                                        <p:attrNameLst>
                                          <p:attrName>ppt_y</p:attrName>
                                        </p:attrNameLst>
                                      </p:cBhvr>
                                      <p:tavLst>
                                        <p:tav tm="0">
                                          <p:val>
                                            <p:strVal val="ppt_y"/>
                                          </p:val>
                                        </p:tav>
                                        <p:tav tm="100000">
                                          <p:val>
                                            <p:strVal val="0-ppt_h/2"/>
                                          </p:val>
                                        </p:tav>
                                      </p:tavLst>
                                    </p:anim>
                                    <p:set>
                                      <p:cBhvr>
                                        <p:cTn id="8" dur="1" fill="hold">
                                          <p:stCondLst>
                                            <p:cond delay="999"/>
                                          </p:stCondLst>
                                        </p:cTn>
                                        <p:tgtEl>
                                          <p:spTgt spid="33997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971"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a:latin typeface="Times New Roman" charset="0"/>
            </a:endParaRPr>
          </a:p>
        </p:txBody>
      </p:sp>
      <p:sp>
        <p:nvSpPr>
          <p:cNvPr id="342019" name="Text Box 3"/>
          <p:cNvSpPr txBox="1">
            <a:spLocks noChangeArrowheads="1"/>
          </p:cNvSpPr>
          <p:nvPr/>
        </p:nvSpPr>
        <p:spPr bwMode="auto">
          <a:xfrm>
            <a:off x="373063" y="1181100"/>
            <a:ext cx="8440737" cy="5191125"/>
          </a:xfrm>
          <a:prstGeom prst="rect">
            <a:avLst/>
          </a:prstGeom>
          <a:noFill/>
          <a:ln w="9525">
            <a:noFill/>
            <a:miter lim="800000"/>
            <a:headEnd/>
            <a:tailEnd/>
          </a:ln>
        </p:spPr>
        <p:txBody>
          <a:bodyPr>
            <a:prstTxWarp prst="textNoShape">
              <a:avLst/>
            </a:prstTxWarp>
            <a:spAutoFit/>
          </a:bodyPr>
          <a:lstStyle/>
          <a:p>
            <a:pPr>
              <a:lnSpc>
                <a:spcPct val="95000"/>
              </a:lnSpc>
            </a:pPr>
            <a:r>
              <a:rPr lang="en-US" sz="1600" b="1">
                <a:solidFill>
                  <a:srgbClr val="0000FF"/>
                </a:solidFill>
                <a:latin typeface="Courier New" charset="0"/>
              </a:rPr>
              <a:t>/** Sets the state of the stoplight */</a:t>
            </a:r>
          </a:p>
          <a:p>
            <a:pPr>
              <a:lnSpc>
                <a:spcPct val="95000"/>
              </a:lnSpc>
            </a:pPr>
            <a:r>
              <a:rPr lang="en-US" sz="1600" b="1">
                <a:latin typeface="Courier New" charset="0"/>
              </a:rPr>
              <a:t>   public void setState(String color) {</a:t>
            </a:r>
          </a:p>
          <a:p>
            <a:pPr>
              <a:lnSpc>
                <a:spcPct val="95000"/>
              </a:lnSpc>
            </a:pPr>
            <a:r>
              <a:rPr lang="en-US" sz="1600" b="1">
                <a:latin typeface="Courier New" charset="0"/>
              </a:rPr>
              <a:t>      if (color.equalsIgnoreCase("RED")) {</a:t>
            </a:r>
          </a:p>
          <a:p>
            <a:pPr>
              <a:lnSpc>
                <a:spcPct val="95000"/>
              </a:lnSpc>
            </a:pPr>
            <a:r>
              <a:rPr lang="en-US" sz="1600" b="1">
                <a:latin typeface="Courier New" charset="0"/>
              </a:rPr>
              <a:t>         redLamp.setFillColor(Color.RED);</a:t>
            </a:r>
          </a:p>
          <a:p>
            <a:pPr>
              <a:lnSpc>
                <a:spcPct val="95000"/>
              </a:lnSpc>
            </a:pPr>
            <a:r>
              <a:rPr lang="en-US" sz="1600" b="1">
                <a:latin typeface="Courier New" charset="0"/>
              </a:rPr>
              <a:t>         yellowLamp.setFillColor(Color.DARK_GRAY);</a:t>
            </a:r>
          </a:p>
          <a:p>
            <a:pPr>
              <a:lnSpc>
                <a:spcPct val="95000"/>
              </a:lnSpc>
            </a:pPr>
            <a:r>
              <a:rPr lang="en-US" sz="1600" b="1">
                <a:latin typeface="Courier New" charset="0"/>
              </a:rPr>
              <a:t>         greenLamp.setFillColor(Color.DARK_GRAY);</a:t>
            </a:r>
          </a:p>
          <a:p>
            <a:pPr>
              <a:lnSpc>
                <a:spcPct val="95000"/>
              </a:lnSpc>
            </a:pPr>
            <a:r>
              <a:rPr lang="en-US" sz="1600" b="1">
                <a:latin typeface="Courier New" charset="0"/>
              </a:rPr>
              <a:t>      } else if (color.equalsIgnoreCase("YELLOW")) {</a:t>
            </a:r>
          </a:p>
          <a:p>
            <a:pPr>
              <a:lnSpc>
                <a:spcPct val="95000"/>
              </a:lnSpc>
            </a:pPr>
            <a:r>
              <a:rPr lang="en-US" sz="1600" b="1">
                <a:latin typeface="Courier New" charset="0"/>
              </a:rPr>
              <a:t>         redLamp.setFillColor(Color.DARK_GRAY);</a:t>
            </a:r>
          </a:p>
          <a:p>
            <a:pPr>
              <a:lnSpc>
                <a:spcPct val="95000"/>
              </a:lnSpc>
            </a:pPr>
            <a:r>
              <a:rPr lang="en-US" sz="1600" b="1">
                <a:latin typeface="Courier New" charset="0"/>
              </a:rPr>
              <a:t>         yellowLamp.setFillColor(Color.YELLOW);</a:t>
            </a:r>
          </a:p>
          <a:p>
            <a:pPr>
              <a:lnSpc>
                <a:spcPct val="95000"/>
              </a:lnSpc>
            </a:pPr>
            <a:r>
              <a:rPr lang="en-US" sz="1600" b="1">
                <a:latin typeface="Courier New" charset="0"/>
              </a:rPr>
              <a:t>         greenLamp.setFillColor(Color.DARK_GRAY);</a:t>
            </a:r>
          </a:p>
          <a:p>
            <a:pPr>
              <a:lnSpc>
                <a:spcPct val="95000"/>
              </a:lnSpc>
            </a:pPr>
            <a:r>
              <a:rPr lang="en-US" sz="1600" b="1">
                <a:latin typeface="Courier New" charset="0"/>
              </a:rPr>
              <a:t>      } else if (color.equalsIgnoreCase("GREEN")) {</a:t>
            </a:r>
          </a:p>
          <a:p>
            <a:pPr>
              <a:lnSpc>
                <a:spcPct val="95000"/>
              </a:lnSpc>
            </a:pPr>
            <a:r>
              <a:rPr lang="en-US" sz="1600" b="1">
                <a:latin typeface="Courier New" charset="0"/>
              </a:rPr>
              <a:t>         redLamp.setFillColor(Color.DARK_GRAY);</a:t>
            </a:r>
          </a:p>
          <a:p>
            <a:pPr>
              <a:lnSpc>
                <a:spcPct val="95000"/>
              </a:lnSpc>
            </a:pPr>
            <a:r>
              <a:rPr lang="en-US" sz="1600" b="1">
                <a:latin typeface="Courier New" charset="0"/>
              </a:rPr>
              <a:t>         yellowLamp.setFillColor(Color.DARK_GRAY);</a:t>
            </a:r>
          </a:p>
          <a:p>
            <a:pPr>
              <a:lnSpc>
                <a:spcPct val="95000"/>
              </a:lnSpc>
            </a:pPr>
            <a:r>
              <a:rPr lang="en-US" sz="1600" b="1">
                <a:latin typeface="Courier New" charset="0"/>
              </a:rPr>
              <a:t>         greenLamp.setFillColor(Color.GREEN);</a:t>
            </a:r>
          </a:p>
          <a:p>
            <a:pPr>
              <a:lnSpc>
                <a:spcPct val="95000"/>
              </a:lnSpc>
            </a:pPr>
            <a:r>
              <a:rPr lang="en-US" sz="1600" b="1">
                <a:latin typeface="Courier New" charset="0"/>
              </a:rPr>
              <a:t>      } </a:t>
            </a:r>
          </a:p>
          <a:p>
            <a:pPr>
              <a:lnSpc>
                <a:spcPct val="95000"/>
              </a:lnSpc>
            </a:pPr>
            <a:r>
              <a:rPr lang="en-US" sz="1600" b="1">
                <a:latin typeface="Courier New" charset="0"/>
              </a:rPr>
              <a:t>      state = color.toUpperCase();</a:t>
            </a:r>
          </a:p>
          <a:p>
            <a:pPr>
              <a:lnSpc>
                <a:spcPct val="95000"/>
              </a:lnSpc>
            </a:pPr>
            <a:r>
              <a:rPr lang="en-US" sz="1600" b="1">
                <a:latin typeface="Courier New" charset="0"/>
              </a:rPr>
              <a:t>   }</a:t>
            </a:r>
          </a:p>
          <a:p>
            <a:pPr>
              <a:lnSpc>
                <a:spcPct val="95000"/>
              </a:lnSpc>
            </a:pPr>
            <a:endParaRPr lang="en-US" sz="1600" b="1">
              <a:latin typeface="Courier New" charset="0"/>
            </a:endParaRPr>
          </a:p>
          <a:p>
            <a:pPr>
              <a:lnSpc>
                <a:spcPct val="95000"/>
              </a:lnSpc>
            </a:pPr>
            <a:r>
              <a:rPr lang="en-US" sz="1600" b="1">
                <a:solidFill>
                  <a:srgbClr val="0000FF"/>
                </a:solidFill>
                <a:latin typeface="Courier New" charset="0"/>
              </a:rPr>
              <a:t>/** Returns the current state of the stoplight */</a:t>
            </a:r>
          </a:p>
          <a:p>
            <a:pPr>
              <a:lnSpc>
                <a:spcPct val="95000"/>
              </a:lnSpc>
            </a:pPr>
            <a:r>
              <a:rPr lang="en-US" sz="1600" b="1">
                <a:latin typeface="Courier New" charset="0"/>
              </a:rPr>
              <a:t>   public String getState() {</a:t>
            </a:r>
          </a:p>
          <a:p>
            <a:pPr>
              <a:lnSpc>
                <a:spcPct val="95000"/>
              </a:lnSpc>
            </a:pPr>
            <a:r>
              <a:rPr lang="en-US" sz="1600" b="1">
                <a:latin typeface="Courier New" charset="0"/>
              </a:rPr>
              <a:t>      return state;</a:t>
            </a:r>
          </a:p>
          <a:p>
            <a:pPr>
              <a:lnSpc>
                <a:spcPct val="95000"/>
              </a:lnSpc>
            </a:pPr>
            <a:r>
              <a:rPr lang="en-US" sz="1600" b="1">
                <a:latin typeface="Courier New" charset="0"/>
              </a:rPr>
              <a:t>   }</a:t>
            </a:r>
          </a:p>
        </p:txBody>
      </p:sp>
      <p:grpSp>
        <p:nvGrpSpPr>
          <p:cNvPr id="2" name="Group 4"/>
          <p:cNvGrpSpPr>
            <a:grpSpLocks/>
          </p:cNvGrpSpPr>
          <p:nvPr/>
        </p:nvGrpSpPr>
        <p:grpSpPr bwMode="auto">
          <a:xfrm>
            <a:off x="355600" y="1130300"/>
            <a:ext cx="8494713" cy="5257800"/>
            <a:chOff x="240" y="720"/>
            <a:chExt cx="5280" cy="3312"/>
          </a:xfrm>
        </p:grpSpPr>
        <p:sp>
          <p:nvSpPr>
            <p:cNvPr id="47115" name="Rectangle 5"/>
            <p:cNvSpPr>
              <a:spLocks noChangeArrowheads="1"/>
            </p:cNvSpPr>
            <p:nvPr/>
          </p:nvSpPr>
          <p:spPr bwMode="auto">
            <a:xfrm>
              <a:off x="240" y="720"/>
              <a:ext cx="5280" cy="3312"/>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47116" name="Text Box 6"/>
            <p:cNvSpPr txBox="1">
              <a:spLocks noChangeArrowheads="1"/>
            </p:cNvSpPr>
            <p:nvPr/>
          </p:nvSpPr>
          <p:spPr bwMode="auto">
            <a:xfrm>
              <a:off x="251" y="752"/>
              <a:ext cx="5261" cy="2830"/>
            </a:xfrm>
            <a:prstGeom prst="rect">
              <a:avLst/>
            </a:prstGeom>
            <a:noFill/>
            <a:ln w="9525">
              <a:noFill/>
              <a:miter lim="800000"/>
              <a:headEnd/>
              <a:tailEnd/>
            </a:ln>
          </p:spPr>
          <p:txBody>
            <a:bodyPr>
              <a:prstTxWarp prst="textNoShape">
                <a:avLst/>
              </a:prstTxWarp>
              <a:spAutoFit/>
            </a:bodyPr>
            <a:lstStyle/>
            <a:p>
              <a:r>
                <a:rPr lang="en-US" sz="1600" b="1">
                  <a:solidFill>
                    <a:srgbClr val="0000FF"/>
                  </a:solidFill>
                  <a:latin typeface="Courier New" charset="0"/>
                </a:rPr>
                <a:t>/* Creates a filled circle centered at (x, y) with radius r */</a:t>
              </a:r>
            </a:p>
            <a:p>
              <a:r>
                <a:rPr lang="en-US" sz="1600" b="1">
                  <a:latin typeface="Courier New" charset="0"/>
                </a:rPr>
                <a:t>   private GOval createFilledCircle(double x, double y, double r) {</a:t>
              </a:r>
            </a:p>
            <a:p>
              <a:r>
                <a:rPr lang="en-US" sz="1600" b="1">
                  <a:latin typeface="Courier New" charset="0"/>
                </a:rPr>
                <a:t>      GOval circle = new GOval(x - r, y - r, 2 * r, 2 * r);</a:t>
              </a:r>
            </a:p>
            <a:p>
              <a:r>
                <a:rPr lang="en-US" sz="1600" b="1">
                  <a:latin typeface="Courier New" charset="0"/>
                </a:rPr>
                <a:t>      circle.setFilled(true);</a:t>
              </a:r>
            </a:p>
            <a:p>
              <a:r>
                <a:rPr lang="en-US" sz="1600" b="1">
                  <a:latin typeface="Courier New" charset="0"/>
                </a:rPr>
                <a:t>      return circle;</a:t>
              </a:r>
            </a:p>
            <a:p>
              <a:r>
                <a:rPr lang="en-US" sz="1600" b="1">
                  <a:latin typeface="Courier New" charset="0"/>
                </a:rPr>
                <a:t>   }</a:t>
              </a:r>
            </a:p>
            <a:p>
              <a:r>
                <a:rPr lang="en-US" sz="1600" b="1">
                  <a:latin typeface="Courier New" charset="0"/>
                </a:rPr>
                <a:t>   </a:t>
              </a:r>
            </a:p>
            <a:p>
              <a:r>
                <a:rPr lang="en-US" sz="1600" b="1">
                  <a:solidFill>
                    <a:srgbClr val="0000FF"/>
                  </a:solidFill>
                  <a:latin typeface="Courier New" charset="0"/>
                </a:rPr>
                <a:t>/* Private constants */</a:t>
              </a:r>
            </a:p>
            <a:p>
              <a:r>
                <a:rPr lang="en-US" sz="1600" b="1">
                  <a:latin typeface="Courier New" charset="0"/>
                </a:rPr>
                <a:t>   private static final double FRAME_WIDTH = 50;</a:t>
              </a:r>
            </a:p>
            <a:p>
              <a:r>
                <a:rPr lang="en-US" sz="1600" b="1">
                  <a:latin typeface="Courier New" charset="0"/>
                </a:rPr>
                <a:t>   private static final double FRAME_HEIGHT = 100;</a:t>
              </a:r>
            </a:p>
            <a:p>
              <a:r>
                <a:rPr lang="en-US" sz="1600" b="1">
                  <a:latin typeface="Courier New" charset="0"/>
                </a:rPr>
                <a:t>   private static final double LAMP_RADIUS = 10;</a:t>
              </a:r>
            </a:p>
            <a:p>
              <a:endParaRPr lang="en-US" sz="1600" b="1">
                <a:latin typeface="Courier New" charset="0"/>
              </a:endParaRPr>
            </a:p>
            <a:p>
              <a:r>
                <a:rPr lang="en-US" sz="1600" b="1">
                  <a:solidFill>
                    <a:srgbClr val="0000FF"/>
                  </a:solidFill>
                  <a:latin typeface="Courier New" charset="0"/>
                </a:rPr>
                <a:t>/* Private instance variables */</a:t>
              </a:r>
            </a:p>
            <a:p>
              <a:r>
                <a:rPr lang="en-US" sz="1600" b="1">
                  <a:latin typeface="Courier New" charset="0"/>
                </a:rPr>
                <a:t>   private String state;</a:t>
              </a:r>
            </a:p>
            <a:p>
              <a:r>
                <a:rPr lang="en-US" sz="1600" b="1">
                  <a:latin typeface="Courier New" charset="0"/>
                </a:rPr>
                <a:t>   private GOval redLamp;</a:t>
              </a:r>
            </a:p>
            <a:p>
              <a:r>
                <a:rPr lang="en-US" sz="1600" b="1">
                  <a:latin typeface="Courier New" charset="0"/>
                </a:rPr>
                <a:t>   private GOval yellowLamp;</a:t>
              </a:r>
            </a:p>
            <a:p>
              <a:r>
                <a:rPr lang="en-US" sz="1600" b="1">
                  <a:latin typeface="Courier New" charset="0"/>
                </a:rPr>
                <a:t>   private GOval greenLamp;</a:t>
              </a:r>
            </a:p>
            <a:p>
              <a:r>
                <a:rPr lang="en-US" sz="1600" b="1">
                  <a:latin typeface="Courier New" charset="0"/>
                </a:rPr>
                <a:t>}</a:t>
              </a:r>
            </a:p>
          </p:txBody>
        </p:sp>
      </p:grpSp>
      <p:sp>
        <p:nvSpPr>
          <p:cNvPr id="47109" name="Rectangle 7"/>
          <p:cNvSpPr>
            <a:spLocks noChangeArrowheads="1"/>
          </p:cNvSpPr>
          <p:nvPr/>
        </p:nvSpPr>
        <p:spPr bwMode="auto">
          <a:xfrm>
            <a:off x="0" y="0"/>
            <a:ext cx="9131300" cy="1089025"/>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7110"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7111" name="Rectangle 9"/>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charset="0"/>
              </a:rPr>
              <a:t>GStoplight</a:t>
            </a:r>
            <a:r>
              <a:rPr lang="en-US" sz="4000">
                <a:solidFill>
                  <a:srgbClr val="FF0000"/>
                </a:solidFill>
              </a:rPr>
              <a:t> Class</a:t>
            </a:r>
            <a:endParaRPr lang="en-US">
              <a:solidFill>
                <a:srgbClr val="FF0000"/>
              </a:solidFill>
            </a:endParaRPr>
          </a:p>
        </p:txBody>
      </p:sp>
      <p:sp>
        <p:nvSpPr>
          <p:cNvPr id="47112"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a:latin typeface="Times New Roman" charset="0"/>
            </a:endParaRPr>
          </a:p>
        </p:txBody>
      </p:sp>
      <p:sp>
        <p:nvSpPr>
          <p:cNvPr id="47113" name="Text Box 11">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i="1">
                <a:latin typeface="Times New Roman" charset="0"/>
              </a:rPr>
              <a:t>skip code</a:t>
            </a:r>
          </a:p>
        </p:txBody>
      </p:sp>
      <p:sp>
        <p:nvSpPr>
          <p:cNvPr id="47114" name="Text Box 12"/>
          <p:cNvSpPr txBox="1">
            <a:spLocks noChangeArrowheads="1"/>
          </p:cNvSpPr>
          <p:nvPr/>
        </p:nvSpPr>
        <p:spPr bwMode="auto">
          <a:xfrm>
            <a:off x="304800" y="6550025"/>
            <a:ext cx="9144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i="1">
                <a:latin typeface="Times New Roman" charset="0"/>
              </a:rPr>
              <a:t>page 3 of 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342019"/>
                                        </p:tgtEl>
                                        <p:attrNameLst>
                                          <p:attrName>ppt_x</p:attrName>
                                        </p:attrNameLst>
                                      </p:cBhvr>
                                      <p:tavLst>
                                        <p:tav tm="0">
                                          <p:val>
                                            <p:strVal val="ppt_x"/>
                                          </p:val>
                                        </p:tav>
                                        <p:tav tm="100000">
                                          <p:val>
                                            <p:strVal val="ppt_x"/>
                                          </p:val>
                                        </p:tav>
                                      </p:tavLst>
                                    </p:anim>
                                    <p:anim calcmode="lin" valueType="num">
                                      <p:cBhvr additive="base">
                                        <p:cTn id="7" dur="1000"/>
                                        <p:tgtEl>
                                          <p:spTgt spid="342019"/>
                                        </p:tgtEl>
                                        <p:attrNameLst>
                                          <p:attrName>ppt_y</p:attrName>
                                        </p:attrNameLst>
                                      </p:cBhvr>
                                      <p:tavLst>
                                        <p:tav tm="0">
                                          <p:val>
                                            <p:strVal val="ppt_y"/>
                                          </p:val>
                                        </p:tav>
                                        <p:tav tm="100000">
                                          <p:val>
                                            <p:strVal val="0-ppt_h/2"/>
                                          </p:val>
                                        </p:tav>
                                      </p:tavLst>
                                    </p:anim>
                                    <p:set>
                                      <p:cBhvr>
                                        <p:cTn id="8" dur="1" fill="hold">
                                          <p:stCondLst>
                                            <p:cond delay="999"/>
                                          </p:stCondLst>
                                        </p:cTn>
                                        <p:tgtEl>
                                          <p:spTgt spid="342019"/>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9" grpId="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a:latin typeface="Times New Roman" charset="0"/>
            </a:endParaRPr>
          </a:p>
        </p:txBody>
      </p:sp>
      <p:sp>
        <p:nvSpPr>
          <p:cNvPr id="49155" name="Text Box 3"/>
          <p:cNvSpPr txBox="1">
            <a:spLocks noChangeArrowheads="1"/>
          </p:cNvSpPr>
          <p:nvPr/>
        </p:nvSpPr>
        <p:spPr bwMode="auto">
          <a:xfrm>
            <a:off x="398463" y="1181100"/>
            <a:ext cx="8440737" cy="3946525"/>
          </a:xfrm>
          <a:prstGeom prst="rect">
            <a:avLst/>
          </a:prstGeom>
          <a:noFill/>
          <a:ln w="9525">
            <a:noFill/>
            <a:miter lim="800000"/>
            <a:headEnd/>
            <a:tailEnd/>
          </a:ln>
        </p:spPr>
        <p:txBody>
          <a:bodyPr>
            <a:prstTxWarp prst="textNoShape">
              <a:avLst/>
            </a:prstTxWarp>
            <a:spAutoFit/>
          </a:bodyPr>
          <a:lstStyle/>
          <a:p>
            <a:pPr>
              <a:lnSpc>
                <a:spcPct val="88000"/>
              </a:lnSpc>
            </a:pPr>
            <a:r>
              <a:rPr lang="en-US" sz="1600" b="1">
                <a:latin typeface="Courier New" charset="0"/>
              </a:rPr>
              <a:t>public class GStoplightGUI extends GraphicsProgram {</a:t>
            </a:r>
          </a:p>
          <a:p>
            <a:pPr>
              <a:lnSpc>
                <a:spcPct val="88000"/>
              </a:lnSpc>
            </a:pPr>
            <a:endParaRPr lang="en-US" sz="1000" b="1">
              <a:latin typeface="Courier New" charset="0"/>
            </a:endParaRPr>
          </a:p>
          <a:p>
            <a:pPr>
              <a:lnSpc>
                <a:spcPct val="88000"/>
              </a:lnSpc>
            </a:pPr>
            <a:r>
              <a:rPr lang="en-US" sz="1600" b="1">
                <a:latin typeface="Courier New" charset="0"/>
              </a:rPr>
              <a:t>   public void init() {</a:t>
            </a:r>
          </a:p>
          <a:p>
            <a:pPr>
              <a:lnSpc>
                <a:spcPct val="88000"/>
              </a:lnSpc>
            </a:pPr>
            <a:r>
              <a:rPr lang="en-US" sz="1600" b="1">
                <a:latin typeface="Courier New" charset="0"/>
              </a:rPr>
              <a:t>      stoplight = new GStoplight();</a:t>
            </a:r>
          </a:p>
          <a:p>
            <a:pPr>
              <a:lnSpc>
                <a:spcPct val="88000"/>
              </a:lnSpc>
            </a:pPr>
            <a:r>
              <a:rPr lang="en-US" sz="1600" b="1">
                <a:latin typeface="Courier New" charset="0"/>
              </a:rPr>
              <a:t>      add(stoplight, getWidth() / 2, getHeight() / 2);</a:t>
            </a:r>
          </a:p>
          <a:p>
            <a:pPr>
              <a:lnSpc>
                <a:spcPct val="88000"/>
              </a:lnSpc>
            </a:pPr>
            <a:r>
              <a:rPr lang="en-US" sz="1600" b="1">
                <a:latin typeface="Courier New" charset="0"/>
              </a:rPr>
              <a:t>      add(new JButton("Red"), SOUTH);</a:t>
            </a:r>
          </a:p>
          <a:p>
            <a:pPr>
              <a:lnSpc>
                <a:spcPct val="88000"/>
              </a:lnSpc>
            </a:pPr>
            <a:r>
              <a:rPr lang="en-US" sz="1600" b="1">
                <a:latin typeface="Courier New" charset="0"/>
              </a:rPr>
              <a:t>      add(new JButton("Yellow"), SOUTH);</a:t>
            </a:r>
          </a:p>
          <a:p>
            <a:pPr>
              <a:lnSpc>
                <a:spcPct val="88000"/>
              </a:lnSpc>
            </a:pPr>
            <a:r>
              <a:rPr lang="en-US" sz="1600" b="1">
                <a:latin typeface="Courier New" charset="0"/>
              </a:rPr>
              <a:t>      add(new JButton("Green"), SOUTH);</a:t>
            </a:r>
          </a:p>
          <a:p>
            <a:pPr>
              <a:lnSpc>
                <a:spcPct val="88000"/>
              </a:lnSpc>
            </a:pPr>
            <a:r>
              <a:rPr lang="en-US" sz="1600" b="1">
                <a:latin typeface="Courier New" charset="0"/>
              </a:rPr>
              <a:t>      addActionListeners();</a:t>
            </a:r>
          </a:p>
          <a:p>
            <a:pPr>
              <a:lnSpc>
                <a:spcPct val="88000"/>
              </a:lnSpc>
            </a:pPr>
            <a:r>
              <a:rPr lang="en-US" sz="1600" b="1">
                <a:latin typeface="Courier New" charset="0"/>
              </a:rPr>
              <a:t>   }</a:t>
            </a:r>
          </a:p>
          <a:p>
            <a:pPr>
              <a:lnSpc>
                <a:spcPct val="88000"/>
              </a:lnSpc>
            </a:pPr>
            <a:endParaRPr lang="en-US" sz="1000" b="1">
              <a:latin typeface="Courier New" charset="0"/>
            </a:endParaRPr>
          </a:p>
          <a:p>
            <a:pPr>
              <a:lnSpc>
                <a:spcPct val="88000"/>
              </a:lnSpc>
            </a:pPr>
            <a:r>
              <a:rPr lang="en-US" sz="1600" b="1">
                <a:latin typeface="Courier New" charset="0"/>
              </a:rPr>
              <a:t>   public void actionPerformed(ActionEvent e) {</a:t>
            </a:r>
          </a:p>
          <a:p>
            <a:pPr>
              <a:lnSpc>
                <a:spcPct val="88000"/>
              </a:lnSpc>
            </a:pPr>
            <a:r>
              <a:rPr lang="en-US" sz="1600" b="1">
                <a:latin typeface="Courier New" charset="0"/>
              </a:rPr>
              <a:t>      String cmd = e.getActionCommand();</a:t>
            </a:r>
          </a:p>
          <a:p>
            <a:pPr>
              <a:lnSpc>
                <a:spcPct val="88000"/>
              </a:lnSpc>
            </a:pPr>
            <a:r>
              <a:rPr lang="en-US" sz="1600" b="1">
                <a:latin typeface="Courier New" charset="0"/>
              </a:rPr>
              <a:t>      stoplight.setState(cmd);</a:t>
            </a:r>
          </a:p>
          <a:p>
            <a:pPr>
              <a:lnSpc>
                <a:spcPct val="88000"/>
              </a:lnSpc>
            </a:pPr>
            <a:r>
              <a:rPr lang="en-US" sz="1600" b="1">
                <a:latin typeface="Courier New" charset="0"/>
              </a:rPr>
              <a:t>   }</a:t>
            </a:r>
          </a:p>
          <a:p>
            <a:pPr>
              <a:lnSpc>
                <a:spcPct val="88000"/>
              </a:lnSpc>
            </a:pPr>
            <a:endParaRPr lang="en-US" sz="1000" b="1">
              <a:solidFill>
                <a:srgbClr val="333333"/>
              </a:solidFill>
              <a:latin typeface="Courier New" charset="0"/>
            </a:endParaRPr>
          </a:p>
          <a:p>
            <a:pPr>
              <a:lnSpc>
                <a:spcPct val="88000"/>
              </a:lnSpc>
            </a:pPr>
            <a:r>
              <a:rPr lang="en-US" sz="1600" b="1">
                <a:solidFill>
                  <a:srgbClr val="0000FF"/>
                </a:solidFill>
                <a:latin typeface="Courier New" charset="0"/>
              </a:rPr>
              <a:t>/* Private instance variables */</a:t>
            </a:r>
            <a:endParaRPr lang="en-US" sz="1600" b="1">
              <a:solidFill>
                <a:srgbClr val="333333"/>
              </a:solidFill>
              <a:latin typeface="Courier New" charset="0"/>
            </a:endParaRPr>
          </a:p>
          <a:p>
            <a:pPr>
              <a:lnSpc>
                <a:spcPct val="88000"/>
              </a:lnSpc>
            </a:pPr>
            <a:r>
              <a:rPr lang="en-US" sz="1600" b="1">
                <a:latin typeface="Courier New" charset="0"/>
              </a:rPr>
              <a:t>   private GStoplight stoplight;</a:t>
            </a:r>
          </a:p>
          <a:p>
            <a:pPr>
              <a:lnSpc>
                <a:spcPct val="88000"/>
              </a:lnSpc>
            </a:pPr>
            <a:r>
              <a:rPr lang="en-US" sz="1600" b="1">
                <a:latin typeface="Courier New" charset="0"/>
              </a:rPr>
              <a:t>}</a:t>
            </a:r>
          </a:p>
        </p:txBody>
      </p:sp>
      <p:sp>
        <p:nvSpPr>
          <p:cNvPr id="49156" name="Rectangle 4"/>
          <p:cNvSpPr>
            <a:spLocks noChangeArrowheads="1"/>
          </p:cNvSpPr>
          <p:nvPr/>
        </p:nvSpPr>
        <p:spPr bwMode="auto">
          <a:xfrm>
            <a:off x="0" y="0"/>
            <a:ext cx="9131300" cy="1087438"/>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9157"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9158" name="Rectangle 6"/>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charset="0"/>
              </a:rPr>
              <a:t>GStoplightGUI</a:t>
            </a:r>
            <a:r>
              <a:rPr lang="en-US" sz="4000">
                <a:solidFill>
                  <a:srgbClr val="FF0000"/>
                </a:solidFill>
              </a:rPr>
              <a:t> Program</a:t>
            </a:r>
            <a:endParaRPr lang="en-US">
              <a:solidFill>
                <a:srgbClr val="FF0000"/>
              </a:solidFill>
            </a:endParaRPr>
          </a:p>
        </p:txBody>
      </p:sp>
      <p:sp>
        <p:nvSpPr>
          <p:cNvPr id="49159"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a:latin typeface="Times New Roman"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charset="0"/>
              </a:rPr>
              <a:t>JToggleButton</a:t>
            </a:r>
            <a:r>
              <a:rPr lang="en-US" sz="4000">
                <a:solidFill>
                  <a:srgbClr val="FF0000"/>
                </a:solidFill>
              </a:rPr>
              <a:t> Class</a:t>
            </a:r>
            <a:endParaRPr lang="en-US">
              <a:solidFill>
                <a:schemeClr val="tx1"/>
              </a:solidFill>
            </a:endParaRPr>
          </a:p>
        </p:txBody>
      </p:sp>
      <p:sp>
        <p:nvSpPr>
          <p:cNvPr id="51203" name="Rectangle 3"/>
          <p:cNvSpPr>
            <a:spLocks noChangeArrowheads="1"/>
          </p:cNvSpPr>
          <p:nvPr/>
        </p:nvSpPr>
        <p:spPr bwMode="auto">
          <a:xfrm>
            <a:off x="482600" y="1155700"/>
            <a:ext cx="8128000" cy="1358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a:t>
            </a:r>
            <a:r>
              <a:rPr lang="en-US" sz="2000" b="1">
                <a:latin typeface="Courier New" charset="0"/>
              </a:rPr>
              <a:t>JToggleButton</a:t>
            </a:r>
            <a:r>
              <a:rPr lang="en-US" sz="2400">
                <a:latin typeface="Times New Roman" charset="0"/>
              </a:rPr>
              <a:t> class is another type of button that is similar to </a:t>
            </a:r>
            <a:r>
              <a:rPr lang="en-US" sz="2000" b="1">
                <a:latin typeface="Courier New" charset="0"/>
              </a:rPr>
              <a:t>JButton</a:t>
            </a:r>
            <a:r>
              <a:rPr lang="en-US" sz="2400">
                <a:latin typeface="Times New Roman" charset="0"/>
              </a:rPr>
              <a:t> but maintains an on/off state.  On the screen, a </a:t>
            </a:r>
            <a:r>
              <a:rPr lang="en-US" sz="2000" b="1">
                <a:latin typeface="Courier New" charset="0"/>
              </a:rPr>
              <a:t>JToggleButton</a:t>
            </a:r>
            <a:r>
              <a:rPr lang="en-US" sz="2400">
                <a:latin typeface="Times New Roman" charset="0"/>
              </a:rPr>
              <a:t> looks just like a </a:t>
            </a:r>
            <a:r>
              <a:rPr lang="en-US" sz="2000" b="1">
                <a:latin typeface="Courier New" charset="0"/>
              </a:rPr>
              <a:t>JButton</a:t>
            </a:r>
            <a:r>
              <a:rPr lang="en-US" sz="2400">
                <a:latin typeface="Times New Roman" charset="0"/>
              </a:rPr>
              <a:t> except for the fact that it stays on after you release the mouse button.</a:t>
            </a:r>
          </a:p>
          <a:p>
            <a:pPr marL="342900" indent="-342900" algn="just">
              <a:lnSpc>
                <a:spcPct val="85000"/>
              </a:lnSpc>
              <a:spcAft>
                <a:spcPct val="50000"/>
              </a:spcAft>
              <a:buFontTx/>
              <a:buChar char="•"/>
            </a:pPr>
            <a:endParaRPr lang="en-US" sz="2400">
              <a:latin typeface="Times New Roman" charset="0"/>
            </a:endParaRPr>
          </a:p>
        </p:txBody>
      </p:sp>
      <p:sp>
        <p:nvSpPr>
          <p:cNvPr id="305156" name="Rectangle 4"/>
          <p:cNvSpPr>
            <a:spLocks noChangeArrowheads="1"/>
          </p:cNvSpPr>
          <p:nvPr/>
        </p:nvSpPr>
        <p:spPr bwMode="auto">
          <a:xfrm>
            <a:off x="482600" y="2578100"/>
            <a:ext cx="8128000" cy="1231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As its name suggests, a </a:t>
            </a:r>
            <a:r>
              <a:rPr lang="en-US" sz="2000" b="1">
                <a:latin typeface="Courier New" charset="0"/>
              </a:rPr>
              <a:t>JToggleButton</a:t>
            </a:r>
            <a:r>
              <a:rPr lang="en-US" sz="2400">
                <a:latin typeface="Times New Roman" charset="0"/>
              </a:rPr>
              <a:t> toggles back and forth between on and off when it is clicked.  Clicking the first time turns it from off to on; clicking a second time turns it off.</a:t>
            </a:r>
          </a:p>
        </p:txBody>
      </p:sp>
      <p:pic>
        <p:nvPicPr>
          <p:cNvPr id="305157" name="Picture 5" descr="BGActiveButton"/>
          <p:cNvPicPr>
            <a:picLocks noChangeAspect="1" noChangeArrowheads="1"/>
          </p:cNvPicPr>
          <p:nvPr/>
        </p:nvPicPr>
        <p:blipFill>
          <a:blip r:embed="rId3"/>
          <a:srcRect/>
          <a:stretch>
            <a:fillRect/>
          </a:stretch>
        </p:blipFill>
        <p:spPr bwMode="auto">
          <a:xfrm>
            <a:off x="4000500" y="3733800"/>
            <a:ext cx="1143000" cy="457200"/>
          </a:xfrm>
          <a:prstGeom prst="rect">
            <a:avLst/>
          </a:prstGeom>
          <a:noFill/>
          <a:ln w="9525">
            <a:noFill/>
            <a:miter lim="800000"/>
            <a:headEnd/>
            <a:tailEnd/>
          </a:ln>
        </p:spPr>
      </p:pic>
      <p:pic>
        <p:nvPicPr>
          <p:cNvPr id="305158" name="Picture 6" descr="BGButton"/>
          <p:cNvPicPr>
            <a:picLocks noChangeAspect="1" noChangeArrowheads="1"/>
          </p:cNvPicPr>
          <p:nvPr/>
        </p:nvPicPr>
        <p:blipFill>
          <a:blip r:embed="rId4"/>
          <a:srcRect/>
          <a:stretch>
            <a:fillRect/>
          </a:stretch>
        </p:blipFill>
        <p:spPr bwMode="auto">
          <a:xfrm>
            <a:off x="4000500" y="3733800"/>
            <a:ext cx="1143000" cy="457200"/>
          </a:xfrm>
          <a:prstGeom prst="rect">
            <a:avLst/>
          </a:prstGeom>
          <a:noFill/>
          <a:ln w="9525">
            <a:noFill/>
            <a:miter lim="800000"/>
            <a:headEnd/>
            <a:tailEnd/>
          </a:ln>
        </p:spPr>
      </p:pic>
      <p:sp>
        <p:nvSpPr>
          <p:cNvPr id="305159" name="Text Box 7"/>
          <p:cNvSpPr txBox="1">
            <a:spLocks noChangeArrowheads="1"/>
          </p:cNvSpPr>
          <p:nvPr/>
        </p:nvSpPr>
        <p:spPr bwMode="auto">
          <a:xfrm>
            <a:off x="4038600" y="3810000"/>
            <a:ext cx="1066800" cy="304800"/>
          </a:xfrm>
          <a:prstGeom prst="rect">
            <a:avLst/>
          </a:prstGeom>
          <a:noFill/>
          <a:ln w="9525">
            <a:noFill/>
            <a:miter lim="800000"/>
            <a:headEnd/>
            <a:tailEnd/>
          </a:ln>
        </p:spPr>
        <p:txBody>
          <a:bodyPr>
            <a:prstTxWarp prst="textNoShape">
              <a:avLst/>
            </a:prstTxWarp>
            <a:spAutoFit/>
          </a:bodyPr>
          <a:lstStyle/>
          <a:p>
            <a:pPr algn="ctr"/>
            <a:r>
              <a:rPr lang="en-US" sz="1400" b="1">
                <a:solidFill>
                  <a:srgbClr val="333333"/>
                </a:solidFill>
              </a:rPr>
              <a:t>Toggle</a:t>
            </a:r>
            <a:endParaRPr lang="en-US" sz="1400">
              <a:solidFill>
                <a:srgbClr val="333333"/>
              </a:solidFill>
            </a:endParaRPr>
          </a:p>
        </p:txBody>
      </p:sp>
      <p:sp>
        <p:nvSpPr>
          <p:cNvPr id="305160" name="Rectangle 8"/>
          <p:cNvSpPr>
            <a:spLocks noChangeArrowheads="1"/>
          </p:cNvSpPr>
          <p:nvPr/>
        </p:nvSpPr>
        <p:spPr bwMode="auto">
          <a:xfrm>
            <a:off x="482600" y="44196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You can determine whether a </a:t>
            </a:r>
            <a:r>
              <a:rPr lang="en-US" sz="2000" b="1">
                <a:latin typeface="Courier New" charset="0"/>
              </a:rPr>
              <a:t>JToggleButton</a:t>
            </a:r>
            <a:r>
              <a:rPr lang="en-US" sz="2400">
                <a:latin typeface="Times New Roman" charset="0"/>
              </a:rPr>
              <a:t> is on by calling </a:t>
            </a:r>
            <a:r>
              <a:rPr lang="en-US" sz="2000" b="1">
                <a:latin typeface="Courier New" charset="0"/>
              </a:rPr>
              <a:t>isSelected</a:t>
            </a:r>
            <a:r>
              <a:rPr lang="en-US" sz="2400">
                <a:latin typeface="Times New Roman" charset="0"/>
              </a:rPr>
              <a:t>, which returns </a:t>
            </a:r>
            <a:r>
              <a:rPr lang="en-US" sz="2000" b="1">
                <a:latin typeface="Courier New" charset="0"/>
              </a:rPr>
              <a:t>true</a:t>
            </a:r>
            <a:r>
              <a:rPr lang="en-US" sz="2400">
                <a:latin typeface="Times New Roman" charset="0"/>
              </a:rPr>
              <a:t> if the button is on.</a:t>
            </a:r>
          </a:p>
        </p:txBody>
      </p:sp>
      <p:sp>
        <p:nvSpPr>
          <p:cNvPr id="305161" name="Rectangle 9"/>
          <p:cNvSpPr>
            <a:spLocks noChangeArrowheads="1"/>
          </p:cNvSpPr>
          <p:nvPr/>
        </p:nvSpPr>
        <p:spPr bwMode="auto">
          <a:xfrm>
            <a:off x="482600" y="5219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a:t>
            </a:r>
            <a:r>
              <a:rPr lang="en-US" sz="2000" b="1">
                <a:latin typeface="Courier New" charset="0"/>
              </a:rPr>
              <a:t>JToggleButton</a:t>
            </a:r>
            <a:r>
              <a:rPr lang="en-US" sz="2400">
                <a:latin typeface="Times New Roman" charset="0"/>
              </a:rPr>
              <a:t> class itself is not used as much as two of its subclasses, </a:t>
            </a:r>
            <a:r>
              <a:rPr lang="en-US" sz="2000" b="1">
                <a:latin typeface="Courier New" charset="0"/>
              </a:rPr>
              <a:t>JCheckBox</a:t>
            </a:r>
            <a:r>
              <a:rPr lang="en-US" sz="2400">
                <a:latin typeface="Times New Roman" charset="0"/>
              </a:rPr>
              <a:t> and </a:t>
            </a:r>
            <a:r>
              <a:rPr lang="en-US" sz="2000" b="1">
                <a:latin typeface="Courier New" charset="0"/>
              </a:rPr>
              <a:t>JRadioButton</a:t>
            </a:r>
            <a:r>
              <a:rPr lang="en-US" sz="2400">
                <a:latin typeface="Times New Roman" charset="0"/>
              </a:rPr>
              <a:t>, which are described on the next two slides.</a:t>
            </a:r>
          </a:p>
        </p:txBody>
      </p:sp>
      <p:sp>
        <p:nvSpPr>
          <p:cNvPr id="305162" name="Freeform 10"/>
          <p:cNvSpPr>
            <a:spLocks/>
          </p:cNvSpPr>
          <p:nvPr/>
        </p:nvSpPr>
        <p:spPr bwMode="auto">
          <a:xfrm>
            <a:off x="4932363" y="4005263"/>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5156">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305157"/>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305158"/>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30515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52" presetClass="entr" presetSubtype="0" fill="hold" grpId="0" nodeType="clickEffect">
                                  <p:stCondLst>
                                    <p:cond delay="0"/>
                                  </p:stCondLst>
                                  <p:childTnLst>
                                    <p:set>
                                      <p:cBhvr>
                                        <p:cTn id="19" dur="1" fill="hold">
                                          <p:stCondLst>
                                            <p:cond delay="0"/>
                                          </p:stCondLst>
                                        </p:cTn>
                                        <p:tgtEl>
                                          <p:spTgt spid="305162"/>
                                        </p:tgtEl>
                                        <p:attrNameLst>
                                          <p:attrName>style.visibility</p:attrName>
                                        </p:attrNameLst>
                                      </p:cBhvr>
                                      <p:to>
                                        <p:strVal val="visible"/>
                                      </p:to>
                                    </p:set>
                                    <p:animScale>
                                      <p:cBhvr>
                                        <p:cTn id="20" dur="1000" decel="50000" fill="hold">
                                          <p:stCondLst>
                                            <p:cond delay="0"/>
                                          </p:stCondLst>
                                        </p:cTn>
                                        <p:tgtEl>
                                          <p:spTgt spid="3051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305162"/>
                                        </p:tgtEl>
                                        <p:attrNameLst>
                                          <p:attrName>ppt_x</p:attrName>
                                          <p:attrName>ppt_y</p:attrName>
                                        </p:attrNameLst>
                                      </p:cBhvr>
                                    </p:animMotion>
                                    <p:animEffect transition="in" filter="fade">
                                      <p:cBhvr>
                                        <p:cTn id="22" dur="1000"/>
                                        <p:tgtEl>
                                          <p:spTgt spid="305162"/>
                                        </p:tgtEl>
                                      </p:cBhvr>
                                    </p:animEffect>
                                  </p:childTnLst>
                                </p:cTn>
                              </p:par>
                            </p:childTnLst>
                          </p:cTn>
                        </p:par>
                        <p:par>
                          <p:cTn id="23" fill="hold">
                            <p:stCondLst>
                              <p:cond delay="1000"/>
                            </p:stCondLst>
                            <p:childTnLst>
                              <p:par>
                                <p:cTn id="24" presetID="1" presetClass="exit" presetSubtype="0" fill="hold" nodeType="afterEffect">
                                  <p:stCondLst>
                                    <p:cond delay="0"/>
                                  </p:stCondLst>
                                  <p:childTnLst>
                                    <p:set>
                                      <p:cBhvr>
                                        <p:cTn id="25" dur="1" fill="hold">
                                          <p:stCondLst>
                                            <p:cond delay="0"/>
                                          </p:stCondLst>
                                        </p:cTn>
                                        <p:tgtEl>
                                          <p:spTgt spid="30515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05158"/>
                                        </p:tgtEl>
                                        <p:attrNameLst>
                                          <p:attrName>style.visibility</p:attrName>
                                        </p:attrNameLst>
                                      </p:cBhvr>
                                      <p:to>
                                        <p:strVal val="visible"/>
                                      </p:to>
                                    </p:set>
                                  </p:childTnLst>
                                </p:cTn>
                              </p:par>
                            </p:childTnLst>
                          </p:cTn>
                        </p:par>
                        <p:par>
                          <p:cTn id="30" fill="hold">
                            <p:stCondLst>
                              <p:cond delay="0"/>
                            </p:stCondLst>
                            <p:childTnLst>
                              <p:par>
                                <p:cTn id="31" presetID="52" presetClass="exit" presetSubtype="0" fill="hold" grpId="1" nodeType="afterEffect">
                                  <p:stCondLst>
                                    <p:cond delay="0"/>
                                  </p:stCondLst>
                                  <p:childTnLst>
                                    <p:animScale>
                                      <p:cBhvr>
                                        <p:cTn id="32" dur="1000" accel="50000">
                                          <p:stCondLst>
                                            <p:cond delay="0"/>
                                          </p:stCondLst>
                                        </p:cTn>
                                        <p:tgtEl>
                                          <p:spTgt spid="30516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33" dur="1000" accel="50000">
                                          <p:stCondLst>
                                            <p:cond delay="0"/>
                                          </p:stCondLst>
                                        </p:cTn>
                                        <p:tgtEl>
                                          <p:spTgt spid="305162"/>
                                        </p:tgtEl>
                                        <p:attrNameLst>
                                          <p:attrName>ppt_x</p:attrName>
                                          <p:attrName>ppt_y</p:attrName>
                                        </p:attrNameLst>
                                      </p:cBhvr>
                                    </p:animMotion>
                                    <p:animEffect transition="out" filter="fade">
                                      <p:cBhvr>
                                        <p:cTn id="34" dur="1000"/>
                                        <p:tgtEl>
                                          <p:spTgt spid="305162"/>
                                        </p:tgtEl>
                                      </p:cBhvr>
                                    </p:animEffect>
                                    <p:set>
                                      <p:cBhvr>
                                        <p:cTn id="35" dur="1" fill="hold">
                                          <p:stCondLst>
                                            <p:cond delay="999"/>
                                          </p:stCondLst>
                                        </p:cTn>
                                        <p:tgtEl>
                                          <p:spTgt spid="305162"/>
                                        </p:tgtEl>
                                        <p:attrNameLst>
                                          <p:attrName>style.visibility</p:attrName>
                                        </p:attrNameLst>
                                      </p:cBhvr>
                                      <p:to>
                                        <p:strVal val="hidden"/>
                                      </p:to>
                                    </p:set>
                                  </p:childTnLst>
                                </p:cTn>
                              </p:par>
                            </p:childTnLst>
                          </p:cTn>
                        </p:par>
                        <p:par>
                          <p:cTn id="36" fill="hold">
                            <p:stCondLst>
                              <p:cond delay="1000"/>
                            </p:stCondLst>
                            <p:childTnLst>
                              <p:par>
                                <p:cTn id="37" presetID="1" presetClass="entr" presetSubtype="0" fill="hold" grpId="0" nodeType="afterEffect">
                                  <p:stCondLst>
                                    <p:cond delay="0"/>
                                  </p:stCondLst>
                                  <p:childTnLst>
                                    <p:set>
                                      <p:cBhvr>
                                        <p:cTn id="38" dur="1" fill="hold">
                                          <p:stCondLst>
                                            <p:cond delay="499"/>
                                          </p:stCondLst>
                                        </p:cTn>
                                        <p:tgtEl>
                                          <p:spTgt spid="305160">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0516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56" grpId="0" build="p" autoUpdateAnimBg="0"/>
      <p:bldP spid="305159" grpId="0"/>
      <p:bldP spid="305160" grpId="0" build="p" autoUpdateAnimBg="0"/>
      <p:bldP spid="305161" grpId="0" build="p" autoUpdateAnimBg="0"/>
      <p:bldP spid="305162" grpId="0" animBg="1"/>
      <p:bldP spid="305162" grpId="1" animBg="1"/>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charset="0"/>
              </a:rPr>
              <a:t>JCheckBox</a:t>
            </a:r>
            <a:r>
              <a:rPr lang="en-US" sz="4000">
                <a:solidFill>
                  <a:srgbClr val="FF0000"/>
                </a:solidFill>
              </a:rPr>
              <a:t> Class</a:t>
            </a:r>
            <a:endParaRPr lang="en-US">
              <a:solidFill>
                <a:schemeClr val="tx1"/>
              </a:solidFill>
            </a:endParaRPr>
          </a:p>
        </p:txBody>
      </p:sp>
      <p:sp>
        <p:nvSpPr>
          <p:cNvPr id="53251" name="Rectangle 3"/>
          <p:cNvSpPr>
            <a:spLocks noChangeArrowheads="1"/>
          </p:cNvSpPr>
          <p:nvPr/>
        </p:nvSpPr>
        <p:spPr bwMode="auto">
          <a:xfrm>
            <a:off x="482600" y="1155700"/>
            <a:ext cx="8128000" cy="1358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a:t>
            </a:r>
            <a:r>
              <a:rPr lang="en-US" sz="2000" b="1">
                <a:latin typeface="Courier New" charset="0"/>
              </a:rPr>
              <a:t>JCheckBox</a:t>
            </a:r>
            <a:r>
              <a:rPr lang="en-US" sz="2400">
                <a:latin typeface="Times New Roman" charset="0"/>
              </a:rPr>
              <a:t> class is a subclass of </a:t>
            </a:r>
            <a:r>
              <a:rPr lang="en-US" sz="2000" b="1">
                <a:latin typeface="Courier New" charset="0"/>
              </a:rPr>
              <a:t>JToggleButton</a:t>
            </a:r>
            <a:r>
              <a:rPr lang="en-US" sz="2400">
                <a:latin typeface="Times New Roman" charset="0"/>
              </a:rPr>
              <a:t> and therefore inherits its behavior.</a:t>
            </a:r>
          </a:p>
          <a:p>
            <a:pPr marL="342900" indent="-342900" algn="just">
              <a:lnSpc>
                <a:spcPct val="85000"/>
              </a:lnSpc>
              <a:spcAft>
                <a:spcPct val="50000"/>
              </a:spcAft>
              <a:buFontTx/>
              <a:buChar char="•"/>
            </a:pPr>
            <a:endParaRPr lang="en-US" sz="2400">
              <a:latin typeface="Times New Roman" charset="0"/>
            </a:endParaRPr>
          </a:p>
        </p:txBody>
      </p:sp>
      <p:sp>
        <p:nvSpPr>
          <p:cNvPr id="307204" name="Rectangle 4"/>
          <p:cNvSpPr>
            <a:spLocks noChangeArrowheads="1"/>
          </p:cNvSpPr>
          <p:nvPr/>
        </p:nvSpPr>
        <p:spPr bwMode="auto">
          <a:xfrm>
            <a:off x="482600" y="1981200"/>
            <a:ext cx="8128000" cy="1231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In terms of its operation, a </a:t>
            </a:r>
            <a:r>
              <a:rPr lang="en-US" sz="2000" b="1">
                <a:latin typeface="Courier New" charset="0"/>
              </a:rPr>
              <a:t>JCheckBox</a:t>
            </a:r>
            <a:r>
              <a:rPr lang="en-US" sz="2400">
                <a:latin typeface="Times New Roman" charset="0"/>
              </a:rPr>
              <a:t> works exactly like an instance of its parent class.  The only difference is in what the button looks like on the screen.  In a </a:t>
            </a:r>
            <a:r>
              <a:rPr lang="en-US" sz="2000" b="1">
                <a:latin typeface="Courier New" charset="0"/>
              </a:rPr>
              <a:t>JCheckBox</a:t>
            </a:r>
            <a:r>
              <a:rPr lang="en-US" sz="2400">
                <a:latin typeface="Times New Roman" charset="0"/>
              </a:rPr>
              <a:t>, the button label appears to the right of a small square that either contains or does not contain a check mark, like this:</a:t>
            </a:r>
          </a:p>
        </p:txBody>
      </p:sp>
      <p:sp>
        <p:nvSpPr>
          <p:cNvPr id="307205" name="Rectangle 5"/>
          <p:cNvSpPr>
            <a:spLocks noChangeArrowheads="1"/>
          </p:cNvSpPr>
          <p:nvPr/>
        </p:nvSpPr>
        <p:spPr bwMode="auto">
          <a:xfrm>
            <a:off x="482600" y="43434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Because a </a:t>
            </a:r>
            <a:r>
              <a:rPr lang="en-US" sz="2000" b="1">
                <a:latin typeface="Courier New" charset="0"/>
              </a:rPr>
              <a:t>JCheckBox</a:t>
            </a:r>
            <a:r>
              <a:rPr lang="en-US" sz="2400">
                <a:latin typeface="Times New Roman" charset="0"/>
              </a:rPr>
              <a:t> is a </a:t>
            </a:r>
            <a:r>
              <a:rPr lang="en-US" sz="2000" b="1">
                <a:latin typeface="Courier New" charset="0"/>
              </a:rPr>
              <a:t>JToggleButton</a:t>
            </a:r>
            <a:r>
              <a:rPr lang="en-US" sz="2400">
                <a:latin typeface="Times New Roman" charset="0"/>
              </a:rPr>
              <a:t>, you can call the </a:t>
            </a:r>
            <a:r>
              <a:rPr lang="en-US" sz="2000" b="1">
                <a:latin typeface="Courier New" charset="0"/>
              </a:rPr>
              <a:t>isSelected</a:t>
            </a:r>
            <a:r>
              <a:rPr lang="en-US" sz="2400">
                <a:latin typeface="Times New Roman" charset="0"/>
              </a:rPr>
              <a:t> method to determine its state.</a:t>
            </a:r>
          </a:p>
        </p:txBody>
      </p:sp>
      <p:sp>
        <p:nvSpPr>
          <p:cNvPr id="307206" name="Rectangle 6"/>
          <p:cNvSpPr>
            <a:spLocks noChangeArrowheads="1"/>
          </p:cNvSpPr>
          <p:nvPr/>
        </p:nvSpPr>
        <p:spPr bwMode="auto">
          <a:xfrm>
            <a:off x="482600" y="5219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Like a </a:t>
            </a:r>
            <a:r>
              <a:rPr lang="en-US" sz="2000" b="1">
                <a:latin typeface="Courier New" charset="0"/>
              </a:rPr>
              <a:t>JButton</a:t>
            </a:r>
            <a:r>
              <a:rPr lang="en-US" sz="2400">
                <a:latin typeface="Times New Roman" charset="0"/>
              </a:rPr>
              <a:t>, a </a:t>
            </a:r>
            <a:r>
              <a:rPr lang="en-US" sz="2000" b="1">
                <a:latin typeface="Courier New" charset="0"/>
              </a:rPr>
              <a:t>JCheckBox</a:t>
            </a:r>
            <a:r>
              <a:rPr lang="en-US" sz="2400">
                <a:latin typeface="Times New Roman" charset="0"/>
              </a:rPr>
              <a:t> generates action events when it is clicked.  Both of these classes inherit this behavior from </a:t>
            </a:r>
            <a:r>
              <a:rPr lang="en-US" sz="2000" b="1">
                <a:latin typeface="Courier New" charset="0"/>
              </a:rPr>
              <a:t>AbstractButton</a:t>
            </a:r>
            <a:r>
              <a:rPr lang="en-US" sz="2400">
                <a:latin typeface="Times New Roman" charset="0"/>
              </a:rPr>
              <a:t>, which is their common superclass.</a:t>
            </a:r>
          </a:p>
        </p:txBody>
      </p:sp>
      <p:pic>
        <p:nvPicPr>
          <p:cNvPr id="307207" name="Picture 7" descr="JCheckBox (blue off)"/>
          <p:cNvPicPr>
            <a:picLocks noChangeAspect="1" noChangeArrowheads="1"/>
          </p:cNvPicPr>
          <p:nvPr/>
        </p:nvPicPr>
        <p:blipFill>
          <a:blip r:embed="rId3"/>
          <a:srcRect/>
          <a:stretch>
            <a:fillRect/>
          </a:stretch>
        </p:blipFill>
        <p:spPr bwMode="auto">
          <a:xfrm>
            <a:off x="4387850" y="3733800"/>
            <a:ext cx="368300" cy="457200"/>
          </a:xfrm>
          <a:prstGeom prst="rect">
            <a:avLst/>
          </a:prstGeom>
          <a:noFill/>
          <a:ln w="9525">
            <a:noFill/>
            <a:miter lim="800000"/>
            <a:headEnd/>
            <a:tailEnd/>
          </a:ln>
        </p:spPr>
      </p:pic>
      <p:pic>
        <p:nvPicPr>
          <p:cNvPr id="307208" name="Picture 8" descr="JCheckBox (blue on)"/>
          <p:cNvPicPr>
            <a:picLocks noChangeAspect="1" noChangeArrowheads="1"/>
          </p:cNvPicPr>
          <p:nvPr/>
        </p:nvPicPr>
        <p:blipFill>
          <a:blip r:embed="rId4"/>
          <a:srcRect/>
          <a:stretch>
            <a:fillRect/>
          </a:stretch>
        </p:blipFill>
        <p:spPr bwMode="auto">
          <a:xfrm>
            <a:off x="4387850" y="3733800"/>
            <a:ext cx="368300" cy="457200"/>
          </a:xfrm>
          <a:prstGeom prst="rect">
            <a:avLst/>
          </a:prstGeom>
          <a:noFill/>
          <a:ln w="9525">
            <a:noFill/>
            <a:miter lim="800000"/>
            <a:headEnd/>
            <a:tailEnd/>
          </a:ln>
        </p:spPr>
      </p:pic>
      <p:sp>
        <p:nvSpPr>
          <p:cNvPr id="307209" name="Text Box 9"/>
          <p:cNvSpPr txBox="1">
            <a:spLocks noChangeArrowheads="1"/>
          </p:cNvSpPr>
          <p:nvPr/>
        </p:nvSpPr>
        <p:spPr bwMode="auto">
          <a:xfrm>
            <a:off x="4686300" y="3810000"/>
            <a:ext cx="1193800" cy="304800"/>
          </a:xfrm>
          <a:prstGeom prst="rect">
            <a:avLst/>
          </a:prstGeom>
          <a:noFill/>
          <a:ln w="9525">
            <a:noFill/>
            <a:miter lim="800000"/>
            <a:headEnd/>
            <a:tailEnd/>
          </a:ln>
        </p:spPr>
        <p:txBody>
          <a:bodyPr>
            <a:prstTxWarp prst="textNoShape">
              <a:avLst/>
            </a:prstTxWarp>
            <a:spAutoFit/>
          </a:bodyPr>
          <a:lstStyle/>
          <a:p>
            <a:r>
              <a:rPr lang="en-US" sz="1400" b="1">
                <a:solidFill>
                  <a:srgbClr val="333333"/>
                </a:solidFill>
              </a:rPr>
              <a:t>CheckBox</a:t>
            </a:r>
            <a:endParaRPr lang="en-US" sz="1400">
              <a:solidFill>
                <a:srgbClr val="333333"/>
              </a:solidFill>
            </a:endParaRPr>
          </a:p>
        </p:txBody>
      </p:sp>
      <p:sp>
        <p:nvSpPr>
          <p:cNvPr id="307210" name="Freeform 10"/>
          <p:cNvSpPr>
            <a:spLocks/>
          </p:cNvSpPr>
          <p:nvPr/>
        </p:nvSpPr>
        <p:spPr bwMode="auto">
          <a:xfrm>
            <a:off x="4643438" y="4005263"/>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7204">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307207"/>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30720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307210"/>
                                        </p:tgtEl>
                                        <p:attrNameLst>
                                          <p:attrName>style.visibility</p:attrName>
                                        </p:attrNameLst>
                                      </p:cBhvr>
                                      <p:to>
                                        <p:strVal val="visible"/>
                                      </p:to>
                                    </p:set>
                                    <p:animScale>
                                      <p:cBhvr>
                                        <p:cTn id="17" dur="1000" decel="50000" fill="hold">
                                          <p:stCondLst>
                                            <p:cond delay="0"/>
                                          </p:stCondLst>
                                        </p:cTn>
                                        <p:tgtEl>
                                          <p:spTgt spid="3072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07210"/>
                                        </p:tgtEl>
                                        <p:attrNameLst>
                                          <p:attrName>ppt_x</p:attrName>
                                          <p:attrName>ppt_y</p:attrName>
                                        </p:attrNameLst>
                                      </p:cBhvr>
                                    </p:animMotion>
                                    <p:animEffect transition="in" filter="fade">
                                      <p:cBhvr>
                                        <p:cTn id="19" dur="1000"/>
                                        <p:tgtEl>
                                          <p:spTgt spid="307210"/>
                                        </p:tgtEl>
                                      </p:cBhvr>
                                    </p:animEffect>
                                  </p:childTnLst>
                                </p:cTn>
                              </p:par>
                            </p:childTnLst>
                          </p:cTn>
                        </p:par>
                        <p:par>
                          <p:cTn id="20" fill="hold">
                            <p:stCondLst>
                              <p:cond delay="1000"/>
                            </p:stCondLst>
                            <p:childTnLst>
                              <p:par>
                                <p:cTn id="21" presetID="1" presetClass="exit" presetSubtype="0" fill="hold" nodeType="afterEffect">
                                  <p:stCondLst>
                                    <p:cond delay="0"/>
                                  </p:stCondLst>
                                  <p:childTnLst>
                                    <p:set>
                                      <p:cBhvr>
                                        <p:cTn id="22" dur="1" fill="hold">
                                          <p:stCondLst>
                                            <p:cond delay="0"/>
                                          </p:stCondLst>
                                        </p:cTn>
                                        <p:tgtEl>
                                          <p:spTgt spid="307207"/>
                                        </p:tgtEl>
                                        <p:attrNameLst>
                                          <p:attrName>style.visibility</p:attrName>
                                        </p:attrNameLst>
                                      </p:cBhvr>
                                      <p:to>
                                        <p:strVal val="hidden"/>
                                      </p:to>
                                    </p:set>
                                  </p:childTnLst>
                                </p:cTn>
                              </p:par>
                            </p:childTnLst>
                          </p:cTn>
                        </p:par>
                        <p:par>
                          <p:cTn id="23" fill="hold">
                            <p:stCondLst>
                              <p:cond delay="1000"/>
                            </p:stCondLst>
                            <p:childTnLst>
                              <p:par>
                                <p:cTn id="24" presetID="1" presetClass="entr" presetSubtype="0" fill="hold" nodeType="afterEffect">
                                  <p:stCondLst>
                                    <p:cond delay="0"/>
                                  </p:stCondLst>
                                  <p:childTnLst>
                                    <p:set>
                                      <p:cBhvr>
                                        <p:cTn id="25" dur="1" fill="hold">
                                          <p:stCondLst>
                                            <p:cond delay="0"/>
                                          </p:stCondLst>
                                        </p:cTn>
                                        <p:tgtEl>
                                          <p:spTgt spid="30720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nodeType="clickEffect">
                                  <p:stCondLst>
                                    <p:cond delay="0"/>
                                  </p:stCondLst>
                                  <p:childTnLst>
                                    <p:set>
                                      <p:cBhvr>
                                        <p:cTn id="29" dur="1" fill="hold">
                                          <p:stCondLst>
                                            <p:cond delay="0"/>
                                          </p:stCondLst>
                                        </p:cTn>
                                        <p:tgtEl>
                                          <p:spTgt spid="307208"/>
                                        </p:tgtEl>
                                        <p:attrNameLst>
                                          <p:attrName>style.visibility</p:attrName>
                                        </p:attrNameLst>
                                      </p:cBhvr>
                                      <p:to>
                                        <p:strVal val="hidden"/>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307207"/>
                                        </p:tgtEl>
                                        <p:attrNameLst>
                                          <p:attrName>style.visibility</p:attrName>
                                        </p:attrNameLst>
                                      </p:cBhvr>
                                      <p:to>
                                        <p:strVal val="visible"/>
                                      </p:to>
                                    </p:set>
                                  </p:childTnLst>
                                </p:cTn>
                              </p:par>
                            </p:childTnLst>
                          </p:cTn>
                        </p:par>
                        <p:par>
                          <p:cTn id="33" fill="hold">
                            <p:stCondLst>
                              <p:cond delay="0"/>
                            </p:stCondLst>
                            <p:childTnLst>
                              <p:par>
                                <p:cTn id="34" presetID="52" presetClass="exit" presetSubtype="0" fill="hold" grpId="1" nodeType="afterEffect">
                                  <p:stCondLst>
                                    <p:cond delay="0"/>
                                  </p:stCondLst>
                                  <p:childTnLst>
                                    <p:animScale>
                                      <p:cBhvr>
                                        <p:cTn id="35" dur="1000" accel="50000">
                                          <p:stCondLst>
                                            <p:cond delay="0"/>
                                          </p:stCondLst>
                                        </p:cTn>
                                        <p:tgtEl>
                                          <p:spTgt spid="30721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36" dur="1000" accel="50000">
                                          <p:stCondLst>
                                            <p:cond delay="0"/>
                                          </p:stCondLst>
                                        </p:cTn>
                                        <p:tgtEl>
                                          <p:spTgt spid="307210"/>
                                        </p:tgtEl>
                                        <p:attrNameLst>
                                          <p:attrName>ppt_x</p:attrName>
                                          <p:attrName>ppt_y</p:attrName>
                                        </p:attrNameLst>
                                      </p:cBhvr>
                                    </p:animMotion>
                                    <p:animEffect transition="out" filter="fade">
                                      <p:cBhvr>
                                        <p:cTn id="37" dur="1000"/>
                                        <p:tgtEl>
                                          <p:spTgt spid="307210"/>
                                        </p:tgtEl>
                                      </p:cBhvr>
                                    </p:animEffect>
                                    <p:set>
                                      <p:cBhvr>
                                        <p:cTn id="38" dur="1" fill="hold">
                                          <p:stCondLst>
                                            <p:cond delay="999"/>
                                          </p:stCondLst>
                                        </p:cTn>
                                        <p:tgtEl>
                                          <p:spTgt spid="307210"/>
                                        </p:tgtEl>
                                        <p:attrNameLst>
                                          <p:attrName>style.visibility</p:attrName>
                                        </p:attrNameLst>
                                      </p:cBhvr>
                                      <p:to>
                                        <p:strVal val="hidden"/>
                                      </p:to>
                                    </p:set>
                                  </p:childTnLst>
                                </p:cTn>
                              </p:par>
                            </p:childTnLst>
                          </p:cTn>
                        </p:par>
                        <p:par>
                          <p:cTn id="39" fill="hold">
                            <p:stCondLst>
                              <p:cond delay="1000"/>
                            </p:stCondLst>
                            <p:childTnLst>
                              <p:par>
                                <p:cTn id="40" presetID="1" presetClass="entr" presetSubtype="0" fill="hold" grpId="0" nodeType="afterEffect">
                                  <p:stCondLst>
                                    <p:cond delay="0"/>
                                  </p:stCondLst>
                                  <p:childTnLst>
                                    <p:set>
                                      <p:cBhvr>
                                        <p:cTn id="41" dur="1" fill="hold">
                                          <p:stCondLst>
                                            <p:cond delay="499"/>
                                          </p:stCondLst>
                                        </p:cTn>
                                        <p:tgtEl>
                                          <p:spTgt spid="307205">
                                            <p:txEl>
                                              <p:pRg st="0" end="0"/>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499"/>
                                          </p:stCondLst>
                                        </p:cTn>
                                        <p:tgtEl>
                                          <p:spTgt spid="30720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04" grpId="0" build="p" autoUpdateAnimBg="0"/>
      <p:bldP spid="307205" grpId="0" build="p" autoUpdateAnimBg="0"/>
      <p:bldP spid="307206" grpId="0" build="p" autoUpdateAnimBg="0"/>
      <p:bldP spid="307209" grpId="0"/>
      <p:bldP spid="307210" grpId="0" animBg="1"/>
      <p:bldP spid="307210" grpId="1" animBg="1"/>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charset="0"/>
              </a:rPr>
              <a:t>JRadioButton</a:t>
            </a:r>
            <a:r>
              <a:rPr lang="en-US" sz="4000">
                <a:solidFill>
                  <a:srgbClr val="FF0000"/>
                </a:solidFill>
              </a:rPr>
              <a:t> Class</a:t>
            </a:r>
            <a:endParaRPr lang="en-US">
              <a:solidFill>
                <a:schemeClr val="tx1"/>
              </a:solidFill>
            </a:endParaRPr>
          </a:p>
        </p:txBody>
      </p:sp>
      <p:sp>
        <p:nvSpPr>
          <p:cNvPr id="55299" name="Rectangle 3"/>
          <p:cNvSpPr>
            <a:spLocks noChangeArrowheads="1"/>
          </p:cNvSpPr>
          <p:nvPr/>
        </p:nvSpPr>
        <p:spPr bwMode="auto">
          <a:xfrm>
            <a:off x="482600" y="1155700"/>
            <a:ext cx="8128000" cy="1358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a:t>
            </a:r>
            <a:r>
              <a:rPr lang="en-US" sz="2000" b="1">
                <a:latin typeface="Courier New" charset="0"/>
              </a:rPr>
              <a:t>JRadioButton</a:t>
            </a:r>
            <a:r>
              <a:rPr lang="en-US" sz="2400">
                <a:latin typeface="Times New Roman" charset="0"/>
              </a:rPr>
              <a:t> class also extends </a:t>
            </a:r>
            <a:r>
              <a:rPr lang="en-US" sz="2000" b="1">
                <a:latin typeface="Courier New" charset="0"/>
              </a:rPr>
              <a:t>JToggleButton</a:t>
            </a:r>
            <a:r>
              <a:rPr lang="en-US" sz="2400">
                <a:latin typeface="Times New Roman" charset="0"/>
              </a:rPr>
              <a:t> and behaves in much the same way.  In this case, the button is displayed as a circle that is tinted and marked with a dot when it is selected, as follows:</a:t>
            </a:r>
          </a:p>
          <a:p>
            <a:pPr marL="342900" indent="-342900" algn="just">
              <a:lnSpc>
                <a:spcPct val="85000"/>
              </a:lnSpc>
              <a:spcAft>
                <a:spcPct val="50000"/>
              </a:spcAft>
              <a:buFontTx/>
              <a:buChar char="•"/>
            </a:pPr>
            <a:endParaRPr lang="en-US" sz="2400">
              <a:latin typeface="Times New Roman" charset="0"/>
            </a:endParaRPr>
          </a:p>
        </p:txBody>
      </p:sp>
      <p:sp>
        <p:nvSpPr>
          <p:cNvPr id="309252" name="Rectangle 4"/>
          <p:cNvSpPr>
            <a:spLocks noChangeArrowheads="1"/>
          </p:cNvSpPr>
          <p:nvPr/>
        </p:nvSpPr>
        <p:spPr bwMode="auto">
          <a:xfrm>
            <a:off x="482600" y="3048000"/>
            <a:ext cx="8128000" cy="1371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Radio buttons are ordinarily not used individually but instead as a set.  If you create a </a:t>
            </a:r>
            <a:r>
              <a:rPr lang="en-US" sz="2000" b="1">
                <a:latin typeface="Courier New" charset="0"/>
              </a:rPr>
              <a:t>ButtonGroup</a:t>
            </a:r>
            <a:r>
              <a:rPr lang="en-US" sz="2400">
                <a:latin typeface="Times New Roman" charset="0"/>
              </a:rPr>
              <a:t> object and then add several radio buttons to it, the Swing libraries make sure that only one of those buttons is selected at a time.</a:t>
            </a:r>
          </a:p>
        </p:txBody>
      </p:sp>
      <p:sp>
        <p:nvSpPr>
          <p:cNvPr id="309253" name="Rectangle 5"/>
          <p:cNvSpPr>
            <a:spLocks noChangeArrowheads="1"/>
          </p:cNvSpPr>
          <p:nvPr/>
        </p:nvSpPr>
        <p:spPr bwMode="auto">
          <a:xfrm>
            <a:off x="482600" y="4470400"/>
            <a:ext cx="8128000" cy="1397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Grouped radio buttons are used to allow the user to choose among several mutually exclusive options.  As an example, the text extends the </a:t>
            </a:r>
            <a:r>
              <a:rPr lang="en-US" sz="2000" b="1">
                <a:latin typeface="Courier New" charset="0"/>
              </a:rPr>
              <a:t>DrawStarMap</a:t>
            </a:r>
            <a:r>
              <a:rPr lang="en-US" sz="2400">
                <a:latin typeface="Times New Roman" charset="0"/>
              </a:rPr>
              <a:t> program to allow the user to choose the size of the star by selecting a radio button: </a:t>
            </a:r>
          </a:p>
        </p:txBody>
      </p:sp>
      <p:sp>
        <p:nvSpPr>
          <p:cNvPr id="309254" name="Text Box 6"/>
          <p:cNvSpPr txBox="1">
            <a:spLocks noChangeArrowheads="1"/>
          </p:cNvSpPr>
          <p:nvPr/>
        </p:nvSpPr>
        <p:spPr bwMode="auto">
          <a:xfrm>
            <a:off x="4686300" y="2578100"/>
            <a:ext cx="1333500" cy="304800"/>
          </a:xfrm>
          <a:prstGeom prst="rect">
            <a:avLst/>
          </a:prstGeom>
          <a:noFill/>
          <a:ln w="9525">
            <a:noFill/>
            <a:miter lim="800000"/>
            <a:headEnd/>
            <a:tailEnd/>
          </a:ln>
        </p:spPr>
        <p:txBody>
          <a:bodyPr>
            <a:prstTxWarp prst="textNoShape">
              <a:avLst/>
            </a:prstTxWarp>
            <a:spAutoFit/>
          </a:bodyPr>
          <a:lstStyle/>
          <a:p>
            <a:r>
              <a:rPr lang="en-US" sz="1400" b="1">
                <a:solidFill>
                  <a:srgbClr val="333333"/>
                </a:solidFill>
              </a:rPr>
              <a:t>Radio button</a:t>
            </a:r>
            <a:endParaRPr lang="en-US" sz="1400">
              <a:solidFill>
                <a:srgbClr val="333333"/>
              </a:solidFill>
            </a:endParaRPr>
          </a:p>
        </p:txBody>
      </p:sp>
      <p:pic>
        <p:nvPicPr>
          <p:cNvPr id="309255" name="Picture 7" descr="JRadioButton (blue off)"/>
          <p:cNvPicPr>
            <a:picLocks noChangeAspect="1" noChangeArrowheads="1"/>
          </p:cNvPicPr>
          <p:nvPr/>
        </p:nvPicPr>
        <p:blipFill>
          <a:blip r:embed="rId3"/>
          <a:srcRect/>
          <a:stretch>
            <a:fillRect/>
          </a:stretch>
        </p:blipFill>
        <p:spPr bwMode="auto">
          <a:xfrm>
            <a:off x="4387850" y="2514600"/>
            <a:ext cx="368300" cy="457200"/>
          </a:xfrm>
          <a:prstGeom prst="rect">
            <a:avLst/>
          </a:prstGeom>
          <a:noFill/>
          <a:ln w="9525">
            <a:noFill/>
            <a:miter lim="800000"/>
            <a:headEnd/>
            <a:tailEnd/>
          </a:ln>
        </p:spPr>
      </p:pic>
      <p:pic>
        <p:nvPicPr>
          <p:cNvPr id="309256" name="Picture 8" descr="JRadioButton (blue on)"/>
          <p:cNvPicPr>
            <a:picLocks noChangeAspect="1" noChangeArrowheads="1"/>
          </p:cNvPicPr>
          <p:nvPr/>
        </p:nvPicPr>
        <p:blipFill>
          <a:blip r:embed="rId4"/>
          <a:srcRect/>
          <a:stretch>
            <a:fillRect/>
          </a:stretch>
        </p:blipFill>
        <p:spPr bwMode="auto">
          <a:xfrm>
            <a:off x="4387850" y="2514600"/>
            <a:ext cx="368300" cy="457200"/>
          </a:xfrm>
          <a:prstGeom prst="rect">
            <a:avLst/>
          </a:prstGeom>
          <a:noFill/>
          <a:ln w="9525">
            <a:noFill/>
            <a:miter lim="800000"/>
            <a:headEnd/>
            <a:tailEnd/>
          </a:ln>
        </p:spPr>
      </p:pic>
      <p:sp>
        <p:nvSpPr>
          <p:cNvPr id="309257" name="Text Box 9"/>
          <p:cNvSpPr txBox="1">
            <a:spLocks noChangeArrowheads="1"/>
          </p:cNvSpPr>
          <p:nvPr/>
        </p:nvSpPr>
        <p:spPr bwMode="auto">
          <a:xfrm>
            <a:off x="2895600" y="6019800"/>
            <a:ext cx="736600" cy="304800"/>
          </a:xfrm>
          <a:prstGeom prst="rect">
            <a:avLst/>
          </a:prstGeom>
          <a:noFill/>
          <a:ln w="9525">
            <a:noFill/>
            <a:miter lim="800000"/>
            <a:headEnd/>
            <a:tailEnd/>
          </a:ln>
        </p:spPr>
        <p:txBody>
          <a:bodyPr>
            <a:prstTxWarp prst="textNoShape">
              <a:avLst/>
            </a:prstTxWarp>
            <a:spAutoFit/>
          </a:bodyPr>
          <a:lstStyle/>
          <a:p>
            <a:r>
              <a:rPr lang="en-US" sz="1400" b="1">
                <a:solidFill>
                  <a:srgbClr val="333333"/>
                </a:solidFill>
              </a:rPr>
              <a:t>Small</a:t>
            </a:r>
            <a:endParaRPr lang="en-US" sz="1400">
              <a:solidFill>
                <a:srgbClr val="333333"/>
              </a:solidFill>
            </a:endParaRPr>
          </a:p>
        </p:txBody>
      </p:sp>
      <p:pic>
        <p:nvPicPr>
          <p:cNvPr id="309258" name="Picture 10" descr="JRadioButton (blue on)"/>
          <p:cNvPicPr>
            <a:picLocks noChangeAspect="1" noChangeArrowheads="1"/>
          </p:cNvPicPr>
          <p:nvPr/>
        </p:nvPicPr>
        <p:blipFill>
          <a:blip r:embed="rId4"/>
          <a:srcRect/>
          <a:stretch>
            <a:fillRect/>
          </a:stretch>
        </p:blipFill>
        <p:spPr bwMode="auto">
          <a:xfrm>
            <a:off x="2597150" y="5956300"/>
            <a:ext cx="368300" cy="457200"/>
          </a:xfrm>
          <a:prstGeom prst="rect">
            <a:avLst/>
          </a:prstGeom>
          <a:noFill/>
          <a:ln w="9525">
            <a:noFill/>
            <a:miter lim="800000"/>
            <a:headEnd/>
            <a:tailEnd/>
          </a:ln>
        </p:spPr>
      </p:pic>
      <p:pic>
        <p:nvPicPr>
          <p:cNvPr id="309259" name="Picture 11" descr="JRadioButton (blue off)"/>
          <p:cNvPicPr>
            <a:picLocks noChangeAspect="1" noChangeArrowheads="1"/>
          </p:cNvPicPr>
          <p:nvPr/>
        </p:nvPicPr>
        <p:blipFill>
          <a:blip r:embed="rId3"/>
          <a:srcRect/>
          <a:stretch>
            <a:fillRect/>
          </a:stretch>
        </p:blipFill>
        <p:spPr bwMode="auto">
          <a:xfrm>
            <a:off x="2597150" y="5956300"/>
            <a:ext cx="368300" cy="457200"/>
          </a:xfrm>
          <a:prstGeom prst="rect">
            <a:avLst/>
          </a:prstGeom>
          <a:noFill/>
          <a:ln w="9525">
            <a:noFill/>
            <a:miter lim="800000"/>
            <a:headEnd/>
            <a:tailEnd/>
          </a:ln>
        </p:spPr>
      </p:pic>
      <p:sp>
        <p:nvSpPr>
          <p:cNvPr id="309260" name="Text Box 12"/>
          <p:cNvSpPr txBox="1">
            <a:spLocks noChangeArrowheads="1"/>
          </p:cNvSpPr>
          <p:nvPr/>
        </p:nvSpPr>
        <p:spPr bwMode="auto">
          <a:xfrm>
            <a:off x="4216400" y="6019800"/>
            <a:ext cx="965200" cy="304800"/>
          </a:xfrm>
          <a:prstGeom prst="rect">
            <a:avLst/>
          </a:prstGeom>
          <a:noFill/>
          <a:ln w="9525">
            <a:noFill/>
            <a:miter lim="800000"/>
            <a:headEnd/>
            <a:tailEnd/>
          </a:ln>
        </p:spPr>
        <p:txBody>
          <a:bodyPr>
            <a:prstTxWarp prst="textNoShape">
              <a:avLst/>
            </a:prstTxWarp>
            <a:spAutoFit/>
          </a:bodyPr>
          <a:lstStyle/>
          <a:p>
            <a:r>
              <a:rPr lang="en-US" sz="1400" b="1">
                <a:solidFill>
                  <a:srgbClr val="333333"/>
                </a:solidFill>
              </a:rPr>
              <a:t>Medium</a:t>
            </a:r>
            <a:endParaRPr lang="en-US" sz="1400">
              <a:solidFill>
                <a:srgbClr val="333333"/>
              </a:solidFill>
            </a:endParaRPr>
          </a:p>
        </p:txBody>
      </p:sp>
      <p:pic>
        <p:nvPicPr>
          <p:cNvPr id="309261" name="Picture 13" descr="JRadioButton (blue off)"/>
          <p:cNvPicPr>
            <a:picLocks noChangeAspect="1" noChangeArrowheads="1"/>
          </p:cNvPicPr>
          <p:nvPr/>
        </p:nvPicPr>
        <p:blipFill>
          <a:blip r:embed="rId3"/>
          <a:srcRect/>
          <a:stretch>
            <a:fillRect/>
          </a:stretch>
        </p:blipFill>
        <p:spPr bwMode="auto">
          <a:xfrm>
            <a:off x="3917950" y="5956300"/>
            <a:ext cx="368300" cy="457200"/>
          </a:xfrm>
          <a:prstGeom prst="rect">
            <a:avLst/>
          </a:prstGeom>
          <a:noFill/>
          <a:ln w="9525">
            <a:noFill/>
            <a:miter lim="800000"/>
            <a:headEnd/>
            <a:tailEnd/>
          </a:ln>
        </p:spPr>
      </p:pic>
      <p:sp>
        <p:nvSpPr>
          <p:cNvPr id="309262" name="Text Box 14"/>
          <p:cNvSpPr txBox="1">
            <a:spLocks noChangeArrowheads="1"/>
          </p:cNvSpPr>
          <p:nvPr/>
        </p:nvSpPr>
        <p:spPr bwMode="auto">
          <a:xfrm>
            <a:off x="5740400" y="6019800"/>
            <a:ext cx="1041400" cy="304800"/>
          </a:xfrm>
          <a:prstGeom prst="rect">
            <a:avLst/>
          </a:prstGeom>
          <a:noFill/>
          <a:ln w="9525">
            <a:noFill/>
            <a:miter lim="800000"/>
            <a:headEnd/>
            <a:tailEnd/>
          </a:ln>
        </p:spPr>
        <p:txBody>
          <a:bodyPr>
            <a:prstTxWarp prst="textNoShape">
              <a:avLst/>
            </a:prstTxWarp>
            <a:spAutoFit/>
          </a:bodyPr>
          <a:lstStyle/>
          <a:p>
            <a:r>
              <a:rPr lang="en-US" sz="1400" b="1">
                <a:solidFill>
                  <a:srgbClr val="333333"/>
                </a:solidFill>
              </a:rPr>
              <a:t>Large</a:t>
            </a:r>
            <a:endParaRPr lang="en-US" sz="1400">
              <a:solidFill>
                <a:srgbClr val="333333"/>
              </a:solidFill>
            </a:endParaRPr>
          </a:p>
        </p:txBody>
      </p:sp>
      <p:pic>
        <p:nvPicPr>
          <p:cNvPr id="309263" name="Picture 15" descr="JRadioButton (blue off)"/>
          <p:cNvPicPr>
            <a:picLocks noChangeAspect="1" noChangeArrowheads="1"/>
          </p:cNvPicPr>
          <p:nvPr/>
        </p:nvPicPr>
        <p:blipFill>
          <a:blip r:embed="rId3"/>
          <a:srcRect/>
          <a:stretch>
            <a:fillRect/>
          </a:stretch>
        </p:blipFill>
        <p:spPr bwMode="auto">
          <a:xfrm>
            <a:off x="5441950" y="5956300"/>
            <a:ext cx="368300" cy="457200"/>
          </a:xfrm>
          <a:prstGeom prst="rect">
            <a:avLst/>
          </a:prstGeom>
          <a:noFill/>
          <a:ln w="9525">
            <a:noFill/>
            <a:miter lim="800000"/>
            <a:headEnd/>
            <a:tailEnd/>
          </a:ln>
        </p:spPr>
      </p:pic>
      <p:pic>
        <p:nvPicPr>
          <p:cNvPr id="309264" name="Picture 16" descr="JRadioButton (blue on)"/>
          <p:cNvPicPr>
            <a:picLocks noChangeAspect="1" noChangeArrowheads="1"/>
          </p:cNvPicPr>
          <p:nvPr/>
        </p:nvPicPr>
        <p:blipFill>
          <a:blip r:embed="rId4"/>
          <a:srcRect/>
          <a:stretch>
            <a:fillRect/>
          </a:stretch>
        </p:blipFill>
        <p:spPr bwMode="auto">
          <a:xfrm>
            <a:off x="5441950" y="5956300"/>
            <a:ext cx="368300" cy="457200"/>
          </a:xfrm>
          <a:prstGeom prst="rect">
            <a:avLst/>
          </a:prstGeom>
          <a:noFill/>
          <a:ln w="9525">
            <a:noFill/>
            <a:miter lim="800000"/>
            <a:headEnd/>
            <a:tailEnd/>
          </a:ln>
        </p:spPr>
      </p:pic>
      <p:sp>
        <p:nvSpPr>
          <p:cNvPr id="309265" name="Freeform 17"/>
          <p:cNvSpPr>
            <a:spLocks/>
          </p:cNvSpPr>
          <p:nvPr/>
        </p:nvSpPr>
        <p:spPr bwMode="auto">
          <a:xfrm>
            <a:off x="4643438" y="27813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09266" name="Freeform 18"/>
          <p:cNvSpPr>
            <a:spLocks/>
          </p:cNvSpPr>
          <p:nvPr/>
        </p:nvSpPr>
        <p:spPr bwMode="auto">
          <a:xfrm>
            <a:off x="2843213" y="616585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092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92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2" presetClass="entr" presetSubtype="0" fill="hold" grpId="0" nodeType="clickEffect">
                                  <p:stCondLst>
                                    <p:cond delay="0"/>
                                  </p:stCondLst>
                                  <p:childTnLst>
                                    <p:set>
                                      <p:cBhvr>
                                        <p:cTn id="12" dur="1" fill="hold">
                                          <p:stCondLst>
                                            <p:cond delay="0"/>
                                          </p:stCondLst>
                                        </p:cTn>
                                        <p:tgtEl>
                                          <p:spTgt spid="309265"/>
                                        </p:tgtEl>
                                        <p:attrNameLst>
                                          <p:attrName>style.visibility</p:attrName>
                                        </p:attrNameLst>
                                      </p:cBhvr>
                                      <p:to>
                                        <p:strVal val="visible"/>
                                      </p:to>
                                    </p:set>
                                    <p:animScale>
                                      <p:cBhvr>
                                        <p:cTn id="13" dur="1000" decel="50000" fill="hold">
                                          <p:stCondLst>
                                            <p:cond delay="0"/>
                                          </p:stCondLst>
                                        </p:cTn>
                                        <p:tgtEl>
                                          <p:spTgt spid="3092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09265"/>
                                        </p:tgtEl>
                                        <p:attrNameLst>
                                          <p:attrName>ppt_x</p:attrName>
                                          <p:attrName>ppt_y</p:attrName>
                                        </p:attrNameLst>
                                      </p:cBhvr>
                                    </p:animMotion>
                                    <p:animEffect transition="in" filter="fade">
                                      <p:cBhvr>
                                        <p:cTn id="15" dur="1000"/>
                                        <p:tgtEl>
                                          <p:spTgt spid="309265"/>
                                        </p:tgtEl>
                                      </p:cBhvr>
                                    </p:animEffect>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309255"/>
                                        </p:tgtEl>
                                        <p:attrNameLst>
                                          <p:attrName>style.visibility</p:attrName>
                                        </p:attrNameLst>
                                      </p:cBhvr>
                                      <p:to>
                                        <p:strVal val="hidden"/>
                                      </p:to>
                                    </p:set>
                                  </p:childTnLst>
                                </p:cTn>
                              </p:par>
                            </p:childTnLst>
                          </p:cTn>
                        </p:par>
                        <p:par>
                          <p:cTn id="19" fill="hold">
                            <p:stCondLst>
                              <p:cond delay="1000"/>
                            </p:stCondLst>
                            <p:childTnLst>
                              <p:par>
                                <p:cTn id="20" presetID="1" presetClass="entr" presetSubtype="0" fill="hold" nodeType="afterEffect">
                                  <p:stCondLst>
                                    <p:cond delay="0"/>
                                  </p:stCondLst>
                                  <p:childTnLst>
                                    <p:set>
                                      <p:cBhvr>
                                        <p:cTn id="21" dur="1" fill="hold">
                                          <p:stCondLst>
                                            <p:cond delay="0"/>
                                          </p:stCondLst>
                                        </p:cTn>
                                        <p:tgtEl>
                                          <p:spTgt spid="30925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309256"/>
                                        </p:tgtEl>
                                        <p:attrNameLst>
                                          <p:attrName>style.visibility</p:attrName>
                                        </p:attrNameLst>
                                      </p:cBhvr>
                                      <p:to>
                                        <p:strVal val="hidden"/>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309255"/>
                                        </p:tgtEl>
                                        <p:attrNameLst>
                                          <p:attrName>style.visibility</p:attrName>
                                        </p:attrNameLst>
                                      </p:cBhvr>
                                      <p:to>
                                        <p:strVal val="visible"/>
                                      </p:to>
                                    </p:set>
                                  </p:childTnLst>
                                </p:cTn>
                              </p:par>
                            </p:childTnLst>
                          </p:cTn>
                        </p:par>
                        <p:par>
                          <p:cTn id="29" fill="hold">
                            <p:stCondLst>
                              <p:cond delay="0"/>
                            </p:stCondLst>
                            <p:childTnLst>
                              <p:par>
                                <p:cTn id="30" presetID="52" presetClass="exit" presetSubtype="0" fill="hold" grpId="1" nodeType="afterEffect">
                                  <p:stCondLst>
                                    <p:cond delay="0"/>
                                  </p:stCondLst>
                                  <p:childTnLst>
                                    <p:animScale>
                                      <p:cBhvr>
                                        <p:cTn id="31" dur="1000" accel="50000">
                                          <p:stCondLst>
                                            <p:cond delay="0"/>
                                          </p:stCondLst>
                                        </p:cTn>
                                        <p:tgtEl>
                                          <p:spTgt spid="30926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32" dur="1000" accel="50000">
                                          <p:stCondLst>
                                            <p:cond delay="0"/>
                                          </p:stCondLst>
                                        </p:cTn>
                                        <p:tgtEl>
                                          <p:spTgt spid="309265"/>
                                        </p:tgtEl>
                                        <p:attrNameLst>
                                          <p:attrName>ppt_x</p:attrName>
                                          <p:attrName>ppt_y</p:attrName>
                                        </p:attrNameLst>
                                      </p:cBhvr>
                                    </p:animMotion>
                                    <p:animEffect transition="out" filter="fade">
                                      <p:cBhvr>
                                        <p:cTn id="33" dur="1000"/>
                                        <p:tgtEl>
                                          <p:spTgt spid="309265"/>
                                        </p:tgtEl>
                                      </p:cBhvr>
                                    </p:animEffect>
                                    <p:set>
                                      <p:cBhvr>
                                        <p:cTn id="34" dur="1" fill="hold">
                                          <p:stCondLst>
                                            <p:cond delay="999"/>
                                          </p:stCondLst>
                                        </p:cTn>
                                        <p:tgtEl>
                                          <p:spTgt spid="309265"/>
                                        </p:tgtEl>
                                        <p:attrNameLst>
                                          <p:attrName>style.visibility</p:attrName>
                                        </p:attrNameLst>
                                      </p:cBhvr>
                                      <p:to>
                                        <p:strVal val="hidden"/>
                                      </p:to>
                                    </p:set>
                                  </p:childTnLst>
                                </p:cTn>
                              </p:par>
                            </p:childTnLst>
                          </p:cTn>
                        </p:par>
                        <p:par>
                          <p:cTn id="35" fill="hold">
                            <p:stCondLst>
                              <p:cond delay="1000"/>
                            </p:stCondLst>
                            <p:childTnLst>
                              <p:par>
                                <p:cTn id="36" presetID="1" presetClass="entr" presetSubtype="0" fill="hold" grpId="0" nodeType="afterEffect">
                                  <p:stCondLst>
                                    <p:cond delay="0"/>
                                  </p:stCondLst>
                                  <p:childTnLst>
                                    <p:set>
                                      <p:cBhvr>
                                        <p:cTn id="37" dur="1" fill="hold">
                                          <p:stCondLst>
                                            <p:cond delay="499"/>
                                          </p:stCondLst>
                                        </p:cTn>
                                        <p:tgtEl>
                                          <p:spTgt spid="309252">
                                            <p:txEl>
                                              <p:pRg st="0" end="0"/>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499"/>
                                          </p:stCondLst>
                                        </p:cTn>
                                        <p:tgtEl>
                                          <p:spTgt spid="309253">
                                            <p:txEl>
                                              <p:pRg st="0" end="0"/>
                                            </p:txEl>
                                          </p:spTgt>
                                        </p:tgtEl>
                                        <p:attrNameLst>
                                          <p:attrName>style.visibility</p:attrName>
                                        </p:attrNameLst>
                                      </p:cBhvr>
                                      <p:to>
                                        <p:strVal val="visible"/>
                                      </p:to>
                                    </p:set>
                                  </p:childTnLst>
                                </p:cTn>
                              </p:par>
                            </p:childTnLst>
                          </p:cTn>
                        </p:par>
                        <p:par>
                          <p:cTn id="42" fill="hold">
                            <p:stCondLst>
                              <p:cond delay="500"/>
                            </p:stCondLst>
                            <p:childTnLst>
                              <p:par>
                                <p:cTn id="43" presetID="1" presetClass="entr" presetSubtype="0" fill="hold" nodeType="afterEffect">
                                  <p:stCondLst>
                                    <p:cond delay="0"/>
                                  </p:stCondLst>
                                  <p:childTnLst>
                                    <p:set>
                                      <p:cBhvr>
                                        <p:cTn id="44" dur="1" fill="hold">
                                          <p:stCondLst>
                                            <p:cond delay="0"/>
                                          </p:stCondLst>
                                        </p:cTn>
                                        <p:tgtEl>
                                          <p:spTgt spid="3092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92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0926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926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0926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0926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926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0" presetClass="path" presetSubtype="0" accel="50000" decel="50000" fill="hold" grpId="1" nodeType="clickEffect">
                                  <p:stCondLst>
                                    <p:cond delay="0"/>
                                  </p:stCondLst>
                                  <p:childTnLst>
                                    <p:animMotion origin="layout" path="M 5.27778E-6 -1.85185E-6 C 0.05938 -0.0294 0.11893 -0.05879 0.17153 -0.05879 C 0.22414 -0.05879 0.29167 -0.00972 0.31563 -1.85185E-6 " pathEditMode="relative" ptsTypes="aaA">
                                      <p:cBhvr>
                                        <p:cTn id="60" dur="1000" fill="hold"/>
                                        <p:tgtEl>
                                          <p:spTgt spid="309266"/>
                                        </p:tgtEl>
                                        <p:attrNameLst>
                                          <p:attrName>ppt_x</p:attrName>
                                          <p:attrName>ppt_y</p:attrName>
                                        </p:attrNameLst>
                                      </p:cBhvr>
                                    </p:animMotion>
                                  </p:childTnLst>
                                </p:cTn>
                              </p:par>
                            </p:childTnLst>
                          </p:cTn>
                        </p:par>
                        <p:par>
                          <p:cTn id="61" fill="hold">
                            <p:stCondLst>
                              <p:cond delay="1000"/>
                            </p:stCondLst>
                            <p:childTnLst>
                              <p:par>
                                <p:cTn id="62" presetID="1" presetClass="exit" presetSubtype="0" fill="hold" nodeType="afterEffect">
                                  <p:stCondLst>
                                    <p:cond delay="0"/>
                                  </p:stCondLst>
                                  <p:childTnLst>
                                    <p:set>
                                      <p:cBhvr>
                                        <p:cTn id="63" dur="1" fill="hold">
                                          <p:stCondLst>
                                            <p:cond delay="0"/>
                                          </p:stCondLst>
                                        </p:cTn>
                                        <p:tgtEl>
                                          <p:spTgt spid="309263"/>
                                        </p:tgtEl>
                                        <p:attrNameLst>
                                          <p:attrName>style.visibility</p:attrName>
                                        </p:attrNameLst>
                                      </p:cBhvr>
                                      <p:to>
                                        <p:strVal val="hidden"/>
                                      </p:to>
                                    </p:set>
                                  </p:childTnLst>
                                </p:cTn>
                              </p:par>
                            </p:childTnLst>
                          </p:cTn>
                        </p:par>
                        <p:par>
                          <p:cTn id="64" fill="hold">
                            <p:stCondLst>
                              <p:cond delay="1000"/>
                            </p:stCondLst>
                            <p:childTnLst>
                              <p:par>
                                <p:cTn id="65" presetID="1" presetClass="entr" presetSubtype="0" fill="hold" nodeType="afterEffect">
                                  <p:stCondLst>
                                    <p:cond delay="0"/>
                                  </p:stCondLst>
                                  <p:childTnLst>
                                    <p:set>
                                      <p:cBhvr>
                                        <p:cTn id="66" dur="1" fill="hold">
                                          <p:stCondLst>
                                            <p:cond delay="0"/>
                                          </p:stCondLst>
                                        </p:cTn>
                                        <p:tgtEl>
                                          <p:spTgt spid="309264"/>
                                        </p:tgtEl>
                                        <p:attrNameLst>
                                          <p:attrName>style.visibility</p:attrName>
                                        </p:attrNameLst>
                                      </p:cBhvr>
                                      <p:to>
                                        <p:strVal val="visible"/>
                                      </p:to>
                                    </p:set>
                                  </p:childTnLst>
                                </p:cTn>
                              </p:par>
                            </p:childTnLst>
                          </p:cTn>
                        </p:par>
                        <p:par>
                          <p:cTn id="67" fill="hold">
                            <p:stCondLst>
                              <p:cond delay="1000"/>
                            </p:stCondLst>
                            <p:childTnLst>
                              <p:par>
                                <p:cTn id="68" presetID="1" presetClass="exit" presetSubtype="0" fill="hold" nodeType="afterEffect">
                                  <p:stCondLst>
                                    <p:cond delay="0"/>
                                  </p:stCondLst>
                                  <p:childTnLst>
                                    <p:set>
                                      <p:cBhvr>
                                        <p:cTn id="69" dur="1" fill="hold">
                                          <p:stCondLst>
                                            <p:cond delay="0"/>
                                          </p:stCondLst>
                                        </p:cTn>
                                        <p:tgtEl>
                                          <p:spTgt spid="309258"/>
                                        </p:tgtEl>
                                        <p:attrNameLst>
                                          <p:attrName>style.visibility</p:attrName>
                                        </p:attrNameLst>
                                      </p:cBhvr>
                                      <p:to>
                                        <p:strVal val="hidden"/>
                                      </p:to>
                                    </p:set>
                                  </p:childTnLst>
                                </p:cTn>
                              </p:par>
                            </p:childTnLst>
                          </p:cTn>
                        </p:par>
                        <p:par>
                          <p:cTn id="70" fill="hold">
                            <p:stCondLst>
                              <p:cond delay="1000"/>
                            </p:stCondLst>
                            <p:childTnLst>
                              <p:par>
                                <p:cTn id="71" presetID="1" presetClass="entr" presetSubtype="0" fill="hold" nodeType="afterEffect">
                                  <p:stCondLst>
                                    <p:cond delay="0"/>
                                  </p:stCondLst>
                                  <p:childTnLst>
                                    <p:set>
                                      <p:cBhvr>
                                        <p:cTn id="72" dur="1" fill="hold">
                                          <p:stCondLst>
                                            <p:cond delay="0"/>
                                          </p:stCondLst>
                                        </p:cTn>
                                        <p:tgtEl>
                                          <p:spTgt spid="309259"/>
                                        </p:tgtEl>
                                        <p:attrNameLst>
                                          <p:attrName>style.visibility</p:attrName>
                                        </p:attrNameLst>
                                      </p:cBhvr>
                                      <p:to>
                                        <p:strVal val="visible"/>
                                      </p:to>
                                    </p:set>
                                  </p:childTnLst>
                                </p:cTn>
                              </p:par>
                            </p:childTnLst>
                          </p:cTn>
                        </p:par>
                        <p:par>
                          <p:cTn id="73" fill="hold">
                            <p:stCondLst>
                              <p:cond delay="1000"/>
                            </p:stCondLst>
                            <p:childTnLst>
                              <p:par>
                                <p:cTn id="74" presetID="0" presetClass="path" presetSubtype="0" accel="50000" decel="50000" fill="hold" grpId="2" nodeType="afterEffect">
                                  <p:stCondLst>
                                    <p:cond delay="600"/>
                                  </p:stCondLst>
                                  <p:childTnLst>
                                    <p:animMotion origin="layout" path="M 0.31563 4.44444E-6 C 0.33594 -0.00649 0.35643 -0.01297 0.37848 0.00648 C 0.40053 0.02592 0.43629 0.09814 0.4481 0.11643 " pathEditMode="relative" ptsTypes="aaA">
                                      <p:cBhvr>
                                        <p:cTn id="75" dur="1000" fill="hold"/>
                                        <p:tgtEl>
                                          <p:spTgt spid="30926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2" grpId="0" build="p" autoUpdateAnimBg="0"/>
      <p:bldP spid="309253" grpId="0" build="p" autoUpdateAnimBg="0"/>
      <p:bldP spid="309254" grpId="0"/>
      <p:bldP spid="309257" grpId="0"/>
      <p:bldP spid="309260" grpId="0"/>
      <p:bldP spid="309262" grpId="0"/>
      <p:bldP spid="309265" grpId="0" animBg="1"/>
      <p:bldP spid="309265" grpId="1" animBg="1"/>
      <p:bldP spid="309266" grpId="0" animBg="1"/>
      <p:bldP spid="309266" grpId="1" animBg="1"/>
      <p:bldP spid="309266" grpId="2" animBg="1"/>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charset="0"/>
              </a:rPr>
              <a:t>JSlider</a:t>
            </a:r>
            <a:r>
              <a:rPr lang="en-US" sz="4000">
                <a:solidFill>
                  <a:srgbClr val="FF0000"/>
                </a:solidFill>
              </a:rPr>
              <a:t> Class</a:t>
            </a:r>
            <a:endParaRPr lang="en-US">
              <a:solidFill>
                <a:schemeClr val="tx1"/>
              </a:solidFill>
            </a:endParaRPr>
          </a:p>
        </p:txBody>
      </p:sp>
      <p:sp>
        <p:nvSpPr>
          <p:cNvPr id="57347" name="Rectangle 3"/>
          <p:cNvSpPr>
            <a:spLocks noChangeArrowheads="1"/>
          </p:cNvSpPr>
          <p:nvPr/>
        </p:nvSpPr>
        <p:spPr bwMode="auto">
          <a:xfrm>
            <a:off x="482600" y="1155700"/>
            <a:ext cx="8128000" cy="749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In many applications, you want to let the user adjust a value over a wide range instead of selecting among a set of options.</a:t>
            </a:r>
          </a:p>
        </p:txBody>
      </p:sp>
      <p:grpSp>
        <p:nvGrpSpPr>
          <p:cNvPr id="2" name="Group 4"/>
          <p:cNvGrpSpPr>
            <a:grpSpLocks/>
          </p:cNvGrpSpPr>
          <p:nvPr/>
        </p:nvGrpSpPr>
        <p:grpSpPr bwMode="auto">
          <a:xfrm>
            <a:off x="482600" y="4000500"/>
            <a:ext cx="8128000" cy="1841500"/>
            <a:chOff x="304" y="2520"/>
            <a:chExt cx="5120" cy="1160"/>
          </a:xfrm>
        </p:grpSpPr>
        <p:sp>
          <p:nvSpPr>
            <p:cNvPr id="57364" name="Rectangle 5"/>
            <p:cNvSpPr>
              <a:spLocks noChangeArrowheads="1"/>
            </p:cNvSpPr>
            <p:nvPr/>
          </p:nvSpPr>
          <p:spPr bwMode="auto">
            <a:xfrm>
              <a:off x="304" y="2520"/>
              <a:ext cx="5120" cy="36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simplest form of the </a:t>
              </a:r>
              <a:r>
                <a:rPr lang="en-US" sz="2000" b="1">
                  <a:latin typeface="Courier New" charset="0"/>
                </a:rPr>
                <a:t>JSlider</a:t>
              </a:r>
              <a:r>
                <a:rPr lang="en-US" sz="2400">
                  <a:latin typeface="Times New Roman" charset="0"/>
                </a:rPr>
                <a:t> constructor looks like this:  </a:t>
              </a:r>
            </a:p>
          </p:txBody>
        </p:sp>
        <p:sp>
          <p:nvSpPr>
            <p:cNvPr id="57365" name="Rectangle 6"/>
            <p:cNvSpPr>
              <a:spLocks noChangeArrowheads="1"/>
            </p:cNvSpPr>
            <p:nvPr/>
          </p:nvSpPr>
          <p:spPr bwMode="auto">
            <a:xfrm>
              <a:off x="1624" y="2840"/>
              <a:ext cx="2520"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b="1">
                  <a:latin typeface="Courier New" charset="0"/>
                </a:rPr>
                <a:t>new JSlider(</a:t>
              </a:r>
              <a:r>
                <a:rPr lang="en-US" sz="2000" i="1">
                  <a:latin typeface="Times New Roman" charset="0"/>
                </a:rPr>
                <a:t>min</a:t>
              </a:r>
              <a:r>
                <a:rPr lang="en-US" sz="2000" b="1">
                  <a:latin typeface="Courier New" charset="0"/>
                </a:rPr>
                <a:t>,</a:t>
              </a:r>
              <a:r>
                <a:rPr lang="en-US" sz="2000" i="1">
                  <a:latin typeface="Times New Roman" charset="0"/>
                </a:rPr>
                <a:t> max</a:t>
              </a:r>
              <a:r>
                <a:rPr lang="en-US" sz="2000" b="1">
                  <a:latin typeface="Courier New" charset="0"/>
                </a:rPr>
                <a:t>,</a:t>
              </a:r>
              <a:r>
                <a:rPr lang="en-US" sz="2000" i="1">
                  <a:latin typeface="Times New Roman" charset="0"/>
                </a:rPr>
                <a:t> value</a:t>
              </a:r>
              <a:r>
                <a:rPr lang="en-US" sz="2000" b="1">
                  <a:latin typeface="Courier New" charset="0"/>
                </a:rPr>
                <a:t>)</a:t>
              </a:r>
            </a:p>
          </p:txBody>
        </p:sp>
        <p:sp>
          <p:nvSpPr>
            <p:cNvPr id="57366" name="Rectangle 7"/>
            <p:cNvSpPr>
              <a:spLocks noChangeArrowheads="1"/>
            </p:cNvSpPr>
            <p:nvPr/>
          </p:nvSpPr>
          <p:spPr bwMode="auto">
            <a:xfrm>
              <a:off x="304" y="3200"/>
              <a:ext cx="5120" cy="48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a:latin typeface="Times New Roman" charset="0"/>
                </a:rPr>
                <a:t>	where </a:t>
              </a:r>
              <a:r>
                <a:rPr lang="en-US" sz="2400" i="1">
                  <a:latin typeface="Times New Roman" charset="0"/>
                </a:rPr>
                <a:t>min</a:t>
              </a:r>
              <a:r>
                <a:rPr lang="en-US" sz="2400">
                  <a:latin typeface="Times New Roman" charset="0"/>
                </a:rPr>
                <a:t> and </a:t>
              </a:r>
              <a:r>
                <a:rPr lang="en-US" sz="2400" i="1">
                  <a:latin typeface="Times New Roman" charset="0"/>
                </a:rPr>
                <a:t>max</a:t>
              </a:r>
              <a:r>
                <a:rPr lang="en-US" sz="2400">
                  <a:latin typeface="Times New Roman" charset="0"/>
                </a:rPr>
                <a:t> are integers giving the minimum and maximum values of the slider and </a:t>
              </a:r>
              <a:r>
                <a:rPr lang="en-US" sz="2400" i="1">
                  <a:latin typeface="Times New Roman" charset="0"/>
                </a:rPr>
                <a:t>value</a:t>
              </a:r>
              <a:r>
                <a:rPr lang="en-US" sz="2400">
                  <a:latin typeface="Times New Roman" charset="0"/>
                </a:rPr>
                <a:t> is the initial value.</a:t>
              </a:r>
            </a:p>
          </p:txBody>
        </p:sp>
      </p:grpSp>
      <p:sp>
        <p:nvSpPr>
          <p:cNvPr id="311304" name="Rectangle 8"/>
          <p:cNvSpPr>
            <a:spLocks noChangeArrowheads="1"/>
          </p:cNvSpPr>
          <p:nvPr/>
        </p:nvSpPr>
        <p:spPr bwMode="auto">
          <a:xfrm>
            <a:off x="482600" y="5892800"/>
            <a:ext cx="8128000" cy="571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You can retrieve the current value by calling </a:t>
            </a:r>
            <a:r>
              <a:rPr lang="en-US" sz="2000" b="1">
                <a:latin typeface="Courier New" charset="0"/>
              </a:rPr>
              <a:t>getValue</a:t>
            </a:r>
            <a:r>
              <a:rPr lang="en-US" sz="2400">
                <a:latin typeface="Times New Roman" charset="0"/>
              </a:rPr>
              <a:t>.  </a:t>
            </a:r>
          </a:p>
        </p:txBody>
      </p:sp>
      <p:sp>
        <p:nvSpPr>
          <p:cNvPr id="311305" name="Rectangle 9"/>
          <p:cNvSpPr>
            <a:spLocks noChangeArrowheads="1"/>
          </p:cNvSpPr>
          <p:nvPr/>
        </p:nvSpPr>
        <p:spPr bwMode="auto">
          <a:xfrm>
            <a:off x="482600" y="1955800"/>
            <a:ext cx="8128000" cy="1371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Swing libraries include several different interactors that allow the user to adjust a parameter.  The text uses the </a:t>
            </a:r>
            <a:r>
              <a:rPr lang="en-US" sz="2000" b="1">
                <a:latin typeface="Courier New" charset="0"/>
              </a:rPr>
              <a:t>JSlider</a:t>
            </a:r>
            <a:r>
              <a:rPr lang="en-US" sz="2400">
                <a:latin typeface="Times New Roman" charset="0"/>
              </a:rPr>
              <a:t> class, which appears on the screen like this:</a:t>
            </a:r>
          </a:p>
        </p:txBody>
      </p:sp>
      <p:sp>
        <p:nvSpPr>
          <p:cNvPr id="311306" name="Rectangle 10"/>
          <p:cNvSpPr>
            <a:spLocks noChangeArrowheads="1"/>
          </p:cNvSpPr>
          <p:nvPr/>
        </p:nvSpPr>
        <p:spPr bwMode="auto">
          <a:xfrm>
            <a:off x="482600" y="3505200"/>
            <a:ext cx="8128000" cy="457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a:latin typeface="Times New Roman" charset="0"/>
              </a:rPr>
              <a:t>	The user can adjust a </a:t>
            </a:r>
            <a:r>
              <a:rPr lang="en-US" sz="2000" b="1">
                <a:latin typeface="Courier New" charset="0"/>
              </a:rPr>
              <a:t>JSlider</a:t>
            </a:r>
            <a:r>
              <a:rPr lang="en-US" sz="2400">
                <a:latin typeface="Times New Roman" charset="0"/>
              </a:rPr>
              <a:t> by dragging the slider knob.</a:t>
            </a:r>
          </a:p>
        </p:txBody>
      </p:sp>
      <p:pic>
        <p:nvPicPr>
          <p:cNvPr id="311307" name="Picture 11" descr="Slider (blue)"/>
          <p:cNvPicPr>
            <a:picLocks noChangeAspect="1" noChangeArrowheads="1"/>
          </p:cNvPicPr>
          <p:nvPr/>
        </p:nvPicPr>
        <p:blipFill>
          <a:blip r:embed="rId3"/>
          <a:srcRect/>
          <a:stretch>
            <a:fillRect/>
          </a:stretch>
        </p:blipFill>
        <p:spPr bwMode="auto">
          <a:xfrm>
            <a:off x="3708400" y="3022600"/>
            <a:ext cx="1727200" cy="469900"/>
          </a:xfrm>
          <a:prstGeom prst="rect">
            <a:avLst/>
          </a:prstGeom>
          <a:noFill/>
          <a:ln w="9525">
            <a:noFill/>
            <a:miter lim="800000"/>
            <a:headEnd/>
            <a:tailEnd/>
          </a:ln>
        </p:spPr>
      </p:pic>
      <p:pic>
        <p:nvPicPr>
          <p:cNvPr id="311308" name="Picture 12" descr="SliderKnob (blue)"/>
          <p:cNvPicPr>
            <a:picLocks noChangeAspect="1" noChangeArrowheads="1"/>
          </p:cNvPicPr>
          <p:nvPr/>
        </p:nvPicPr>
        <p:blipFill>
          <a:blip r:embed="rId4"/>
          <a:srcRect/>
          <a:stretch>
            <a:fillRect/>
          </a:stretch>
        </p:blipFill>
        <p:spPr bwMode="auto">
          <a:xfrm>
            <a:off x="4413250" y="3022600"/>
            <a:ext cx="317500" cy="469900"/>
          </a:xfrm>
          <a:prstGeom prst="rect">
            <a:avLst/>
          </a:prstGeom>
          <a:noFill/>
          <a:ln w="9525">
            <a:noFill/>
            <a:miter lim="800000"/>
            <a:headEnd/>
            <a:tailEnd/>
          </a:ln>
        </p:spPr>
      </p:pic>
      <p:sp>
        <p:nvSpPr>
          <p:cNvPr id="311309" name="Freeform 13"/>
          <p:cNvSpPr>
            <a:spLocks/>
          </p:cNvSpPr>
          <p:nvPr/>
        </p:nvSpPr>
        <p:spPr bwMode="auto">
          <a:xfrm>
            <a:off x="4572000" y="3213100"/>
            <a:ext cx="128588"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nvGrpSpPr>
          <p:cNvPr id="3" name="Group 14"/>
          <p:cNvGrpSpPr>
            <a:grpSpLocks/>
          </p:cNvGrpSpPr>
          <p:nvPr/>
        </p:nvGrpSpPr>
        <p:grpSpPr bwMode="auto">
          <a:xfrm>
            <a:off x="4413250" y="3022600"/>
            <a:ext cx="317500" cy="469900"/>
            <a:chOff x="2916" y="2040"/>
            <a:chExt cx="200" cy="296"/>
          </a:xfrm>
        </p:grpSpPr>
        <p:pic>
          <p:nvPicPr>
            <p:cNvPr id="57362" name="Picture 15" descr="SliderKnob (blue)"/>
            <p:cNvPicPr>
              <a:picLocks noChangeAspect="1" noChangeArrowheads="1"/>
            </p:cNvPicPr>
            <p:nvPr/>
          </p:nvPicPr>
          <p:blipFill>
            <a:blip r:embed="rId4"/>
            <a:srcRect/>
            <a:stretch>
              <a:fillRect/>
            </a:stretch>
          </p:blipFill>
          <p:spPr bwMode="auto">
            <a:xfrm>
              <a:off x="2916" y="2040"/>
              <a:ext cx="200" cy="296"/>
            </a:xfrm>
            <a:prstGeom prst="rect">
              <a:avLst/>
            </a:prstGeom>
            <a:noFill/>
            <a:ln w="9525">
              <a:noFill/>
              <a:miter lim="800000"/>
              <a:headEnd/>
              <a:tailEnd/>
            </a:ln>
          </p:spPr>
        </p:pic>
        <p:sp>
          <p:nvSpPr>
            <p:cNvPr id="57363" name="Freeform 16"/>
            <p:cNvSpPr>
              <a:spLocks/>
            </p:cNvSpPr>
            <p:nvPr/>
          </p:nvSpPr>
          <p:spPr bwMode="auto">
            <a:xfrm>
              <a:off x="3016" y="216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pic>
        <p:nvPicPr>
          <p:cNvPr id="311313" name="Picture 17" descr="SliderKnob (blue)"/>
          <p:cNvPicPr>
            <a:picLocks noChangeAspect="1" noChangeArrowheads="1"/>
          </p:cNvPicPr>
          <p:nvPr/>
        </p:nvPicPr>
        <p:blipFill>
          <a:blip r:embed="rId4"/>
          <a:srcRect/>
          <a:stretch>
            <a:fillRect/>
          </a:stretch>
        </p:blipFill>
        <p:spPr bwMode="auto">
          <a:xfrm>
            <a:off x="4962525" y="3025775"/>
            <a:ext cx="317500" cy="469900"/>
          </a:xfrm>
          <a:prstGeom prst="rect">
            <a:avLst/>
          </a:prstGeom>
          <a:noFill/>
          <a:ln w="9525">
            <a:noFill/>
            <a:miter lim="800000"/>
            <a:headEnd/>
            <a:tailEnd/>
          </a:ln>
        </p:spPr>
      </p:pic>
      <p:grpSp>
        <p:nvGrpSpPr>
          <p:cNvPr id="4" name="Group 18"/>
          <p:cNvGrpSpPr>
            <a:grpSpLocks/>
          </p:cNvGrpSpPr>
          <p:nvPr/>
        </p:nvGrpSpPr>
        <p:grpSpPr bwMode="auto">
          <a:xfrm>
            <a:off x="3429000" y="3016250"/>
            <a:ext cx="2057400" cy="488950"/>
            <a:chOff x="2160" y="1900"/>
            <a:chExt cx="1296" cy="308"/>
          </a:xfrm>
        </p:grpSpPr>
        <p:sp>
          <p:nvSpPr>
            <p:cNvPr id="57359" name="Rectangle 19"/>
            <p:cNvSpPr>
              <a:spLocks noChangeArrowheads="1"/>
            </p:cNvSpPr>
            <p:nvPr/>
          </p:nvSpPr>
          <p:spPr bwMode="auto">
            <a:xfrm>
              <a:off x="2160" y="1920"/>
              <a:ext cx="1296" cy="288"/>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pic>
          <p:nvPicPr>
            <p:cNvPr id="57360" name="Picture 20" descr="Slider (blue)"/>
            <p:cNvPicPr>
              <a:picLocks noChangeAspect="1" noChangeArrowheads="1"/>
            </p:cNvPicPr>
            <p:nvPr/>
          </p:nvPicPr>
          <p:blipFill>
            <a:blip r:embed="rId3"/>
            <a:srcRect/>
            <a:stretch>
              <a:fillRect/>
            </a:stretch>
          </p:blipFill>
          <p:spPr bwMode="auto">
            <a:xfrm>
              <a:off x="2336" y="1904"/>
              <a:ext cx="1088" cy="296"/>
            </a:xfrm>
            <a:prstGeom prst="rect">
              <a:avLst/>
            </a:prstGeom>
            <a:noFill/>
            <a:ln w="9525">
              <a:noFill/>
              <a:miter lim="800000"/>
              <a:headEnd/>
              <a:tailEnd/>
            </a:ln>
          </p:spPr>
        </p:pic>
        <p:pic>
          <p:nvPicPr>
            <p:cNvPr id="57361" name="Picture 21" descr="SliderKnob (blue)"/>
            <p:cNvPicPr>
              <a:picLocks noChangeAspect="1" noChangeArrowheads="1"/>
            </p:cNvPicPr>
            <p:nvPr/>
          </p:nvPicPr>
          <p:blipFill>
            <a:blip r:embed="rId4"/>
            <a:srcRect/>
            <a:stretch>
              <a:fillRect/>
            </a:stretch>
          </p:blipFill>
          <p:spPr bwMode="auto">
            <a:xfrm>
              <a:off x="3126" y="1900"/>
              <a:ext cx="200" cy="296"/>
            </a:xfrm>
            <a:prstGeom prst="rect">
              <a:avLst/>
            </a:prstGeom>
            <a:noFill/>
            <a:ln w="9525">
              <a:noFill/>
              <a:miter lim="800000"/>
              <a:headEnd/>
              <a:tailEnd/>
            </a:ln>
          </p:spPr>
        </p:pic>
      </p:grpSp>
      <p:sp>
        <p:nvSpPr>
          <p:cNvPr id="311318" name="Freeform 22"/>
          <p:cNvSpPr>
            <a:spLocks/>
          </p:cNvSpPr>
          <p:nvPr/>
        </p:nvSpPr>
        <p:spPr bwMode="auto">
          <a:xfrm>
            <a:off x="5132388" y="323215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130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130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130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130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311309"/>
                                        </p:tgtEl>
                                        <p:attrNameLst>
                                          <p:attrName>style.visibility</p:attrName>
                                        </p:attrNameLst>
                                      </p:cBhvr>
                                      <p:to>
                                        <p:strVal val="visible"/>
                                      </p:to>
                                    </p:set>
                                    <p:animScale>
                                      <p:cBhvr>
                                        <p:cTn id="17" dur="1000" decel="50000" fill="hold">
                                          <p:stCondLst>
                                            <p:cond delay="0"/>
                                          </p:stCondLst>
                                        </p:cTn>
                                        <p:tgtEl>
                                          <p:spTgt spid="3113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11309"/>
                                        </p:tgtEl>
                                        <p:attrNameLst>
                                          <p:attrName>ppt_x</p:attrName>
                                          <p:attrName>ppt_y</p:attrName>
                                        </p:attrNameLst>
                                      </p:cBhvr>
                                    </p:animMotion>
                                    <p:animEffect transition="in" filter="fade">
                                      <p:cBhvr>
                                        <p:cTn id="19" dur="1000"/>
                                        <p:tgtEl>
                                          <p:spTgt spid="311309"/>
                                        </p:tgtEl>
                                      </p:cBhvr>
                                    </p:animEffect>
                                  </p:childTnLst>
                                  <p:subTnLst>
                                    <p:set>
                                      <p:cBhvr override="childStyle">
                                        <p:cTn dur="1" fill="hold" display="0" masterRel="nextClick" afterEffect="1"/>
                                        <p:tgtEl>
                                          <p:spTgt spid="311309"/>
                                        </p:tgtEl>
                                        <p:attrNameLst>
                                          <p:attrName>style.visibility</p:attrName>
                                        </p:attrNameLst>
                                      </p:cBhvr>
                                      <p:to>
                                        <p:strVal val="hidden"/>
                                      </p:to>
                                    </p:set>
                                  </p:subTnLst>
                                </p:cTn>
                              </p:par>
                            </p:childTnLst>
                          </p:cTn>
                        </p:par>
                        <p:par>
                          <p:cTn id="20" fill="hold">
                            <p:stCondLst>
                              <p:cond delay="1000"/>
                            </p:stCondLst>
                            <p:childTnLst>
                              <p:par>
                                <p:cTn id="21" presetID="1"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par>
                          <p:cTn id="23" fill="hold">
                            <p:stCondLst>
                              <p:cond delay="1000"/>
                            </p:stCondLst>
                            <p:childTnLst>
                              <p:par>
                                <p:cTn id="24" presetID="1" presetClass="exit" presetSubtype="0" fill="hold" nodeType="afterEffect">
                                  <p:stCondLst>
                                    <p:cond delay="0"/>
                                  </p:stCondLst>
                                  <p:childTnLst>
                                    <p:set>
                                      <p:cBhvr>
                                        <p:cTn id="25" dur="1" fill="hold">
                                          <p:stCondLst>
                                            <p:cond delay="0"/>
                                          </p:stCondLst>
                                        </p:cTn>
                                        <p:tgtEl>
                                          <p:spTgt spid="311308"/>
                                        </p:tgtEl>
                                        <p:attrNameLst>
                                          <p:attrName>style.visibility</p:attrName>
                                        </p:attrNameLst>
                                      </p:cBhvr>
                                      <p:to>
                                        <p:strVal val="hidden"/>
                                      </p:to>
                                    </p:set>
                                  </p:childTnLst>
                                </p:cTn>
                              </p:par>
                            </p:childTnLst>
                          </p:cTn>
                        </p:par>
                        <p:par>
                          <p:cTn id="26" fill="hold">
                            <p:stCondLst>
                              <p:cond delay="1000"/>
                            </p:stCondLst>
                            <p:childTnLst>
                              <p:par>
                                <p:cTn id="27" presetID="0" presetClass="path" presetSubtype="0" accel="50000" decel="50000" fill="hold" nodeType="afterEffect">
                                  <p:stCondLst>
                                    <p:cond delay="0"/>
                                  </p:stCondLst>
                                  <p:childTnLst>
                                    <p:animMotion origin="layout" path="M 0 0 C -0.02552 0.00255 -0.08472 -0.00046 -0.07448 -0.00046 L 0.06181 -0.00046 " pathEditMode="relative" rAng="0" ptsTypes="fAf">
                                      <p:cBhvr>
                                        <p:cTn id="28" dur="2000" fill="hold"/>
                                        <p:tgtEl>
                                          <p:spTgt spid="3"/>
                                        </p:tgtEl>
                                        <p:attrNameLst>
                                          <p:attrName>ppt_x</p:attrName>
                                          <p:attrName>ppt_y</p:attrName>
                                        </p:attrNameLst>
                                      </p:cBhvr>
                                      <p:rCtr x="-11" y="1"/>
                                    </p:animMotion>
                                  </p:childTnLst>
                                </p:cTn>
                              </p:par>
                            </p:childTnLst>
                          </p:cTn>
                        </p:par>
                        <p:par>
                          <p:cTn id="29" fill="hold">
                            <p:stCondLst>
                              <p:cond delay="3000"/>
                            </p:stCondLst>
                            <p:childTnLst>
                              <p:par>
                                <p:cTn id="30" presetID="1" presetClass="exit" presetSubtype="0" fill="hold" nodeType="afterEffect">
                                  <p:stCondLst>
                                    <p:cond delay="0"/>
                                  </p:stCondLst>
                                  <p:childTnLst>
                                    <p:set>
                                      <p:cBhvr>
                                        <p:cTn id="31" dur="1" fill="hold">
                                          <p:stCondLst>
                                            <p:cond delay="0"/>
                                          </p:stCondLst>
                                        </p:cTn>
                                        <p:tgtEl>
                                          <p:spTgt spid="3"/>
                                        </p:tgtEl>
                                        <p:attrNameLst>
                                          <p:attrName>style.visibility</p:attrName>
                                        </p:attrNameLst>
                                      </p:cBhvr>
                                      <p:to>
                                        <p:strVal val="hidden"/>
                                      </p:to>
                                    </p:set>
                                  </p:childTnLst>
                                </p:cTn>
                              </p:par>
                            </p:childTnLst>
                          </p:cTn>
                        </p:par>
                        <p:par>
                          <p:cTn id="32" fill="hold">
                            <p:stCondLst>
                              <p:cond delay="3000"/>
                            </p:stCondLst>
                            <p:childTnLst>
                              <p:par>
                                <p:cTn id="33" presetID="1" presetClass="entr" presetSubtype="0" fill="hold" nodeType="afterEffect">
                                  <p:stCondLst>
                                    <p:cond delay="0"/>
                                  </p:stCondLst>
                                  <p:childTnLst>
                                    <p:set>
                                      <p:cBhvr>
                                        <p:cTn id="34" dur="1" fill="hold">
                                          <p:stCondLst>
                                            <p:cond delay="0"/>
                                          </p:stCondLst>
                                        </p:cTn>
                                        <p:tgtEl>
                                          <p:spTgt spid="3113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1318"/>
                                        </p:tgtEl>
                                        <p:attrNameLst>
                                          <p:attrName>style.visibility</p:attrName>
                                        </p:attrNameLst>
                                      </p:cBhvr>
                                      <p:to>
                                        <p:strVal val="visible"/>
                                      </p:to>
                                    </p:set>
                                  </p:childTnLst>
                                </p:cTn>
                              </p:par>
                            </p:childTnLst>
                          </p:cTn>
                        </p:par>
                        <p:par>
                          <p:cTn id="37" fill="hold">
                            <p:stCondLst>
                              <p:cond delay="3000"/>
                            </p:stCondLst>
                            <p:childTnLst>
                              <p:par>
                                <p:cTn id="38" presetID="1" presetClass="entr" presetSubtype="0"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childTnLst>
                                </p:cTn>
                              </p:par>
                            </p:childTnLst>
                          </p:cTn>
                        </p:par>
                        <p:par>
                          <p:cTn id="40" fill="hold">
                            <p:stCondLst>
                              <p:cond delay="3000"/>
                            </p:stCondLst>
                            <p:childTnLst>
                              <p:par>
                                <p:cTn id="41" presetID="52" presetClass="exit" presetSubtype="0" fill="hold" grpId="1" nodeType="afterEffect">
                                  <p:stCondLst>
                                    <p:cond delay="400"/>
                                  </p:stCondLst>
                                  <p:childTnLst>
                                    <p:animScale>
                                      <p:cBhvr>
                                        <p:cTn id="42" dur="1000" accel="50000">
                                          <p:stCondLst>
                                            <p:cond delay="0"/>
                                          </p:stCondLst>
                                        </p:cTn>
                                        <p:tgtEl>
                                          <p:spTgt spid="31131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43" dur="1000" accel="50000">
                                          <p:stCondLst>
                                            <p:cond delay="0"/>
                                          </p:stCondLst>
                                        </p:cTn>
                                        <p:tgtEl>
                                          <p:spTgt spid="311318"/>
                                        </p:tgtEl>
                                        <p:attrNameLst>
                                          <p:attrName>ppt_x</p:attrName>
                                          <p:attrName>ppt_y</p:attrName>
                                        </p:attrNameLst>
                                      </p:cBhvr>
                                    </p:animMotion>
                                    <p:animEffect transition="out" filter="fade">
                                      <p:cBhvr>
                                        <p:cTn id="44" dur="1000"/>
                                        <p:tgtEl>
                                          <p:spTgt spid="311318"/>
                                        </p:tgtEl>
                                      </p:cBhvr>
                                    </p:animEffect>
                                    <p:set>
                                      <p:cBhvr>
                                        <p:cTn id="45" dur="1" fill="hold">
                                          <p:stCondLst>
                                            <p:cond delay="999"/>
                                          </p:stCondLst>
                                        </p:cTn>
                                        <p:tgtEl>
                                          <p:spTgt spid="311318"/>
                                        </p:tgtEl>
                                        <p:attrNameLst>
                                          <p:attrName>style.visibility</p:attrName>
                                        </p:attrNameLst>
                                      </p:cBhvr>
                                      <p:to>
                                        <p:strVal val="hidden"/>
                                      </p:to>
                                    </p:set>
                                  </p:childTnLst>
                                  <p:subTnLst>
                                    <p:set>
                                      <p:cBhvr override="childStyle">
                                        <p:cTn dur="1" fill="hold" display="0" masterRel="nextClick" afterEffect="1"/>
                                        <p:tgtEl>
                                          <p:spTgt spid="311318"/>
                                        </p:tgtEl>
                                        <p:attrNameLst>
                                          <p:attrName>style.visibility</p:attrName>
                                        </p:attrNameLst>
                                      </p:cBhvr>
                                      <p:to>
                                        <p:strVal val="hidden"/>
                                      </p:to>
                                    </p:set>
                                  </p:sub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499"/>
                                          </p:stCondLst>
                                        </p:cTn>
                                        <p:tgtEl>
                                          <p:spTgt spid="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499"/>
                                          </p:stCondLst>
                                        </p:cTn>
                                        <p:tgtEl>
                                          <p:spTgt spid="31130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304" grpId="0" build="p" autoUpdateAnimBg="0"/>
      <p:bldP spid="311305" grpId="0"/>
      <p:bldP spid="311306" grpId="0"/>
      <p:bldP spid="311309" grpId="0" animBg="1"/>
      <p:bldP spid="311318" grpId="0" animBg="1"/>
      <p:bldP spid="311318" grpId="1" animBg="1"/>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charset="0"/>
              </a:rPr>
              <a:t>JLabel</a:t>
            </a:r>
            <a:r>
              <a:rPr lang="en-US" sz="4000">
                <a:solidFill>
                  <a:srgbClr val="FF0000"/>
                </a:solidFill>
              </a:rPr>
              <a:t> Class</a:t>
            </a:r>
            <a:endParaRPr lang="en-US">
              <a:solidFill>
                <a:schemeClr val="tx1"/>
              </a:solidFill>
            </a:endParaRPr>
          </a:p>
        </p:txBody>
      </p:sp>
      <p:sp>
        <p:nvSpPr>
          <p:cNvPr id="59395" name="Rectangle 3"/>
          <p:cNvSpPr>
            <a:spLocks noChangeArrowheads="1"/>
          </p:cNvSpPr>
          <p:nvPr/>
        </p:nvSpPr>
        <p:spPr bwMode="auto">
          <a:xfrm>
            <a:off x="482600" y="1155700"/>
            <a:ext cx="8128000" cy="1511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interactors you display on the screen sometimes don’t provide the user with enough information.  In such cases, it is useful to include </a:t>
            </a:r>
            <a:r>
              <a:rPr lang="en-US" sz="2000" b="1">
                <a:latin typeface="Courier New" charset="0"/>
              </a:rPr>
              <a:t>JLabel</a:t>
            </a:r>
            <a:r>
              <a:rPr lang="en-US" sz="2400">
                <a:latin typeface="Times New Roman" charset="0"/>
              </a:rPr>
              <a:t> objects, which appear as text strings in the user interface but do not respond to any events.</a:t>
            </a:r>
          </a:p>
        </p:txBody>
      </p:sp>
      <p:grpSp>
        <p:nvGrpSpPr>
          <p:cNvPr id="2" name="Group 4"/>
          <p:cNvGrpSpPr>
            <a:grpSpLocks/>
          </p:cNvGrpSpPr>
          <p:nvPr/>
        </p:nvGrpSpPr>
        <p:grpSpPr bwMode="auto">
          <a:xfrm>
            <a:off x="482600" y="2578100"/>
            <a:ext cx="8128000" cy="3898900"/>
            <a:chOff x="304" y="1624"/>
            <a:chExt cx="5120" cy="2456"/>
          </a:xfrm>
        </p:grpSpPr>
        <p:pic>
          <p:nvPicPr>
            <p:cNvPr id="59397" name="Picture 5" descr="GUI (2"/>
            <p:cNvPicPr>
              <a:picLocks noChangeAspect="1" noChangeArrowheads="1"/>
            </p:cNvPicPr>
            <p:nvPr/>
          </p:nvPicPr>
          <p:blipFill>
            <a:blip r:embed="rId3"/>
            <a:srcRect/>
            <a:stretch>
              <a:fillRect/>
            </a:stretch>
          </p:blipFill>
          <p:spPr bwMode="auto">
            <a:xfrm>
              <a:off x="1464" y="3032"/>
              <a:ext cx="2833" cy="1048"/>
            </a:xfrm>
            <a:prstGeom prst="rect">
              <a:avLst/>
            </a:prstGeom>
            <a:noFill/>
            <a:ln w="9525">
              <a:noFill/>
              <a:miter lim="800000"/>
              <a:headEnd/>
              <a:tailEnd/>
            </a:ln>
          </p:spPr>
        </p:pic>
        <p:sp>
          <p:nvSpPr>
            <p:cNvPr id="59398" name="Text Box 6"/>
            <p:cNvSpPr txBox="1">
              <a:spLocks noChangeArrowheads="1"/>
            </p:cNvSpPr>
            <p:nvPr/>
          </p:nvSpPr>
          <p:spPr bwMode="auto">
            <a:xfrm>
              <a:off x="1479" y="3022"/>
              <a:ext cx="2801" cy="154"/>
            </a:xfrm>
            <a:prstGeom prst="rect">
              <a:avLst/>
            </a:prstGeom>
            <a:noFill/>
            <a:ln w="9525">
              <a:noFill/>
              <a:miter lim="800000"/>
              <a:headEnd/>
              <a:tailEnd/>
            </a:ln>
          </p:spPr>
          <p:txBody>
            <a:bodyPr>
              <a:prstTxWarp prst="textNoShape">
                <a:avLst/>
              </a:prstTxWarp>
              <a:spAutoFit/>
            </a:bodyPr>
            <a:lstStyle/>
            <a:p>
              <a:pPr algn="ctr"/>
              <a:r>
                <a:rPr lang="en-US" sz="1000" b="1">
                  <a:solidFill>
                    <a:srgbClr val="333333"/>
                  </a:solidFill>
                </a:rPr>
                <a:t>DrawStarMap</a:t>
              </a:r>
            </a:p>
          </p:txBody>
        </p:sp>
        <p:pic>
          <p:nvPicPr>
            <p:cNvPr id="59399" name="Picture 7" descr="Slider (gray)"/>
            <p:cNvPicPr>
              <a:picLocks noChangeAspect="1" noChangeArrowheads="1"/>
            </p:cNvPicPr>
            <p:nvPr/>
          </p:nvPicPr>
          <p:blipFill>
            <a:blip r:embed="rId4"/>
            <a:srcRect/>
            <a:stretch>
              <a:fillRect/>
            </a:stretch>
          </p:blipFill>
          <p:spPr bwMode="auto">
            <a:xfrm>
              <a:off x="2504" y="3864"/>
              <a:ext cx="766" cy="208"/>
            </a:xfrm>
            <a:prstGeom prst="rect">
              <a:avLst/>
            </a:prstGeom>
            <a:noFill/>
            <a:ln w="9525">
              <a:noFill/>
              <a:miter lim="800000"/>
              <a:headEnd/>
              <a:tailEnd/>
            </a:ln>
          </p:spPr>
        </p:pic>
        <p:pic>
          <p:nvPicPr>
            <p:cNvPr id="59400" name="Picture 8" descr="SliderKnob (gray)"/>
            <p:cNvPicPr>
              <a:picLocks noChangeAspect="1" noChangeArrowheads="1"/>
            </p:cNvPicPr>
            <p:nvPr/>
          </p:nvPicPr>
          <p:blipFill>
            <a:blip r:embed="rId5"/>
            <a:srcRect/>
            <a:stretch>
              <a:fillRect/>
            </a:stretch>
          </p:blipFill>
          <p:spPr bwMode="auto">
            <a:xfrm>
              <a:off x="2812" y="3859"/>
              <a:ext cx="144" cy="213"/>
            </a:xfrm>
            <a:prstGeom prst="rect">
              <a:avLst/>
            </a:prstGeom>
            <a:noFill/>
            <a:ln w="9525">
              <a:noFill/>
              <a:miter lim="800000"/>
              <a:headEnd/>
              <a:tailEnd/>
            </a:ln>
          </p:spPr>
        </p:pic>
        <p:sp>
          <p:nvSpPr>
            <p:cNvPr id="59401" name="Text Box 9"/>
            <p:cNvSpPr txBox="1">
              <a:spLocks noChangeArrowheads="1"/>
            </p:cNvSpPr>
            <p:nvPr/>
          </p:nvSpPr>
          <p:spPr bwMode="auto">
            <a:xfrm>
              <a:off x="2152" y="3894"/>
              <a:ext cx="384" cy="154"/>
            </a:xfrm>
            <a:prstGeom prst="rect">
              <a:avLst/>
            </a:prstGeom>
            <a:noFill/>
            <a:ln w="9525">
              <a:noFill/>
              <a:miter lim="800000"/>
              <a:headEnd/>
              <a:tailEnd/>
            </a:ln>
          </p:spPr>
          <p:txBody>
            <a:bodyPr>
              <a:prstTxWarp prst="textNoShape">
                <a:avLst/>
              </a:prstTxWarp>
              <a:spAutoFit/>
            </a:bodyPr>
            <a:lstStyle/>
            <a:p>
              <a:pPr algn="r"/>
              <a:r>
                <a:rPr lang="en-US" sz="1000" b="1">
                  <a:solidFill>
                    <a:srgbClr val="555555"/>
                  </a:solidFill>
                </a:rPr>
                <a:t>Small</a:t>
              </a:r>
            </a:p>
          </p:txBody>
        </p:sp>
        <p:sp>
          <p:nvSpPr>
            <p:cNvPr id="59402" name="Text Box 10"/>
            <p:cNvSpPr txBox="1">
              <a:spLocks noChangeArrowheads="1"/>
            </p:cNvSpPr>
            <p:nvPr/>
          </p:nvSpPr>
          <p:spPr bwMode="auto">
            <a:xfrm>
              <a:off x="3232" y="3888"/>
              <a:ext cx="384" cy="154"/>
            </a:xfrm>
            <a:prstGeom prst="rect">
              <a:avLst/>
            </a:prstGeom>
            <a:noFill/>
            <a:ln w="9525">
              <a:noFill/>
              <a:miter lim="800000"/>
              <a:headEnd/>
              <a:tailEnd/>
            </a:ln>
          </p:spPr>
          <p:txBody>
            <a:bodyPr>
              <a:prstTxWarp prst="textNoShape">
                <a:avLst/>
              </a:prstTxWarp>
              <a:spAutoFit/>
            </a:bodyPr>
            <a:lstStyle/>
            <a:p>
              <a:r>
                <a:rPr lang="en-US" sz="1000" b="1">
                  <a:solidFill>
                    <a:srgbClr val="555555"/>
                  </a:solidFill>
                </a:rPr>
                <a:t>Large</a:t>
              </a:r>
            </a:p>
          </p:txBody>
        </p:sp>
        <p:sp>
          <p:nvSpPr>
            <p:cNvPr id="59403" name="Rectangle 11"/>
            <p:cNvSpPr>
              <a:spLocks noChangeArrowheads="1"/>
            </p:cNvSpPr>
            <p:nvPr/>
          </p:nvSpPr>
          <p:spPr bwMode="auto">
            <a:xfrm>
              <a:off x="304" y="1624"/>
              <a:ext cx="5120" cy="47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As an example, if you wanted to label a slider so that it was clear it controlled size, you could use the following code to produce the control strip shown at the bottom of the screen:</a:t>
              </a:r>
            </a:p>
          </p:txBody>
        </p:sp>
        <p:sp>
          <p:nvSpPr>
            <p:cNvPr id="59404" name="Rectangle 12"/>
            <p:cNvSpPr>
              <a:spLocks noChangeArrowheads="1"/>
            </p:cNvSpPr>
            <p:nvPr/>
          </p:nvSpPr>
          <p:spPr bwMode="auto">
            <a:xfrm>
              <a:off x="720" y="2312"/>
              <a:ext cx="4608" cy="52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sz="1600" b="1" noProof="1">
                  <a:latin typeface="Courier New" charset="0"/>
                </a:rPr>
                <a:t>add(new JLabel("Small"), SOUTH);</a:t>
              </a:r>
            </a:p>
            <a:p>
              <a:pPr>
                <a:lnSpc>
                  <a:spcPct val="90000"/>
                </a:lnSpc>
              </a:pPr>
              <a:r>
                <a:rPr sz="1600" b="1" noProof="1">
                  <a:latin typeface="Courier New" charset="0"/>
                </a:rPr>
                <a:t>add(sizeSlider, SOUTH);</a:t>
              </a:r>
            </a:p>
            <a:p>
              <a:pPr>
                <a:lnSpc>
                  <a:spcPct val="90000"/>
                </a:lnSpc>
              </a:pPr>
              <a:r>
                <a:rPr sz="1600" b="1" noProof="1">
                  <a:latin typeface="Courier New" charset="0"/>
                </a:rPr>
                <a:t>add(new JLabel("Large"), SOUTH);</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charset="0"/>
              </a:rPr>
              <a:t>JComboBox</a:t>
            </a:r>
            <a:r>
              <a:rPr lang="en-US" sz="4000">
                <a:solidFill>
                  <a:srgbClr val="FF0000"/>
                </a:solidFill>
              </a:rPr>
              <a:t> Class</a:t>
            </a:r>
            <a:endParaRPr lang="en-US">
              <a:solidFill>
                <a:schemeClr val="tx1"/>
              </a:solidFill>
            </a:endParaRPr>
          </a:p>
        </p:txBody>
      </p:sp>
      <p:sp>
        <p:nvSpPr>
          <p:cNvPr id="61443" name="Rectangle 3"/>
          <p:cNvSpPr>
            <a:spLocks noChangeArrowheads="1"/>
          </p:cNvSpPr>
          <p:nvPr/>
        </p:nvSpPr>
        <p:spPr bwMode="auto">
          <a:xfrm>
            <a:off x="482600" y="1155700"/>
            <a:ext cx="8128000" cy="1663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In some applications, you may need to allow the user to chose among a set of options that would take up too much space on the screen if you listed them all.  In such situations, you can use the </a:t>
            </a:r>
            <a:r>
              <a:rPr lang="en-US" sz="2000" b="1">
                <a:latin typeface="Courier New" charset="0"/>
              </a:rPr>
              <a:t>JComboBox</a:t>
            </a:r>
            <a:r>
              <a:rPr lang="en-US" sz="2400">
                <a:latin typeface="Times New Roman" charset="0"/>
              </a:rPr>
              <a:t> class, which lists the available options in a popup menu that goes away once the selection is made.</a:t>
            </a:r>
          </a:p>
        </p:txBody>
      </p:sp>
      <p:sp>
        <p:nvSpPr>
          <p:cNvPr id="315396" name="Rectangle 4"/>
          <p:cNvSpPr>
            <a:spLocks noChangeArrowheads="1"/>
          </p:cNvSpPr>
          <p:nvPr/>
        </p:nvSpPr>
        <p:spPr bwMode="auto">
          <a:xfrm>
            <a:off x="482600" y="2882900"/>
            <a:ext cx="8128000" cy="546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A </a:t>
            </a:r>
            <a:r>
              <a:rPr lang="en-US" sz="2000" b="1">
                <a:latin typeface="Courier New" charset="0"/>
              </a:rPr>
              <a:t>JComboBox</a:t>
            </a:r>
            <a:r>
              <a:rPr lang="en-US" sz="2400">
                <a:latin typeface="Times New Roman" charset="0"/>
              </a:rPr>
              <a:t> used to select T-shirt sizes might look like this on the screen:</a:t>
            </a:r>
          </a:p>
        </p:txBody>
      </p:sp>
      <p:sp>
        <p:nvSpPr>
          <p:cNvPr id="315397" name="Rectangle 5"/>
          <p:cNvSpPr>
            <a:spLocks noChangeArrowheads="1"/>
          </p:cNvSpPr>
          <p:nvPr/>
        </p:nvSpPr>
        <p:spPr bwMode="auto">
          <a:xfrm>
            <a:off x="482600" y="4191000"/>
            <a:ext cx="8128000" cy="901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a:latin typeface="Times New Roman" charset="0"/>
              </a:rPr>
              <a:t>From the user’s point of view, a </a:t>
            </a:r>
            <a:r>
              <a:rPr lang="en-US" sz="2200" b="1">
                <a:latin typeface="Courier New" charset="0"/>
              </a:rPr>
              <a:t>JComboBox</a:t>
            </a:r>
            <a:r>
              <a:rPr lang="en-US" sz="2400">
                <a:latin typeface="Times New Roman" charset="0"/>
              </a:rPr>
              <a:t> works like this:</a:t>
            </a:r>
          </a:p>
        </p:txBody>
      </p:sp>
      <p:pic>
        <p:nvPicPr>
          <p:cNvPr id="315398" name="Picture 6" descr="JComboBox (blue)"/>
          <p:cNvPicPr>
            <a:picLocks noChangeAspect="1" noChangeArrowheads="1"/>
          </p:cNvPicPr>
          <p:nvPr/>
        </p:nvPicPr>
        <p:blipFill>
          <a:blip r:embed="rId3"/>
          <a:srcRect/>
          <a:stretch>
            <a:fillRect/>
          </a:stretch>
        </p:blipFill>
        <p:spPr bwMode="auto">
          <a:xfrm>
            <a:off x="3879850" y="3594100"/>
            <a:ext cx="1384300" cy="469900"/>
          </a:xfrm>
          <a:prstGeom prst="rect">
            <a:avLst/>
          </a:prstGeom>
          <a:noFill/>
          <a:ln w="9525">
            <a:noFill/>
            <a:miter lim="800000"/>
            <a:headEnd/>
            <a:tailEnd/>
          </a:ln>
        </p:spPr>
      </p:pic>
      <p:sp>
        <p:nvSpPr>
          <p:cNvPr id="315399" name="Rectangle 7"/>
          <p:cNvSpPr>
            <a:spLocks noChangeArrowheads="1"/>
          </p:cNvSpPr>
          <p:nvPr/>
        </p:nvSpPr>
        <p:spPr bwMode="auto">
          <a:xfrm>
            <a:off x="3930650" y="3690938"/>
            <a:ext cx="1022350" cy="877887"/>
          </a:xfrm>
          <a:prstGeom prst="rect">
            <a:avLst/>
          </a:prstGeom>
          <a:solidFill>
            <a:schemeClr val="bg1"/>
          </a:solidFill>
          <a:ln w="19685">
            <a:solidFill>
              <a:srgbClr val="666666"/>
            </a:solidFill>
            <a:miter lim="800000"/>
            <a:headEnd/>
            <a:tailEnd/>
          </a:ln>
        </p:spPr>
        <p:txBody>
          <a:bodyPr wrap="none" anchor="ctr">
            <a:prstTxWarp prst="textNoShape">
              <a:avLst/>
            </a:prstTxWarp>
          </a:bodyPr>
          <a:lstStyle/>
          <a:p>
            <a:endParaRPr lang="en-US"/>
          </a:p>
        </p:txBody>
      </p:sp>
      <p:sp>
        <p:nvSpPr>
          <p:cNvPr id="315400" name="Rectangle 8"/>
          <p:cNvSpPr>
            <a:spLocks noChangeArrowheads="1"/>
          </p:cNvSpPr>
          <p:nvPr/>
        </p:nvSpPr>
        <p:spPr bwMode="auto">
          <a:xfrm>
            <a:off x="3941763" y="3690938"/>
            <a:ext cx="1006475" cy="238125"/>
          </a:xfrm>
          <a:prstGeom prst="rect">
            <a:avLst/>
          </a:prstGeom>
          <a:solidFill>
            <a:srgbClr val="4B98FF"/>
          </a:solidFill>
          <a:ln w="9525">
            <a:noFill/>
            <a:miter lim="800000"/>
            <a:headEnd/>
            <a:tailEnd/>
          </a:ln>
        </p:spPr>
        <p:txBody>
          <a:bodyPr wrap="none" anchor="ctr">
            <a:prstTxWarp prst="textNoShape">
              <a:avLst/>
            </a:prstTxWarp>
          </a:bodyPr>
          <a:lstStyle/>
          <a:p>
            <a:endParaRPr lang="en-US"/>
          </a:p>
        </p:txBody>
      </p:sp>
      <p:sp>
        <p:nvSpPr>
          <p:cNvPr id="315401" name="Rectangle 9"/>
          <p:cNvSpPr>
            <a:spLocks noChangeArrowheads="1"/>
          </p:cNvSpPr>
          <p:nvPr/>
        </p:nvSpPr>
        <p:spPr bwMode="auto">
          <a:xfrm>
            <a:off x="3941763" y="3906838"/>
            <a:ext cx="1006475" cy="225425"/>
          </a:xfrm>
          <a:prstGeom prst="rect">
            <a:avLst/>
          </a:prstGeom>
          <a:solidFill>
            <a:srgbClr val="4B98FF"/>
          </a:solidFill>
          <a:ln w="9525">
            <a:noFill/>
            <a:miter lim="800000"/>
            <a:headEnd/>
            <a:tailEnd/>
          </a:ln>
        </p:spPr>
        <p:txBody>
          <a:bodyPr wrap="none" anchor="ctr">
            <a:prstTxWarp prst="textNoShape">
              <a:avLst/>
            </a:prstTxWarp>
          </a:bodyPr>
          <a:lstStyle/>
          <a:p>
            <a:endParaRPr lang="en-US"/>
          </a:p>
        </p:txBody>
      </p:sp>
      <p:sp>
        <p:nvSpPr>
          <p:cNvPr id="315402" name="Rectangle 10"/>
          <p:cNvSpPr>
            <a:spLocks noChangeArrowheads="1"/>
          </p:cNvSpPr>
          <p:nvPr/>
        </p:nvSpPr>
        <p:spPr bwMode="auto">
          <a:xfrm>
            <a:off x="3941763" y="4110038"/>
            <a:ext cx="1008062" cy="227012"/>
          </a:xfrm>
          <a:prstGeom prst="rect">
            <a:avLst/>
          </a:prstGeom>
          <a:solidFill>
            <a:srgbClr val="4B98FF"/>
          </a:solidFill>
          <a:ln w="9525">
            <a:noFill/>
            <a:miter lim="800000"/>
            <a:headEnd/>
            <a:tailEnd/>
          </a:ln>
        </p:spPr>
        <p:txBody>
          <a:bodyPr wrap="none" anchor="ctr">
            <a:prstTxWarp prst="textNoShape">
              <a:avLst/>
            </a:prstTxWarp>
          </a:bodyPr>
          <a:lstStyle/>
          <a:p>
            <a:endParaRPr lang="en-US"/>
          </a:p>
        </p:txBody>
      </p:sp>
      <p:sp>
        <p:nvSpPr>
          <p:cNvPr id="315403" name="Rectangle 11"/>
          <p:cNvSpPr>
            <a:spLocks noChangeArrowheads="1"/>
          </p:cNvSpPr>
          <p:nvPr/>
        </p:nvSpPr>
        <p:spPr bwMode="auto">
          <a:xfrm>
            <a:off x="3941763" y="4327525"/>
            <a:ext cx="1008062" cy="238125"/>
          </a:xfrm>
          <a:prstGeom prst="rect">
            <a:avLst/>
          </a:prstGeom>
          <a:solidFill>
            <a:srgbClr val="4B98FF"/>
          </a:solidFill>
          <a:ln w="9525">
            <a:noFill/>
            <a:miter lim="800000"/>
            <a:headEnd/>
            <a:tailEnd/>
          </a:ln>
        </p:spPr>
        <p:txBody>
          <a:bodyPr wrap="none" anchor="ctr">
            <a:prstTxWarp prst="textNoShape">
              <a:avLst/>
            </a:prstTxWarp>
          </a:bodyPr>
          <a:lstStyle/>
          <a:p>
            <a:endParaRPr lang="en-US"/>
          </a:p>
        </p:txBody>
      </p:sp>
      <p:sp>
        <p:nvSpPr>
          <p:cNvPr id="315404" name="Text Box 12"/>
          <p:cNvSpPr txBox="1">
            <a:spLocks noChangeArrowheads="1"/>
          </p:cNvSpPr>
          <p:nvPr/>
        </p:nvSpPr>
        <p:spPr bwMode="auto">
          <a:xfrm>
            <a:off x="4089400" y="3683000"/>
            <a:ext cx="762000" cy="260350"/>
          </a:xfrm>
          <a:prstGeom prst="rect">
            <a:avLst/>
          </a:prstGeom>
          <a:noFill/>
          <a:ln w="9525">
            <a:noFill/>
            <a:miter lim="800000"/>
            <a:headEnd/>
            <a:tailEnd/>
          </a:ln>
        </p:spPr>
        <p:txBody>
          <a:bodyPr>
            <a:prstTxWarp prst="textNoShape">
              <a:avLst/>
            </a:prstTxWarp>
            <a:spAutoFit/>
          </a:bodyPr>
          <a:lstStyle/>
          <a:p>
            <a:r>
              <a:rPr lang="en-US" sz="1100" b="1">
                <a:solidFill>
                  <a:srgbClr val="333333"/>
                </a:solidFill>
              </a:rPr>
              <a:t>Small</a:t>
            </a:r>
            <a:endParaRPr lang="en-US" sz="1200">
              <a:solidFill>
                <a:srgbClr val="333333"/>
              </a:solidFill>
            </a:endParaRPr>
          </a:p>
        </p:txBody>
      </p:sp>
      <p:sp>
        <p:nvSpPr>
          <p:cNvPr id="315405" name="Text Box 13"/>
          <p:cNvSpPr txBox="1">
            <a:spLocks noChangeArrowheads="1"/>
          </p:cNvSpPr>
          <p:nvPr/>
        </p:nvSpPr>
        <p:spPr bwMode="auto">
          <a:xfrm>
            <a:off x="4089400" y="3898900"/>
            <a:ext cx="762000" cy="260350"/>
          </a:xfrm>
          <a:prstGeom prst="rect">
            <a:avLst/>
          </a:prstGeom>
          <a:noFill/>
          <a:ln w="9525">
            <a:noFill/>
            <a:miter lim="800000"/>
            <a:headEnd/>
            <a:tailEnd/>
          </a:ln>
        </p:spPr>
        <p:txBody>
          <a:bodyPr>
            <a:prstTxWarp prst="textNoShape">
              <a:avLst/>
            </a:prstTxWarp>
            <a:spAutoFit/>
          </a:bodyPr>
          <a:lstStyle/>
          <a:p>
            <a:r>
              <a:rPr lang="en-US" sz="1100" b="1">
                <a:solidFill>
                  <a:srgbClr val="333333"/>
                </a:solidFill>
              </a:rPr>
              <a:t>Medium</a:t>
            </a:r>
            <a:endParaRPr lang="en-US" sz="1100">
              <a:solidFill>
                <a:srgbClr val="333333"/>
              </a:solidFill>
            </a:endParaRPr>
          </a:p>
        </p:txBody>
      </p:sp>
      <p:sp>
        <p:nvSpPr>
          <p:cNvPr id="315406" name="Text Box 14"/>
          <p:cNvSpPr txBox="1">
            <a:spLocks noChangeArrowheads="1"/>
          </p:cNvSpPr>
          <p:nvPr/>
        </p:nvSpPr>
        <p:spPr bwMode="auto">
          <a:xfrm>
            <a:off x="4089400" y="4089400"/>
            <a:ext cx="762000" cy="274638"/>
          </a:xfrm>
          <a:prstGeom prst="rect">
            <a:avLst/>
          </a:prstGeom>
          <a:noFill/>
          <a:ln w="9525">
            <a:noFill/>
            <a:miter lim="800000"/>
            <a:headEnd/>
            <a:tailEnd/>
          </a:ln>
        </p:spPr>
        <p:txBody>
          <a:bodyPr>
            <a:prstTxWarp prst="textNoShape">
              <a:avLst/>
            </a:prstTxWarp>
            <a:spAutoFit/>
          </a:bodyPr>
          <a:lstStyle/>
          <a:p>
            <a:r>
              <a:rPr lang="en-US" sz="1200" b="1">
                <a:solidFill>
                  <a:srgbClr val="333333"/>
                </a:solidFill>
              </a:rPr>
              <a:t>Large</a:t>
            </a:r>
            <a:endParaRPr lang="en-US" sz="1200">
              <a:solidFill>
                <a:srgbClr val="333333"/>
              </a:solidFill>
            </a:endParaRPr>
          </a:p>
        </p:txBody>
      </p:sp>
      <p:sp>
        <p:nvSpPr>
          <p:cNvPr id="315407" name="Text Box 15"/>
          <p:cNvSpPr txBox="1">
            <a:spLocks noChangeArrowheads="1"/>
          </p:cNvSpPr>
          <p:nvPr/>
        </p:nvSpPr>
        <p:spPr bwMode="auto">
          <a:xfrm>
            <a:off x="4089400" y="4292600"/>
            <a:ext cx="762000" cy="260350"/>
          </a:xfrm>
          <a:prstGeom prst="rect">
            <a:avLst/>
          </a:prstGeom>
          <a:noFill/>
          <a:ln w="9525">
            <a:noFill/>
            <a:miter lim="800000"/>
            <a:headEnd/>
            <a:tailEnd/>
          </a:ln>
        </p:spPr>
        <p:txBody>
          <a:bodyPr>
            <a:prstTxWarp prst="textNoShape">
              <a:avLst/>
            </a:prstTxWarp>
            <a:spAutoFit/>
          </a:bodyPr>
          <a:lstStyle/>
          <a:p>
            <a:r>
              <a:rPr lang="en-US" sz="1100" b="1">
                <a:solidFill>
                  <a:srgbClr val="333333"/>
                </a:solidFill>
              </a:rPr>
              <a:t>X-Large</a:t>
            </a:r>
            <a:endParaRPr lang="en-US" sz="1100">
              <a:solidFill>
                <a:srgbClr val="333333"/>
              </a:solidFill>
            </a:endParaRPr>
          </a:p>
        </p:txBody>
      </p:sp>
      <p:sp>
        <p:nvSpPr>
          <p:cNvPr id="315408" name="Freeform 16"/>
          <p:cNvSpPr>
            <a:spLocks/>
          </p:cNvSpPr>
          <p:nvPr/>
        </p:nvSpPr>
        <p:spPr bwMode="auto">
          <a:xfrm>
            <a:off x="4000500" y="3725863"/>
            <a:ext cx="147638" cy="144462"/>
          </a:xfrm>
          <a:custGeom>
            <a:avLst/>
            <a:gdLst>
              <a:gd name="T0" fmla="*/ 0 w 93"/>
              <a:gd name="T1" fmla="*/ 53 h 91"/>
              <a:gd name="T2" fmla="*/ 33 w 93"/>
              <a:gd name="T3" fmla="*/ 91 h 91"/>
              <a:gd name="T4" fmla="*/ 93 w 93"/>
              <a:gd name="T5" fmla="*/ 0 h 91"/>
              <a:gd name="T6" fmla="*/ 0 60000 65536"/>
              <a:gd name="T7" fmla="*/ 0 60000 65536"/>
              <a:gd name="T8" fmla="*/ 0 60000 65536"/>
              <a:gd name="T9" fmla="*/ 0 w 93"/>
              <a:gd name="T10" fmla="*/ 0 h 91"/>
              <a:gd name="T11" fmla="*/ 93 w 93"/>
              <a:gd name="T12" fmla="*/ 91 h 91"/>
            </a:gdLst>
            <a:ahLst/>
            <a:cxnLst>
              <a:cxn ang="T6">
                <a:pos x="T0" y="T1"/>
              </a:cxn>
              <a:cxn ang="T7">
                <a:pos x="T2" y="T3"/>
              </a:cxn>
              <a:cxn ang="T8">
                <a:pos x="T4" y="T5"/>
              </a:cxn>
            </a:cxnLst>
            <a:rect l="T9" t="T10" r="T11" b="T12"/>
            <a:pathLst>
              <a:path w="93" h="91">
                <a:moveTo>
                  <a:pt x="0" y="53"/>
                </a:moveTo>
                <a:lnTo>
                  <a:pt x="33" y="91"/>
                </a:lnTo>
                <a:lnTo>
                  <a:pt x="93" y="0"/>
                </a:lnTo>
              </a:path>
            </a:pathLst>
          </a:custGeom>
          <a:noFill/>
          <a:ln w="19050">
            <a:solidFill>
              <a:schemeClr val="tx1"/>
            </a:solidFill>
            <a:round/>
            <a:headEnd/>
            <a:tailEnd/>
          </a:ln>
        </p:spPr>
        <p:txBody>
          <a:bodyPr wrap="none" anchor="ctr">
            <a:prstTxWarp prst="textNoShape">
              <a:avLst/>
            </a:prstTxWarp>
          </a:bodyPr>
          <a:lstStyle/>
          <a:p>
            <a:endParaRPr lang="en-US"/>
          </a:p>
        </p:txBody>
      </p:sp>
      <p:sp>
        <p:nvSpPr>
          <p:cNvPr id="315409" name="Rectangle 17"/>
          <p:cNvSpPr>
            <a:spLocks noChangeArrowheads="1"/>
          </p:cNvSpPr>
          <p:nvPr/>
        </p:nvSpPr>
        <p:spPr bwMode="auto">
          <a:xfrm>
            <a:off x="3930650" y="3690938"/>
            <a:ext cx="1022350" cy="877887"/>
          </a:xfrm>
          <a:prstGeom prst="rect">
            <a:avLst/>
          </a:prstGeom>
          <a:noFill/>
          <a:ln w="19685">
            <a:solidFill>
              <a:srgbClr val="666666"/>
            </a:solidFill>
            <a:miter lim="800000"/>
            <a:headEnd/>
            <a:tailEnd/>
          </a:ln>
        </p:spPr>
        <p:txBody>
          <a:bodyPr wrap="none" anchor="ctr">
            <a:prstTxWarp prst="textNoShape">
              <a:avLst/>
            </a:prstTxWarp>
          </a:bodyPr>
          <a:lstStyle/>
          <a:p>
            <a:endParaRPr lang="en-US"/>
          </a:p>
        </p:txBody>
      </p:sp>
      <p:sp>
        <p:nvSpPr>
          <p:cNvPr id="315410" name="Text Box 18"/>
          <p:cNvSpPr txBox="1">
            <a:spLocks noChangeArrowheads="1"/>
          </p:cNvSpPr>
          <p:nvPr/>
        </p:nvSpPr>
        <p:spPr bwMode="auto">
          <a:xfrm>
            <a:off x="4089400" y="3683000"/>
            <a:ext cx="762000" cy="260350"/>
          </a:xfrm>
          <a:prstGeom prst="rect">
            <a:avLst/>
          </a:prstGeom>
          <a:noFill/>
          <a:ln w="9525">
            <a:noFill/>
            <a:miter lim="800000"/>
            <a:headEnd/>
            <a:tailEnd/>
          </a:ln>
        </p:spPr>
        <p:txBody>
          <a:bodyPr>
            <a:prstTxWarp prst="textNoShape">
              <a:avLst/>
            </a:prstTxWarp>
            <a:spAutoFit/>
          </a:bodyPr>
          <a:lstStyle/>
          <a:p>
            <a:r>
              <a:rPr lang="en-US" sz="1100" b="1">
                <a:solidFill>
                  <a:srgbClr val="333333"/>
                </a:solidFill>
              </a:rPr>
              <a:t>X-Large</a:t>
            </a:r>
            <a:endParaRPr lang="en-US" sz="1200">
              <a:solidFill>
                <a:srgbClr val="333333"/>
              </a:solidFill>
            </a:endParaRPr>
          </a:p>
        </p:txBody>
      </p:sp>
      <p:sp>
        <p:nvSpPr>
          <p:cNvPr id="315411" name="Freeform 19"/>
          <p:cNvSpPr>
            <a:spLocks/>
          </p:cNvSpPr>
          <p:nvPr/>
        </p:nvSpPr>
        <p:spPr bwMode="auto">
          <a:xfrm>
            <a:off x="4978400" y="3733800"/>
            <a:ext cx="128588"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12" name="Freeform 20"/>
          <p:cNvSpPr>
            <a:spLocks/>
          </p:cNvSpPr>
          <p:nvPr/>
        </p:nvSpPr>
        <p:spPr bwMode="auto">
          <a:xfrm>
            <a:off x="4929188" y="37338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13" name="Freeform 21"/>
          <p:cNvSpPr>
            <a:spLocks/>
          </p:cNvSpPr>
          <p:nvPr/>
        </p:nvSpPr>
        <p:spPr bwMode="auto">
          <a:xfrm>
            <a:off x="4879975" y="3733800"/>
            <a:ext cx="128588"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14" name="Freeform 22"/>
          <p:cNvSpPr>
            <a:spLocks/>
          </p:cNvSpPr>
          <p:nvPr/>
        </p:nvSpPr>
        <p:spPr bwMode="auto">
          <a:xfrm>
            <a:off x="4843463" y="37592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15" name="Freeform 23"/>
          <p:cNvSpPr>
            <a:spLocks/>
          </p:cNvSpPr>
          <p:nvPr/>
        </p:nvSpPr>
        <p:spPr bwMode="auto">
          <a:xfrm>
            <a:off x="4832350" y="3797300"/>
            <a:ext cx="128588"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16" name="Freeform 24"/>
          <p:cNvSpPr>
            <a:spLocks/>
          </p:cNvSpPr>
          <p:nvPr/>
        </p:nvSpPr>
        <p:spPr bwMode="auto">
          <a:xfrm>
            <a:off x="4821238" y="38354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17" name="Freeform 25"/>
          <p:cNvSpPr>
            <a:spLocks/>
          </p:cNvSpPr>
          <p:nvPr/>
        </p:nvSpPr>
        <p:spPr bwMode="auto">
          <a:xfrm>
            <a:off x="4810125" y="3873500"/>
            <a:ext cx="128588"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18" name="Freeform 26"/>
          <p:cNvSpPr>
            <a:spLocks/>
          </p:cNvSpPr>
          <p:nvPr/>
        </p:nvSpPr>
        <p:spPr bwMode="auto">
          <a:xfrm>
            <a:off x="4811713" y="39116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19" name="Freeform 27"/>
          <p:cNvSpPr>
            <a:spLocks/>
          </p:cNvSpPr>
          <p:nvPr/>
        </p:nvSpPr>
        <p:spPr bwMode="auto">
          <a:xfrm>
            <a:off x="4813300" y="3949700"/>
            <a:ext cx="128588"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20" name="Freeform 28"/>
          <p:cNvSpPr>
            <a:spLocks/>
          </p:cNvSpPr>
          <p:nvPr/>
        </p:nvSpPr>
        <p:spPr bwMode="auto">
          <a:xfrm>
            <a:off x="4814888" y="39878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21" name="Freeform 29"/>
          <p:cNvSpPr>
            <a:spLocks/>
          </p:cNvSpPr>
          <p:nvPr/>
        </p:nvSpPr>
        <p:spPr bwMode="auto">
          <a:xfrm>
            <a:off x="4816475" y="4025900"/>
            <a:ext cx="128588"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22" name="Freeform 30"/>
          <p:cNvSpPr>
            <a:spLocks/>
          </p:cNvSpPr>
          <p:nvPr/>
        </p:nvSpPr>
        <p:spPr bwMode="auto">
          <a:xfrm>
            <a:off x="4818063" y="40640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23" name="Freeform 31"/>
          <p:cNvSpPr>
            <a:spLocks/>
          </p:cNvSpPr>
          <p:nvPr/>
        </p:nvSpPr>
        <p:spPr bwMode="auto">
          <a:xfrm>
            <a:off x="4819650" y="4102100"/>
            <a:ext cx="128588"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24" name="Freeform 32"/>
          <p:cNvSpPr>
            <a:spLocks/>
          </p:cNvSpPr>
          <p:nvPr/>
        </p:nvSpPr>
        <p:spPr bwMode="auto">
          <a:xfrm>
            <a:off x="4821238" y="41402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25" name="Freeform 33"/>
          <p:cNvSpPr>
            <a:spLocks/>
          </p:cNvSpPr>
          <p:nvPr/>
        </p:nvSpPr>
        <p:spPr bwMode="auto">
          <a:xfrm>
            <a:off x="4822825" y="4178300"/>
            <a:ext cx="128588"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26" name="Freeform 34"/>
          <p:cNvSpPr>
            <a:spLocks/>
          </p:cNvSpPr>
          <p:nvPr/>
        </p:nvSpPr>
        <p:spPr bwMode="auto">
          <a:xfrm>
            <a:off x="4811713" y="42164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27" name="Freeform 35"/>
          <p:cNvSpPr>
            <a:spLocks/>
          </p:cNvSpPr>
          <p:nvPr/>
        </p:nvSpPr>
        <p:spPr bwMode="auto">
          <a:xfrm>
            <a:off x="4800600" y="4254500"/>
            <a:ext cx="128588"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28" name="Freeform 36"/>
          <p:cNvSpPr>
            <a:spLocks/>
          </p:cNvSpPr>
          <p:nvPr/>
        </p:nvSpPr>
        <p:spPr bwMode="auto">
          <a:xfrm>
            <a:off x="4789488" y="43053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29" name="Freeform 37"/>
          <p:cNvSpPr>
            <a:spLocks/>
          </p:cNvSpPr>
          <p:nvPr/>
        </p:nvSpPr>
        <p:spPr bwMode="auto">
          <a:xfrm>
            <a:off x="4778375" y="4356100"/>
            <a:ext cx="128588"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315430" name="Rectangle 38"/>
          <p:cNvSpPr>
            <a:spLocks noChangeArrowheads="1"/>
          </p:cNvSpPr>
          <p:nvPr/>
        </p:nvSpPr>
        <p:spPr bwMode="auto">
          <a:xfrm>
            <a:off x="482600" y="4572000"/>
            <a:ext cx="8128000" cy="546100"/>
          </a:xfrm>
          <a:prstGeom prst="rect">
            <a:avLst/>
          </a:prstGeom>
          <a:noFill/>
          <a:ln w="9525">
            <a:noFill/>
            <a:miter lim="800000"/>
            <a:headEnd/>
            <a:tailEnd/>
          </a:ln>
        </p:spPr>
        <p:txBody>
          <a:bodyPr>
            <a:prstTxWarp prst="textNoShape">
              <a:avLst/>
            </a:prstTxWarp>
          </a:bodyPr>
          <a:lstStyle/>
          <a:p>
            <a:pPr marL="742950" lvl="1" indent="-285750" algn="just">
              <a:lnSpc>
                <a:spcPct val="85000"/>
              </a:lnSpc>
              <a:spcAft>
                <a:spcPct val="20000"/>
              </a:spcAft>
              <a:buFontTx/>
              <a:buChar char="–"/>
            </a:pPr>
            <a:r>
              <a:rPr lang="en-US" sz="2000">
                <a:latin typeface="Times New Roman" charset="0"/>
                <a:ea typeface="ＭＳ Ｐゴシック" charset="-128"/>
                <a:cs typeface="ＭＳ Ｐゴシック" charset="-128"/>
              </a:rPr>
              <a:t>Depressing the mouse brings up a popup menu.</a:t>
            </a:r>
          </a:p>
        </p:txBody>
      </p:sp>
      <p:sp>
        <p:nvSpPr>
          <p:cNvPr id="315431" name="Rectangle 39"/>
          <p:cNvSpPr>
            <a:spLocks noChangeArrowheads="1"/>
          </p:cNvSpPr>
          <p:nvPr/>
        </p:nvSpPr>
        <p:spPr bwMode="auto">
          <a:xfrm>
            <a:off x="482600" y="4889500"/>
            <a:ext cx="8128000" cy="546100"/>
          </a:xfrm>
          <a:prstGeom prst="rect">
            <a:avLst/>
          </a:prstGeom>
          <a:noFill/>
          <a:ln w="9525">
            <a:noFill/>
            <a:miter lim="800000"/>
            <a:headEnd/>
            <a:tailEnd/>
          </a:ln>
        </p:spPr>
        <p:txBody>
          <a:bodyPr>
            <a:prstTxWarp prst="textNoShape">
              <a:avLst/>
            </a:prstTxWarp>
          </a:bodyPr>
          <a:lstStyle/>
          <a:p>
            <a:pPr marL="742950" lvl="1" indent="-285750" algn="just">
              <a:lnSpc>
                <a:spcPct val="85000"/>
              </a:lnSpc>
              <a:spcAft>
                <a:spcPct val="20000"/>
              </a:spcAft>
              <a:buFontTx/>
              <a:buChar char="–"/>
            </a:pPr>
            <a:r>
              <a:rPr lang="en-US" sz="2000">
                <a:latin typeface="Times New Roman" charset="0"/>
                <a:ea typeface="ＭＳ Ｐゴシック" charset="-128"/>
                <a:cs typeface="ＭＳ Ｐゴシック" charset="-128"/>
              </a:rPr>
              <a:t>Dragging the mouse selects from the different options.</a:t>
            </a:r>
          </a:p>
        </p:txBody>
      </p:sp>
      <p:sp>
        <p:nvSpPr>
          <p:cNvPr id="315432" name="Rectangle 40"/>
          <p:cNvSpPr>
            <a:spLocks noChangeArrowheads="1"/>
          </p:cNvSpPr>
          <p:nvPr/>
        </p:nvSpPr>
        <p:spPr bwMode="auto">
          <a:xfrm>
            <a:off x="482600" y="5207000"/>
            <a:ext cx="8128000" cy="546100"/>
          </a:xfrm>
          <a:prstGeom prst="rect">
            <a:avLst/>
          </a:prstGeom>
          <a:noFill/>
          <a:ln w="9525">
            <a:noFill/>
            <a:miter lim="800000"/>
            <a:headEnd/>
            <a:tailEnd/>
          </a:ln>
        </p:spPr>
        <p:txBody>
          <a:bodyPr>
            <a:prstTxWarp prst="textNoShape">
              <a:avLst/>
            </a:prstTxWarp>
          </a:bodyPr>
          <a:lstStyle/>
          <a:p>
            <a:pPr marL="742950" lvl="1" indent="-285750" algn="just">
              <a:lnSpc>
                <a:spcPct val="85000"/>
              </a:lnSpc>
              <a:spcAft>
                <a:spcPct val="50000"/>
              </a:spcAft>
              <a:buFontTx/>
              <a:buChar char="–"/>
            </a:pPr>
            <a:r>
              <a:rPr lang="en-US" sz="2000">
                <a:latin typeface="Times New Roman" charset="0"/>
                <a:ea typeface="ＭＳ Ｐゴシック" charset="-128"/>
                <a:cs typeface="ＭＳ Ｐゴシック" charset="-128"/>
              </a:rPr>
              <a:t>Releasing the mouse sets the state to the current option.</a:t>
            </a:r>
          </a:p>
        </p:txBody>
      </p:sp>
      <p:grpSp>
        <p:nvGrpSpPr>
          <p:cNvPr id="2" name="Group 48"/>
          <p:cNvGrpSpPr>
            <a:grpSpLocks/>
          </p:cNvGrpSpPr>
          <p:nvPr/>
        </p:nvGrpSpPr>
        <p:grpSpPr bwMode="auto">
          <a:xfrm>
            <a:off x="457200" y="3594100"/>
            <a:ext cx="8305800" cy="1498600"/>
            <a:chOff x="288" y="2264"/>
            <a:chExt cx="5232" cy="944"/>
          </a:xfrm>
        </p:grpSpPr>
        <p:sp>
          <p:nvSpPr>
            <p:cNvPr id="61483" name="Rectangle 42"/>
            <p:cNvSpPr>
              <a:spLocks noChangeArrowheads="1"/>
            </p:cNvSpPr>
            <p:nvPr/>
          </p:nvSpPr>
          <p:spPr bwMode="auto">
            <a:xfrm>
              <a:off x="288" y="2304"/>
              <a:ext cx="5232" cy="587"/>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pic>
          <p:nvPicPr>
            <p:cNvPr id="61484" name="Picture 43" descr="JComboBox (blue)"/>
            <p:cNvPicPr>
              <a:picLocks noChangeAspect="1" noChangeArrowheads="1"/>
            </p:cNvPicPr>
            <p:nvPr/>
          </p:nvPicPr>
          <p:blipFill>
            <a:blip r:embed="rId3"/>
            <a:srcRect/>
            <a:stretch>
              <a:fillRect/>
            </a:stretch>
          </p:blipFill>
          <p:spPr bwMode="auto">
            <a:xfrm>
              <a:off x="2444" y="2264"/>
              <a:ext cx="872" cy="296"/>
            </a:xfrm>
            <a:prstGeom prst="rect">
              <a:avLst/>
            </a:prstGeom>
            <a:noFill/>
            <a:ln w="9525">
              <a:noFill/>
              <a:miter lim="800000"/>
              <a:headEnd/>
              <a:tailEnd/>
            </a:ln>
          </p:spPr>
        </p:pic>
        <p:sp>
          <p:nvSpPr>
            <p:cNvPr id="61485" name="Text Box 44"/>
            <p:cNvSpPr txBox="1">
              <a:spLocks noChangeArrowheads="1"/>
            </p:cNvSpPr>
            <p:nvPr/>
          </p:nvSpPr>
          <p:spPr bwMode="auto">
            <a:xfrm>
              <a:off x="2576" y="2320"/>
              <a:ext cx="480" cy="164"/>
            </a:xfrm>
            <a:prstGeom prst="rect">
              <a:avLst/>
            </a:prstGeom>
            <a:noFill/>
            <a:ln w="9525">
              <a:noFill/>
              <a:miter lim="800000"/>
              <a:headEnd/>
              <a:tailEnd/>
            </a:ln>
          </p:spPr>
          <p:txBody>
            <a:bodyPr>
              <a:prstTxWarp prst="textNoShape">
                <a:avLst/>
              </a:prstTxWarp>
              <a:spAutoFit/>
            </a:bodyPr>
            <a:lstStyle/>
            <a:p>
              <a:r>
                <a:rPr lang="en-US" sz="1100" b="1">
                  <a:solidFill>
                    <a:srgbClr val="333333"/>
                  </a:solidFill>
                </a:rPr>
                <a:t>X-Large</a:t>
              </a:r>
              <a:endParaRPr lang="en-US" sz="1100">
                <a:solidFill>
                  <a:srgbClr val="333333"/>
                </a:solidFill>
              </a:endParaRPr>
            </a:p>
          </p:txBody>
        </p:sp>
        <p:sp>
          <p:nvSpPr>
            <p:cNvPr id="61486" name="Rectangle 45"/>
            <p:cNvSpPr>
              <a:spLocks noChangeArrowheads="1"/>
            </p:cNvSpPr>
            <p:nvPr/>
          </p:nvSpPr>
          <p:spPr bwMode="auto">
            <a:xfrm>
              <a:off x="304" y="2640"/>
              <a:ext cx="5120" cy="56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a:latin typeface="Times New Roman" charset="0"/>
                </a:rPr>
                <a:t>From the user’s point of view, a </a:t>
              </a:r>
              <a:r>
                <a:rPr lang="en-US" sz="2000" b="1">
                  <a:latin typeface="Courier New" charset="0"/>
                </a:rPr>
                <a:t>JComboBox</a:t>
              </a:r>
              <a:r>
                <a:rPr lang="en-US" sz="2400">
                  <a:latin typeface="Times New Roman" charset="0"/>
                </a:rPr>
                <a:t> works like this:</a:t>
              </a:r>
            </a:p>
          </p:txBody>
        </p:sp>
      </p:grpSp>
      <p:sp>
        <p:nvSpPr>
          <p:cNvPr id="315438" name="Rectangle 46"/>
          <p:cNvSpPr>
            <a:spLocks noChangeArrowheads="1"/>
          </p:cNvSpPr>
          <p:nvPr/>
        </p:nvSpPr>
        <p:spPr bwMode="auto">
          <a:xfrm>
            <a:off x="482600" y="5664200"/>
            <a:ext cx="8128000" cy="889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Given that its purpose is to offer the user a choice of options, the </a:t>
            </a:r>
            <a:r>
              <a:rPr lang="en-US" sz="2000" b="1">
                <a:latin typeface="Courier New" charset="0"/>
              </a:rPr>
              <a:t>JComboBox</a:t>
            </a:r>
            <a:r>
              <a:rPr lang="en-US" sz="2400">
                <a:latin typeface="Times New Roman" charset="0"/>
              </a:rPr>
              <a:t> interactor is sometimes called a </a:t>
            </a:r>
            <a:r>
              <a:rPr lang="en-US" sz="2400" b="1" i="1">
                <a:latin typeface="Times New Roman" charset="0"/>
              </a:rPr>
              <a:t>chooser</a:t>
            </a:r>
            <a:r>
              <a:rPr lang="en-US" sz="2400" i="1">
                <a:latin typeface="Times New Roman" charset="0"/>
              </a:rPr>
              <a:t>.</a:t>
            </a:r>
            <a:endParaRPr lang="en-US" sz="2400">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5396">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315398"/>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1540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15397"/>
                                        </p:tgtEl>
                                        <p:attrNameLst>
                                          <p:attrName>style.visibility</p:attrName>
                                        </p:attrNameLst>
                                      </p:cBhvr>
                                      <p:to>
                                        <p:strVal val="visible"/>
                                      </p:to>
                                    </p:set>
                                  </p:childTnLst>
                                </p:cTn>
                              </p:par>
                            </p:childTnLst>
                          </p:cTn>
                        </p:par>
                        <p:par>
                          <p:cTn id="16" fill="hold">
                            <p:stCondLst>
                              <p:cond delay="0"/>
                            </p:stCondLst>
                            <p:childTnLst>
                              <p:par>
                                <p:cTn id="17" presetID="52" presetClass="entr" presetSubtype="0" fill="hold" grpId="0" nodeType="afterEffect">
                                  <p:stCondLst>
                                    <p:cond delay="0"/>
                                  </p:stCondLst>
                                  <p:childTnLst>
                                    <p:set>
                                      <p:cBhvr>
                                        <p:cTn id="18" dur="1" fill="hold">
                                          <p:stCondLst>
                                            <p:cond delay="0"/>
                                          </p:stCondLst>
                                        </p:cTn>
                                        <p:tgtEl>
                                          <p:spTgt spid="315411"/>
                                        </p:tgtEl>
                                        <p:attrNameLst>
                                          <p:attrName>style.visibility</p:attrName>
                                        </p:attrNameLst>
                                      </p:cBhvr>
                                      <p:to>
                                        <p:strVal val="visible"/>
                                      </p:to>
                                    </p:set>
                                    <p:animScale>
                                      <p:cBhvr>
                                        <p:cTn id="19" dur="1000" decel="50000" fill="hold">
                                          <p:stCondLst>
                                            <p:cond delay="0"/>
                                          </p:stCondLst>
                                        </p:cTn>
                                        <p:tgtEl>
                                          <p:spTgt spid="3154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315411"/>
                                        </p:tgtEl>
                                        <p:attrNameLst>
                                          <p:attrName>ppt_x</p:attrName>
                                          <p:attrName>ppt_y</p:attrName>
                                        </p:attrNameLst>
                                      </p:cBhvr>
                                    </p:animMotion>
                                    <p:animEffect transition="in" filter="fade">
                                      <p:cBhvr>
                                        <p:cTn id="21" dur="1000"/>
                                        <p:tgtEl>
                                          <p:spTgt spid="315411"/>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315430">
                                            <p:txEl>
                                              <p:pRg st="0" end="0"/>
                                            </p:txEl>
                                          </p:spTgt>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31539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540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540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540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5409"/>
                                        </p:tgtEl>
                                        <p:attrNameLst>
                                          <p:attrName>style.visibility</p:attrName>
                                        </p:attrNameLst>
                                      </p:cBhvr>
                                      <p:to>
                                        <p:strVal val="visible"/>
                                      </p:to>
                                    </p:set>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315400"/>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15408"/>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499"/>
                                          </p:stCondLst>
                                        </p:cTn>
                                        <p:tgtEl>
                                          <p:spTgt spid="315431">
                                            <p:txEl>
                                              <p:pRg st="0" end="0"/>
                                            </p:txEl>
                                          </p:spTgt>
                                        </p:tgtEl>
                                        <p:attrNameLst>
                                          <p:attrName>style.visibility</p:attrName>
                                        </p:attrNameLst>
                                      </p:cBhvr>
                                      <p:to>
                                        <p:strVal val="visible"/>
                                      </p:to>
                                    </p:set>
                                  </p:childTnLst>
                                </p:cTn>
                              </p:par>
                            </p:childTnLst>
                          </p:cTn>
                        </p:par>
                        <p:par>
                          <p:cTn id="46" fill="hold">
                            <p:stCondLst>
                              <p:cond delay="500"/>
                            </p:stCondLst>
                            <p:childTnLst>
                              <p:par>
                                <p:cTn id="47" presetID="1" presetClass="exit" presetSubtype="0" fill="hold" grpId="1" nodeType="afterEffect">
                                  <p:stCondLst>
                                    <p:cond delay="0"/>
                                  </p:stCondLst>
                                  <p:childTnLst>
                                    <p:set>
                                      <p:cBhvr>
                                        <p:cTn id="48" dur="1" fill="hold">
                                          <p:stCondLst>
                                            <p:cond delay="0"/>
                                          </p:stCondLst>
                                        </p:cTn>
                                        <p:tgtEl>
                                          <p:spTgt spid="315411"/>
                                        </p:tgtEl>
                                        <p:attrNameLst>
                                          <p:attrName>style.visibility</p:attrName>
                                        </p:attrNameLst>
                                      </p:cBhvr>
                                      <p:to>
                                        <p:strVal val="hidden"/>
                                      </p:to>
                                    </p:set>
                                  </p:childTnLst>
                                </p:cTn>
                              </p:par>
                            </p:childTnLst>
                          </p:cTn>
                        </p:par>
                        <p:par>
                          <p:cTn id="49" fill="hold">
                            <p:stCondLst>
                              <p:cond delay="500"/>
                            </p:stCondLst>
                            <p:childTnLst>
                              <p:par>
                                <p:cTn id="50" presetID="1" presetClass="entr" presetSubtype="0" fill="hold" grpId="0" nodeType="afterEffect">
                                  <p:stCondLst>
                                    <p:cond delay="0"/>
                                  </p:stCondLst>
                                  <p:childTnLst>
                                    <p:set>
                                      <p:cBhvr>
                                        <p:cTn id="51" dur="1" fill="hold">
                                          <p:stCondLst>
                                            <p:cond delay="0"/>
                                          </p:stCondLst>
                                        </p:cTn>
                                        <p:tgtEl>
                                          <p:spTgt spid="315412"/>
                                        </p:tgtEl>
                                        <p:attrNameLst>
                                          <p:attrName>style.visibility</p:attrName>
                                        </p:attrNameLst>
                                      </p:cBhvr>
                                      <p:to>
                                        <p:strVal val="visible"/>
                                      </p:to>
                                    </p:set>
                                  </p:childTnLst>
                                  <p:subTnLst>
                                    <p:set>
                                      <p:cBhvr override="childStyle">
                                        <p:cTn dur="1" fill="hold" display="0" masterRel="nextClick" afterEffect="1"/>
                                        <p:tgtEl>
                                          <p:spTgt spid="315412"/>
                                        </p:tgtEl>
                                        <p:attrNameLst>
                                          <p:attrName>style.visibility</p:attrName>
                                        </p:attrNameLst>
                                      </p:cBhvr>
                                      <p:to>
                                        <p:strVal val="hidden"/>
                                      </p:to>
                                    </p:set>
                                  </p:subTnLst>
                                </p:cTn>
                              </p:par>
                            </p:childTnLst>
                          </p:cTn>
                        </p:par>
                        <p:par>
                          <p:cTn id="52" fill="hold">
                            <p:stCondLst>
                              <p:cond delay="500"/>
                            </p:stCondLst>
                            <p:childTnLst>
                              <p:par>
                                <p:cTn id="53" presetID="1" presetClass="entr" presetSubtype="0" fill="hold" grpId="0" nodeType="afterEffect">
                                  <p:stCondLst>
                                    <p:cond delay="100"/>
                                  </p:stCondLst>
                                  <p:childTnLst>
                                    <p:set>
                                      <p:cBhvr>
                                        <p:cTn id="54" dur="1" fill="hold">
                                          <p:stCondLst>
                                            <p:cond delay="0"/>
                                          </p:stCondLst>
                                        </p:cTn>
                                        <p:tgtEl>
                                          <p:spTgt spid="315413"/>
                                        </p:tgtEl>
                                        <p:attrNameLst>
                                          <p:attrName>style.visibility</p:attrName>
                                        </p:attrNameLst>
                                      </p:cBhvr>
                                      <p:to>
                                        <p:strVal val="visible"/>
                                      </p:to>
                                    </p:set>
                                  </p:childTnLst>
                                  <p:subTnLst>
                                    <p:set>
                                      <p:cBhvr override="childStyle">
                                        <p:cTn dur="1" fill="hold" display="0" masterRel="nextClick" afterEffect="1"/>
                                        <p:tgtEl>
                                          <p:spTgt spid="315413"/>
                                        </p:tgtEl>
                                        <p:attrNameLst>
                                          <p:attrName>style.visibility</p:attrName>
                                        </p:attrNameLst>
                                      </p:cBhvr>
                                      <p:to>
                                        <p:strVal val="hidden"/>
                                      </p:to>
                                    </p:set>
                                  </p:subTnLst>
                                </p:cTn>
                              </p:par>
                            </p:childTnLst>
                          </p:cTn>
                        </p:par>
                        <p:par>
                          <p:cTn id="55" fill="hold">
                            <p:stCondLst>
                              <p:cond delay="600"/>
                            </p:stCondLst>
                            <p:childTnLst>
                              <p:par>
                                <p:cTn id="56" presetID="1" presetClass="entr" presetSubtype="0" fill="hold" grpId="0" nodeType="afterEffect">
                                  <p:stCondLst>
                                    <p:cond delay="100"/>
                                  </p:stCondLst>
                                  <p:childTnLst>
                                    <p:set>
                                      <p:cBhvr>
                                        <p:cTn id="57" dur="1" fill="hold">
                                          <p:stCondLst>
                                            <p:cond delay="0"/>
                                          </p:stCondLst>
                                        </p:cTn>
                                        <p:tgtEl>
                                          <p:spTgt spid="315414"/>
                                        </p:tgtEl>
                                        <p:attrNameLst>
                                          <p:attrName>style.visibility</p:attrName>
                                        </p:attrNameLst>
                                      </p:cBhvr>
                                      <p:to>
                                        <p:strVal val="visible"/>
                                      </p:to>
                                    </p:set>
                                  </p:childTnLst>
                                  <p:subTnLst>
                                    <p:set>
                                      <p:cBhvr override="childStyle">
                                        <p:cTn dur="1" fill="hold" display="0" masterRel="nextClick" afterEffect="1"/>
                                        <p:tgtEl>
                                          <p:spTgt spid="315414"/>
                                        </p:tgtEl>
                                        <p:attrNameLst>
                                          <p:attrName>style.visibility</p:attrName>
                                        </p:attrNameLst>
                                      </p:cBhvr>
                                      <p:to>
                                        <p:strVal val="hidden"/>
                                      </p:to>
                                    </p:set>
                                  </p:subTnLst>
                                </p:cTn>
                              </p:par>
                            </p:childTnLst>
                          </p:cTn>
                        </p:par>
                        <p:par>
                          <p:cTn id="58" fill="hold">
                            <p:stCondLst>
                              <p:cond delay="700"/>
                            </p:stCondLst>
                            <p:childTnLst>
                              <p:par>
                                <p:cTn id="59" presetID="1" presetClass="entr" presetSubtype="0" fill="hold" grpId="0" nodeType="afterEffect">
                                  <p:stCondLst>
                                    <p:cond delay="100"/>
                                  </p:stCondLst>
                                  <p:childTnLst>
                                    <p:set>
                                      <p:cBhvr>
                                        <p:cTn id="60" dur="1" fill="hold">
                                          <p:stCondLst>
                                            <p:cond delay="0"/>
                                          </p:stCondLst>
                                        </p:cTn>
                                        <p:tgtEl>
                                          <p:spTgt spid="315415"/>
                                        </p:tgtEl>
                                        <p:attrNameLst>
                                          <p:attrName>style.visibility</p:attrName>
                                        </p:attrNameLst>
                                      </p:cBhvr>
                                      <p:to>
                                        <p:strVal val="visible"/>
                                      </p:to>
                                    </p:set>
                                  </p:childTnLst>
                                  <p:subTnLst>
                                    <p:set>
                                      <p:cBhvr override="childStyle">
                                        <p:cTn dur="1" fill="hold" display="0" masterRel="nextClick" afterEffect="1"/>
                                        <p:tgtEl>
                                          <p:spTgt spid="315415"/>
                                        </p:tgtEl>
                                        <p:attrNameLst>
                                          <p:attrName>style.visibility</p:attrName>
                                        </p:attrNameLst>
                                      </p:cBhvr>
                                      <p:to>
                                        <p:strVal val="hidden"/>
                                      </p:to>
                                    </p:set>
                                  </p:subTnLst>
                                </p:cTn>
                              </p:par>
                            </p:childTnLst>
                          </p:cTn>
                        </p:par>
                        <p:par>
                          <p:cTn id="61" fill="hold">
                            <p:stCondLst>
                              <p:cond delay="800"/>
                            </p:stCondLst>
                            <p:childTnLst>
                              <p:par>
                                <p:cTn id="62" presetID="1" presetClass="entr" presetSubtype="0" fill="hold" grpId="0" nodeType="afterEffect">
                                  <p:stCondLst>
                                    <p:cond delay="100"/>
                                  </p:stCondLst>
                                  <p:childTnLst>
                                    <p:set>
                                      <p:cBhvr>
                                        <p:cTn id="63" dur="1" fill="hold">
                                          <p:stCondLst>
                                            <p:cond delay="0"/>
                                          </p:stCondLst>
                                        </p:cTn>
                                        <p:tgtEl>
                                          <p:spTgt spid="315416"/>
                                        </p:tgtEl>
                                        <p:attrNameLst>
                                          <p:attrName>style.visibility</p:attrName>
                                        </p:attrNameLst>
                                      </p:cBhvr>
                                      <p:to>
                                        <p:strVal val="visible"/>
                                      </p:to>
                                    </p:set>
                                  </p:childTnLst>
                                  <p:subTnLst>
                                    <p:set>
                                      <p:cBhvr override="childStyle">
                                        <p:cTn dur="1" fill="hold" display="0" masterRel="nextClick" afterEffect="1"/>
                                        <p:tgtEl>
                                          <p:spTgt spid="315416"/>
                                        </p:tgtEl>
                                        <p:attrNameLst>
                                          <p:attrName>style.visibility</p:attrName>
                                        </p:attrNameLst>
                                      </p:cBhvr>
                                      <p:to>
                                        <p:strVal val="hidden"/>
                                      </p:to>
                                    </p:set>
                                  </p:subTnLst>
                                </p:cTn>
                              </p:par>
                            </p:childTnLst>
                          </p:cTn>
                        </p:par>
                        <p:par>
                          <p:cTn id="64" fill="hold">
                            <p:stCondLst>
                              <p:cond delay="900"/>
                            </p:stCondLst>
                            <p:childTnLst>
                              <p:par>
                                <p:cTn id="65" presetID="1" presetClass="entr" presetSubtype="0" fill="hold" grpId="0" nodeType="afterEffect">
                                  <p:stCondLst>
                                    <p:cond delay="100"/>
                                  </p:stCondLst>
                                  <p:childTnLst>
                                    <p:set>
                                      <p:cBhvr>
                                        <p:cTn id="66" dur="1" fill="hold">
                                          <p:stCondLst>
                                            <p:cond delay="0"/>
                                          </p:stCondLst>
                                        </p:cTn>
                                        <p:tgtEl>
                                          <p:spTgt spid="315417"/>
                                        </p:tgtEl>
                                        <p:attrNameLst>
                                          <p:attrName>style.visibility</p:attrName>
                                        </p:attrNameLst>
                                      </p:cBhvr>
                                      <p:to>
                                        <p:strVal val="visible"/>
                                      </p:to>
                                    </p:set>
                                  </p:childTnLst>
                                  <p:subTnLst>
                                    <p:set>
                                      <p:cBhvr override="childStyle">
                                        <p:cTn dur="1" fill="hold" display="0" masterRel="nextClick" afterEffect="1"/>
                                        <p:tgtEl>
                                          <p:spTgt spid="315417"/>
                                        </p:tgtEl>
                                        <p:attrNameLst>
                                          <p:attrName>style.visibility</p:attrName>
                                        </p:attrNameLst>
                                      </p:cBhvr>
                                      <p:to>
                                        <p:strVal val="hidden"/>
                                      </p:to>
                                    </p:set>
                                  </p:subTnLst>
                                </p:cTn>
                              </p:par>
                            </p:childTnLst>
                          </p:cTn>
                        </p:par>
                        <p:par>
                          <p:cTn id="67" fill="hold">
                            <p:stCondLst>
                              <p:cond delay="1000"/>
                            </p:stCondLst>
                            <p:childTnLst>
                              <p:par>
                                <p:cTn id="68" presetID="1" presetClass="entr" presetSubtype="0" fill="hold" grpId="0" nodeType="afterEffect">
                                  <p:stCondLst>
                                    <p:cond delay="100"/>
                                  </p:stCondLst>
                                  <p:childTnLst>
                                    <p:set>
                                      <p:cBhvr>
                                        <p:cTn id="69" dur="1" fill="hold">
                                          <p:stCondLst>
                                            <p:cond delay="0"/>
                                          </p:stCondLst>
                                        </p:cTn>
                                        <p:tgtEl>
                                          <p:spTgt spid="315418"/>
                                        </p:tgtEl>
                                        <p:attrNameLst>
                                          <p:attrName>style.visibility</p:attrName>
                                        </p:attrNameLst>
                                      </p:cBhvr>
                                      <p:to>
                                        <p:strVal val="visible"/>
                                      </p:to>
                                    </p:set>
                                  </p:childTnLst>
                                  <p:subTnLst>
                                    <p:set>
                                      <p:cBhvr override="childStyle">
                                        <p:cTn dur="1" fill="hold" display="0" masterRel="nextClick" afterEffect="1"/>
                                        <p:tgtEl>
                                          <p:spTgt spid="315418"/>
                                        </p:tgtEl>
                                        <p:attrNameLst>
                                          <p:attrName>style.visibility</p:attrName>
                                        </p:attrNameLst>
                                      </p:cBhvr>
                                      <p:to>
                                        <p:strVal val="hidden"/>
                                      </p:to>
                                    </p:set>
                                  </p:subTnLst>
                                </p:cTn>
                              </p:par>
                            </p:childTnLst>
                          </p:cTn>
                        </p:par>
                        <p:par>
                          <p:cTn id="70" fill="hold">
                            <p:stCondLst>
                              <p:cond delay="1100"/>
                            </p:stCondLst>
                            <p:childTnLst>
                              <p:par>
                                <p:cTn id="71" presetID="1" presetClass="exit" presetSubtype="0" fill="hold" grpId="1" nodeType="afterEffect">
                                  <p:stCondLst>
                                    <p:cond delay="0"/>
                                  </p:stCondLst>
                                  <p:childTnLst>
                                    <p:set>
                                      <p:cBhvr>
                                        <p:cTn id="72" dur="1" fill="hold">
                                          <p:stCondLst>
                                            <p:cond delay="0"/>
                                          </p:stCondLst>
                                        </p:cTn>
                                        <p:tgtEl>
                                          <p:spTgt spid="315400"/>
                                        </p:tgtEl>
                                        <p:attrNameLst>
                                          <p:attrName>style.visibility</p:attrName>
                                        </p:attrNameLst>
                                      </p:cBhvr>
                                      <p:to>
                                        <p:strVal val="hidden"/>
                                      </p:to>
                                    </p:set>
                                  </p:childTnLst>
                                </p:cTn>
                              </p:par>
                            </p:childTnLst>
                          </p:cTn>
                        </p:par>
                        <p:par>
                          <p:cTn id="73" fill="hold">
                            <p:stCondLst>
                              <p:cond delay="1100"/>
                            </p:stCondLst>
                            <p:childTnLst>
                              <p:par>
                                <p:cTn id="74" presetID="1" presetClass="entr" presetSubtype="0" fill="hold" grpId="0" nodeType="afterEffect">
                                  <p:stCondLst>
                                    <p:cond delay="0"/>
                                  </p:stCondLst>
                                  <p:childTnLst>
                                    <p:set>
                                      <p:cBhvr>
                                        <p:cTn id="75" dur="1" fill="hold">
                                          <p:stCondLst>
                                            <p:cond delay="0"/>
                                          </p:stCondLst>
                                        </p:cTn>
                                        <p:tgtEl>
                                          <p:spTgt spid="315401"/>
                                        </p:tgtEl>
                                        <p:attrNameLst>
                                          <p:attrName>style.visibility</p:attrName>
                                        </p:attrNameLst>
                                      </p:cBhvr>
                                      <p:to>
                                        <p:strVal val="visible"/>
                                      </p:to>
                                    </p:set>
                                  </p:childTnLst>
                                </p:cTn>
                              </p:par>
                            </p:childTnLst>
                          </p:cTn>
                        </p:par>
                        <p:par>
                          <p:cTn id="76" fill="hold">
                            <p:stCondLst>
                              <p:cond delay="1100"/>
                            </p:stCondLst>
                            <p:childTnLst>
                              <p:par>
                                <p:cTn id="77" presetID="1" presetClass="entr" presetSubtype="0" fill="hold" grpId="0" nodeType="afterEffect">
                                  <p:stCondLst>
                                    <p:cond delay="50"/>
                                  </p:stCondLst>
                                  <p:childTnLst>
                                    <p:set>
                                      <p:cBhvr>
                                        <p:cTn id="78" dur="1" fill="hold">
                                          <p:stCondLst>
                                            <p:cond delay="0"/>
                                          </p:stCondLst>
                                        </p:cTn>
                                        <p:tgtEl>
                                          <p:spTgt spid="315419"/>
                                        </p:tgtEl>
                                        <p:attrNameLst>
                                          <p:attrName>style.visibility</p:attrName>
                                        </p:attrNameLst>
                                      </p:cBhvr>
                                      <p:to>
                                        <p:strVal val="visible"/>
                                      </p:to>
                                    </p:set>
                                  </p:childTnLst>
                                  <p:subTnLst>
                                    <p:set>
                                      <p:cBhvr override="childStyle">
                                        <p:cTn dur="1" fill="hold" display="0" masterRel="nextClick" afterEffect="1"/>
                                        <p:tgtEl>
                                          <p:spTgt spid="315419"/>
                                        </p:tgtEl>
                                        <p:attrNameLst>
                                          <p:attrName>style.visibility</p:attrName>
                                        </p:attrNameLst>
                                      </p:cBhvr>
                                      <p:to>
                                        <p:strVal val="hidden"/>
                                      </p:to>
                                    </p:set>
                                  </p:subTnLst>
                                </p:cTn>
                              </p:par>
                            </p:childTnLst>
                          </p:cTn>
                        </p:par>
                        <p:par>
                          <p:cTn id="79" fill="hold">
                            <p:stCondLst>
                              <p:cond delay="1150"/>
                            </p:stCondLst>
                            <p:childTnLst>
                              <p:par>
                                <p:cTn id="80" presetID="1" presetClass="entr" presetSubtype="0" fill="hold" grpId="0" nodeType="afterEffect">
                                  <p:stCondLst>
                                    <p:cond delay="50"/>
                                  </p:stCondLst>
                                  <p:childTnLst>
                                    <p:set>
                                      <p:cBhvr>
                                        <p:cTn id="81" dur="1" fill="hold">
                                          <p:stCondLst>
                                            <p:cond delay="0"/>
                                          </p:stCondLst>
                                        </p:cTn>
                                        <p:tgtEl>
                                          <p:spTgt spid="315420"/>
                                        </p:tgtEl>
                                        <p:attrNameLst>
                                          <p:attrName>style.visibility</p:attrName>
                                        </p:attrNameLst>
                                      </p:cBhvr>
                                      <p:to>
                                        <p:strVal val="visible"/>
                                      </p:to>
                                    </p:set>
                                  </p:childTnLst>
                                  <p:subTnLst>
                                    <p:set>
                                      <p:cBhvr override="childStyle">
                                        <p:cTn dur="1" fill="hold" display="0" masterRel="nextClick" afterEffect="1"/>
                                        <p:tgtEl>
                                          <p:spTgt spid="315420"/>
                                        </p:tgtEl>
                                        <p:attrNameLst>
                                          <p:attrName>style.visibility</p:attrName>
                                        </p:attrNameLst>
                                      </p:cBhvr>
                                      <p:to>
                                        <p:strVal val="hidden"/>
                                      </p:to>
                                    </p:set>
                                  </p:subTnLst>
                                </p:cTn>
                              </p:par>
                            </p:childTnLst>
                          </p:cTn>
                        </p:par>
                        <p:par>
                          <p:cTn id="82" fill="hold">
                            <p:stCondLst>
                              <p:cond delay="1200"/>
                            </p:stCondLst>
                            <p:childTnLst>
                              <p:par>
                                <p:cTn id="83" presetID="1" presetClass="entr" presetSubtype="0" fill="hold" grpId="0" nodeType="afterEffect">
                                  <p:stCondLst>
                                    <p:cond delay="50"/>
                                  </p:stCondLst>
                                  <p:childTnLst>
                                    <p:set>
                                      <p:cBhvr>
                                        <p:cTn id="84" dur="1" fill="hold">
                                          <p:stCondLst>
                                            <p:cond delay="0"/>
                                          </p:stCondLst>
                                        </p:cTn>
                                        <p:tgtEl>
                                          <p:spTgt spid="315421"/>
                                        </p:tgtEl>
                                        <p:attrNameLst>
                                          <p:attrName>style.visibility</p:attrName>
                                        </p:attrNameLst>
                                      </p:cBhvr>
                                      <p:to>
                                        <p:strVal val="visible"/>
                                      </p:to>
                                    </p:set>
                                  </p:childTnLst>
                                  <p:subTnLst>
                                    <p:set>
                                      <p:cBhvr override="childStyle">
                                        <p:cTn dur="1" fill="hold" display="0" masterRel="nextClick" afterEffect="1"/>
                                        <p:tgtEl>
                                          <p:spTgt spid="315421"/>
                                        </p:tgtEl>
                                        <p:attrNameLst>
                                          <p:attrName>style.visibility</p:attrName>
                                        </p:attrNameLst>
                                      </p:cBhvr>
                                      <p:to>
                                        <p:strVal val="hidden"/>
                                      </p:to>
                                    </p:set>
                                  </p:subTnLst>
                                </p:cTn>
                              </p:par>
                            </p:childTnLst>
                          </p:cTn>
                        </p:par>
                        <p:par>
                          <p:cTn id="85" fill="hold">
                            <p:stCondLst>
                              <p:cond delay="1250"/>
                            </p:stCondLst>
                            <p:childTnLst>
                              <p:par>
                                <p:cTn id="86" presetID="1" presetClass="entr" presetSubtype="0" fill="hold" grpId="0" nodeType="afterEffect">
                                  <p:stCondLst>
                                    <p:cond delay="50"/>
                                  </p:stCondLst>
                                  <p:childTnLst>
                                    <p:set>
                                      <p:cBhvr>
                                        <p:cTn id="87" dur="1" fill="hold">
                                          <p:stCondLst>
                                            <p:cond delay="0"/>
                                          </p:stCondLst>
                                        </p:cTn>
                                        <p:tgtEl>
                                          <p:spTgt spid="315422"/>
                                        </p:tgtEl>
                                        <p:attrNameLst>
                                          <p:attrName>style.visibility</p:attrName>
                                        </p:attrNameLst>
                                      </p:cBhvr>
                                      <p:to>
                                        <p:strVal val="visible"/>
                                      </p:to>
                                    </p:set>
                                  </p:childTnLst>
                                  <p:subTnLst>
                                    <p:set>
                                      <p:cBhvr override="childStyle">
                                        <p:cTn dur="1" fill="hold" display="0" masterRel="nextClick" afterEffect="1"/>
                                        <p:tgtEl>
                                          <p:spTgt spid="315422"/>
                                        </p:tgtEl>
                                        <p:attrNameLst>
                                          <p:attrName>style.visibility</p:attrName>
                                        </p:attrNameLst>
                                      </p:cBhvr>
                                      <p:to>
                                        <p:strVal val="hidden"/>
                                      </p:to>
                                    </p:set>
                                  </p:subTnLst>
                                </p:cTn>
                              </p:par>
                            </p:childTnLst>
                          </p:cTn>
                        </p:par>
                        <p:par>
                          <p:cTn id="88" fill="hold">
                            <p:stCondLst>
                              <p:cond delay="1300"/>
                            </p:stCondLst>
                            <p:childTnLst>
                              <p:par>
                                <p:cTn id="89" presetID="1" presetClass="entr" presetSubtype="0" fill="hold" grpId="0" nodeType="afterEffect">
                                  <p:stCondLst>
                                    <p:cond delay="100"/>
                                  </p:stCondLst>
                                  <p:childTnLst>
                                    <p:set>
                                      <p:cBhvr>
                                        <p:cTn id="90" dur="1" fill="hold">
                                          <p:stCondLst>
                                            <p:cond delay="0"/>
                                          </p:stCondLst>
                                        </p:cTn>
                                        <p:tgtEl>
                                          <p:spTgt spid="315423"/>
                                        </p:tgtEl>
                                        <p:attrNameLst>
                                          <p:attrName>style.visibility</p:attrName>
                                        </p:attrNameLst>
                                      </p:cBhvr>
                                      <p:to>
                                        <p:strVal val="visible"/>
                                      </p:to>
                                    </p:set>
                                  </p:childTnLst>
                                  <p:subTnLst>
                                    <p:set>
                                      <p:cBhvr override="childStyle">
                                        <p:cTn dur="1" fill="hold" display="0" masterRel="nextClick" afterEffect="1"/>
                                        <p:tgtEl>
                                          <p:spTgt spid="315423"/>
                                        </p:tgtEl>
                                        <p:attrNameLst>
                                          <p:attrName>style.visibility</p:attrName>
                                        </p:attrNameLst>
                                      </p:cBhvr>
                                      <p:to>
                                        <p:strVal val="hidden"/>
                                      </p:to>
                                    </p:set>
                                  </p:subTnLst>
                                </p:cTn>
                              </p:par>
                            </p:childTnLst>
                          </p:cTn>
                        </p:par>
                        <p:par>
                          <p:cTn id="91" fill="hold">
                            <p:stCondLst>
                              <p:cond delay="1400"/>
                            </p:stCondLst>
                            <p:childTnLst>
                              <p:par>
                                <p:cTn id="92" presetID="1" presetClass="exit" presetSubtype="0" fill="hold" grpId="1" nodeType="afterEffect">
                                  <p:stCondLst>
                                    <p:cond delay="0"/>
                                  </p:stCondLst>
                                  <p:childTnLst>
                                    <p:set>
                                      <p:cBhvr>
                                        <p:cTn id="93" dur="1" fill="hold">
                                          <p:stCondLst>
                                            <p:cond delay="0"/>
                                          </p:stCondLst>
                                        </p:cTn>
                                        <p:tgtEl>
                                          <p:spTgt spid="315401"/>
                                        </p:tgtEl>
                                        <p:attrNameLst>
                                          <p:attrName>style.visibility</p:attrName>
                                        </p:attrNameLst>
                                      </p:cBhvr>
                                      <p:to>
                                        <p:strVal val="hidden"/>
                                      </p:to>
                                    </p:set>
                                  </p:childTnLst>
                                </p:cTn>
                              </p:par>
                            </p:childTnLst>
                          </p:cTn>
                        </p:par>
                        <p:par>
                          <p:cTn id="94" fill="hold">
                            <p:stCondLst>
                              <p:cond delay="1400"/>
                            </p:stCondLst>
                            <p:childTnLst>
                              <p:par>
                                <p:cTn id="95" presetID="1" presetClass="entr" presetSubtype="0" fill="hold" grpId="0" nodeType="afterEffect">
                                  <p:stCondLst>
                                    <p:cond delay="0"/>
                                  </p:stCondLst>
                                  <p:childTnLst>
                                    <p:set>
                                      <p:cBhvr>
                                        <p:cTn id="96" dur="1" fill="hold">
                                          <p:stCondLst>
                                            <p:cond delay="0"/>
                                          </p:stCondLst>
                                        </p:cTn>
                                        <p:tgtEl>
                                          <p:spTgt spid="315402"/>
                                        </p:tgtEl>
                                        <p:attrNameLst>
                                          <p:attrName>style.visibility</p:attrName>
                                        </p:attrNameLst>
                                      </p:cBhvr>
                                      <p:to>
                                        <p:strVal val="visible"/>
                                      </p:to>
                                    </p:set>
                                  </p:childTnLst>
                                </p:cTn>
                              </p:par>
                            </p:childTnLst>
                          </p:cTn>
                        </p:par>
                        <p:par>
                          <p:cTn id="97" fill="hold">
                            <p:stCondLst>
                              <p:cond delay="1400"/>
                            </p:stCondLst>
                            <p:childTnLst>
                              <p:par>
                                <p:cTn id="98" presetID="1" presetClass="entr" presetSubtype="0" fill="hold" grpId="0" nodeType="afterEffect">
                                  <p:stCondLst>
                                    <p:cond delay="50"/>
                                  </p:stCondLst>
                                  <p:childTnLst>
                                    <p:set>
                                      <p:cBhvr>
                                        <p:cTn id="99" dur="1" fill="hold">
                                          <p:stCondLst>
                                            <p:cond delay="0"/>
                                          </p:stCondLst>
                                        </p:cTn>
                                        <p:tgtEl>
                                          <p:spTgt spid="315424"/>
                                        </p:tgtEl>
                                        <p:attrNameLst>
                                          <p:attrName>style.visibility</p:attrName>
                                        </p:attrNameLst>
                                      </p:cBhvr>
                                      <p:to>
                                        <p:strVal val="visible"/>
                                      </p:to>
                                    </p:set>
                                  </p:childTnLst>
                                  <p:subTnLst>
                                    <p:set>
                                      <p:cBhvr override="childStyle">
                                        <p:cTn dur="1" fill="hold" display="0" masterRel="nextClick" afterEffect="1"/>
                                        <p:tgtEl>
                                          <p:spTgt spid="315424"/>
                                        </p:tgtEl>
                                        <p:attrNameLst>
                                          <p:attrName>style.visibility</p:attrName>
                                        </p:attrNameLst>
                                      </p:cBhvr>
                                      <p:to>
                                        <p:strVal val="hidden"/>
                                      </p:to>
                                    </p:set>
                                  </p:subTnLst>
                                </p:cTn>
                              </p:par>
                            </p:childTnLst>
                          </p:cTn>
                        </p:par>
                        <p:par>
                          <p:cTn id="100" fill="hold">
                            <p:stCondLst>
                              <p:cond delay="1450"/>
                            </p:stCondLst>
                            <p:childTnLst>
                              <p:par>
                                <p:cTn id="101" presetID="1" presetClass="entr" presetSubtype="0" fill="hold" grpId="0" nodeType="afterEffect">
                                  <p:stCondLst>
                                    <p:cond delay="50"/>
                                  </p:stCondLst>
                                  <p:childTnLst>
                                    <p:set>
                                      <p:cBhvr>
                                        <p:cTn id="102" dur="1" fill="hold">
                                          <p:stCondLst>
                                            <p:cond delay="0"/>
                                          </p:stCondLst>
                                        </p:cTn>
                                        <p:tgtEl>
                                          <p:spTgt spid="315425"/>
                                        </p:tgtEl>
                                        <p:attrNameLst>
                                          <p:attrName>style.visibility</p:attrName>
                                        </p:attrNameLst>
                                      </p:cBhvr>
                                      <p:to>
                                        <p:strVal val="visible"/>
                                      </p:to>
                                    </p:set>
                                  </p:childTnLst>
                                  <p:subTnLst>
                                    <p:set>
                                      <p:cBhvr override="childStyle">
                                        <p:cTn dur="1" fill="hold" display="0" masterRel="nextClick" afterEffect="1"/>
                                        <p:tgtEl>
                                          <p:spTgt spid="315425"/>
                                        </p:tgtEl>
                                        <p:attrNameLst>
                                          <p:attrName>style.visibility</p:attrName>
                                        </p:attrNameLst>
                                      </p:cBhvr>
                                      <p:to>
                                        <p:strVal val="hidden"/>
                                      </p:to>
                                    </p:set>
                                  </p:subTnLst>
                                </p:cTn>
                              </p:par>
                            </p:childTnLst>
                          </p:cTn>
                        </p:par>
                        <p:par>
                          <p:cTn id="103" fill="hold">
                            <p:stCondLst>
                              <p:cond delay="1500"/>
                            </p:stCondLst>
                            <p:childTnLst>
                              <p:par>
                                <p:cTn id="104" presetID="1" presetClass="entr" presetSubtype="0" fill="hold" grpId="0" nodeType="afterEffect">
                                  <p:stCondLst>
                                    <p:cond delay="50"/>
                                  </p:stCondLst>
                                  <p:childTnLst>
                                    <p:set>
                                      <p:cBhvr>
                                        <p:cTn id="105" dur="1" fill="hold">
                                          <p:stCondLst>
                                            <p:cond delay="0"/>
                                          </p:stCondLst>
                                        </p:cTn>
                                        <p:tgtEl>
                                          <p:spTgt spid="315426"/>
                                        </p:tgtEl>
                                        <p:attrNameLst>
                                          <p:attrName>style.visibility</p:attrName>
                                        </p:attrNameLst>
                                      </p:cBhvr>
                                      <p:to>
                                        <p:strVal val="visible"/>
                                      </p:to>
                                    </p:set>
                                  </p:childTnLst>
                                  <p:subTnLst>
                                    <p:set>
                                      <p:cBhvr override="childStyle">
                                        <p:cTn dur="1" fill="hold" display="0" masterRel="nextClick" afterEffect="1"/>
                                        <p:tgtEl>
                                          <p:spTgt spid="315426"/>
                                        </p:tgtEl>
                                        <p:attrNameLst>
                                          <p:attrName>style.visibility</p:attrName>
                                        </p:attrNameLst>
                                      </p:cBhvr>
                                      <p:to>
                                        <p:strVal val="hidden"/>
                                      </p:to>
                                    </p:set>
                                  </p:subTnLst>
                                </p:cTn>
                              </p:par>
                            </p:childTnLst>
                          </p:cTn>
                        </p:par>
                        <p:par>
                          <p:cTn id="106" fill="hold">
                            <p:stCondLst>
                              <p:cond delay="1550"/>
                            </p:stCondLst>
                            <p:childTnLst>
                              <p:par>
                                <p:cTn id="107" presetID="1" presetClass="entr" presetSubtype="0" fill="hold" grpId="0" nodeType="afterEffect">
                                  <p:stCondLst>
                                    <p:cond delay="100"/>
                                  </p:stCondLst>
                                  <p:childTnLst>
                                    <p:set>
                                      <p:cBhvr>
                                        <p:cTn id="108" dur="1" fill="hold">
                                          <p:stCondLst>
                                            <p:cond delay="0"/>
                                          </p:stCondLst>
                                        </p:cTn>
                                        <p:tgtEl>
                                          <p:spTgt spid="315427"/>
                                        </p:tgtEl>
                                        <p:attrNameLst>
                                          <p:attrName>style.visibility</p:attrName>
                                        </p:attrNameLst>
                                      </p:cBhvr>
                                      <p:to>
                                        <p:strVal val="visible"/>
                                      </p:to>
                                    </p:set>
                                  </p:childTnLst>
                                  <p:subTnLst>
                                    <p:set>
                                      <p:cBhvr override="childStyle">
                                        <p:cTn dur="1" fill="hold" display="0" masterRel="nextClick" afterEffect="1"/>
                                        <p:tgtEl>
                                          <p:spTgt spid="315427"/>
                                        </p:tgtEl>
                                        <p:attrNameLst>
                                          <p:attrName>style.visibility</p:attrName>
                                        </p:attrNameLst>
                                      </p:cBhvr>
                                      <p:to>
                                        <p:strVal val="hidden"/>
                                      </p:to>
                                    </p:set>
                                  </p:subTnLst>
                                </p:cTn>
                              </p:par>
                            </p:childTnLst>
                          </p:cTn>
                        </p:par>
                        <p:par>
                          <p:cTn id="109" fill="hold">
                            <p:stCondLst>
                              <p:cond delay="1650"/>
                            </p:stCondLst>
                            <p:childTnLst>
                              <p:par>
                                <p:cTn id="110" presetID="1" presetClass="exit" presetSubtype="0" fill="hold" grpId="1" nodeType="afterEffect">
                                  <p:stCondLst>
                                    <p:cond delay="0"/>
                                  </p:stCondLst>
                                  <p:childTnLst>
                                    <p:set>
                                      <p:cBhvr>
                                        <p:cTn id="111" dur="1" fill="hold">
                                          <p:stCondLst>
                                            <p:cond delay="0"/>
                                          </p:stCondLst>
                                        </p:cTn>
                                        <p:tgtEl>
                                          <p:spTgt spid="315402"/>
                                        </p:tgtEl>
                                        <p:attrNameLst>
                                          <p:attrName>style.visibility</p:attrName>
                                        </p:attrNameLst>
                                      </p:cBhvr>
                                      <p:to>
                                        <p:strVal val="hidden"/>
                                      </p:to>
                                    </p:set>
                                  </p:childTnLst>
                                </p:cTn>
                              </p:par>
                            </p:childTnLst>
                          </p:cTn>
                        </p:par>
                        <p:par>
                          <p:cTn id="112" fill="hold">
                            <p:stCondLst>
                              <p:cond delay="1650"/>
                            </p:stCondLst>
                            <p:childTnLst>
                              <p:par>
                                <p:cTn id="113" presetID="1" presetClass="entr" presetSubtype="0" fill="hold" grpId="0" nodeType="afterEffect">
                                  <p:stCondLst>
                                    <p:cond delay="0"/>
                                  </p:stCondLst>
                                  <p:childTnLst>
                                    <p:set>
                                      <p:cBhvr>
                                        <p:cTn id="114" dur="1" fill="hold">
                                          <p:stCondLst>
                                            <p:cond delay="0"/>
                                          </p:stCondLst>
                                        </p:cTn>
                                        <p:tgtEl>
                                          <p:spTgt spid="315403"/>
                                        </p:tgtEl>
                                        <p:attrNameLst>
                                          <p:attrName>style.visibility</p:attrName>
                                        </p:attrNameLst>
                                      </p:cBhvr>
                                      <p:to>
                                        <p:strVal val="visible"/>
                                      </p:to>
                                    </p:set>
                                  </p:childTnLst>
                                </p:cTn>
                              </p:par>
                            </p:childTnLst>
                          </p:cTn>
                        </p:par>
                        <p:par>
                          <p:cTn id="115" fill="hold">
                            <p:stCondLst>
                              <p:cond delay="1650"/>
                            </p:stCondLst>
                            <p:childTnLst>
                              <p:par>
                                <p:cTn id="116" presetID="1" presetClass="entr" presetSubtype="0" fill="hold" grpId="0" nodeType="afterEffect">
                                  <p:stCondLst>
                                    <p:cond delay="50"/>
                                  </p:stCondLst>
                                  <p:childTnLst>
                                    <p:set>
                                      <p:cBhvr>
                                        <p:cTn id="117" dur="1" fill="hold">
                                          <p:stCondLst>
                                            <p:cond delay="0"/>
                                          </p:stCondLst>
                                        </p:cTn>
                                        <p:tgtEl>
                                          <p:spTgt spid="315428"/>
                                        </p:tgtEl>
                                        <p:attrNameLst>
                                          <p:attrName>style.visibility</p:attrName>
                                        </p:attrNameLst>
                                      </p:cBhvr>
                                      <p:to>
                                        <p:strVal val="visible"/>
                                      </p:to>
                                    </p:set>
                                  </p:childTnLst>
                                  <p:subTnLst>
                                    <p:set>
                                      <p:cBhvr override="childStyle">
                                        <p:cTn dur="1" fill="hold" display="0" masterRel="nextClick" afterEffect="1"/>
                                        <p:tgtEl>
                                          <p:spTgt spid="315428"/>
                                        </p:tgtEl>
                                        <p:attrNameLst>
                                          <p:attrName>style.visibility</p:attrName>
                                        </p:attrNameLst>
                                      </p:cBhvr>
                                      <p:to>
                                        <p:strVal val="hidden"/>
                                      </p:to>
                                    </p:set>
                                  </p:subTnLst>
                                </p:cTn>
                              </p:par>
                            </p:childTnLst>
                          </p:cTn>
                        </p:par>
                        <p:par>
                          <p:cTn id="118" fill="hold">
                            <p:stCondLst>
                              <p:cond delay="1700"/>
                            </p:stCondLst>
                            <p:childTnLst>
                              <p:par>
                                <p:cTn id="119" presetID="1" presetClass="entr" presetSubtype="0" fill="hold" grpId="0" nodeType="afterEffect">
                                  <p:stCondLst>
                                    <p:cond delay="50"/>
                                  </p:stCondLst>
                                  <p:childTnLst>
                                    <p:set>
                                      <p:cBhvr>
                                        <p:cTn id="120" dur="1" fill="hold">
                                          <p:stCondLst>
                                            <p:cond delay="0"/>
                                          </p:stCondLst>
                                        </p:cTn>
                                        <p:tgtEl>
                                          <p:spTgt spid="315429"/>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childTnLst>
                                    <p:set>
                                      <p:cBhvr>
                                        <p:cTn id="124" dur="1" fill="hold">
                                          <p:stCondLst>
                                            <p:cond delay="499"/>
                                          </p:stCondLst>
                                        </p:cTn>
                                        <p:tgtEl>
                                          <p:spTgt spid="315432">
                                            <p:txEl>
                                              <p:pRg st="0" end="0"/>
                                            </p:txEl>
                                          </p:spTgt>
                                        </p:tgtEl>
                                        <p:attrNameLst>
                                          <p:attrName>style.visibility</p:attrName>
                                        </p:attrNameLst>
                                      </p:cBhvr>
                                      <p:to>
                                        <p:strVal val="visible"/>
                                      </p:to>
                                    </p:set>
                                  </p:childTnLst>
                                </p:cTn>
                              </p:par>
                            </p:childTnLst>
                          </p:cTn>
                        </p:par>
                        <p:par>
                          <p:cTn id="125" fill="hold">
                            <p:stCondLst>
                              <p:cond delay="500"/>
                            </p:stCondLst>
                            <p:childTnLst>
                              <p:par>
                                <p:cTn id="126" presetID="1" presetClass="entr" presetSubtype="0" fill="hold" grpId="0" nodeType="afterEffect">
                                  <p:stCondLst>
                                    <p:cond delay="200"/>
                                  </p:stCondLst>
                                  <p:childTnLst>
                                    <p:set>
                                      <p:cBhvr>
                                        <p:cTn id="127" dur="1" fill="hold">
                                          <p:stCondLst>
                                            <p:cond delay="0"/>
                                          </p:stCondLst>
                                        </p:cTn>
                                        <p:tgtEl>
                                          <p:spTgt spid="315410"/>
                                        </p:tgtEl>
                                        <p:attrNameLst>
                                          <p:attrName>style.visibility</p:attrName>
                                        </p:attrNameLst>
                                      </p:cBhvr>
                                      <p:to>
                                        <p:strVal val="visible"/>
                                      </p:to>
                                    </p:set>
                                  </p:childTnLst>
                                </p:cTn>
                              </p:par>
                              <p:par>
                                <p:cTn id="128" presetID="1" presetClass="exit" presetSubtype="0" fill="hold" grpId="1" nodeType="withEffect">
                                  <p:stCondLst>
                                    <p:cond delay="0"/>
                                  </p:stCondLst>
                                  <p:childTnLst>
                                    <p:set>
                                      <p:cBhvr>
                                        <p:cTn id="129" dur="1" fill="hold">
                                          <p:stCondLst>
                                            <p:cond delay="0"/>
                                          </p:stCondLst>
                                        </p:cTn>
                                        <p:tgtEl>
                                          <p:spTgt spid="315408"/>
                                        </p:tgtEl>
                                        <p:attrNameLst>
                                          <p:attrName>style.visibility</p:attrName>
                                        </p:attrNameLst>
                                      </p:cBhvr>
                                      <p:to>
                                        <p:strVal val="hidden"/>
                                      </p:to>
                                    </p:set>
                                  </p:childTnLst>
                                </p:cTn>
                              </p:par>
                              <p:par>
                                <p:cTn id="130" presetID="1" presetClass="exit" presetSubtype="0" fill="hold" grpId="1" nodeType="withEffect">
                                  <p:stCondLst>
                                    <p:cond delay="0"/>
                                  </p:stCondLst>
                                  <p:childTnLst>
                                    <p:set>
                                      <p:cBhvr>
                                        <p:cTn id="131" dur="1" fill="hold">
                                          <p:stCondLst>
                                            <p:cond delay="0"/>
                                          </p:stCondLst>
                                        </p:cTn>
                                        <p:tgtEl>
                                          <p:spTgt spid="315403"/>
                                        </p:tgtEl>
                                        <p:attrNameLst>
                                          <p:attrName>style.visibility</p:attrName>
                                        </p:attrNameLst>
                                      </p:cBhvr>
                                      <p:to>
                                        <p:strVal val="hidden"/>
                                      </p:to>
                                    </p:set>
                                  </p:childTnLst>
                                </p:cTn>
                              </p:par>
                              <p:par>
                                <p:cTn id="132" presetID="1" presetClass="exit" presetSubtype="0" fill="hold" grpId="1" nodeType="withEffect">
                                  <p:stCondLst>
                                    <p:cond delay="0"/>
                                  </p:stCondLst>
                                  <p:childTnLst>
                                    <p:set>
                                      <p:cBhvr>
                                        <p:cTn id="133" dur="1" fill="hold">
                                          <p:stCondLst>
                                            <p:cond delay="0"/>
                                          </p:stCondLst>
                                        </p:cTn>
                                        <p:tgtEl>
                                          <p:spTgt spid="315399"/>
                                        </p:tgtEl>
                                        <p:attrNameLst>
                                          <p:attrName>style.visibility</p:attrName>
                                        </p:attrNameLst>
                                      </p:cBhvr>
                                      <p:to>
                                        <p:strVal val="hidden"/>
                                      </p:to>
                                    </p:set>
                                  </p:childTnLst>
                                </p:cTn>
                              </p:par>
                              <p:par>
                                <p:cTn id="134" presetID="1" presetClass="exit" presetSubtype="0" fill="hold" grpId="1" nodeType="withEffect">
                                  <p:stCondLst>
                                    <p:cond delay="0"/>
                                  </p:stCondLst>
                                  <p:childTnLst>
                                    <p:set>
                                      <p:cBhvr>
                                        <p:cTn id="135" dur="1" fill="hold">
                                          <p:stCondLst>
                                            <p:cond delay="0"/>
                                          </p:stCondLst>
                                        </p:cTn>
                                        <p:tgtEl>
                                          <p:spTgt spid="315409"/>
                                        </p:tgtEl>
                                        <p:attrNameLst>
                                          <p:attrName>style.visibility</p:attrName>
                                        </p:attrNameLst>
                                      </p:cBhvr>
                                      <p:to>
                                        <p:strVal val="hidden"/>
                                      </p:to>
                                    </p:set>
                                  </p:childTnLst>
                                </p:cTn>
                              </p:par>
                              <p:par>
                                <p:cTn id="136" presetID="1" presetClass="exit" presetSubtype="0" fill="hold" grpId="0" nodeType="withEffect">
                                  <p:stCondLst>
                                    <p:cond delay="0"/>
                                  </p:stCondLst>
                                  <p:childTnLst>
                                    <p:set>
                                      <p:cBhvr>
                                        <p:cTn id="137" dur="1" fill="hold">
                                          <p:stCondLst>
                                            <p:cond delay="0"/>
                                          </p:stCondLst>
                                        </p:cTn>
                                        <p:tgtEl>
                                          <p:spTgt spid="315404"/>
                                        </p:tgtEl>
                                        <p:attrNameLst>
                                          <p:attrName>style.visibility</p:attrName>
                                        </p:attrNameLst>
                                      </p:cBhvr>
                                      <p:to>
                                        <p:strVal val="hidden"/>
                                      </p:to>
                                    </p:set>
                                  </p:childTnLst>
                                </p:cTn>
                              </p:par>
                              <p:par>
                                <p:cTn id="138" presetID="1" presetClass="exit" presetSubtype="0" fill="hold" grpId="1" nodeType="withEffect">
                                  <p:stCondLst>
                                    <p:cond delay="0"/>
                                  </p:stCondLst>
                                  <p:childTnLst>
                                    <p:set>
                                      <p:cBhvr>
                                        <p:cTn id="139" dur="1" fill="hold">
                                          <p:stCondLst>
                                            <p:cond delay="0"/>
                                          </p:stCondLst>
                                        </p:cTn>
                                        <p:tgtEl>
                                          <p:spTgt spid="315405"/>
                                        </p:tgtEl>
                                        <p:attrNameLst>
                                          <p:attrName>style.visibility</p:attrName>
                                        </p:attrNameLst>
                                      </p:cBhvr>
                                      <p:to>
                                        <p:strVal val="hidden"/>
                                      </p:to>
                                    </p:set>
                                  </p:childTnLst>
                                </p:cTn>
                              </p:par>
                              <p:par>
                                <p:cTn id="140" presetID="1" presetClass="exit" presetSubtype="0" fill="hold" grpId="1" nodeType="withEffect">
                                  <p:stCondLst>
                                    <p:cond delay="0"/>
                                  </p:stCondLst>
                                  <p:childTnLst>
                                    <p:set>
                                      <p:cBhvr>
                                        <p:cTn id="141" dur="1" fill="hold">
                                          <p:stCondLst>
                                            <p:cond delay="0"/>
                                          </p:stCondLst>
                                        </p:cTn>
                                        <p:tgtEl>
                                          <p:spTgt spid="315406"/>
                                        </p:tgtEl>
                                        <p:attrNameLst>
                                          <p:attrName>style.visibility</p:attrName>
                                        </p:attrNameLst>
                                      </p:cBhvr>
                                      <p:to>
                                        <p:strVal val="hidden"/>
                                      </p:to>
                                    </p:set>
                                  </p:childTnLst>
                                </p:cTn>
                              </p:par>
                              <p:par>
                                <p:cTn id="142" presetID="1" presetClass="exit" presetSubtype="0" fill="hold" grpId="1" nodeType="withEffect">
                                  <p:stCondLst>
                                    <p:cond delay="0"/>
                                  </p:stCondLst>
                                  <p:childTnLst>
                                    <p:set>
                                      <p:cBhvr>
                                        <p:cTn id="143" dur="1" fill="hold">
                                          <p:stCondLst>
                                            <p:cond delay="0"/>
                                          </p:stCondLst>
                                        </p:cTn>
                                        <p:tgtEl>
                                          <p:spTgt spid="315407"/>
                                        </p:tgtEl>
                                        <p:attrNameLst>
                                          <p:attrName>style.visibility</p:attrName>
                                        </p:attrNameLst>
                                      </p:cBhvr>
                                      <p:to>
                                        <p:strVal val="hidden"/>
                                      </p:to>
                                    </p:set>
                                  </p:childTnLst>
                                </p:cTn>
                              </p:par>
                            </p:childTnLst>
                          </p:cTn>
                        </p:par>
                        <p:par>
                          <p:cTn id="144" fill="hold">
                            <p:stCondLst>
                              <p:cond delay="700"/>
                            </p:stCondLst>
                            <p:childTnLst>
                              <p:par>
                                <p:cTn id="145" presetID="52" presetClass="exit" presetSubtype="0" fill="hold" grpId="1" nodeType="afterEffect">
                                  <p:stCondLst>
                                    <p:cond delay="0"/>
                                  </p:stCondLst>
                                  <p:childTnLst>
                                    <p:animScale>
                                      <p:cBhvr>
                                        <p:cTn id="146" dur="1000" accel="50000">
                                          <p:stCondLst>
                                            <p:cond delay="0"/>
                                          </p:stCondLst>
                                        </p:cTn>
                                        <p:tgtEl>
                                          <p:spTgt spid="31542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47" dur="1000" accel="50000">
                                          <p:stCondLst>
                                            <p:cond delay="0"/>
                                          </p:stCondLst>
                                        </p:cTn>
                                        <p:tgtEl>
                                          <p:spTgt spid="315429"/>
                                        </p:tgtEl>
                                        <p:attrNameLst>
                                          <p:attrName>ppt_x</p:attrName>
                                          <p:attrName>ppt_y</p:attrName>
                                        </p:attrNameLst>
                                      </p:cBhvr>
                                    </p:animMotion>
                                    <p:animEffect transition="out" filter="fade">
                                      <p:cBhvr>
                                        <p:cTn id="148" dur="1000"/>
                                        <p:tgtEl>
                                          <p:spTgt spid="315429"/>
                                        </p:tgtEl>
                                      </p:cBhvr>
                                    </p:animEffect>
                                    <p:set>
                                      <p:cBhvr>
                                        <p:cTn id="149" dur="1" fill="hold">
                                          <p:stCondLst>
                                            <p:cond delay="999"/>
                                          </p:stCondLst>
                                        </p:cTn>
                                        <p:tgtEl>
                                          <p:spTgt spid="315429"/>
                                        </p:tgtEl>
                                        <p:attrNameLst>
                                          <p:attrName>style.visibility</p:attrName>
                                        </p:attrNameLst>
                                      </p:cBhvr>
                                      <p:to>
                                        <p:strVal val="hidden"/>
                                      </p:to>
                                    </p:set>
                                  </p:childTnLst>
                                </p:cTn>
                              </p:par>
                            </p:childTnLst>
                          </p:cTn>
                        </p:par>
                        <p:par>
                          <p:cTn id="150" fill="hold">
                            <p:stCondLst>
                              <p:cond delay="1700"/>
                            </p:stCondLst>
                            <p:childTnLst>
                              <p:par>
                                <p:cTn id="151" presetID="1" presetClass="entr" presetSubtype="0" fill="hold" nodeType="afterEffect">
                                  <p:stCondLst>
                                    <p:cond delay="0"/>
                                  </p:stCondLst>
                                  <p:childTnLst>
                                    <p:set>
                                      <p:cBhvr>
                                        <p:cTn id="152" dur="1" fill="hold">
                                          <p:stCondLst>
                                            <p:cond delay="499"/>
                                          </p:stCondLst>
                                        </p:cTn>
                                        <p:tgtEl>
                                          <p:spTgt spid="2"/>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499"/>
                                          </p:stCondLst>
                                        </p:cTn>
                                        <p:tgtEl>
                                          <p:spTgt spid="31543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6" grpId="0" build="p" autoUpdateAnimBg="0"/>
      <p:bldP spid="315397" grpId="0"/>
      <p:bldP spid="315399" grpId="0" animBg="1"/>
      <p:bldP spid="315399" grpId="1" animBg="1"/>
      <p:bldP spid="315400" grpId="0" animBg="1"/>
      <p:bldP spid="315400" grpId="1" animBg="1"/>
      <p:bldP spid="315401" grpId="0" animBg="1"/>
      <p:bldP spid="315401" grpId="1" animBg="1"/>
      <p:bldP spid="315402" grpId="0" animBg="1"/>
      <p:bldP spid="315402" grpId="1" animBg="1"/>
      <p:bldP spid="315403" grpId="0" animBg="1"/>
      <p:bldP spid="315403" grpId="1" animBg="1"/>
      <p:bldP spid="315404" grpId="0"/>
      <p:bldP spid="315405" grpId="0"/>
      <p:bldP spid="315405" grpId="1"/>
      <p:bldP spid="315406" grpId="0"/>
      <p:bldP spid="315406" grpId="1"/>
      <p:bldP spid="315407" grpId="0"/>
      <p:bldP spid="315407" grpId="1"/>
      <p:bldP spid="315408" grpId="0" animBg="1"/>
      <p:bldP spid="315408" grpId="1" animBg="1"/>
      <p:bldP spid="315409" grpId="0" animBg="1"/>
      <p:bldP spid="315409" grpId="1" animBg="1"/>
      <p:bldP spid="315410" grpId="0"/>
      <p:bldP spid="315411" grpId="0" animBg="1"/>
      <p:bldP spid="315411" grpId="1" animBg="1"/>
      <p:bldP spid="315412" grpId="0" animBg="1"/>
      <p:bldP spid="315413" grpId="0" animBg="1"/>
      <p:bldP spid="315414" grpId="0" animBg="1"/>
      <p:bldP spid="315415" grpId="0" animBg="1"/>
      <p:bldP spid="315416" grpId="0" animBg="1"/>
      <p:bldP spid="315417" grpId="0" animBg="1"/>
      <p:bldP spid="315418" grpId="0" animBg="1"/>
      <p:bldP spid="315419" grpId="0" animBg="1"/>
      <p:bldP spid="315420" grpId="0" animBg="1"/>
      <p:bldP spid="315421" grpId="0" animBg="1"/>
      <p:bldP spid="315422" grpId="0" animBg="1"/>
      <p:bldP spid="315423" grpId="0" animBg="1"/>
      <p:bldP spid="315424" grpId="0" animBg="1"/>
      <p:bldP spid="315425" grpId="0" animBg="1"/>
      <p:bldP spid="315426" grpId="0" animBg="1"/>
      <p:bldP spid="315427" grpId="0" animBg="1"/>
      <p:bldP spid="315428" grpId="0" animBg="1"/>
      <p:bldP spid="315429" grpId="0" animBg="1"/>
      <p:bldP spid="315429" grpId="1" animBg="1"/>
      <p:bldP spid="315430" grpId="0" build="p" autoUpdateAnimBg="0"/>
      <p:bldP spid="315431" grpId="0" build="p" autoUpdateAnimBg="0"/>
      <p:bldP spid="315432" grpId="0" build="p" autoUpdateAnimBg="0"/>
      <p:bldP spid="315438" grpId="0" build="p" autoUpdateAnimBg="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p:spPr>
        <p:txBody>
          <a:bodyPr/>
          <a:lstStyle/>
          <a:p>
            <a:r>
              <a:rPr lang="en-US" sz="4000">
                <a:solidFill>
                  <a:srgbClr val="FF0000"/>
                </a:solidFill>
              </a:rPr>
              <a:t>Using the </a:t>
            </a:r>
            <a:r>
              <a:rPr lang="en-US" sz="3600" b="1">
                <a:solidFill>
                  <a:srgbClr val="FF0000"/>
                </a:solidFill>
                <a:latin typeface="Courier New" charset="0"/>
              </a:rPr>
              <a:t>JComboBox</a:t>
            </a:r>
            <a:r>
              <a:rPr lang="en-US" sz="4000">
                <a:solidFill>
                  <a:srgbClr val="FF0000"/>
                </a:solidFill>
              </a:rPr>
              <a:t> Interactor</a:t>
            </a:r>
            <a:endParaRPr lang="en-US">
              <a:solidFill>
                <a:srgbClr val="FF0000"/>
              </a:solidFill>
            </a:endParaRPr>
          </a:p>
        </p:txBody>
      </p:sp>
      <p:sp>
        <p:nvSpPr>
          <p:cNvPr id="63491" name="Rectangle 3"/>
          <p:cNvSpPr>
            <a:spLocks noChangeArrowheads="1"/>
          </p:cNvSpPr>
          <p:nvPr/>
        </p:nvSpPr>
        <p:spPr bwMode="auto">
          <a:xfrm>
            <a:off x="482600" y="1155700"/>
            <a:ext cx="8128000" cy="1663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standard constructor for a </a:t>
            </a:r>
            <a:r>
              <a:rPr lang="en-US" sz="2000" b="1">
                <a:latin typeface="Courier New" charset="0"/>
              </a:rPr>
              <a:t>JComboBox</a:t>
            </a:r>
            <a:r>
              <a:rPr lang="en-US" sz="2400">
                <a:latin typeface="Times New Roman" charset="0"/>
              </a:rPr>
              <a:t> creates an empty interactor that contains no options; you then add the desired options by calling the </a:t>
            </a:r>
            <a:r>
              <a:rPr lang="en-US" sz="2000" b="1">
                <a:latin typeface="Courier New" charset="0"/>
              </a:rPr>
              <a:t>addItem</a:t>
            </a:r>
            <a:r>
              <a:rPr lang="en-US" sz="2400">
                <a:latin typeface="Times New Roman" charset="0"/>
              </a:rPr>
              <a:t> method for each one.</a:t>
            </a:r>
          </a:p>
        </p:txBody>
      </p:sp>
      <p:sp>
        <p:nvSpPr>
          <p:cNvPr id="317444" name="Rectangle 4"/>
          <p:cNvSpPr>
            <a:spLocks noChangeArrowheads="1"/>
          </p:cNvSpPr>
          <p:nvPr/>
        </p:nvSpPr>
        <p:spPr bwMode="auto">
          <a:xfrm>
            <a:off x="482600" y="4787900"/>
            <a:ext cx="8128000" cy="1143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items in a </a:t>
            </a:r>
            <a:r>
              <a:rPr lang="en-US" sz="2000" b="1">
                <a:latin typeface="Courier New" charset="0"/>
              </a:rPr>
              <a:t>JComboBox</a:t>
            </a:r>
            <a:r>
              <a:rPr lang="en-US" sz="2400">
                <a:latin typeface="Times New Roman" charset="0"/>
              </a:rPr>
              <a:t> need not be strings but can instead be any object.  The label that appears in the popup menu is determined by applying the object’s </a:t>
            </a:r>
            <a:r>
              <a:rPr lang="en-US" sz="2000" b="1">
                <a:latin typeface="Courier New" charset="0"/>
              </a:rPr>
              <a:t>toString</a:t>
            </a:r>
            <a:r>
              <a:rPr lang="en-US" sz="2400">
                <a:latin typeface="Times New Roman" charset="0"/>
              </a:rPr>
              <a:t> method.</a:t>
            </a:r>
          </a:p>
        </p:txBody>
      </p:sp>
      <p:sp>
        <p:nvSpPr>
          <p:cNvPr id="317445" name="Rectangle 5"/>
          <p:cNvSpPr>
            <a:spLocks noChangeArrowheads="1"/>
          </p:cNvSpPr>
          <p:nvPr/>
        </p:nvSpPr>
        <p:spPr bwMode="auto">
          <a:xfrm>
            <a:off x="482600" y="5880100"/>
            <a:ext cx="8128000" cy="8128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a:t>
            </a:r>
            <a:r>
              <a:rPr lang="en-US" sz="2000" b="1">
                <a:latin typeface="Courier New" charset="0"/>
              </a:rPr>
              <a:t>getSelectedItem</a:t>
            </a:r>
            <a:r>
              <a:rPr lang="en-US" sz="2400">
                <a:latin typeface="Times New Roman" charset="0"/>
              </a:rPr>
              <a:t> and </a:t>
            </a:r>
            <a:r>
              <a:rPr lang="en-US" sz="2000" b="1">
                <a:latin typeface="Courier New" charset="0"/>
              </a:rPr>
              <a:t>setSelectedItem</a:t>
            </a:r>
            <a:r>
              <a:rPr lang="en-US" sz="2400">
                <a:latin typeface="Times New Roman" charset="0"/>
              </a:rPr>
              <a:t> methods allow you to determine and set which item is selected.</a:t>
            </a:r>
          </a:p>
        </p:txBody>
      </p:sp>
      <p:grpSp>
        <p:nvGrpSpPr>
          <p:cNvPr id="2" name="Group 6"/>
          <p:cNvGrpSpPr>
            <a:grpSpLocks/>
          </p:cNvGrpSpPr>
          <p:nvPr/>
        </p:nvGrpSpPr>
        <p:grpSpPr bwMode="auto">
          <a:xfrm>
            <a:off x="482600" y="2286000"/>
            <a:ext cx="8128000" cy="2540000"/>
            <a:chOff x="304" y="1440"/>
            <a:chExt cx="5120" cy="1600"/>
          </a:xfrm>
        </p:grpSpPr>
        <p:sp>
          <p:nvSpPr>
            <p:cNvPr id="63495" name="Rectangle 7"/>
            <p:cNvSpPr>
              <a:spLocks noChangeArrowheads="1"/>
            </p:cNvSpPr>
            <p:nvPr/>
          </p:nvSpPr>
          <p:spPr bwMode="auto">
            <a:xfrm>
              <a:off x="768" y="1728"/>
              <a:ext cx="4368" cy="9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1600" b="1">
                  <a:latin typeface="Courier New" charset="0"/>
                </a:rPr>
                <a:t>JComboBox sizeChooser = new JComboBox();</a:t>
              </a:r>
            </a:p>
            <a:p>
              <a:pPr>
                <a:lnSpc>
                  <a:spcPct val="90000"/>
                </a:lnSpc>
              </a:pPr>
              <a:r>
                <a:rPr lang="en-US" sz="1600" b="1">
                  <a:latin typeface="Courier New" charset="0"/>
                </a:rPr>
                <a:t>sizeChooser.addItem("Small");</a:t>
              </a:r>
            </a:p>
            <a:p>
              <a:pPr>
                <a:lnSpc>
                  <a:spcPct val="90000"/>
                </a:lnSpc>
              </a:pPr>
              <a:r>
                <a:rPr lang="en-US" sz="1600" b="1">
                  <a:latin typeface="Courier New" charset="0"/>
                </a:rPr>
                <a:t>sizeChooser.addItem("Medium");</a:t>
              </a:r>
            </a:p>
            <a:p>
              <a:pPr>
                <a:lnSpc>
                  <a:spcPct val="90000"/>
                </a:lnSpc>
              </a:pPr>
              <a:r>
                <a:rPr lang="en-US" sz="1600" b="1">
                  <a:latin typeface="Courier New" charset="0"/>
                </a:rPr>
                <a:t>sizeChooser.addItem("Large");</a:t>
              </a:r>
            </a:p>
            <a:p>
              <a:pPr>
                <a:lnSpc>
                  <a:spcPct val="90000"/>
                </a:lnSpc>
              </a:pPr>
              <a:r>
                <a:rPr lang="en-US" sz="1600" b="1">
                  <a:latin typeface="Courier New" charset="0"/>
                </a:rPr>
                <a:t>sizeChooser.addItem("X-Large");</a:t>
              </a:r>
            </a:p>
            <a:p>
              <a:pPr>
                <a:lnSpc>
                  <a:spcPct val="90000"/>
                </a:lnSpc>
              </a:pPr>
              <a:r>
                <a:rPr lang="en-US" sz="1600" b="1">
                  <a:latin typeface="Courier New" charset="0"/>
                </a:rPr>
                <a:t>sizeChooser.setEditable(false);</a:t>
              </a:r>
            </a:p>
          </p:txBody>
        </p:sp>
        <p:sp>
          <p:nvSpPr>
            <p:cNvPr id="63496" name="Rectangle 8"/>
            <p:cNvSpPr>
              <a:spLocks noChangeArrowheads="1"/>
            </p:cNvSpPr>
            <p:nvPr/>
          </p:nvSpPr>
          <p:spPr bwMode="auto">
            <a:xfrm>
              <a:off x="304" y="1440"/>
              <a:ext cx="5120" cy="33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code to create the T-shirt size chooser looks like this:</a:t>
              </a:r>
            </a:p>
          </p:txBody>
        </p:sp>
        <p:sp>
          <p:nvSpPr>
            <p:cNvPr id="63497" name="Rectangle 9"/>
            <p:cNvSpPr>
              <a:spLocks noChangeArrowheads="1"/>
            </p:cNvSpPr>
            <p:nvPr/>
          </p:nvSpPr>
          <p:spPr bwMode="auto">
            <a:xfrm>
              <a:off x="304" y="2704"/>
              <a:ext cx="5120" cy="336"/>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dirty="0" smtClean="0">
                  <a:latin typeface="Times New Roman" charset="0"/>
                </a:rPr>
                <a:t>The </a:t>
              </a:r>
              <a:r>
                <a:rPr lang="en-US" sz="2400" dirty="0">
                  <a:latin typeface="Times New Roman" charset="0"/>
                </a:rPr>
                <a:t>last line prevents the user from typing in some other size.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744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744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4" grpId="0" build="p" autoUpdateAnimBg="0"/>
      <p:bldP spid="317445" grpId="0" build="p" autoUpdateAnimBg="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charset="0"/>
              </a:rPr>
              <a:t>JTextField</a:t>
            </a:r>
            <a:r>
              <a:rPr lang="en-US" sz="4000">
                <a:solidFill>
                  <a:srgbClr val="FF0000"/>
                </a:solidFill>
              </a:rPr>
              <a:t> Class</a:t>
            </a:r>
            <a:endParaRPr lang="en-US">
              <a:solidFill>
                <a:schemeClr val="tx1"/>
              </a:solidFill>
            </a:endParaRPr>
          </a:p>
        </p:txBody>
      </p:sp>
      <p:sp>
        <p:nvSpPr>
          <p:cNvPr id="65539" name="Rectangle 3"/>
          <p:cNvSpPr>
            <a:spLocks noChangeArrowheads="1"/>
          </p:cNvSpPr>
          <p:nvPr/>
        </p:nvSpPr>
        <p:spPr bwMode="auto">
          <a:xfrm>
            <a:off x="482600" y="1155700"/>
            <a:ext cx="8128000" cy="1663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Although Swing’s set of interactors usually make it possible for the user to control an application using only the mouse, there are nonetheless some situations in which keyboard input is necessary.</a:t>
            </a:r>
          </a:p>
        </p:txBody>
      </p:sp>
      <p:sp>
        <p:nvSpPr>
          <p:cNvPr id="319492" name="Rectangle 4"/>
          <p:cNvSpPr>
            <a:spLocks noChangeArrowheads="1"/>
          </p:cNvSpPr>
          <p:nvPr/>
        </p:nvSpPr>
        <p:spPr bwMode="auto">
          <a:xfrm>
            <a:off x="482600" y="2578100"/>
            <a:ext cx="8128000" cy="1231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You can accept keyboard input in a user interface by using the </a:t>
            </a:r>
            <a:r>
              <a:rPr lang="en-US" sz="2000" b="1">
                <a:latin typeface="Courier New" charset="0"/>
              </a:rPr>
              <a:t>JTextField</a:t>
            </a:r>
            <a:r>
              <a:rPr lang="en-US" sz="2400">
                <a:latin typeface="Times New Roman" charset="0"/>
              </a:rPr>
              <a:t> class, which provides the user with an area in which it is possible to enter a single line of text.</a:t>
            </a:r>
          </a:p>
        </p:txBody>
      </p:sp>
      <p:grpSp>
        <p:nvGrpSpPr>
          <p:cNvPr id="2" name="Group 5"/>
          <p:cNvGrpSpPr>
            <a:grpSpLocks/>
          </p:cNvGrpSpPr>
          <p:nvPr/>
        </p:nvGrpSpPr>
        <p:grpSpPr bwMode="auto">
          <a:xfrm>
            <a:off x="1854200" y="4940300"/>
            <a:ext cx="5422900" cy="1524000"/>
            <a:chOff x="1168" y="3112"/>
            <a:chExt cx="3416" cy="960"/>
          </a:xfrm>
        </p:grpSpPr>
        <p:pic>
          <p:nvPicPr>
            <p:cNvPr id="65548" name="Picture 6" descr="ConsoleWithControlStrip"/>
            <p:cNvPicPr>
              <a:picLocks noChangeAspect="1" noChangeArrowheads="1"/>
            </p:cNvPicPr>
            <p:nvPr/>
          </p:nvPicPr>
          <p:blipFill>
            <a:blip r:embed="rId3"/>
            <a:srcRect/>
            <a:stretch>
              <a:fillRect/>
            </a:stretch>
          </p:blipFill>
          <p:spPr bwMode="auto">
            <a:xfrm>
              <a:off x="1175" y="3129"/>
              <a:ext cx="3409" cy="943"/>
            </a:xfrm>
            <a:prstGeom prst="rect">
              <a:avLst/>
            </a:prstGeom>
            <a:noFill/>
            <a:ln w="9525">
              <a:noFill/>
              <a:miter lim="800000"/>
              <a:headEnd/>
              <a:tailEnd/>
            </a:ln>
          </p:spPr>
        </p:pic>
        <p:pic>
          <p:nvPicPr>
            <p:cNvPr id="65549" name="Picture 7" descr="JTextArea (gray)"/>
            <p:cNvPicPr>
              <a:picLocks noChangeAspect="1" noChangeArrowheads="1"/>
            </p:cNvPicPr>
            <p:nvPr/>
          </p:nvPicPr>
          <p:blipFill>
            <a:blip r:embed="rId4"/>
            <a:srcRect/>
            <a:stretch>
              <a:fillRect/>
            </a:stretch>
          </p:blipFill>
          <p:spPr bwMode="auto">
            <a:xfrm>
              <a:off x="2728" y="3847"/>
              <a:ext cx="616" cy="209"/>
            </a:xfrm>
            <a:prstGeom prst="rect">
              <a:avLst/>
            </a:prstGeom>
            <a:noFill/>
            <a:ln w="9525">
              <a:noFill/>
              <a:miter lim="800000"/>
              <a:headEnd/>
              <a:tailEnd/>
            </a:ln>
          </p:spPr>
        </p:pic>
        <p:sp>
          <p:nvSpPr>
            <p:cNvPr id="65550" name="Text Box 8"/>
            <p:cNvSpPr txBox="1">
              <a:spLocks noChangeArrowheads="1"/>
            </p:cNvSpPr>
            <p:nvPr/>
          </p:nvSpPr>
          <p:spPr bwMode="auto">
            <a:xfrm>
              <a:off x="1168" y="3112"/>
              <a:ext cx="3410" cy="154"/>
            </a:xfrm>
            <a:prstGeom prst="rect">
              <a:avLst/>
            </a:prstGeom>
            <a:noFill/>
            <a:ln w="9525">
              <a:noFill/>
              <a:miter lim="800000"/>
              <a:headEnd/>
              <a:tailEnd/>
            </a:ln>
          </p:spPr>
          <p:txBody>
            <a:bodyPr>
              <a:prstTxWarp prst="textNoShape">
                <a:avLst/>
              </a:prstTxWarp>
              <a:spAutoFit/>
            </a:bodyPr>
            <a:lstStyle/>
            <a:p>
              <a:pPr algn="ctr"/>
              <a:r>
                <a:rPr lang="en-US" sz="1000" b="1">
                  <a:solidFill>
                    <a:srgbClr val="333333"/>
                  </a:solidFill>
                </a:rPr>
                <a:t>HelloGUI</a:t>
              </a:r>
            </a:p>
          </p:txBody>
        </p:sp>
        <p:sp>
          <p:nvSpPr>
            <p:cNvPr id="65551" name="Rectangle 9"/>
            <p:cNvSpPr>
              <a:spLocks noChangeArrowheads="1"/>
            </p:cNvSpPr>
            <p:nvPr/>
          </p:nvSpPr>
          <p:spPr bwMode="auto">
            <a:xfrm>
              <a:off x="2444" y="3878"/>
              <a:ext cx="340" cy="154"/>
            </a:xfrm>
            <a:prstGeom prst="rect">
              <a:avLst/>
            </a:prstGeom>
            <a:noFill/>
            <a:ln w="9525">
              <a:noFill/>
              <a:miter lim="800000"/>
              <a:headEnd/>
              <a:tailEnd/>
            </a:ln>
          </p:spPr>
          <p:txBody>
            <a:bodyPr wrap="none">
              <a:prstTxWarp prst="textNoShape">
                <a:avLst/>
              </a:prstTxWarp>
              <a:spAutoFit/>
            </a:bodyPr>
            <a:lstStyle/>
            <a:p>
              <a:pPr algn="r"/>
              <a:r>
                <a:rPr lang="en-US" sz="1000" b="1">
                  <a:solidFill>
                    <a:srgbClr val="555555"/>
                  </a:solidFill>
                </a:rPr>
                <a:t>Name</a:t>
              </a:r>
            </a:p>
          </p:txBody>
        </p:sp>
      </p:grpSp>
      <p:sp>
        <p:nvSpPr>
          <p:cNvPr id="319498" name="Text Box 10"/>
          <p:cNvSpPr txBox="1">
            <a:spLocks noChangeArrowheads="1"/>
          </p:cNvSpPr>
          <p:nvPr/>
        </p:nvSpPr>
        <p:spPr bwMode="auto">
          <a:xfrm>
            <a:off x="1892300" y="5156200"/>
            <a:ext cx="51816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sz="1400" b="1">
                <a:latin typeface="Courier New" charset="0"/>
              </a:rPr>
              <a:t>Hello, world.</a:t>
            </a:r>
          </a:p>
        </p:txBody>
      </p:sp>
      <p:sp>
        <p:nvSpPr>
          <p:cNvPr id="319499" name="Text Box 11"/>
          <p:cNvSpPr txBox="1">
            <a:spLocks noChangeArrowheads="1"/>
          </p:cNvSpPr>
          <p:nvPr/>
        </p:nvSpPr>
        <p:spPr bwMode="auto">
          <a:xfrm>
            <a:off x="1892300" y="5346700"/>
            <a:ext cx="51816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sz="1400" b="1">
                <a:latin typeface="Courier New" charset="0"/>
              </a:rPr>
              <a:t>Hello, Eric.</a:t>
            </a:r>
          </a:p>
        </p:txBody>
      </p:sp>
      <p:sp>
        <p:nvSpPr>
          <p:cNvPr id="319500" name="Rectangle 12"/>
          <p:cNvSpPr>
            <a:spLocks noChangeArrowheads="1"/>
          </p:cNvSpPr>
          <p:nvPr/>
        </p:nvSpPr>
        <p:spPr bwMode="auto">
          <a:xfrm>
            <a:off x="482600" y="3695700"/>
            <a:ext cx="8128000" cy="1231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a:t>
            </a:r>
            <a:r>
              <a:rPr lang="en-US" sz="2000" b="1">
                <a:latin typeface="Courier New" charset="0"/>
              </a:rPr>
              <a:t>HelloGUI</a:t>
            </a:r>
            <a:r>
              <a:rPr lang="en-US" sz="2400">
                <a:latin typeface="Times New Roman" charset="0"/>
              </a:rPr>
              <a:t> program on the next slide illustrates the use of the </a:t>
            </a:r>
            <a:r>
              <a:rPr lang="en-US" sz="2000" b="1">
                <a:latin typeface="Courier New" charset="0"/>
              </a:rPr>
              <a:t>JTextField</a:t>
            </a:r>
            <a:r>
              <a:rPr lang="en-US" sz="2400">
                <a:latin typeface="Times New Roman" charset="0"/>
              </a:rPr>
              <a:t> class in a </a:t>
            </a:r>
            <a:r>
              <a:rPr lang="en-US" sz="2000" b="1">
                <a:latin typeface="Courier New" charset="0"/>
              </a:rPr>
              <a:t>ConsoleProgram</a:t>
            </a:r>
            <a:r>
              <a:rPr lang="en-US" sz="2400">
                <a:latin typeface="Times New Roman" charset="0"/>
              </a:rPr>
              <a:t> that prints a greeting each time a name is entered in the text field.</a:t>
            </a:r>
          </a:p>
        </p:txBody>
      </p:sp>
      <p:sp>
        <p:nvSpPr>
          <p:cNvPr id="319501" name="Rectangle 13"/>
          <p:cNvSpPr>
            <a:spLocks noChangeArrowheads="1"/>
          </p:cNvSpPr>
          <p:nvPr/>
        </p:nvSpPr>
        <p:spPr bwMode="auto">
          <a:xfrm>
            <a:off x="4324350" y="6146800"/>
            <a:ext cx="904875" cy="244475"/>
          </a:xfrm>
          <a:prstGeom prst="rect">
            <a:avLst/>
          </a:prstGeom>
          <a:noFill/>
          <a:ln w="9525">
            <a:noFill/>
            <a:miter lim="800000"/>
            <a:headEnd/>
            <a:tailEnd/>
          </a:ln>
        </p:spPr>
        <p:txBody>
          <a:bodyPr>
            <a:prstTxWarp prst="textNoShape">
              <a:avLst/>
            </a:prstTxWarp>
            <a:spAutoFit/>
          </a:bodyPr>
          <a:lstStyle/>
          <a:p>
            <a:r>
              <a:rPr lang="en-US" sz="1000"/>
              <a:t>world</a:t>
            </a:r>
            <a:endParaRPr lang="en-US" sz="1000" b="1"/>
          </a:p>
        </p:txBody>
      </p:sp>
      <p:sp>
        <p:nvSpPr>
          <p:cNvPr id="319502" name="Rectangle 14"/>
          <p:cNvSpPr>
            <a:spLocks noChangeArrowheads="1"/>
          </p:cNvSpPr>
          <p:nvPr/>
        </p:nvSpPr>
        <p:spPr bwMode="auto">
          <a:xfrm>
            <a:off x="4371975" y="6183313"/>
            <a:ext cx="815975" cy="179387"/>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319503" name="Rectangle 15"/>
          <p:cNvSpPr>
            <a:spLocks noChangeArrowheads="1"/>
          </p:cNvSpPr>
          <p:nvPr/>
        </p:nvSpPr>
        <p:spPr bwMode="auto">
          <a:xfrm>
            <a:off x="4324350" y="6146800"/>
            <a:ext cx="904875" cy="244475"/>
          </a:xfrm>
          <a:prstGeom prst="rect">
            <a:avLst/>
          </a:prstGeom>
          <a:noFill/>
          <a:ln w="9525">
            <a:noFill/>
            <a:miter lim="800000"/>
            <a:headEnd/>
            <a:tailEnd/>
          </a:ln>
        </p:spPr>
        <p:txBody>
          <a:bodyPr>
            <a:prstTxWarp prst="textNoShape">
              <a:avLst/>
            </a:prstTxWarp>
            <a:spAutoFit/>
          </a:bodyPr>
          <a:lstStyle/>
          <a:p>
            <a:r>
              <a:rPr lang="en-US" sz="1000"/>
              <a:t>Eric</a:t>
            </a:r>
            <a:endParaRPr lang="en-US" sz="10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949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9500">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499"/>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type="lt">
                                    <p:tmAbs val="500"/>
                                  </p:iterate>
                                  <p:childTnLst>
                                    <p:set>
                                      <p:cBhvr>
                                        <p:cTn id="17" dur="1" fill="hold">
                                          <p:stCondLst>
                                            <p:cond delay="0"/>
                                          </p:stCondLst>
                                        </p:cTn>
                                        <p:tgtEl>
                                          <p:spTgt spid="319501"/>
                                        </p:tgtEl>
                                        <p:attrNameLst>
                                          <p:attrName>style.visibility</p:attrName>
                                        </p:attrNameLst>
                                      </p:cBhvr>
                                      <p:to>
                                        <p:strVal val="visible"/>
                                      </p:to>
                                    </p:set>
                                  </p:childTnLst>
                                </p:cTn>
                              </p:par>
                            </p:childTnLst>
                          </p:cTn>
                        </p:par>
                        <p:par>
                          <p:cTn id="18" fill="hold">
                            <p:stCondLst>
                              <p:cond delay="2501"/>
                            </p:stCondLst>
                            <p:childTnLst>
                              <p:par>
                                <p:cTn id="19" presetID="1" presetClass="entr" presetSubtype="0" fill="hold" grpId="0" nodeType="afterEffect">
                                  <p:stCondLst>
                                    <p:cond delay="0"/>
                                  </p:stCondLst>
                                  <p:childTnLst>
                                    <p:set>
                                      <p:cBhvr>
                                        <p:cTn id="20" dur="1" fill="hold">
                                          <p:stCondLst>
                                            <p:cond delay="499"/>
                                          </p:stCondLst>
                                        </p:cTn>
                                        <p:tgtEl>
                                          <p:spTgt spid="31949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19502"/>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iterate type="lt">
                                    <p:tmAbs val="500"/>
                                  </p:iterate>
                                  <p:childTnLst>
                                    <p:set>
                                      <p:cBhvr>
                                        <p:cTn id="27" dur="1" fill="hold">
                                          <p:stCondLst>
                                            <p:cond delay="0"/>
                                          </p:stCondLst>
                                        </p:cTn>
                                        <p:tgtEl>
                                          <p:spTgt spid="319503"/>
                                        </p:tgtEl>
                                        <p:attrNameLst>
                                          <p:attrName>style.visibility</p:attrName>
                                        </p:attrNameLst>
                                      </p:cBhvr>
                                      <p:to>
                                        <p:strVal val="visible"/>
                                      </p:to>
                                    </p:set>
                                  </p:childTnLst>
                                </p:cTn>
                              </p:par>
                            </p:childTnLst>
                          </p:cTn>
                        </p:par>
                        <p:par>
                          <p:cTn id="28" fill="hold">
                            <p:stCondLst>
                              <p:cond delay="2001"/>
                            </p:stCondLst>
                            <p:childTnLst>
                              <p:par>
                                <p:cTn id="29" presetID="1" presetClass="entr" presetSubtype="0" fill="hold" grpId="0" nodeType="afterEffect">
                                  <p:stCondLst>
                                    <p:cond delay="0"/>
                                  </p:stCondLst>
                                  <p:childTnLst>
                                    <p:set>
                                      <p:cBhvr>
                                        <p:cTn id="30" dur="1" fill="hold">
                                          <p:stCondLst>
                                            <p:cond delay="499"/>
                                          </p:stCondLst>
                                        </p:cTn>
                                        <p:tgtEl>
                                          <p:spTgt spid="31949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492" grpId="0" build="p" autoUpdateAnimBg="0"/>
      <p:bldP spid="319498" grpId="0" build="p" autoUpdateAnimBg="0"/>
      <p:bldP spid="319499" grpId="0" build="p" autoUpdateAnimBg="0"/>
      <p:bldP spid="319500" grpId="0" build="p" autoUpdateAnimBg="0"/>
      <p:bldP spid="319501" grpId="0"/>
      <p:bldP spid="319502" grpId="0" animBg="1"/>
      <p:bldP spid="319503" grpId="0"/>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charset="0"/>
              </a:rPr>
              <a:t>HelloGUI</a:t>
            </a:r>
            <a:r>
              <a:rPr lang="en-US" sz="4000">
                <a:solidFill>
                  <a:srgbClr val="FF0000"/>
                </a:solidFill>
              </a:rPr>
              <a:t> Program</a:t>
            </a:r>
            <a:endParaRPr lang="en-US">
              <a:solidFill>
                <a:srgbClr val="FF0000"/>
              </a:solidFill>
            </a:endParaRPr>
          </a:p>
        </p:txBody>
      </p:sp>
      <p:sp>
        <p:nvSpPr>
          <p:cNvPr id="67587" name="Rectangle 3"/>
          <p:cNvSpPr>
            <a:spLocks noChangeArrowheads="1"/>
          </p:cNvSpPr>
          <p:nvPr/>
        </p:nvSpPr>
        <p:spPr bwMode="auto">
          <a:xfrm>
            <a:off x="304800" y="1076325"/>
            <a:ext cx="8534400" cy="5334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a:latin typeface="Times New Roman" charset="0"/>
            </a:endParaRPr>
          </a:p>
        </p:txBody>
      </p:sp>
      <p:sp>
        <p:nvSpPr>
          <p:cNvPr id="67588" name="Text Box 4"/>
          <p:cNvSpPr txBox="1">
            <a:spLocks noChangeArrowheads="1"/>
          </p:cNvSpPr>
          <p:nvPr/>
        </p:nvSpPr>
        <p:spPr bwMode="auto">
          <a:xfrm>
            <a:off x="398463" y="1181100"/>
            <a:ext cx="8440737" cy="5000625"/>
          </a:xfrm>
          <a:prstGeom prst="rect">
            <a:avLst/>
          </a:prstGeom>
          <a:noFill/>
          <a:ln w="9525">
            <a:noFill/>
            <a:miter lim="800000"/>
            <a:headEnd/>
            <a:tailEnd/>
          </a:ln>
        </p:spPr>
        <p:txBody>
          <a:bodyPr>
            <a:prstTxWarp prst="textNoShape">
              <a:avLst/>
            </a:prstTxWarp>
            <a:spAutoFit/>
          </a:bodyPr>
          <a:lstStyle/>
          <a:p>
            <a:pPr>
              <a:lnSpc>
                <a:spcPct val="90000"/>
              </a:lnSpc>
            </a:pPr>
            <a:r>
              <a:rPr lang="en-US" sz="1600" b="1">
                <a:latin typeface="Courier New" charset="0"/>
              </a:rPr>
              <a:t>import acm.program.*;</a:t>
            </a:r>
          </a:p>
          <a:p>
            <a:pPr>
              <a:lnSpc>
                <a:spcPct val="90000"/>
              </a:lnSpc>
            </a:pPr>
            <a:r>
              <a:rPr lang="en-US" sz="1600" b="1">
                <a:latin typeface="Courier New" charset="0"/>
              </a:rPr>
              <a:t>import java.awt.event.*;</a:t>
            </a:r>
          </a:p>
          <a:p>
            <a:pPr>
              <a:lnSpc>
                <a:spcPct val="90000"/>
              </a:lnSpc>
            </a:pPr>
            <a:r>
              <a:rPr lang="en-US" sz="1600" b="1">
                <a:latin typeface="Courier New" charset="0"/>
              </a:rPr>
              <a:t>import javax.swing.*;</a:t>
            </a:r>
          </a:p>
          <a:p>
            <a:pPr>
              <a:lnSpc>
                <a:spcPct val="90000"/>
              </a:lnSpc>
            </a:pPr>
            <a:endParaRPr lang="en-US" sz="1600" b="1">
              <a:latin typeface="Courier New" charset="0"/>
            </a:endParaRPr>
          </a:p>
          <a:p>
            <a:pPr>
              <a:lnSpc>
                <a:spcPct val="90000"/>
              </a:lnSpc>
            </a:pPr>
            <a:r>
              <a:rPr lang="en-US" sz="1600" b="1">
                <a:solidFill>
                  <a:srgbClr val="0000FF"/>
                </a:solidFill>
                <a:latin typeface="Courier New" charset="0"/>
              </a:rPr>
              <a:t>/** This class displays a greeting whenever a name is entered */</a:t>
            </a:r>
          </a:p>
          <a:p>
            <a:pPr>
              <a:lnSpc>
                <a:spcPct val="90000"/>
              </a:lnSpc>
            </a:pPr>
            <a:r>
              <a:rPr lang="en-US" sz="1600" b="1">
                <a:latin typeface="Courier New" charset="0"/>
              </a:rPr>
              <a:t>public class HelloGUI extends ConsoleProgram {</a:t>
            </a:r>
          </a:p>
          <a:p>
            <a:pPr>
              <a:lnSpc>
                <a:spcPct val="90000"/>
              </a:lnSpc>
            </a:pPr>
            <a:endParaRPr lang="en-US" sz="1200" b="1">
              <a:latin typeface="Courier New" charset="0"/>
            </a:endParaRPr>
          </a:p>
          <a:p>
            <a:pPr>
              <a:lnSpc>
                <a:spcPct val="90000"/>
              </a:lnSpc>
            </a:pPr>
            <a:r>
              <a:rPr lang="en-US" sz="1600" b="1">
                <a:latin typeface="Courier New" charset="0"/>
              </a:rPr>
              <a:t>   public void init() {</a:t>
            </a:r>
          </a:p>
          <a:p>
            <a:pPr>
              <a:lnSpc>
                <a:spcPct val="90000"/>
              </a:lnSpc>
            </a:pPr>
            <a:r>
              <a:rPr lang="en-US" sz="1600" b="1">
                <a:latin typeface="Courier New" charset="0"/>
              </a:rPr>
              <a:t>      nameField = new JTextField(10);</a:t>
            </a:r>
          </a:p>
          <a:p>
            <a:pPr>
              <a:lnSpc>
                <a:spcPct val="90000"/>
              </a:lnSpc>
            </a:pPr>
            <a:r>
              <a:rPr lang="en-US" sz="1600" b="1">
                <a:latin typeface="Courier New" charset="0"/>
              </a:rPr>
              <a:t>      add(new JLabel("Name"), SOUTH);</a:t>
            </a:r>
          </a:p>
          <a:p>
            <a:pPr>
              <a:lnSpc>
                <a:spcPct val="90000"/>
              </a:lnSpc>
            </a:pPr>
            <a:r>
              <a:rPr lang="en-US" sz="1600" b="1">
                <a:latin typeface="Courier New" charset="0"/>
              </a:rPr>
              <a:t>      add(nameField, SOUTH);</a:t>
            </a:r>
          </a:p>
          <a:p>
            <a:pPr>
              <a:lnSpc>
                <a:spcPct val="90000"/>
              </a:lnSpc>
            </a:pPr>
            <a:r>
              <a:rPr lang="en-US" sz="1600" b="1">
                <a:latin typeface="Courier New" charset="0"/>
              </a:rPr>
              <a:t>      nameField.addActionListener(this);</a:t>
            </a:r>
          </a:p>
          <a:p>
            <a:pPr>
              <a:lnSpc>
                <a:spcPct val="90000"/>
              </a:lnSpc>
            </a:pPr>
            <a:r>
              <a:rPr lang="en-US" sz="1600" b="1">
                <a:latin typeface="Courier New" charset="0"/>
              </a:rPr>
              <a:t>   }</a:t>
            </a:r>
          </a:p>
          <a:p>
            <a:pPr>
              <a:lnSpc>
                <a:spcPct val="90000"/>
              </a:lnSpc>
            </a:pPr>
            <a:endParaRPr lang="en-US" sz="1200" b="1">
              <a:latin typeface="Courier New" charset="0"/>
            </a:endParaRPr>
          </a:p>
          <a:p>
            <a:pPr>
              <a:lnSpc>
                <a:spcPct val="90000"/>
              </a:lnSpc>
            </a:pPr>
            <a:r>
              <a:rPr lang="en-US" sz="1600" b="1">
                <a:latin typeface="Courier New" charset="0"/>
              </a:rPr>
              <a:t>   public void actionPerformed(ActionEvent e) {</a:t>
            </a:r>
          </a:p>
          <a:p>
            <a:pPr>
              <a:lnSpc>
                <a:spcPct val="90000"/>
              </a:lnSpc>
            </a:pPr>
            <a:r>
              <a:rPr lang="en-US" sz="1600" b="1">
                <a:latin typeface="Courier New" charset="0"/>
              </a:rPr>
              <a:t>      if (e.getSource() == nameField) {</a:t>
            </a:r>
          </a:p>
          <a:p>
            <a:pPr>
              <a:lnSpc>
                <a:spcPct val="90000"/>
              </a:lnSpc>
            </a:pPr>
            <a:r>
              <a:rPr lang="en-US" sz="1600" b="1">
                <a:latin typeface="Courier New" charset="0"/>
              </a:rPr>
              <a:t>         println("Hello, " + nameField.getText());</a:t>
            </a:r>
          </a:p>
          <a:p>
            <a:pPr>
              <a:lnSpc>
                <a:spcPct val="90000"/>
              </a:lnSpc>
            </a:pPr>
            <a:r>
              <a:rPr lang="en-US" sz="1600" b="1">
                <a:latin typeface="Courier New" charset="0"/>
              </a:rPr>
              <a:t>      }</a:t>
            </a:r>
          </a:p>
          <a:p>
            <a:pPr>
              <a:lnSpc>
                <a:spcPct val="90000"/>
              </a:lnSpc>
            </a:pPr>
            <a:r>
              <a:rPr lang="en-US" sz="1600" b="1">
                <a:latin typeface="Courier New" charset="0"/>
              </a:rPr>
              <a:t>   }</a:t>
            </a:r>
          </a:p>
          <a:p>
            <a:pPr>
              <a:lnSpc>
                <a:spcPct val="90000"/>
              </a:lnSpc>
            </a:pPr>
            <a:endParaRPr lang="en-US" sz="1200" b="1">
              <a:latin typeface="Courier New" charset="0"/>
            </a:endParaRPr>
          </a:p>
          <a:p>
            <a:pPr>
              <a:lnSpc>
                <a:spcPct val="90000"/>
              </a:lnSpc>
            </a:pPr>
            <a:r>
              <a:rPr lang="en-US" sz="1600" b="1">
                <a:solidFill>
                  <a:srgbClr val="0000FF"/>
                </a:solidFill>
                <a:latin typeface="Courier New" charset="0"/>
              </a:rPr>
              <a:t>/* Private instance variables */</a:t>
            </a:r>
          </a:p>
          <a:p>
            <a:pPr>
              <a:lnSpc>
                <a:spcPct val="90000"/>
              </a:lnSpc>
            </a:pPr>
            <a:r>
              <a:rPr lang="en-US" sz="1600" b="1">
                <a:latin typeface="Courier New" charset="0"/>
              </a:rPr>
              <a:t>   private JTextField nameField;</a:t>
            </a:r>
          </a:p>
          <a:p>
            <a:pPr>
              <a:lnSpc>
                <a:spcPct val="90000"/>
              </a:lnSpc>
            </a:pPr>
            <a:r>
              <a:rPr lang="en-US" sz="1600" b="1">
                <a:latin typeface="Courier New" charset="0"/>
              </a:rPr>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Notes on the </a:t>
            </a:r>
            <a:r>
              <a:rPr lang="en-US" sz="3600" b="1">
                <a:solidFill>
                  <a:srgbClr val="FF0000"/>
                </a:solidFill>
                <a:latin typeface="Courier New" charset="0"/>
              </a:rPr>
              <a:t>JTextField</a:t>
            </a:r>
            <a:r>
              <a:rPr lang="en-US" sz="4000">
                <a:solidFill>
                  <a:srgbClr val="FF0000"/>
                </a:solidFill>
              </a:rPr>
              <a:t> Class</a:t>
            </a:r>
            <a:endParaRPr lang="en-US">
              <a:solidFill>
                <a:schemeClr val="tx1"/>
              </a:solidFill>
            </a:endParaRPr>
          </a:p>
        </p:txBody>
      </p:sp>
      <p:grpSp>
        <p:nvGrpSpPr>
          <p:cNvPr id="69635" name="Group 3"/>
          <p:cNvGrpSpPr>
            <a:grpSpLocks/>
          </p:cNvGrpSpPr>
          <p:nvPr/>
        </p:nvGrpSpPr>
        <p:grpSpPr bwMode="auto">
          <a:xfrm>
            <a:off x="482600" y="1155700"/>
            <a:ext cx="8128000" cy="2273300"/>
            <a:chOff x="304" y="728"/>
            <a:chExt cx="5120" cy="1432"/>
          </a:xfrm>
        </p:grpSpPr>
        <p:sp>
          <p:nvSpPr>
            <p:cNvPr id="69640" name="Rectangle 4"/>
            <p:cNvSpPr>
              <a:spLocks noChangeArrowheads="1"/>
            </p:cNvSpPr>
            <p:nvPr/>
          </p:nvSpPr>
          <p:spPr bwMode="auto">
            <a:xfrm>
              <a:off x="304" y="728"/>
              <a:ext cx="5120" cy="32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constructor for the </a:t>
              </a:r>
              <a:r>
                <a:rPr lang="en-US" sz="2000" b="1">
                  <a:latin typeface="Courier New" charset="0"/>
                </a:rPr>
                <a:t>JTextField</a:t>
              </a:r>
              <a:r>
                <a:rPr lang="en-US" sz="2400">
                  <a:latin typeface="Times New Roman" charset="0"/>
                </a:rPr>
                <a:t> class has the form </a:t>
              </a:r>
            </a:p>
          </p:txBody>
        </p:sp>
        <p:sp>
          <p:nvSpPr>
            <p:cNvPr id="69641" name="Rectangle 5"/>
            <p:cNvSpPr>
              <a:spLocks noChangeArrowheads="1"/>
            </p:cNvSpPr>
            <p:nvPr/>
          </p:nvSpPr>
          <p:spPr bwMode="auto">
            <a:xfrm>
              <a:off x="1728" y="1056"/>
              <a:ext cx="2312"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b="1">
                  <a:latin typeface="Courier New" charset="0"/>
                </a:rPr>
                <a:t>new JTextField(</a:t>
              </a:r>
              <a:r>
                <a:rPr lang="en-US" sz="2000" i="1">
                  <a:latin typeface="Times New Roman" charset="0"/>
                </a:rPr>
                <a:t>columns</a:t>
              </a:r>
              <a:r>
                <a:rPr lang="en-US" sz="2000" b="1">
                  <a:latin typeface="Courier New" charset="0"/>
                </a:rPr>
                <a:t>)</a:t>
              </a:r>
            </a:p>
          </p:txBody>
        </p:sp>
        <p:sp>
          <p:nvSpPr>
            <p:cNvPr id="69642" name="Rectangle 6"/>
            <p:cNvSpPr>
              <a:spLocks noChangeArrowheads="1"/>
            </p:cNvSpPr>
            <p:nvPr/>
          </p:nvSpPr>
          <p:spPr bwMode="auto">
            <a:xfrm>
              <a:off x="304" y="1440"/>
              <a:ext cx="5120" cy="720"/>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dirty="0" smtClean="0">
                  <a:latin typeface="Times New Roman" charset="0"/>
                </a:rPr>
                <a:t>where </a:t>
              </a:r>
              <a:r>
                <a:rPr lang="en-US" sz="2400" i="1" dirty="0">
                  <a:latin typeface="Times New Roman" charset="0"/>
                </a:rPr>
                <a:t>columns</a:t>
              </a:r>
              <a:r>
                <a:rPr lang="en-US" sz="2400" dirty="0">
                  <a:latin typeface="Times New Roman" charset="0"/>
                </a:rPr>
                <a:t> is the number of text columns assigned to the field.  The space often appears larger than one might expect, because Java reserves space for the widest characters.</a:t>
              </a:r>
            </a:p>
          </p:txBody>
        </p:sp>
      </p:grpSp>
      <p:grpSp>
        <p:nvGrpSpPr>
          <p:cNvPr id="3" name="Group 7"/>
          <p:cNvGrpSpPr>
            <a:grpSpLocks/>
          </p:cNvGrpSpPr>
          <p:nvPr/>
        </p:nvGrpSpPr>
        <p:grpSpPr bwMode="auto">
          <a:xfrm>
            <a:off x="482600" y="4216400"/>
            <a:ext cx="8128000" cy="2235200"/>
            <a:chOff x="304" y="2656"/>
            <a:chExt cx="5120" cy="1408"/>
          </a:xfrm>
        </p:grpSpPr>
        <p:sp>
          <p:nvSpPr>
            <p:cNvPr id="69638" name="Rectangle 8"/>
            <p:cNvSpPr>
              <a:spLocks noChangeArrowheads="1"/>
            </p:cNvSpPr>
            <p:nvPr/>
          </p:nvSpPr>
          <p:spPr bwMode="auto">
            <a:xfrm>
              <a:off x="304" y="2656"/>
              <a:ext cx="5120" cy="77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A </a:t>
              </a:r>
              <a:r>
                <a:rPr lang="en-US" sz="2000" b="1">
                  <a:latin typeface="Courier New" charset="0"/>
                </a:rPr>
                <a:t>JTextField</a:t>
              </a:r>
              <a:r>
                <a:rPr lang="en-US" sz="2400">
                  <a:latin typeface="Times New Roman" charset="0"/>
                </a:rPr>
                <a:t> generates an action event if the user presses the </a:t>
              </a:r>
              <a:r>
                <a:rPr lang="en-US" sz="2000">
                  <a:latin typeface="Times New Roman" charset="0"/>
                </a:rPr>
                <a:t>ENTER</a:t>
              </a:r>
              <a:r>
                <a:rPr lang="en-US" sz="2400">
                  <a:latin typeface="Times New Roman" charset="0"/>
                </a:rPr>
                <a:t> key in the field.  If you want your program to respond to that action event, you need to register the program as an action listener for the field.  In the </a:t>
              </a:r>
              <a:r>
                <a:rPr lang="en-US" sz="2000" b="1">
                  <a:latin typeface="Courier New" charset="0"/>
                </a:rPr>
                <a:t>HelloGUI</a:t>
              </a:r>
              <a:r>
                <a:rPr lang="en-US" sz="2400">
                  <a:latin typeface="Times New Roman" charset="0"/>
                </a:rPr>
                <a:t> example, the action listener is enable by the statement</a:t>
              </a:r>
            </a:p>
          </p:txBody>
        </p:sp>
        <p:sp>
          <p:nvSpPr>
            <p:cNvPr id="69639" name="Rectangle 9"/>
            <p:cNvSpPr>
              <a:spLocks noChangeArrowheads="1"/>
            </p:cNvSpPr>
            <p:nvPr/>
          </p:nvSpPr>
          <p:spPr bwMode="auto">
            <a:xfrm>
              <a:off x="832" y="3776"/>
              <a:ext cx="432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2000" b="1">
                  <a:latin typeface="Courier New" charset="0"/>
                </a:rPr>
                <a:t>nameField.addActionListener(this);</a:t>
              </a:r>
            </a:p>
          </p:txBody>
        </p:sp>
      </p:grpSp>
      <p:sp>
        <p:nvSpPr>
          <p:cNvPr id="323594" name="Rectangle 10"/>
          <p:cNvSpPr>
            <a:spLocks noChangeArrowheads="1"/>
          </p:cNvSpPr>
          <p:nvPr/>
        </p:nvSpPr>
        <p:spPr bwMode="auto">
          <a:xfrm>
            <a:off x="482600" y="3403600"/>
            <a:ext cx="8128000" cy="7874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You can get and set the string entered in a </a:t>
            </a:r>
            <a:r>
              <a:rPr lang="en-US" sz="2000" b="1">
                <a:latin typeface="Courier New" charset="0"/>
              </a:rPr>
              <a:t>JTextField</a:t>
            </a:r>
            <a:r>
              <a:rPr lang="en-US" sz="2400">
                <a:latin typeface="Times New Roman" charset="0"/>
              </a:rPr>
              <a:t> by calling the </a:t>
            </a:r>
            <a:r>
              <a:rPr lang="en-US" sz="2000" b="1">
                <a:latin typeface="Courier New" charset="0"/>
              </a:rPr>
              <a:t>getText</a:t>
            </a:r>
            <a:r>
              <a:rPr lang="en-US" sz="2400">
                <a:latin typeface="Times New Roman" charset="0"/>
              </a:rPr>
              <a:t> and </a:t>
            </a:r>
            <a:r>
              <a:rPr lang="en-US" sz="2000" b="1">
                <a:latin typeface="Courier New" charset="0"/>
              </a:rPr>
              <a:t>setText</a:t>
            </a:r>
            <a:r>
              <a:rPr lang="en-US" sz="2400">
                <a:latin typeface="Times New Roman" charset="0"/>
              </a:rPr>
              <a:t> methods.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235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94" grpId="0" build="p" autoUpdateAnimBg="0"/>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76200"/>
            <a:ext cx="9144000" cy="1143000"/>
          </a:xfrm>
          <a:noFill/>
        </p:spPr>
        <p:txBody>
          <a:bodyPr/>
          <a:lstStyle/>
          <a:p>
            <a:r>
              <a:rPr lang="en-US" sz="4000">
                <a:solidFill>
                  <a:srgbClr val="FF0000"/>
                </a:solidFill>
              </a:rPr>
              <a:t>Numeric Fields</a:t>
            </a:r>
            <a:endParaRPr lang="en-US">
              <a:solidFill>
                <a:srgbClr val="FF0000"/>
              </a:solidFill>
            </a:endParaRPr>
          </a:p>
        </p:txBody>
      </p:sp>
      <p:sp>
        <p:nvSpPr>
          <p:cNvPr id="71683" name="Rectangle 3"/>
          <p:cNvSpPr>
            <a:spLocks noChangeArrowheads="1"/>
          </p:cNvSpPr>
          <p:nvPr/>
        </p:nvSpPr>
        <p:spPr bwMode="auto">
          <a:xfrm>
            <a:off x="482600" y="1155700"/>
            <a:ext cx="8128000" cy="1816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The </a:t>
            </a:r>
            <a:r>
              <a:rPr lang="en-US" sz="2000" b="1">
                <a:latin typeface="Courier New" charset="0"/>
              </a:rPr>
              <a:t>acm.gui</a:t>
            </a:r>
            <a:r>
              <a:rPr lang="en-US" sz="2400">
                <a:latin typeface="Times New Roman" charset="0"/>
              </a:rPr>
              <a:t> package includes two </a:t>
            </a:r>
            <a:r>
              <a:rPr lang="en-US" sz="2000" b="1">
                <a:latin typeface="Courier New" charset="0"/>
              </a:rPr>
              <a:t>JTextField</a:t>
            </a:r>
            <a:r>
              <a:rPr lang="en-US" sz="2400">
                <a:latin typeface="Times New Roman" charset="0"/>
              </a:rPr>
              <a:t> subclasses that simplify the process of reading numeric input within a graphical user interface.  The </a:t>
            </a:r>
            <a:r>
              <a:rPr lang="en-US" sz="2000" b="1">
                <a:latin typeface="Courier New" charset="0"/>
              </a:rPr>
              <a:t>IntField</a:t>
            </a:r>
            <a:r>
              <a:rPr lang="en-US" sz="2400">
                <a:latin typeface="Times New Roman" charset="0"/>
              </a:rPr>
              <a:t> class interprets its text string as an </a:t>
            </a:r>
            <a:r>
              <a:rPr lang="en-US" sz="2000" b="1">
                <a:latin typeface="Courier New" charset="0"/>
              </a:rPr>
              <a:t>int</a:t>
            </a:r>
            <a:r>
              <a:rPr lang="en-US" sz="2400">
                <a:latin typeface="Times New Roman" charset="0"/>
              </a:rPr>
              <a:t>; the </a:t>
            </a:r>
            <a:r>
              <a:rPr lang="en-US" sz="2000" b="1">
                <a:latin typeface="Courier New" charset="0"/>
              </a:rPr>
              <a:t>DoubleField</a:t>
            </a:r>
            <a:r>
              <a:rPr lang="en-US" sz="2400">
                <a:latin typeface="Times New Roman" charset="0"/>
              </a:rPr>
              <a:t> class interprets the text string as a </a:t>
            </a:r>
            <a:r>
              <a:rPr lang="en-US" sz="2000" b="1">
                <a:latin typeface="Courier New" charset="0"/>
              </a:rPr>
              <a:t>double</a:t>
            </a:r>
            <a:r>
              <a:rPr lang="en-US" sz="2400">
                <a:latin typeface="Times New Roman" charset="0"/>
              </a:rPr>
              <a:t>.</a:t>
            </a:r>
          </a:p>
        </p:txBody>
      </p:sp>
      <p:sp>
        <p:nvSpPr>
          <p:cNvPr id="325636" name="Rectangle 4"/>
          <p:cNvSpPr>
            <a:spLocks noChangeArrowheads="1"/>
          </p:cNvSpPr>
          <p:nvPr/>
        </p:nvSpPr>
        <p:spPr bwMode="auto">
          <a:xfrm>
            <a:off x="482600" y="2895600"/>
            <a:ext cx="8128000" cy="1600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In addition to the usual operations on a </a:t>
            </a:r>
            <a:r>
              <a:rPr lang="en-US" sz="2000" b="1">
                <a:latin typeface="Courier New" charset="0"/>
              </a:rPr>
              <a:t>JTextField</a:t>
            </a:r>
            <a:r>
              <a:rPr lang="en-US" sz="2400">
                <a:latin typeface="Times New Roman" charset="0"/>
              </a:rPr>
              <a:t>, the </a:t>
            </a:r>
            <a:r>
              <a:rPr lang="en-US" sz="2000" b="1">
                <a:latin typeface="Courier New" charset="0"/>
              </a:rPr>
              <a:t>IntField</a:t>
            </a:r>
            <a:r>
              <a:rPr lang="en-US" sz="2400">
                <a:latin typeface="Times New Roman" charset="0"/>
              </a:rPr>
              <a:t> and </a:t>
            </a:r>
            <a:r>
              <a:rPr lang="en-US" sz="2000" b="1">
                <a:latin typeface="Courier New" charset="0"/>
              </a:rPr>
              <a:t>DoubleField</a:t>
            </a:r>
            <a:r>
              <a:rPr lang="en-US" sz="2400">
                <a:latin typeface="Times New Roman" charset="0"/>
              </a:rPr>
              <a:t> classes export </a:t>
            </a:r>
            <a:r>
              <a:rPr lang="en-US" sz="2000" b="1">
                <a:latin typeface="Courier New" charset="0"/>
              </a:rPr>
              <a:t>getValue</a:t>
            </a:r>
            <a:r>
              <a:rPr lang="en-US" sz="2400">
                <a:latin typeface="Times New Roman" charset="0"/>
              </a:rPr>
              <a:t> and </a:t>
            </a:r>
            <a:r>
              <a:rPr lang="en-US" sz="2000" b="1">
                <a:latin typeface="Courier New" charset="0"/>
              </a:rPr>
              <a:t>setValue</a:t>
            </a:r>
            <a:r>
              <a:rPr lang="en-US" sz="2400">
                <a:latin typeface="Times New Roman" charset="0"/>
              </a:rPr>
              <a:t> methods that get and set the numeric value of the field.</a:t>
            </a:r>
          </a:p>
        </p:txBody>
      </p:sp>
      <p:sp>
        <p:nvSpPr>
          <p:cNvPr id="325637" name="Rectangle 5"/>
          <p:cNvSpPr>
            <a:spLocks noChangeArrowheads="1"/>
          </p:cNvSpPr>
          <p:nvPr/>
        </p:nvSpPr>
        <p:spPr bwMode="auto">
          <a:xfrm>
            <a:off x="482600" y="4330700"/>
            <a:ext cx="8128000" cy="1917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a:latin typeface="Times New Roman" charset="0"/>
              </a:rPr>
              <a:t>Although it is beyond the scope of the text, the </a:t>
            </a:r>
            <a:r>
              <a:rPr lang="en-US" sz="2000" b="1">
                <a:latin typeface="Courier New" charset="0"/>
              </a:rPr>
              <a:t>IntField</a:t>
            </a:r>
            <a:r>
              <a:rPr lang="en-US" sz="2400">
                <a:latin typeface="Times New Roman" charset="0"/>
              </a:rPr>
              <a:t> and </a:t>
            </a:r>
            <a:r>
              <a:rPr lang="en-US" sz="2000" b="1">
                <a:latin typeface="Courier New" charset="0"/>
              </a:rPr>
              <a:t>DoubleField</a:t>
            </a:r>
            <a:r>
              <a:rPr lang="en-US" sz="2400">
                <a:latin typeface="Times New Roman" charset="0"/>
              </a:rPr>
              <a:t> classes support numeric formatting so that you can control the number of digits in the display.  The methods that support this capability are described in the </a:t>
            </a:r>
            <a:r>
              <a:rPr lang="en-US" sz="2000" b="1"/>
              <a:t>javadoc</a:t>
            </a:r>
            <a:r>
              <a:rPr lang="en-US" sz="2400">
                <a:latin typeface="Times New Roman" charset="0"/>
              </a:rPr>
              <a:t> documentation for these classes.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256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2563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6" grpId="0" build="p" autoUpdateAnimBg="0"/>
      <p:bldP spid="325637" grpId="0" build="p" autoUpdateAnimBg="0"/>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18112</TotalTime>
  <Words>3544</Words>
  <Application>Microsoft Macintosh PowerPoint</Application>
  <PresentationFormat>On-screen Show (4:3)</PresentationFormat>
  <Paragraphs>349</Paragraphs>
  <Slides>27</Slides>
  <Notes>27</Notes>
  <HiddenSlides>0</HiddenSlides>
  <MMClips>0</MMClips>
  <ScaleCrop>false</ScaleCrop>
  <HeadingPairs>
    <vt:vector size="4" baseType="variant">
      <vt:variant>
        <vt:lpstr>Design Template</vt:lpstr>
      </vt:variant>
      <vt:variant>
        <vt:i4>1</vt:i4>
      </vt:variant>
      <vt:variant>
        <vt:lpstr>Slide Titles</vt:lpstr>
      </vt:variant>
      <vt:variant>
        <vt:i4>27</vt:i4>
      </vt:variant>
    </vt:vector>
  </HeadingPairs>
  <TitlesOfParts>
    <vt:vector size="28" baseType="lpstr">
      <vt:lpstr>Blank Presentation</vt:lpstr>
      <vt:lpstr>Interactors</vt:lpstr>
      <vt:lpstr>Midterm Histogram</vt:lpstr>
      <vt:lpstr>Creating a Simple GUI</vt:lpstr>
      <vt:lpstr>Creating a Control Strip</vt:lpstr>
      <vt:lpstr>Creating a GUI with a Single Button</vt:lpstr>
      <vt:lpstr>The HitchhikerButton Program</vt:lpstr>
      <vt:lpstr>The Swing Interactor Hierarchy</vt:lpstr>
      <vt:lpstr>The JButton Class</vt:lpstr>
      <vt:lpstr>Detecting Action Events</vt:lpstr>
      <vt:lpstr>Adding Features to DrawStarMap</vt:lpstr>
      <vt:lpstr>Exercise: Interactive Stoplight</vt:lpstr>
      <vt:lpstr>The GStoplight Class</vt:lpstr>
      <vt:lpstr>The GStoplight Class</vt:lpstr>
      <vt:lpstr>The GStoplight Class</vt:lpstr>
      <vt:lpstr>The GStoplightGUI Program</vt:lpstr>
      <vt:lpstr>The JToggleButton Class</vt:lpstr>
      <vt:lpstr>The JCheckBox Class</vt:lpstr>
      <vt:lpstr>The JRadioButton Class</vt:lpstr>
      <vt:lpstr>The JSlider Class</vt:lpstr>
      <vt:lpstr>The JLabel Class</vt:lpstr>
      <vt:lpstr>The JComboBox Class</vt:lpstr>
      <vt:lpstr>Using the JComboBox Interactor</vt:lpstr>
      <vt:lpstr>The JTextField Class</vt:lpstr>
      <vt:lpstr>The HelloGUI Program</vt:lpstr>
      <vt:lpstr>Notes on the JTextField Class</vt:lpstr>
      <vt:lpstr>Numeric Fields</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146</cp:revision>
  <dcterms:created xsi:type="dcterms:W3CDTF">2012-05-22T16:27:27Z</dcterms:created>
  <dcterms:modified xsi:type="dcterms:W3CDTF">2012-05-22T16:27:42Z</dcterms:modified>
</cp:coreProperties>
</file>