
<file path=[Content_Types].xml><?xml version="1.0" encoding="utf-8"?>
<Types xmlns="http://schemas.openxmlformats.org/package/2006/content-types">
  <Override PartName="/ppt/slides/slide18.xml" ContentType="application/vnd.openxmlformats-officedocument.presentationml.slide+xml"/>
  <Override PartName="/ppt/notesSlides/notesSlide4.xml" ContentType="application/vnd.openxmlformats-officedocument.presentationml.notesSlide+xml"/>
  <Override PartName="/ppt/slides/slide9.xml" ContentType="application/vnd.openxmlformats-officedocument.presentationml.slide+xml"/>
  <Override PartName="/ppt/slides/slide14.xml" ContentType="application/vnd.openxmlformats-officedocument.presentationml.slide+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s/slide5.xml" ContentType="application/vnd.openxmlformats-officedocument.presentationml.slide+xml"/>
  <Override PartName="/ppt/notesSlides/notesSlide9.xml" ContentType="application/vnd.openxmlformats-officedocument.presentationml.notesSlide+xml"/>
  <Override PartName="/ppt/notesSlides/notesSlide16.xml" ContentType="application/vnd.openxmlformats-officedocument.presentationml.notesSlide+xml"/>
  <Default Extension="rels" ContentType="application/vnd.openxmlformats-package.relationships+xml"/>
  <Default Extension="jpeg" ContentType="image/jpeg"/>
  <Override PartName="/ppt/slides/slide10.xml" ContentType="application/vnd.openxmlformats-officedocument.presentationml.slide+xml"/>
  <Override PartName="/ppt/notesMasters/notesMaster1.xml" ContentType="application/vnd.openxmlformats-officedocument.presentationml.notesMaster+xml"/>
  <Override PartName="/ppt/slides/slide1.xml" ContentType="application/vnd.openxmlformats-officedocument.presentationml.slide+xml"/>
  <Override PartName="/ppt/slideLayouts/slideLayout5.xml" ContentType="application/vnd.openxmlformats-officedocument.presentationml.slideLayout+xml"/>
  <Override PartName="/ppt/notesSlides/notesSlide12.xml" ContentType="application/vnd.openxmlformats-officedocument.presentationml.notesSlide+xml"/>
  <Override PartName="/docProps/app.xml" ContentType="application/vnd.openxmlformats-officedocument.extended-properties+xml"/>
  <Override PartName="/ppt/theme/theme2.xml" ContentType="application/vnd.openxmlformats-officedocument.theme+xml"/>
  <Override PartName="/ppt/slideLayouts/slideLayout1.xml" ContentType="application/vnd.openxmlformats-officedocument.presentationml.slideLayout+xml"/>
  <Override PartName="/ppt/slides/slide22.xml" ContentType="application/vnd.openxmlformats-officedocument.presentationml.slide+xml"/>
  <Default Extension="xml" ContentType="application/xml"/>
  <Override PartName="/ppt/slides/slide19.xml" ContentType="application/vnd.openxmlformats-officedocument.presentationml.slide+xml"/>
  <Override PartName="/ppt/notesSlides/notesSlide5.xml" ContentType="application/vnd.openxmlformats-officedocument.presentationml.notesSlide+xml"/>
  <Override PartName="/ppt/tableStyles.xml" ContentType="application/vnd.openxmlformats-officedocument.presentationml.tableStyles+xml"/>
  <Override PartName="/ppt/notesSlides/notesSlide20.xml" ContentType="application/vnd.openxmlformats-officedocument.presentationml.notesSlide+xml"/>
  <Override PartName="/ppt/slides/slide15.xml" ContentType="application/vnd.openxmlformats-officedocument.presentationml.slide+xml"/>
  <Override PartName="/ppt/notesSlides/notesSlide1.xml" ContentType="application/vnd.openxmlformats-officedocument.presentationml.notesSlide+xml"/>
  <Override PartName="/ppt/notesSlides/notesSlide17.xml" ContentType="application/vnd.openxmlformats-officedocument.presentationml.notesSlide+xml"/>
  <Override PartName="/ppt/slides/slide6.xml" ContentType="application/vnd.openxmlformats-officedocument.presentationml.slide+xml"/>
  <Override PartName="/docProps/core.xml" ContentType="application/vnd.openxmlformats-package.core-properties+xml"/>
  <Override PartName="/ppt/slides/slide11.xml" ContentType="application/vnd.openxmlformats-officedocument.presentationml.slide+xml"/>
  <Override PartName="/ppt/slideLayouts/slideLayout6.xml" ContentType="application/vnd.openxmlformats-officedocument.presentationml.slideLayout+xml"/>
  <Override PartName="/ppt/notesSlides/notesSlide13.xml" ContentType="application/vnd.openxmlformats-officedocument.presentationml.notesSlide+xml"/>
  <Override PartName="/ppt/slides/slide2.xml" ContentType="application/vnd.openxmlformats-officedocument.presentationml.slide+xml"/>
  <Default Extension="png" ContentType="image/png"/>
  <Override PartName="/ppt/slideLayouts/slideLayout2.xml" ContentType="application/vnd.openxmlformats-officedocument.presentationml.slideLayout+xml"/>
  <Override PartName="/ppt/slides/slide23.xml" ContentType="application/vnd.openxmlformats-officedocument.presentationml.slide+xml"/>
  <Override PartName="/ppt/notesSlides/notesSlide6.xml" ContentType="application/vnd.openxmlformats-officedocument.presentationml.notesSlide+xml"/>
  <Override PartName="/ppt/notesSlides/notesSlide21.xml" ContentType="application/vnd.openxmlformats-officedocument.presentationml.notesSlide+xml"/>
  <Override PartName="/ppt/slides/slide16.xml" ContentType="application/vnd.openxmlformats-officedocument.presentationml.slide+xml"/>
  <Override PartName="/ppt/notesSlides/notesSlide2.xml" ContentType="application/vnd.openxmlformats-officedocument.presentationml.notesSlide+xml"/>
  <Override PartName="/ppt/notesSlides/notesSlide18.xml" ContentType="application/vnd.openxmlformats-officedocument.presentationml.notesSlide+xml"/>
  <Override PartName="/ppt/slides/slide7.xml" ContentType="application/vnd.openxmlformats-officedocument.presentationml.slide+xml"/>
  <Override PartName="/ppt/presentation.xml" ContentType="application/vnd.openxmlformats-officedocument.presentationml.presentation.main+xml"/>
  <Override PartName="/ppt/slides/slide12.xml" ContentType="application/vnd.openxmlformats-officedocument.presentationml.slide+xml"/>
  <Override PartName="/ppt/slideLayouts/slideLayout7.xml" ContentType="application/vnd.openxmlformats-officedocument.presentationml.slideLayout+xml"/>
  <Override PartName="/ppt/notesSlides/notesSlide14.xml" ContentType="application/vnd.openxmlformats-officedocument.presentationml.notesSlide+xml"/>
  <Override PartName="/ppt/slides/slide3.xml" ContentType="application/vnd.openxmlformats-officedocument.presentationml.slide+xml"/>
  <Override PartName="/ppt/slideLayouts/slideLayout3.xml" ContentType="application/vnd.openxmlformats-officedocument.presentationml.slideLayout+xml"/>
  <Override PartName="/ppt/slides/slide20.xml" ContentType="application/vnd.openxmlformats-officedocument.presentationml.slide+xml"/>
  <Override PartName="/ppt/notesSlides/notesSlide7.xml" ContentType="application/vnd.openxmlformats-officedocument.presentationml.notesSlide+xml"/>
  <Override PartName="/ppt/notesSlides/notesSlide22.xml" ContentType="application/vnd.openxmlformats-officedocument.presentationml.notesSlide+xml"/>
  <Override PartName="/ppt/slides/slide17.xml" ContentType="application/vnd.openxmlformats-officedocument.presentationml.slide+xml"/>
  <Override PartName="/ppt/notesSlides/notesSlide3.xml" ContentType="application/vnd.openxmlformats-officedocument.presentationml.notesSlide+xml"/>
  <Override PartName="/ppt/notesSlides/notesSlide10.xml" ContentType="application/vnd.openxmlformats-officedocument.presentationml.notesSlide+xml"/>
  <Override PartName="/ppt/slides/slide8.xml" ContentType="application/vnd.openxmlformats-officedocument.presentationml.slide+xml"/>
  <Override PartName="/ppt/notesSlides/notesSlide19.xml" ContentType="application/vnd.openxmlformats-officedocument.presentationml.notesSlide+xml"/>
  <Override PartName="/ppt/presProps.xml" ContentType="application/vnd.openxmlformats-officedocument.presentationml.presProps+xml"/>
  <Override PartName="/ppt/slides/slide13.xml" ContentType="application/vnd.openxmlformats-officedocument.presentationml.slide+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s/slide4.xml" ContentType="application/vnd.openxmlformats-officedocument.presentationml.slide+xml"/>
  <Override PartName="/ppt/notesSlides/notesSlide8.xml" ContentType="application/vnd.openxmlformats-officedocument.presentationml.notesSlide+xml"/>
  <Override PartName="/ppt/notesSlides/notesSlide15.xml" ContentType="application/vnd.openxmlformats-officedocument.presentationml.notesSlide+xml"/>
  <Override PartName="/ppt/notesSlides/notesSlide11.xml" ContentType="application/vnd.openxmlformats-officedocument.presentationml.notesSlide+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slides/slide21.xml" ContentType="application/vnd.openxmlformats-officedocument.presentationml.slide+xml"/>
  <Default Extension="bin" ContentType="application/vnd.openxmlformats-officedocument.presentationml.printerSettings"/>
  <Override PartName="/ppt/viewProps.xml" ContentType="application/vnd.openxmlformats-officedocument.presentationml.viewProps+xml"/>
  <Override PartName="/ppt/notesSlides/notesSlide23.xml" ContentType="application/vnd.openxmlformats-officedocument.presentationml.notesSlid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trictFirstAndLastChars="0" saveSubsetFonts="1">
  <p:sldMasterIdLst>
    <p:sldMasterId id="2147483648" r:id="rId1"/>
  </p:sldMasterIdLst>
  <p:notesMasterIdLst>
    <p:notesMasterId r:id="rId25"/>
  </p:notesMasterIdLst>
  <p:sldIdLst>
    <p:sldId id="441" r:id="rId2"/>
    <p:sldId id="479" r:id="rId3"/>
    <p:sldId id="480" r:id="rId4"/>
    <p:sldId id="482" r:id="rId5"/>
    <p:sldId id="481" r:id="rId6"/>
    <p:sldId id="474" r:id="rId7"/>
    <p:sldId id="475" r:id="rId8"/>
    <p:sldId id="476" r:id="rId9"/>
    <p:sldId id="477" r:id="rId10"/>
    <p:sldId id="478" r:id="rId11"/>
    <p:sldId id="461" r:id="rId12"/>
    <p:sldId id="462" r:id="rId13"/>
    <p:sldId id="463" r:id="rId14"/>
    <p:sldId id="464" r:id="rId15"/>
    <p:sldId id="466" r:id="rId16"/>
    <p:sldId id="467" r:id="rId17"/>
    <p:sldId id="468" r:id="rId18"/>
    <p:sldId id="469" r:id="rId19"/>
    <p:sldId id="471" r:id="rId20"/>
    <p:sldId id="472" r:id="rId21"/>
    <p:sldId id="473" r:id="rId22"/>
    <p:sldId id="470" r:id="rId23"/>
    <p:sldId id="369" r:id="rId24"/>
  </p:sldIdLst>
  <p:sldSz cx="9144000" cy="6858000" type="screen4x3"/>
  <p:notesSz cx="9144000" cy="6858000"/>
  <p:defaultTextStyle>
    <a:defPPr>
      <a:defRPr lang="en-US"/>
    </a:defPPr>
    <a:lvl1pPr algn="l" rtl="0" eaLnBrk="0" fontAlgn="base" hangingPunct="0">
      <a:spcBef>
        <a:spcPct val="0"/>
      </a:spcBef>
      <a:spcAft>
        <a:spcPct val="0"/>
      </a:spcAft>
      <a:defRPr kern="1200">
        <a:solidFill>
          <a:schemeClr val="tx1"/>
        </a:solidFill>
        <a:latin typeface="Helvetica Neue" charset="0"/>
        <a:ea typeface="+mn-ea"/>
        <a:cs typeface="+mn-cs"/>
      </a:defRPr>
    </a:lvl1pPr>
    <a:lvl2pPr marL="457200" algn="l" rtl="0" eaLnBrk="0" fontAlgn="base" hangingPunct="0">
      <a:spcBef>
        <a:spcPct val="0"/>
      </a:spcBef>
      <a:spcAft>
        <a:spcPct val="0"/>
      </a:spcAft>
      <a:defRPr kern="1200">
        <a:solidFill>
          <a:schemeClr val="tx1"/>
        </a:solidFill>
        <a:latin typeface="Helvetica Neue" charset="0"/>
        <a:ea typeface="+mn-ea"/>
        <a:cs typeface="+mn-cs"/>
      </a:defRPr>
    </a:lvl2pPr>
    <a:lvl3pPr marL="914400" algn="l" rtl="0" eaLnBrk="0" fontAlgn="base" hangingPunct="0">
      <a:spcBef>
        <a:spcPct val="0"/>
      </a:spcBef>
      <a:spcAft>
        <a:spcPct val="0"/>
      </a:spcAft>
      <a:defRPr kern="1200">
        <a:solidFill>
          <a:schemeClr val="tx1"/>
        </a:solidFill>
        <a:latin typeface="Helvetica Neue" charset="0"/>
        <a:ea typeface="+mn-ea"/>
        <a:cs typeface="+mn-cs"/>
      </a:defRPr>
    </a:lvl3pPr>
    <a:lvl4pPr marL="1371600" algn="l" rtl="0" eaLnBrk="0" fontAlgn="base" hangingPunct="0">
      <a:spcBef>
        <a:spcPct val="0"/>
      </a:spcBef>
      <a:spcAft>
        <a:spcPct val="0"/>
      </a:spcAft>
      <a:defRPr kern="1200">
        <a:solidFill>
          <a:schemeClr val="tx1"/>
        </a:solidFill>
        <a:latin typeface="Helvetica Neue" charset="0"/>
        <a:ea typeface="+mn-ea"/>
        <a:cs typeface="+mn-cs"/>
      </a:defRPr>
    </a:lvl4pPr>
    <a:lvl5pPr marL="1828800" algn="l" rtl="0" eaLnBrk="0" fontAlgn="base" hangingPunct="0">
      <a:spcBef>
        <a:spcPct val="0"/>
      </a:spcBef>
      <a:spcAft>
        <a:spcPct val="0"/>
      </a:spcAft>
      <a:defRPr kern="1200">
        <a:solidFill>
          <a:schemeClr val="tx1"/>
        </a:solidFill>
        <a:latin typeface="Helvetica Neue" charset="0"/>
        <a:ea typeface="+mn-ea"/>
        <a:cs typeface="+mn-cs"/>
      </a:defRPr>
    </a:lvl5pPr>
    <a:lvl6pPr marL="2286000" algn="l" defTabSz="457200" rtl="0" eaLnBrk="1" latinLnBrk="0" hangingPunct="1">
      <a:defRPr kern="1200">
        <a:solidFill>
          <a:schemeClr val="tx1"/>
        </a:solidFill>
        <a:latin typeface="Helvetica Neue" charset="0"/>
        <a:ea typeface="+mn-ea"/>
        <a:cs typeface="+mn-cs"/>
      </a:defRPr>
    </a:lvl6pPr>
    <a:lvl7pPr marL="2743200" algn="l" defTabSz="457200" rtl="0" eaLnBrk="1" latinLnBrk="0" hangingPunct="1">
      <a:defRPr kern="1200">
        <a:solidFill>
          <a:schemeClr val="tx1"/>
        </a:solidFill>
        <a:latin typeface="Helvetica Neue" charset="0"/>
        <a:ea typeface="+mn-ea"/>
        <a:cs typeface="+mn-cs"/>
      </a:defRPr>
    </a:lvl7pPr>
    <a:lvl8pPr marL="3200400" algn="l" defTabSz="457200" rtl="0" eaLnBrk="1" latinLnBrk="0" hangingPunct="1">
      <a:defRPr kern="1200">
        <a:solidFill>
          <a:schemeClr val="tx1"/>
        </a:solidFill>
        <a:latin typeface="Helvetica Neue" charset="0"/>
        <a:ea typeface="+mn-ea"/>
        <a:cs typeface="+mn-cs"/>
      </a:defRPr>
    </a:lvl8pPr>
    <a:lvl9pPr marL="3657600" algn="l" defTabSz="457200" rtl="0" eaLnBrk="1" latinLnBrk="0" hangingPunct="1">
      <a:defRPr kern="1200">
        <a:solidFill>
          <a:schemeClr val="tx1"/>
        </a:solidFill>
        <a:latin typeface="Helvetica Neue"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999999"/>
    <a:srgbClr val="0066CC"/>
    <a:srgbClr val="FF3300"/>
    <a:srgbClr val="999933"/>
    <a:srgbClr val="33FFFF"/>
    <a:srgbClr val="CCFFFF"/>
    <a:srgbClr val="FFFFFF"/>
    <a:srgbClr val="FF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ferSingleView="1">
    <p:restoredLeft sz="32787"/>
    <p:restoredTop sz="90929"/>
  </p:normalViewPr>
  <p:slideViewPr>
    <p:cSldViewPr showGuides="1">
      <p:cViewPr>
        <p:scale>
          <a:sx n="100" d="100"/>
          <a:sy n="100" d="100"/>
        </p:scale>
        <p:origin x="-1152"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notesMaster" Target="notesMasters/notesMaster1.xml"/><Relationship Id="rId26" Type="http://schemas.openxmlformats.org/officeDocument/2006/relationships/printerSettings" Target="printerSettings/printerSettings1.bin"/><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 Id="rId3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97282" name="Rectangle 2"/>
          <p:cNvSpPr>
            <a:spLocks noGrp="1" noChangeArrowheads="1"/>
          </p:cNvSpPr>
          <p:nvPr>
            <p:ph type="hdr" sz="quarter"/>
          </p:nvPr>
        </p:nvSpPr>
        <p:spPr bwMode="auto">
          <a:xfrm>
            <a:off x="0" y="0"/>
            <a:ext cx="39624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charset="0"/>
              </a:defRPr>
            </a:lvl1pPr>
          </a:lstStyle>
          <a:p>
            <a:endParaRPr lang="en-US"/>
          </a:p>
        </p:txBody>
      </p:sp>
      <p:sp>
        <p:nvSpPr>
          <p:cNvPr id="97283" name="Rectangle 3"/>
          <p:cNvSpPr>
            <a:spLocks noGrp="1" noChangeArrowheads="1"/>
          </p:cNvSpPr>
          <p:nvPr>
            <p:ph type="dt" idx="1"/>
          </p:nvPr>
        </p:nvSpPr>
        <p:spPr bwMode="auto">
          <a:xfrm>
            <a:off x="5181600" y="0"/>
            <a:ext cx="39624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charset="0"/>
              </a:defRPr>
            </a:lvl1pPr>
          </a:lstStyle>
          <a:p>
            <a:endParaRPr lang="en-US"/>
          </a:p>
        </p:txBody>
      </p:sp>
      <p:sp>
        <p:nvSpPr>
          <p:cNvPr id="8196" name="Rectangle 4"/>
          <p:cNvSpPr>
            <a:spLocks noGrp="1" noRot="1" noChangeAspect="1" noChangeArrowheads="1" noTextEdit="1"/>
          </p:cNvSpPr>
          <p:nvPr>
            <p:ph type="sldImg" idx="2"/>
          </p:nvPr>
        </p:nvSpPr>
        <p:spPr bwMode="auto">
          <a:xfrm>
            <a:off x="2844800" y="533400"/>
            <a:ext cx="3454400" cy="2590800"/>
          </a:xfrm>
          <a:prstGeom prst="rect">
            <a:avLst/>
          </a:prstGeom>
          <a:noFill/>
          <a:ln w="9525">
            <a:solidFill>
              <a:srgbClr val="000000"/>
            </a:solidFill>
            <a:miter lim="800000"/>
            <a:headEnd/>
            <a:tailEnd/>
          </a:ln>
        </p:spPr>
      </p:sp>
      <p:sp>
        <p:nvSpPr>
          <p:cNvPr id="97285" name="Rectangle 5"/>
          <p:cNvSpPr>
            <a:spLocks noGrp="1" noChangeArrowheads="1"/>
          </p:cNvSpPr>
          <p:nvPr>
            <p:ph type="body" sz="quarter" idx="3"/>
          </p:nvPr>
        </p:nvSpPr>
        <p:spPr bwMode="auto">
          <a:xfrm>
            <a:off x="1219200" y="3276600"/>
            <a:ext cx="6705600" cy="3048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7286" name="Rectangle 6"/>
          <p:cNvSpPr>
            <a:spLocks noGrp="1" noChangeArrowheads="1"/>
          </p:cNvSpPr>
          <p:nvPr>
            <p:ph type="ftr" sz="quarter" idx="4"/>
          </p:nvPr>
        </p:nvSpPr>
        <p:spPr bwMode="auto">
          <a:xfrm>
            <a:off x="0" y="6477000"/>
            <a:ext cx="3962400" cy="381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charset="0"/>
              </a:defRPr>
            </a:lvl1pPr>
          </a:lstStyle>
          <a:p>
            <a:endParaRPr lang="en-US"/>
          </a:p>
        </p:txBody>
      </p:sp>
      <p:sp>
        <p:nvSpPr>
          <p:cNvPr id="97287" name="Rectangle 7"/>
          <p:cNvSpPr>
            <a:spLocks noGrp="1" noChangeArrowheads="1"/>
          </p:cNvSpPr>
          <p:nvPr>
            <p:ph type="sldNum" sz="quarter" idx="5"/>
          </p:nvPr>
        </p:nvSpPr>
        <p:spPr bwMode="auto">
          <a:xfrm>
            <a:off x="5181600" y="6477000"/>
            <a:ext cx="3962400" cy="381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charset="0"/>
              </a:defRPr>
            </a:lvl1pPr>
          </a:lstStyle>
          <a:p>
            <a:fld id="{4ED49D2A-3EA7-754F-94B1-066AAFBDD773}" type="slidenum">
              <a:rPr lang="en-US"/>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218" name="Rectangle 7"/>
          <p:cNvSpPr>
            <a:spLocks noGrp="1" noChangeArrowheads="1"/>
          </p:cNvSpPr>
          <p:nvPr>
            <p:ph type="sldNum" sz="quarter" idx="5"/>
          </p:nvPr>
        </p:nvSpPr>
        <p:spPr>
          <a:noFill/>
        </p:spPr>
        <p:txBody>
          <a:bodyPr/>
          <a:lstStyle/>
          <a:p>
            <a:fld id="{676E5AE4-9BB7-0C40-8AD0-6EBC5DCB67FE}" type="slidenum">
              <a:rPr lang="en-US"/>
              <a:pPr/>
              <a:t>1</a:t>
            </a:fld>
            <a:endParaRPr lang="en-US"/>
          </a:p>
        </p:txBody>
      </p:sp>
      <p:sp>
        <p:nvSpPr>
          <p:cNvPr id="9219" name="Rectangle 2"/>
          <p:cNvSpPr>
            <a:spLocks noGrp="1" noRot="1" noChangeAspect="1" noChangeArrowheads="1" noTextEdit="1"/>
          </p:cNvSpPr>
          <p:nvPr>
            <p:ph type="sldImg"/>
          </p:nvPr>
        </p:nvSpPr>
        <p:spPr>
          <a:ln/>
        </p:spPr>
      </p:sp>
      <p:sp>
        <p:nvSpPr>
          <p:cNvPr id="9220"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35170"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135171"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37218"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137219"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p:spPr>
        <p:txBody>
          <a:bodyPr/>
          <a:lstStyle/>
          <a:p>
            <a:fld id="{7185318D-A3AA-5640-B9B7-69E71C1C90DB}" type="slidenum">
              <a:rPr lang="en-US">
                <a:latin typeface="Times New Roman" pitchFamily="1" charset="0"/>
              </a:rPr>
              <a:pPr/>
              <a:t>4</a:t>
            </a:fld>
            <a:endParaRPr lang="en-US">
              <a:latin typeface="Times New Roman" pitchFamily="1" charset="0"/>
            </a:endParaRPr>
          </a:p>
        </p:txBody>
      </p:sp>
      <p:sp>
        <p:nvSpPr>
          <p:cNvPr id="21507" name="Rectangle 2"/>
          <p:cNvSpPr>
            <a:spLocks noGrp="1" noRot="1" noChangeAspect="1" noChangeArrowheads="1"/>
          </p:cNvSpPr>
          <p:nvPr>
            <p:ph type="sldImg"/>
          </p:nvPr>
        </p:nvSpPr>
        <p:spPr>
          <a:solidFill>
            <a:srgbClr val="FFFFFF"/>
          </a:solidFill>
          <a:ln/>
        </p:spPr>
      </p:sp>
      <p:sp>
        <p:nvSpPr>
          <p:cNvPr id="21508"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90466"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190467"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6F279980-1240-944B-B94C-2CEFAF109740}" type="slidenum">
              <a:rPr lang="en-US"/>
              <a:pPr/>
              <a:t>6</a:t>
            </a:fld>
            <a:endParaRPr lang="en-US"/>
          </a:p>
        </p:txBody>
      </p:sp>
      <p:sp>
        <p:nvSpPr>
          <p:cNvPr id="133122" name="Rectangle 2"/>
          <p:cNvSpPr>
            <a:spLocks noGrp="1" noRot="1" noChangeAspect="1" noChangeArrowheads="1"/>
          </p:cNvSpPr>
          <p:nvPr>
            <p:ph type="sldImg"/>
          </p:nvPr>
        </p:nvSpPr>
        <p:spPr bwMode="auto">
          <a:xfrm>
            <a:off x="1502833" y="533400"/>
            <a:ext cx="6140451" cy="2590800"/>
          </a:xfrm>
          <a:prstGeom prst="rect">
            <a:avLst/>
          </a:prstGeom>
          <a:solidFill>
            <a:srgbClr val="FFFFFF"/>
          </a:solidFill>
          <a:ln>
            <a:solidFill>
              <a:srgbClr val="000000"/>
            </a:solidFill>
            <a:miter lim="800000"/>
            <a:headEnd/>
            <a:tailEnd/>
          </a:ln>
        </p:spPr>
      </p:sp>
      <p:sp>
        <p:nvSpPr>
          <p:cNvPr id="133123"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06D40C46-656B-3741-A84B-D4F1EB0B2D18}" type="slidenum">
              <a:rPr lang="en-US"/>
              <a:pPr/>
              <a:t>7</a:t>
            </a:fld>
            <a:endParaRPr lang="en-US"/>
          </a:p>
        </p:txBody>
      </p:sp>
      <p:sp>
        <p:nvSpPr>
          <p:cNvPr id="135170" name="Rectangle 2"/>
          <p:cNvSpPr>
            <a:spLocks noGrp="1" noRot="1" noChangeAspect="1" noChangeArrowheads="1"/>
          </p:cNvSpPr>
          <p:nvPr>
            <p:ph type="sldImg"/>
          </p:nvPr>
        </p:nvSpPr>
        <p:spPr bwMode="auto">
          <a:xfrm>
            <a:off x="1502833" y="533400"/>
            <a:ext cx="6140451" cy="2590800"/>
          </a:xfrm>
          <a:prstGeom prst="rect">
            <a:avLst/>
          </a:prstGeom>
          <a:solidFill>
            <a:srgbClr val="FFFFFF"/>
          </a:solidFill>
          <a:ln>
            <a:solidFill>
              <a:srgbClr val="000000"/>
            </a:solidFill>
            <a:miter lim="800000"/>
            <a:headEnd/>
            <a:tailEnd/>
          </a:ln>
        </p:spPr>
      </p:sp>
      <p:sp>
        <p:nvSpPr>
          <p:cNvPr id="135171"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66BF7854-CD10-F849-BE50-D6FDAC729948}" type="slidenum">
              <a:rPr lang="en-US"/>
              <a:pPr/>
              <a:t>8</a:t>
            </a:fld>
            <a:endParaRPr lang="en-US"/>
          </a:p>
        </p:txBody>
      </p:sp>
      <p:sp>
        <p:nvSpPr>
          <p:cNvPr id="137218" name="Rectangle 2"/>
          <p:cNvSpPr>
            <a:spLocks noGrp="1" noRot="1" noChangeAspect="1" noChangeArrowheads="1"/>
          </p:cNvSpPr>
          <p:nvPr>
            <p:ph type="sldImg"/>
          </p:nvPr>
        </p:nvSpPr>
        <p:spPr bwMode="auto">
          <a:xfrm>
            <a:off x="1502833" y="533400"/>
            <a:ext cx="6140451" cy="2590800"/>
          </a:xfrm>
          <a:prstGeom prst="rect">
            <a:avLst/>
          </a:prstGeom>
          <a:solidFill>
            <a:srgbClr val="FFFFFF"/>
          </a:solidFill>
          <a:ln>
            <a:solidFill>
              <a:srgbClr val="000000"/>
            </a:solidFill>
            <a:miter lim="800000"/>
            <a:headEnd/>
            <a:tailEnd/>
          </a:ln>
        </p:spPr>
      </p:sp>
      <p:sp>
        <p:nvSpPr>
          <p:cNvPr id="137219"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5C8AA703-8E58-3844-818F-3D89EBAEB8EF}" type="slidenum">
              <a:rPr lang="en-US"/>
              <a:pPr/>
              <a:t>9</a:t>
            </a:fld>
            <a:endParaRPr lang="en-US"/>
          </a:p>
        </p:txBody>
      </p:sp>
      <p:sp>
        <p:nvSpPr>
          <p:cNvPr id="151554" name="Rectangle 2"/>
          <p:cNvSpPr>
            <a:spLocks noGrp="1" noRot="1" noChangeAspect="1" noChangeArrowheads="1"/>
          </p:cNvSpPr>
          <p:nvPr>
            <p:ph type="sldImg"/>
          </p:nvPr>
        </p:nvSpPr>
        <p:spPr bwMode="auto">
          <a:xfrm>
            <a:off x="2846388" y="533400"/>
            <a:ext cx="3454400" cy="2590800"/>
          </a:xfrm>
          <a:prstGeom prst="rect">
            <a:avLst/>
          </a:prstGeom>
          <a:solidFill>
            <a:srgbClr val="FFFFFF"/>
          </a:solidFill>
          <a:ln>
            <a:solidFill>
              <a:srgbClr val="000000"/>
            </a:solidFill>
            <a:miter lim="800000"/>
            <a:headEnd/>
            <a:tailEnd/>
          </a:ln>
        </p:spPr>
      </p:sp>
      <p:sp>
        <p:nvSpPr>
          <p:cNvPr id="151555"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75912CB1-9D3E-BB43-81D9-D9262E79C56E}" type="slidenum">
              <a:rPr lang="en-US"/>
              <a:pPr/>
              <a:t>10</a:t>
            </a:fld>
            <a:endParaRPr lang="en-US"/>
          </a:p>
        </p:txBody>
      </p:sp>
      <p:sp>
        <p:nvSpPr>
          <p:cNvPr id="139266" name="Rectangle 2"/>
          <p:cNvSpPr>
            <a:spLocks noGrp="1" noRot="1" noChangeAspect="1" noChangeArrowheads="1"/>
          </p:cNvSpPr>
          <p:nvPr>
            <p:ph type="sldImg"/>
          </p:nvPr>
        </p:nvSpPr>
        <p:spPr bwMode="auto">
          <a:xfrm>
            <a:off x="1502833" y="533400"/>
            <a:ext cx="6140451" cy="2590800"/>
          </a:xfrm>
          <a:prstGeom prst="rect">
            <a:avLst/>
          </a:prstGeom>
          <a:solidFill>
            <a:srgbClr val="FFFFFF"/>
          </a:solidFill>
          <a:ln>
            <a:solidFill>
              <a:srgbClr val="000000"/>
            </a:solidFill>
            <a:miter lim="800000"/>
            <a:headEnd/>
            <a:tailEnd/>
          </a:ln>
        </p:spPr>
      </p:sp>
      <p:sp>
        <p:nvSpPr>
          <p:cNvPr id="139267"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55650"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155651"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GB"/>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57698"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157699"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GB"/>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59746"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159747"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GB"/>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1794"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161795"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GB"/>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5890"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165891"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GB"/>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7938"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167939"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GB"/>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9986"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169987"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72034"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172035"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76130"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176131"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78178"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178179"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80226"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180227"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74082"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174083"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p:spPr>
        <p:txBody>
          <a:bodyPr/>
          <a:lstStyle/>
          <a:p>
            <a:fld id="{9A5C869A-E2C4-2F4C-AF0A-6A7FC25DAD42}" type="slidenum">
              <a:rPr lang="en-US"/>
              <a:pPr/>
              <a:t>23</a:t>
            </a:fld>
            <a:endParaRPr lang="en-US"/>
          </a:p>
        </p:txBody>
      </p:sp>
      <p:sp>
        <p:nvSpPr>
          <p:cNvPr id="14339" name="Rectangle 2"/>
          <p:cNvSpPr>
            <a:spLocks noGrp="1" noRot="1" noChangeAspect="1" noChangeArrowheads="1" noTextEdit="1"/>
          </p:cNvSpPr>
          <p:nvPr>
            <p:ph type="sldImg"/>
          </p:nvPr>
        </p:nvSpPr>
        <p:spPr>
          <a:ln/>
        </p:spPr>
      </p:sp>
      <p:sp>
        <p:nvSpPr>
          <p:cNvPr id="14340" name="Rectangle 3"/>
          <p:cNvSpPr>
            <a:spLocks noGrp="1" noChangeArrowheads="1"/>
          </p:cNvSpPr>
          <p:nvPr>
            <p:ph type="body" idx="1"/>
          </p:nvPr>
        </p:nvSpPr>
        <p:spPr>
          <a:noFill/>
          <a:ln/>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2167290B-A805-FF4E-AB71-20D42E8F66C2}"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116E4F3C-268F-474E-B609-5F0359EB917A}"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3539764F-7D5C-4948-B7E1-66DA98C48D30}"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endParaRPr lang="en-US"/>
          </a:p>
        </p:txBody>
      </p:sp>
      <p:sp>
        <p:nvSpPr>
          <p:cNvPr id="6" name="Rectangle 5"/>
          <p:cNvSpPr>
            <a:spLocks noGrp="1" noChangeArrowheads="1"/>
          </p:cNvSpPr>
          <p:nvPr>
            <p:ph type="ftr" sz="quarter" idx="11"/>
          </p:nvPr>
        </p:nvSpPr>
        <p:spPr>
          <a:ln/>
        </p:spPr>
        <p:txBody>
          <a:bodyPr/>
          <a:lstStyle>
            <a:lvl1pPr>
              <a:defRPr/>
            </a:lvl1pPr>
          </a:lstStyle>
          <a:p>
            <a:endParaRPr lang="en-US"/>
          </a:p>
        </p:txBody>
      </p:sp>
      <p:sp>
        <p:nvSpPr>
          <p:cNvPr id="7" name="Rectangle 6"/>
          <p:cNvSpPr>
            <a:spLocks noGrp="1" noChangeArrowheads="1"/>
          </p:cNvSpPr>
          <p:nvPr>
            <p:ph type="sldNum" sz="quarter" idx="12"/>
          </p:nvPr>
        </p:nvSpPr>
        <p:spPr>
          <a:ln/>
        </p:spPr>
        <p:txBody>
          <a:bodyPr/>
          <a:lstStyle>
            <a:lvl1pPr>
              <a:defRPr/>
            </a:lvl1pPr>
          </a:lstStyle>
          <a:p>
            <a:fld id="{E055D064-4FA3-C84E-B8C9-3D5F156C352A}"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endParaRPr lang="en-US"/>
          </a:p>
        </p:txBody>
      </p:sp>
      <p:sp>
        <p:nvSpPr>
          <p:cNvPr id="8" name="Rectangle 5"/>
          <p:cNvSpPr>
            <a:spLocks noGrp="1" noChangeArrowheads="1"/>
          </p:cNvSpPr>
          <p:nvPr>
            <p:ph type="ftr" sz="quarter" idx="11"/>
          </p:nvPr>
        </p:nvSpPr>
        <p:spPr>
          <a:ln/>
        </p:spPr>
        <p:txBody>
          <a:bodyPr/>
          <a:lstStyle>
            <a:lvl1pPr>
              <a:defRPr/>
            </a:lvl1pPr>
          </a:lstStyle>
          <a:p>
            <a:endParaRPr lang="en-US"/>
          </a:p>
        </p:txBody>
      </p:sp>
      <p:sp>
        <p:nvSpPr>
          <p:cNvPr id="9" name="Rectangle 6"/>
          <p:cNvSpPr>
            <a:spLocks noGrp="1" noChangeArrowheads="1"/>
          </p:cNvSpPr>
          <p:nvPr>
            <p:ph type="sldNum" sz="quarter" idx="12"/>
          </p:nvPr>
        </p:nvSpPr>
        <p:spPr>
          <a:ln/>
        </p:spPr>
        <p:txBody>
          <a:bodyPr/>
          <a:lstStyle>
            <a:lvl1pPr>
              <a:defRPr/>
            </a:lvl1pPr>
          </a:lstStyle>
          <a:p>
            <a:fld id="{46CFFA85-BFEA-9342-95DA-37B9860AECEF}"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endParaRPr lang="en-US"/>
          </a:p>
        </p:txBody>
      </p:sp>
      <p:sp>
        <p:nvSpPr>
          <p:cNvPr id="4" name="Rectangle 5"/>
          <p:cNvSpPr>
            <a:spLocks noGrp="1" noChangeArrowheads="1"/>
          </p:cNvSpPr>
          <p:nvPr>
            <p:ph type="ftr" sz="quarter" idx="11"/>
          </p:nvPr>
        </p:nvSpPr>
        <p:spPr>
          <a:ln/>
        </p:spPr>
        <p:txBody>
          <a:bodyPr/>
          <a:lstStyle>
            <a:lvl1pPr>
              <a:defRPr/>
            </a:lvl1pPr>
          </a:lstStyle>
          <a:p>
            <a:endParaRPr lang="en-US"/>
          </a:p>
        </p:txBody>
      </p:sp>
      <p:sp>
        <p:nvSpPr>
          <p:cNvPr id="5" name="Rectangle 6"/>
          <p:cNvSpPr>
            <a:spLocks noGrp="1" noChangeArrowheads="1"/>
          </p:cNvSpPr>
          <p:nvPr>
            <p:ph type="sldNum" sz="quarter" idx="12"/>
          </p:nvPr>
        </p:nvSpPr>
        <p:spPr>
          <a:ln/>
        </p:spPr>
        <p:txBody>
          <a:bodyPr/>
          <a:lstStyle>
            <a:lvl1pPr>
              <a:defRPr/>
            </a:lvl1pPr>
          </a:lstStyle>
          <a:p>
            <a:fld id="{0586B49E-3E21-B149-A119-E033EC967957}"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endParaRPr lang="en-US"/>
          </a:p>
        </p:txBody>
      </p:sp>
      <p:sp>
        <p:nvSpPr>
          <p:cNvPr id="3" name="Rectangle 5"/>
          <p:cNvSpPr>
            <a:spLocks noGrp="1" noChangeArrowheads="1"/>
          </p:cNvSpPr>
          <p:nvPr>
            <p:ph type="ftr" sz="quarter" idx="11"/>
          </p:nvPr>
        </p:nvSpPr>
        <p:spPr>
          <a:ln/>
        </p:spPr>
        <p:txBody>
          <a:bodyPr/>
          <a:lstStyle>
            <a:lvl1pPr>
              <a:defRPr/>
            </a:lvl1pPr>
          </a:lstStyle>
          <a:p>
            <a:endParaRPr lang="en-US"/>
          </a:p>
        </p:txBody>
      </p:sp>
      <p:sp>
        <p:nvSpPr>
          <p:cNvPr id="4" name="Rectangle 6"/>
          <p:cNvSpPr>
            <a:spLocks noGrp="1" noChangeArrowheads="1"/>
          </p:cNvSpPr>
          <p:nvPr>
            <p:ph type="sldNum" sz="quarter" idx="12"/>
          </p:nvPr>
        </p:nvSpPr>
        <p:spPr>
          <a:ln/>
        </p:spPr>
        <p:txBody>
          <a:bodyPr/>
          <a:lstStyle>
            <a:lvl1pPr>
              <a:defRPr/>
            </a:lvl1pPr>
          </a:lstStyle>
          <a:p>
            <a:fld id="{BEEFA803-7D83-994E-907A-3C6366DFA732}"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endParaRPr lang="en-US"/>
          </a:p>
        </p:txBody>
      </p:sp>
      <p:sp>
        <p:nvSpPr>
          <p:cNvPr id="6" name="Rectangle 5"/>
          <p:cNvSpPr>
            <a:spLocks noGrp="1" noChangeArrowheads="1"/>
          </p:cNvSpPr>
          <p:nvPr>
            <p:ph type="ftr" sz="quarter" idx="11"/>
          </p:nvPr>
        </p:nvSpPr>
        <p:spPr>
          <a:ln/>
        </p:spPr>
        <p:txBody>
          <a:bodyPr/>
          <a:lstStyle>
            <a:lvl1pPr>
              <a:defRPr/>
            </a:lvl1pPr>
          </a:lstStyle>
          <a:p>
            <a:endParaRPr lang="en-US"/>
          </a:p>
        </p:txBody>
      </p:sp>
      <p:sp>
        <p:nvSpPr>
          <p:cNvPr id="7" name="Rectangle 6"/>
          <p:cNvSpPr>
            <a:spLocks noGrp="1" noChangeArrowheads="1"/>
          </p:cNvSpPr>
          <p:nvPr>
            <p:ph type="sldNum" sz="quarter" idx="12"/>
          </p:nvPr>
        </p:nvSpPr>
        <p:spPr>
          <a:ln/>
        </p:spPr>
        <p:txBody>
          <a:bodyPr/>
          <a:lstStyle>
            <a:lvl1pPr>
              <a:defRPr/>
            </a:lvl1pPr>
          </a:lstStyle>
          <a:p>
            <a:fld id="{58F1CA40-60E2-8941-B2B9-F9E453C2E809}"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endParaRPr lang="en-US"/>
          </a:p>
        </p:txBody>
      </p:sp>
      <p:sp>
        <p:nvSpPr>
          <p:cNvPr id="6" name="Rectangle 5"/>
          <p:cNvSpPr>
            <a:spLocks noGrp="1" noChangeArrowheads="1"/>
          </p:cNvSpPr>
          <p:nvPr>
            <p:ph type="ftr" sz="quarter" idx="11"/>
          </p:nvPr>
        </p:nvSpPr>
        <p:spPr>
          <a:ln/>
        </p:spPr>
        <p:txBody>
          <a:bodyPr/>
          <a:lstStyle>
            <a:lvl1pPr>
              <a:defRPr/>
            </a:lvl1pPr>
          </a:lstStyle>
          <a:p>
            <a:endParaRPr lang="en-US"/>
          </a:p>
        </p:txBody>
      </p:sp>
      <p:sp>
        <p:nvSpPr>
          <p:cNvPr id="7" name="Rectangle 6"/>
          <p:cNvSpPr>
            <a:spLocks noGrp="1" noChangeArrowheads="1"/>
          </p:cNvSpPr>
          <p:nvPr>
            <p:ph type="sldNum" sz="quarter" idx="12"/>
          </p:nvPr>
        </p:nvSpPr>
        <p:spPr>
          <a:ln/>
        </p:spPr>
        <p:txBody>
          <a:bodyPr/>
          <a:lstStyle>
            <a:lvl1pPr>
              <a:defRPr/>
            </a:lvl1pPr>
          </a:lstStyle>
          <a:p>
            <a:fld id="{B49EEA39-FFCD-B74D-A9B0-4BF76EDCDAB2}"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6E71E4AF-AFE8-6842-AD6C-00707DD5D494}"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F3E92421-4F28-DF4C-B220-81B5C66A1E8D}"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New Roman" charset="0"/>
              </a:defRPr>
            </a:lvl1pPr>
          </a:lstStyle>
          <a:p>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Times New Roman" charset="0"/>
              </a:defRPr>
            </a:lvl1pPr>
          </a:lstStyle>
          <a:p>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Times New Roman" charset="0"/>
              </a:defRPr>
            </a:lvl1pPr>
          </a:lstStyle>
          <a:p>
            <a:fld id="{8B054C34-BEC5-4148-84F7-54554A521A29}"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xStyles>
    <p:titleStyle>
      <a:lvl1pPr algn="ctr" rtl="0" eaLnBrk="0" fontAlgn="base" hangingPunct="0">
        <a:spcBef>
          <a:spcPct val="0"/>
        </a:spcBef>
        <a:spcAft>
          <a:spcPct val="0"/>
        </a:spcAft>
        <a:defRPr sz="4400">
          <a:solidFill>
            <a:schemeClr val="tx2"/>
          </a:solidFill>
          <a:latin typeface="Times New Roman" charset="0"/>
          <a:ea typeface="+mj-ea"/>
          <a:cs typeface="+mj-cs"/>
        </a:defRPr>
      </a:lvl1pPr>
      <a:lvl2pPr algn="ctr" rtl="0" eaLnBrk="0" fontAlgn="base" hangingPunct="0">
        <a:spcBef>
          <a:spcPct val="0"/>
        </a:spcBef>
        <a:spcAft>
          <a:spcPct val="0"/>
        </a:spcAft>
        <a:defRPr sz="4400">
          <a:solidFill>
            <a:schemeClr val="tx2"/>
          </a:solidFill>
          <a:latin typeface="Times New Roman" charset="0"/>
        </a:defRPr>
      </a:lvl2pPr>
      <a:lvl3pPr algn="ctr" rtl="0" eaLnBrk="0" fontAlgn="base" hangingPunct="0">
        <a:spcBef>
          <a:spcPct val="0"/>
        </a:spcBef>
        <a:spcAft>
          <a:spcPct val="0"/>
        </a:spcAft>
        <a:defRPr sz="4400">
          <a:solidFill>
            <a:schemeClr val="tx2"/>
          </a:solidFill>
          <a:latin typeface="Times New Roman" charset="0"/>
        </a:defRPr>
      </a:lvl3pPr>
      <a:lvl4pPr algn="ctr" rtl="0" eaLnBrk="0" fontAlgn="base" hangingPunct="0">
        <a:spcBef>
          <a:spcPct val="0"/>
        </a:spcBef>
        <a:spcAft>
          <a:spcPct val="0"/>
        </a:spcAft>
        <a:defRPr sz="4400">
          <a:solidFill>
            <a:schemeClr val="tx2"/>
          </a:solidFill>
          <a:latin typeface="Times New Roman" charset="0"/>
        </a:defRPr>
      </a:lvl4pPr>
      <a:lvl5pPr algn="ctr" rtl="0" eaLnBrk="0" fontAlgn="base" hangingPunct="0">
        <a:spcBef>
          <a:spcPct val="0"/>
        </a:spcBef>
        <a:spcAft>
          <a:spcPct val="0"/>
        </a:spcAft>
        <a:defRPr sz="4400">
          <a:solidFill>
            <a:schemeClr val="tx2"/>
          </a:solidFill>
          <a:latin typeface="Times New Roman" charset="0"/>
        </a:defRPr>
      </a:lvl5pPr>
      <a:lvl6pPr marL="457200" algn="ctr" rtl="0" eaLnBrk="0" fontAlgn="base" hangingPunct="0">
        <a:spcBef>
          <a:spcPct val="0"/>
        </a:spcBef>
        <a:spcAft>
          <a:spcPct val="0"/>
        </a:spcAft>
        <a:defRPr sz="4400">
          <a:solidFill>
            <a:schemeClr val="tx2"/>
          </a:solidFill>
          <a:latin typeface="Times" pitchFamily="84" charset="0"/>
        </a:defRPr>
      </a:lvl6pPr>
      <a:lvl7pPr marL="914400" algn="ctr" rtl="0" eaLnBrk="0" fontAlgn="base" hangingPunct="0">
        <a:spcBef>
          <a:spcPct val="0"/>
        </a:spcBef>
        <a:spcAft>
          <a:spcPct val="0"/>
        </a:spcAft>
        <a:defRPr sz="4400">
          <a:solidFill>
            <a:schemeClr val="tx2"/>
          </a:solidFill>
          <a:latin typeface="Times" pitchFamily="84" charset="0"/>
        </a:defRPr>
      </a:lvl7pPr>
      <a:lvl8pPr marL="1371600" algn="ctr" rtl="0" eaLnBrk="0" fontAlgn="base" hangingPunct="0">
        <a:spcBef>
          <a:spcPct val="0"/>
        </a:spcBef>
        <a:spcAft>
          <a:spcPct val="0"/>
        </a:spcAft>
        <a:defRPr sz="4400">
          <a:solidFill>
            <a:schemeClr val="tx2"/>
          </a:solidFill>
          <a:latin typeface="Times" pitchFamily="84" charset="0"/>
        </a:defRPr>
      </a:lvl8pPr>
      <a:lvl9pPr marL="1828800" algn="ctr" rtl="0" eaLnBrk="0" fontAlgn="base" hangingPunct="0">
        <a:spcBef>
          <a:spcPct val="0"/>
        </a:spcBef>
        <a:spcAft>
          <a:spcPct val="0"/>
        </a:spcAft>
        <a:defRPr sz="4400">
          <a:solidFill>
            <a:schemeClr val="tx2"/>
          </a:solidFill>
          <a:latin typeface="Times" pitchFamily="84" charset="0"/>
        </a:defRPr>
      </a:lvl9pPr>
    </p:titleStyle>
    <p:bodyStyle>
      <a:lvl1pPr marL="342900" indent="-342900" algn="l" rtl="0" eaLnBrk="0" fontAlgn="base" hangingPunct="0">
        <a:spcBef>
          <a:spcPct val="20000"/>
        </a:spcBef>
        <a:spcAft>
          <a:spcPct val="0"/>
        </a:spcAft>
        <a:buChar char="•"/>
        <a:defRPr sz="3200">
          <a:solidFill>
            <a:schemeClr val="tx1"/>
          </a:solidFill>
          <a:latin typeface="Times New Roman"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Times New Roman" charset="0"/>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Times New Roman" charset="0"/>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Times New Roman" charset="0"/>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Times New Roman" charset="0"/>
          <a:ea typeface="ＭＳ Ｐゴシック" charset="-128"/>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slide" Target="slide1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slide" Target="slide1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0" y="1143000"/>
            <a:ext cx="9144000" cy="1143000"/>
          </a:xfrm>
        </p:spPr>
        <p:txBody>
          <a:bodyPr/>
          <a:lstStyle/>
          <a:p>
            <a:r>
              <a:rPr lang="en-US" sz="6000" dirty="0" err="1" smtClean="0">
                <a:solidFill>
                  <a:srgbClr val="FF0000"/>
                </a:solidFill>
              </a:rPr>
              <a:t>ArrayLists</a:t>
            </a:r>
            <a:r>
              <a:rPr lang="en-US" sz="6000" dirty="0" smtClean="0">
                <a:solidFill>
                  <a:srgbClr val="FF0000"/>
                </a:solidFill>
              </a:rPr>
              <a:t> </a:t>
            </a:r>
            <a:r>
              <a:rPr lang="en-US" sz="6000" smtClean="0">
                <a:solidFill>
                  <a:srgbClr val="FF0000"/>
                </a:solidFill>
              </a:rPr>
              <a:t>and Files</a:t>
            </a:r>
            <a:endParaRPr lang="en-US" sz="6000" dirty="0">
              <a:solidFill>
                <a:srgbClr val="FF0000"/>
              </a:solidFill>
            </a:endParaRPr>
          </a:p>
        </p:txBody>
      </p:sp>
      <p:sp>
        <p:nvSpPr>
          <p:cNvPr id="2051" name="Text Box 40"/>
          <p:cNvSpPr txBox="1">
            <a:spLocks noChangeArrowheads="1"/>
          </p:cNvSpPr>
          <p:nvPr/>
        </p:nvSpPr>
        <p:spPr bwMode="auto">
          <a:xfrm>
            <a:off x="0" y="4114800"/>
            <a:ext cx="9144000" cy="1360372"/>
          </a:xfrm>
          <a:prstGeom prst="rect">
            <a:avLst/>
          </a:prstGeom>
          <a:noFill/>
          <a:ln w="9525">
            <a:noFill/>
            <a:miter lim="800000"/>
            <a:headEnd/>
            <a:tailEnd/>
          </a:ln>
        </p:spPr>
        <p:txBody>
          <a:bodyPr>
            <a:prstTxWarp prst="textNoShape">
              <a:avLst/>
            </a:prstTxWarp>
            <a:spAutoFit/>
          </a:bodyPr>
          <a:lstStyle/>
          <a:p>
            <a:pPr algn="ctr">
              <a:lnSpc>
                <a:spcPct val="85000"/>
              </a:lnSpc>
            </a:pPr>
            <a:r>
              <a:rPr lang="en-US" sz="3200" dirty="0">
                <a:latin typeface="Times New Roman" charset="0"/>
              </a:rPr>
              <a:t>Eric Roberts</a:t>
            </a:r>
          </a:p>
          <a:p>
            <a:pPr algn="ctr">
              <a:lnSpc>
                <a:spcPct val="85000"/>
              </a:lnSpc>
            </a:pPr>
            <a:r>
              <a:rPr lang="en-US" sz="3200" dirty="0">
                <a:latin typeface="Times New Roman" charset="0"/>
              </a:rPr>
              <a:t>CS 106A</a:t>
            </a:r>
            <a:endParaRPr lang="en-US" sz="3200" dirty="0" smtClean="0">
              <a:latin typeface="Times New Roman" charset="0"/>
            </a:endParaRPr>
          </a:p>
          <a:p>
            <a:pPr algn="ctr">
              <a:lnSpc>
                <a:spcPct val="85000"/>
              </a:lnSpc>
            </a:pPr>
            <a:r>
              <a:rPr lang="en-US" sz="3200" dirty="0" smtClean="0">
                <a:latin typeface="Times New Roman" charset="0"/>
              </a:rPr>
              <a:t>May 16, 2012</a:t>
            </a:r>
            <a:endParaRPr lang="en-US" sz="3200" dirty="0">
              <a:latin typeface="Times New Roman"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a:xfrm>
            <a:off x="0" y="76200"/>
            <a:ext cx="9144000" cy="1143000"/>
          </a:xfrm>
          <a:noFill/>
          <a:ln/>
        </p:spPr>
        <p:txBody>
          <a:bodyPr/>
          <a:lstStyle/>
          <a:p>
            <a:r>
              <a:rPr lang="en-US">
                <a:solidFill>
                  <a:srgbClr val="FF0000"/>
                </a:solidFill>
              </a:rPr>
              <a:t>Graphics Contest Results</a:t>
            </a:r>
            <a:endParaRPr lang="en-US">
              <a:solidFill>
                <a:schemeClr val="tx1"/>
              </a:solidFill>
            </a:endParaRPr>
          </a:p>
        </p:txBody>
      </p:sp>
      <p:pic>
        <p:nvPicPr>
          <p:cNvPr id="134150" name="Picture 6" descr="GraphicsCertificate"/>
          <p:cNvPicPr>
            <a:picLocks noChangeAspect="1" noChangeArrowheads="1"/>
          </p:cNvPicPr>
          <p:nvPr/>
        </p:nvPicPr>
        <p:blipFill>
          <a:blip r:embed="rId3"/>
          <a:srcRect/>
          <a:stretch>
            <a:fillRect/>
          </a:stretch>
        </p:blipFill>
        <p:spPr bwMode="auto">
          <a:xfrm>
            <a:off x="596900" y="1133475"/>
            <a:ext cx="7943850" cy="5419725"/>
          </a:xfrm>
          <a:prstGeom prst="rect">
            <a:avLst/>
          </a:prstGeom>
          <a:noFill/>
        </p:spPr>
      </p:pic>
      <p:sp>
        <p:nvSpPr>
          <p:cNvPr id="134149" name="Text Box 5"/>
          <p:cNvSpPr txBox="1">
            <a:spLocks noChangeArrowheads="1"/>
          </p:cNvSpPr>
          <p:nvPr/>
        </p:nvSpPr>
        <p:spPr bwMode="auto">
          <a:xfrm>
            <a:off x="4114800" y="2057400"/>
            <a:ext cx="3810000" cy="1261884"/>
          </a:xfrm>
          <a:prstGeom prst="rect">
            <a:avLst/>
          </a:prstGeom>
          <a:noFill/>
          <a:ln w="9525">
            <a:noFill/>
            <a:miter lim="800000"/>
            <a:headEnd/>
            <a:tailEnd/>
          </a:ln>
          <a:effectLst/>
        </p:spPr>
        <p:txBody>
          <a:bodyPr>
            <a:prstTxWarp prst="textNoShape">
              <a:avLst/>
            </a:prstTxWarp>
            <a:spAutoFit/>
          </a:bodyPr>
          <a:lstStyle/>
          <a:p>
            <a:pPr algn="ctr">
              <a:lnSpc>
                <a:spcPct val="90000"/>
              </a:lnSpc>
            </a:pPr>
            <a:r>
              <a:rPr lang="en-US" sz="2400" dirty="0"/>
              <a:t>The CS106A</a:t>
            </a:r>
          </a:p>
          <a:p>
            <a:pPr algn="ctr">
              <a:lnSpc>
                <a:spcPct val="90000"/>
              </a:lnSpc>
            </a:pPr>
            <a:r>
              <a:rPr lang="en-US" sz="3600" dirty="0"/>
              <a:t>Graphics Contest</a:t>
            </a:r>
            <a:endParaRPr lang="en-US" sz="4000" dirty="0" smtClean="0"/>
          </a:p>
          <a:p>
            <a:pPr algn="ctr">
              <a:lnSpc>
                <a:spcPct val="90000"/>
              </a:lnSpc>
            </a:pPr>
            <a:r>
              <a:rPr lang="en-US" sz="2400" dirty="0" smtClean="0"/>
              <a:t>May 2012</a:t>
            </a:r>
            <a:endParaRPr lang="en-US" sz="2400" b="1"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36194" name="Rectangle 2"/>
          <p:cNvSpPr>
            <a:spLocks noGrp="1" noChangeArrowheads="1"/>
          </p:cNvSpPr>
          <p:nvPr>
            <p:ph type="title"/>
          </p:nvPr>
        </p:nvSpPr>
        <p:spPr>
          <a:xfrm>
            <a:off x="0" y="76200"/>
            <a:ext cx="9144000" cy="1143000"/>
          </a:xfrm>
          <a:noFill/>
          <a:ln/>
        </p:spPr>
        <p:txBody>
          <a:bodyPr/>
          <a:lstStyle/>
          <a:p>
            <a:r>
              <a:rPr lang="en-US">
                <a:solidFill>
                  <a:srgbClr val="FF0000"/>
                </a:solidFill>
              </a:rPr>
              <a:t>Graphics Contest Results</a:t>
            </a:r>
            <a:endParaRPr lang="en-US">
              <a:solidFill>
                <a:schemeClr val="tx1"/>
              </a:solidFill>
            </a:endParaRPr>
          </a:p>
        </p:txBody>
      </p:sp>
      <p:sp>
        <p:nvSpPr>
          <p:cNvPr id="136195" name="Text Box 3"/>
          <p:cNvSpPr txBox="1">
            <a:spLocks noChangeArrowheads="1"/>
          </p:cNvSpPr>
          <p:nvPr/>
        </p:nvSpPr>
        <p:spPr bwMode="auto">
          <a:xfrm>
            <a:off x="990600" y="2159000"/>
            <a:ext cx="2895600" cy="366713"/>
          </a:xfrm>
          <a:prstGeom prst="rect">
            <a:avLst/>
          </a:prstGeom>
          <a:noFill/>
          <a:ln w="9525">
            <a:noFill/>
            <a:miter lim="800000"/>
            <a:headEnd/>
            <a:tailEnd/>
          </a:ln>
          <a:effectLst/>
        </p:spPr>
        <p:txBody>
          <a:bodyPr>
            <a:prstTxWarp prst="textNoShape">
              <a:avLst/>
            </a:prstTxWarp>
            <a:spAutoFit/>
          </a:bodyPr>
          <a:lstStyle/>
          <a:p>
            <a:pPr>
              <a:lnSpc>
                <a:spcPct val="90000"/>
              </a:lnSpc>
            </a:pPr>
            <a:r>
              <a:rPr lang="en-US" sz="2000">
                <a:latin typeface="Times New Roman" charset="0"/>
              </a:rPr>
              <a:t>First place (algorithmic):</a:t>
            </a:r>
            <a:endParaRPr lang="en-US" sz="2000" i="1">
              <a:latin typeface="Times New Roman" charset="0"/>
            </a:endParaRPr>
          </a:p>
        </p:txBody>
      </p:sp>
      <p:sp>
        <p:nvSpPr>
          <p:cNvPr id="136196" name="Text Box 4"/>
          <p:cNvSpPr txBox="1">
            <a:spLocks noChangeArrowheads="1"/>
          </p:cNvSpPr>
          <p:nvPr/>
        </p:nvSpPr>
        <p:spPr bwMode="auto">
          <a:xfrm>
            <a:off x="4038600" y="2159000"/>
            <a:ext cx="5410200" cy="374461"/>
          </a:xfrm>
          <a:prstGeom prst="rect">
            <a:avLst/>
          </a:prstGeom>
          <a:noFill/>
          <a:ln w="9525">
            <a:noFill/>
            <a:miter lim="800000"/>
            <a:headEnd/>
            <a:tailEnd/>
          </a:ln>
          <a:effectLst/>
        </p:spPr>
        <p:txBody>
          <a:bodyPr>
            <a:prstTxWarp prst="textNoShape">
              <a:avLst/>
            </a:prstTxWarp>
            <a:spAutoFit/>
          </a:bodyPr>
          <a:lstStyle/>
          <a:p>
            <a:pPr>
              <a:lnSpc>
                <a:spcPct val="90000"/>
              </a:lnSpc>
            </a:pPr>
            <a:r>
              <a:rPr lang="en-US" sz="2000" dirty="0" smtClean="0">
                <a:solidFill>
                  <a:srgbClr val="000000"/>
                </a:solidFill>
                <a:latin typeface="Times New Roman" charset="0"/>
              </a:rPr>
              <a:t>Matt Weber</a:t>
            </a:r>
            <a:r>
              <a:rPr lang="en-US" sz="2000" dirty="0" smtClean="0">
                <a:latin typeface="Times New Roman" charset="0"/>
              </a:rPr>
              <a:t>, </a:t>
            </a:r>
            <a:r>
              <a:rPr lang="en-US" sz="2000" i="1" dirty="0" smtClean="0">
                <a:latin typeface="Times New Roman" charset="0"/>
              </a:rPr>
              <a:t>Caffeine</a:t>
            </a:r>
            <a:endParaRPr lang="en-US" sz="2000" i="1" dirty="0">
              <a:latin typeface="Times New Roman" charset="0"/>
            </a:endParaRPr>
          </a:p>
        </p:txBody>
      </p:sp>
      <p:sp>
        <p:nvSpPr>
          <p:cNvPr id="136197" name="Text Box 5"/>
          <p:cNvSpPr txBox="1">
            <a:spLocks noChangeArrowheads="1"/>
          </p:cNvSpPr>
          <p:nvPr/>
        </p:nvSpPr>
        <p:spPr bwMode="auto">
          <a:xfrm>
            <a:off x="990600" y="2425700"/>
            <a:ext cx="2895600" cy="366713"/>
          </a:xfrm>
          <a:prstGeom prst="rect">
            <a:avLst/>
          </a:prstGeom>
          <a:noFill/>
          <a:ln w="9525">
            <a:noFill/>
            <a:miter lim="800000"/>
            <a:headEnd/>
            <a:tailEnd/>
          </a:ln>
          <a:effectLst/>
        </p:spPr>
        <p:txBody>
          <a:bodyPr>
            <a:prstTxWarp prst="textNoShape">
              <a:avLst/>
            </a:prstTxWarp>
            <a:spAutoFit/>
          </a:bodyPr>
          <a:lstStyle/>
          <a:p>
            <a:pPr>
              <a:lnSpc>
                <a:spcPct val="90000"/>
              </a:lnSpc>
            </a:pPr>
            <a:r>
              <a:rPr lang="en-US" sz="2000">
                <a:latin typeface="Times New Roman" charset="0"/>
              </a:rPr>
              <a:t>Runner-up (algorithmic):</a:t>
            </a:r>
            <a:endParaRPr lang="en-US" sz="2000" i="1">
              <a:latin typeface="Times New Roman" charset="0"/>
            </a:endParaRPr>
          </a:p>
        </p:txBody>
      </p:sp>
      <p:sp>
        <p:nvSpPr>
          <p:cNvPr id="136198" name="Text Box 6"/>
          <p:cNvSpPr txBox="1">
            <a:spLocks noChangeArrowheads="1"/>
          </p:cNvSpPr>
          <p:nvPr/>
        </p:nvSpPr>
        <p:spPr bwMode="auto">
          <a:xfrm>
            <a:off x="4038600" y="2425700"/>
            <a:ext cx="5410200" cy="374461"/>
          </a:xfrm>
          <a:prstGeom prst="rect">
            <a:avLst/>
          </a:prstGeom>
          <a:noFill/>
          <a:ln w="9525">
            <a:noFill/>
            <a:miter lim="800000"/>
            <a:headEnd/>
            <a:tailEnd/>
          </a:ln>
          <a:effectLst/>
        </p:spPr>
        <p:txBody>
          <a:bodyPr>
            <a:prstTxWarp prst="textNoShape">
              <a:avLst/>
            </a:prstTxWarp>
            <a:spAutoFit/>
          </a:bodyPr>
          <a:lstStyle/>
          <a:p>
            <a:pPr>
              <a:lnSpc>
                <a:spcPct val="90000"/>
              </a:lnSpc>
            </a:pPr>
            <a:r>
              <a:rPr lang="en-US" sz="2000" dirty="0" smtClean="0">
                <a:latin typeface="Times New Roman" charset="0"/>
              </a:rPr>
              <a:t>Josh </a:t>
            </a:r>
            <a:r>
              <a:rPr lang="en-US" sz="2000" dirty="0" err="1" smtClean="0">
                <a:latin typeface="Times New Roman" charset="0"/>
              </a:rPr>
              <a:t>Feler</a:t>
            </a:r>
            <a:r>
              <a:rPr lang="en-US" sz="2000" dirty="0" smtClean="0">
                <a:latin typeface="Times New Roman" charset="0"/>
              </a:rPr>
              <a:t>, </a:t>
            </a:r>
            <a:r>
              <a:rPr lang="en-US" sz="2000" i="1" dirty="0" err="1" smtClean="0">
                <a:latin typeface="Times New Roman" charset="0"/>
              </a:rPr>
              <a:t>KarelPang</a:t>
            </a:r>
            <a:endParaRPr lang="en-US" sz="2000" i="1" dirty="0">
              <a:latin typeface="Times New Roman" charset="0"/>
            </a:endParaRPr>
          </a:p>
        </p:txBody>
      </p:sp>
      <p:sp>
        <p:nvSpPr>
          <p:cNvPr id="136199" name="Text Box 7"/>
          <p:cNvSpPr txBox="1">
            <a:spLocks noChangeArrowheads="1"/>
          </p:cNvSpPr>
          <p:nvPr/>
        </p:nvSpPr>
        <p:spPr bwMode="auto">
          <a:xfrm>
            <a:off x="990600" y="2692400"/>
            <a:ext cx="2895600" cy="366713"/>
          </a:xfrm>
          <a:prstGeom prst="rect">
            <a:avLst/>
          </a:prstGeom>
          <a:noFill/>
          <a:ln w="9525">
            <a:noFill/>
            <a:miter lim="800000"/>
            <a:headEnd/>
            <a:tailEnd/>
          </a:ln>
          <a:effectLst/>
        </p:spPr>
        <p:txBody>
          <a:bodyPr>
            <a:prstTxWarp prst="textNoShape">
              <a:avLst/>
            </a:prstTxWarp>
            <a:spAutoFit/>
          </a:bodyPr>
          <a:lstStyle/>
          <a:p>
            <a:pPr>
              <a:lnSpc>
                <a:spcPct val="90000"/>
              </a:lnSpc>
            </a:pPr>
            <a:r>
              <a:rPr lang="en-US" sz="2000">
                <a:latin typeface="Times New Roman" charset="0"/>
              </a:rPr>
              <a:t>Runner-up (algorithmic):</a:t>
            </a:r>
            <a:endParaRPr lang="en-US" sz="2000" i="1">
              <a:latin typeface="Times New Roman" charset="0"/>
            </a:endParaRPr>
          </a:p>
        </p:txBody>
      </p:sp>
      <p:sp>
        <p:nvSpPr>
          <p:cNvPr id="136200" name="Text Box 8"/>
          <p:cNvSpPr txBox="1">
            <a:spLocks noChangeArrowheads="1"/>
          </p:cNvSpPr>
          <p:nvPr/>
        </p:nvSpPr>
        <p:spPr bwMode="auto">
          <a:xfrm>
            <a:off x="4038600" y="2692400"/>
            <a:ext cx="5410200" cy="374461"/>
          </a:xfrm>
          <a:prstGeom prst="rect">
            <a:avLst/>
          </a:prstGeom>
          <a:noFill/>
          <a:ln w="9525">
            <a:noFill/>
            <a:miter lim="800000"/>
            <a:headEnd/>
            <a:tailEnd/>
          </a:ln>
          <a:effectLst/>
        </p:spPr>
        <p:txBody>
          <a:bodyPr>
            <a:prstTxWarp prst="textNoShape">
              <a:avLst/>
            </a:prstTxWarp>
            <a:spAutoFit/>
          </a:bodyPr>
          <a:lstStyle/>
          <a:p>
            <a:pPr>
              <a:lnSpc>
                <a:spcPct val="90000"/>
              </a:lnSpc>
            </a:pPr>
            <a:r>
              <a:rPr lang="en-US" sz="2000" dirty="0" err="1" smtClean="0">
                <a:latin typeface="Times New Roman" charset="0"/>
              </a:rPr>
              <a:t>Charis</a:t>
            </a:r>
            <a:r>
              <a:rPr lang="en-US" sz="2000" dirty="0" smtClean="0">
                <a:latin typeface="Times New Roman" charset="0"/>
              </a:rPr>
              <a:t> </a:t>
            </a:r>
            <a:r>
              <a:rPr lang="en-US" sz="2000" dirty="0" err="1" smtClean="0">
                <a:latin typeface="Times New Roman" charset="0"/>
              </a:rPr>
              <a:t>Charitsis</a:t>
            </a:r>
            <a:r>
              <a:rPr lang="en-US" sz="2000" dirty="0" smtClean="0">
                <a:latin typeface="Times New Roman" charset="0"/>
              </a:rPr>
              <a:t>, </a:t>
            </a:r>
            <a:r>
              <a:rPr lang="en-US" sz="2000" i="1" dirty="0" smtClean="0">
                <a:latin typeface="Times New Roman" charset="0"/>
              </a:rPr>
              <a:t>Stanford Breakout</a:t>
            </a:r>
            <a:endParaRPr lang="en-US" sz="2000" i="1" dirty="0">
              <a:latin typeface="Times New Roman" charset="0"/>
            </a:endParaRPr>
          </a:p>
        </p:txBody>
      </p:sp>
      <p:sp>
        <p:nvSpPr>
          <p:cNvPr id="136201" name="Text Box 9"/>
          <p:cNvSpPr txBox="1">
            <a:spLocks noChangeArrowheads="1"/>
          </p:cNvSpPr>
          <p:nvPr/>
        </p:nvSpPr>
        <p:spPr bwMode="auto">
          <a:xfrm>
            <a:off x="990600" y="3149600"/>
            <a:ext cx="2895600" cy="366713"/>
          </a:xfrm>
          <a:prstGeom prst="rect">
            <a:avLst/>
          </a:prstGeom>
          <a:noFill/>
          <a:ln w="9525">
            <a:noFill/>
            <a:miter lim="800000"/>
            <a:headEnd/>
            <a:tailEnd/>
          </a:ln>
          <a:effectLst/>
        </p:spPr>
        <p:txBody>
          <a:bodyPr>
            <a:prstTxWarp prst="textNoShape">
              <a:avLst/>
            </a:prstTxWarp>
            <a:spAutoFit/>
          </a:bodyPr>
          <a:lstStyle/>
          <a:p>
            <a:pPr>
              <a:lnSpc>
                <a:spcPct val="90000"/>
              </a:lnSpc>
            </a:pPr>
            <a:r>
              <a:rPr lang="en-US" sz="2000">
                <a:latin typeface="Times New Roman" charset="0"/>
              </a:rPr>
              <a:t>First place (aesthetic):</a:t>
            </a:r>
            <a:endParaRPr lang="en-US" sz="2000" i="1">
              <a:latin typeface="Times New Roman" charset="0"/>
            </a:endParaRPr>
          </a:p>
        </p:txBody>
      </p:sp>
      <p:sp>
        <p:nvSpPr>
          <p:cNvPr id="136202" name="Text Box 10"/>
          <p:cNvSpPr txBox="1">
            <a:spLocks noChangeArrowheads="1"/>
          </p:cNvSpPr>
          <p:nvPr/>
        </p:nvSpPr>
        <p:spPr bwMode="auto">
          <a:xfrm>
            <a:off x="4038600" y="3149600"/>
            <a:ext cx="5410200" cy="374461"/>
          </a:xfrm>
          <a:prstGeom prst="rect">
            <a:avLst/>
          </a:prstGeom>
          <a:noFill/>
          <a:ln w="9525">
            <a:noFill/>
            <a:miter lim="800000"/>
            <a:headEnd/>
            <a:tailEnd/>
          </a:ln>
          <a:effectLst/>
        </p:spPr>
        <p:txBody>
          <a:bodyPr>
            <a:prstTxWarp prst="textNoShape">
              <a:avLst/>
            </a:prstTxWarp>
            <a:spAutoFit/>
          </a:bodyPr>
          <a:lstStyle/>
          <a:p>
            <a:pPr>
              <a:lnSpc>
                <a:spcPct val="90000"/>
              </a:lnSpc>
            </a:pPr>
            <a:r>
              <a:rPr lang="en-US" sz="2000" dirty="0" smtClean="0">
                <a:latin typeface="Times New Roman" charset="0"/>
              </a:rPr>
              <a:t>Brandon Gottfried, </a:t>
            </a:r>
            <a:r>
              <a:rPr lang="en-US" sz="2000" i="1" dirty="0" smtClean="0">
                <a:latin typeface="Times New Roman" charset="0"/>
              </a:rPr>
              <a:t>Star Wars</a:t>
            </a:r>
            <a:endParaRPr lang="en-US" sz="2000" i="1" dirty="0">
              <a:latin typeface="Times New Roman" charset="0"/>
            </a:endParaRPr>
          </a:p>
        </p:txBody>
      </p:sp>
      <p:sp>
        <p:nvSpPr>
          <p:cNvPr id="136203" name="Text Box 11"/>
          <p:cNvSpPr txBox="1">
            <a:spLocks noChangeArrowheads="1"/>
          </p:cNvSpPr>
          <p:nvPr/>
        </p:nvSpPr>
        <p:spPr bwMode="auto">
          <a:xfrm>
            <a:off x="990600" y="3659188"/>
            <a:ext cx="2895600" cy="366712"/>
          </a:xfrm>
          <a:prstGeom prst="rect">
            <a:avLst/>
          </a:prstGeom>
          <a:noFill/>
          <a:ln w="9525">
            <a:noFill/>
            <a:miter lim="800000"/>
            <a:headEnd/>
            <a:tailEnd/>
          </a:ln>
          <a:effectLst/>
        </p:spPr>
        <p:txBody>
          <a:bodyPr>
            <a:prstTxWarp prst="textNoShape">
              <a:avLst/>
            </a:prstTxWarp>
            <a:spAutoFit/>
          </a:bodyPr>
          <a:lstStyle/>
          <a:p>
            <a:pPr>
              <a:lnSpc>
                <a:spcPct val="90000"/>
              </a:lnSpc>
            </a:pPr>
            <a:r>
              <a:rPr lang="en-US" sz="2000">
                <a:latin typeface="Times New Roman" charset="0"/>
              </a:rPr>
              <a:t>Runner-up (aesthetic):</a:t>
            </a:r>
          </a:p>
        </p:txBody>
      </p:sp>
      <p:sp>
        <p:nvSpPr>
          <p:cNvPr id="136204" name="Text Box 12"/>
          <p:cNvSpPr txBox="1">
            <a:spLocks noChangeArrowheads="1"/>
          </p:cNvSpPr>
          <p:nvPr/>
        </p:nvSpPr>
        <p:spPr bwMode="auto">
          <a:xfrm>
            <a:off x="4038600" y="3659188"/>
            <a:ext cx="5410200" cy="374461"/>
          </a:xfrm>
          <a:prstGeom prst="rect">
            <a:avLst/>
          </a:prstGeom>
          <a:noFill/>
          <a:ln w="9525">
            <a:noFill/>
            <a:miter lim="800000"/>
            <a:headEnd/>
            <a:tailEnd/>
          </a:ln>
          <a:effectLst/>
        </p:spPr>
        <p:txBody>
          <a:bodyPr>
            <a:prstTxWarp prst="textNoShape">
              <a:avLst/>
            </a:prstTxWarp>
            <a:spAutoFit/>
          </a:bodyPr>
          <a:lstStyle/>
          <a:p>
            <a:pPr>
              <a:lnSpc>
                <a:spcPct val="90000"/>
              </a:lnSpc>
            </a:pPr>
            <a:r>
              <a:rPr lang="en-US" sz="2000" dirty="0" err="1" smtClean="0">
                <a:solidFill>
                  <a:srgbClr val="000000"/>
                </a:solidFill>
                <a:latin typeface="Times New Roman" charset="0"/>
              </a:rPr>
              <a:t>Darcey</a:t>
            </a:r>
            <a:r>
              <a:rPr lang="en-US" sz="2000" dirty="0" smtClean="0">
                <a:solidFill>
                  <a:srgbClr val="000000"/>
                </a:solidFill>
                <a:latin typeface="Times New Roman" charset="0"/>
              </a:rPr>
              <a:t> </a:t>
            </a:r>
            <a:r>
              <a:rPr lang="en-US" sz="2000" dirty="0" err="1" smtClean="0">
                <a:solidFill>
                  <a:srgbClr val="000000"/>
                </a:solidFill>
                <a:latin typeface="Times New Roman" charset="0"/>
              </a:rPr>
              <a:t>Pancoast</a:t>
            </a:r>
            <a:r>
              <a:rPr lang="en-US" sz="2000" dirty="0" smtClean="0">
                <a:latin typeface="Times New Roman" charset="0"/>
              </a:rPr>
              <a:t>, </a:t>
            </a:r>
            <a:r>
              <a:rPr lang="en-US" sz="2000" i="1" dirty="0" err="1" smtClean="0">
                <a:latin typeface="Times New Roman" charset="0"/>
              </a:rPr>
              <a:t>PacMan</a:t>
            </a:r>
            <a:endParaRPr lang="en-US" sz="2000" i="1" dirty="0">
              <a:latin typeface="Times New Roman" charset="0"/>
            </a:endParaRPr>
          </a:p>
        </p:txBody>
      </p:sp>
      <p:sp>
        <p:nvSpPr>
          <p:cNvPr id="136231" name="Text Box 39"/>
          <p:cNvSpPr txBox="1">
            <a:spLocks noChangeArrowheads="1"/>
          </p:cNvSpPr>
          <p:nvPr/>
        </p:nvSpPr>
        <p:spPr bwMode="auto">
          <a:xfrm>
            <a:off x="990600" y="1690688"/>
            <a:ext cx="3124200" cy="374461"/>
          </a:xfrm>
          <a:prstGeom prst="rect">
            <a:avLst/>
          </a:prstGeom>
          <a:noFill/>
          <a:ln w="9525">
            <a:noFill/>
            <a:miter lim="800000"/>
            <a:headEnd/>
            <a:tailEnd/>
          </a:ln>
          <a:effectLst/>
        </p:spPr>
        <p:txBody>
          <a:bodyPr wrap="square">
            <a:prstTxWarp prst="textNoShape">
              <a:avLst/>
            </a:prstTxWarp>
            <a:spAutoFit/>
          </a:bodyPr>
          <a:lstStyle/>
          <a:p>
            <a:pPr>
              <a:lnSpc>
                <a:spcPct val="90000"/>
              </a:lnSpc>
            </a:pPr>
            <a:r>
              <a:rPr lang="en-US" sz="2000" dirty="0" smtClean="0">
                <a:latin typeface="Times New Roman" charset="0"/>
              </a:rPr>
              <a:t>First place (both divisions):</a:t>
            </a:r>
            <a:endParaRPr lang="en-US" sz="2000" i="1" dirty="0">
              <a:latin typeface="Times New Roman" charset="0"/>
            </a:endParaRPr>
          </a:p>
        </p:txBody>
      </p:sp>
      <p:sp>
        <p:nvSpPr>
          <p:cNvPr id="136232" name="Text Box 40"/>
          <p:cNvSpPr txBox="1">
            <a:spLocks noChangeArrowheads="1"/>
          </p:cNvSpPr>
          <p:nvPr/>
        </p:nvSpPr>
        <p:spPr bwMode="auto">
          <a:xfrm>
            <a:off x="4038600" y="1690688"/>
            <a:ext cx="5410200" cy="374461"/>
          </a:xfrm>
          <a:prstGeom prst="rect">
            <a:avLst/>
          </a:prstGeom>
          <a:noFill/>
          <a:ln w="9525">
            <a:noFill/>
            <a:miter lim="800000"/>
            <a:headEnd/>
            <a:tailEnd/>
          </a:ln>
          <a:effectLst/>
        </p:spPr>
        <p:txBody>
          <a:bodyPr>
            <a:prstTxWarp prst="textNoShape">
              <a:avLst/>
            </a:prstTxWarp>
            <a:spAutoFit/>
          </a:bodyPr>
          <a:lstStyle/>
          <a:p>
            <a:pPr>
              <a:lnSpc>
                <a:spcPct val="90000"/>
              </a:lnSpc>
            </a:pPr>
            <a:r>
              <a:rPr lang="en-US" sz="2000" dirty="0" smtClean="0">
                <a:latin typeface="Times New Roman" charset="0"/>
              </a:rPr>
              <a:t>Nicholas </a:t>
            </a:r>
            <a:r>
              <a:rPr lang="en-US" sz="2000" dirty="0" err="1" smtClean="0">
                <a:latin typeface="Times New Roman" charset="0"/>
              </a:rPr>
              <a:t>Maggiulli</a:t>
            </a:r>
            <a:r>
              <a:rPr lang="en-US" sz="2000" dirty="0" smtClean="0">
                <a:latin typeface="Times New Roman" charset="0"/>
              </a:rPr>
              <a:t>, </a:t>
            </a:r>
            <a:r>
              <a:rPr lang="en-US" sz="2000" i="1" dirty="0" err="1" smtClean="0">
                <a:latin typeface="Times New Roman" charset="0"/>
              </a:rPr>
              <a:t>StarShooter</a:t>
            </a:r>
            <a:endParaRPr lang="en-US" sz="2000" i="1" dirty="0">
              <a:latin typeface="Times New Roman" charset="0"/>
            </a:endParaRPr>
          </a:p>
        </p:txBody>
      </p:sp>
      <p:sp>
        <p:nvSpPr>
          <p:cNvPr id="136282" name="Text Box 90"/>
          <p:cNvSpPr txBox="1">
            <a:spLocks noChangeArrowheads="1"/>
          </p:cNvSpPr>
          <p:nvPr/>
        </p:nvSpPr>
        <p:spPr bwMode="auto">
          <a:xfrm>
            <a:off x="990600" y="3392488"/>
            <a:ext cx="2895600" cy="366712"/>
          </a:xfrm>
          <a:prstGeom prst="rect">
            <a:avLst/>
          </a:prstGeom>
          <a:noFill/>
          <a:ln w="9525">
            <a:noFill/>
            <a:miter lim="800000"/>
            <a:headEnd/>
            <a:tailEnd/>
          </a:ln>
          <a:effectLst/>
        </p:spPr>
        <p:txBody>
          <a:bodyPr>
            <a:prstTxWarp prst="textNoShape">
              <a:avLst/>
            </a:prstTxWarp>
            <a:spAutoFit/>
          </a:bodyPr>
          <a:lstStyle/>
          <a:p>
            <a:pPr>
              <a:lnSpc>
                <a:spcPct val="90000"/>
              </a:lnSpc>
            </a:pPr>
            <a:r>
              <a:rPr lang="en-US" sz="2000">
                <a:latin typeface="Times New Roman" charset="0"/>
              </a:rPr>
              <a:t>Runner-up (aesthetic):</a:t>
            </a:r>
          </a:p>
        </p:txBody>
      </p:sp>
      <p:sp>
        <p:nvSpPr>
          <p:cNvPr id="136287" name="Text Box 95"/>
          <p:cNvSpPr txBox="1">
            <a:spLocks noChangeArrowheads="1"/>
          </p:cNvSpPr>
          <p:nvPr/>
        </p:nvSpPr>
        <p:spPr bwMode="auto">
          <a:xfrm>
            <a:off x="4038600" y="3392488"/>
            <a:ext cx="5410200" cy="374461"/>
          </a:xfrm>
          <a:prstGeom prst="rect">
            <a:avLst/>
          </a:prstGeom>
          <a:noFill/>
          <a:ln w="9525">
            <a:noFill/>
            <a:miter lim="800000"/>
            <a:headEnd/>
            <a:tailEnd/>
          </a:ln>
          <a:effectLst/>
        </p:spPr>
        <p:txBody>
          <a:bodyPr>
            <a:prstTxWarp prst="textNoShape">
              <a:avLst/>
            </a:prstTxWarp>
            <a:spAutoFit/>
          </a:bodyPr>
          <a:lstStyle/>
          <a:p>
            <a:pPr>
              <a:lnSpc>
                <a:spcPct val="90000"/>
              </a:lnSpc>
            </a:pPr>
            <a:r>
              <a:rPr lang="en-US" sz="2000" dirty="0" smtClean="0">
                <a:latin typeface="Times New Roman" charset="0"/>
              </a:rPr>
              <a:t>Josh </a:t>
            </a:r>
            <a:r>
              <a:rPr lang="en-US" sz="2000" dirty="0" err="1" smtClean="0">
                <a:latin typeface="Times New Roman" charset="0"/>
              </a:rPr>
              <a:t>Feler</a:t>
            </a:r>
            <a:r>
              <a:rPr lang="en-US" sz="2000" dirty="0" smtClean="0">
                <a:latin typeface="Times New Roman" charset="0"/>
              </a:rPr>
              <a:t>, </a:t>
            </a:r>
            <a:r>
              <a:rPr lang="en-US" sz="2000" i="1" dirty="0" err="1" smtClean="0">
                <a:latin typeface="Times New Roman" charset="0"/>
              </a:rPr>
              <a:t>KarelPang</a:t>
            </a:r>
            <a:endParaRPr lang="en-US" sz="2000" i="1" dirty="0">
              <a:latin typeface="Times New Roman"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0" y="76200"/>
            <a:ext cx="9144000" cy="1143000"/>
          </a:xfrm>
          <a:noFill/>
        </p:spPr>
        <p:txBody>
          <a:bodyPr/>
          <a:lstStyle/>
          <a:p>
            <a:r>
              <a:rPr lang="en-US">
                <a:solidFill>
                  <a:srgbClr val="FF0000"/>
                </a:solidFill>
              </a:rPr>
              <a:t>Class Standings</a:t>
            </a:r>
            <a:endParaRPr lang="en-US">
              <a:solidFill>
                <a:schemeClr val="tx1"/>
              </a:solidFill>
            </a:endParaRPr>
          </a:p>
        </p:txBody>
      </p:sp>
      <p:sp>
        <p:nvSpPr>
          <p:cNvPr id="743427" name="Rectangle 3"/>
          <p:cNvSpPr>
            <a:spLocks noChangeArrowheads="1"/>
          </p:cNvSpPr>
          <p:nvPr/>
        </p:nvSpPr>
        <p:spPr bwMode="auto">
          <a:xfrm>
            <a:off x="1193800" y="2663952"/>
            <a:ext cx="1219200" cy="3584448"/>
          </a:xfrm>
          <a:prstGeom prst="rect">
            <a:avLst/>
          </a:prstGeom>
          <a:solidFill>
            <a:srgbClr val="3333FF"/>
          </a:solidFill>
          <a:ln w="9525">
            <a:solidFill>
              <a:schemeClr val="tx1"/>
            </a:solidFill>
            <a:miter lim="800000"/>
            <a:headEnd/>
            <a:tailEnd/>
          </a:ln>
        </p:spPr>
        <p:txBody>
          <a:bodyPr wrap="none" anchor="ctr">
            <a:prstTxWarp prst="textNoShape">
              <a:avLst/>
            </a:prstTxWarp>
          </a:bodyPr>
          <a:lstStyle/>
          <a:p>
            <a:pPr algn="ctr"/>
            <a:r>
              <a:rPr lang="en-US" sz="1800" b="1" dirty="0" smtClean="0">
                <a:latin typeface="Times New Roman"/>
                <a:cs typeface="Times New Roman"/>
              </a:rPr>
              <a:t>11/53</a:t>
            </a:r>
          </a:p>
          <a:p>
            <a:pPr algn="ctr"/>
            <a:r>
              <a:rPr lang="en-US" sz="1800" b="1" dirty="0" smtClean="0">
                <a:latin typeface="Times New Roman"/>
                <a:cs typeface="Times New Roman"/>
              </a:rPr>
              <a:t>0.21</a:t>
            </a:r>
            <a:endParaRPr lang="en-US" b="1" dirty="0">
              <a:latin typeface="Times New Roman"/>
              <a:cs typeface="Times New Roman"/>
            </a:endParaRPr>
          </a:p>
        </p:txBody>
      </p:sp>
      <p:sp>
        <p:nvSpPr>
          <p:cNvPr id="743428" name="Rectangle 4"/>
          <p:cNvSpPr>
            <a:spLocks noChangeArrowheads="1"/>
          </p:cNvSpPr>
          <p:nvPr/>
        </p:nvSpPr>
        <p:spPr bwMode="auto">
          <a:xfrm>
            <a:off x="3022600" y="3825240"/>
            <a:ext cx="1219200" cy="2423160"/>
          </a:xfrm>
          <a:prstGeom prst="rect">
            <a:avLst/>
          </a:prstGeom>
          <a:solidFill>
            <a:srgbClr val="FFFF00"/>
          </a:solidFill>
          <a:ln w="9525">
            <a:solidFill>
              <a:schemeClr val="tx1"/>
            </a:solidFill>
            <a:miter lim="800000"/>
            <a:headEnd/>
            <a:tailEnd/>
          </a:ln>
        </p:spPr>
        <p:txBody>
          <a:bodyPr wrap="none" anchor="ctr">
            <a:prstTxWarp prst="textNoShape">
              <a:avLst/>
            </a:prstTxWarp>
          </a:bodyPr>
          <a:lstStyle/>
          <a:p>
            <a:pPr algn="ctr"/>
            <a:r>
              <a:rPr lang="en-US" sz="1800" b="1" dirty="0" smtClean="0">
                <a:latin typeface="Times New Roman"/>
                <a:cs typeface="Times New Roman"/>
              </a:rPr>
              <a:t>14/100</a:t>
            </a:r>
          </a:p>
          <a:p>
            <a:pPr algn="ctr"/>
            <a:r>
              <a:rPr lang="en-US" sz="1800" b="1" dirty="0" smtClean="0">
                <a:latin typeface="Times New Roman"/>
                <a:cs typeface="Times New Roman"/>
              </a:rPr>
              <a:t>0.14</a:t>
            </a:r>
            <a:endParaRPr lang="en-US" sz="1800" b="1" dirty="0">
              <a:latin typeface="Times New Roman"/>
              <a:cs typeface="Times New Roman"/>
            </a:endParaRPr>
          </a:p>
        </p:txBody>
      </p:sp>
      <p:sp>
        <p:nvSpPr>
          <p:cNvPr id="743429" name="Rectangle 5"/>
          <p:cNvSpPr>
            <a:spLocks noChangeArrowheads="1"/>
          </p:cNvSpPr>
          <p:nvPr/>
        </p:nvSpPr>
        <p:spPr bwMode="auto">
          <a:xfrm>
            <a:off x="4851400" y="2286000"/>
            <a:ext cx="1219200" cy="3962400"/>
          </a:xfrm>
          <a:prstGeom prst="rect">
            <a:avLst/>
          </a:prstGeom>
          <a:solidFill>
            <a:srgbClr val="FF0000"/>
          </a:solidFill>
          <a:ln w="9525">
            <a:solidFill>
              <a:schemeClr val="tx1"/>
            </a:solidFill>
            <a:miter lim="800000"/>
            <a:headEnd/>
            <a:tailEnd/>
          </a:ln>
        </p:spPr>
        <p:txBody>
          <a:bodyPr wrap="none" anchor="ctr">
            <a:prstTxWarp prst="textNoShape">
              <a:avLst/>
            </a:prstTxWarp>
          </a:bodyPr>
          <a:lstStyle/>
          <a:p>
            <a:pPr algn="ctr"/>
            <a:r>
              <a:rPr lang="en-US" sz="1800" b="1" dirty="0" smtClean="0">
                <a:latin typeface="Times New Roman"/>
                <a:cs typeface="Times New Roman"/>
              </a:rPr>
              <a:t>11/48</a:t>
            </a:r>
          </a:p>
          <a:p>
            <a:pPr algn="ctr"/>
            <a:r>
              <a:rPr lang="en-US" sz="1800" b="1" dirty="0" smtClean="0">
                <a:latin typeface="Times New Roman"/>
                <a:cs typeface="Times New Roman"/>
              </a:rPr>
              <a:t>0.23</a:t>
            </a:r>
            <a:endParaRPr lang="en-US" sz="1800" b="1" dirty="0">
              <a:latin typeface="Times New Roman"/>
              <a:cs typeface="Times New Roman"/>
            </a:endParaRPr>
          </a:p>
        </p:txBody>
      </p:sp>
      <p:sp>
        <p:nvSpPr>
          <p:cNvPr id="743430" name="Rectangle 6"/>
          <p:cNvSpPr>
            <a:spLocks noChangeArrowheads="1"/>
          </p:cNvSpPr>
          <p:nvPr/>
        </p:nvSpPr>
        <p:spPr bwMode="auto">
          <a:xfrm>
            <a:off x="6680200" y="5855208"/>
            <a:ext cx="1219200" cy="393192"/>
          </a:xfrm>
          <a:prstGeom prst="rect">
            <a:avLst/>
          </a:prstGeom>
          <a:solidFill>
            <a:srgbClr val="00FF00"/>
          </a:solidFill>
          <a:ln w="9525">
            <a:solidFill>
              <a:schemeClr val="tx1"/>
            </a:solidFill>
            <a:miter lim="800000"/>
            <a:headEnd/>
            <a:tailEnd/>
          </a:ln>
        </p:spPr>
        <p:txBody>
          <a:bodyPr wrap="none" anchor="ctr">
            <a:prstTxWarp prst="textNoShape">
              <a:avLst/>
            </a:prstTxWarp>
          </a:bodyPr>
          <a:lstStyle/>
          <a:p>
            <a:pPr algn="ctr"/>
            <a:r>
              <a:rPr lang="en-US" sz="1800" b="1" dirty="0" smtClean="0">
                <a:latin typeface="Times New Roman"/>
                <a:cs typeface="Times New Roman"/>
              </a:rPr>
              <a:t>2/87=0.02</a:t>
            </a:r>
            <a:endParaRPr lang="en-US" sz="1800" b="1" dirty="0">
              <a:latin typeface="Times New Roman"/>
              <a:cs typeface="Times New Roman"/>
            </a:endParaRPr>
          </a:p>
        </p:txBody>
      </p:sp>
      <p:pic>
        <p:nvPicPr>
          <p:cNvPr id="743431" name="Picture 7" descr="gryffindor"/>
          <p:cNvPicPr>
            <a:picLocks noChangeAspect="1" noChangeArrowheads="1"/>
          </p:cNvPicPr>
          <p:nvPr/>
        </p:nvPicPr>
        <p:blipFill>
          <a:blip r:embed="rId3"/>
          <a:srcRect/>
          <a:stretch>
            <a:fillRect/>
          </a:stretch>
        </p:blipFill>
        <p:spPr bwMode="auto">
          <a:xfrm>
            <a:off x="4991100" y="1181100"/>
            <a:ext cx="860425" cy="1047750"/>
          </a:xfrm>
          <a:prstGeom prst="rect">
            <a:avLst/>
          </a:prstGeom>
          <a:noFill/>
          <a:ln w="9525">
            <a:noFill/>
            <a:miter lim="800000"/>
            <a:headEnd/>
            <a:tailEnd/>
          </a:ln>
        </p:spPr>
      </p:pic>
      <p:pic>
        <p:nvPicPr>
          <p:cNvPr id="743433" name="Picture 9" descr="hufflepuff"/>
          <p:cNvPicPr>
            <a:picLocks noChangeAspect="1" noChangeArrowheads="1"/>
          </p:cNvPicPr>
          <p:nvPr/>
        </p:nvPicPr>
        <p:blipFill>
          <a:blip r:embed="rId4"/>
          <a:srcRect/>
          <a:stretch>
            <a:fillRect/>
          </a:stretch>
        </p:blipFill>
        <p:spPr bwMode="auto">
          <a:xfrm>
            <a:off x="3182938" y="2693988"/>
            <a:ext cx="887412" cy="1039812"/>
          </a:xfrm>
          <a:prstGeom prst="rect">
            <a:avLst/>
          </a:prstGeom>
          <a:noFill/>
          <a:ln w="9525">
            <a:noFill/>
            <a:miter lim="800000"/>
            <a:headEnd/>
            <a:tailEnd/>
          </a:ln>
        </p:spPr>
      </p:pic>
      <p:pic>
        <p:nvPicPr>
          <p:cNvPr id="743434" name="Picture 10" descr="slytherin"/>
          <p:cNvPicPr>
            <a:picLocks noChangeAspect="1" noChangeArrowheads="1"/>
          </p:cNvPicPr>
          <p:nvPr/>
        </p:nvPicPr>
        <p:blipFill>
          <a:blip r:embed="rId5"/>
          <a:srcRect/>
          <a:stretch>
            <a:fillRect/>
          </a:stretch>
        </p:blipFill>
        <p:spPr bwMode="auto">
          <a:xfrm>
            <a:off x="6858000" y="4733925"/>
            <a:ext cx="841375" cy="1057275"/>
          </a:xfrm>
          <a:prstGeom prst="rect">
            <a:avLst/>
          </a:prstGeom>
          <a:noFill/>
          <a:ln w="9525">
            <a:noFill/>
            <a:miter lim="800000"/>
            <a:headEnd/>
            <a:tailEnd/>
          </a:ln>
        </p:spPr>
      </p:pic>
      <p:sp>
        <p:nvSpPr>
          <p:cNvPr id="743435" name="Text Box 11"/>
          <p:cNvSpPr txBox="1">
            <a:spLocks noChangeArrowheads="1"/>
          </p:cNvSpPr>
          <p:nvPr/>
        </p:nvSpPr>
        <p:spPr bwMode="auto">
          <a:xfrm>
            <a:off x="1193800" y="6210300"/>
            <a:ext cx="1219200" cy="36671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800">
                <a:latin typeface="Times New Roman"/>
                <a:cs typeface="Times New Roman"/>
              </a:rPr>
              <a:t>Freshman</a:t>
            </a:r>
          </a:p>
        </p:txBody>
      </p:sp>
      <p:sp>
        <p:nvSpPr>
          <p:cNvPr id="743436" name="Text Box 12"/>
          <p:cNvSpPr txBox="1">
            <a:spLocks noChangeArrowheads="1"/>
          </p:cNvSpPr>
          <p:nvPr/>
        </p:nvSpPr>
        <p:spPr bwMode="auto">
          <a:xfrm>
            <a:off x="2971800" y="6210300"/>
            <a:ext cx="1320800" cy="36671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800">
                <a:latin typeface="Times New Roman"/>
                <a:cs typeface="Times New Roman"/>
              </a:rPr>
              <a:t>Sophomore</a:t>
            </a:r>
          </a:p>
        </p:txBody>
      </p:sp>
      <p:sp>
        <p:nvSpPr>
          <p:cNvPr id="743437" name="Text Box 13"/>
          <p:cNvSpPr txBox="1">
            <a:spLocks noChangeArrowheads="1"/>
          </p:cNvSpPr>
          <p:nvPr/>
        </p:nvSpPr>
        <p:spPr bwMode="auto">
          <a:xfrm>
            <a:off x="4851400" y="6210300"/>
            <a:ext cx="1219200" cy="36671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800">
                <a:latin typeface="Times New Roman"/>
                <a:cs typeface="Times New Roman"/>
              </a:rPr>
              <a:t>Junior</a:t>
            </a:r>
          </a:p>
        </p:txBody>
      </p:sp>
      <p:sp>
        <p:nvSpPr>
          <p:cNvPr id="743438" name="Text Box 14"/>
          <p:cNvSpPr txBox="1">
            <a:spLocks noChangeArrowheads="1"/>
          </p:cNvSpPr>
          <p:nvPr/>
        </p:nvSpPr>
        <p:spPr bwMode="auto">
          <a:xfrm>
            <a:off x="6680200" y="6210300"/>
            <a:ext cx="1219200" cy="36671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800" dirty="0" smtClean="0">
                <a:latin typeface="Times New Roman"/>
                <a:cs typeface="Times New Roman"/>
              </a:rPr>
              <a:t>Senior+</a:t>
            </a:r>
            <a:endParaRPr lang="en-US" sz="1800" dirty="0">
              <a:latin typeface="Times New Roman"/>
              <a:cs typeface="Times New Roman"/>
            </a:endParaRPr>
          </a:p>
        </p:txBody>
      </p:sp>
      <p:pic>
        <p:nvPicPr>
          <p:cNvPr id="743440" name="Picture 16" descr="ravenclaw"/>
          <p:cNvPicPr>
            <a:picLocks noChangeAspect="1" noChangeArrowheads="1"/>
          </p:cNvPicPr>
          <p:nvPr/>
        </p:nvPicPr>
        <p:blipFill>
          <a:blip r:embed="rId6"/>
          <a:srcRect/>
          <a:stretch>
            <a:fillRect/>
          </a:stretch>
        </p:blipFill>
        <p:spPr bwMode="auto">
          <a:xfrm>
            <a:off x="1371600" y="1524000"/>
            <a:ext cx="806450" cy="1057275"/>
          </a:xfrm>
          <a:prstGeom prst="rect">
            <a:avLst/>
          </a:prstGeom>
          <a:noFill/>
          <a:ln w="9525">
            <a:noFill/>
            <a:miter lim="800000"/>
            <a:headEnd/>
            <a:tailEnd/>
          </a:ln>
        </p:spPr>
      </p:pic>
      <p:sp>
        <p:nvSpPr>
          <p:cNvPr id="15" name="Rectangle 15"/>
          <p:cNvSpPr>
            <a:spLocks noChangeArrowheads="1"/>
          </p:cNvSpPr>
          <p:nvPr/>
        </p:nvSpPr>
        <p:spPr bwMode="auto">
          <a:xfrm>
            <a:off x="1193800" y="3477768"/>
            <a:ext cx="1219200" cy="2770632"/>
          </a:xfrm>
          <a:prstGeom prst="rect">
            <a:avLst/>
          </a:prstGeom>
          <a:solidFill>
            <a:srgbClr val="FFFF00"/>
          </a:solidFill>
          <a:ln w="9525">
            <a:solidFill>
              <a:schemeClr val="tx1"/>
            </a:solidFill>
            <a:miter lim="800000"/>
            <a:headEnd/>
            <a:tailEnd/>
          </a:ln>
          <a:effectLst/>
        </p:spPr>
        <p:txBody>
          <a:bodyPr wrap="none" anchor="ctr">
            <a:prstTxWarp prst="textNoShape">
              <a:avLst/>
            </a:prstTxWarp>
          </a:bodyPr>
          <a:lstStyle/>
          <a:p>
            <a:pPr algn="ctr"/>
            <a:r>
              <a:rPr lang="en-US" b="1" dirty="0" smtClean="0">
                <a:latin typeface="Times New Roman"/>
                <a:cs typeface="Times New Roman"/>
              </a:rPr>
              <a:t>17/53</a:t>
            </a:r>
          </a:p>
          <a:p>
            <a:pPr algn="ctr"/>
            <a:r>
              <a:rPr lang="en-US" b="1" dirty="0" smtClean="0">
                <a:latin typeface="Times New Roman"/>
                <a:cs typeface="Times New Roman"/>
              </a:rPr>
              <a:t>0.32</a:t>
            </a:r>
            <a:endParaRPr lang="en-US" b="1" dirty="0">
              <a:latin typeface="Times New Roman"/>
              <a:cs typeface="Times New Roman"/>
            </a:endParaRPr>
          </a:p>
        </p:txBody>
      </p:sp>
      <p:sp>
        <p:nvSpPr>
          <p:cNvPr id="16" name="Rectangle 16"/>
          <p:cNvSpPr>
            <a:spLocks noChangeArrowheads="1"/>
          </p:cNvSpPr>
          <p:nvPr/>
        </p:nvSpPr>
        <p:spPr bwMode="auto">
          <a:xfrm>
            <a:off x="3022600" y="2709672"/>
            <a:ext cx="1219200" cy="3538728"/>
          </a:xfrm>
          <a:prstGeom prst="rect">
            <a:avLst/>
          </a:prstGeom>
          <a:solidFill>
            <a:srgbClr val="3333FF"/>
          </a:solidFill>
          <a:ln w="9525">
            <a:solidFill>
              <a:schemeClr val="tx1"/>
            </a:solidFill>
            <a:miter lim="800000"/>
            <a:headEnd/>
            <a:tailEnd/>
          </a:ln>
          <a:effectLst/>
        </p:spPr>
        <p:txBody>
          <a:bodyPr wrap="none" anchor="ctr">
            <a:prstTxWarp prst="textNoShape">
              <a:avLst/>
            </a:prstTxWarp>
          </a:bodyPr>
          <a:lstStyle/>
          <a:p>
            <a:pPr algn="ctr"/>
            <a:r>
              <a:rPr lang="en-US" b="1" dirty="0" smtClean="0">
                <a:latin typeface="Times New Roman"/>
                <a:cs typeface="Times New Roman"/>
              </a:rPr>
              <a:t>41/100</a:t>
            </a:r>
          </a:p>
          <a:p>
            <a:pPr algn="ctr"/>
            <a:r>
              <a:rPr lang="en-US" b="1" dirty="0" smtClean="0">
                <a:latin typeface="Times New Roman"/>
                <a:cs typeface="Times New Roman"/>
              </a:rPr>
              <a:t>0.41</a:t>
            </a:r>
            <a:endParaRPr lang="en-US" b="1" dirty="0">
              <a:latin typeface="Times New Roman"/>
              <a:cs typeface="Times New Roman"/>
            </a:endParaRPr>
          </a:p>
        </p:txBody>
      </p:sp>
      <p:sp>
        <p:nvSpPr>
          <p:cNvPr id="18" name="Rectangle 18"/>
          <p:cNvSpPr>
            <a:spLocks noChangeArrowheads="1"/>
          </p:cNvSpPr>
          <p:nvPr/>
        </p:nvSpPr>
        <p:spPr bwMode="auto">
          <a:xfrm>
            <a:off x="6680200" y="4465320"/>
            <a:ext cx="1219200" cy="1783080"/>
          </a:xfrm>
          <a:prstGeom prst="rect">
            <a:avLst/>
          </a:prstGeom>
          <a:solidFill>
            <a:srgbClr val="00FF00"/>
          </a:solidFill>
          <a:ln w="9525">
            <a:solidFill>
              <a:schemeClr val="tx1"/>
            </a:solidFill>
            <a:miter lim="800000"/>
            <a:headEnd/>
            <a:tailEnd/>
          </a:ln>
          <a:effectLst/>
        </p:spPr>
        <p:txBody>
          <a:bodyPr wrap="none" anchor="ctr">
            <a:prstTxWarp prst="textNoShape">
              <a:avLst/>
            </a:prstTxWarp>
          </a:bodyPr>
          <a:lstStyle/>
          <a:p>
            <a:pPr algn="ctr"/>
            <a:r>
              <a:rPr lang="en-US" b="1" dirty="0" smtClean="0">
                <a:latin typeface="Times New Roman"/>
                <a:cs typeface="Times New Roman"/>
              </a:rPr>
              <a:t>18/87</a:t>
            </a:r>
          </a:p>
          <a:p>
            <a:pPr algn="ctr"/>
            <a:r>
              <a:rPr lang="en-US" b="1" dirty="0" smtClean="0">
                <a:latin typeface="Times New Roman"/>
                <a:cs typeface="Times New Roman"/>
              </a:rPr>
              <a:t>0.21</a:t>
            </a:r>
            <a:endParaRPr lang="en-US" sz="1400" b="1" dirty="0">
              <a:latin typeface="Times New Roman"/>
              <a:cs typeface="Times New Roman"/>
            </a:endParaRPr>
          </a:p>
        </p:txBody>
      </p:sp>
      <p:pic>
        <p:nvPicPr>
          <p:cNvPr id="20" name="Picture 20" descr="ravenclaw"/>
          <p:cNvPicPr>
            <a:picLocks noChangeAspect="1" noChangeArrowheads="1"/>
          </p:cNvPicPr>
          <p:nvPr/>
        </p:nvPicPr>
        <p:blipFill>
          <a:blip r:embed="rId6"/>
          <a:srcRect/>
          <a:stretch>
            <a:fillRect/>
          </a:stretch>
        </p:blipFill>
        <p:spPr bwMode="auto">
          <a:xfrm>
            <a:off x="3187700" y="1587500"/>
            <a:ext cx="806450" cy="1057275"/>
          </a:xfrm>
          <a:prstGeom prst="rect">
            <a:avLst/>
          </a:prstGeom>
          <a:noFill/>
        </p:spPr>
      </p:pic>
      <p:pic>
        <p:nvPicPr>
          <p:cNvPr id="21" name="Picture 21" descr="hufflepuff"/>
          <p:cNvPicPr>
            <a:picLocks noChangeAspect="1" noChangeArrowheads="1"/>
          </p:cNvPicPr>
          <p:nvPr/>
        </p:nvPicPr>
        <p:blipFill>
          <a:blip r:embed="rId4"/>
          <a:srcRect/>
          <a:stretch>
            <a:fillRect/>
          </a:stretch>
        </p:blipFill>
        <p:spPr bwMode="auto">
          <a:xfrm>
            <a:off x="1358900" y="2387600"/>
            <a:ext cx="887413" cy="1039812"/>
          </a:xfrm>
          <a:prstGeom prst="rect">
            <a:avLst/>
          </a:prstGeom>
          <a:noFill/>
        </p:spPr>
      </p:pic>
      <p:pic>
        <p:nvPicPr>
          <p:cNvPr id="22" name="Picture 22" descr="slytherin"/>
          <p:cNvPicPr>
            <a:picLocks noChangeAspect="1" noChangeArrowheads="1"/>
          </p:cNvPicPr>
          <p:nvPr/>
        </p:nvPicPr>
        <p:blipFill>
          <a:blip r:embed="rId5"/>
          <a:srcRect/>
          <a:stretch>
            <a:fillRect/>
          </a:stretch>
        </p:blipFill>
        <p:spPr bwMode="auto">
          <a:xfrm>
            <a:off x="6858000" y="3352800"/>
            <a:ext cx="841375" cy="1057275"/>
          </a:xfrm>
          <a:prstGeom prst="rect">
            <a:avLst/>
          </a:prstGeom>
          <a:noFill/>
        </p:spPr>
      </p:pic>
      <p:sp>
        <p:nvSpPr>
          <p:cNvPr id="23" name="Rectangle 5"/>
          <p:cNvSpPr>
            <a:spLocks noChangeArrowheads="1"/>
          </p:cNvSpPr>
          <p:nvPr/>
        </p:nvSpPr>
        <p:spPr bwMode="auto">
          <a:xfrm>
            <a:off x="4851400" y="2286000"/>
            <a:ext cx="1219200" cy="3962400"/>
          </a:xfrm>
          <a:prstGeom prst="rect">
            <a:avLst/>
          </a:prstGeom>
          <a:solidFill>
            <a:srgbClr val="FF0000"/>
          </a:solidFill>
          <a:ln w="9525">
            <a:solidFill>
              <a:schemeClr val="tx1"/>
            </a:solidFill>
            <a:miter lim="800000"/>
            <a:headEnd/>
            <a:tailEnd/>
          </a:ln>
        </p:spPr>
        <p:txBody>
          <a:bodyPr wrap="none" anchor="ctr">
            <a:prstTxWarp prst="textNoShape">
              <a:avLst/>
            </a:prstTxWarp>
          </a:bodyPr>
          <a:lstStyle/>
          <a:p>
            <a:pPr algn="ctr"/>
            <a:r>
              <a:rPr lang="en-US" sz="1800" b="1" dirty="0" smtClean="0">
                <a:latin typeface="Times New Roman"/>
                <a:cs typeface="Times New Roman"/>
              </a:rPr>
              <a:t>22/</a:t>
            </a:r>
            <a:r>
              <a:rPr lang="en-US" sz="1800" b="1" dirty="0" smtClean="0">
                <a:latin typeface="Times New Roman"/>
                <a:cs typeface="Times New Roman"/>
              </a:rPr>
              <a:t>48</a:t>
            </a:r>
          </a:p>
          <a:p>
            <a:pPr algn="ctr"/>
            <a:r>
              <a:rPr lang="en-US" sz="1800" b="1" dirty="0" smtClean="0">
                <a:latin typeface="Times New Roman"/>
                <a:cs typeface="Times New Roman"/>
              </a:rPr>
              <a:t>0.46</a:t>
            </a:r>
            <a:endParaRPr lang="en-US" sz="1800" b="1" dirty="0">
              <a:latin typeface="Times New Roman"/>
              <a:cs typeface="Times New Roman"/>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2"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childTnLst>
                                </p:cTn>
                              </p:par>
                            </p:childTnLst>
                          </p:cTn>
                        </p:par>
                        <p:par>
                          <p:cTn id="8" fill="hold">
                            <p:stCondLst>
                              <p:cond delay="1000"/>
                            </p:stCondLst>
                            <p:childTnLst>
                              <p:par>
                                <p:cTn id="9" presetID="1" presetClass="exit" presetSubtype="0" fill="hold" grpId="0" nodeType="afterEffect">
                                  <p:stCondLst>
                                    <p:cond delay="0"/>
                                  </p:stCondLst>
                                  <p:childTnLst>
                                    <p:set>
                                      <p:cBhvr>
                                        <p:cTn id="10" dur="1" fill="hold">
                                          <p:stCondLst>
                                            <p:cond delay="0"/>
                                          </p:stCondLst>
                                        </p:cTn>
                                        <p:tgtEl>
                                          <p:spTgt spid="743429"/>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0"/>
                                          </p:stCondLst>
                                        </p:cTn>
                                        <p:tgtEl>
                                          <p:spTgt spid="743433"/>
                                        </p:tgtEl>
                                        <p:attrNameLst>
                                          <p:attrName>style.visibility</p:attrName>
                                        </p:attrNameLst>
                                      </p:cBhvr>
                                      <p:to>
                                        <p:strVal val="hidden"/>
                                      </p:to>
                                    </p:set>
                                  </p:childTnLst>
                                </p:cTn>
                              </p:par>
                              <p:par>
                                <p:cTn id="15" presetID="17" presetClass="entr" presetSubtype="4"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p:cTn id="17" dur="1000" fill="hold"/>
                                        <p:tgtEl>
                                          <p:spTgt spid="16"/>
                                        </p:tgtEl>
                                        <p:attrNameLst>
                                          <p:attrName>ppt_x</p:attrName>
                                        </p:attrNameLst>
                                      </p:cBhvr>
                                      <p:tavLst>
                                        <p:tav tm="0">
                                          <p:val>
                                            <p:strVal val="#ppt_x"/>
                                          </p:val>
                                        </p:tav>
                                        <p:tav tm="100000">
                                          <p:val>
                                            <p:strVal val="#ppt_x"/>
                                          </p:val>
                                        </p:tav>
                                      </p:tavLst>
                                    </p:anim>
                                    <p:anim calcmode="lin" valueType="num">
                                      <p:cBhvr>
                                        <p:cTn id="18" dur="1000" fill="hold"/>
                                        <p:tgtEl>
                                          <p:spTgt spid="16"/>
                                        </p:tgtEl>
                                        <p:attrNameLst>
                                          <p:attrName>ppt_y</p:attrName>
                                        </p:attrNameLst>
                                      </p:cBhvr>
                                      <p:tavLst>
                                        <p:tav tm="0">
                                          <p:val>
                                            <p:strVal val="#ppt_y+#ppt_h/2"/>
                                          </p:val>
                                        </p:tav>
                                        <p:tav tm="100000">
                                          <p:val>
                                            <p:strVal val="#ppt_y"/>
                                          </p:val>
                                        </p:tav>
                                      </p:tavLst>
                                    </p:anim>
                                    <p:anim calcmode="lin" valueType="num">
                                      <p:cBhvr>
                                        <p:cTn id="19" dur="1000" fill="hold"/>
                                        <p:tgtEl>
                                          <p:spTgt spid="16"/>
                                        </p:tgtEl>
                                        <p:attrNameLst>
                                          <p:attrName>ppt_w</p:attrName>
                                        </p:attrNameLst>
                                      </p:cBhvr>
                                      <p:tavLst>
                                        <p:tav tm="0">
                                          <p:val>
                                            <p:strVal val="#ppt_w"/>
                                          </p:val>
                                        </p:tav>
                                        <p:tav tm="100000">
                                          <p:val>
                                            <p:strVal val="#ppt_w"/>
                                          </p:val>
                                        </p:tav>
                                      </p:tavLst>
                                    </p:anim>
                                    <p:anim calcmode="lin" valueType="num">
                                      <p:cBhvr>
                                        <p:cTn id="20" dur="1000" fill="hold"/>
                                        <p:tgtEl>
                                          <p:spTgt spid="16"/>
                                        </p:tgtEl>
                                        <p:attrNameLst>
                                          <p:attrName>ppt_h</p:attrName>
                                        </p:attrNameLst>
                                      </p:cBhvr>
                                      <p:tavLst>
                                        <p:tav tm="0">
                                          <p:val>
                                            <p:fltVal val="0"/>
                                          </p:val>
                                        </p:tav>
                                        <p:tav tm="100000">
                                          <p:val>
                                            <p:strVal val="#ppt_h"/>
                                          </p:val>
                                        </p:tav>
                                      </p:tavLst>
                                    </p:anim>
                                  </p:childTnLst>
                                </p:cTn>
                              </p:par>
                            </p:childTnLst>
                          </p:cTn>
                        </p:par>
                        <p:par>
                          <p:cTn id="21" fill="hold">
                            <p:stCondLst>
                              <p:cond delay="1000"/>
                            </p:stCondLst>
                            <p:childTnLst>
                              <p:par>
                                <p:cTn id="22" presetID="1" presetClass="exit" presetSubtype="0" fill="hold" grpId="0" nodeType="afterEffect">
                                  <p:stCondLst>
                                    <p:cond delay="0"/>
                                  </p:stCondLst>
                                  <p:childTnLst>
                                    <p:set>
                                      <p:cBhvr>
                                        <p:cTn id="23" dur="1" fill="hold">
                                          <p:stCondLst>
                                            <p:cond delay="0"/>
                                          </p:stCondLst>
                                        </p:cTn>
                                        <p:tgtEl>
                                          <p:spTgt spid="743428"/>
                                        </p:tgtEl>
                                        <p:attrNameLst>
                                          <p:attrName>style.visibility</p:attrName>
                                        </p:attrNameLst>
                                      </p:cBhvr>
                                      <p:to>
                                        <p:strVal val="hidden"/>
                                      </p:to>
                                    </p:set>
                                  </p:childTnLst>
                                </p:cTn>
                              </p:par>
                            </p:childTnLst>
                          </p:cTn>
                        </p:par>
                        <p:par>
                          <p:cTn id="24" fill="hold">
                            <p:stCondLst>
                              <p:cond delay="1000"/>
                            </p:stCondLst>
                            <p:childTnLst>
                              <p:par>
                                <p:cTn id="25" presetID="1" presetClass="entr" presetSubtype="0" fill="hold" nodeType="after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par>
                                <p:cTn id="27" presetID="1" presetClass="exit" presetSubtype="0" fill="hold" nodeType="withEffect">
                                  <p:stCondLst>
                                    <p:cond delay="0"/>
                                  </p:stCondLst>
                                  <p:childTnLst>
                                    <p:set>
                                      <p:cBhvr>
                                        <p:cTn id="28" dur="1" fill="hold">
                                          <p:stCondLst>
                                            <p:cond delay="0"/>
                                          </p:stCondLst>
                                        </p:cTn>
                                        <p:tgtEl>
                                          <p:spTgt spid="743440"/>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1" presetClass="exit" presetSubtype="0" fill="hold" grpId="0" nodeType="clickEffect">
                                  <p:stCondLst>
                                    <p:cond delay="0"/>
                                  </p:stCondLst>
                                  <p:childTnLst>
                                    <p:set>
                                      <p:cBhvr>
                                        <p:cTn id="32" dur="1" fill="hold">
                                          <p:stCondLst>
                                            <p:cond delay="0"/>
                                          </p:stCondLst>
                                        </p:cTn>
                                        <p:tgtEl>
                                          <p:spTgt spid="743427"/>
                                        </p:tgtEl>
                                        <p:attrNameLst>
                                          <p:attrName>style.visibility</p:attrName>
                                        </p:attrNameLst>
                                      </p:cBhvr>
                                      <p:to>
                                        <p:strVal val="hidden"/>
                                      </p:to>
                                    </p:set>
                                  </p:childTnLst>
                                </p:cTn>
                              </p:par>
                              <p:par>
                                <p:cTn id="33" presetID="17" presetClass="entr" presetSubtype="4"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p:cTn id="35" dur="1000" fill="hold"/>
                                        <p:tgtEl>
                                          <p:spTgt spid="15"/>
                                        </p:tgtEl>
                                        <p:attrNameLst>
                                          <p:attrName>ppt_x</p:attrName>
                                        </p:attrNameLst>
                                      </p:cBhvr>
                                      <p:tavLst>
                                        <p:tav tm="0">
                                          <p:val>
                                            <p:strVal val="#ppt_x"/>
                                          </p:val>
                                        </p:tav>
                                        <p:tav tm="100000">
                                          <p:val>
                                            <p:strVal val="#ppt_x"/>
                                          </p:val>
                                        </p:tav>
                                      </p:tavLst>
                                    </p:anim>
                                    <p:anim calcmode="lin" valueType="num">
                                      <p:cBhvr>
                                        <p:cTn id="36" dur="1000" fill="hold"/>
                                        <p:tgtEl>
                                          <p:spTgt spid="15"/>
                                        </p:tgtEl>
                                        <p:attrNameLst>
                                          <p:attrName>ppt_y</p:attrName>
                                        </p:attrNameLst>
                                      </p:cBhvr>
                                      <p:tavLst>
                                        <p:tav tm="0">
                                          <p:val>
                                            <p:strVal val="#ppt_y+#ppt_h/2"/>
                                          </p:val>
                                        </p:tav>
                                        <p:tav tm="100000">
                                          <p:val>
                                            <p:strVal val="#ppt_y"/>
                                          </p:val>
                                        </p:tav>
                                      </p:tavLst>
                                    </p:anim>
                                    <p:anim calcmode="lin" valueType="num">
                                      <p:cBhvr>
                                        <p:cTn id="37" dur="1000" fill="hold"/>
                                        <p:tgtEl>
                                          <p:spTgt spid="15"/>
                                        </p:tgtEl>
                                        <p:attrNameLst>
                                          <p:attrName>ppt_w</p:attrName>
                                        </p:attrNameLst>
                                      </p:cBhvr>
                                      <p:tavLst>
                                        <p:tav tm="0">
                                          <p:val>
                                            <p:strVal val="#ppt_w"/>
                                          </p:val>
                                        </p:tav>
                                        <p:tav tm="100000">
                                          <p:val>
                                            <p:strVal val="#ppt_w"/>
                                          </p:val>
                                        </p:tav>
                                      </p:tavLst>
                                    </p:anim>
                                    <p:anim calcmode="lin" valueType="num">
                                      <p:cBhvr>
                                        <p:cTn id="38" dur="1000" fill="hold"/>
                                        <p:tgtEl>
                                          <p:spTgt spid="15"/>
                                        </p:tgtEl>
                                        <p:attrNameLst>
                                          <p:attrName>ppt_h</p:attrName>
                                        </p:attrNameLst>
                                      </p:cBhvr>
                                      <p:tavLst>
                                        <p:tav tm="0">
                                          <p:val>
                                            <p:fltVal val="0"/>
                                          </p:val>
                                        </p:tav>
                                        <p:tav tm="100000">
                                          <p:val>
                                            <p:strVal val="#ppt_h"/>
                                          </p:val>
                                        </p:tav>
                                      </p:tavLst>
                                    </p:anim>
                                  </p:childTnLst>
                                </p:cTn>
                              </p:par>
                            </p:childTnLst>
                          </p:cTn>
                        </p:par>
                        <p:par>
                          <p:cTn id="39" fill="hold">
                            <p:stCondLst>
                              <p:cond delay="1000"/>
                            </p:stCondLst>
                            <p:childTnLst>
                              <p:par>
                                <p:cTn id="40" presetID="1" presetClass="entr" presetSubtype="0" fill="hold" nodeType="afterEffect">
                                  <p:stCondLst>
                                    <p:cond delay="0"/>
                                  </p:stCondLst>
                                  <p:childTnLst>
                                    <p:set>
                                      <p:cBhvr>
                                        <p:cTn id="41" dur="1" fill="hold">
                                          <p:stCondLst>
                                            <p:cond delay="0"/>
                                          </p:stCondLst>
                                        </p:cTn>
                                        <p:tgtEl>
                                          <p:spTgt spid="21"/>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xit" presetSubtype="0" fill="hold" nodeType="clickEffect">
                                  <p:stCondLst>
                                    <p:cond delay="0"/>
                                  </p:stCondLst>
                                  <p:childTnLst>
                                    <p:set>
                                      <p:cBhvr>
                                        <p:cTn id="45" dur="1" fill="hold">
                                          <p:stCondLst>
                                            <p:cond delay="0"/>
                                          </p:stCondLst>
                                        </p:cTn>
                                        <p:tgtEl>
                                          <p:spTgt spid="743434"/>
                                        </p:tgtEl>
                                        <p:attrNameLst>
                                          <p:attrName>style.visibility</p:attrName>
                                        </p:attrNameLst>
                                      </p:cBhvr>
                                      <p:to>
                                        <p:strVal val="hidden"/>
                                      </p:to>
                                    </p:set>
                                  </p:childTnLst>
                                </p:cTn>
                              </p:par>
                              <p:par>
                                <p:cTn id="46" presetID="17" presetClass="entr" presetSubtype="4" fill="hold" grpId="0" nodeType="withEffect">
                                  <p:stCondLst>
                                    <p:cond delay="0"/>
                                  </p:stCondLst>
                                  <p:childTnLst>
                                    <p:set>
                                      <p:cBhvr>
                                        <p:cTn id="47" dur="1" fill="hold">
                                          <p:stCondLst>
                                            <p:cond delay="0"/>
                                          </p:stCondLst>
                                        </p:cTn>
                                        <p:tgtEl>
                                          <p:spTgt spid="18"/>
                                        </p:tgtEl>
                                        <p:attrNameLst>
                                          <p:attrName>style.visibility</p:attrName>
                                        </p:attrNameLst>
                                      </p:cBhvr>
                                      <p:to>
                                        <p:strVal val="visible"/>
                                      </p:to>
                                    </p:set>
                                    <p:anim calcmode="lin" valueType="num">
                                      <p:cBhvr>
                                        <p:cTn id="48" dur="1000" fill="hold"/>
                                        <p:tgtEl>
                                          <p:spTgt spid="18"/>
                                        </p:tgtEl>
                                        <p:attrNameLst>
                                          <p:attrName>ppt_x</p:attrName>
                                        </p:attrNameLst>
                                      </p:cBhvr>
                                      <p:tavLst>
                                        <p:tav tm="0">
                                          <p:val>
                                            <p:strVal val="#ppt_x"/>
                                          </p:val>
                                        </p:tav>
                                        <p:tav tm="100000">
                                          <p:val>
                                            <p:strVal val="#ppt_x"/>
                                          </p:val>
                                        </p:tav>
                                      </p:tavLst>
                                    </p:anim>
                                    <p:anim calcmode="lin" valueType="num">
                                      <p:cBhvr>
                                        <p:cTn id="49" dur="1000" fill="hold"/>
                                        <p:tgtEl>
                                          <p:spTgt spid="18"/>
                                        </p:tgtEl>
                                        <p:attrNameLst>
                                          <p:attrName>ppt_y</p:attrName>
                                        </p:attrNameLst>
                                      </p:cBhvr>
                                      <p:tavLst>
                                        <p:tav tm="0">
                                          <p:val>
                                            <p:strVal val="#ppt_y+#ppt_h/2"/>
                                          </p:val>
                                        </p:tav>
                                        <p:tav tm="100000">
                                          <p:val>
                                            <p:strVal val="#ppt_y"/>
                                          </p:val>
                                        </p:tav>
                                      </p:tavLst>
                                    </p:anim>
                                    <p:anim calcmode="lin" valueType="num">
                                      <p:cBhvr>
                                        <p:cTn id="50" dur="1000" fill="hold"/>
                                        <p:tgtEl>
                                          <p:spTgt spid="18"/>
                                        </p:tgtEl>
                                        <p:attrNameLst>
                                          <p:attrName>ppt_w</p:attrName>
                                        </p:attrNameLst>
                                      </p:cBhvr>
                                      <p:tavLst>
                                        <p:tav tm="0">
                                          <p:val>
                                            <p:strVal val="#ppt_w"/>
                                          </p:val>
                                        </p:tav>
                                        <p:tav tm="100000">
                                          <p:val>
                                            <p:strVal val="#ppt_w"/>
                                          </p:val>
                                        </p:tav>
                                      </p:tavLst>
                                    </p:anim>
                                    <p:anim calcmode="lin" valueType="num">
                                      <p:cBhvr>
                                        <p:cTn id="51" dur="1000" fill="hold"/>
                                        <p:tgtEl>
                                          <p:spTgt spid="18"/>
                                        </p:tgtEl>
                                        <p:attrNameLst>
                                          <p:attrName>ppt_h</p:attrName>
                                        </p:attrNameLst>
                                      </p:cBhvr>
                                      <p:tavLst>
                                        <p:tav tm="0">
                                          <p:val>
                                            <p:fltVal val="0"/>
                                          </p:val>
                                        </p:tav>
                                        <p:tav tm="100000">
                                          <p:val>
                                            <p:strVal val="#ppt_h"/>
                                          </p:val>
                                        </p:tav>
                                      </p:tavLst>
                                    </p:anim>
                                  </p:childTnLst>
                                </p:cTn>
                              </p:par>
                            </p:childTnLst>
                          </p:cTn>
                        </p:par>
                        <p:par>
                          <p:cTn id="52" fill="hold">
                            <p:stCondLst>
                              <p:cond delay="1000"/>
                            </p:stCondLst>
                            <p:childTnLst>
                              <p:par>
                                <p:cTn id="53" presetID="1" presetClass="entr" presetSubtype="0" fill="hold" nodeType="afterEffect">
                                  <p:stCondLst>
                                    <p:cond delay="0"/>
                                  </p:stCondLst>
                                  <p:childTnLst>
                                    <p:set>
                                      <p:cBhvr>
                                        <p:cTn id="54" dur="1" fill="hold">
                                          <p:stCondLst>
                                            <p:cond delay="499"/>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3427" grpId="0" animBg="1"/>
      <p:bldP spid="743428" grpId="0" animBg="1"/>
      <p:bldP spid="743429" grpId="0" animBg="1"/>
      <p:bldP spid="15" grpId="0" animBg="1"/>
      <p:bldP spid="16" grpId="0" animBg="1"/>
      <p:bldP spid="18" grpId="0" animBg="1"/>
      <p:bldP spid="23" grpId="2" animBg="1"/>
    </p:bld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89442" name="Rectangle 2"/>
          <p:cNvSpPr>
            <a:spLocks noGrp="1" noChangeArrowheads="1"/>
          </p:cNvSpPr>
          <p:nvPr>
            <p:ph type="title"/>
          </p:nvPr>
        </p:nvSpPr>
        <p:spPr>
          <a:xfrm>
            <a:off x="0" y="76200"/>
            <a:ext cx="9144000" cy="1143000"/>
          </a:xfrm>
          <a:noFill/>
          <a:ln/>
        </p:spPr>
        <p:txBody>
          <a:bodyPr/>
          <a:lstStyle/>
          <a:p>
            <a:r>
              <a:rPr lang="en-US">
                <a:solidFill>
                  <a:srgbClr val="FF0000"/>
                </a:solidFill>
              </a:rPr>
              <a:t>Class Standings</a:t>
            </a:r>
            <a:endParaRPr lang="en-US">
              <a:solidFill>
                <a:schemeClr val="tx1"/>
              </a:solidFill>
            </a:endParaRPr>
          </a:p>
        </p:txBody>
      </p:sp>
      <p:sp>
        <p:nvSpPr>
          <p:cNvPr id="189443" name="Rectangle 3"/>
          <p:cNvSpPr>
            <a:spLocks noChangeArrowheads="1"/>
          </p:cNvSpPr>
          <p:nvPr/>
        </p:nvSpPr>
        <p:spPr bwMode="auto">
          <a:xfrm>
            <a:off x="1193800" y="3451225"/>
            <a:ext cx="1219200" cy="2797175"/>
          </a:xfrm>
          <a:prstGeom prst="rect">
            <a:avLst/>
          </a:prstGeom>
          <a:solidFill>
            <a:srgbClr val="3333FF"/>
          </a:solidFill>
          <a:ln w="9525">
            <a:solidFill>
              <a:schemeClr val="tx1"/>
            </a:solidFill>
            <a:miter lim="800000"/>
            <a:headEnd/>
            <a:tailEnd/>
          </a:ln>
          <a:effectLst/>
        </p:spPr>
        <p:txBody>
          <a:bodyPr wrap="none" anchor="ctr">
            <a:prstTxWarp prst="textNoShape">
              <a:avLst/>
            </a:prstTxWarp>
          </a:bodyPr>
          <a:lstStyle/>
          <a:p>
            <a:pPr algn="ctr"/>
            <a:r>
              <a:rPr lang="en-US" b="1">
                <a:latin typeface="Times New Roman" charset="0"/>
              </a:rPr>
              <a:t>20/58</a:t>
            </a:r>
          </a:p>
          <a:p>
            <a:pPr algn="ctr"/>
            <a:r>
              <a:rPr lang="en-US" b="1">
                <a:latin typeface="Times New Roman" charset="0"/>
              </a:rPr>
              <a:t>0.34</a:t>
            </a:r>
            <a:endParaRPr lang="en-US" sz="1400" b="1">
              <a:latin typeface="Times New Roman" charset="0"/>
            </a:endParaRPr>
          </a:p>
        </p:txBody>
      </p:sp>
      <p:sp>
        <p:nvSpPr>
          <p:cNvPr id="189444" name="Rectangle 4"/>
          <p:cNvSpPr>
            <a:spLocks noChangeArrowheads="1"/>
          </p:cNvSpPr>
          <p:nvPr/>
        </p:nvSpPr>
        <p:spPr bwMode="auto">
          <a:xfrm>
            <a:off x="3022600" y="4137025"/>
            <a:ext cx="1219200" cy="2111375"/>
          </a:xfrm>
          <a:prstGeom prst="rect">
            <a:avLst/>
          </a:prstGeom>
          <a:solidFill>
            <a:srgbClr val="FFFF00"/>
          </a:solidFill>
          <a:ln w="9525">
            <a:solidFill>
              <a:schemeClr val="tx1"/>
            </a:solidFill>
            <a:miter lim="800000"/>
            <a:headEnd/>
            <a:tailEnd/>
          </a:ln>
          <a:effectLst/>
        </p:spPr>
        <p:txBody>
          <a:bodyPr wrap="none" anchor="ctr">
            <a:prstTxWarp prst="textNoShape">
              <a:avLst/>
            </a:prstTxWarp>
          </a:bodyPr>
          <a:lstStyle/>
          <a:p>
            <a:pPr algn="ctr"/>
            <a:r>
              <a:rPr lang="en-US" b="1">
                <a:latin typeface="Times New Roman" charset="0"/>
              </a:rPr>
              <a:t>19/73</a:t>
            </a:r>
          </a:p>
          <a:p>
            <a:pPr algn="ctr"/>
            <a:r>
              <a:rPr lang="en-US" b="1">
                <a:latin typeface="Times New Roman" charset="0"/>
              </a:rPr>
              <a:t>0.26</a:t>
            </a:r>
          </a:p>
        </p:txBody>
      </p:sp>
      <p:sp>
        <p:nvSpPr>
          <p:cNvPr id="189445" name="Rectangle 5"/>
          <p:cNvSpPr>
            <a:spLocks noChangeArrowheads="1"/>
          </p:cNvSpPr>
          <p:nvPr/>
        </p:nvSpPr>
        <p:spPr bwMode="auto">
          <a:xfrm>
            <a:off x="4851400" y="2286000"/>
            <a:ext cx="1219200" cy="3962400"/>
          </a:xfrm>
          <a:prstGeom prst="rect">
            <a:avLst/>
          </a:prstGeom>
          <a:solidFill>
            <a:srgbClr val="FF0000"/>
          </a:solidFill>
          <a:ln w="9525">
            <a:solidFill>
              <a:schemeClr val="tx1"/>
            </a:solidFill>
            <a:miter lim="800000"/>
            <a:headEnd/>
            <a:tailEnd/>
          </a:ln>
          <a:effectLst/>
        </p:spPr>
        <p:txBody>
          <a:bodyPr wrap="none" anchor="ctr">
            <a:prstTxWarp prst="textNoShape">
              <a:avLst/>
            </a:prstTxWarp>
          </a:bodyPr>
          <a:lstStyle/>
          <a:p>
            <a:pPr algn="ctr"/>
            <a:r>
              <a:rPr lang="en-US" b="1">
                <a:latin typeface="Times New Roman" charset="0"/>
              </a:rPr>
              <a:t>19/39</a:t>
            </a:r>
          </a:p>
          <a:p>
            <a:pPr algn="ctr"/>
            <a:r>
              <a:rPr lang="en-US" b="1">
                <a:latin typeface="Times New Roman" charset="0"/>
              </a:rPr>
              <a:t>0.49</a:t>
            </a:r>
          </a:p>
        </p:txBody>
      </p:sp>
      <p:sp>
        <p:nvSpPr>
          <p:cNvPr id="189446" name="Rectangle 6"/>
          <p:cNvSpPr>
            <a:spLocks noChangeArrowheads="1"/>
          </p:cNvSpPr>
          <p:nvPr/>
        </p:nvSpPr>
        <p:spPr bwMode="auto">
          <a:xfrm>
            <a:off x="6680200" y="5233988"/>
            <a:ext cx="1219200" cy="1014412"/>
          </a:xfrm>
          <a:prstGeom prst="rect">
            <a:avLst/>
          </a:prstGeom>
          <a:solidFill>
            <a:srgbClr val="00FF00"/>
          </a:solidFill>
          <a:ln w="9525">
            <a:solidFill>
              <a:schemeClr val="tx1"/>
            </a:solidFill>
            <a:miter lim="800000"/>
            <a:headEnd/>
            <a:tailEnd/>
          </a:ln>
          <a:effectLst/>
        </p:spPr>
        <p:txBody>
          <a:bodyPr wrap="none" anchor="ctr">
            <a:prstTxWarp prst="textNoShape">
              <a:avLst/>
            </a:prstTxWarp>
          </a:bodyPr>
          <a:lstStyle/>
          <a:p>
            <a:pPr algn="ctr"/>
            <a:r>
              <a:rPr lang="en-US" b="1">
                <a:latin typeface="Times New Roman" charset="0"/>
              </a:rPr>
              <a:t>6/48</a:t>
            </a:r>
          </a:p>
          <a:p>
            <a:pPr algn="ctr"/>
            <a:r>
              <a:rPr lang="en-US" b="1">
                <a:latin typeface="Times New Roman" charset="0"/>
              </a:rPr>
              <a:t>0.13</a:t>
            </a:r>
          </a:p>
        </p:txBody>
      </p:sp>
      <p:pic>
        <p:nvPicPr>
          <p:cNvPr id="189447" name="Picture 7" descr="gryffindor"/>
          <p:cNvPicPr>
            <a:picLocks noChangeAspect="1" noChangeArrowheads="1"/>
          </p:cNvPicPr>
          <p:nvPr/>
        </p:nvPicPr>
        <p:blipFill>
          <a:blip r:embed="rId3"/>
          <a:srcRect/>
          <a:stretch>
            <a:fillRect/>
          </a:stretch>
        </p:blipFill>
        <p:spPr bwMode="auto">
          <a:xfrm>
            <a:off x="4991100" y="1206500"/>
            <a:ext cx="860425" cy="1047750"/>
          </a:xfrm>
          <a:prstGeom prst="rect">
            <a:avLst/>
          </a:prstGeom>
          <a:noFill/>
        </p:spPr>
      </p:pic>
      <p:pic>
        <p:nvPicPr>
          <p:cNvPr id="189448" name="Picture 8" descr="hufflepuff"/>
          <p:cNvPicPr>
            <a:picLocks noChangeAspect="1" noChangeArrowheads="1"/>
          </p:cNvPicPr>
          <p:nvPr/>
        </p:nvPicPr>
        <p:blipFill>
          <a:blip r:embed="rId4"/>
          <a:srcRect/>
          <a:stretch>
            <a:fillRect/>
          </a:stretch>
        </p:blipFill>
        <p:spPr bwMode="auto">
          <a:xfrm>
            <a:off x="3182938" y="2998788"/>
            <a:ext cx="887412" cy="1039812"/>
          </a:xfrm>
          <a:prstGeom prst="rect">
            <a:avLst/>
          </a:prstGeom>
          <a:noFill/>
        </p:spPr>
      </p:pic>
      <p:pic>
        <p:nvPicPr>
          <p:cNvPr id="189449" name="Picture 9" descr="slytherin"/>
          <p:cNvPicPr>
            <a:picLocks noChangeAspect="1" noChangeArrowheads="1"/>
          </p:cNvPicPr>
          <p:nvPr/>
        </p:nvPicPr>
        <p:blipFill>
          <a:blip r:embed="rId5"/>
          <a:srcRect/>
          <a:stretch>
            <a:fillRect/>
          </a:stretch>
        </p:blipFill>
        <p:spPr bwMode="auto">
          <a:xfrm>
            <a:off x="6858000" y="4098925"/>
            <a:ext cx="841375" cy="1057275"/>
          </a:xfrm>
          <a:prstGeom prst="rect">
            <a:avLst/>
          </a:prstGeom>
          <a:noFill/>
        </p:spPr>
      </p:pic>
      <p:sp>
        <p:nvSpPr>
          <p:cNvPr id="189450" name="Text Box 10"/>
          <p:cNvSpPr txBox="1">
            <a:spLocks noChangeArrowheads="1"/>
          </p:cNvSpPr>
          <p:nvPr/>
        </p:nvSpPr>
        <p:spPr bwMode="auto">
          <a:xfrm>
            <a:off x="1193800" y="6210300"/>
            <a:ext cx="1219200" cy="366713"/>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b="1">
                <a:latin typeface="Times New Roman" charset="0"/>
              </a:rPr>
              <a:t>Freshman</a:t>
            </a:r>
          </a:p>
        </p:txBody>
      </p:sp>
      <p:sp>
        <p:nvSpPr>
          <p:cNvPr id="189451" name="Text Box 11"/>
          <p:cNvSpPr txBox="1">
            <a:spLocks noChangeArrowheads="1"/>
          </p:cNvSpPr>
          <p:nvPr/>
        </p:nvSpPr>
        <p:spPr bwMode="auto">
          <a:xfrm>
            <a:off x="2971800" y="6210300"/>
            <a:ext cx="1320800" cy="366713"/>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b="1">
                <a:latin typeface="Times New Roman" charset="0"/>
              </a:rPr>
              <a:t>Sophomore</a:t>
            </a:r>
          </a:p>
        </p:txBody>
      </p:sp>
      <p:sp>
        <p:nvSpPr>
          <p:cNvPr id="189452" name="Text Box 12"/>
          <p:cNvSpPr txBox="1">
            <a:spLocks noChangeArrowheads="1"/>
          </p:cNvSpPr>
          <p:nvPr/>
        </p:nvSpPr>
        <p:spPr bwMode="auto">
          <a:xfrm>
            <a:off x="4851400" y="6210300"/>
            <a:ext cx="1219200" cy="366713"/>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b="1">
                <a:latin typeface="Times New Roman" charset="0"/>
              </a:rPr>
              <a:t>Junior</a:t>
            </a:r>
          </a:p>
        </p:txBody>
      </p:sp>
      <p:sp>
        <p:nvSpPr>
          <p:cNvPr id="189453" name="Text Box 13"/>
          <p:cNvSpPr txBox="1">
            <a:spLocks noChangeArrowheads="1"/>
          </p:cNvSpPr>
          <p:nvPr/>
        </p:nvSpPr>
        <p:spPr bwMode="auto">
          <a:xfrm>
            <a:off x="6680200" y="6210300"/>
            <a:ext cx="1219200" cy="366713"/>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b="1">
                <a:latin typeface="Times New Roman" charset="0"/>
              </a:rPr>
              <a:t>Senior</a:t>
            </a:r>
          </a:p>
        </p:txBody>
      </p:sp>
      <p:pic>
        <p:nvPicPr>
          <p:cNvPr id="189454" name="Picture 14" descr="ravenclaw"/>
          <p:cNvPicPr>
            <a:picLocks noChangeAspect="1" noChangeArrowheads="1"/>
          </p:cNvPicPr>
          <p:nvPr/>
        </p:nvPicPr>
        <p:blipFill>
          <a:blip r:embed="rId6"/>
          <a:srcRect/>
          <a:stretch>
            <a:fillRect/>
          </a:stretch>
        </p:blipFill>
        <p:spPr bwMode="auto">
          <a:xfrm>
            <a:off x="1371600" y="2295525"/>
            <a:ext cx="806450" cy="1057275"/>
          </a:xfrm>
          <a:prstGeom prst="rect">
            <a:avLst/>
          </a:prstGeom>
          <a:noFill/>
        </p:spPr>
      </p:pic>
      <p:sp>
        <p:nvSpPr>
          <p:cNvPr id="189455" name="Rectangle 15"/>
          <p:cNvSpPr>
            <a:spLocks noChangeArrowheads="1"/>
          </p:cNvSpPr>
          <p:nvPr/>
        </p:nvSpPr>
        <p:spPr bwMode="auto">
          <a:xfrm>
            <a:off x="3022600" y="3733800"/>
            <a:ext cx="1219200" cy="2514600"/>
          </a:xfrm>
          <a:prstGeom prst="rect">
            <a:avLst/>
          </a:prstGeom>
          <a:solidFill>
            <a:srgbClr val="FFFF00"/>
          </a:solidFill>
          <a:ln w="9525">
            <a:solidFill>
              <a:schemeClr val="tx1"/>
            </a:solidFill>
            <a:miter lim="800000"/>
            <a:headEnd/>
            <a:tailEnd/>
          </a:ln>
          <a:effectLst/>
        </p:spPr>
        <p:txBody>
          <a:bodyPr wrap="none" anchor="ctr">
            <a:prstTxWarp prst="textNoShape">
              <a:avLst/>
            </a:prstTxWarp>
          </a:bodyPr>
          <a:lstStyle/>
          <a:p>
            <a:pPr algn="ctr"/>
            <a:r>
              <a:rPr lang="en-US" b="1">
                <a:latin typeface="Times New Roman" charset="0"/>
              </a:rPr>
              <a:t>28/73</a:t>
            </a:r>
          </a:p>
          <a:p>
            <a:pPr algn="ctr"/>
            <a:r>
              <a:rPr lang="en-US" b="1">
                <a:latin typeface="Times New Roman" charset="0"/>
              </a:rPr>
              <a:t>0.38</a:t>
            </a:r>
          </a:p>
        </p:txBody>
      </p:sp>
      <p:sp>
        <p:nvSpPr>
          <p:cNvPr id="189456" name="Rectangle 16"/>
          <p:cNvSpPr>
            <a:spLocks noChangeArrowheads="1"/>
          </p:cNvSpPr>
          <p:nvPr/>
        </p:nvSpPr>
        <p:spPr bwMode="auto">
          <a:xfrm>
            <a:off x="4851400" y="2509838"/>
            <a:ext cx="1219200" cy="3738562"/>
          </a:xfrm>
          <a:prstGeom prst="rect">
            <a:avLst/>
          </a:prstGeom>
          <a:solidFill>
            <a:srgbClr val="3333FF"/>
          </a:solidFill>
          <a:ln w="9525">
            <a:solidFill>
              <a:schemeClr val="tx1"/>
            </a:solidFill>
            <a:miter lim="800000"/>
            <a:headEnd/>
            <a:tailEnd/>
          </a:ln>
          <a:effectLst/>
        </p:spPr>
        <p:txBody>
          <a:bodyPr wrap="none" anchor="ctr">
            <a:prstTxWarp prst="textNoShape">
              <a:avLst/>
            </a:prstTxWarp>
          </a:bodyPr>
          <a:lstStyle/>
          <a:p>
            <a:pPr algn="ctr"/>
            <a:r>
              <a:rPr lang="en-US" b="1">
                <a:latin typeface="Times New Roman" charset="0"/>
              </a:rPr>
              <a:t>22/39</a:t>
            </a:r>
          </a:p>
          <a:p>
            <a:pPr algn="ctr"/>
            <a:r>
              <a:rPr lang="en-US" b="1">
                <a:latin typeface="Times New Roman" charset="0"/>
              </a:rPr>
              <a:t>0.56</a:t>
            </a:r>
          </a:p>
        </p:txBody>
      </p:sp>
      <p:sp>
        <p:nvSpPr>
          <p:cNvPr id="189457" name="Rectangle 17"/>
          <p:cNvSpPr>
            <a:spLocks noChangeArrowheads="1"/>
          </p:cNvSpPr>
          <p:nvPr/>
        </p:nvSpPr>
        <p:spPr bwMode="auto">
          <a:xfrm>
            <a:off x="1193800" y="2286000"/>
            <a:ext cx="1219200" cy="3962400"/>
          </a:xfrm>
          <a:prstGeom prst="rect">
            <a:avLst/>
          </a:prstGeom>
          <a:solidFill>
            <a:srgbClr val="FF0000"/>
          </a:solidFill>
          <a:ln w="9525">
            <a:solidFill>
              <a:schemeClr val="tx1"/>
            </a:solidFill>
            <a:miter lim="800000"/>
            <a:headEnd/>
            <a:tailEnd/>
          </a:ln>
          <a:effectLst/>
        </p:spPr>
        <p:txBody>
          <a:bodyPr wrap="none" anchor="ctr">
            <a:prstTxWarp prst="textNoShape">
              <a:avLst/>
            </a:prstTxWarp>
          </a:bodyPr>
          <a:lstStyle/>
          <a:p>
            <a:pPr algn="ctr"/>
            <a:r>
              <a:rPr lang="en-US" b="1">
                <a:latin typeface="Times New Roman" charset="0"/>
              </a:rPr>
              <a:t>35/58</a:t>
            </a:r>
          </a:p>
          <a:p>
            <a:pPr algn="ctr"/>
            <a:r>
              <a:rPr lang="en-US" b="1">
                <a:latin typeface="Times New Roman" charset="0"/>
              </a:rPr>
              <a:t>0.60</a:t>
            </a:r>
          </a:p>
        </p:txBody>
      </p:sp>
      <p:sp>
        <p:nvSpPr>
          <p:cNvPr id="189458" name="Rectangle 18"/>
          <p:cNvSpPr>
            <a:spLocks noChangeArrowheads="1"/>
          </p:cNvSpPr>
          <p:nvPr/>
        </p:nvSpPr>
        <p:spPr bwMode="auto">
          <a:xfrm>
            <a:off x="6680200" y="5014913"/>
            <a:ext cx="1219200" cy="1233487"/>
          </a:xfrm>
          <a:prstGeom prst="rect">
            <a:avLst/>
          </a:prstGeom>
          <a:solidFill>
            <a:srgbClr val="00FF00"/>
          </a:solidFill>
          <a:ln w="9525">
            <a:solidFill>
              <a:schemeClr val="tx1"/>
            </a:solidFill>
            <a:miter lim="800000"/>
            <a:headEnd/>
            <a:tailEnd/>
          </a:ln>
          <a:effectLst/>
        </p:spPr>
        <p:txBody>
          <a:bodyPr wrap="none" anchor="ctr">
            <a:prstTxWarp prst="textNoShape">
              <a:avLst/>
            </a:prstTxWarp>
          </a:bodyPr>
          <a:lstStyle/>
          <a:p>
            <a:pPr algn="ctr"/>
            <a:r>
              <a:rPr lang="en-US" b="1">
                <a:latin typeface="Times New Roman" charset="0"/>
              </a:rPr>
              <a:t>9/48</a:t>
            </a:r>
          </a:p>
          <a:p>
            <a:pPr algn="ctr"/>
            <a:r>
              <a:rPr lang="en-US" b="1">
                <a:latin typeface="Times New Roman" charset="0"/>
              </a:rPr>
              <a:t>0.19</a:t>
            </a:r>
            <a:endParaRPr lang="en-US" sz="1400" b="1">
              <a:latin typeface="Times New Roman" charset="0"/>
            </a:endParaRPr>
          </a:p>
        </p:txBody>
      </p:sp>
      <p:pic>
        <p:nvPicPr>
          <p:cNvPr id="189459" name="Picture 19" descr="gryffindor"/>
          <p:cNvPicPr>
            <a:picLocks noChangeAspect="1" noChangeArrowheads="1"/>
          </p:cNvPicPr>
          <p:nvPr/>
        </p:nvPicPr>
        <p:blipFill>
          <a:blip r:embed="rId3"/>
          <a:srcRect/>
          <a:stretch>
            <a:fillRect/>
          </a:stretch>
        </p:blipFill>
        <p:spPr bwMode="auto">
          <a:xfrm>
            <a:off x="1371600" y="1206500"/>
            <a:ext cx="860425" cy="1047750"/>
          </a:xfrm>
          <a:prstGeom prst="rect">
            <a:avLst/>
          </a:prstGeom>
          <a:noFill/>
        </p:spPr>
      </p:pic>
      <p:pic>
        <p:nvPicPr>
          <p:cNvPr id="189460" name="Picture 20" descr="ravenclaw"/>
          <p:cNvPicPr>
            <a:picLocks noChangeAspect="1" noChangeArrowheads="1"/>
          </p:cNvPicPr>
          <p:nvPr/>
        </p:nvPicPr>
        <p:blipFill>
          <a:blip r:embed="rId6"/>
          <a:srcRect/>
          <a:stretch>
            <a:fillRect/>
          </a:stretch>
        </p:blipFill>
        <p:spPr bwMode="auto">
          <a:xfrm>
            <a:off x="5045075" y="1406525"/>
            <a:ext cx="806450" cy="1057275"/>
          </a:xfrm>
          <a:prstGeom prst="rect">
            <a:avLst/>
          </a:prstGeom>
          <a:noFill/>
        </p:spPr>
      </p:pic>
      <p:pic>
        <p:nvPicPr>
          <p:cNvPr id="189461" name="Picture 21" descr="hufflepuff"/>
          <p:cNvPicPr>
            <a:picLocks noChangeAspect="1" noChangeArrowheads="1"/>
          </p:cNvPicPr>
          <p:nvPr/>
        </p:nvPicPr>
        <p:blipFill>
          <a:blip r:embed="rId4"/>
          <a:srcRect/>
          <a:stretch>
            <a:fillRect/>
          </a:stretch>
        </p:blipFill>
        <p:spPr bwMode="auto">
          <a:xfrm>
            <a:off x="3200400" y="2617788"/>
            <a:ext cx="887413" cy="1039812"/>
          </a:xfrm>
          <a:prstGeom prst="rect">
            <a:avLst/>
          </a:prstGeom>
          <a:noFill/>
        </p:spPr>
      </p:pic>
      <p:pic>
        <p:nvPicPr>
          <p:cNvPr id="189462" name="Picture 22" descr="slytherin"/>
          <p:cNvPicPr>
            <a:picLocks noChangeAspect="1" noChangeArrowheads="1"/>
          </p:cNvPicPr>
          <p:nvPr/>
        </p:nvPicPr>
        <p:blipFill>
          <a:blip r:embed="rId5"/>
          <a:srcRect/>
          <a:stretch>
            <a:fillRect/>
          </a:stretch>
        </p:blipFill>
        <p:spPr bwMode="auto">
          <a:xfrm>
            <a:off x="6858000" y="3921125"/>
            <a:ext cx="841375" cy="1057275"/>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grpId="0" nodeType="clickEffect">
                                  <p:stCondLst>
                                    <p:cond delay="0"/>
                                  </p:stCondLst>
                                  <p:childTnLst>
                                    <p:set>
                                      <p:cBhvr rctx="PPT">
                                        <p:cTn id="6" dur="indefinite"/>
                                        <p:tgtEl>
                                          <p:spTgt spid="189443"/>
                                        </p:tgtEl>
                                        <p:attrNameLst>
                                          <p:attrName>style.opacity</p:attrName>
                                        </p:attrNameLst>
                                      </p:cBhvr>
                                      <p:to>
                                        <p:strVal val="0.25"/>
                                      </p:to>
                                    </p:set>
                                    <p:animEffect filter="image" prLst="opacity: 0.25">
                                      <p:cBhvr rctx="IE">
                                        <p:cTn id="7" dur="indefinite"/>
                                        <p:tgtEl>
                                          <p:spTgt spid="189443"/>
                                        </p:tgtEl>
                                      </p:cBhvr>
                                    </p:animEffect>
                                  </p:childTnLst>
                                </p:cTn>
                              </p:par>
                              <p:par>
                                <p:cTn id="8" presetID="9" presetClass="emph" presetSubtype="0" grpId="0" nodeType="withEffect">
                                  <p:stCondLst>
                                    <p:cond delay="0"/>
                                  </p:stCondLst>
                                  <p:childTnLst>
                                    <p:set>
                                      <p:cBhvr rctx="PPT">
                                        <p:cTn id="9" dur="indefinite"/>
                                        <p:tgtEl>
                                          <p:spTgt spid="189444"/>
                                        </p:tgtEl>
                                        <p:attrNameLst>
                                          <p:attrName>style.opacity</p:attrName>
                                        </p:attrNameLst>
                                      </p:cBhvr>
                                      <p:to>
                                        <p:strVal val="0.25"/>
                                      </p:to>
                                    </p:set>
                                    <p:animEffect filter="image" prLst="opacity: 0.25">
                                      <p:cBhvr rctx="IE">
                                        <p:cTn id="10" dur="indefinite"/>
                                        <p:tgtEl>
                                          <p:spTgt spid="189444"/>
                                        </p:tgtEl>
                                      </p:cBhvr>
                                    </p:animEffect>
                                  </p:childTnLst>
                                </p:cTn>
                              </p:par>
                              <p:par>
                                <p:cTn id="11" presetID="9" presetClass="emph" presetSubtype="0" grpId="0" nodeType="withEffect">
                                  <p:stCondLst>
                                    <p:cond delay="0"/>
                                  </p:stCondLst>
                                  <p:childTnLst>
                                    <p:set>
                                      <p:cBhvr rctx="PPT">
                                        <p:cTn id="12" dur="indefinite"/>
                                        <p:tgtEl>
                                          <p:spTgt spid="189445"/>
                                        </p:tgtEl>
                                        <p:attrNameLst>
                                          <p:attrName>style.opacity</p:attrName>
                                        </p:attrNameLst>
                                      </p:cBhvr>
                                      <p:to>
                                        <p:strVal val="0.25"/>
                                      </p:to>
                                    </p:set>
                                    <p:animEffect filter="image" prLst="opacity: 0.25">
                                      <p:cBhvr rctx="IE">
                                        <p:cTn id="13" dur="indefinite"/>
                                        <p:tgtEl>
                                          <p:spTgt spid="189445"/>
                                        </p:tgtEl>
                                      </p:cBhvr>
                                    </p:animEffect>
                                  </p:childTnLst>
                                </p:cTn>
                              </p:par>
                              <p:par>
                                <p:cTn id="14" presetID="9" presetClass="emph" presetSubtype="0" grpId="0" nodeType="withEffect">
                                  <p:stCondLst>
                                    <p:cond delay="0"/>
                                  </p:stCondLst>
                                  <p:childTnLst>
                                    <p:set>
                                      <p:cBhvr rctx="PPT">
                                        <p:cTn id="15" dur="indefinite"/>
                                        <p:tgtEl>
                                          <p:spTgt spid="189446"/>
                                        </p:tgtEl>
                                        <p:attrNameLst>
                                          <p:attrName>style.opacity</p:attrName>
                                        </p:attrNameLst>
                                      </p:cBhvr>
                                      <p:to>
                                        <p:strVal val="0.25"/>
                                      </p:to>
                                    </p:set>
                                    <p:animEffect filter="image" prLst="opacity: 0.25">
                                      <p:cBhvr rctx="IE">
                                        <p:cTn id="16" dur="indefinite"/>
                                        <p:tgtEl>
                                          <p:spTgt spid="189446"/>
                                        </p:tgtEl>
                                      </p:cBhvr>
                                    </p:animEffect>
                                  </p:childTnLst>
                                </p:cTn>
                              </p:par>
                              <p:par>
                                <p:cTn id="17" presetID="1" presetClass="exit" presetSubtype="0" fill="hold" nodeType="withEffect">
                                  <p:stCondLst>
                                    <p:cond delay="0"/>
                                  </p:stCondLst>
                                  <p:childTnLst>
                                    <p:set>
                                      <p:cBhvr>
                                        <p:cTn id="18" dur="1" fill="hold">
                                          <p:stCondLst>
                                            <p:cond delay="0"/>
                                          </p:stCondLst>
                                        </p:cTn>
                                        <p:tgtEl>
                                          <p:spTgt spid="189447"/>
                                        </p:tgtEl>
                                        <p:attrNameLst>
                                          <p:attrName>style.visibility</p:attrName>
                                        </p:attrNameLst>
                                      </p:cBhvr>
                                      <p:to>
                                        <p:strVal val="hidden"/>
                                      </p:to>
                                    </p:set>
                                  </p:childTnLst>
                                </p:cTn>
                              </p:par>
                              <p:par>
                                <p:cTn id="19" presetID="1" presetClass="exit" presetSubtype="0" fill="hold" nodeType="withEffect">
                                  <p:stCondLst>
                                    <p:cond delay="0"/>
                                  </p:stCondLst>
                                  <p:childTnLst>
                                    <p:set>
                                      <p:cBhvr>
                                        <p:cTn id="20" dur="1" fill="hold">
                                          <p:stCondLst>
                                            <p:cond delay="0"/>
                                          </p:stCondLst>
                                        </p:cTn>
                                        <p:tgtEl>
                                          <p:spTgt spid="189448"/>
                                        </p:tgtEl>
                                        <p:attrNameLst>
                                          <p:attrName>style.visibility</p:attrName>
                                        </p:attrNameLst>
                                      </p:cBhvr>
                                      <p:to>
                                        <p:strVal val="hidden"/>
                                      </p:to>
                                    </p:set>
                                  </p:childTnLst>
                                </p:cTn>
                              </p:par>
                              <p:par>
                                <p:cTn id="21" presetID="1" presetClass="exit" presetSubtype="0" fill="hold" nodeType="withEffect">
                                  <p:stCondLst>
                                    <p:cond delay="0"/>
                                  </p:stCondLst>
                                  <p:childTnLst>
                                    <p:set>
                                      <p:cBhvr>
                                        <p:cTn id="22" dur="1" fill="hold">
                                          <p:stCondLst>
                                            <p:cond delay="0"/>
                                          </p:stCondLst>
                                        </p:cTn>
                                        <p:tgtEl>
                                          <p:spTgt spid="189449"/>
                                        </p:tgtEl>
                                        <p:attrNameLst>
                                          <p:attrName>style.visibility</p:attrName>
                                        </p:attrNameLst>
                                      </p:cBhvr>
                                      <p:to>
                                        <p:strVal val="hidden"/>
                                      </p:to>
                                    </p:set>
                                  </p:childTnLst>
                                </p:cTn>
                              </p:par>
                              <p:par>
                                <p:cTn id="23" presetID="1" presetClass="exit" presetSubtype="0" fill="hold" nodeType="withEffect">
                                  <p:stCondLst>
                                    <p:cond delay="0"/>
                                  </p:stCondLst>
                                  <p:childTnLst>
                                    <p:set>
                                      <p:cBhvr>
                                        <p:cTn id="24" dur="1" fill="hold">
                                          <p:stCondLst>
                                            <p:cond delay="0"/>
                                          </p:stCondLst>
                                        </p:cTn>
                                        <p:tgtEl>
                                          <p:spTgt spid="189454"/>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grpId="1" nodeType="clickEffect">
                                  <p:stCondLst>
                                    <p:cond delay="0"/>
                                  </p:stCondLst>
                                  <p:childTnLst>
                                    <p:set>
                                      <p:cBhvr>
                                        <p:cTn id="28" dur="1" fill="hold">
                                          <p:stCondLst>
                                            <p:cond delay="0"/>
                                          </p:stCondLst>
                                        </p:cTn>
                                        <p:tgtEl>
                                          <p:spTgt spid="189443"/>
                                        </p:tgtEl>
                                        <p:attrNameLst>
                                          <p:attrName>style.visibility</p:attrName>
                                        </p:attrNameLst>
                                      </p:cBhvr>
                                      <p:to>
                                        <p:strVal val="hidden"/>
                                      </p:to>
                                    </p:set>
                                  </p:childTnLst>
                                </p:cTn>
                              </p:par>
                              <p:par>
                                <p:cTn id="29" presetID="17" presetClass="entr" presetSubtype="4" fill="hold" grpId="0" nodeType="withEffect">
                                  <p:stCondLst>
                                    <p:cond delay="0"/>
                                  </p:stCondLst>
                                  <p:childTnLst>
                                    <p:set>
                                      <p:cBhvr>
                                        <p:cTn id="30" dur="1" fill="hold">
                                          <p:stCondLst>
                                            <p:cond delay="0"/>
                                          </p:stCondLst>
                                        </p:cTn>
                                        <p:tgtEl>
                                          <p:spTgt spid="189457"/>
                                        </p:tgtEl>
                                        <p:attrNameLst>
                                          <p:attrName>style.visibility</p:attrName>
                                        </p:attrNameLst>
                                      </p:cBhvr>
                                      <p:to>
                                        <p:strVal val="visible"/>
                                      </p:to>
                                    </p:set>
                                    <p:anim calcmode="lin" valueType="num">
                                      <p:cBhvr>
                                        <p:cTn id="31" dur="1000" fill="hold"/>
                                        <p:tgtEl>
                                          <p:spTgt spid="189457"/>
                                        </p:tgtEl>
                                        <p:attrNameLst>
                                          <p:attrName>ppt_x</p:attrName>
                                        </p:attrNameLst>
                                      </p:cBhvr>
                                      <p:tavLst>
                                        <p:tav tm="0">
                                          <p:val>
                                            <p:strVal val="#ppt_x"/>
                                          </p:val>
                                        </p:tav>
                                        <p:tav tm="100000">
                                          <p:val>
                                            <p:strVal val="#ppt_x"/>
                                          </p:val>
                                        </p:tav>
                                      </p:tavLst>
                                    </p:anim>
                                    <p:anim calcmode="lin" valueType="num">
                                      <p:cBhvr>
                                        <p:cTn id="32" dur="1000" fill="hold"/>
                                        <p:tgtEl>
                                          <p:spTgt spid="189457"/>
                                        </p:tgtEl>
                                        <p:attrNameLst>
                                          <p:attrName>ppt_y</p:attrName>
                                        </p:attrNameLst>
                                      </p:cBhvr>
                                      <p:tavLst>
                                        <p:tav tm="0">
                                          <p:val>
                                            <p:strVal val="#ppt_y+#ppt_h/2"/>
                                          </p:val>
                                        </p:tav>
                                        <p:tav tm="100000">
                                          <p:val>
                                            <p:strVal val="#ppt_y"/>
                                          </p:val>
                                        </p:tav>
                                      </p:tavLst>
                                    </p:anim>
                                    <p:anim calcmode="lin" valueType="num">
                                      <p:cBhvr>
                                        <p:cTn id="33" dur="1000" fill="hold"/>
                                        <p:tgtEl>
                                          <p:spTgt spid="189457"/>
                                        </p:tgtEl>
                                        <p:attrNameLst>
                                          <p:attrName>ppt_w</p:attrName>
                                        </p:attrNameLst>
                                      </p:cBhvr>
                                      <p:tavLst>
                                        <p:tav tm="0">
                                          <p:val>
                                            <p:strVal val="#ppt_w"/>
                                          </p:val>
                                        </p:tav>
                                        <p:tav tm="100000">
                                          <p:val>
                                            <p:strVal val="#ppt_w"/>
                                          </p:val>
                                        </p:tav>
                                      </p:tavLst>
                                    </p:anim>
                                    <p:anim calcmode="lin" valueType="num">
                                      <p:cBhvr>
                                        <p:cTn id="34" dur="1000" fill="hold"/>
                                        <p:tgtEl>
                                          <p:spTgt spid="189457"/>
                                        </p:tgtEl>
                                        <p:attrNameLst>
                                          <p:attrName>ppt_h</p:attrName>
                                        </p:attrNameLst>
                                      </p:cBhvr>
                                      <p:tavLst>
                                        <p:tav tm="0">
                                          <p:val>
                                            <p:fltVal val="0"/>
                                          </p:val>
                                        </p:tav>
                                        <p:tav tm="100000">
                                          <p:val>
                                            <p:strVal val="#ppt_h"/>
                                          </p:val>
                                        </p:tav>
                                      </p:tavLst>
                                    </p:anim>
                                  </p:childTnLst>
                                </p:cTn>
                              </p:par>
                            </p:childTnLst>
                          </p:cTn>
                        </p:par>
                        <p:par>
                          <p:cTn id="35" fill="hold">
                            <p:stCondLst>
                              <p:cond delay="1000"/>
                            </p:stCondLst>
                            <p:childTnLst>
                              <p:par>
                                <p:cTn id="36" presetID="1" presetClass="entr" presetSubtype="0" fill="hold" nodeType="afterEffect">
                                  <p:stCondLst>
                                    <p:cond delay="0"/>
                                  </p:stCondLst>
                                  <p:childTnLst>
                                    <p:set>
                                      <p:cBhvr>
                                        <p:cTn id="37" dur="1" fill="hold">
                                          <p:stCondLst>
                                            <p:cond delay="0"/>
                                          </p:stCondLst>
                                        </p:cTn>
                                        <p:tgtEl>
                                          <p:spTgt spid="189459"/>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xit" presetSubtype="0" fill="hold" grpId="1" nodeType="clickEffect">
                                  <p:stCondLst>
                                    <p:cond delay="0"/>
                                  </p:stCondLst>
                                  <p:childTnLst>
                                    <p:set>
                                      <p:cBhvr>
                                        <p:cTn id="41" dur="1" fill="hold">
                                          <p:stCondLst>
                                            <p:cond delay="0"/>
                                          </p:stCondLst>
                                        </p:cTn>
                                        <p:tgtEl>
                                          <p:spTgt spid="189445"/>
                                        </p:tgtEl>
                                        <p:attrNameLst>
                                          <p:attrName>style.visibility</p:attrName>
                                        </p:attrNameLst>
                                      </p:cBhvr>
                                      <p:to>
                                        <p:strVal val="hidden"/>
                                      </p:to>
                                    </p:set>
                                  </p:childTnLst>
                                </p:cTn>
                              </p:par>
                              <p:par>
                                <p:cTn id="42" presetID="17" presetClass="entr" presetSubtype="4" fill="hold" grpId="0" nodeType="withEffect">
                                  <p:stCondLst>
                                    <p:cond delay="0"/>
                                  </p:stCondLst>
                                  <p:childTnLst>
                                    <p:set>
                                      <p:cBhvr>
                                        <p:cTn id="43" dur="1" fill="hold">
                                          <p:stCondLst>
                                            <p:cond delay="0"/>
                                          </p:stCondLst>
                                        </p:cTn>
                                        <p:tgtEl>
                                          <p:spTgt spid="189456"/>
                                        </p:tgtEl>
                                        <p:attrNameLst>
                                          <p:attrName>style.visibility</p:attrName>
                                        </p:attrNameLst>
                                      </p:cBhvr>
                                      <p:to>
                                        <p:strVal val="visible"/>
                                      </p:to>
                                    </p:set>
                                    <p:anim calcmode="lin" valueType="num">
                                      <p:cBhvr>
                                        <p:cTn id="44" dur="1000" fill="hold"/>
                                        <p:tgtEl>
                                          <p:spTgt spid="189456"/>
                                        </p:tgtEl>
                                        <p:attrNameLst>
                                          <p:attrName>ppt_x</p:attrName>
                                        </p:attrNameLst>
                                      </p:cBhvr>
                                      <p:tavLst>
                                        <p:tav tm="0">
                                          <p:val>
                                            <p:strVal val="#ppt_x"/>
                                          </p:val>
                                        </p:tav>
                                        <p:tav tm="100000">
                                          <p:val>
                                            <p:strVal val="#ppt_x"/>
                                          </p:val>
                                        </p:tav>
                                      </p:tavLst>
                                    </p:anim>
                                    <p:anim calcmode="lin" valueType="num">
                                      <p:cBhvr>
                                        <p:cTn id="45" dur="1000" fill="hold"/>
                                        <p:tgtEl>
                                          <p:spTgt spid="189456"/>
                                        </p:tgtEl>
                                        <p:attrNameLst>
                                          <p:attrName>ppt_y</p:attrName>
                                        </p:attrNameLst>
                                      </p:cBhvr>
                                      <p:tavLst>
                                        <p:tav tm="0">
                                          <p:val>
                                            <p:strVal val="#ppt_y+#ppt_h/2"/>
                                          </p:val>
                                        </p:tav>
                                        <p:tav tm="100000">
                                          <p:val>
                                            <p:strVal val="#ppt_y"/>
                                          </p:val>
                                        </p:tav>
                                      </p:tavLst>
                                    </p:anim>
                                    <p:anim calcmode="lin" valueType="num">
                                      <p:cBhvr>
                                        <p:cTn id="46" dur="1000" fill="hold"/>
                                        <p:tgtEl>
                                          <p:spTgt spid="189456"/>
                                        </p:tgtEl>
                                        <p:attrNameLst>
                                          <p:attrName>ppt_w</p:attrName>
                                        </p:attrNameLst>
                                      </p:cBhvr>
                                      <p:tavLst>
                                        <p:tav tm="0">
                                          <p:val>
                                            <p:strVal val="#ppt_w"/>
                                          </p:val>
                                        </p:tav>
                                        <p:tav tm="100000">
                                          <p:val>
                                            <p:strVal val="#ppt_w"/>
                                          </p:val>
                                        </p:tav>
                                      </p:tavLst>
                                    </p:anim>
                                    <p:anim calcmode="lin" valueType="num">
                                      <p:cBhvr>
                                        <p:cTn id="47" dur="1000" fill="hold"/>
                                        <p:tgtEl>
                                          <p:spTgt spid="189456"/>
                                        </p:tgtEl>
                                        <p:attrNameLst>
                                          <p:attrName>ppt_h</p:attrName>
                                        </p:attrNameLst>
                                      </p:cBhvr>
                                      <p:tavLst>
                                        <p:tav tm="0">
                                          <p:val>
                                            <p:fltVal val="0"/>
                                          </p:val>
                                        </p:tav>
                                        <p:tav tm="100000">
                                          <p:val>
                                            <p:strVal val="#ppt_h"/>
                                          </p:val>
                                        </p:tav>
                                      </p:tavLst>
                                    </p:anim>
                                  </p:childTnLst>
                                </p:cTn>
                              </p:par>
                            </p:childTnLst>
                          </p:cTn>
                        </p:par>
                        <p:par>
                          <p:cTn id="48" fill="hold">
                            <p:stCondLst>
                              <p:cond delay="1000"/>
                            </p:stCondLst>
                            <p:childTnLst>
                              <p:par>
                                <p:cTn id="49" presetID="1" presetClass="entr" presetSubtype="0" fill="hold" nodeType="afterEffect">
                                  <p:stCondLst>
                                    <p:cond delay="0"/>
                                  </p:stCondLst>
                                  <p:childTnLst>
                                    <p:set>
                                      <p:cBhvr>
                                        <p:cTn id="50" dur="1" fill="hold">
                                          <p:stCondLst>
                                            <p:cond delay="0"/>
                                          </p:stCondLst>
                                        </p:cTn>
                                        <p:tgtEl>
                                          <p:spTgt spid="189460"/>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xit" presetSubtype="0" fill="hold" grpId="1" nodeType="clickEffect">
                                  <p:stCondLst>
                                    <p:cond delay="0"/>
                                  </p:stCondLst>
                                  <p:childTnLst>
                                    <p:set>
                                      <p:cBhvr>
                                        <p:cTn id="54" dur="1" fill="hold">
                                          <p:stCondLst>
                                            <p:cond delay="0"/>
                                          </p:stCondLst>
                                        </p:cTn>
                                        <p:tgtEl>
                                          <p:spTgt spid="189444"/>
                                        </p:tgtEl>
                                        <p:attrNameLst>
                                          <p:attrName>style.visibility</p:attrName>
                                        </p:attrNameLst>
                                      </p:cBhvr>
                                      <p:to>
                                        <p:strVal val="hidden"/>
                                      </p:to>
                                    </p:set>
                                  </p:childTnLst>
                                </p:cTn>
                              </p:par>
                              <p:par>
                                <p:cTn id="55" presetID="17" presetClass="entr" presetSubtype="4" fill="hold" grpId="0" nodeType="withEffect">
                                  <p:stCondLst>
                                    <p:cond delay="0"/>
                                  </p:stCondLst>
                                  <p:childTnLst>
                                    <p:set>
                                      <p:cBhvr>
                                        <p:cTn id="56" dur="1" fill="hold">
                                          <p:stCondLst>
                                            <p:cond delay="0"/>
                                          </p:stCondLst>
                                        </p:cTn>
                                        <p:tgtEl>
                                          <p:spTgt spid="189455"/>
                                        </p:tgtEl>
                                        <p:attrNameLst>
                                          <p:attrName>style.visibility</p:attrName>
                                        </p:attrNameLst>
                                      </p:cBhvr>
                                      <p:to>
                                        <p:strVal val="visible"/>
                                      </p:to>
                                    </p:set>
                                    <p:anim calcmode="lin" valueType="num">
                                      <p:cBhvr>
                                        <p:cTn id="57" dur="1000" fill="hold"/>
                                        <p:tgtEl>
                                          <p:spTgt spid="189455"/>
                                        </p:tgtEl>
                                        <p:attrNameLst>
                                          <p:attrName>ppt_x</p:attrName>
                                        </p:attrNameLst>
                                      </p:cBhvr>
                                      <p:tavLst>
                                        <p:tav tm="0">
                                          <p:val>
                                            <p:strVal val="#ppt_x"/>
                                          </p:val>
                                        </p:tav>
                                        <p:tav tm="100000">
                                          <p:val>
                                            <p:strVal val="#ppt_x"/>
                                          </p:val>
                                        </p:tav>
                                      </p:tavLst>
                                    </p:anim>
                                    <p:anim calcmode="lin" valueType="num">
                                      <p:cBhvr>
                                        <p:cTn id="58" dur="1000" fill="hold"/>
                                        <p:tgtEl>
                                          <p:spTgt spid="189455"/>
                                        </p:tgtEl>
                                        <p:attrNameLst>
                                          <p:attrName>ppt_y</p:attrName>
                                        </p:attrNameLst>
                                      </p:cBhvr>
                                      <p:tavLst>
                                        <p:tav tm="0">
                                          <p:val>
                                            <p:strVal val="#ppt_y+#ppt_h/2"/>
                                          </p:val>
                                        </p:tav>
                                        <p:tav tm="100000">
                                          <p:val>
                                            <p:strVal val="#ppt_y"/>
                                          </p:val>
                                        </p:tav>
                                      </p:tavLst>
                                    </p:anim>
                                    <p:anim calcmode="lin" valueType="num">
                                      <p:cBhvr>
                                        <p:cTn id="59" dur="1000" fill="hold"/>
                                        <p:tgtEl>
                                          <p:spTgt spid="189455"/>
                                        </p:tgtEl>
                                        <p:attrNameLst>
                                          <p:attrName>ppt_w</p:attrName>
                                        </p:attrNameLst>
                                      </p:cBhvr>
                                      <p:tavLst>
                                        <p:tav tm="0">
                                          <p:val>
                                            <p:strVal val="#ppt_w"/>
                                          </p:val>
                                        </p:tav>
                                        <p:tav tm="100000">
                                          <p:val>
                                            <p:strVal val="#ppt_w"/>
                                          </p:val>
                                        </p:tav>
                                      </p:tavLst>
                                    </p:anim>
                                    <p:anim calcmode="lin" valueType="num">
                                      <p:cBhvr>
                                        <p:cTn id="60" dur="1000" fill="hold"/>
                                        <p:tgtEl>
                                          <p:spTgt spid="189455"/>
                                        </p:tgtEl>
                                        <p:attrNameLst>
                                          <p:attrName>ppt_h</p:attrName>
                                        </p:attrNameLst>
                                      </p:cBhvr>
                                      <p:tavLst>
                                        <p:tav tm="0">
                                          <p:val>
                                            <p:fltVal val="0"/>
                                          </p:val>
                                        </p:tav>
                                        <p:tav tm="100000">
                                          <p:val>
                                            <p:strVal val="#ppt_h"/>
                                          </p:val>
                                        </p:tav>
                                      </p:tavLst>
                                    </p:anim>
                                  </p:childTnLst>
                                </p:cTn>
                              </p:par>
                            </p:childTnLst>
                          </p:cTn>
                        </p:par>
                        <p:par>
                          <p:cTn id="61" fill="hold">
                            <p:stCondLst>
                              <p:cond delay="1000"/>
                            </p:stCondLst>
                            <p:childTnLst>
                              <p:par>
                                <p:cTn id="62" presetID="1" presetClass="entr" presetSubtype="0" fill="hold" nodeType="afterEffect">
                                  <p:stCondLst>
                                    <p:cond delay="0"/>
                                  </p:stCondLst>
                                  <p:childTnLst>
                                    <p:set>
                                      <p:cBhvr>
                                        <p:cTn id="63" dur="1" fill="hold">
                                          <p:stCondLst>
                                            <p:cond delay="0"/>
                                          </p:stCondLst>
                                        </p:cTn>
                                        <p:tgtEl>
                                          <p:spTgt spid="189461"/>
                                        </p:tgtEl>
                                        <p:attrNameLst>
                                          <p:attrName>style.visibility</p:attrName>
                                        </p:attrNameLst>
                                      </p:cBhvr>
                                      <p:to>
                                        <p:strVal val="visible"/>
                                      </p:to>
                                    </p:set>
                                  </p:childTnLst>
                                </p:cTn>
                              </p:par>
                            </p:childTnLst>
                          </p:cTn>
                        </p:par>
                      </p:childTnLst>
                    </p:cTn>
                  </p:par>
                  <p:par>
                    <p:cTn id="64" fill="hold">
                      <p:stCondLst>
                        <p:cond delay="indefinite"/>
                      </p:stCondLst>
                      <p:childTnLst>
                        <p:par>
                          <p:cTn id="65" fill="hold">
                            <p:stCondLst>
                              <p:cond delay="0"/>
                            </p:stCondLst>
                            <p:childTnLst>
                              <p:par>
                                <p:cTn id="66" presetID="1" presetClass="exit" presetSubtype="0" fill="hold" grpId="1" nodeType="clickEffect">
                                  <p:stCondLst>
                                    <p:cond delay="0"/>
                                  </p:stCondLst>
                                  <p:childTnLst>
                                    <p:set>
                                      <p:cBhvr>
                                        <p:cTn id="67" dur="1" fill="hold">
                                          <p:stCondLst>
                                            <p:cond delay="0"/>
                                          </p:stCondLst>
                                        </p:cTn>
                                        <p:tgtEl>
                                          <p:spTgt spid="189446"/>
                                        </p:tgtEl>
                                        <p:attrNameLst>
                                          <p:attrName>style.visibility</p:attrName>
                                        </p:attrNameLst>
                                      </p:cBhvr>
                                      <p:to>
                                        <p:strVal val="hidden"/>
                                      </p:to>
                                    </p:set>
                                  </p:childTnLst>
                                </p:cTn>
                              </p:par>
                              <p:par>
                                <p:cTn id="68" presetID="17" presetClass="entr" presetSubtype="4" fill="hold" grpId="0" nodeType="withEffect">
                                  <p:stCondLst>
                                    <p:cond delay="0"/>
                                  </p:stCondLst>
                                  <p:childTnLst>
                                    <p:set>
                                      <p:cBhvr>
                                        <p:cTn id="69" dur="1" fill="hold">
                                          <p:stCondLst>
                                            <p:cond delay="0"/>
                                          </p:stCondLst>
                                        </p:cTn>
                                        <p:tgtEl>
                                          <p:spTgt spid="189458"/>
                                        </p:tgtEl>
                                        <p:attrNameLst>
                                          <p:attrName>style.visibility</p:attrName>
                                        </p:attrNameLst>
                                      </p:cBhvr>
                                      <p:to>
                                        <p:strVal val="visible"/>
                                      </p:to>
                                    </p:set>
                                    <p:anim calcmode="lin" valueType="num">
                                      <p:cBhvr>
                                        <p:cTn id="70" dur="1000" fill="hold"/>
                                        <p:tgtEl>
                                          <p:spTgt spid="189458"/>
                                        </p:tgtEl>
                                        <p:attrNameLst>
                                          <p:attrName>ppt_x</p:attrName>
                                        </p:attrNameLst>
                                      </p:cBhvr>
                                      <p:tavLst>
                                        <p:tav tm="0">
                                          <p:val>
                                            <p:strVal val="#ppt_x"/>
                                          </p:val>
                                        </p:tav>
                                        <p:tav tm="100000">
                                          <p:val>
                                            <p:strVal val="#ppt_x"/>
                                          </p:val>
                                        </p:tav>
                                      </p:tavLst>
                                    </p:anim>
                                    <p:anim calcmode="lin" valueType="num">
                                      <p:cBhvr>
                                        <p:cTn id="71" dur="1000" fill="hold"/>
                                        <p:tgtEl>
                                          <p:spTgt spid="189458"/>
                                        </p:tgtEl>
                                        <p:attrNameLst>
                                          <p:attrName>ppt_y</p:attrName>
                                        </p:attrNameLst>
                                      </p:cBhvr>
                                      <p:tavLst>
                                        <p:tav tm="0">
                                          <p:val>
                                            <p:strVal val="#ppt_y+#ppt_h/2"/>
                                          </p:val>
                                        </p:tav>
                                        <p:tav tm="100000">
                                          <p:val>
                                            <p:strVal val="#ppt_y"/>
                                          </p:val>
                                        </p:tav>
                                      </p:tavLst>
                                    </p:anim>
                                    <p:anim calcmode="lin" valueType="num">
                                      <p:cBhvr>
                                        <p:cTn id="72" dur="1000" fill="hold"/>
                                        <p:tgtEl>
                                          <p:spTgt spid="189458"/>
                                        </p:tgtEl>
                                        <p:attrNameLst>
                                          <p:attrName>ppt_w</p:attrName>
                                        </p:attrNameLst>
                                      </p:cBhvr>
                                      <p:tavLst>
                                        <p:tav tm="0">
                                          <p:val>
                                            <p:strVal val="#ppt_w"/>
                                          </p:val>
                                        </p:tav>
                                        <p:tav tm="100000">
                                          <p:val>
                                            <p:strVal val="#ppt_w"/>
                                          </p:val>
                                        </p:tav>
                                      </p:tavLst>
                                    </p:anim>
                                    <p:anim calcmode="lin" valueType="num">
                                      <p:cBhvr>
                                        <p:cTn id="73" dur="1000" fill="hold"/>
                                        <p:tgtEl>
                                          <p:spTgt spid="189458"/>
                                        </p:tgtEl>
                                        <p:attrNameLst>
                                          <p:attrName>ppt_h</p:attrName>
                                        </p:attrNameLst>
                                      </p:cBhvr>
                                      <p:tavLst>
                                        <p:tav tm="0">
                                          <p:val>
                                            <p:fltVal val="0"/>
                                          </p:val>
                                        </p:tav>
                                        <p:tav tm="100000">
                                          <p:val>
                                            <p:strVal val="#ppt_h"/>
                                          </p:val>
                                        </p:tav>
                                      </p:tavLst>
                                    </p:anim>
                                  </p:childTnLst>
                                </p:cTn>
                              </p:par>
                            </p:childTnLst>
                          </p:cTn>
                        </p:par>
                        <p:par>
                          <p:cTn id="74" fill="hold">
                            <p:stCondLst>
                              <p:cond delay="1000"/>
                            </p:stCondLst>
                            <p:childTnLst>
                              <p:par>
                                <p:cTn id="75" presetID="1" presetClass="entr" presetSubtype="0" fill="hold" nodeType="afterEffect">
                                  <p:stCondLst>
                                    <p:cond delay="0"/>
                                  </p:stCondLst>
                                  <p:childTnLst>
                                    <p:set>
                                      <p:cBhvr>
                                        <p:cTn id="76" dur="1" fill="hold">
                                          <p:stCondLst>
                                            <p:cond delay="499"/>
                                          </p:stCondLst>
                                        </p:cTn>
                                        <p:tgtEl>
                                          <p:spTgt spid="18946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9443" grpId="0" animBg="1"/>
      <p:bldP spid="189443" grpId="1" animBg="1"/>
      <p:bldP spid="189444" grpId="0" animBg="1"/>
      <p:bldP spid="189444" grpId="1" animBg="1"/>
      <p:bldP spid="189445" grpId="0" animBg="1"/>
      <p:bldP spid="189445" grpId="1" animBg="1"/>
      <p:bldP spid="189446" grpId="0" animBg="1"/>
      <p:bldP spid="189446" grpId="1" animBg="1"/>
      <p:bldP spid="189455" grpId="0" animBg="1"/>
      <p:bldP spid="189456" grpId="0" animBg="1"/>
      <p:bldP spid="189457" grpId="0" animBg="1"/>
      <p:bldP spid="189458" grpId="0" animBg="1"/>
    </p:bld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32098"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The </a:t>
            </a:r>
            <a:r>
              <a:rPr lang="en-US" sz="3600" b="1">
                <a:solidFill>
                  <a:srgbClr val="FF0000"/>
                </a:solidFill>
                <a:latin typeface="Courier New" charset="0"/>
              </a:rPr>
              <a:t>ArrayList</a:t>
            </a:r>
            <a:r>
              <a:rPr lang="en-US" sz="4000">
                <a:solidFill>
                  <a:srgbClr val="FF0000"/>
                </a:solidFill>
              </a:rPr>
              <a:t> Class</a:t>
            </a:r>
            <a:endParaRPr lang="en-US">
              <a:solidFill>
                <a:srgbClr val="FF0000"/>
              </a:solidFill>
            </a:endParaRPr>
          </a:p>
        </p:txBody>
      </p:sp>
      <p:sp>
        <p:nvSpPr>
          <p:cNvPr id="132099" name="Rectangle 3"/>
          <p:cNvSpPr>
            <a:spLocks noChangeArrowheads="1"/>
          </p:cNvSpPr>
          <p:nvPr/>
        </p:nvSpPr>
        <p:spPr bwMode="auto">
          <a:xfrm>
            <a:off x="482600" y="1155700"/>
            <a:ext cx="8128000" cy="17399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a:latin typeface="Times New Roman" charset="0"/>
              </a:rPr>
              <a:t>Although arrays are conceptually important as a data structure, they are not used as much in Java as they are in most other languages, partly because the </a:t>
            </a:r>
            <a:r>
              <a:rPr lang="en-US" sz="2000" b="1">
                <a:latin typeface="Courier New" charset="0"/>
              </a:rPr>
              <a:t>java.util</a:t>
            </a:r>
            <a:r>
              <a:rPr lang="en-US" sz="2400">
                <a:latin typeface="Times New Roman" charset="0"/>
              </a:rPr>
              <a:t> package includes a class called </a:t>
            </a:r>
            <a:r>
              <a:rPr lang="en-US" sz="2000" b="1">
                <a:latin typeface="Courier New" charset="0"/>
              </a:rPr>
              <a:t>ArrayList</a:t>
            </a:r>
            <a:r>
              <a:rPr lang="en-US" sz="2400">
                <a:latin typeface="Times New Roman" charset="0"/>
              </a:rPr>
              <a:t> that provides the standard array behavior along with other useful operations.</a:t>
            </a:r>
          </a:p>
        </p:txBody>
      </p:sp>
      <p:sp>
        <p:nvSpPr>
          <p:cNvPr id="132100" name="Rectangle 4"/>
          <p:cNvSpPr>
            <a:spLocks noChangeArrowheads="1"/>
          </p:cNvSpPr>
          <p:nvPr/>
        </p:nvSpPr>
        <p:spPr bwMode="auto">
          <a:xfrm>
            <a:off x="482600" y="2882900"/>
            <a:ext cx="8128000" cy="29083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20000"/>
              </a:spcAft>
              <a:buFontTx/>
              <a:buChar char="•"/>
            </a:pPr>
            <a:r>
              <a:rPr lang="en-US" sz="2400">
                <a:latin typeface="Times New Roman" charset="0"/>
              </a:rPr>
              <a:t>The main difference between a Java arrays and an </a:t>
            </a:r>
            <a:r>
              <a:rPr lang="en-US" sz="2000" b="1">
                <a:latin typeface="Courier New" charset="0"/>
              </a:rPr>
              <a:t>ArrayList</a:t>
            </a:r>
            <a:r>
              <a:rPr lang="en-US" sz="2400">
                <a:latin typeface="Times New Roman" charset="0"/>
              </a:rPr>
              <a:t> is that </a:t>
            </a:r>
            <a:r>
              <a:rPr lang="en-US" sz="2000" b="1">
                <a:latin typeface="Courier New" charset="0"/>
              </a:rPr>
              <a:t>ArrayList</a:t>
            </a:r>
            <a:r>
              <a:rPr lang="en-US" sz="2400">
                <a:latin typeface="Times New Roman" charset="0"/>
              </a:rPr>
              <a:t> is a Java class rather than a special form in the language.  This design has the following implications:</a:t>
            </a:r>
          </a:p>
          <a:p>
            <a:pPr marL="742950" lvl="1" indent="-285750" algn="just">
              <a:lnSpc>
                <a:spcPct val="85000"/>
              </a:lnSpc>
              <a:spcAft>
                <a:spcPct val="20000"/>
              </a:spcAft>
              <a:buFontTx/>
              <a:buChar char="–"/>
            </a:pPr>
            <a:r>
              <a:rPr lang="en-US" sz="2200">
                <a:latin typeface="Times New Roman" charset="0"/>
                <a:ea typeface="ＭＳ Ｐゴシック" charset="-128"/>
              </a:rPr>
              <a:t>All operations on </a:t>
            </a:r>
            <a:r>
              <a:rPr lang="en-US" sz="2000" b="1">
                <a:latin typeface="Courier New" charset="0"/>
                <a:ea typeface="ＭＳ Ｐゴシック" charset="-128"/>
              </a:rPr>
              <a:t>ArrayList</a:t>
            </a:r>
            <a:r>
              <a:rPr lang="en-US" sz="2000">
                <a:latin typeface="Times New Roman" charset="0"/>
                <a:ea typeface="ＭＳ Ｐゴシック" charset="-128"/>
              </a:rPr>
              <a:t>s</a:t>
            </a:r>
            <a:r>
              <a:rPr lang="en-US" sz="2200">
                <a:latin typeface="Times New Roman" charset="0"/>
                <a:ea typeface="ＭＳ Ｐゴシック" charset="-128"/>
              </a:rPr>
              <a:t> are specified as method calls.  </a:t>
            </a:r>
          </a:p>
          <a:p>
            <a:pPr marL="742950" lvl="1" indent="-285750" algn="just">
              <a:lnSpc>
                <a:spcPct val="85000"/>
              </a:lnSpc>
              <a:spcAft>
                <a:spcPct val="20000"/>
              </a:spcAft>
              <a:buFontTx/>
              <a:buChar char="–"/>
            </a:pPr>
            <a:r>
              <a:rPr lang="en-US" sz="2200">
                <a:latin typeface="Times New Roman" charset="0"/>
                <a:ea typeface="ＭＳ Ｐゴシック" charset="-128"/>
              </a:rPr>
              <a:t>You get the number of elements by calling the </a:t>
            </a:r>
            <a:r>
              <a:rPr lang="en-US" sz="2000" b="1">
                <a:latin typeface="Courier New" charset="0"/>
                <a:ea typeface="ＭＳ Ｐゴシック" charset="-128"/>
              </a:rPr>
              <a:t>size</a:t>
            </a:r>
            <a:r>
              <a:rPr lang="en-US" sz="2200">
                <a:latin typeface="Times New Roman" charset="0"/>
                <a:ea typeface="ＭＳ Ｐゴシック" charset="-128"/>
              </a:rPr>
              <a:t> method.</a:t>
            </a:r>
          </a:p>
          <a:p>
            <a:pPr marL="742950" lvl="1" indent="-285750" algn="just">
              <a:lnSpc>
                <a:spcPct val="85000"/>
              </a:lnSpc>
              <a:spcAft>
                <a:spcPct val="50000"/>
              </a:spcAft>
              <a:buFontTx/>
              <a:buChar char="–"/>
            </a:pPr>
            <a:r>
              <a:rPr lang="en-US" sz="2200">
                <a:latin typeface="Times New Roman" charset="0"/>
                <a:ea typeface="ＭＳ Ｐゴシック" charset="-128"/>
              </a:rPr>
              <a:t>You</a:t>
            </a:r>
            <a:r>
              <a:rPr lang="en-US" sz="2000">
                <a:latin typeface="Times New Roman" charset="0"/>
                <a:ea typeface="ＭＳ Ｐゴシック" charset="-128"/>
              </a:rPr>
              <a:t> </a:t>
            </a:r>
            <a:r>
              <a:rPr lang="en-US" sz="2200">
                <a:latin typeface="Times New Roman" charset="0"/>
                <a:ea typeface="ＭＳ Ｐゴシック" charset="-128"/>
              </a:rPr>
              <a:t>use the </a:t>
            </a:r>
            <a:r>
              <a:rPr lang="en-US" sz="2000" b="1">
                <a:latin typeface="Courier New" charset="0"/>
                <a:ea typeface="ＭＳ Ｐゴシック" charset="-128"/>
              </a:rPr>
              <a:t>get</a:t>
            </a:r>
            <a:r>
              <a:rPr lang="en-US" sz="2200">
                <a:latin typeface="Times New Roman" charset="0"/>
                <a:ea typeface="ＭＳ Ｐゴシック" charset="-128"/>
              </a:rPr>
              <a:t> and </a:t>
            </a:r>
            <a:r>
              <a:rPr lang="en-US" sz="2000" b="1">
                <a:latin typeface="Courier New" charset="0"/>
                <a:ea typeface="ＭＳ Ｐゴシック" charset="-128"/>
              </a:rPr>
              <a:t>set</a:t>
            </a:r>
            <a:r>
              <a:rPr lang="en-US" sz="2200">
                <a:latin typeface="Times New Roman" charset="0"/>
                <a:ea typeface="ＭＳ Ｐゴシック" charset="-128"/>
              </a:rPr>
              <a:t> methods to select individual elements. </a:t>
            </a:r>
          </a:p>
        </p:txBody>
      </p:sp>
      <p:sp>
        <p:nvSpPr>
          <p:cNvPr id="132102" name="Rectangle 6"/>
          <p:cNvSpPr>
            <a:spLocks noChangeArrowheads="1"/>
          </p:cNvSpPr>
          <p:nvPr/>
        </p:nvSpPr>
        <p:spPr bwMode="auto">
          <a:xfrm>
            <a:off x="482600" y="5003800"/>
            <a:ext cx="8128000" cy="9271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a:latin typeface="Times New Roman" charset="0"/>
              </a:rPr>
              <a:t>The next slide summarizes the most important methods in the </a:t>
            </a:r>
            <a:r>
              <a:rPr lang="en-US" sz="2000" b="1">
                <a:latin typeface="Courier New" charset="0"/>
              </a:rPr>
              <a:t>ArrayList</a:t>
            </a:r>
            <a:r>
              <a:rPr lang="en-US" sz="2400">
                <a:latin typeface="Times New Roman" charset="0"/>
              </a:rPr>
              <a:t> class.  The notation </a:t>
            </a:r>
            <a:r>
              <a:rPr lang="en-US" sz="2000" b="1">
                <a:latin typeface="Courier New" charset="0"/>
              </a:rPr>
              <a:t>&lt;T&gt;</a:t>
            </a:r>
            <a:r>
              <a:rPr lang="en-US" sz="2400">
                <a:latin typeface="Times New Roman" charset="0"/>
              </a:rPr>
              <a:t> in these descriptions indicates the element type.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3210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3210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32100">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32100">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13210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100" grpId="0" build="p" bldLvl="2" autoUpdateAnimBg="0"/>
      <p:bldP spid="132102" grpId="0" build="p" autoUpdateAnimBg="0"/>
    </p:bld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Methods in the </a:t>
            </a:r>
            <a:r>
              <a:rPr lang="en-US" sz="3600" b="1">
                <a:solidFill>
                  <a:srgbClr val="FF0000"/>
                </a:solidFill>
                <a:latin typeface="Courier New" charset="0"/>
              </a:rPr>
              <a:t>ArrayList</a:t>
            </a:r>
            <a:r>
              <a:rPr lang="en-US" sz="4000">
                <a:solidFill>
                  <a:srgbClr val="FF0000"/>
                </a:solidFill>
              </a:rPr>
              <a:t> Class</a:t>
            </a:r>
            <a:endParaRPr lang="en-US">
              <a:solidFill>
                <a:srgbClr val="FF0000"/>
              </a:solidFill>
            </a:endParaRPr>
          </a:p>
        </p:txBody>
      </p:sp>
      <p:sp>
        <p:nvSpPr>
          <p:cNvPr id="134147" name="Rectangle 3"/>
          <p:cNvSpPr>
            <a:spLocks noChangeArrowheads="1"/>
          </p:cNvSpPr>
          <p:nvPr/>
        </p:nvSpPr>
        <p:spPr bwMode="auto">
          <a:xfrm>
            <a:off x="533400" y="1092200"/>
            <a:ext cx="8077200" cy="549275"/>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600" b="1">
              <a:latin typeface="Courier New" charset="0"/>
            </a:endParaRPr>
          </a:p>
        </p:txBody>
      </p:sp>
      <p:sp>
        <p:nvSpPr>
          <p:cNvPr id="134148" name="Text Box 4"/>
          <p:cNvSpPr txBox="1">
            <a:spLocks noChangeArrowheads="1"/>
          </p:cNvSpPr>
          <p:nvPr/>
        </p:nvSpPr>
        <p:spPr bwMode="auto">
          <a:xfrm>
            <a:off x="609600" y="1066800"/>
            <a:ext cx="7848600" cy="336550"/>
          </a:xfrm>
          <a:prstGeom prst="rect">
            <a:avLst/>
          </a:prstGeom>
          <a:noFill/>
          <a:ln w="9525">
            <a:noFill/>
            <a:miter lim="800000"/>
            <a:headEnd/>
            <a:tailEnd/>
          </a:ln>
          <a:effectLst/>
        </p:spPr>
        <p:txBody>
          <a:bodyPr>
            <a:prstTxWarp prst="textNoShape">
              <a:avLst/>
            </a:prstTxWarp>
            <a:spAutoFit/>
          </a:bodyPr>
          <a:lstStyle/>
          <a:p>
            <a:pPr>
              <a:spcBef>
                <a:spcPct val="50000"/>
              </a:spcBef>
            </a:pPr>
            <a:r>
              <a:rPr sz="1600" b="1" noProof="1">
                <a:latin typeface="Courier New" charset="0"/>
              </a:rPr>
              <a:t>boolean add(&lt;T&gt; element)</a:t>
            </a:r>
            <a:endParaRPr lang="en-US" b="1">
              <a:latin typeface="Courier New" charset="0"/>
            </a:endParaRPr>
          </a:p>
        </p:txBody>
      </p:sp>
      <p:sp>
        <p:nvSpPr>
          <p:cNvPr id="134149" name="Text Box 5"/>
          <p:cNvSpPr txBox="1">
            <a:spLocks noChangeArrowheads="1"/>
          </p:cNvSpPr>
          <p:nvPr/>
        </p:nvSpPr>
        <p:spPr bwMode="auto">
          <a:xfrm>
            <a:off x="914400" y="1271588"/>
            <a:ext cx="7620000" cy="336550"/>
          </a:xfrm>
          <a:prstGeom prst="rect">
            <a:avLst/>
          </a:prstGeom>
          <a:noFill/>
          <a:ln w="9525">
            <a:noFill/>
            <a:miter lim="800000"/>
            <a:headEnd/>
            <a:tailEnd/>
          </a:ln>
          <a:effectLst/>
        </p:spPr>
        <p:txBody>
          <a:bodyPr>
            <a:prstTxWarp prst="textNoShape">
              <a:avLst/>
            </a:prstTxWarp>
            <a:spAutoFit/>
          </a:bodyPr>
          <a:lstStyle/>
          <a:p>
            <a:pPr>
              <a:spcBef>
                <a:spcPct val="50000"/>
              </a:spcBef>
            </a:pPr>
            <a:r>
              <a:rPr sz="1600" noProof="1">
                <a:latin typeface="Times New Roman" charset="0"/>
              </a:rPr>
              <a:t>Adds a new element to the end of the </a:t>
            </a:r>
            <a:r>
              <a:rPr sz="1400" b="1" noProof="1">
                <a:latin typeface="Courier New" charset="0"/>
              </a:rPr>
              <a:t>ArrayList</a:t>
            </a:r>
            <a:r>
              <a:rPr sz="1600" noProof="1">
                <a:latin typeface="Times New Roman" charset="0"/>
              </a:rPr>
              <a:t>; the return value is always </a:t>
            </a:r>
            <a:r>
              <a:rPr sz="1400" b="1" noProof="1">
                <a:latin typeface="Courier New" charset="0"/>
              </a:rPr>
              <a:t>true</a:t>
            </a:r>
            <a:r>
              <a:rPr lang="en-US" sz="1600">
                <a:latin typeface="Times New Roman" charset="0"/>
              </a:rPr>
              <a:t>. </a:t>
            </a:r>
          </a:p>
        </p:txBody>
      </p:sp>
      <p:sp>
        <p:nvSpPr>
          <p:cNvPr id="134150" name="Rectangle 6"/>
          <p:cNvSpPr>
            <a:spLocks noChangeArrowheads="1"/>
          </p:cNvSpPr>
          <p:nvPr/>
        </p:nvSpPr>
        <p:spPr bwMode="auto">
          <a:xfrm>
            <a:off x="533400" y="1597025"/>
            <a:ext cx="8077200" cy="549275"/>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600" b="1">
              <a:latin typeface="Courier New" charset="0"/>
            </a:endParaRPr>
          </a:p>
        </p:txBody>
      </p:sp>
      <p:sp>
        <p:nvSpPr>
          <p:cNvPr id="134151" name="Text Box 7"/>
          <p:cNvSpPr txBox="1">
            <a:spLocks noChangeArrowheads="1"/>
          </p:cNvSpPr>
          <p:nvPr/>
        </p:nvSpPr>
        <p:spPr bwMode="auto">
          <a:xfrm>
            <a:off x="609600" y="1571625"/>
            <a:ext cx="7848600" cy="336550"/>
          </a:xfrm>
          <a:prstGeom prst="rect">
            <a:avLst/>
          </a:prstGeom>
          <a:noFill/>
          <a:ln w="9525">
            <a:noFill/>
            <a:miter lim="800000"/>
            <a:headEnd/>
            <a:tailEnd/>
          </a:ln>
          <a:effectLst/>
        </p:spPr>
        <p:txBody>
          <a:bodyPr>
            <a:prstTxWarp prst="textNoShape">
              <a:avLst/>
            </a:prstTxWarp>
            <a:spAutoFit/>
          </a:bodyPr>
          <a:lstStyle/>
          <a:p>
            <a:pPr>
              <a:spcBef>
                <a:spcPct val="50000"/>
              </a:spcBef>
            </a:pPr>
            <a:r>
              <a:rPr sz="1600" b="1" noProof="1">
                <a:latin typeface="Courier New" charset="0"/>
              </a:rPr>
              <a:t>void add(int index, &lt;T&gt; element)</a:t>
            </a:r>
            <a:endParaRPr lang="en-US" sz="1600" b="1">
              <a:latin typeface="Courier New" charset="0"/>
            </a:endParaRPr>
          </a:p>
        </p:txBody>
      </p:sp>
      <p:sp>
        <p:nvSpPr>
          <p:cNvPr id="134152" name="Text Box 8"/>
          <p:cNvSpPr txBox="1">
            <a:spLocks noChangeArrowheads="1"/>
          </p:cNvSpPr>
          <p:nvPr/>
        </p:nvSpPr>
        <p:spPr bwMode="auto">
          <a:xfrm>
            <a:off x="914400" y="1776413"/>
            <a:ext cx="7620000" cy="336550"/>
          </a:xfrm>
          <a:prstGeom prst="rect">
            <a:avLst/>
          </a:prstGeom>
          <a:noFill/>
          <a:ln w="9525">
            <a:noFill/>
            <a:miter lim="800000"/>
            <a:headEnd/>
            <a:tailEnd/>
          </a:ln>
          <a:effectLst/>
        </p:spPr>
        <p:txBody>
          <a:bodyPr>
            <a:prstTxWarp prst="textNoShape">
              <a:avLst/>
            </a:prstTxWarp>
            <a:spAutoFit/>
          </a:bodyPr>
          <a:lstStyle/>
          <a:p>
            <a:pPr>
              <a:spcBef>
                <a:spcPct val="50000"/>
              </a:spcBef>
            </a:pPr>
            <a:r>
              <a:rPr sz="1600" noProof="1">
                <a:latin typeface="Times New Roman" charset="0"/>
              </a:rPr>
              <a:t>Inserts a new element into the </a:t>
            </a:r>
            <a:r>
              <a:rPr sz="1400" b="1" noProof="1">
                <a:latin typeface="Courier New" charset="0"/>
              </a:rPr>
              <a:t>ArrayList</a:t>
            </a:r>
            <a:r>
              <a:rPr sz="1600" noProof="1">
                <a:latin typeface="Times New Roman" charset="0"/>
              </a:rPr>
              <a:t> before the position specified by </a:t>
            </a:r>
            <a:r>
              <a:rPr sz="1400" b="1" noProof="1">
                <a:latin typeface="Courier New" charset="0"/>
              </a:rPr>
              <a:t>index</a:t>
            </a:r>
            <a:r>
              <a:rPr sz="1600" noProof="1">
                <a:latin typeface="Times New Roman" charset="0"/>
              </a:rPr>
              <a:t>.</a:t>
            </a:r>
            <a:endParaRPr lang="en-US" sz="1600">
              <a:latin typeface="Times New Roman" charset="0"/>
            </a:endParaRPr>
          </a:p>
        </p:txBody>
      </p:sp>
      <p:sp>
        <p:nvSpPr>
          <p:cNvPr id="134153" name="Rectangle 9"/>
          <p:cNvSpPr>
            <a:spLocks noChangeArrowheads="1"/>
          </p:cNvSpPr>
          <p:nvPr/>
        </p:nvSpPr>
        <p:spPr bwMode="auto">
          <a:xfrm>
            <a:off x="533400" y="2101850"/>
            <a:ext cx="8077200" cy="549275"/>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600" b="1">
              <a:latin typeface="Courier New" charset="0"/>
            </a:endParaRPr>
          </a:p>
        </p:txBody>
      </p:sp>
      <p:sp>
        <p:nvSpPr>
          <p:cNvPr id="134154" name="Text Box 10"/>
          <p:cNvSpPr txBox="1">
            <a:spLocks noChangeArrowheads="1"/>
          </p:cNvSpPr>
          <p:nvPr/>
        </p:nvSpPr>
        <p:spPr bwMode="auto">
          <a:xfrm>
            <a:off x="609600" y="2076450"/>
            <a:ext cx="7848600" cy="336550"/>
          </a:xfrm>
          <a:prstGeom prst="rect">
            <a:avLst/>
          </a:prstGeom>
          <a:noFill/>
          <a:ln w="9525">
            <a:noFill/>
            <a:miter lim="800000"/>
            <a:headEnd/>
            <a:tailEnd/>
          </a:ln>
          <a:effectLst/>
        </p:spPr>
        <p:txBody>
          <a:bodyPr>
            <a:prstTxWarp prst="textNoShape">
              <a:avLst/>
            </a:prstTxWarp>
            <a:spAutoFit/>
          </a:bodyPr>
          <a:lstStyle/>
          <a:p>
            <a:pPr>
              <a:spcBef>
                <a:spcPct val="50000"/>
              </a:spcBef>
            </a:pPr>
            <a:r>
              <a:rPr sz="1600" b="1" noProof="1">
                <a:latin typeface="Courier New" charset="0"/>
              </a:rPr>
              <a:t>&lt;T&gt; remove(int index)</a:t>
            </a:r>
            <a:endParaRPr lang="en-US" sz="1600" b="1">
              <a:latin typeface="Courier New" charset="0"/>
            </a:endParaRPr>
          </a:p>
        </p:txBody>
      </p:sp>
      <p:sp>
        <p:nvSpPr>
          <p:cNvPr id="134155" name="Text Box 11"/>
          <p:cNvSpPr txBox="1">
            <a:spLocks noChangeArrowheads="1"/>
          </p:cNvSpPr>
          <p:nvPr/>
        </p:nvSpPr>
        <p:spPr bwMode="auto">
          <a:xfrm>
            <a:off x="914400" y="2281238"/>
            <a:ext cx="7620000" cy="336550"/>
          </a:xfrm>
          <a:prstGeom prst="rect">
            <a:avLst/>
          </a:prstGeom>
          <a:noFill/>
          <a:ln w="9525">
            <a:noFill/>
            <a:miter lim="800000"/>
            <a:headEnd/>
            <a:tailEnd/>
          </a:ln>
          <a:effectLst/>
        </p:spPr>
        <p:txBody>
          <a:bodyPr>
            <a:prstTxWarp prst="textNoShape">
              <a:avLst/>
            </a:prstTxWarp>
            <a:spAutoFit/>
          </a:bodyPr>
          <a:lstStyle/>
          <a:p>
            <a:pPr>
              <a:spcBef>
                <a:spcPct val="50000"/>
              </a:spcBef>
            </a:pPr>
            <a:r>
              <a:rPr sz="1600" noProof="1">
                <a:latin typeface="Times New Roman" charset="0"/>
              </a:rPr>
              <a:t>Removes the element at the specified position and returns that value</a:t>
            </a:r>
            <a:r>
              <a:rPr lang="en-US" sz="1600">
                <a:latin typeface="Times New Roman" charset="0"/>
              </a:rPr>
              <a:t>. </a:t>
            </a:r>
          </a:p>
        </p:txBody>
      </p:sp>
      <p:sp>
        <p:nvSpPr>
          <p:cNvPr id="134156" name="Rectangle 12"/>
          <p:cNvSpPr>
            <a:spLocks noChangeArrowheads="1"/>
          </p:cNvSpPr>
          <p:nvPr/>
        </p:nvSpPr>
        <p:spPr bwMode="auto">
          <a:xfrm>
            <a:off x="533400" y="2606675"/>
            <a:ext cx="8077200" cy="549275"/>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600" b="1">
              <a:latin typeface="Courier New" charset="0"/>
            </a:endParaRPr>
          </a:p>
        </p:txBody>
      </p:sp>
      <p:sp>
        <p:nvSpPr>
          <p:cNvPr id="134157" name="Text Box 13"/>
          <p:cNvSpPr txBox="1">
            <a:spLocks noChangeArrowheads="1"/>
          </p:cNvSpPr>
          <p:nvPr/>
        </p:nvSpPr>
        <p:spPr bwMode="auto">
          <a:xfrm>
            <a:off x="609600" y="2581275"/>
            <a:ext cx="7848600" cy="336550"/>
          </a:xfrm>
          <a:prstGeom prst="rect">
            <a:avLst/>
          </a:prstGeom>
          <a:noFill/>
          <a:ln w="9525">
            <a:noFill/>
            <a:miter lim="800000"/>
            <a:headEnd/>
            <a:tailEnd/>
          </a:ln>
          <a:effectLst/>
        </p:spPr>
        <p:txBody>
          <a:bodyPr>
            <a:prstTxWarp prst="textNoShape">
              <a:avLst/>
            </a:prstTxWarp>
            <a:spAutoFit/>
          </a:bodyPr>
          <a:lstStyle/>
          <a:p>
            <a:pPr>
              <a:spcBef>
                <a:spcPct val="50000"/>
              </a:spcBef>
            </a:pPr>
            <a:r>
              <a:rPr sz="1600" b="1" noProof="1">
                <a:latin typeface="Courier New" charset="0"/>
              </a:rPr>
              <a:t>boolean remove(&lt;T&gt; element)</a:t>
            </a:r>
            <a:endParaRPr lang="en-US" b="1">
              <a:latin typeface="Courier New" charset="0"/>
            </a:endParaRPr>
          </a:p>
        </p:txBody>
      </p:sp>
      <p:sp>
        <p:nvSpPr>
          <p:cNvPr id="134158" name="Text Box 14"/>
          <p:cNvSpPr txBox="1">
            <a:spLocks noChangeArrowheads="1"/>
          </p:cNvSpPr>
          <p:nvPr/>
        </p:nvSpPr>
        <p:spPr bwMode="auto">
          <a:xfrm>
            <a:off x="914400" y="2786063"/>
            <a:ext cx="7620000" cy="336550"/>
          </a:xfrm>
          <a:prstGeom prst="rect">
            <a:avLst/>
          </a:prstGeom>
          <a:noFill/>
          <a:ln w="9525">
            <a:noFill/>
            <a:miter lim="800000"/>
            <a:headEnd/>
            <a:tailEnd/>
          </a:ln>
          <a:effectLst/>
        </p:spPr>
        <p:txBody>
          <a:bodyPr>
            <a:prstTxWarp prst="textNoShape">
              <a:avLst/>
            </a:prstTxWarp>
            <a:spAutoFit/>
          </a:bodyPr>
          <a:lstStyle/>
          <a:p>
            <a:pPr>
              <a:spcBef>
                <a:spcPct val="50000"/>
              </a:spcBef>
            </a:pPr>
            <a:r>
              <a:rPr sz="1600" noProof="1">
                <a:latin typeface="Times New Roman" charset="0"/>
              </a:rPr>
              <a:t>Removes the first instance of </a:t>
            </a:r>
            <a:r>
              <a:rPr sz="1400" b="1" noProof="1">
                <a:latin typeface="Courier New" charset="0"/>
              </a:rPr>
              <a:t>element</a:t>
            </a:r>
            <a:r>
              <a:rPr sz="1600" noProof="1">
                <a:latin typeface="Times New Roman" charset="0"/>
              </a:rPr>
              <a:t>, if it appears; returns </a:t>
            </a:r>
            <a:r>
              <a:rPr sz="1400" b="1" noProof="1">
                <a:latin typeface="Courier New" charset="0"/>
              </a:rPr>
              <a:t>true</a:t>
            </a:r>
            <a:r>
              <a:rPr sz="1600" noProof="1">
                <a:latin typeface="Times New Roman" charset="0"/>
              </a:rPr>
              <a:t> if a match is found</a:t>
            </a:r>
            <a:r>
              <a:rPr lang="en-US" sz="1600">
                <a:latin typeface="Times New Roman" charset="0"/>
              </a:rPr>
              <a:t>. </a:t>
            </a:r>
          </a:p>
        </p:txBody>
      </p:sp>
      <p:sp>
        <p:nvSpPr>
          <p:cNvPr id="134159" name="Rectangle 15"/>
          <p:cNvSpPr>
            <a:spLocks noChangeArrowheads="1"/>
          </p:cNvSpPr>
          <p:nvPr/>
        </p:nvSpPr>
        <p:spPr bwMode="auto">
          <a:xfrm>
            <a:off x="533400" y="3111500"/>
            <a:ext cx="8077200" cy="549275"/>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600" b="1">
              <a:latin typeface="Courier New" charset="0"/>
            </a:endParaRPr>
          </a:p>
        </p:txBody>
      </p:sp>
      <p:sp>
        <p:nvSpPr>
          <p:cNvPr id="134160" name="Text Box 16"/>
          <p:cNvSpPr txBox="1">
            <a:spLocks noChangeArrowheads="1"/>
          </p:cNvSpPr>
          <p:nvPr/>
        </p:nvSpPr>
        <p:spPr bwMode="auto">
          <a:xfrm>
            <a:off x="609600" y="3086100"/>
            <a:ext cx="7848600" cy="336550"/>
          </a:xfrm>
          <a:prstGeom prst="rect">
            <a:avLst/>
          </a:prstGeom>
          <a:noFill/>
          <a:ln w="9525">
            <a:noFill/>
            <a:miter lim="800000"/>
            <a:headEnd/>
            <a:tailEnd/>
          </a:ln>
          <a:effectLst/>
        </p:spPr>
        <p:txBody>
          <a:bodyPr>
            <a:prstTxWarp prst="textNoShape">
              <a:avLst/>
            </a:prstTxWarp>
            <a:spAutoFit/>
          </a:bodyPr>
          <a:lstStyle/>
          <a:p>
            <a:pPr>
              <a:spcBef>
                <a:spcPct val="50000"/>
              </a:spcBef>
            </a:pPr>
            <a:r>
              <a:rPr sz="1600" b="1" noProof="1">
                <a:latin typeface="Courier New" charset="0"/>
              </a:rPr>
              <a:t>void clear()</a:t>
            </a:r>
            <a:endParaRPr lang="en-US" sz="1600" b="1">
              <a:latin typeface="Courier New" charset="0"/>
            </a:endParaRPr>
          </a:p>
        </p:txBody>
      </p:sp>
      <p:sp>
        <p:nvSpPr>
          <p:cNvPr id="134161" name="Text Box 17"/>
          <p:cNvSpPr txBox="1">
            <a:spLocks noChangeArrowheads="1"/>
          </p:cNvSpPr>
          <p:nvPr/>
        </p:nvSpPr>
        <p:spPr bwMode="auto">
          <a:xfrm>
            <a:off x="914400" y="3290888"/>
            <a:ext cx="7620000" cy="336550"/>
          </a:xfrm>
          <a:prstGeom prst="rect">
            <a:avLst/>
          </a:prstGeom>
          <a:noFill/>
          <a:ln w="9525">
            <a:noFill/>
            <a:miter lim="800000"/>
            <a:headEnd/>
            <a:tailEnd/>
          </a:ln>
          <a:effectLst/>
        </p:spPr>
        <p:txBody>
          <a:bodyPr>
            <a:prstTxWarp prst="textNoShape">
              <a:avLst/>
            </a:prstTxWarp>
            <a:spAutoFit/>
          </a:bodyPr>
          <a:lstStyle/>
          <a:p>
            <a:pPr>
              <a:spcBef>
                <a:spcPct val="50000"/>
              </a:spcBef>
            </a:pPr>
            <a:r>
              <a:rPr sz="1600" noProof="1">
                <a:latin typeface="Times New Roman" charset="0"/>
              </a:rPr>
              <a:t>Removes all elements from the </a:t>
            </a:r>
            <a:r>
              <a:rPr sz="1400" b="1" noProof="1">
                <a:latin typeface="Courier New" charset="0"/>
              </a:rPr>
              <a:t>ArrayList</a:t>
            </a:r>
            <a:r>
              <a:rPr lang="en-US" sz="1600">
                <a:latin typeface="Times New Roman" charset="0"/>
              </a:rPr>
              <a:t>. </a:t>
            </a:r>
          </a:p>
        </p:txBody>
      </p:sp>
      <p:sp>
        <p:nvSpPr>
          <p:cNvPr id="134162" name="Rectangle 18"/>
          <p:cNvSpPr>
            <a:spLocks noChangeArrowheads="1"/>
          </p:cNvSpPr>
          <p:nvPr/>
        </p:nvSpPr>
        <p:spPr bwMode="auto">
          <a:xfrm>
            <a:off x="533400" y="3616325"/>
            <a:ext cx="8077200" cy="549275"/>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600" b="1">
              <a:latin typeface="Courier New" charset="0"/>
            </a:endParaRPr>
          </a:p>
        </p:txBody>
      </p:sp>
      <p:sp>
        <p:nvSpPr>
          <p:cNvPr id="134163" name="Text Box 19"/>
          <p:cNvSpPr txBox="1">
            <a:spLocks noChangeArrowheads="1"/>
          </p:cNvSpPr>
          <p:nvPr/>
        </p:nvSpPr>
        <p:spPr bwMode="auto">
          <a:xfrm>
            <a:off x="609600" y="3590925"/>
            <a:ext cx="7848600" cy="336550"/>
          </a:xfrm>
          <a:prstGeom prst="rect">
            <a:avLst/>
          </a:prstGeom>
          <a:noFill/>
          <a:ln w="9525">
            <a:noFill/>
            <a:miter lim="800000"/>
            <a:headEnd/>
            <a:tailEnd/>
          </a:ln>
          <a:effectLst/>
        </p:spPr>
        <p:txBody>
          <a:bodyPr>
            <a:prstTxWarp prst="textNoShape">
              <a:avLst/>
            </a:prstTxWarp>
            <a:spAutoFit/>
          </a:bodyPr>
          <a:lstStyle/>
          <a:p>
            <a:pPr>
              <a:spcBef>
                <a:spcPct val="50000"/>
              </a:spcBef>
            </a:pPr>
            <a:r>
              <a:rPr sz="1600" b="1" noProof="1">
                <a:latin typeface="Courier New" charset="0"/>
              </a:rPr>
              <a:t>int size()</a:t>
            </a:r>
            <a:endParaRPr lang="en-US" sz="1600" b="1">
              <a:latin typeface="Courier New" charset="0"/>
            </a:endParaRPr>
          </a:p>
        </p:txBody>
      </p:sp>
      <p:sp>
        <p:nvSpPr>
          <p:cNvPr id="134164" name="Text Box 20"/>
          <p:cNvSpPr txBox="1">
            <a:spLocks noChangeArrowheads="1"/>
          </p:cNvSpPr>
          <p:nvPr/>
        </p:nvSpPr>
        <p:spPr bwMode="auto">
          <a:xfrm>
            <a:off x="914400" y="3795713"/>
            <a:ext cx="7620000" cy="336550"/>
          </a:xfrm>
          <a:prstGeom prst="rect">
            <a:avLst/>
          </a:prstGeom>
          <a:noFill/>
          <a:ln w="9525">
            <a:noFill/>
            <a:miter lim="800000"/>
            <a:headEnd/>
            <a:tailEnd/>
          </a:ln>
          <a:effectLst/>
        </p:spPr>
        <p:txBody>
          <a:bodyPr>
            <a:prstTxWarp prst="textNoShape">
              <a:avLst/>
            </a:prstTxWarp>
            <a:spAutoFit/>
          </a:bodyPr>
          <a:lstStyle/>
          <a:p>
            <a:pPr>
              <a:spcBef>
                <a:spcPct val="50000"/>
              </a:spcBef>
            </a:pPr>
            <a:r>
              <a:rPr sz="1600" noProof="1">
                <a:latin typeface="Times New Roman" charset="0"/>
              </a:rPr>
              <a:t>Returns the number of elements in the </a:t>
            </a:r>
            <a:r>
              <a:rPr sz="1400" b="1" noProof="1">
                <a:latin typeface="Courier New" charset="0"/>
              </a:rPr>
              <a:t>ArrayList</a:t>
            </a:r>
            <a:r>
              <a:rPr lang="en-US" sz="1600">
                <a:latin typeface="Times New Roman" charset="0"/>
              </a:rPr>
              <a:t>. </a:t>
            </a:r>
          </a:p>
        </p:txBody>
      </p:sp>
      <p:sp>
        <p:nvSpPr>
          <p:cNvPr id="134165" name="Rectangle 21"/>
          <p:cNvSpPr>
            <a:spLocks noChangeArrowheads="1"/>
          </p:cNvSpPr>
          <p:nvPr/>
        </p:nvSpPr>
        <p:spPr bwMode="auto">
          <a:xfrm>
            <a:off x="533400" y="4121150"/>
            <a:ext cx="8077200" cy="549275"/>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600" b="1">
              <a:latin typeface="Courier New" charset="0"/>
            </a:endParaRPr>
          </a:p>
        </p:txBody>
      </p:sp>
      <p:sp>
        <p:nvSpPr>
          <p:cNvPr id="134166" name="Text Box 22"/>
          <p:cNvSpPr txBox="1">
            <a:spLocks noChangeArrowheads="1"/>
          </p:cNvSpPr>
          <p:nvPr/>
        </p:nvSpPr>
        <p:spPr bwMode="auto">
          <a:xfrm>
            <a:off x="609600" y="4095750"/>
            <a:ext cx="7848600" cy="336550"/>
          </a:xfrm>
          <a:prstGeom prst="rect">
            <a:avLst/>
          </a:prstGeom>
          <a:noFill/>
          <a:ln w="9525">
            <a:noFill/>
            <a:miter lim="800000"/>
            <a:headEnd/>
            <a:tailEnd/>
          </a:ln>
          <a:effectLst/>
        </p:spPr>
        <p:txBody>
          <a:bodyPr>
            <a:prstTxWarp prst="textNoShape">
              <a:avLst/>
            </a:prstTxWarp>
            <a:spAutoFit/>
          </a:bodyPr>
          <a:lstStyle/>
          <a:p>
            <a:pPr>
              <a:spcBef>
                <a:spcPct val="50000"/>
              </a:spcBef>
            </a:pPr>
            <a:r>
              <a:rPr sz="1600" b="1" noProof="1">
                <a:latin typeface="Courier New" charset="0"/>
              </a:rPr>
              <a:t>&lt;T&gt; get(int index)</a:t>
            </a:r>
            <a:endParaRPr lang="en-US" b="1">
              <a:latin typeface="Courier New" charset="0"/>
            </a:endParaRPr>
          </a:p>
        </p:txBody>
      </p:sp>
      <p:sp>
        <p:nvSpPr>
          <p:cNvPr id="134167" name="Text Box 23"/>
          <p:cNvSpPr txBox="1">
            <a:spLocks noChangeArrowheads="1"/>
          </p:cNvSpPr>
          <p:nvPr/>
        </p:nvSpPr>
        <p:spPr bwMode="auto">
          <a:xfrm>
            <a:off x="914400" y="4300538"/>
            <a:ext cx="7620000" cy="336550"/>
          </a:xfrm>
          <a:prstGeom prst="rect">
            <a:avLst/>
          </a:prstGeom>
          <a:noFill/>
          <a:ln w="9525">
            <a:noFill/>
            <a:miter lim="800000"/>
            <a:headEnd/>
            <a:tailEnd/>
          </a:ln>
          <a:effectLst/>
        </p:spPr>
        <p:txBody>
          <a:bodyPr>
            <a:prstTxWarp prst="textNoShape">
              <a:avLst/>
            </a:prstTxWarp>
            <a:spAutoFit/>
          </a:bodyPr>
          <a:lstStyle/>
          <a:p>
            <a:pPr>
              <a:spcBef>
                <a:spcPct val="50000"/>
              </a:spcBef>
            </a:pPr>
            <a:r>
              <a:rPr sz="1600" noProof="1">
                <a:latin typeface="Times New Roman" charset="0"/>
              </a:rPr>
              <a:t>Returns the object at the specified index</a:t>
            </a:r>
            <a:r>
              <a:rPr lang="en-US" sz="1600">
                <a:latin typeface="Times New Roman" charset="0"/>
              </a:rPr>
              <a:t>. </a:t>
            </a:r>
          </a:p>
        </p:txBody>
      </p:sp>
      <p:sp>
        <p:nvSpPr>
          <p:cNvPr id="134168" name="Rectangle 24"/>
          <p:cNvSpPr>
            <a:spLocks noChangeArrowheads="1"/>
          </p:cNvSpPr>
          <p:nvPr/>
        </p:nvSpPr>
        <p:spPr bwMode="auto">
          <a:xfrm>
            <a:off x="533400" y="4625975"/>
            <a:ext cx="8077200" cy="549275"/>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600" b="1">
              <a:latin typeface="Courier New" charset="0"/>
            </a:endParaRPr>
          </a:p>
        </p:txBody>
      </p:sp>
      <p:sp>
        <p:nvSpPr>
          <p:cNvPr id="134169" name="Text Box 25"/>
          <p:cNvSpPr txBox="1">
            <a:spLocks noChangeArrowheads="1"/>
          </p:cNvSpPr>
          <p:nvPr/>
        </p:nvSpPr>
        <p:spPr bwMode="auto">
          <a:xfrm>
            <a:off x="609600" y="4600575"/>
            <a:ext cx="7848600" cy="336550"/>
          </a:xfrm>
          <a:prstGeom prst="rect">
            <a:avLst/>
          </a:prstGeom>
          <a:noFill/>
          <a:ln w="9525">
            <a:noFill/>
            <a:miter lim="800000"/>
            <a:headEnd/>
            <a:tailEnd/>
          </a:ln>
          <a:effectLst/>
        </p:spPr>
        <p:txBody>
          <a:bodyPr>
            <a:prstTxWarp prst="textNoShape">
              <a:avLst/>
            </a:prstTxWarp>
            <a:spAutoFit/>
          </a:bodyPr>
          <a:lstStyle/>
          <a:p>
            <a:pPr>
              <a:spcBef>
                <a:spcPct val="50000"/>
              </a:spcBef>
            </a:pPr>
            <a:r>
              <a:rPr sz="1600" b="1" noProof="1">
                <a:latin typeface="Courier New" charset="0"/>
              </a:rPr>
              <a:t>&lt;T&gt; set(int index, &lt;T&gt; value)</a:t>
            </a:r>
            <a:endParaRPr lang="en-US" b="1">
              <a:latin typeface="Courier New" charset="0"/>
            </a:endParaRPr>
          </a:p>
        </p:txBody>
      </p:sp>
      <p:sp>
        <p:nvSpPr>
          <p:cNvPr id="134170" name="Text Box 26"/>
          <p:cNvSpPr txBox="1">
            <a:spLocks noChangeArrowheads="1"/>
          </p:cNvSpPr>
          <p:nvPr/>
        </p:nvSpPr>
        <p:spPr bwMode="auto">
          <a:xfrm>
            <a:off x="914400" y="4805363"/>
            <a:ext cx="7620000" cy="336550"/>
          </a:xfrm>
          <a:prstGeom prst="rect">
            <a:avLst/>
          </a:prstGeom>
          <a:noFill/>
          <a:ln w="9525">
            <a:noFill/>
            <a:miter lim="800000"/>
            <a:headEnd/>
            <a:tailEnd/>
          </a:ln>
          <a:effectLst/>
        </p:spPr>
        <p:txBody>
          <a:bodyPr>
            <a:prstTxWarp prst="textNoShape">
              <a:avLst/>
            </a:prstTxWarp>
            <a:spAutoFit/>
          </a:bodyPr>
          <a:lstStyle/>
          <a:p>
            <a:pPr>
              <a:spcBef>
                <a:spcPct val="50000"/>
              </a:spcBef>
            </a:pPr>
            <a:r>
              <a:rPr sz="1600" noProof="1">
                <a:latin typeface="Times New Roman" charset="0"/>
              </a:rPr>
              <a:t>Sets the element at the specified index to the new value and returns the old value.</a:t>
            </a:r>
            <a:endParaRPr lang="en-US" sz="1600">
              <a:latin typeface="Times New Roman" charset="0"/>
            </a:endParaRPr>
          </a:p>
        </p:txBody>
      </p:sp>
      <p:sp>
        <p:nvSpPr>
          <p:cNvPr id="134171" name="Rectangle 27"/>
          <p:cNvSpPr>
            <a:spLocks noChangeArrowheads="1"/>
          </p:cNvSpPr>
          <p:nvPr/>
        </p:nvSpPr>
        <p:spPr bwMode="auto">
          <a:xfrm>
            <a:off x="533400" y="5130800"/>
            <a:ext cx="8077200" cy="549275"/>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600" b="1">
              <a:latin typeface="Courier New" charset="0"/>
            </a:endParaRPr>
          </a:p>
        </p:txBody>
      </p:sp>
      <p:sp>
        <p:nvSpPr>
          <p:cNvPr id="134172" name="Text Box 28"/>
          <p:cNvSpPr txBox="1">
            <a:spLocks noChangeArrowheads="1"/>
          </p:cNvSpPr>
          <p:nvPr/>
        </p:nvSpPr>
        <p:spPr bwMode="auto">
          <a:xfrm>
            <a:off x="609600" y="5105400"/>
            <a:ext cx="7848600" cy="336550"/>
          </a:xfrm>
          <a:prstGeom prst="rect">
            <a:avLst/>
          </a:prstGeom>
          <a:noFill/>
          <a:ln w="9525">
            <a:noFill/>
            <a:miter lim="800000"/>
            <a:headEnd/>
            <a:tailEnd/>
          </a:ln>
          <a:effectLst/>
        </p:spPr>
        <p:txBody>
          <a:bodyPr>
            <a:prstTxWarp prst="textNoShape">
              <a:avLst/>
            </a:prstTxWarp>
            <a:spAutoFit/>
          </a:bodyPr>
          <a:lstStyle/>
          <a:p>
            <a:pPr>
              <a:spcBef>
                <a:spcPct val="50000"/>
              </a:spcBef>
            </a:pPr>
            <a:r>
              <a:rPr sz="1600" b="1" noProof="1">
                <a:latin typeface="Courier New" charset="0"/>
              </a:rPr>
              <a:t>int indexOf(&lt;T&gt; value)</a:t>
            </a:r>
            <a:endParaRPr lang="en-US" sz="1600" b="1">
              <a:latin typeface="Courier New" charset="0"/>
            </a:endParaRPr>
          </a:p>
        </p:txBody>
      </p:sp>
      <p:sp>
        <p:nvSpPr>
          <p:cNvPr id="134173" name="Text Box 29"/>
          <p:cNvSpPr txBox="1">
            <a:spLocks noChangeArrowheads="1"/>
          </p:cNvSpPr>
          <p:nvPr/>
        </p:nvSpPr>
        <p:spPr bwMode="auto">
          <a:xfrm>
            <a:off x="914400" y="5310188"/>
            <a:ext cx="7620000" cy="336550"/>
          </a:xfrm>
          <a:prstGeom prst="rect">
            <a:avLst/>
          </a:prstGeom>
          <a:noFill/>
          <a:ln w="9525">
            <a:noFill/>
            <a:miter lim="800000"/>
            <a:headEnd/>
            <a:tailEnd/>
          </a:ln>
          <a:effectLst/>
        </p:spPr>
        <p:txBody>
          <a:bodyPr>
            <a:prstTxWarp prst="textNoShape">
              <a:avLst/>
            </a:prstTxWarp>
            <a:spAutoFit/>
          </a:bodyPr>
          <a:lstStyle/>
          <a:p>
            <a:pPr>
              <a:spcBef>
                <a:spcPct val="50000"/>
              </a:spcBef>
            </a:pPr>
            <a:r>
              <a:rPr sz="1600" noProof="1">
                <a:latin typeface="Times New Roman" charset="0"/>
              </a:rPr>
              <a:t>Returns the index of the first occurrence of the specified value, or </a:t>
            </a:r>
            <a:r>
              <a:rPr sz="1600" noProof="1">
                <a:latin typeface="Courier New" charset="0"/>
              </a:rPr>
              <a:t>-</a:t>
            </a:r>
            <a:r>
              <a:rPr sz="1600" noProof="1">
                <a:latin typeface="Times New Roman" charset="0"/>
              </a:rPr>
              <a:t>1 if it does not appear</a:t>
            </a:r>
            <a:r>
              <a:rPr lang="en-US" sz="1600">
                <a:latin typeface="Times New Roman" charset="0"/>
              </a:rPr>
              <a:t>. </a:t>
            </a:r>
          </a:p>
        </p:txBody>
      </p:sp>
      <p:sp>
        <p:nvSpPr>
          <p:cNvPr id="134174" name="Rectangle 30"/>
          <p:cNvSpPr>
            <a:spLocks noChangeArrowheads="1"/>
          </p:cNvSpPr>
          <p:nvPr/>
        </p:nvSpPr>
        <p:spPr bwMode="auto">
          <a:xfrm>
            <a:off x="533400" y="5635625"/>
            <a:ext cx="8077200" cy="549275"/>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600" b="1">
              <a:latin typeface="Courier New" charset="0"/>
            </a:endParaRPr>
          </a:p>
        </p:txBody>
      </p:sp>
      <p:sp>
        <p:nvSpPr>
          <p:cNvPr id="134175" name="Text Box 31"/>
          <p:cNvSpPr txBox="1">
            <a:spLocks noChangeArrowheads="1"/>
          </p:cNvSpPr>
          <p:nvPr/>
        </p:nvSpPr>
        <p:spPr bwMode="auto">
          <a:xfrm>
            <a:off x="609600" y="5610225"/>
            <a:ext cx="7848600" cy="336550"/>
          </a:xfrm>
          <a:prstGeom prst="rect">
            <a:avLst/>
          </a:prstGeom>
          <a:noFill/>
          <a:ln w="9525">
            <a:noFill/>
            <a:miter lim="800000"/>
            <a:headEnd/>
            <a:tailEnd/>
          </a:ln>
          <a:effectLst/>
        </p:spPr>
        <p:txBody>
          <a:bodyPr>
            <a:prstTxWarp prst="textNoShape">
              <a:avLst/>
            </a:prstTxWarp>
            <a:spAutoFit/>
          </a:bodyPr>
          <a:lstStyle/>
          <a:p>
            <a:pPr>
              <a:spcBef>
                <a:spcPct val="50000"/>
              </a:spcBef>
            </a:pPr>
            <a:r>
              <a:rPr sz="1600" b="1" noProof="1">
                <a:latin typeface="Courier New" charset="0"/>
              </a:rPr>
              <a:t>boolean contains(&lt;T&gt; value)</a:t>
            </a:r>
            <a:endParaRPr lang="en-US" b="1">
              <a:latin typeface="Courier New" charset="0"/>
            </a:endParaRPr>
          </a:p>
        </p:txBody>
      </p:sp>
      <p:sp>
        <p:nvSpPr>
          <p:cNvPr id="134176" name="Text Box 32"/>
          <p:cNvSpPr txBox="1">
            <a:spLocks noChangeArrowheads="1"/>
          </p:cNvSpPr>
          <p:nvPr/>
        </p:nvSpPr>
        <p:spPr bwMode="auto">
          <a:xfrm>
            <a:off x="914400" y="5815013"/>
            <a:ext cx="7620000" cy="336550"/>
          </a:xfrm>
          <a:prstGeom prst="rect">
            <a:avLst/>
          </a:prstGeom>
          <a:noFill/>
          <a:ln w="9525">
            <a:noFill/>
            <a:miter lim="800000"/>
            <a:headEnd/>
            <a:tailEnd/>
          </a:ln>
          <a:effectLst/>
        </p:spPr>
        <p:txBody>
          <a:bodyPr>
            <a:prstTxWarp prst="textNoShape">
              <a:avLst/>
            </a:prstTxWarp>
            <a:spAutoFit/>
          </a:bodyPr>
          <a:lstStyle/>
          <a:p>
            <a:pPr>
              <a:spcBef>
                <a:spcPct val="50000"/>
              </a:spcBef>
            </a:pPr>
            <a:r>
              <a:rPr sz="1600" noProof="1">
                <a:latin typeface="Times New Roman" charset="0"/>
              </a:rPr>
              <a:t>Returns </a:t>
            </a:r>
            <a:r>
              <a:rPr sz="1400" b="1" noProof="1">
                <a:latin typeface="Courier New" charset="0"/>
              </a:rPr>
              <a:t>true</a:t>
            </a:r>
            <a:r>
              <a:rPr sz="1600" noProof="1">
                <a:latin typeface="Times New Roman" charset="0"/>
              </a:rPr>
              <a:t> if the </a:t>
            </a:r>
            <a:r>
              <a:rPr sz="1400" b="1" noProof="1">
                <a:latin typeface="Courier New" charset="0"/>
              </a:rPr>
              <a:t>ArrayList</a:t>
            </a:r>
            <a:r>
              <a:rPr sz="1600" noProof="1">
                <a:latin typeface="Times New Roman" charset="0"/>
              </a:rPr>
              <a:t> contains the specified value</a:t>
            </a:r>
            <a:r>
              <a:rPr lang="en-US" sz="1600">
                <a:latin typeface="Times New Roman" charset="0"/>
              </a:rPr>
              <a:t>. </a:t>
            </a:r>
          </a:p>
        </p:txBody>
      </p:sp>
      <p:sp>
        <p:nvSpPr>
          <p:cNvPr id="134177" name="Rectangle 33"/>
          <p:cNvSpPr>
            <a:spLocks noChangeArrowheads="1"/>
          </p:cNvSpPr>
          <p:nvPr/>
        </p:nvSpPr>
        <p:spPr bwMode="auto">
          <a:xfrm>
            <a:off x="533400" y="6140450"/>
            <a:ext cx="8077200" cy="549275"/>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600" b="1">
              <a:latin typeface="Courier New" charset="0"/>
            </a:endParaRPr>
          </a:p>
        </p:txBody>
      </p:sp>
      <p:sp>
        <p:nvSpPr>
          <p:cNvPr id="134178" name="Text Box 34"/>
          <p:cNvSpPr txBox="1">
            <a:spLocks noChangeArrowheads="1"/>
          </p:cNvSpPr>
          <p:nvPr/>
        </p:nvSpPr>
        <p:spPr bwMode="auto">
          <a:xfrm>
            <a:off x="609600" y="6115050"/>
            <a:ext cx="7848600" cy="336550"/>
          </a:xfrm>
          <a:prstGeom prst="rect">
            <a:avLst/>
          </a:prstGeom>
          <a:noFill/>
          <a:ln w="9525">
            <a:noFill/>
            <a:miter lim="800000"/>
            <a:headEnd/>
            <a:tailEnd/>
          </a:ln>
          <a:effectLst/>
        </p:spPr>
        <p:txBody>
          <a:bodyPr>
            <a:prstTxWarp prst="textNoShape">
              <a:avLst/>
            </a:prstTxWarp>
            <a:spAutoFit/>
          </a:bodyPr>
          <a:lstStyle/>
          <a:p>
            <a:pPr>
              <a:spcBef>
                <a:spcPct val="50000"/>
              </a:spcBef>
            </a:pPr>
            <a:r>
              <a:rPr sz="1600" b="1" noProof="1">
                <a:latin typeface="Courier New" charset="0"/>
              </a:rPr>
              <a:t>boolean isEmpty()</a:t>
            </a:r>
            <a:endParaRPr lang="en-US" b="1">
              <a:latin typeface="Courier New" charset="0"/>
            </a:endParaRPr>
          </a:p>
        </p:txBody>
      </p:sp>
      <p:sp>
        <p:nvSpPr>
          <p:cNvPr id="134179" name="Text Box 35"/>
          <p:cNvSpPr txBox="1">
            <a:spLocks noChangeArrowheads="1"/>
          </p:cNvSpPr>
          <p:nvPr/>
        </p:nvSpPr>
        <p:spPr bwMode="auto">
          <a:xfrm>
            <a:off x="914400" y="6319838"/>
            <a:ext cx="7620000" cy="3365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600">
                <a:latin typeface="Times New Roman" charset="0"/>
              </a:rPr>
              <a:t>Returns </a:t>
            </a:r>
            <a:r>
              <a:rPr lang="en-US" sz="1400" b="1">
                <a:latin typeface="Courier New" charset="0"/>
              </a:rPr>
              <a:t>true</a:t>
            </a:r>
            <a:r>
              <a:rPr lang="en-US" sz="1600">
                <a:latin typeface="Times New Roman" charset="0"/>
              </a:rPr>
              <a:t> if the </a:t>
            </a:r>
            <a:r>
              <a:rPr lang="en-US" sz="1400" b="1">
                <a:latin typeface="Courier New" charset="0"/>
              </a:rPr>
              <a:t>ArrayList</a:t>
            </a:r>
            <a:r>
              <a:rPr lang="en-US" sz="1600">
                <a:latin typeface="Times New Roman" charset="0"/>
              </a:rPr>
              <a:t> contains no elements.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36194"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Generic Types</a:t>
            </a:r>
            <a:endParaRPr lang="en-US">
              <a:solidFill>
                <a:srgbClr val="FF0000"/>
              </a:solidFill>
            </a:endParaRPr>
          </a:p>
        </p:txBody>
      </p:sp>
      <p:sp>
        <p:nvSpPr>
          <p:cNvPr id="136195" name="Rectangle 3"/>
          <p:cNvSpPr>
            <a:spLocks noChangeArrowheads="1"/>
          </p:cNvSpPr>
          <p:nvPr/>
        </p:nvSpPr>
        <p:spPr bwMode="auto">
          <a:xfrm>
            <a:off x="482600" y="1155700"/>
            <a:ext cx="8128000" cy="15875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a:latin typeface="Times New Roman" charset="0"/>
              </a:rPr>
              <a:t>The ability of a Java collection class to define an element type is a relatively recent extension to the language, but an extremely important one.  In Java, classes such as </a:t>
            </a:r>
            <a:r>
              <a:rPr lang="en-US" sz="2000" b="1">
                <a:latin typeface="Courier New" charset="0"/>
              </a:rPr>
              <a:t>ArrayList</a:t>
            </a:r>
            <a:r>
              <a:rPr lang="en-US" sz="2400">
                <a:latin typeface="Times New Roman" charset="0"/>
              </a:rPr>
              <a:t> that allow the user to specify different element types are called </a:t>
            </a:r>
            <a:r>
              <a:rPr lang="en-US" sz="2400" b="1" i="1">
                <a:latin typeface="Times New Roman" charset="0"/>
              </a:rPr>
              <a:t>generic types</a:t>
            </a:r>
            <a:r>
              <a:rPr lang="en-US" sz="2400" i="1">
                <a:latin typeface="Times New Roman" charset="0"/>
              </a:rPr>
              <a:t>.</a:t>
            </a:r>
          </a:p>
        </p:txBody>
      </p:sp>
      <p:sp>
        <p:nvSpPr>
          <p:cNvPr id="136196" name="Rectangle 4"/>
          <p:cNvSpPr>
            <a:spLocks noChangeArrowheads="1"/>
          </p:cNvSpPr>
          <p:nvPr/>
        </p:nvSpPr>
        <p:spPr bwMode="auto">
          <a:xfrm>
            <a:off x="482600" y="4953000"/>
            <a:ext cx="8128000" cy="16764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a:latin typeface="Times New Roman" charset="0"/>
              </a:rPr>
              <a:t>The advantage of specifying the element type is that Java can then know what type of value the </a:t>
            </a:r>
            <a:r>
              <a:rPr lang="en-US" sz="2000" b="1">
                <a:latin typeface="Courier New" charset="0"/>
              </a:rPr>
              <a:t>ArrayList</a:t>
            </a:r>
            <a:r>
              <a:rPr lang="en-US" sz="2400">
                <a:latin typeface="Times New Roman" charset="0"/>
              </a:rPr>
              <a:t> contains.  That information makes it possible for the compiler to check that calls to </a:t>
            </a:r>
            <a:r>
              <a:rPr lang="en-US" sz="2000" b="1">
                <a:latin typeface="Courier New" charset="0"/>
              </a:rPr>
              <a:t>put</a:t>
            </a:r>
            <a:r>
              <a:rPr lang="en-US" sz="2400">
                <a:latin typeface="Times New Roman" charset="0"/>
              </a:rPr>
              <a:t> and </a:t>
            </a:r>
            <a:r>
              <a:rPr lang="en-US" sz="2000" b="1">
                <a:latin typeface="Courier New" charset="0"/>
              </a:rPr>
              <a:t>get</a:t>
            </a:r>
            <a:r>
              <a:rPr lang="en-US" sz="2400">
                <a:latin typeface="Times New Roman" charset="0"/>
              </a:rPr>
              <a:t> use the correct types.</a:t>
            </a:r>
          </a:p>
        </p:txBody>
      </p:sp>
      <p:grpSp>
        <p:nvGrpSpPr>
          <p:cNvPr id="2" name="Group 5"/>
          <p:cNvGrpSpPr>
            <a:grpSpLocks/>
          </p:cNvGrpSpPr>
          <p:nvPr/>
        </p:nvGrpSpPr>
        <p:grpSpPr bwMode="auto">
          <a:xfrm>
            <a:off x="482600" y="2882900"/>
            <a:ext cx="8128000" cy="1879600"/>
            <a:chOff x="304" y="1816"/>
            <a:chExt cx="5120" cy="1184"/>
          </a:xfrm>
        </p:grpSpPr>
        <p:sp>
          <p:nvSpPr>
            <p:cNvPr id="136198" name="Rectangle 6"/>
            <p:cNvSpPr>
              <a:spLocks noChangeArrowheads="1"/>
            </p:cNvSpPr>
            <p:nvPr/>
          </p:nvSpPr>
          <p:spPr bwMode="auto">
            <a:xfrm>
              <a:off x="304" y="1816"/>
              <a:ext cx="5120" cy="92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20000"/>
                </a:spcAft>
                <a:buFontTx/>
                <a:buChar char="•"/>
              </a:pPr>
              <a:r>
                <a:rPr lang="en-US" sz="2400">
                  <a:latin typeface="Times New Roman" charset="0"/>
                </a:rPr>
                <a:t>When you declare or create an </a:t>
              </a:r>
              <a:r>
                <a:rPr lang="en-US" sz="2000" b="1">
                  <a:latin typeface="Courier New" charset="0"/>
                </a:rPr>
                <a:t>ArrayList</a:t>
              </a:r>
              <a:r>
                <a:rPr lang="en-US" sz="2400">
                  <a:latin typeface="Times New Roman" charset="0"/>
                </a:rPr>
                <a:t>, you should always specify the element type in angle brackets.  For example, to declare and initialize an </a:t>
              </a:r>
              <a:r>
                <a:rPr lang="en-US" sz="2000" b="1">
                  <a:latin typeface="Courier New" charset="0"/>
                </a:rPr>
                <a:t>ArrayList</a:t>
              </a:r>
              <a:r>
                <a:rPr lang="en-US" sz="2400">
                  <a:latin typeface="Times New Roman" charset="0"/>
                </a:rPr>
                <a:t> variable called </a:t>
              </a:r>
              <a:r>
                <a:rPr lang="en-US" sz="2000" b="1">
                  <a:latin typeface="Courier New" charset="0"/>
                </a:rPr>
                <a:t>names</a:t>
              </a:r>
              <a:r>
                <a:rPr lang="en-US" sz="2400">
                  <a:latin typeface="Times New Roman" charset="0"/>
                </a:rPr>
                <a:t> that contains elements of type </a:t>
              </a:r>
              <a:r>
                <a:rPr lang="en-US" sz="2000" b="1">
                  <a:latin typeface="Courier New" charset="0"/>
                </a:rPr>
                <a:t>String</a:t>
              </a:r>
              <a:r>
                <a:rPr lang="en-US" sz="2400">
                  <a:latin typeface="Times New Roman" charset="0"/>
                </a:rPr>
                <a:t>, you would write</a:t>
              </a:r>
            </a:p>
          </p:txBody>
        </p:sp>
        <p:sp>
          <p:nvSpPr>
            <p:cNvPr id="136199" name="Rectangle 7"/>
            <p:cNvSpPr>
              <a:spLocks noChangeArrowheads="1"/>
            </p:cNvSpPr>
            <p:nvPr/>
          </p:nvSpPr>
          <p:spPr bwMode="auto">
            <a:xfrm>
              <a:off x="720" y="2736"/>
              <a:ext cx="4464" cy="264"/>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nSpc>
                  <a:spcPct val="95000"/>
                </a:lnSpc>
              </a:pPr>
              <a:r>
                <a:rPr b="1" noProof="1">
                  <a:latin typeface="Courier New" charset="0"/>
                </a:rPr>
                <a:t>ArrayList&lt;String&gt; names = new ArrayList&lt;String&gt;();</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3619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6196" grpId="0" build="p" autoUpdateAnimBg="0"/>
    </p:bld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50530"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Restrictions on Generic Types</a:t>
            </a:r>
            <a:endParaRPr lang="en-US">
              <a:solidFill>
                <a:srgbClr val="FF0000"/>
              </a:solidFill>
            </a:endParaRPr>
          </a:p>
        </p:txBody>
      </p:sp>
      <p:sp>
        <p:nvSpPr>
          <p:cNvPr id="150531" name="Rectangle 3"/>
          <p:cNvSpPr>
            <a:spLocks noChangeArrowheads="1"/>
          </p:cNvSpPr>
          <p:nvPr/>
        </p:nvSpPr>
        <p:spPr bwMode="auto">
          <a:xfrm>
            <a:off x="482600" y="1155700"/>
            <a:ext cx="8128000" cy="12827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a:latin typeface="Times New Roman" charset="0"/>
              </a:rPr>
              <a:t>In Java, generic specifications can be used only with object types and not with primitive types.  Thus, while it is perfectly legal to write a definition like</a:t>
            </a:r>
          </a:p>
        </p:txBody>
      </p:sp>
      <p:sp>
        <p:nvSpPr>
          <p:cNvPr id="150535" name="Rectangle 7"/>
          <p:cNvSpPr>
            <a:spLocks noChangeArrowheads="1"/>
          </p:cNvSpPr>
          <p:nvPr/>
        </p:nvSpPr>
        <p:spPr bwMode="auto">
          <a:xfrm>
            <a:off x="1270000" y="2286000"/>
            <a:ext cx="7086600" cy="53340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nSpc>
                <a:spcPct val="95000"/>
              </a:lnSpc>
            </a:pPr>
            <a:r>
              <a:rPr b="1" noProof="1">
                <a:latin typeface="Courier New" charset="0"/>
              </a:rPr>
              <a:t>ArrayList&lt;String&gt; names = new ArrayList&lt;String&gt;();</a:t>
            </a:r>
          </a:p>
        </p:txBody>
      </p:sp>
      <p:grpSp>
        <p:nvGrpSpPr>
          <p:cNvPr id="2" name="Group 38"/>
          <p:cNvGrpSpPr>
            <a:grpSpLocks/>
          </p:cNvGrpSpPr>
          <p:nvPr/>
        </p:nvGrpSpPr>
        <p:grpSpPr bwMode="auto">
          <a:xfrm>
            <a:off x="825500" y="2895600"/>
            <a:ext cx="7799388" cy="1066800"/>
            <a:chOff x="520" y="1824"/>
            <a:chExt cx="4913" cy="672"/>
          </a:xfrm>
        </p:grpSpPr>
        <p:sp>
          <p:nvSpPr>
            <p:cNvPr id="150536" name="Rectangle 8"/>
            <p:cNvSpPr>
              <a:spLocks noChangeArrowheads="1"/>
            </p:cNvSpPr>
            <p:nvPr/>
          </p:nvSpPr>
          <p:spPr bwMode="auto">
            <a:xfrm>
              <a:off x="816" y="2160"/>
              <a:ext cx="4464" cy="336"/>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nSpc>
                  <a:spcPct val="95000"/>
                </a:lnSpc>
              </a:pPr>
              <a:r>
                <a:rPr b="1" noProof="1">
                  <a:latin typeface="Courier New" charset="0"/>
                </a:rPr>
                <a:t>ArrayList&lt;int&gt; numbers = new ArrayList&lt;int&gt;();</a:t>
              </a:r>
            </a:p>
          </p:txBody>
        </p:sp>
        <p:sp>
          <p:nvSpPr>
            <p:cNvPr id="150537" name="Rectangle 9"/>
            <p:cNvSpPr>
              <a:spLocks noChangeArrowheads="1"/>
            </p:cNvSpPr>
            <p:nvPr/>
          </p:nvSpPr>
          <p:spPr bwMode="auto">
            <a:xfrm>
              <a:off x="520" y="1824"/>
              <a:ext cx="4913" cy="288"/>
            </a:xfrm>
            <a:prstGeom prst="rect">
              <a:avLst/>
            </a:prstGeom>
            <a:noFill/>
            <a:ln w="9525">
              <a:noFill/>
              <a:miter lim="800000"/>
              <a:headEnd/>
              <a:tailEnd/>
            </a:ln>
            <a:effectLst/>
          </p:spPr>
          <p:txBody>
            <a:bodyPr>
              <a:prstTxWarp prst="textNoShape">
                <a:avLst/>
              </a:prstTxWarp>
              <a:spAutoFit/>
            </a:bodyPr>
            <a:lstStyle/>
            <a:p>
              <a:r>
                <a:rPr lang="en-US" sz="2400">
                  <a:latin typeface="Times New Roman" charset="0"/>
                </a:rPr>
                <a:t>it is not legal to write</a:t>
              </a:r>
            </a:p>
          </p:txBody>
        </p:sp>
      </p:grpSp>
      <p:grpSp>
        <p:nvGrpSpPr>
          <p:cNvPr id="3" name="Group 39"/>
          <p:cNvGrpSpPr>
            <a:grpSpLocks/>
          </p:cNvGrpSpPr>
          <p:nvPr/>
        </p:nvGrpSpPr>
        <p:grpSpPr bwMode="auto">
          <a:xfrm>
            <a:off x="482600" y="4343400"/>
            <a:ext cx="8128000" cy="2128838"/>
            <a:chOff x="304" y="2736"/>
            <a:chExt cx="5120" cy="1341"/>
          </a:xfrm>
        </p:grpSpPr>
        <p:sp>
          <p:nvSpPr>
            <p:cNvPr id="150532" name="Rectangle 4"/>
            <p:cNvSpPr>
              <a:spLocks noChangeArrowheads="1"/>
            </p:cNvSpPr>
            <p:nvPr/>
          </p:nvSpPr>
          <p:spPr bwMode="auto">
            <a:xfrm>
              <a:off x="304" y="2736"/>
              <a:ext cx="5120" cy="576"/>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a:latin typeface="Times New Roman" charset="0"/>
                </a:rPr>
                <a:t>To get around this problem, Java defines a </a:t>
              </a:r>
              <a:r>
                <a:rPr lang="en-US" sz="2400" b="1" i="1">
                  <a:latin typeface="Times New Roman" charset="0"/>
                </a:rPr>
                <a:t>wrapper class</a:t>
              </a:r>
              <a:r>
                <a:rPr lang="en-US" sz="2400">
                  <a:latin typeface="Times New Roman" charset="0"/>
                </a:rPr>
                <a:t> for each of the primitive types: </a:t>
              </a:r>
            </a:p>
          </p:txBody>
        </p:sp>
        <p:cxnSp>
          <p:nvCxnSpPr>
            <p:cNvPr id="150542" name="AutoShape 14"/>
            <p:cNvCxnSpPr>
              <a:cxnSpLocks noChangeShapeType="1"/>
              <a:stCxn id="150543" idx="3"/>
              <a:endCxn id="150544" idx="1"/>
            </p:cNvCxnSpPr>
            <p:nvPr/>
          </p:nvCxnSpPr>
          <p:spPr bwMode="auto">
            <a:xfrm>
              <a:off x="1632" y="3330"/>
              <a:ext cx="288" cy="1"/>
            </a:xfrm>
            <a:prstGeom prst="straightConnector1">
              <a:avLst/>
            </a:prstGeom>
            <a:noFill/>
            <a:ln w="9525">
              <a:solidFill>
                <a:schemeClr val="tx1"/>
              </a:solidFill>
              <a:round/>
              <a:headEnd type="triangle" w="med" len="med"/>
              <a:tailEnd type="triangle" w="med" len="med"/>
            </a:ln>
            <a:effectLst/>
          </p:spPr>
        </p:cxnSp>
        <p:sp>
          <p:nvSpPr>
            <p:cNvPr id="150543" name="Text Box 15"/>
            <p:cNvSpPr txBox="1">
              <a:spLocks noChangeArrowheads="1"/>
            </p:cNvSpPr>
            <p:nvPr/>
          </p:nvSpPr>
          <p:spPr bwMode="auto">
            <a:xfrm>
              <a:off x="672" y="3216"/>
              <a:ext cx="960" cy="228"/>
            </a:xfrm>
            <a:prstGeom prst="rect">
              <a:avLst/>
            </a:prstGeom>
            <a:noFill/>
            <a:ln w="9525">
              <a:noFill/>
              <a:miter lim="800000"/>
              <a:headEnd/>
              <a:tailEnd/>
            </a:ln>
            <a:effectLst/>
          </p:spPr>
          <p:txBody>
            <a:bodyPr>
              <a:prstTxWarp prst="textNoShape">
                <a:avLst/>
              </a:prstTxWarp>
              <a:spAutoFit/>
            </a:bodyPr>
            <a:lstStyle/>
            <a:p>
              <a:pPr algn="r">
                <a:lnSpc>
                  <a:spcPct val="85000"/>
                </a:lnSpc>
                <a:spcBef>
                  <a:spcPct val="50000"/>
                </a:spcBef>
              </a:pPr>
              <a:r>
                <a:rPr lang="en-US" sz="2000" b="1">
                  <a:latin typeface="Courier New" charset="0"/>
                </a:rPr>
                <a:t>boolean</a:t>
              </a:r>
              <a:endParaRPr lang="en-US" sz="2000"/>
            </a:p>
          </p:txBody>
        </p:sp>
        <p:sp>
          <p:nvSpPr>
            <p:cNvPr id="150544" name="Text Box 16"/>
            <p:cNvSpPr txBox="1">
              <a:spLocks noChangeArrowheads="1"/>
            </p:cNvSpPr>
            <p:nvPr/>
          </p:nvSpPr>
          <p:spPr bwMode="auto">
            <a:xfrm>
              <a:off x="1920" y="3216"/>
              <a:ext cx="960" cy="228"/>
            </a:xfrm>
            <a:prstGeom prst="rect">
              <a:avLst/>
            </a:prstGeom>
            <a:noFill/>
            <a:ln w="9525">
              <a:noFill/>
              <a:miter lim="800000"/>
              <a:headEnd/>
              <a:tailEnd/>
            </a:ln>
            <a:effectLst/>
          </p:spPr>
          <p:txBody>
            <a:bodyPr>
              <a:prstTxWarp prst="textNoShape">
                <a:avLst/>
              </a:prstTxWarp>
              <a:spAutoFit/>
            </a:bodyPr>
            <a:lstStyle/>
            <a:p>
              <a:pPr>
                <a:lnSpc>
                  <a:spcPct val="85000"/>
                </a:lnSpc>
                <a:spcBef>
                  <a:spcPct val="50000"/>
                </a:spcBef>
              </a:pPr>
              <a:r>
                <a:rPr lang="en-US" sz="2000" b="1" dirty="0">
                  <a:latin typeface="Courier New" charset="0"/>
                </a:rPr>
                <a:t>Boolean</a:t>
              </a:r>
              <a:endParaRPr lang="en-US" sz="2000" dirty="0"/>
            </a:p>
          </p:txBody>
        </p:sp>
        <p:cxnSp>
          <p:nvCxnSpPr>
            <p:cNvPr id="150545" name="AutoShape 17"/>
            <p:cNvCxnSpPr>
              <a:cxnSpLocks noChangeShapeType="1"/>
              <a:stCxn id="150546" idx="3"/>
              <a:endCxn id="150547" idx="1"/>
            </p:cNvCxnSpPr>
            <p:nvPr/>
          </p:nvCxnSpPr>
          <p:spPr bwMode="auto">
            <a:xfrm>
              <a:off x="1632" y="3541"/>
              <a:ext cx="288" cy="1"/>
            </a:xfrm>
            <a:prstGeom prst="straightConnector1">
              <a:avLst/>
            </a:prstGeom>
            <a:noFill/>
            <a:ln w="9525">
              <a:solidFill>
                <a:schemeClr val="tx1"/>
              </a:solidFill>
              <a:round/>
              <a:headEnd type="triangle" w="med" len="med"/>
              <a:tailEnd type="triangle" w="med" len="med"/>
            </a:ln>
            <a:effectLst/>
          </p:spPr>
        </p:cxnSp>
        <p:sp>
          <p:nvSpPr>
            <p:cNvPr id="150546" name="Text Box 18"/>
            <p:cNvSpPr txBox="1">
              <a:spLocks noChangeArrowheads="1"/>
            </p:cNvSpPr>
            <p:nvPr/>
          </p:nvSpPr>
          <p:spPr bwMode="auto">
            <a:xfrm>
              <a:off x="672" y="3427"/>
              <a:ext cx="960" cy="228"/>
            </a:xfrm>
            <a:prstGeom prst="rect">
              <a:avLst/>
            </a:prstGeom>
            <a:noFill/>
            <a:ln w="9525">
              <a:noFill/>
              <a:miter lim="800000"/>
              <a:headEnd/>
              <a:tailEnd/>
            </a:ln>
            <a:effectLst/>
          </p:spPr>
          <p:txBody>
            <a:bodyPr>
              <a:prstTxWarp prst="textNoShape">
                <a:avLst/>
              </a:prstTxWarp>
              <a:spAutoFit/>
            </a:bodyPr>
            <a:lstStyle/>
            <a:p>
              <a:pPr algn="r">
                <a:lnSpc>
                  <a:spcPct val="85000"/>
                </a:lnSpc>
                <a:spcBef>
                  <a:spcPct val="50000"/>
                </a:spcBef>
              </a:pPr>
              <a:r>
                <a:rPr lang="en-US" sz="2000" b="1">
                  <a:latin typeface="Courier New" charset="0"/>
                </a:rPr>
                <a:t>byte</a:t>
              </a:r>
              <a:endParaRPr lang="en-US" sz="2000"/>
            </a:p>
          </p:txBody>
        </p:sp>
        <p:sp>
          <p:nvSpPr>
            <p:cNvPr id="150547" name="Text Box 19"/>
            <p:cNvSpPr txBox="1">
              <a:spLocks noChangeArrowheads="1"/>
            </p:cNvSpPr>
            <p:nvPr/>
          </p:nvSpPr>
          <p:spPr bwMode="auto">
            <a:xfrm>
              <a:off x="1920" y="3427"/>
              <a:ext cx="960" cy="228"/>
            </a:xfrm>
            <a:prstGeom prst="rect">
              <a:avLst/>
            </a:prstGeom>
            <a:noFill/>
            <a:ln w="9525">
              <a:noFill/>
              <a:miter lim="800000"/>
              <a:headEnd/>
              <a:tailEnd/>
            </a:ln>
            <a:effectLst/>
          </p:spPr>
          <p:txBody>
            <a:bodyPr>
              <a:prstTxWarp prst="textNoShape">
                <a:avLst/>
              </a:prstTxWarp>
              <a:spAutoFit/>
            </a:bodyPr>
            <a:lstStyle/>
            <a:p>
              <a:pPr>
                <a:lnSpc>
                  <a:spcPct val="85000"/>
                </a:lnSpc>
                <a:spcBef>
                  <a:spcPct val="50000"/>
                </a:spcBef>
              </a:pPr>
              <a:r>
                <a:rPr lang="en-US" sz="2000" b="1">
                  <a:latin typeface="Courier New" charset="0"/>
                </a:rPr>
                <a:t>Byte</a:t>
              </a:r>
              <a:endParaRPr lang="en-US" sz="2000"/>
            </a:p>
          </p:txBody>
        </p:sp>
        <p:cxnSp>
          <p:nvCxnSpPr>
            <p:cNvPr id="150548" name="AutoShape 20"/>
            <p:cNvCxnSpPr>
              <a:cxnSpLocks noChangeShapeType="1"/>
              <a:stCxn id="150549" idx="3"/>
              <a:endCxn id="150550" idx="1"/>
            </p:cNvCxnSpPr>
            <p:nvPr/>
          </p:nvCxnSpPr>
          <p:spPr bwMode="auto">
            <a:xfrm>
              <a:off x="1632" y="3752"/>
              <a:ext cx="288" cy="1"/>
            </a:xfrm>
            <a:prstGeom prst="straightConnector1">
              <a:avLst/>
            </a:prstGeom>
            <a:noFill/>
            <a:ln w="9525">
              <a:solidFill>
                <a:schemeClr val="tx1"/>
              </a:solidFill>
              <a:round/>
              <a:headEnd type="triangle" w="med" len="med"/>
              <a:tailEnd type="triangle" w="med" len="med"/>
            </a:ln>
            <a:effectLst/>
          </p:spPr>
        </p:cxnSp>
        <p:sp>
          <p:nvSpPr>
            <p:cNvPr id="150549" name="Text Box 21"/>
            <p:cNvSpPr txBox="1">
              <a:spLocks noChangeArrowheads="1"/>
            </p:cNvSpPr>
            <p:nvPr/>
          </p:nvSpPr>
          <p:spPr bwMode="auto">
            <a:xfrm>
              <a:off x="672" y="3638"/>
              <a:ext cx="960" cy="228"/>
            </a:xfrm>
            <a:prstGeom prst="rect">
              <a:avLst/>
            </a:prstGeom>
            <a:noFill/>
            <a:ln w="9525">
              <a:noFill/>
              <a:miter lim="800000"/>
              <a:headEnd/>
              <a:tailEnd/>
            </a:ln>
            <a:effectLst/>
          </p:spPr>
          <p:txBody>
            <a:bodyPr>
              <a:prstTxWarp prst="textNoShape">
                <a:avLst/>
              </a:prstTxWarp>
              <a:spAutoFit/>
            </a:bodyPr>
            <a:lstStyle/>
            <a:p>
              <a:pPr algn="r">
                <a:lnSpc>
                  <a:spcPct val="85000"/>
                </a:lnSpc>
                <a:spcBef>
                  <a:spcPct val="50000"/>
                </a:spcBef>
              </a:pPr>
              <a:r>
                <a:rPr lang="en-US" sz="2000" b="1">
                  <a:latin typeface="Courier New" charset="0"/>
                </a:rPr>
                <a:t>char</a:t>
              </a:r>
              <a:endParaRPr lang="en-US" sz="2000"/>
            </a:p>
          </p:txBody>
        </p:sp>
        <p:sp>
          <p:nvSpPr>
            <p:cNvPr id="150550" name="Text Box 22"/>
            <p:cNvSpPr txBox="1">
              <a:spLocks noChangeArrowheads="1"/>
            </p:cNvSpPr>
            <p:nvPr/>
          </p:nvSpPr>
          <p:spPr bwMode="auto">
            <a:xfrm>
              <a:off x="1920" y="3638"/>
              <a:ext cx="1104" cy="228"/>
            </a:xfrm>
            <a:prstGeom prst="rect">
              <a:avLst/>
            </a:prstGeom>
            <a:noFill/>
            <a:ln w="9525">
              <a:noFill/>
              <a:miter lim="800000"/>
              <a:headEnd/>
              <a:tailEnd/>
            </a:ln>
            <a:effectLst/>
          </p:spPr>
          <p:txBody>
            <a:bodyPr>
              <a:prstTxWarp prst="textNoShape">
                <a:avLst/>
              </a:prstTxWarp>
              <a:spAutoFit/>
            </a:bodyPr>
            <a:lstStyle/>
            <a:p>
              <a:pPr>
                <a:lnSpc>
                  <a:spcPct val="85000"/>
                </a:lnSpc>
                <a:spcBef>
                  <a:spcPct val="50000"/>
                </a:spcBef>
              </a:pPr>
              <a:r>
                <a:rPr lang="en-US" sz="2000" b="1">
                  <a:latin typeface="Courier New" charset="0"/>
                </a:rPr>
                <a:t>Character</a:t>
              </a:r>
              <a:endParaRPr lang="en-US" sz="2000"/>
            </a:p>
          </p:txBody>
        </p:sp>
        <p:cxnSp>
          <p:nvCxnSpPr>
            <p:cNvPr id="150551" name="AutoShape 23"/>
            <p:cNvCxnSpPr>
              <a:cxnSpLocks noChangeShapeType="1"/>
              <a:stCxn id="150552" idx="3"/>
              <a:endCxn id="150553" idx="1"/>
            </p:cNvCxnSpPr>
            <p:nvPr/>
          </p:nvCxnSpPr>
          <p:spPr bwMode="auto">
            <a:xfrm>
              <a:off x="1632" y="3963"/>
              <a:ext cx="288" cy="1"/>
            </a:xfrm>
            <a:prstGeom prst="straightConnector1">
              <a:avLst/>
            </a:prstGeom>
            <a:noFill/>
            <a:ln w="9525">
              <a:solidFill>
                <a:schemeClr val="tx1"/>
              </a:solidFill>
              <a:round/>
              <a:headEnd type="triangle" w="med" len="med"/>
              <a:tailEnd type="triangle" w="med" len="med"/>
            </a:ln>
            <a:effectLst/>
          </p:spPr>
        </p:cxnSp>
        <p:sp>
          <p:nvSpPr>
            <p:cNvPr id="150552" name="Text Box 24"/>
            <p:cNvSpPr txBox="1">
              <a:spLocks noChangeArrowheads="1"/>
            </p:cNvSpPr>
            <p:nvPr/>
          </p:nvSpPr>
          <p:spPr bwMode="auto">
            <a:xfrm>
              <a:off x="672" y="3849"/>
              <a:ext cx="960" cy="228"/>
            </a:xfrm>
            <a:prstGeom prst="rect">
              <a:avLst/>
            </a:prstGeom>
            <a:noFill/>
            <a:ln w="9525">
              <a:noFill/>
              <a:miter lim="800000"/>
              <a:headEnd/>
              <a:tailEnd/>
            </a:ln>
            <a:effectLst/>
          </p:spPr>
          <p:txBody>
            <a:bodyPr>
              <a:prstTxWarp prst="textNoShape">
                <a:avLst/>
              </a:prstTxWarp>
              <a:spAutoFit/>
            </a:bodyPr>
            <a:lstStyle/>
            <a:p>
              <a:pPr algn="r">
                <a:lnSpc>
                  <a:spcPct val="85000"/>
                </a:lnSpc>
                <a:spcBef>
                  <a:spcPct val="50000"/>
                </a:spcBef>
              </a:pPr>
              <a:r>
                <a:rPr lang="en-US" sz="2000" b="1">
                  <a:latin typeface="Courier New" charset="0"/>
                </a:rPr>
                <a:t>double</a:t>
              </a:r>
              <a:endParaRPr lang="en-US" sz="2000"/>
            </a:p>
          </p:txBody>
        </p:sp>
        <p:sp>
          <p:nvSpPr>
            <p:cNvPr id="150553" name="Text Box 25"/>
            <p:cNvSpPr txBox="1">
              <a:spLocks noChangeArrowheads="1"/>
            </p:cNvSpPr>
            <p:nvPr/>
          </p:nvSpPr>
          <p:spPr bwMode="auto">
            <a:xfrm>
              <a:off x="1920" y="3849"/>
              <a:ext cx="960" cy="228"/>
            </a:xfrm>
            <a:prstGeom prst="rect">
              <a:avLst/>
            </a:prstGeom>
            <a:noFill/>
            <a:ln w="9525">
              <a:noFill/>
              <a:miter lim="800000"/>
              <a:headEnd/>
              <a:tailEnd/>
            </a:ln>
            <a:effectLst/>
          </p:spPr>
          <p:txBody>
            <a:bodyPr>
              <a:prstTxWarp prst="textNoShape">
                <a:avLst/>
              </a:prstTxWarp>
              <a:spAutoFit/>
            </a:bodyPr>
            <a:lstStyle/>
            <a:p>
              <a:pPr>
                <a:lnSpc>
                  <a:spcPct val="85000"/>
                </a:lnSpc>
                <a:spcBef>
                  <a:spcPct val="50000"/>
                </a:spcBef>
              </a:pPr>
              <a:r>
                <a:rPr lang="en-US" sz="2000" b="1">
                  <a:latin typeface="Courier New" charset="0"/>
                </a:rPr>
                <a:t>Double</a:t>
              </a:r>
              <a:endParaRPr lang="en-US" sz="2000"/>
            </a:p>
          </p:txBody>
        </p:sp>
        <p:cxnSp>
          <p:nvCxnSpPr>
            <p:cNvPr id="150554" name="AutoShape 26"/>
            <p:cNvCxnSpPr>
              <a:cxnSpLocks noChangeShapeType="1"/>
              <a:stCxn id="150555" idx="3"/>
              <a:endCxn id="150556" idx="1"/>
            </p:cNvCxnSpPr>
            <p:nvPr/>
          </p:nvCxnSpPr>
          <p:spPr bwMode="auto">
            <a:xfrm>
              <a:off x="3936" y="3330"/>
              <a:ext cx="288" cy="1"/>
            </a:xfrm>
            <a:prstGeom prst="straightConnector1">
              <a:avLst/>
            </a:prstGeom>
            <a:noFill/>
            <a:ln w="9525">
              <a:solidFill>
                <a:schemeClr val="tx1"/>
              </a:solidFill>
              <a:round/>
              <a:headEnd type="triangle" w="med" len="med"/>
              <a:tailEnd type="triangle" w="med" len="med"/>
            </a:ln>
            <a:effectLst/>
          </p:spPr>
        </p:cxnSp>
        <p:sp>
          <p:nvSpPr>
            <p:cNvPr id="150555" name="Text Box 27"/>
            <p:cNvSpPr txBox="1">
              <a:spLocks noChangeArrowheads="1"/>
            </p:cNvSpPr>
            <p:nvPr/>
          </p:nvSpPr>
          <p:spPr bwMode="auto">
            <a:xfrm>
              <a:off x="2976" y="3216"/>
              <a:ext cx="960" cy="228"/>
            </a:xfrm>
            <a:prstGeom prst="rect">
              <a:avLst/>
            </a:prstGeom>
            <a:noFill/>
            <a:ln w="9525">
              <a:noFill/>
              <a:miter lim="800000"/>
              <a:headEnd/>
              <a:tailEnd/>
            </a:ln>
            <a:effectLst/>
          </p:spPr>
          <p:txBody>
            <a:bodyPr>
              <a:prstTxWarp prst="textNoShape">
                <a:avLst/>
              </a:prstTxWarp>
              <a:spAutoFit/>
            </a:bodyPr>
            <a:lstStyle/>
            <a:p>
              <a:pPr algn="r">
                <a:lnSpc>
                  <a:spcPct val="85000"/>
                </a:lnSpc>
                <a:spcBef>
                  <a:spcPct val="50000"/>
                </a:spcBef>
              </a:pPr>
              <a:r>
                <a:rPr lang="en-US" sz="2000" b="1">
                  <a:latin typeface="Courier New" charset="0"/>
                </a:rPr>
                <a:t>float</a:t>
              </a:r>
              <a:endParaRPr lang="en-US" sz="2000"/>
            </a:p>
          </p:txBody>
        </p:sp>
        <p:sp>
          <p:nvSpPr>
            <p:cNvPr id="150556" name="Text Box 28"/>
            <p:cNvSpPr txBox="1">
              <a:spLocks noChangeArrowheads="1"/>
            </p:cNvSpPr>
            <p:nvPr/>
          </p:nvSpPr>
          <p:spPr bwMode="auto">
            <a:xfrm>
              <a:off x="4224" y="3216"/>
              <a:ext cx="960" cy="228"/>
            </a:xfrm>
            <a:prstGeom prst="rect">
              <a:avLst/>
            </a:prstGeom>
            <a:noFill/>
            <a:ln w="9525">
              <a:noFill/>
              <a:miter lim="800000"/>
              <a:headEnd/>
              <a:tailEnd/>
            </a:ln>
            <a:effectLst/>
          </p:spPr>
          <p:txBody>
            <a:bodyPr>
              <a:prstTxWarp prst="textNoShape">
                <a:avLst/>
              </a:prstTxWarp>
              <a:spAutoFit/>
            </a:bodyPr>
            <a:lstStyle/>
            <a:p>
              <a:pPr>
                <a:lnSpc>
                  <a:spcPct val="85000"/>
                </a:lnSpc>
                <a:spcBef>
                  <a:spcPct val="50000"/>
                </a:spcBef>
              </a:pPr>
              <a:r>
                <a:rPr lang="en-US" sz="2000" b="1">
                  <a:latin typeface="Courier New" charset="0"/>
                </a:rPr>
                <a:t>Float</a:t>
              </a:r>
              <a:endParaRPr lang="en-US" sz="2000"/>
            </a:p>
          </p:txBody>
        </p:sp>
        <p:cxnSp>
          <p:nvCxnSpPr>
            <p:cNvPr id="150557" name="AutoShape 29"/>
            <p:cNvCxnSpPr>
              <a:cxnSpLocks noChangeShapeType="1"/>
              <a:stCxn id="150558" idx="3"/>
              <a:endCxn id="150559" idx="1"/>
            </p:cNvCxnSpPr>
            <p:nvPr/>
          </p:nvCxnSpPr>
          <p:spPr bwMode="auto">
            <a:xfrm>
              <a:off x="3936" y="3541"/>
              <a:ext cx="288" cy="1"/>
            </a:xfrm>
            <a:prstGeom prst="straightConnector1">
              <a:avLst/>
            </a:prstGeom>
            <a:noFill/>
            <a:ln w="9525">
              <a:solidFill>
                <a:schemeClr val="tx1"/>
              </a:solidFill>
              <a:round/>
              <a:headEnd type="triangle" w="med" len="med"/>
              <a:tailEnd type="triangle" w="med" len="med"/>
            </a:ln>
            <a:effectLst/>
          </p:spPr>
        </p:cxnSp>
        <p:sp>
          <p:nvSpPr>
            <p:cNvPr id="150558" name="Text Box 30"/>
            <p:cNvSpPr txBox="1">
              <a:spLocks noChangeArrowheads="1"/>
            </p:cNvSpPr>
            <p:nvPr/>
          </p:nvSpPr>
          <p:spPr bwMode="auto">
            <a:xfrm>
              <a:off x="2976" y="3427"/>
              <a:ext cx="960" cy="228"/>
            </a:xfrm>
            <a:prstGeom prst="rect">
              <a:avLst/>
            </a:prstGeom>
            <a:noFill/>
            <a:ln w="9525">
              <a:noFill/>
              <a:miter lim="800000"/>
              <a:headEnd/>
              <a:tailEnd/>
            </a:ln>
            <a:effectLst/>
          </p:spPr>
          <p:txBody>
            <a:bodyPr>
              <a:prstTxWarp prst="textNoShape">
                <a:avLst/>
              </a:prstTxWarp>
              <a:spAutoFit/>
            </a:bodyPr>
            <a:lstStyle/>
            <a:p>
              <a:pPr algn="r">
                <a:lnSpc>
                  <a:spcPct val="85000"/>
                </a:lnSpc>
                <a:spcBef>
                  <a:spcPct val="50000"/>
                </a:spcBef>
              </a:pPr>
              <a:r>
                <a:rPr lang="en-US" sz="2000" b="1">
                  <a:latin typeface="Courier New" charset="0"/>
                </a:rPr>
                <a:t>int</a:t>
              </a:r>
              <a:endParaRPr lang="en-US" sz="2000"/>
            </a:p>
          </p:txBody>
        </p:sp>
        <p:sp>
          <p:nvSpPr>
            <p:cNvPr id="150559" name="Text Box 31"/>
            <p:cNvSpPr txBox="1">
              <a:spLocks noChangeArrowheads="1"/>
            </p:cNvSpPr>
            <p:nvPr/>
          </p:nvSpPr>
          <p:spPr bwMode="auto">
            <a:xfrm>
              <a:off x="4224" y="3427"/>
              <a:ext cx="960" cy="228"/>
            </a:xfrm>
            <a:prstGeom prst="rect">
              <a:avLst/>
            </a:prstGeom>
            <a:noFill/>
            <a:ln w="9525">
              <a:noFill/>
              <a:miter lim="800000"/>
              <a:headEnd/>
              <a:tailEnd/>
            </a:ln>
            <a:effectLst/>
          </p:spPr>
          <p:txBody>
            <a:bodyPr>
              <a:prstTxWarp prst="textNoShape">
                <a:avLst/>
              </a:prstTxWarp>
              <a:spAutoFit/>
            </a:bodyPr>
            <a:lstStyle/>
            <a:p>
              <a:pPr>
                <a:lnSpc>
                  <a:spcPct val="85000"/>
                </a:lnSpc>
                <a:spcBef>
                  <a:spcPct val="50000"/>
                </a:spcBef>
              </a:pPr>
              <a:r>
                <a:rPr lang="en-US" sz="2000" b="1">
                  <a:latin typeface="Courier New" charset="0"/>
                </a:rPr>
                <a:t>Integer</a:t>
              </a:r>
              <a:endParaRPr lang="en-US" sz="2000"/>
            </a:p>
          </p:txBody>
        </p:sp>
        <p:cxnSp>
          <p:nvCxnSpPr>
            <p:cNvPr id="150560" name="AutoShape 32"/>
            <p:cNvCxnSpPr>
              <a:cxnSpLocks noChangeShapeType="1"/>
              <a:stCxn id="150561" idx="3"/>
              <a:endCxn id="150562" idx="1"/>
            </p:cNvCxnSpPr>
            <p:nvPr/>
          </p:nvCxnSpPr>
          <p:spPr bwMode="auto">
            <a:xfrm>
              <a:off x="3936" y="3752"/>
              <a:ext cx="288" cy="1"/>
            </a:xfrm>
            <a:prstGeom prst="straightConnector1">
              <a:avLst/>
            </a:prstGeom>
            <a:noFill/>
            <a:ln w="9525">
              <a:solidFill>
                <a:schemeClr val="tx1"/>
              </a:solidFill>
              <a:round/>
              <a:headEnd type="triangle" w="med" len="med"/>
              <a:tailEnd type="triangle" w="med" len="med"/>
            </a:ln>
            <a:effectLst/>
          </p:spPr>
        </p:cxnSp>
        <p:sp>
          <p:nvSpPr>
            <p:cNvPr id="150561" name="Text Box 33"/>
            <p:cNvSpPr txBox="1">
              <a:spLocks noChangeArrowheads="1"/>
            </p:cNvSpPr>
            <p:nvPr/>
          </p:nvSpPr>
          <p:spPr bwMode="auto">
            <a:xfrm>
              <a:off x="2976" y="3638"/>
              <a:ext cx="960" cy="228"/>
            </a:xfrm>
            <a:prstGeom prst="rect">
              <a:avLst/>
            </a:prstGeom>
            <a:noFill/>
            <a:ln w="9525">
              <a:noFill/>
              <a:miter lim="800000"/>
              <a:headEnd/>
              <a:tailEnd/>
            </a:ln>
            <a:effectLst/>
          </p:spPr>
          <p:txBody>
            <a:bodyPr>
              <a:prstTxWarp prst="textNoShape">
                <a:avLst/>
              </a:prstTxWarp>
              <a:spAutoFit/>
            </a:bodyPr>
            <a:lstStyle/>
            <a:p>
              <a:pPr algn="r">
                <a:lnSpc>
                  <a:spcPct val="85000"/>
                </a:lnSpc>
                <a:spcBef>
                  <a:spcPct val="50000"/>
                </a:spcBef>
              </a:pPr>
              <a:r>
                <a:rPr lang="en-US" sz="2000" b="1">
                  <a:latin typeface="Courier New" charset="0"/>
                </a:rPr>
                <a:t>long</a:t>
              </a:r>
              <a:endParaRPr lang="en-US" sz="2000"/>
            </a:p>
          </p:txBody>
        </p:sp>
        <p:sp>
          <p:nvSpPr>
            <p:cNvPr id="150562" name="Text Box 34"/>
            <p:cNvSpPr txBox="1">
              <a:spLocks noChangeArrowheads="1"/>
            </p:cNvSpPr>
            <p:nvPr/>
          </p:nvSpPr>
          <p:spPr bwMode="auto">
            <a:xfrm>
              <a:off x="4224" y="3638"/>
              <a:ext cx="960" cy="228"/>
            </a:xfrm>
            <a:prstGeom prst="rect">
              <a:avLst/>
            </a:prstGeom>
            <a:noFill/>
            <a:ln w="9525">
              <a:noFill/>
              <a:miter lim="800000"/>
              <a:headEnd/>
              <a:tailEnd/>
            </a:ln>
            <a:effectLst/>
          </p:spPr>
          <p:txBody>
            <a:bodyPr>
              <a:prstTxWarp prst="textNoShape">
                <a:avLst/>
              </a:prstTxWarp>
              <a:spAutoFit/>
            </a:bodyPr>
            <a:lstStyle/>
            <a:p>
              <a:pPr>
                <a:lnSpc>
                  <a:spcPct val="85000"/>
                </a:lnSpc>
                <a:spcBef>
                  <a:spcPct val="50000"/>
                </a:spcBef>
              </a:pPr>
              <a:r>
                <a:rPr lang="en-US" sz="2000" b="1">
                  <a:latin typeface="Courier New" charset="0"/>
                </a:rPr>
                <a:t>Long</a:t>
              </a:r>
              <a:endParaRPr lang="en-US" sz="2000"/>
            </a:p>
          </p:txBody>
        </p:sp>
        <p:cxnSp>
          <p:nvCxnSpPr>
            <p:cNvPr id="150563" name="AutoShape 35"/>
            <p:cNvCxnSpPr>
              <a:cxnSpLocks noChangeShapeType="1"/>
              <a:stCxn id="150564" idx="3"/>
              <a:endCxn id="150565" idx="1"/>
            </p:cNvCxnSpPr>
            <p:nvPr/>
          </p:nvCxnSpPr>
          <p:spPr bwMode="auto">
            <a:xfrm>
              <a:off x="3936" y="3963"/>
              <a:ext cx="288" cy="1"/>
            </a:xfrm>
            <a:prstGeom prst="straightConnector1">
              <a:avLst/>
            </a:prstGeom>
            <a:noFill/>
            <a:ln w="9525">
              <a:solidFill>
                <a:schemeClr val="tx1"/>
              </a:solidFill>
              <a:round/>
              <a:headEnd type="triangle" w="med" len="med"/>
              <a:tailEnd type="triangle" w="med" len="med"/>
            </a:ln>
            <a:effectLst/>
          </p:spPr>
        </p:cxnSp>
        <p:sp>
          <p:nvSpPr>
            <p:cNvPr id="150564" name="Text Box 36"/>
            <p:cNvSpPr txBox="1">
              <a:spLocks noChangeArrowheads="1"/>
            </p:cNvSpPr>
            <p:nvPr/>
          </p:nvSpPr>
          <p:spPr bwMode="auto">
            <a:xfrm>
              <a:off x="2976" y="3849"/>
              <a:ext cx="960" cy="228"/>
            </a:xfrm>
            <a:prstGeom prst="rect">
              <a:avLst/>
            </a:prstGeom>
            <a:noFill/>
            <a:ln w="9525">
              <a:noFill/>
              <a:miter lim="800000"/>
              <a:headEnd/>
              <a:tailEnd/>
            </a:ln>
            <a:effectLst/>
          </p:spPr>
          <p:txBody>
            <a:bodyPr>
              <a:prstTxWarp prst="textNoShape">
                <a:avLst/>
              </a:prstTxWarp>
              <a:spAutoFit/>
            </a:bodyPr>
            <a:lstStyle/>
            <a:p>
              <a:pPr algn="r">
                <a:lnSpc>
                  <a:spcPct val="85000"/>
                </a:lnSpc>
                <a:spcBef>
                  <a:spcPct val="50000"/>
                </a:spcBef>
              </a:pPr>
              <a:r>
                <a:rPr lang="en-US" sz="2000" b="1">
                  <a:latin typeface="Courier New" charset="0"/>
                </a:rPr>
                <a:t>short</a:t>
              </a:r>
              <a:endParaRPr lang="en-US" sz="2000"/>
            </a:p>
          </p:txBody>
        </p:sp>
        <p:sp>
          <p:nvSpPr>
            <p:cNvPr id="150565" name="Text Box 37"/>
            <p:cNvSpPr txBox="1">
              <a:spLocks noChangeArrowheads="1"/>
            </p:cNvSpPr>
            <p:nvPr/>
          </p:nvSpPr>
          <p:spPr bwMode="auto">
            <a:xfrm>
              <a:off x="4224" y="3849"/>
              <a:ext cx="960" cy="228"/>
            </a:xfrm>
            <a:prstGeom prst="rect">
              <a:avLst/>
            </a:prstGeom>
            <a:noFill/>
            <a:ln w="9525">
              <a:noFill/>
              <a:miter lim="800000"/>
              <a:headEnd/>
              <a:tailEnd/>
            </a:ln>
            <a:effectLst/>
          </p:spPr>
          <p:txBody>
            <a:bodyPr>
              <a:prstTxWarp prst="textNoShape">
                <a:avLst/>
              </a:prstTxWarp>
              <a:spAutoFit/>
            </a:bodyPr>
            <a:lstStyle/>
            <a:p>
              <a:pPr>
                <a:lnSpc>
                  <a:spcPct val="85000"/>
                </a:lnSpc>
                <a:spcBef>
                  <a:spcPct val="50000"/>
                </a:spcBef>
              </a:pPr>
              <a:r>
                <a:rPr lang="en-US" sz="2000" b="1">
                  <a:latin typeface="Courier New" charset="0"/>
                </a:rPr>
                <a:t>Short</a:t>
              </a:r>
              <a:endParaRPr lang="en-US" sz="2000"/>
            </a:p>
          </p:txBody>
        </p:sp>
      </p:grpSp>
      <p:pic>
        <p:nvPicPr>
          <p:cNvPr id="35" name="Picture 34" descr="BlueBugTrans.png"/>
          <p:cNvPicPr>
            <a:picLocks noChangeAspect="1"/>
          </p:cNvPicPr>
          <p:nvPr/>
        </p:nvPicPr>
        <p:blipFill>
          <a:blip r:embed="rId3"/>
          <a:stretch>
            <a:fillRect/>
          </a:stretch>
        </p:blipFill>
        <p:spPr>
          <a:xfrm>
            <a:off x="7696200" y="3124200"/>
            <a:ext cx="985269" cy="1066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38242"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Boxing and Unboxing</a:t>
            </a:r>
            <a:endParaRPr lang="en-US">
              <a:solidFill>
                <a:srgbClr val="FF0000"/>
              </a:solidFill>
            </a:endParaRPr>
          </a:p>
        </p:txBody>
      </p:sp>
      <p:sp>
        <p:nvSpPr>
          <p:cNvPr id="138243" name="Rectangle 3"/>
          <p:cNvSpPr>
            <a:spLocks noChangeArrowheads="1"/>
          </p:cNvSpPr>
          <p:nvPr/>
        </p:nvSpPr>
        <p:spPr bwMode="auto">
          <a:xfrm>
            <a:off x="482600" y="1155700"/>
            <a:ext cx="8128000" cy="15113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a:latin typeface="Times New Roman" charset="0"/>
              </a:rPr>
              <a:t>Wrapper classes used to be much harder to use than they are today.  Recent versions of Java include a facility called </a:t>
            </a:r>
            <a:r>
              <a:rPr lang="en-US" sz="2400" b="1" i="1">
                <a:latin typeface="Times New Roman" charset="0"/>
              </a:rPr>
              <a:t>boxing and unboxing</a:t>
            </a:r>
            <a:r>
              <a:rPr lang="en-US" sz="2400" i="1">
                <a:latin typeface="Times New Roman" charset="0"/>
              </a:rPr>
              <a:t> </a:t>
            </a:r>
            <a:r>
              <a:rPr lang="en-US" sz="2400">
                <a:latin typeface="Times New Roman" charset="0"/>
              </a:rPr>
              <a:t>that automatically converts between a primitive type and the corresponding wrapper class.</a:t>
            </a:r>
          </a:p>
        </p:txBody>
      </p:sp>
      <p:grpSp>
        <p:nvGrpSpPr>
          <p:cNvPr id="2" name="Group 10"/>
          <p:cNvGrpSpPr>
            <a:grpSpLocks/>
          </p:cNvGrpSpPr>
          <p:nvPr/>
        </p:nvGrpSpPr>
        <p:grpSpPr bwMode="auto">
          <a:xfrm>
            <a:off x="482600" y="2565400"/>
            <a:ext cx="8128000" cy="1371600"/>
            <a:chOff x="304" y="1616"/>
            <a:chExt cx="5120" cy="864"/>
          </a:xfrm>
        </p:grpSpPr>
        <p:sp>
          <p:nvSpPr>
            <p:cNvPr id="138247" name="Rectangle 7"/>
            <p:cNvSpPr>
              <a:spLocks noChangeArrowheads="1"/>
            </p:cNvSpPr>
            <p:nvPr/>
          </p:nvSpPr>
          <p:spPr bwMode="auto">
            <a:xfrm>
              <a:off x="768" y="1928"/>
              <a:ext cx="4560" cy="55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nSpc>
                  <a:spcPct val="95000"/>
                </a:lnSpc>
              </a:pPr>
              <a:r>
                <a:rPr b="1" noProof="1">
                  <a:latin typeface="Courier New" charset="0"/>
                </a:rPr>
                <a:t>ArrayList&lt;Integer&gt; list = new ArrayList&lt;Integer&gt;();</a:t>
              </a:r>
            </a:p>
            <a:p>
              <a:pPr>
                <a:lnSpc>
                  <a:spcPct val="95000"/>
                </a:lnSpc>
              </a:pPr>
              <a:r>
                <a:rPr b="1" noProof="1">
                  <a:latin typeface="Courier New" charset="0"/>
                </a:rPr>
                <a:t>list.add(42);</a:t>
              </a:r>
            </a:p>
            <a:p>
              <a:pPr>
                <a:lnSpc>
                  <a:spcPct val="95000"/>
                </a:lnSpc>
              </a:pPr>
              <a:r>
                <a:rPr b="1" noProof="1">
                  <a:latin typeface="Courier New" charset="0"/>
                </a:rPr>
                <a:t>int answer = list.get(0);</a:t>
              </a:r>
            </a:p>
          </p:txBody>
        </p:sp>
        <p:sp>
          <p:nvSpPr>
            <p:cNvPr id="138248" name="Rectangle 8"/>
            <p:cNvSpPr>
              <a:spLocks noChangeArrowheads="1"/>
            </p:cNvSpPr>
            <p:nvPr/>
          </p:nvSpPr>
          <p:spPr bwMode="auto">
            <a:xfrm>
              <a:off x="304" y="1616"/>
              <a:ext cx="5120" cy="304"/>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a:latin typeface="Times New Roman" charset="0"/>
                </a:rPr>
                <a:t>For example, suppose that you execute the following lines:</a:t>
              </a:r>
            </a:p>
          </p:txBody>
        </p:sp>
      </p:grpSp>
      <p:sp>
        <p:nvSpPr>
          <p:cNvPr id="138249" name="Rectangle 9"/>
          <p:cNvSpPr>
            <a:spLocks noChangeArrowheads="1"/>
          </p:cNvSpPr>
          <p:nvPr/>
        </p:nvSpPr>
        <p:spPr bwMode="auto">
          <a:xfrm>
            <a:off x="482600" y="4089400"/>
            <a:ext cx="8128000" cy="1320800"/>
          </a:xfrm>
          <a:prstGeom prst="rect">
            <a:avLst/>
          </a:prstGeom>
          <a:noFill/>
          <a:ln w="9525">
            <a:noFill/>
            <a:miter lim="800000"/>
            <a:headEnd/>
            <a:tailEnd/>
          </a:ln>
          <a:effectLst/>
        </p:spPr>
        <p:txBody>
          <a:bodyPr>
            <a:prstTxWarp prst="textNoShape">
              <a:avLst/>
            </a:prstTxWarp>
          </a:bodyPr>
          <a:lstStyle/>
          <a:p>
            <a:pPr marL="742950" lvl="1" indent="-285750" algn="just">
              <a:lnSpc>
                <a:spcPct val="85000"/>
              </a:lnSpc>
              <a:spcAft>
                <a:spcPct val="20000"/>
              </a:spcAft>
              <a:buFontTx/>
              <a:buChar char="–"/>
            </a:pPr>
            <a:r>
              <a:rPr lang="en-US" sz="2200">
                <a:latin typeface="Times New Roman" charset="0"/>
                <a:ea typeface="ＭＳ Ｐゴシック" charset="-128"/>
              </a:rPr>
              <a:t>In the second statement, Java </a:t>
            </a:r>
            <a:r>
              <a:rPr lang="en-US" sz="2200" b="1" i="1">
                <a:latin typeface="Times New Roman" charset="0"/>
                <a:ea typeface="ＭＳ Ｐゴシック" charset="-128"/>
              </a:rPr>
              <a:t>boxes</a:t>
            </a:r>
            <a:r>
              <a:rPr lang="en-US" sz="2200">
                <a:latin typeface="Times New Roman" charset="0"/>
                <a:ea typeface="ＭＳ Ｐゴシック" charset="-128"/>
              </a:rPr>
              <a:t> the </a:t>
            </a:r>
            <a:r>
              <a:rPr lang="en-US" sz="2000" b="1">
                <a:latin typeface="Courier New" charset="0"/>
                <a:ea typeface="ＭＳ Ｐゴシック" charset="-128"/>
              </a:rPr>
              <a:t>int</a:t>
            </a:r>
            <a:r>
              <a:rPr lang="en-US" sz="2200">
                <a:latin typeface="Times New Roman" charset="0"/>
                <a:ea typeface="ＭＳ Ｐゴシック" charset="-128"/>
              </a:rPr>
              <a:t> value 42 inside a wrapper object of type </a:t>
            </a:r>
            <a:r>
              <a:rPr lang="en-US" sz="2000" b="1">
                <a:latin typeface="Courier New" charset="0"/>
                <a:ea typeface="ＭＳ Ｐゴシック" charset="-128"/>
              </a:rPr>
              <a:t>Integer</a:t>
            </a:r>
            <a:r>
              <a:rPr lang="en-US" sz="2200">
                <a:latin typeface="Times New Roman" charset="0"/>
                <a:ea typeface="ＭＳ Ｐゴシック" charset="-128"/>
              </a:rPr>
              <a:t>.</a:t>
            </a:r>
          </a:p>
          <a:p>
            <a:pPr marL="742950" lvl="1" indent="-285750" algn="just">
              <a:lnSpc>
                <a:spcPct val="85000"/>
              </a:lnSpc>
              <a:spcAft>
                <a:spcPct val="20000"/>
              </a:spcAft>
              <a:buFontTx/>
              <a:buChar char="–"/>
            </a:pPr>
            <a:r>
              <a:rPr lang="en-US" sz="2200">
                <a:latin typeface="Times New Roman" charset="0"/>
                <a:ea typeface="ＭＳ Ｐゴシック" charset="-128"/>
              </a:rPr>
              <a:t>In the third statement, Java </a:t>
            </a:r>
            <a:r>
              <a:rPr lang="en-US" sz="2200" b="1" i="1">
                <a:latin typeface="Times New Roman" charset="0"/>
                <a:ea typeface="ＭＳ Ｐゴシック" charset="-128"/>
              </a:rPr>
              <a:t>unboxes</a:t>
            </a:r>
            <a:r>
              <a:rPr lang="en-US" sz="2200">
                <a:latin typeface="Times New Roman" charset="0"/>
                <a:ea typeface="ＭＳ Ｐゴシック" charset="-128"/>
              </a:rPr>
              <a:t> the </a:t>
            </a:r>
            <a:r>
              <a:rPr lang="en-US" sz="2000" b="1">
                <a:latin typeface="Courier New" charset="0"/>
                <a:ea typeface="ＭＳ Ｐゴシック" charset="-128"/>
              </a:rPr>
              <a:t>Integer</a:t>
            </a:r>
            <a:r>
              <a:rPr lang="en-US" sz="2200">
                <a:latin typeface="Times New Roman" charset="0"/>
                <a:ea typeface="ＭＳ Ｐゴシック" charset="-128"/>
              </a:rPr>
              <a:t> to obtain the original </a:t>
            </a:r>
            <a:r>
              <a:rPr lang="en-US" sz="2000" b="1">
                <a:latin typeface="Courier New" charset="0"/>
                <a:ea typeface="ＭＳ Ｐゴシック" charset="-128"/>
              </a:rPr>
              <a:t>int</a:t>
            </a:r>
            <a:r>
              <a:rPr lang="en-US" sz="2200">
                <a:latin typeface="Times New Roman" charset="0"/>
                <a:ea typeface="ＭＳ Ｐゴシック" charset="-128"/>
              </a:rPr>
              <a:t>.</a:t>
            </a:r>
          </a:p>
        </p:txBody>
      </p:sp>
      <p:sp>
        <p:nvSpPr>
          <p:cNvPr id="138244" name="Rectangle 4"/>
          <p:cNvSpPr>
            <a:spLocks noChangeArrowheads="1"/>
          </p:cNvSpPr>
          <p:nvPr/>
        </p:nvSpPr>
        <p:spPr bwMode="auto">
          <a:xfrm>
            <a:off x="482600" y="5473700"/>
            <a:ext cx="8128000" cy="12319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a:latin typeface="Times New Roman" charset="0"/>
              </a:rPr>
              <a:t>Java’s automatic conversions make it </a:t>
            </a:r>
            <a:r>
              <a:rPr lang="en-US" sz="2400" i="1">
                <a:latin typeface="Times New Roman" charset="0"/>
              </a:rPr>
              <a:t>appear</a:t>
            </a:r>
            <a:r>
              <a:rPr lang="en-US" sz="2400">
                <a:latin typeface="Times New Roman" charset="0"/>
              </a:rPr>
              <a:t> as if one is storing primitive values in an </a:t>
            </a:r>
            <a:r>
              <a:rPr lang="en-US" sz="2000" b="1">
                <a:latin typeface="Courier New" charset="0"/>
              </a:rPr>
              <a:t>ArrayList</a:t>
            </a:r>
            <a:r>
              <a:rPr lang="en-US" sz="2400">
                <a:latin typeface="Times New Roman" charset="0"/>
              </a:rPr>
              <a:t>, even though the element type is declared to be a wrapper class.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38249">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38249">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3824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8249" grpId="0" build="p" autoUpdateAnimBg="0"/>
      <p:bldP spid="138244" grpId="0" build="p" autoUpdateAnimBg="0"/>
    </p:bld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54626"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Reading Data from Files</a:t>
            </a:r>
            <a:endParaRPr lang="en-US">
              <a:solidFill>
                <a:srgbClr val="FF0000"/>
              </a:solidFill>
            </a:endParaRPr>
          </a:p>
        </p:txBody>
      </p:sp>
      <p:sp>
        <p:nvSpPr>
          <p:cNvPr id="154627" name="Rectangle 3"/>
          <p:cNvSpPr>
            <a:spLocks noChangeArrowheads="1"/>
          </p:cNvSpPr>
          <p:nvPr/>
        </p:nvSpPr>
        <p:spPr bwMode="auto">
          <a:xfrm>
            <a:off x="503238" y="1155700"/>
            <a:ext cx="8183562" cy="11303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a:latin typeface="Times New Roman" charset="0"/>
              </a:rPr>
              <a:t>Applications that work with arrays and array lists often need to work with lists that are too large to enter by hand.  In many cases, it is easier to read the values of a list from a data file.</a:t>
            </a:r>
          </a:p>
        </p:txBody>
      </p:sp>
      <p:sp>
        <p:nvSpPr>
          <p:cNvPr id="154628" name="Rectangle 4"/>
          <p:cNvSpPr>
            <a:spLocks noChangeArrowheads="1"/>
          </p:cNvSpPr>
          <p:nvPr/>
        </p:nvSpPr>
        <p:spPr bwMode="auto">
          <a:xfrm>
            <a:off x="504825" y="2273300"/>
            <a:ext cx="8183563" cy="17653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a:latin typeface="Times New Roman" charset="0"/>
              </a:rPr>
              <a:t>A </a:t>
            </a:r>
            <a:r>
              <a:rPr lang="en-US" sz="2400" b="1" i="1">
                <a:latin typeface="Times New Roman" charset="0"/>
              </a:rPr>
              <a:t>file</a:t>
            </a:r>
            <a:r>
              <a:rPr lang="en-US" sz="2400">
                <a:latin typeface="Times New Roman" charset="0"/>
              </a:rPr>
              <a:t> is the generic name for any named collection of data maintained on the various types of permanent storage media attached to a computer.  In most cases, a file is stored on a hard disk, but it can also be stored on a removable medium, such as a CD or flash memory drive.</a:t>
            </a:r>
          </a:p>
        </p:txBody>
      </p:sp>
      <p:sp>
        <p:nvSpPr>
          <p:cNvPr id="154629" name="Rectangle 5"/>
          <p:cNvSpPr>
            <a:spLocks noChangeArrowheads="1"/>
          </p:cNvSpPr>
          <p:nvPr/>
        </p:nvSpPr>
        <p:spPr bwMode="auto">
          <a:xfrm>
            <a:off x="503238" y="4013200"/>
            <a:ext cx="8183562" cy="20828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a:latin typeface="Times New Roman" charset="0"/>
              </a:rPr>
              <a:t>Files can contain information of many different types.  When you compile a Java program, for example, the compiler stores its output in a set of </a:t>
            </a:r>
            <a:r>
              <a:rPr lang="en-US" sz="2400" b="1" i="1">
                <a:latin typeface="Times New Roman" charset="0"/>
              </a:rPr>
              <a:t>class files</a:t>
            </a:r>
            <a:r>
              <a:rPr lang="en-US" sz="2400" i="1">
                <a:latin typeface="Times New Roman" charset="0"/>
              </a:rPr>
              <a:t>,</a:t>
            </a:r>
            <a:r>
              <a:rPr lang="en-US" sz="2400">
                <a:latin typeface="Times New Roman" charset="0"/>
              </a:rPr>
              <a:t> each of which contains the binary data associated with a class.  The most common type of file, however, is a </a:t>
            </a:r>
            <a:r>
              <a:rPr lang="en-US" sz="2400" b="1" i="1">
                <a:latin typeface="Times New Roman" charset="0"/>
              </a:rPr>
              <a:t>text file</a:t>
            </a:r>
            <a:r>
              <a:rPr lang="en-US" sz="2400" i="1">
                <a:latin typeface="Times New Roman" charset="0"/>
              </a:rPr>
              <a:t>,</a:t>
            </a:r>
            <a:r>
              <a:rPr lang="en-US" sz="2400">
                <a:latin typeface="Times New Roman" charset="0"/>
              </a:rPr>
              <a:t> which contains character data of the sort you find in a string.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5462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5462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4628" grpId="0" build="p" autoUpdateAnimBg="0"/>
      <p:bldP spid="154629" grpId="0" build="p" autoUpdateAnimBg="0"/>
    </p:bld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56674"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Text Files </a:t>
            </a:r>
            <a:r>
              <a:rPr lang="en-US" sz="4000" i="1">
                <a:solidFill>
                  <a:srgbClr val="FF0000"/>
                </a:solidFill>
              </a:rPr>
              <a:t>vs.</a:t>
            </a:r>
            <a:r>
              <a:rPr lang="en-US" sz="4000">
                <a:solidFill>
                  <a:srgbClr val="FF0000"/>
                </a:solidFill>
              </a:rPr>
              <a:t> Strings</a:t>
            </a:r>
            <a:endParaRPr lang="en-US">
              <a:solidFill>
                <a:srgbClr val="FF0000"/>
              </a:solidFill>
            </a:endParaRPr>
          </a:p>
        </p:txBody>
      </p:sp>
      <p:grpSp>
        <p:nvGrpSpPr>
          <p:cNvPr id="156682" name="Group 10"/>
          <p:cNvGrpSpPr>
            <a:grpSpLocks/>
          </p:cNvGrpSpPr>
          <p:nvPr/>
        </p:nvGrpSpPr>
        <p:grpSpPr bwMode="auto">
          <a:xfrm>
            <a:off x="457200" y="2286000"/>
            <a:ext cx="8229600" cy="1797050"/>
            <a:chOff x="288" y="1440"/>
            <a:chExt cx="5184" cy="1132"/>
          </a:xfrm>
        </p:grpSpPr>
        <p:sp>
          <p:nvSpPr>
            <p:cNvPr id="156676" name="Text Box 4"/>
            <p:cNvSpPr txBox="1">
              <a:spLocks noChangeArrowheads="1"/>
            </p:cNvSpPr>
            <p:nvPr/>
          </p:nvSpPr>
          <p:spPr bwMode="auto">
            <a:xfrm>
              <a:off x="504" y="1440"/>
              <a:ext cx="4968" cy="1132"/>
            </a:xfrm>
            <a:prstGeom prst="rect">
              <a:avLst/>
            </a:prstGeom>
            <a:noFill/>
            <a:ln w="9525">
              <a:noFill/>
              <a:miter lim="800000"/>
              <a:headEnd/>
              <a:tailEnd/>
            </a:ln>
            <a:effectLst/>
          </p:spPr>
          <p:txBody>
            <a:bodyPr>
              <a:prstTxWarp prst="textNoShape">
                <a:avLst/>
              </a:prstTxWarp>
              <a:spAutoFit/>
            </a:bodyPr>
            <a:lstStyle/>
            <a:p>
              <a:pPr algn="just">
                <a:lnSpc>
                  <a:spcPct val="85000"/>
                </a:lnSpc>
              </a:pPr>
              <a:r>
                <a:rPr lang="en-US" sz="2200" b="1" i="1">
                  <a:latin typeface="Times New Roman" charset="0"/>
                </a:rPr>
                <a:t>The information stored in a file is permanent</a:t>
              </a:r>
              <a:r>
                <a:rPr lang="en-US" sz="2000" b="1" i="1">
                  <a:latin typeface="Times New Roman" charset="0"/>
                </a:rPr>
                <a:t>.</a:t>
              </a:r>
              <a:r>
                <a:rPr lang="en-US" sz="2200">
                  <a:latin typeface="Times New Roman" charset="0"/>
                </a:rPr>
                <a:t>  The value of a string variable persists only as long as the variable does.  Local variables disappear when the method returns, and instance variables disappear when the object goes away, which typically does not occur until the program exits.  Information stored in a file exists until the file is deleted.</a:t>
              </a:r>
            </a:p>
          </p:txBody>
        </p:sp>
        <p:sp>
          <p:nvSpPr>
            <p:cNvPr id="156677" name="Text Box 5"/>
            <p:cNvSpPr txBox="1">
              <a:spLocks noChangeArrowheads="1"/>
            </p:cNvSpPr>
            <p:nvPr/>
          </p:nvSpPr>
          <p:spPr bwMode="auto">
            <a:xfrm>
              <a:off x="288" y="1440"/>
              <a:ext cx="293" cy="237"/>
            </a:xfrm>
            <a:prstGeom prst="rect">
              <a:avLst/>
            </a:prstGeom>
            <a:noFill/>
            <a:ln w="9525">
              <a:noFill/>
              <a:miter lim="800000"/>
              <a:headEnd/>
              <a:tailEnd/>
            </a:ln>
            <a:effectLst/>
          </p:spPr>
          <p:txBody>
            <a:bodyPr>
              <a:prstTxWarp prst="textNoShape">
                <a:avLst/>
              </a:prstTxWarp>
              <a:spAutoFit/>
            </a:bodyPr>
            <a:lstStyle/>
            <a:p>
              <a:pPr algn="just">
                <a:lnSpc>
                  <a:spcPct val="85000"/>
                </a:lnSpc>
              </a:pPr>
              <a:r>
                <a:rPr lang="en-US" sz="2200">
                  <a:latin typeface="Times New Roman" charset="0"/>
                </a:rPr>
                <a:t>1.</a:t>
              </a:r>
            </a:p>
          </p:txBody>
        </p:sp>
      </p:grpSp>
      <p:grpSp>
        <p:nvGrpSpPr>
          <p:cNvPr id="156683" name="Group 11"/>
          <p:cNvGrpSpPr>
            <a:grpSpLocks/>
          </p:cNvGrpSpPr>
          <p:nvPr/>
        </p:nvGrpSpPr>
        <p:grpSpPr bwMode="auto">
          <a:xfrm>
            <a:off x="457200" y="4191000"/>
            <a:ext cx="8229600" cy="1512888"/>
            <a:chOff x="288" y="2640"/>
            <a:chExt cx="5184" cy="953"/>
          </a:xfrm>
        </p:grpSpPr>
        <p:sp>
          <p:nvSpPr>
            <p:cNvPr id="156679" name="Text Box 7"/>
            <p:cNvSpPr txBox="1">
              <a:spLocks noChangeArrowheads="1"/>
            </p:cNvSpPr>
            <p:nvPr/>
          </p:nvSpPr>
          <p:spPr bwMode="auto">
            <a:xfrm>
              <a:off x="504" y="2640"/>
              <a:ext cx="4968" cy="953"/>
            </a:xfrm>
            <a:prstGeom prst="rect">
              <a:avLst/>
            </a:prstGeom>
            <a:noFill/>
            <a:ln w="9525">
              <a:noFill/>
              <a:miter lim="800000"/>
              <a:headEnd/>
              <a:tailEnd/>
            </a:ln>
            <a:effectLst/>
          </p:spPr>
          <p:txBody>
            <a:bodyPr>
              <a:prstTxWarp prst="textNoShape">
                <a:avLst/>
              </a:prstTxWarp>
              <a:spAutoFit/>
            </a:bodyPr>
            <a:lstStyle/>
            <a:p>
              <a:pPr algn="just">
                <a:lnSpc>
                  <a:spcPct val="85000"/>
                </a:lnSpc>
              </a:pPr>
              <a:r>
                <a:rPr lang="en-US" sz="2200" b="1" i="1">
                  <a:latin typeface="Times New Roman" charset="0"/>
                </a:rPr>
                <a:t>Files are usually read sequentially</a:t>
              </a:r>
              <a:r>
                <a:rPr lang="en-US" sz="2000" b="1" i="1">
                  <a:latin typeface="Times New Roman" charset="0"/>
                </a:rPr>
                <a:t>.</a:t>
              </a:r>
              <a:r>
                <a:rPr lang="en-US">
                  <a:latin typeface="Times New Roman" charset="0"/>
                </a:rPr>
                <a:t>  </a:t>
              </a:r>
              <a:r>
                <a:rPr lang="en-US" sz="2200">
                  <a:latin typeface="Times New Roman" charset="0"/>
                </a:rPr>
                <a:t>When you read data from a file, you usually start at the beginning and read the characters in order, either individually or in groups that are most commonly individual lines.  Once you have read one set of characters, you then move on to the next set of characters until you reach the end of the file.</a:t>
              </a:r>
            </a:p>
          </p:txBody>
        </p:sp>
        <p:sp>
          <p:nvSpPr>
            <p:cNvPr id="156680" name="Text Box 8"/>
            <p:cNvSpPr txBox="1">
              <a:spLocks noChangeArrowheads="1"/>
            </p:cNvSpPr>
            <p:nvPr/>
          </p:nvSpPr>
          <p:spPr bwMode="auto">
            <a:xfrm>
              <a:off x="288" y="2640"/>
              <a:ext cx="293" cy="237"/>
            </a:xfrm>
            <a:prstGeom prst="rect">
              <a:avLst/>
            </a:prstGeom>
            <a:noFill/>
            <a:ln w="9525">
              <a:noFill/>
              <a:miter lim="800000"/>
              <a:headEnd/>
              <a:tailEnd/>
            </a:ln>
            <a:effectLst/>
          </p:spPr>
          <p:txBody>
            <a:bodyPr>
              <a:prstTxWarp prst="textNoShape">
                <a:avLst/>
              </a:prstTxWarp>
              <a:spAutoFit/>
            </a:bodyPr>
            <a:lstStyle/>
            <a:p>
              <a:pPr>
                <a:lnSpc>
                  <a:spcPct val="85000"/>
                </a:lnSpc>
              </a:pPr>
              <a:r>
                <a:rPr lang="en-US" sz="2200">
                  <a:latin typeface="Times New Roman" charset="0"/>
                </a:rPr>
                <a:t>2.</a:t>
              </a:r>
            </a:p>
          </p:txBody>
        </p:sp>
      </p:grpSp>
      <p:sp>
        <p:nvSpPr>
          <p:cNvPr id="156681" name="Text Box 9"/>
          <p:cNvSpPr txBox="1">
            <a:spLocks noChangeArrowheads="1"/>
          </p:cNvSpPr>
          <p:nvPr/>
        </p:nvSpPr>
        <p:spPr bwMode="auto">
          <a:xfrm>
            <a:off x="457200" y="1154113"/>
            <a:ext cx="8229600" cy="1208087"/>
          </a:xfrm>
          <a:prstGeom prst="rect">
            <a:avLst/>
          </a:prstGeom>
          <a:noFill/>
          <a:ln w="9525">
            <a:noFill/>
            <a:miter lim="800000"/>
            <a:headEnd/>
            <a:tailEnd/>
          </a:ln>
          <a:effectLst/>
        </p:spPr>
        <p:txBody>
          <a:bodyPr>
            <a:prstTxWarp prst="textNoShape">
              <a:avLst/>
            </a:prstTxWarp>
            <a:spAutoFit/>
          </a:bodyPr>
          <a:lstStyle/>
          <a:p>
            <a:pPr algn="just">
              <a:lnSpc>
                <a:spcPct val="85000"/>
              </a:lnSpc>
              <a:spcAft>
                <a:spcPct val="50000"/>
              </a:spcAft>
            </a:pPr>
            <a:r>
              <a:rPr lang="en-US" sz="2400">
                <a:latin typeface="Times New Roman" charset="0"/>
              </a:rPr>
              <a:t>Although text files and strings both contain character data, it is important to keep in mind the following important differences between text files and strings: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15668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58722"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Reading Text Files</a:t>
            </a:r>
            <a:endParaRPr lang="en-US">
              <a:solidFill>
                <a:srgbClr val="FF0000"/>
              </a:solidFill>
            </a:endParaRPr>
          </a:p>
        </p:txBody>
      </p:sp>
      <p:sp>
        <p:nvSpPr>
          <p:cNvPr id="158723" name="Rectangle 3"/>
          <p:cNvSpPr>
            <a:spLocks noChangeArrowheads="1"/>
          </p:cNvSpPr>
          <p:nvPr/>
        </p:nvSpPr>
        <p:spPr bwMode="auto">
          <a:xfrm>
            <a:off x="503238" y="1155700"/>
            <a:ext cx="8183562" cy="8255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a:latin typeface="Times New Roman" charset="0"/>
              </a:rPr>
              <a:t>When you want to read data from a text file as part of a Java program, you need to take the following steps:</a:t>
            </a:r>
          </a:p>
        </p:txBody>
      </p:sp>
      <p:sp>
        <p:nvSpPr>
          <p:cNvPr id="158724" name="Rectangle 4"/>
          <p:cNvSpPr>
            <a:spLocks noChangeArrowheads="1"/>
          </p:cNvSpPr>
          <p:nvPr/>
        </p:nvSpPr>
        <p:spPr bwMode="auto">
          <a:xfrm>
            <a:off x="504825" y="4470400"/>
            <a:ext cx="8183563" cy="9144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20000"/>
              </a:spcAft>
              <a:buFontTx/>
              <a:buChar char="•"/>
            </a:pPr>
            <a:r>
              <a:rPr lang="en-US" sz="2400">
                <a:latin typeface="Times New Roman" charset="0"/>
              </a:rPr>
              <a:t>Java supports other strategies for reading and writing file data.  These strategies are discussed in Chapter 12.</a:t>
            </a:r>
          </a:p>
        </p:txBody>
      </p:sp>
      <p:grpSp>
        <p:nvGrpSpPr>
          <p:cNvPr id="158725" name="Group 5"/>
          <p:cNvGrpSpPr>
            <a:grpSpLocks/>
          </p:cNvGrpSpPr>
          <p:nvPr/>
        </p:nvGrpSpPr>
        <p:grpSpPr bwMode="auto">
          <a:xfrm>
            <a:off x="876300" y="1993900"/>
            <a:ext cx="7823200" cy="660400"/>
            <a:chOff x="552" y="1256"/>
            <a:chExt cx="4928" cy="416"/>
          </a:xfrm>
        </p:grpSpPr>
        <p:sp>
          <p:nvSpPr>
            <p:cNvPr id="158726" name="Text Box 6"/>
            <p:cNvSpPr txBox="1">
              <a:spLocks noChangeArrowheads="1"/>
            </p:cNvSpPr>
            <p:nvPr/>
          </p:nvSpPr>
          <p:spPr bwMode="auto">
            <a:xfrm>
              <a:off x="792" y="1256"/>
              <a:ext cx="4688" cy="416"/>
            </a:xfrm>
            <a:prstGeom prst="rect">
              <a:avLst/>
            </a:prstGeom>
            <a:noFill/>
            <a:ln w="9525">
              <a:noFill/>
              <a:miter lim="800000"/>
              <a:headEnd/>
              <a:tailEnd/>
            </a:ln>
            <a:effectLst/>
          </p:spPr>
          <p:txBody>
            <a:bodyPr>
              <a:prstTxWarp prst="textNoShape">
                <a:avLst/>
              </a:prstTxWarp>
              <a:spAutoFit/>
            </a:bodyPr>
            <a:lstStyle/>
            <a:p>
              <a:pPr algn="just">
                <a:lnSpc>
                  <a:spcPct val="85000"/>
                </a:lnSpc>
              </a:pPr>
              <a:r>
                <a:rPr lang="en-US" sz="2200">
                  <a:latin typeface="Times New Roman" charset="0"/>
                </a:rPr>
                <a:t>Construct a new </a:t>
              </a:r>
              <a:r>
                <a:rPr lang="en-US" sz="2000" b="1">
                  <a:latin typeface="Courier New" charset="0"/>
                </a:rPr>
                <a:t>BufferedReader</a:t>
              </a:r>
              <a:r>
                <a:rPr lang="en-US" sz="2200">
                  <a:latin typeface="Times New Roman" charset="0"/>
                </a:rPr>
                <a:t> object that is tied to the data in the file.  This phase of the process is called </a:t>
              </a:r>
              <a:r>
                <a:rPr lang="en-US" sz="2200" b="1" i="1">
                  <a:latin typeface="Times New Roman" charset="0"/>
                </a:rPr>
                <a:t>opening the file</a:t>
              </a:r>
              <a:r>
                <a:rPr lang="en-US" sz="2200" i="1">
                  <a:latin typeface="Times New Roman" charset="0"/>
                </a:rPr>
                <a:t>.</a:t>
              </a:r>
              <a:endParaRPr lang="en-US" sz="2200">
                <a:latin typeface="Times New Roman" charset="0"/>
              </a:endParaRPr>
            </a:p>
          </p:txBody>
        </p:sp>
        <p:sp>
          <p:nvSpPr>
            <p:cNvPr id="158727" name="Text Box 7"/>
            <p:cNvSpPr txBox="1">
              <a:spLocks noChangeArrowheads="1"/>
            </p:cNvSpPr>
            <p:nvPr/>
          </p:nvSpPr>
          <p:spPr bwMode="auto">
            <a:xfrm>
              <a:off x="552" y="1256"/>
              <a:ext cx="293" cy="237"/>
            </a:xfrm>
            <a:prstGeom prst="rect">
              <a:avLst/>
            </a:prstGeom>
            <a:noFill/>
            <a:ln w="9525">
              <a:noFill/>
              <a:miter lim="800000"/>
              <a:headEnd/>
              <a:tailEnd/>
            </a:ln>
            <a:effectLst/>
          </p:spPr>
          <p:txBody>
            <a:bodyPr>
              <a:prstTxWarp prst="textNoShape">
                <a:avLst/>
              </a:prstTxWarp>
              <a:spAutoFit/>
            </a:bodyPr>
            <a:lstStyle/>
            <a:p>
              <a:pPr>
                <a:lnSpc>
                  <a:spcPct val="85000"/>
                </a:lnSpc>
              </a:pPr>
              <a:r>
                <a:rPr lang="en-US" sz="2200">
                  <a:latin typeface="Times New Roman" charset="0"/>
                </a:rPr>
                <a:t>1.</a:t>
              </a:r>
            </a:p>
          </p:txBody>
        </p:sp>
      </p:grpSp>
      <p:grpSp>
        <p:nvGrpSpPr>
          <p:cNvPr id="158734" name="Group 14"/>
          <p:cNvGrpSpPr>
            <a:grpSpLocks/>
          </p:cNvGrpSpPr>
          <p:nvPr/>
        </p:nvGrpSpPr>
        <p:grpSpPr bwMode="auto">
          <a:xfrm>
            <a:off x="876300" y="2701925"/>
            <a:ext cx="7823200" cy="944563"/>
            <a:chOff x="552" y="1702"/>
            <a:chExt cx="4928" cy="595"/>
          </a:xfrm>
        </p:grpSpPr>
        <p:sp>
          <p:nvSpPr>
            <p:cNvPr id="158729" name="Text Box 9"/>
            <p:cNvSpPr txBox="1">
              <a:spLocks noChangeArrowheads="1"/>
            </p:cNvSpPr>
            <p:nvPr/>
          </p:nvSpPr>
          <p:spPr bwMode="auto">
            <a:xfrm>
              <a:off x="792" y="1702"/>
              <a:ext cx="4688" cy="595"/>
            </a:xfrm>
            <a:prstGeom prst="rect">
              <a:avLst/>
            </a:prstGeom>
            <a:noFill/>
            <a:ln w="9525">
              <a:noFill/>
              <a:miter lim="800000"/>
              <a:headEnd/>
              <a:tailEnd/>
            </a:ln>
            <a:effectLst/>
          </p:spPr>
          <p:txBody>
            <a:bodyPr>
              <a:prstTxWarp prst="textNoShape">
                <a:avLst/>
              </a:prstTxWarp>
              <a:spAutoFit/>
            </a:bodyPr>
            <a:lstStyle/>
            <a:p>
              <a:pPr algn="just">
                <a:lnSpc>
                  <a:spcPct val="85000"/>
                </a:lnSpc>
              </a:pPr>
              <a:r>
                <a:rPr lang="en-US" sz="2200">
                  <a:latin typeface="Times New Roman" charset="0"/>
                </a:rPr>
                <a:t>Call the </a:t>
              </a:r>
              <a:r>
                <a:rPr lang="en-US" sz="2000" b="1">
                  <a:latin typeface="Courier New" charset="0"/>
                </a:rPr>
                <a:t>readLine</a:t>
              </a:r>
              <a:r>
                <a:rPr lang="en-US" sz="2200">
                  <a:latin typeface="Times New Roman" charset="0"/>
                </a:rPr>
                <a:t> method on the </a:t>
              </a:r>
              <a:r>
                <a:rPr lang="en-US" sz="2000" b="1">
                  <a:latin typeface="Courier New" charset="0"/>
                </a:rPr>
                <a:t>BufferedReader</a:t>
              </a:r>
              <a:r>
                <a:rPr lang="en-US" sz="2200">
                  <a:latin typeface="Times New Roman" charset="0"/>
                </a:rPr>
                <a:t> to read lines from the file in sequential order.  When there are no more lines to be read, </a:t>
              </a:r>
              <a:r>
                <a:rPr lang="en-US" sz="2000" b="1">
                  <a:latin typeface="Courier New" charset="0"/>
                </a:rPr>
                <a:t>readLine</a:t>
              </a:r>
              <a:r>
                <a:rPr lang="en-US" sz="2200">
                  <a:latin typeface="Times New Roman" charset="0"/>
                </a:rPr>
                <a:t> returns </a:t>
              </a:r>
              <a:r>
                <a:rPr lang="en-US" sz="2000" b="1">
                  <a:latin typeface="Courier New" charset="0"/>
                </a:rPr>
                <a:t>null</a:t>
              </a:r>
              <a:r>
                <a:rPr lang="en-US" sz="2200">
                  <a:latin typeface="Times New Roman" charset="0"/>
                </a:rPr>
                <a:t>.</a:t>
              </a:r>
              <a:endParaRPr lang="en-US" sz="2600">
                <a:latin typeface="Times New Roman" charset="0"/>
              </a:endParaRPr>
            </a:p>
          </p:txBody>
        </p:sp>
        <p:sp>
          <p:nvSpPr>
            <p:cNvPr id="158730" name="Text Box 10"/>
            <p:cNvSpPr txBox="1">
              <a:spLocks noChangeArrowheads="1"/>
            </p:cNvSpPr>
            <p:nvPr/>
          </p:nvSpPr>
          <p:spPr bwMode="auto">
            <a:xfrm>
              <a:off x="552" y="1702"/>
              <a:ext cx="293" cy="237"/>
            </a:xfrm>
            <a:prstGeom prst="rect">
              <a:avLst/>
            </a:prstGeom>
            <a:noFill/>
            <a:ln w="9525">
              <a:noFill/>
              <a:miter lim="800000"/>
              <a:headEnd/>
              <a:tailEnd/>
            </a:ln>
            <a:effectLst/>
          </p:spPr>
          <p:txBody>
            <a:bodyPr>
              <a:prstTxWarp prst="textNoShape">
                <a:avLst/>
              </a:prstTxWarp>
              <a:spAutoFit/>
            </a:bodyPr>
            <a:lstStyle/>
            <a:p>
              <a:pPr>
                <a:lnSpc>
                  <a:spcPct val="85000"/>
                </a:lnSpc>
              </a:pPr>
              <a:r>
                <a:rPr lang="en-US" sz="2200">
                  <a:latin typeface="Times New Roman" charset="0"/>
                </a:rPr>
                <a:t>2.</a:t>
              </a:r>
            </a:p>
          </p:txBody>
        </p:sp>
      </p:grpSp>
      <p:grpSp>
        <p:nvGrpSpPr>
          <p:cNvPr id="158731" name="Group 11"/>
          <p:cNvGrpSpPr>
            <a:grpSpLocks/>
          </p:cNvGrpSpPr>
          <p:nvPr/>
        </p:nvGrpSpPr>
        <p:grpSpPr bwMode="auto">
          <a:xfrm>
            <a:off x="876300" y="3705225"/>
            <a:ext cx="7823200" cy="660400"/>
            <a:chOff x="552" y="1256"/>
            <a:chExt cx="4928" cy="416"/>
          </a:xfrm>
        </p:grpSpPr>
        <p:sp>
          <p:nvSpPr>
            <p:cNvPr id="158732" name="Text Box 12"/>
            <p:cNvSpPr txBox="1">
              <a:spLocks noChangeArrowheads="1"/>
            </p:cNvSpPr>
            <p:nvPr/>
          </p:nvSpPr>
          <p:spPr bwMode="auto">
            <a:xfrm>
              <a:off x="792" y="1256"/>
              <a:ext cx="4688" cy="416"/>
            </a:xfrm>
            <a:prstGeom prst="rect">
              <a:avLst/>
            </a:prstGeom>
            <a:noFill/>
            <a:ln w="9525">
              <a:noFill/>
              <a:miter lim="800000"/>
              <a:headEnd/>
              <a:tailEnd/>
            </a:ln>
            <a:effectLst/>
          </p:spPr>
          <p:txBody>
            <a:bodyPr>
              <a:prstTxWarp prst="textNoShape">
                <a:avLst/>
              </a:prstTxWarp>
              <a:spAutoFit/>
            </a:bodyPr>
            <a:lstStyle/>
            <a:p>
              <a:pPr algn="just">
                <a:lnSpc>
                  <a:spcPct val="85000"/>
                </a:lnSpc>
              </a:pPr>
              <a:r>
                <a:rPr lang="en-US" sz="2200">
                  <a:latin typeface="Times New Roman" charset="0"/>
                </a:rPr>
                <a:t>Break the association between the reader and the file by calling the reader’s </a:t>
              </a:r>
              <a:r>
                <a:rPr lang="en-US" sz="2000" b="1">
                  <a:latin typeface="Courier New" charset="0"/>
                </a:rPr>
                <a:t>close</a:t>
              </a:r>
              <a:r>
                <a:rPr lang="en-US" sz="2200">
                  <a:latin typeface="Times New Roman" charset="0"/>
                </a:rPr>
                <a:t> method, which is called </a:t>
              </a:r>
              <a:r>
                <a:rPr lang="en-US" sz="2200" b="1" i="1">
                  <a:latin typeface="Times New Roman" charset="0"/>
                </a:rPr>
                <a:t>closing the file</a:t>
              </a:r>
              <a:r>
                <a:rPr lang="en-US" sz="2200" i="1">
                  <a:latin typeface="Times New Roman" charset="0"/>
                </a:rPr>
                <a:t>.</a:t>
              </a:r>
              <a:endParaRPr lang="en-US" sz="2200">
                <a:latin typeface="Times New Roman" charset="0"/>
              </a:endParaRPr>
            </a:p>
          </p:txBody>
        </p:sp>
        <p:sp>
          <p:nvSpPr>
            <p:cNvPr id="158733" name="Text Box 13"/>
            <p:cNvSpPr txBox="1">
              <a:spLocks noChangeArrowheads="1"/>
            </p:cNvSpPr>
            <p:nvPr/>
          </p:nvSpPr>
          <p:spPr bwMode="auto">
            <a:xfrm>
              <a:off x="552" y="1256"/>
              <a:ext cx="293" cy="237"/>
            </a:xfrm>
            <a:prstGeom prst="rect">
              <a:avLst/>
            </a:prstGeom>
            <a:noFill/>
            <a:ln w="9525">
              <a:noFill/>
              <a:miter lim="800000"/>
              <a:headEnd/>
              <a:tailEnd/>
            </a:ln>
            <a:effectLst/>
          </p:spPr>
          <p:txBody>
            <a:bodyPr>
              <a:prstTxWarp prst="textNoShape">
                <a:avLst/>
              </a:prstTxWarp>
              <a:spAutoFit/>
            </a:bodyPr>
            <a:lstStyle/>
            <a:p>
              <a:pPr>
                <a:lnSpc>
                  <a:spcPct val="85000"/>
                </a:lnSpc>
              </a:pPr>
              <a:r>
                <a:rPr lang="en-US" sz="2200">
                  <a:latin typeface="Times New Roman" charset="0"/>
                </a:rPr>
                <a:t>3.</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15873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15873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5872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8724" grpId="0" build="p" bldLvl="2" autoUpdateAnimBg="0"/>
    </p:bld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0770"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Standard Reader Subclasses</a:t>
            </a:r>
            <a:endParaRPr lang="en-US">
              <a:solidFill>
                <a:srgbClr val="FF0000"/>
              </a:solidFill>
            </a:endParaRPr>
          </a:p>
        </p:txBody>
      </p:sp>
      <p:sp>
        <p:nvSpPr>
          <p:cNvPr id="160771" name="Rectangle 3"/>
          <p:cNvSpPr>
            <a:spLocks noChangeArrowheads="1"/>
          </p:cNvSpPr>
          <p:nvPr/>
        </p:nvSpPr>
        <p:spPr bwMode="auto">
          <a:xfrm>
            <a:off x="504825" y="1168400"/>
            <a:ext cx="8183563" cy="24384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20000"/>
              </a:spcAft>
              <a:buFontTx/>
              <a:buChar char="•"/>
            </a:pPr>
            <a:r>
              <a:rPr lang="en-US" sz="2400">
                <a:latin typeface="Times New Roman" charset="0"/>
              </a:rPr>
              <a:t>The </a:t>
            </a:r>
            <a:r>
              <a:rPr lang="en-US" sz="2000" b="1">
                <a:latin typeface="Courier New" charset="0"/>
              </a:rPr>
              <a:t>java.io</a:t>
            </a:r>
            <a:r>
              <a:rPr lang="en-US" sz="2400">
                <a:latin typeface="Times New Roman" charset="0"/>
              </a:rPr>
              <a:t> package defines several different subclasses of the generic </a:t>
            </a:r>
            <a:r>
              <a:rPr lang="en-US" sz="2000" b="1">
                <a:latin typeface="Courier New" charset="0"/>
              </a:rPr>
              <a:t>Reader</a:t>
            </a:r>
            <a:r>
              <a:rPr lang="en-US" sz="2400">
                <a:latin typeface="Times New Roman" charset="0"/>
              </a:rPr>
              <a:t> class that are useful in different contexts.  To read text files, you need to use the following subclasses:</a:t>
            </a:r>
          </a:p>
          <a:p>
            <a:pPr marL="742950" lvl="1" indent="-285750" algn="just">
              <a:lnSpc>
                <a:spcPct val="85000"/>
              </a:lnSpc>
              <a:spcAft>
                <a:spcPct val="20000"/>
              </a:spcAft>
              <a:buFontTx/>
              <a:buChar char="–"/>
            </a:pPr>
            <a:r>
              <a:rPr lang="en-US" sz="2200">
                <a:latin typeface="Times New Roman" charset="0"/>
                <a:ea typeface="ＭＳ Ｐゴシック" charset="-128"/>
              </a:rPr>
              <a:t>The </a:t>
            </a:r>
            <a:r>
              <a:rPr lang="en-US" sz="2000" b="1">
                <a:latin typeface="Courier New" charset="0"/>
                <a:ea typeface="ＭＳ Ｐゴシック" charset="-128"/>
              </a:rPr>
              <a:t>FileReader</a:t>
            </a:r>
            <a:r>
              <a:rPr lang="en-US" sz="2200">
                <a:latin typeface="Times New Roman" charset="0"/>
                <a:ea typeface="ＭＳ Ｐゴシック" charset="-128"/>
              </a:rPr>
              <a:t> class, which allows you to create a simple reader by supplying the name of the file.</a:t>
            </a:r>
          </a:p>
          <a:p>
            <a:pPr marL="742950" lvl="1" indent="-285750" algn="just">
              <a:lnSpc>
                <a:spcPct val="85000"/>
              </a:lnSpc>
              <a:spcAft>
                <a:spcPct val="50000"/>
              </a:spcAft>
              <a:buFontTx/>
              <a:buChar char="–"/>
            </a:pPr>
            <a:r>
              <a:rPr lang="en-US" sz="2200">
                <a:latin typeface="Times New Roman" charset="0"/>
                <a:ea typeface="ＭＳ Ｐゴシック" charset="-128"/>
              </a:rPr>
              <a:t>The </a:t>
            </a:r>
            <a:r>
              <a:rPr lang="en-US" sz="2000" b="1">
                <a:latin typeface="Courier New" charset="0"/>
                <a:ea typeface="ＭＳ Ｐゴシック" charset="-128"/>
              </a:rPr>
              <a:t>BufferedReader</a:t>
            </a:r>
            <a:r>
              <a:rPr lang="en-US" sz="2200">
                <a:latin typeface="Times New Roman" charset="0"/>
                <a:ea typeface="ＭＳ Ｐゴシック" charset="-128"/>
              </a:rPr>
              <a:t> class, which makes all operations more efficient and enables the strategy of reading individual lines.</a:t>
            </a:r>
          </a:p>
        </p:txBody>
      </p:sp>
      <p:grpSp>
        <p:nvGrpSpPr>
          <p:cNvPr id="160778" name="Group 10"/>
          <p:cNvGrpSpPr>
            <a:grpSpLocks/>
          </p:cNvGrpSpPr>
          <p:nvPr/>
        </p:nvGrpSpPr>
        <p:grpSpPr bwMode="auto">
          <a:xfrm>
            <a:off x="503238" y="3568700"/>
            <a:ext cx="8183562" cy="2984500"/>
            <a:chOff x="317" y="2248"/>
            <a:chExt cx="5155" cy="1880"/>
          </a:xfrm>
        </p:grpSpPr>
        <p:sp>
          <p:nvSpPr>
            <p:cNvPr id="160773" name="Rectangle 5"/>
            <p:cNvSpPr>
              <a:spLocks noChangeArrowheads="1"/>
            </p:cNvSpPr>
            <p:nvPr/>
          </p:nvSpPr>
          <p:spPr bwMode="auto">
            <a:xfrm>
              <a:off x="317" y="2248"/>
              <a:ext cx="5155" cy="52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a:latin typeface="Times New Roman" charset="0"/>
                </a:rPr>
                <a:t>The standard idiom for opening a text file calls both of these constructors in a single statement, as follows:</a:t>
              </a:r>
            </a:p>
          </p:txBody>
        </p:sp>
        <p:sp>
          <p:nvSpPr>
            <p:cNvPr id="160774" name="Rectangle 6"/>
            <p:cNvSpPr>
              <a:spLocks noChangeArrowheads="1"/>
            </p:cNvSpPr>
            <p:nvPr/>
          </p:nvSpPr>
          <p:spPr bwMode="auto">
            <a:xfrm>
              <a:off x="672" y="2776"/>
              <a:ext cx="4688" cy="39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nSpc>
                  <a:spcPct val="95000"/>
                </a:lnSpc>
              </a:pPr>
              <a:r>
                <a:rPr lang="en-US" sz="1500" b="1">
                  <a:latin typeface="Courier New" charset="0"/>
                </a:rPr>
                <a:t>BufferedReader rd = new BufferedReader(new FileReader(</a:t>
              </a:r>
              <a:r>
                <a:rPr lang="en-US" sz="1500" i="1">
                  <a:latin typeface="Times New Roman" charset="0"/>
                </a:rPr>
                <a:t> filename</a:t>
              </a:r>
              <a:r>
                <a:rPr lang="en-US" sz="1500" b="1">
                  <a:latin typeface="Courier New" charset="0"/>
                </a:rPr>
                <a:t>));</a:t>
              </a:r>
            </a:p>
          </p:txBody>
        </p:sp>
        <p:sp>
          <p:nvSpPr>
            <p:cNvPr id="160775" name="Rectangle 7"/>
            <p:cNvSpPr>
              <a:spLocks noChangeArrowheads="1"/>
            </p:cNvSpPr>
            <p:nvPr/>
          </p:nvSpPr>
          <p:spPr bwMode="auto">
            <a:xfrm>
              <a:off x="317" y="3312"/>
              <a:ext cx="5155" cy="816"/>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pPr>
              <a:r>
                <a:rPr lang="en-US" sz="2400">
                  <a:latin typeface="Times New Roman" charset="0"/>
                </a:rPr>
                <a:t>	</a:t>
              </a:r>
              <a:endParaRPr lang="en-US" sz="2600">
                <a:latin typeface="Times New Roman" charset="0"/>
              </a:endParaRPr>
            </a:p>
          </p:txBody>
        </p:sp>
        <p:sp>
          <p:nvSpPr>
            <p:cNvPr id="160777" name="Text Box 9"/>
            <p:cNvSpPr txBox="1">
              <a:spLocks noChangeArrowheads="1"/>
            </p:cNvSpPr>
            <p:nvPr/>
          </p:nvSpPr>
          <p:spPr bwMode="auto">
            <a:xfrm>
              <a:off x="536" y="3234"/>
              <a:ext cx="4936" cy="646"/>
            </a:xfrm>
            <a:prstGeom prst="rect">
              <a:avLst/>
            </a:prstGeom>
            <a:noFill/>
            <a:ln w="9525">
              <a:noFill/>
              <a:miter lim="800000"/>
              <a:headEnd/>
              <a:tailEnd/>
            </a:ln>
            <a:effectLst/>
          </p:spPr>
          <p:txBody>
            <a:bodyPr>
              <a:prstTxWarp prst="textNoShape">
                <a:avLst/>
              </a:prstTxWarp>
              <a:spAutoFit/>
            </a:bodyPr>
            <a:lstStyle/>
            <a:p>
              <a:pPr algn="just">
                <a:lnSpc>
                  <a:spcPct val="85000"/>
                </a:lnSpc>
              </a:pPr>
              <a:r>
                <a:rPr lang="en-US" sz="2400">
                  <a:latin typeface="Times New Roman" charset="0"/>
                </a:rPr>
                <a:t>The </a:t>
              </a:r>
              <a:r>
                <a:rPr lang="en-US" sz="2000" b="1">
                  <a:latin typeface="Courier New" charset="0"/>
                </a:rPr>
                <a:t>FileReader</a:t>
              </a:r>
              <a:r>
                <a:rPr lang="en-US" sz="2400">
                  <a:latin typeface="Times New Roman" charset="0"/>
                </a:rPr>
                <a:t> constructor takes the file name and creates a file reader, which is then passed on to the </a:t>
              </a:r>
              <a:r>
                <a:rPr lang="en-US" sz="2000" b="1">
                  <a:latin typeface="Courier New" charset="0"/>
                </a:rPr>
                <a:t>BufferedReader</a:t>
              </a:r>
              <a:r>
                <a:rPr lang="en-US" sz="2400">
                  <a:latin typeface="Times New Roman" charset="0"/>
                </a:rPr>
                <a:t> constructor.</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60771">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16077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0771" grpId="0" build="p" bldLvl="2" autoUpdateAnimBg="0"/>
    </p:bld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4866"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Reading Lines from a File</a:t>
            </a:r>
            <a:endParaRPr lang="en-US">
              <a:solidFill>
                <a:srgbClr val="FF0000"/>
              </a:solidFill>
            </a:endParaRPr>
          </a:p>
        </p:txBody>
      </p:sp>
      <p:sp>
        <p:nvSpPr>
          <p:cNvPr id="164867" name="Rectangle 3"/>
          <p:cNvSpPr>
            <a:spLocks noChangeArrowheads="1"/>
          </p:cNvSpPr>
          <p:nvPr/>
        </p:nvSpPr>
        <p:spPr bwMode="auto">
          <a:xfrm>
            <a:off x="504825" y="1168400"/>
            <a:ext cx="8183563" cy="10795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a:latin typeface="Times New Roman" charset="0"/>
              </a:rPr>
              <a:t>Once you have created a </a:t>
            </a:r>
            <a:r>
              <a:rPr lang="en-US" sz="2000" b="1">
                <a:latin typeface="Courier New" charset="0"/>
              </a:rPr>
              <a:t>BufferedReader</a:t>
            </a:r>
            <a:r>
              <a:rPr lang="en-US" sz="2400">
                <a:latin typeface="Times New Roman" charset="0"/>
              </a:rPr>
              <a:t> object as shown on the preceding slide, you can then read individual lines from the file by calling the </a:t>
            </a:r>
            <a:r>
              <a:rPr lang="en-US" sz="2000" b="1">
                <a:latin typeface="Courier New" charset="0"/>
              </a:rPr>
              <a:t>readLine</a:t>
            </a:r>
            <a:r>
              <a:rPr lang="en-US" sz="2400">
                <a:latin typeface="Times New Roman" charset="0"/>
              </a:rPr>
              <a:t> method.</a:t>
            </a:r>
          </a:p>
          <a:p>
            <a:pPr marL="742950" lvl="1" indent="-285750" algn="just">
              <a:lnSpc>
                <a:spcPct val="85000"/>
              </a:lnSpc>
              <a:spcAft>
                <a:spcPct val="20000"/>
              </a:spcAft>
              <a:buFontTx/>
              <a:buChar char="–"/>
            </a:pPr>
            <a:endParaRPr lang="en-US" sz="2200">
              <a:latin typeface="Times New Roman" charset="0"/>
              <a:ea typeface="ＭＳ Ｐゴシック" charset="-128"/>
            </a:endParaRPr>
          </a:p>
        </p:txBody>
      </p:sp>
      <p:grpSp>
        <p:nvGrpSpPr>
          <p:cNvPr id="164868" name="Group 4"/>
          <p:cNvGrpSpPr>
            <a:grpSpLocks/>
          </p:cNvGrpSpPr>
          <p:nvPr/>
        </p:nvGrpSpPr>
        <p:grpSpPr bwMode="auto">
          <a:xfrm>
            <a:off x="503238" y="2298700"/>
            <a:ext cx="8183562" cy="2489200"/>
            <a:chOff x="317" y="1632"/>
            <a:chExt cx="5155" cy="1568"/>
          </a:xfrm>
        </p:grpSpPr>
        <p:sp>
          <p:nvSpPr>
            <p:cNvPr id="164869" name="Rectangle 5"/>
            <p:cNvSpPr>
              <a:spLocks noChangeArrowheads="1"/>
            </p:cNvSpPr>
            <p:nvPr/>
          </p:nvSpPr>
          <p:spPr bwMode="auto">
            <a:xfrm>
              <a:off x="317" y="1632"/>
              <a:ext cx="5155" cy="52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a:latin typeface="Times New Roman" charset="0"/>
                </a:rPr>
                <a:t>The following code fragment uses the </a:t>
              </a:r>
              <a:r>
                <a:rPr lang="en-US" sz="2000" b="1">
                  <a:latin typeface="Courier New" charset="0"/>
                </a:rPr>
                <a:t>readLine</a:t>
              </a:r>
              <a:r>
                <a:rPr lang="en-US" sz="2400">
                  <a:latin typeface="Times New Roman" charset="0"/>
                </a:rPr>
                <a:t> method to determine the length of the longest line in the reader </a:t>
              </a:r>
              <a:r>
                <a:rPr lang="en-US" sz="2000" b="1">
                  <a:latin typeface="Courier New" charset="0"/>
                </a:rPr>
                <a:t>rd</a:t>
              </a:r>
              <a:r>
                <a:rPr lang="en-US" sz="2400">
                  <a:latin typeface="Times New Roman" charset="0"/>
                </a:rPr>
                <a:t>:</a:t>
              </a:r>
            </a:p>
          </p:txBody>
        </p:sp>
        <p:sp>
          <p:nvSpPr>
            <p:cNvPr id="164870" name="Rectangle 6"/>
            <p:cNvSpPr>
              <a:spLocks noChangeArrowheads="1"/>
            </p:cNvSpPr>
            <p:nvPr/>
          </p:nvSpPr>
          <p:spPr bwMode="auto">
            <a:xfrm>
              <a:off x="960" y="2192"/>
              <a:ext cx="4000" cy="100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nSpc>
                  <a:spcPct val="95000"/>
                </a:lnSpc>
              </a:pPr>
              <a:r>
                <a:rPr lang="en-US" sz="1600" b="1">
                  <a:latin typeface="Courier New" charset="0"/>
                </a:rPr>
                <a:t>int maxLength = 0;</a:t>
              </a:r>
            </a:p>
            <a:p>
              <a:pPr>
                <a:lnSpc>
                  <a:spcPct val="95000"/>
                </a:lnSpc>
              </a:pPr>
              <a:r>
                <a:rPr lang="en-US" sz="1600" b="1">
                  <a:latin typeface="Courier New" charset="0"/>
                </a:rPr>
                <a:t>while (true) {</a:t>
              </a:r>
            </a:p>
            <a:p>
              <a:pPr>
                <a:lnSpc>
                  <a:spcPct val="95000"/>
                </a:lnSpc>
              </a:pPr>
              <a:r>
                <a:rPr lang="en-US" sz="1600" b="1">
                  <a:latin typeface="Courier New" charset="0"/>
                </a:rPr>
                <a:t>   String line = rd.readLine();</a:t>
              </a:r>
            </a:p>
            <a:p>
              <a:pPr>
                <a:lnSpc>
                  <a:spcPct val="95000"/>
                </a:lnSpc>
              </a:pPr>
              <a:r>
                <a:rPr lang="en-US" sz="1600" b="1">
                  <a:latin typeface="Courier New" charset="0"/>
                </a:rPr>
                <a:t>   if (line == null) break;</a:t>
              </a:r>
            </a:p>
            <a:p>
              <a:pPr>
                <a:lnSpc>
                  <a:spcPct val="95000"/>
                </a:lnSpc>
              </a:pPr>
              <a:r>
                <a:rPr lang="en-US" sz="1600" b="1">
                  <a:latin typeface="Courier New" charset="0"/>
                </a:rPr>
                <a:t>   maxLength = Math.max(maxLength, line.length());</a:t>
              </a:r>
            </a:p>
            <a:p>
              <a:pPr>
                <a:lnSpc>
                  <a:spcPct val="95000"/>
                </a:lnSpc>
              </a:pPr>
              <a:r>
                <a:rPr lang="en-US" sz="1600" b="1">
                  <a:latin typeface="Courier New" charset="0"/>
                </a:rPr>
                <a:t>}</a:t>
              </a:r>
            </a:p>
          </p:txBody>
        </p:sp>
      </p:grpSp>
      <p:sp>
        <p:nvSpPr>
          <p:cNvPr id="164871" name="Rectangle 7"/>
          <p:cNvSpPr>
            <a:spLocks noChangeArrowheads="1"/>
          </p:cNvSpPr>
          <p:nvPr/>
        </p:nvSpPr>
        <p:spPr bwMode="auto">
          <a:xfrm>
            <a:off x="503238" y="4978400"/>
            <a:ext cx="8183562" cy="10541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a:latin typeface="Times New Roman" charset="0"/>
              </a:rPr>
              <a:t>Using the </a:t>
            </a:r>
            <a:r>
              <a:rPr lang="en-US" sz="2000" b="1">
                <a:latin typeface="Courier New" charset="0"/>
              </a:rPr>
              <a:t>readLine</a:t>
            </a:r>
            <a:r>
              <a:rPr lang="en-US" sz="2400">
                <a:latin typeface="Times New Roman" charset="0"/>
              </a:rPr>
              <a:t> method makes programs more portable because it eliminates the need to think about the end-of-line characters, which differ from system to system.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16486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6487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4871" grpId="0" build="p" bldLvl="2" autoUpdateAnimBg="0"/>
    </p:bld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6914"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Exception Handling</a:t>
            </a:r>
            <a:endParaRPr lang="en-US">
              <a:solidFill>
                <a:srgbClr val="FF0000"/>
              </a:solidFill>
            </a:endParaRPr>
          </a:p>
        </p:txBody>
      </p:sp>
      <p:sp>
        <p:nvSpPr>
          <p:cNvPr id="166915" name="Rectangle 3"/>
          <p:cNvSpPr>
            <a:spLocks noChangeArrowheads="1"/>
          </p:cNvSpPr>
          <p:nvPr/>
        </p:nvSpPr>
        <p:spPr bwMode="auto">
          <a:xfrm>
            <a:off x="504825" y="1168400"/>
            <a:ext cx="8183563" cy="14986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a:latin typeface="Times New Roman" charset="0"/>
              </a:rPr>
              <a:t>Unfortunately, the process of reading data from a file is not quite as simple as the previous slides suggest.  When you work with the classes in the </a:t>
            </a:r>
            <a:r>
              <a:rPr lang="en-US" sz="2000" b="1">
                <a:latin typeface="Courier New" charset="0"/>
              </a:rPr>
              <a:t>java.io</a:t>
            </a:r>
            <a:r>
              <a:rPr lang="en-US" sz="2400">
                <a:latin typeface="Times New Roman" charset="0"/>
              </a:rPr>
              <a:t> package, you must ordinarily indicate what happens if an operation fails.  In the case of opening a file, for example, you need to specify what the program should do if the requested file does not exist.</a:t>
            </a:r>
          </a:p>
        </p:txBody>
      </p:sp>
      <p:sp>
        <p:nvSpPr>
          <p:cNvPr id="166916" name="Rectangle 4"/>
          <p:cNvSpPr>
            <a:spLocks noChangeArrowheads="1"/>
          </p:cNvSpPr>
          <p:nvPr/>
        </p:nvSpPr>
        <p:spPr bwMode="auto">
          <a:xfrm>
            <a:off x="503238" y="3225800"/>
            <a:ext cx="8183562" cy="20447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a:latin typeface="Times New Roman" charset="0"/>
              </a:rPr>
              <a:t>Java’s library classes often respond to such conditions by </a:t>
            </a:r>
            <a:r>
              <a:rPr lang="en-US" sz="2400" b="1" i="1">
                <a:latin typeface="Times New Roman" charset="0"/>
              </a:rPr>
              <a:t>throwing an exception</a:t>
            </a:r>
            <a:r>
              <a:rPr lang="en-US" sz="2400" i="1">
                <a:latin typeface="Times New Roman" charset="0"/>
              </a:rPr>
              <a:t>,</a:t>
            </a:r>
            <a:r>
              <a:rPr lang="en-US" sz="2400">
                <a:latin typeface="Times New Roman" charset="0"/>
              </a:rPr>
              <a:t> which is one of the strategies Java methods can use to report an unexpected condition.  If the </a:t>
            </a:r>
            <a:r>
              <a:rPr lang="en-US" sz="2000" b="1">
                <a:latin typeface="Courier New" charset="0"/>
              </a:rPr>
              <a:t>FileReader</a:t>
            </a:r>
            <a:r>
              <a:rPr lang="en-US" sz="2400">
                <a:latin typeface="Times New Roman" charset="0"/>
              </a:rPr>
              <a:t> constructor, for example, cannot find the requested file, it throws an </a:t>
            </a:r>
            <a:r>
              <a:rPr lang="en-US" sz="2000" b="1">
                <a:latin typeface="Courier New" charset="0"/>
              </a:rPr>
              <a:t>IOException</a:t>
            </a:r>
            <a:r>
              <a:rPr lang="en-US" sz="2400">
                <a:latin typeface="Times New Roman" charset="0"/>
              </a:rPr>
              <a:t> to signal that fact.</a:t>
            </a:r>
          </a:p>
        </p:txBody>
      </p:sp>
      <p:sp>
        <p:nvSpPr>
          <p:cNvPr id="166917" name="Rectangle 5"/>
          <p:cNvSpPr>
            <a:spLocks noChangeArrowheads="1"/>
          </p:cNvSpPr>
          <p:nvPr/>
        </p:nvSpPr>
        <p:spPr bwMode="auto">
          <a:xfrm>
            <a:off x="503238" y="4965700"/>
            <a:ext cx="8183562" cy="15113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a:latin typeface="Times New Roman" charset="0"/>
              </a:rPr>
              <a:t>When Java throws an exception, it stops whatever it is doing and looks back through its execution history to see if any method has indicated an interest in “catching” that exception by including a </a:t>
            </a:r>
            <a:r>
              <a:rPr lang="en-US" sz="2000" b="1">
                <a:latin typeface="Courier New" charset="0"/>
              </a:rPr>
              <a:t>try</a:t>
            </a:r>
            <a:r>
              <a:rPr lang="en-US" sz="2400">
                <a:latin typeface="Times New Roman" charset="0"/>
              </a:rPr>
              <a:t> statement as described on the next slide.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6691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6691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6916" grpId="0" build="p" bldLvl="2" autoUpdateAnimBg="0"/>
      <p:bldP spid="166917" grpId="0" build="p" bldLvl="2" autoUpdateAnimBg="0"/>
    </p:bld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8962"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The </a:t>
            </a:r>
            <a:r>
              <a:rPr lang="en-US" sz="3600" b="1">
                <a:solidFill>
                  <a:srgbClr val="FF0000"/>
                </a:solidFill>
                <a:latin typeface="Courier New" charset="0"/>
              </a:rPr>
              <a:t>try</a:t>
            </a:r>
            <a:r>
              <a:rPr lang="en-US" sz="4000">
                <a:solidFill>
                  <a:srgbClr val="FF0000"/>
                </a:solidFill>
              </a:rPr>
              <a:t> Statement</a:t>
            </a:r>
            <a:endParaRPr lang="en-US" i="1">
              <a:solidFill>
                <a:srgbClr val="FF0000"/>
              </a:solidFill>
            </a:endParaRPr>
          </a:p>
        </p:txBody>
      </p:sp>
      <p:sp>
        <p:nvSpPr>
          <p:cNvPr id="168964" name="Rectangle 4"/>
          <p:cNvSpPr>
            <a:spLocks noChangeArrowheads="1"/>
          </p:cNvSpPr>
          <p:nvPr/>
        </p:nvSpPr>
        <p:spPr bwMode="auto">
          <a:xfrm>
            <a:off x="1676400" y="1993900"/>
            <a:ext cx="5791200" cy="167640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r>
              <a:rPr lang="en-US" sz="2000" b="1">
                <a:latin typeface="Courier New" charset="0"/>
              </a:rPr>
              <a:t>try {</a:t>
            </a:r>
          </a:p>
          <a:p>
            <a:r>
              <a:rPr lang="en-US" sz="2000" b="1">
                <a:latin typeface="Courier New" charset="0"/>
              </a:rPr>
              <a:t>   </a:t>
            </a:r>
            <a:r>
              <a:rPr lang="en-US" sz="2000" i="1">
                <a:latin typeface="Times New Roman" charset="0"/>
              </a:rPr>
              <a:t>code in which an exception might occur</a:t>
            </a:r>
            <a:endParaRPr lang="en-US" sz="2000" b="1">
              <a:latin typeface="Courier New" charset="0"/>
            </a:endParaRPr>
          </a:p>
          <a:p>
            <a:r>
              <a:rPr lang="en-US" sz="2000" b="1">
                <a:latin typeface="Courier New" charset="0"/>
              </a:rPr>
              <a:t>} catch (</a:t>
            </a:r>
            <a:r>
              <a:rPr lang="en-US" sz="2000" i="1">
                <a:latin typeface="Times New Roman" charset="0"/>
              </a:rPr>
              <a:t>type identifier</a:t>
            </a:r>
            <a:r>
              <a:rPr lang="en-US" sz="2000" b="1">
                <a:latin typeface="Courier New" charset="0"/>
              </a:rPr>
              <a:t>)</a:t>
            </a:r>
            <a:r>
              <a:rPr lang="en-US" sz="1400" b="1">
                <a:latin typeface="Courier New" charset="0"/>
              </a:rPr>
              <a:t> </a:t>
            </a:r>
            <a:r>
              <a:rPr lang="en-US" sz="2000" b="1">
                <a:latin typeface="Courier New" charset="0"/>
              </a:rPr>
              <a:t>{</a:t>
            </a:r>
          </a:p>
          <a:p>
            <a:r>
              <a:rPr lang="en-US" sz="2000" b="1">
                <a:latin typeface="Courier New" charset="0"/>
              </a:rPr>
              <a:t>   </a:t>
            </a:r>
            <a:r>
              <a:rPr lang="en-US" sz="2000" i="1">
                <a:latin typeface="Times New Roman" charset="0"/>
              </a:rPr>
              <a:t>code to respond to the exception</a:t>
            </a:r>
            <a:endParaRPr lang="en-US" sz="2000" b="1">
              <a:latin typeface="Courier New" charset="0"/>
            </a:endParaRPr>
          </a:p>
          <a:p>
            <a:r>
              <a:rPr lang="en-US" sz="2000" b="1">
                <a:latin typeface="Courier New" charset="0"/>
              </a:rPr>
              <a:t>}</a:t>
            </a:r>
          </a:p>
        </p:txBody>
      </p:sp>
      <p:sp>
        <p:nvSpPr>
          <p:cNvPr id="168967" name="Rectangle 7"/>
          <p:cNvSpPr>
            <a:spLocks noChangeArrowheads="1"/>
          </p:cNvSpPr>
          <p:nvPr/>
        </p:nvSpPr>
        <p:spPr bwMode="auto">
          <a:xfrm>
            <a:off x="504825" y="1168400"/>
            <a:ext cx="8183563" cy="8128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a:latin typeface="Times New Roman" charset="0"/>
              </a:rPr>
              <a:t>Java uses the </a:t>
            </a:r>
            <a:r>
              <a:rPr lang="en-US" sz="2000" b="1">
                <a:latin typeface="Courier New" charset="0"/>
              </a:rPr>
              <a:t>try</a:t>
            </a:r>
            <a:r>
              <a:rPr lang="en-US" sz="2400">
                <a:latin typeface="Times New Roman" charset="0"/>
              </a:rPr>
              <a:t> statement to indicate an interest in catching an exception.  In its simplest form, the </a:t>
            </a:r>
            <a:r>
              <a:rPr lang="en-US" sz="2000" b="1">
                <a:latin typeface="Courier New" charset="0"/>
              </a:rPr>
              <a:t>try</a:t>
            </a:r>
            <a:r>
              <a:rPr lang="en-US" sz="2400">
                <a:latin typeface="Times New Roman" charset="0"/>
              </a:rPr>
              <a:t> statement syntax is</a:t>
            </a:r>
          </a:p>
        </p:txBody>
      </p:sp>
      <p:sp>
        <p:nvSpPr>
          <p:cNvPr id="168968" name="Text Box 8"/>
          <p:cNvSpPr txBox="1">
            <a:spLocks noChangeArrowheads="1"/>
          </p:cNvSpPr>
          <p:nvPr/>
        </p:nvSpPr>
        <p:spPr bwMode="auto">
          <a:xfrm>
            <a:off x="850900" y="3873500"/>
            <a:ext cx="7835900" cy="714375"/>
          </a:xfrm>
          <a:prstGeom prst="rect">
            <a:avLst/>
          </a:prstGeom>
          <a:noFill/>
          <a:ln w="9525">
            <a:noFill/>
            <a:miter lim="800000"/>
            <a:headEnd/>
            <a:tailEnd/>
          </a:ln>
          <a:effectLst/>
        </p:spPr>
        <p:txBody>
          <a:bodyPr>
            <a:prstTxWarp prst="textNoShape">
              <a:avLst/>
            </a:prstTxWarp>
            <a:spAutoFit/>
          </a:bodyPr>
          <a:lstStyle/>
          <a:p>
            <a:pPr algn="just">
              <a:lnSpc>
                <a:spcPct val="85000"/>
              </a:lnSpc>
            </a:pPr>
            <a:r>
              <a:rPr lang="en-US" sz="2400">
                <a:latin typeface="Times New Roman" charset="0"/>
              </a:rPr>
              <a:t>where </a:t>
            </a:r>
            <a:r>
              <a:rPr lang="en-US" sz="2400" i="1">
                <a:latin typeface="Times New Roman" charset="0"/>
              </a:rPr>
              <a:t>type</a:t>
            </a:r>
            <a:r>
              <a:rPr lang="en-US" sz="2400">
                <a:latin typeface="Times New Roman" charset="0"/>
              </a:rPr>
              <a:t> is the name of some exception class and </a:t>
            </a:r>
            <a:r>
              <a:rPr lang="en-US" sz="2400" i="1">
                <a:latin typeface="Times New Roman" charset="0"/>
              </a:rPr>
              <a:t>identifier</a:t>
            </a:r>
            <a:r>
              <a:rPr lang="en-US" sz="2400">
                <a:latin typeface="Times New Roman" charset="0"/>
              </a:rPr>
              <a:t> is the name of a variable used to hold the exception itself.</a:t>
            </a:r>
          </a:p>
        </p:txBody>
      </p:sp>
      <p:sp>
        <p:nvSpPr>
          <p:cNvPr id="168969" name="Rectangle 9"/>
          <p:cNvSpPr>
            <a:spLocks noChangeArrowheads="1"/>
          </p:cNvSpPr>
          <p:nvPr/>
        </p:nvSpPr>
        <p:spPr bwMode="auto">
          <a:xfrm>
            <a:off x="503238" y="4622800"/>
            <a:ext cx="8183562" cy="17780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a:latin typeface="Times New Roman" charset="0"/>
              </a:rPr>
              <a:t>The range of statements in which the exception can be caught includes not only the statements enclosed in the </a:t>
            </a:r>
            <a:r>
              <a:rPr lang="en-US" sz="2000" b="1">
                <a:latin typeface="Courier New" charset="0"/>
              </a:rPr>
              <a:t>try</a:t>
            </a:r>
            <a:r>
              <a:rPr lang="en-US" sz="2400">
                <a:latin typeface="Times New Roman" charset="0"/>
              </a:rPr>
              <a:t>  body but also any methods those statements call.  If the exception occurs inside some other method, any subsequent stack frames are removed until control returns to the </a:t>
            </a:r>
            <a:r>
              <a:rPr lang="en-US" sz="2000" b="1">
                <a:latin typeface="Courier New" charset="0"/>
              </a:rPr>
              <a:t>try</a:t>
            </a:r>
            <a:r>
              <a:rPr lang="en-US" sz="2400">
                <a:latin typeface="Times New Roman" charset="0"/>
              </a:rPr>
              <a:t> statement itself.</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6896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8969" grpId="0" build="p" autoUpdateAnimBg="0"/>
    </p:bld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71010"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Using</a:t>
            </a:r>
            <a:r>
              <a:rPr lang="en-US">
                <a:solidFill>
                  <a:srgbClr val="FF0000"/>
                </a:solidFill>
              </a:rPr>
              <a:t> </a:t>
            </a:r>
            <a:r>
              <a:rPr lang="en-US" sz="3600" b="1">
                <a:solidFill>
                  <a:srgbClr val="FF0000"/>
                </a:solidFill>
                <a:latin typeface="Courier New" charset="0"/>
              </a:rPr>
              <a:t>try</a:t>
            </a:r>
            <a:r>
              <a:rPr lang="en-US">
                <a:solidFill>
                  <a:srgbClr val="FF0000"/>
                </a:solidFill>
              </a:rPr>
              <a:t> </a:t>
            </a:r>
            <a:r>
              <a:rPr lang="en-US" sz="4000">
                <a:solidFill>
                  <a:srgbClr val="FF0000"/>
                </a:solidFill>
              </a:rPr>
              <a:t>with File Operations</a:t>
            </a:r>
            <a:endParaRPr lang="en-US" i="1">
              <a:solidFill>
                <a:srgbClr val="FF0000"/>
              </a:solidFill>
            </a:endParaRPr>
          </a:p>
        </p:txBody>
      </p:sp>
      <p:sp>
        <p:nvSpPr>
          <p:cNvPr id="171011" name="Rectangle 3"/>
          <p:cNvSpPr>
            <a:spLocks noChangeArrowheads="1"/>
          </p:cNvSpPr>
          <p:nvPr/>
        </p:nvSpPr>
        <p:spPr bwMode="auto">
          <a:xfrm>
            <a:off x="504825" y="1168400"/>
            <a:ext cx="8183563" cy="14986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a:latin typeface="Times New Roman" charset="0"/>
              </a:rPr>
              <a:t>The design of the </a:t>
            </a:r>
            <a:r>
              <a:rPr lang="en-US" sz="2000" b="1">
                <a:latin typeface="Courier New" charset="0"/>
              </a:rPr>
              <a:t>java.io</a:t>
            </a:r>
            <a:r>
              <a:rPr lang="en-US" sz="2400">
                <a:latin typeface="Times New Roman" charset="0"/>
              </a:rPr>
              <a:t> package forces you to use </a:t>
            </a:r>
            <a:r>
              <a:rPr lang="en-US" sz="2000" b="1">
                <a:latin typeface="Courier New" charset="0"/>
              </a:rPr>
              <a:t>try</a:t>
            </a:r>
            <a:r>
              <a:rPr lang="en-US" sz="2400">
                <a:latin typeface="Times New Roman" charset="0"/>
              </a:rPr>
              <a:t> statements to catch any exceptions that might occur.  For example, if you open a file without checking for exceptions, the Java compiler will report an error in the program.</a:t>
            </a:r>
          </a:p>
        </p:txBody>
      </p:sp>
      <p:sp>
        <p:nvSpPr>
          <p:cNvPr id="171012" name="Rectangle 4"/>
          <p:cNvSpPr>
            <a:spLocks noChangeArrowheads="1"/>
          </p:cNvSpPr>
          <p:nvPr/>
        </p:nvSpPr>
        <p:spPr bwMode="auto">
          <a:xfrm>
            <a:off x="503238" y="2603500"/>
            <a:ext cx="8183562" cy="11303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a:latin typeface="Times New Roman" charset="0"/>
              </a:rPr>
              <a:t>To take account of these conditions, you need to enclose calls to constructors and methods in the various </a:t>
            </a:r>
            <a:r>
              <a:rPr lang="en-US" sz="2000" b="1">
                <a:latin typeface="Courier New" charset="0"/>
              </a:rPr>
              <a:t>java.io</a:t>
            </a:r>
            <a:r>
              <a:rPr lang="en-US" sz="2400">
                <a:latin typeface="Times New Roman" charset="0"/>
              </a:rPr>
              <a:t> classes inside </a:t>
            </a:r>
            <a:r>
              <a:rPr lang="en-US" sz="2000" b="1">
                <a:latin typeface="Courier New" charset="0"/>
              </a:rPr>
              <a:t>try</a:t>
            </a:r>
            <a:r>
              <a:rPr lang="en-US" sz="2400">
                <a:latin typeface="Times New Roman" charset="0"/>
              </a:rPr>
              <a:t> statements that check for </a:t>
            </a:r>
            <a:r>
              <a:rPr lang="en-US" sz="2000" b="1">
                <a:latin typeface="Courier New" charset="0"/>
              </a:rPr>
              <a:t>IOException</a:t>
            </a:r>
            <a:r>
              <a:rPr lang="en-US" sz="2000">
                <a:latin typeface="Times New Roman" charset="0"/>
              </a:rPr>
              <a:t>s</a:t>
            </a:r>
            <a:r>
              <a:rPr lang="en-US" sz="2400">
                <a:latin typeface="Times New Roman" charset="0"/>
              </a:rPr>
              <a:t>.</a:t>
            </a:r>
          </a:p>
        </p:txBody>
      </p:sp>
      <p:sp>
        <p:nvSpPr>
          <p:cNvPr id="171014" name="Rectangle 6"/>
          <p:cNvSpPr>
            <a:spLocks noChangeArrowheads="1"/>
          </p:cNvSpPr>
          <p:nvPr/>
        </p:nvSpPr>
        <p:spPr bwMode="auto">
          <a:xfrm>
            <a:off x="503238" y="3733800"/>
            <a:ext cx="8183562" cy="27432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20000"/>
              </a:spcAft>
              <a:buFontTx/>
              <a:buChar char="•"/>
            </a:pPr>
            <a:r>
              <a:rPr lang="en-US" sz="2400">
                <a:latin typeface="Times New Roman" charset="0"/>
              </a:rPr>
              <a:t>The </a:t>
            </a:r>
            <a:r>
              <a:rPr lang="en-US" sz="2000" b="1">
                <a:latin typeface="Courier New" charset="0"/>
              </a:rPr>
              <a:t>ReverseFile</a:t>
            </a:r>
            <a:r>
              <a:rPr lang="en-US" sz="2400">
                <a:latin typeface="Times New Roman" charset="0"/>
              </a:rPr>
              <a:t> program on the next few slides illustrates the use of the </a:t>
            </a:r>
            <a:r>
              <a:rPr lang="en-US" sz="2000" b="1">
                <a:latin typeface="Courier New" charset="0"/>
              </a:rPr>
              <a:t>try</a:t>
            </a:r>
            <a:r>
              <a:rPr lang="en-US" sz="2400">
                <a:latin typeface="Times New Roman" charset="0"/>
              </a:rPr>
              <a:t> statement  in two different contexts:</a:t>
            </a:r>
          </a:p>
          <a:p>
            <a:pPr marL="742950" lvl="1" indent="-285750" algn="just">
              <a:lnSpc>
                <a:spcPct val="85000"/>
              </a:lnSpc>
              <a:spcAft>
                <a:spcPct val="20000"/>
              </a:spcAft>
              <a:buFontTx/>
              <a:buChar char="–"/>
            </a:pPr>
            <a:r>
              <a:rPr lang="en-US" sz="2200">
                <a:latin typeface="Times New Roman" charset="0"/>
                <a:ea typeface="ＭＳ Ｐゴシック" charset="-128"/>
              </a:rPr>
              <a:t>Inside the </a:t>
            </a:r>
            <a:r>
              <a:rPr lang="en-US" sz="2000" b="1">
                <a:latin typeface="Courier New" charset="0"/>
                <a:ea typeface="ＭＳ Ｐゴシック" charset="-128"/>
              </a:rPr>
              <a:t>openFileReader</a:t>
            </a:r>
            <a:r>
              <a:rPr lang="en-US" sz="2200">
                <a:latin typeface="Times New Roman" charset="0"/>
                <a:ea typeface="ＭＳ Ｐゴシック" charset="-128"/>
              </a:rPr>
              <a:t> method, the program uses a </a:t>
            </a:r>
            <a:r>
              <a:rPr lang="en-US" sz="2000" b="1">
                <a:latin typeface="Courier New" charset="0"/>
                <a:ea typeface="ＭＳ Ｐゴシック" charset="-128"/>
              </a:rPr>
              <a:t>try</a:t>
            </a:r>
            <a:r>
              <a:rPr lang="en-US" sz="2200">
                <a:latin typeface="Times New Roman" charset="0"/>
                <a:ea typeface="ＭＳ Ｐゴシック" charset="-128"/>
              </a:rPr>
              <a:t> statement to detect whether the file exists.  If it doesn’t, the </a:t>
            </a:r>
            <a:r>
              <a:rPr lang="en-US" sz="2000" b="1">
                <a:latin typeface="Courier New" charset="0"/>
                <a:ea typeface="ＭＳ Ｐゴシック" charset="-128"/>
              </a:rPr>
              <a:t>catch</a:t>
            </a:r>
            <a:r>
              <a:rPr lang="en-US" sz="2200">
                <a:latin typeface="Times New Roman" charset="0"/>
                <a:ea typeface="ＭＳ Ｐゴシック" charset="-128"/>
              </a:rPr>
              <a:t> clause prints a message to the user explaining the failure and then asks the user for a new file name.</a:t>
            </a:r>
          </a:p>
          <a:p>
            <a:pPr marL="742950" lvl="1" indent="-285750" algn="just">
              <a:lnSpc>
                <a:spcPct val="85000"/>
              </a:lnSpc>
              <a:spcAft>
                <a:spcPct val="20000"/>
              </a:spcAft>
              <a:buFontTx/>
              <a:buChar char="–"/>
            </a:pPr>
            <a:r>
              <a:rPr lang="en-US" sz="2200">
                <a:latin typeface="Times New Roman" charset="0"/>
                <a:ea typeface="ＭＳ Ｐゴシック" charset="-128"/>
              </a:rPr>
              <a:t>Inside the </a:t>
            </a:r>
            <a:r>
              <a:rPr lang="en-US" sz="2000" b="1">
                <a:latin typeface="Courier New" charset="0"/>
                <a:ea typeface="ＭＳ Ｐゴシック" charset="-128"/>
              </a:rPr>
              <a:t>readLineArray</a:t>
            </a:r>
            <a:r>
              <a:rPr lang="en-US" sz="2200">
                <a:latin typeface="Times New Roman" charset="0"/>
                <a:ea typeface="ＭＳ Ｐゴシック" charset="-128"/>
              </a:rPr>
              <a:t> method, the code uses a </a:t>
            </a:r>
            <a:r>
              <a:rPr lang="en-US" sz="2000" b="1">
                <a:latin typeface="Courier New" charset="0"/>
                <a:ea typeface="ＭＳ Ｐゴシック" charset="-128"/>
              </a:rPr>
              <a:t>try</a:t>
            </a:r>
            <a:r>
              <a:rPr lang="en-US" sz="2200">
                <a:latin typeface="Times New Roman" charset="0"/>
                <a:ea typeface="ＭＳ Ｐゴシック" charset="-128"/>
              </a:rPr>
              <a:t> statement to detect whether an I/O error has occurred.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7101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1014">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71014">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7101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1012" grpId="0" build="p" autoUpdateAnimBg="0"/>
      <p:bldP spid="171014" grpId="0" build="p" bldLvl="2"/>
    </p:bld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75106" name="Rectangle 2"/>
          <p:cNvSpPr>
            <a:spLocks noChangeArrowheads="1"/>
          </p:cNvSpPr>
          <p:nvPr/>
        </p:nvSpPr>
        <p:spPr bwMode="auto">
          <a:xfrm>
            <a:off x="304800" y="1076325"/>
            <a:ext cx="8534400" cy="5476875"/>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2400">
              <a:latin typeface="Times New Roman" charset="0"/>
            </a:endParaRPr>
          </a:p>
        </p:txBody>
      </p:sp>
      <p:sp>
        <p:nvSpPr>
          <p:cNvPr id="175107" name="Text Box 3"/>
          <p:cNvSpPr txBox="1">
            <a:spLocks noChangeArrowheads="1"/>
          </p:cNvSpPr>
          <p:nvPr/>
        </p:nvSpPr>
        <p:spPr bwMode="auto">
          <a:xfrm>
            <a:off x="398463" y="1193800"/>
            <a:ext cx="8440737" cy="5248275"/>
          </a:xfrm>
          <a:prstGeom prst="rect">
            <a:avLst/>
          </a:prstGeom>
          <a:noFill/>
          <a:ln w="9525">
            <a:noFill/>
            <a:miter lim="800000"/>
            <a:headEnd/>
            <a:tailEnd/>
          </a:ln>
          <a:effectLst/>
        </p:spPr>
        <p:txBody>
          <a:bodyPr>
            <a:prstTxWarp prst="textNoShape">
              <a:avLst/>
            </a:prstTxWarp>
            <a:spAutoFit/>
          </a:bodyPr>
          <a:lstStyle/>
          <a:p>
            <a:r>
              <a:rPr sz="1600" b="1" noProof="1">
                <a:latin typeface="Courier New" charset="0"/>
              </a:rPr>
              <a:t>import acm.program.*;</a:t>
            </a:r>
          </a:p>
          <a:p>
            <a:r>
              <a:rPr sz="1600" b="1" noProof="1">
                <a:latin typeface="Courier New" charset="0"/>
              </a:rPr>
              <a:t>import acm.util.*;</a:t>
            </a:r>
          </a:p>
          <a:p>
            <a:r>
              <a:rPr sz="1600" b="1" noProof="1">
                <a:latin typeface="Courier New" charset="0"/>
              </a:rPr>
              <a:t>import java.io.*;</a:t>
            </a:r>
          </a:p>
          <a:p>
            <a:r>
              <a:rPr sz="1600" b="1" noProof="1">
                <a:latin typeface="Courier New" charset="0"/>
              </a:rPr>
              <a:t>import java.util.*;</a:t>
            </a:r>
          </a:p>
          <a:p>
            <a:endParaRPr sz="1600" b="1" noProof="1">
              <a:latin typeface="Courier New" charset="0"/>
            </a:endParaRPr>
          </a:p>
          <a:p>
            <a:pPr>
              <a:lnSpc>
                <a:spcPct val="90000"/>
              </a:lnSpc>
            </a:pPr>
            <a:r>
              <a:rPr lang="en-US" sz="1600" b="1">
                <a:solidFill>
                  <a:srgbClr val="0000FF"/>
                </a:solidFill>
                <a:latin typeface="Courier New" charset="0"/>
              </a:rPr>
              <a:t>/** This program prints the lines from a file in reverse order */</a:t>
            </a:r>
          </a:p>
          <a:p>
            <a:pPr>
              <a:lnSpc>
                <a:spcPct val="90000"/>
              </a:lnSpc>
            </a:pPr>
            <a:r>
              <a:rPr lang="en-US" sz="1600" b="1">
                <a:latin typeface="Courier New" charset="0"/>
              </a:rPr>
              <a:t>public class ReverseFile extends ConsoleProgram {</a:t>
            </a:r>
          </a:p>
          <a:p>
            <a:endParaRPr sz="1200" b="1" noProof="1">
              <a:latin typeface="Courier New" charset="0"/>
            </a:endParaRPr>
          </a:p>
          <a:p>
            <a:pPr>
              <a:lnSpc>
                <a:spcPct val="90000"/>
              </a:lnSpc>
            </a:pPr>
            <a:r>
              <a:rPr lang="en-US" sz="1600" b="1">
                <a:latin typeface="Courier New" charset="0"/>
              </a:rPr>
              <a:t>   public void run() {</a:t>
            </a:r>
          </a:p>
          <a:p>
            <a:pPr>
              <a:lnSpc>
                <a:spcPct val="90000"/>
              </a:lnSpc>
            </a:pPr>
            <a:r>
              <a:rPr lang="en-US" sz="1600" b="1">
                <a:latin typeface="Courier New" charset="0"/>
              </a:rPr>
              <a:t>      println("This program reverses the lines in a file.");</a:t>
            </a:r>
          </a:p>
          <a:p>
            <a:pPr>
              <a:lnSpc>
                <a:spcPct val="90000"/>
              </a:lnSpc>
            </a:pPr>
            <a:r>
              <a:rPr lang="en-US" sz="1600" b="1">
                <a:latin typeface="Courier New" charset="0"/>
              </a:rPr>
              <a:t>      BufferedReader rd = openFileReader("Enter input file: ");</a:t>
            </a:r>
          </a:p>
          <a:p>
            <a:pPr>
              <a:lnSpc>
                <a:spcPct val="90000"/>
              </a:lnSpc>
            </a:pPr>
            <a:r>
              <a:rPr lang="en-US" sz="1600" b="1">
                <a:latin typeface="Courier New" charset="0"/>
              </a:rPr>
              <a:t>      String[] lines = readLineArray(rd);</a:t>
            </a:r>
          </a:p>
          <a:p>
            <a:pPr>
              <a:lnSpc>
                <a:spcPct val="90000"/>
              </a:lnSpc>
            </a:pPr>
            <a:r>
              <a:rPr lang="en-US" sz="1600" b="1">
                <a:latin typeface="Courier New" charset="0"/>
              </a:rPr>
              <a:t>      for (int i = lines.length - 1; i &gt;= 0; i--) {</a:t>
            </a:r>
          </a:p>
          <a:p>
            <a:pPr>
              <a:lnSpc>
                <a:spcPct val="90000"/>
              </a:lnSpc>
            </a:pPr>
            <a:r>
              <a:rPr lang="en-US" sz="1600" b="1">
                <a:latin typeface="Courier New" charset="0"/>
              </a:rPr>
              <a:t>         println(lines[i]);</a:t>
            </a:r>
          </a:p>
          <a:p>
            <a:pPr>
              <a:lnSpc>
                <a:spcPct val="90000"/>
              </a:lnSpc>
            </a:pPr>
            <a:r>
              <a:rPr lang="en-US" sz="1600" b="1">
                <a:latin typeface="Courier New" charset="0"/>
              </a:rPr>
              <a:t>      }</a:t>
            </a:r>
          </a:p>
          <a:p>
            <a:pPr>
              <a:lnSpc>
                <a:spcPct val="90000"/>
              </a:lnSpc>
            </a:pPr>
            <a:r>
              <a:rPr lang="en-US" sz="1600" b="1">
                <a:latin typeface="Courier New" charset="0"/>
              </a:rPr>
              <a:t>   }</a:t>
            </a:r>
          </a:p>
          <a:p>
            <a:pPr>
              <a:lnSpc>
                <a:spcPct val="90000"/>
              </a:lnSpc>
            </a:pPr>
            <a:endParaRPr lang="en-US" sz="1600" b="1">
              <a:latin typeface="Courier New" charset="0"/>
            </a:endParaRPr>
          </a:p>
          <a:p>
            <a:pPr>
              <a:lnSpc>
                <a:spcPct val="90000"/>
              </a:lnSpc>
            </a:pPr>
            <a:r>
              <a:rPr lang="en-US" sz="1600" b="1">
                <a:solidFill>
                  <a:srgbClr val="0000FF"/>
                </a:solidFill>
                <a:latin typeface="Courier New" charset="0"/>
              </a:rPr>
              <a:t>/*</a:t>
            </a:r>
          </a:p>
          <a:p>
            <a:pPr>
              <a:lnSpc>
                <a:spcPct val="90000"/>
              </a:lnSpc>
            </a:pPr>
            <a:r>
              <a:rPr lang="en-US" sz="1600" b="1">
                <a:solidFill>
                  <a:srgbClr val="0000FF"/>
                </a:solidFill>
                <a:latin typeface="Courier New" charset="0"/>
              </a:rPr>
              <a:t> * Implementation note: The readLineArray method on the next slide</a:t>
            </a:r>
          </a:p>
          <a:p>
            <a:pPr>
              <a:lnSpc>
                <a:spcPct val="90000"/>
              </a:lnSpc>
            </a:pPr>
            <a:r>
              <a:rPr lang="en-US" sz="1600" b="1">
                <a:solidFill>
                  <a:srgbClr val="0000FF"/>
                </a:solidFill>
                <a:latin typeface="Courier New" charset="0"/>
              </a:rPr>
              <a:t> * uses an ArrayList internally because doing so makes it possible</a:t>
            </a:r>
          </a:p>
          <a:p>
            <a:pPr>
              <a:lnSpc>
                <a:spcPct val="90000"/>
              </a:lnSpc>
            </a:pPr>
            <a:r>
              <a:rPr lang="en-US" sz="1600" b="1">
                <a:solidFill>
                  <a:srgbClr val="0000FF"/>
                </a:solidFill>
                <a:latin typeface="Courier New" charset="0"/>
              </a:rPr>
              <a:t> * for the list of lines to grow dynamically.  The code converts</a:t>
            </a:r>
          </a:p>
          <a:p>
            <a:pPr>
              <a:lnSpc>
                <a:spcPct val="90000"/>
              </a:lnSpc>
            </a:pPr>
            <a:r>
              <a:rPr lang="en-US" sz="1600" b="1">
                <a:solidFill>
                  <a:srgbClr val="0000FF"/>
                </a:solidFill>
                <a:latin typeface="Courier New" charset="0"/>
              </a:rPr>
              <a:t> * the ArrayList to an array before returning it to the client.</a:t>
            </a:r>
          </a:p>
          <a:p>
            <a:pPr>
              <a:lnSpc>
                <a:spcPct val="90000"/>
              </a:lnSpc>
            </a:pPr>
            <a:r>
              <a:rPr lang="en-US" sz="1600" b="1">
                <a:solidFill>
                  <a:srgbClr val="0000FF"/>
                </a:solidFill>
                <a:latin typeface="Courier New" charset="0"/>
              </a:rPr>
              <a:t> */</a:t>
            </a:r>
            <a:endParaRPr lang="en-US" sz="1600" b="1">
              <a:latin typeface="Courier New" charset="0"/>
            </a:endParaRPr>
          </a:p>
        </p:txBody>
      </p:sp>
      <p:sp>
        <p:nvSpPr>
          <p:cNvPr id="175108" name="Rectangle 4"/>
          <p:cNvSpPr>
            <a:spLocks noChangeArrowheads="1"/>
          </p:cNvSpPr>
          <p:nvPr/>
        </p:nvSpPr>
        <p:spPr bwMode="auto">
          <a:xfrm>
            <a:off x="0" y="0"/>
            <a:ext cx="9131300" cy="1087438"/>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175109" name="Rectangle 5"/>
          <p:cNvSpPr>
            <a:spLocks noChangeArrowheads="1"/>
          </p:cNvSpPr>
          <p:nvPr/>
        </p:nvSpPr>
        <p:spPr bwMode="auto">
          <a:xfrm>
            <a:off x="0" y="6567488"/>
            <a:ext cx="9131300" cy="290512"/>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175110" name="Rectangle 6"/>
          <p:cNvSpPr>
            <a:spLocks noGrp="1" noChangeArrowheads="1"/>
          </p:cNvSpPr>
          <p:nvPr>
            <p:ph type="title"/>
          </p:nvPr>
        </p:nvSpPr>
        <p:spPr>
          <a:xfrm>
            <a:off x="0" y="76200"/>
            <a:ext cx="9144000" cy="1143000"/>
          </a:xfrm>
          <a:noFill/>
          <a:ln/>
        </p:spPr>
        <p:txBody>
          <a:bodyPr/>
          <a:lstStyle/>
          <a:p>
            <a:r>
              <a:rPr lang="en-US">
                <a:solidFill>
                  <a:srgbClr val="FF0000"/>
                </a:solidFill>
              </a:rPr>
              <a:t>The </a:t>
            </a:r>
            <a:r>
              <a:rPr lang="en-US" sz="4000" b="1">
                <a:solidFill>
                  <a:srgbClr val="FF0000"/>
                </a:solidFill>
                <a:latin typeface="Courier New" charset="0"/>
              </a:rPr>
              <a:t>ReverseFile</a:t>
            </a:r>
            <a:r>
              <a:rPr lang="en-US">
                <a:solidFill>
                  <a:srgbClr val="FF0000"/>
                </a:solidFill>
              </a:rPr>
              <a:t> Program</a:t>
            </a:r>
          </a:p>
        </p:txBody>
      </p:sp>
      <p:sp>
        <p:nvSpPr>
          <p:cNvPr id="175111" name="Rectangle 7"/>
          <p:cNvSpPr>
            <a:spLocks noChangeArrowheads="1"/>
          </p:cNvSpPr>
          <p:nvPr/>
        </p:nvSpPr>
        <p:spPr bwMode="auto">
          <a:xfrm>
            <a:off x="304800" y="1076325"/>
            <a:ext cx="8534400" cy="5476875"/>
          </a:xfrm>
          <a:prstGeom prst="rect">
            <a:avLst/>
          </a:prstGeom>
          <a:noFill/>
          <a:ln w="9525">
            <a:solidFill>
              <a:schemeClr val="tx1"/>
            </a:solidFill>
            <a:miter lim="800000"/>
            <a:headEnd/>
            <a:tailEnd/>
          </a:ln>
          <a:effectLst/>
        </p:spPr>
        <p:txBody>
          <a:bodyPr wrap="none" anchor="ctr">
            <a:prstTxWarp prst="textNoShape">
              <a:avLst/>
            </a:prstTxWarp>
          </a:bodyPr>
          <a:lstStyle/>
          <a:p>
            <a:pPr algn="ctr"/>
            <a:endParaRPr lang="en-US" sz="2400">
              <a:latin typeface="Times New Roman" charset="0"/>
            </a:endParaRPr>
          </a:p>
        </p:txBody>
      </p:sp>
      <p:sp>
        <p:nvSpPr>
          <p:cNvPr id="175112" name="Text Box 8">
            <a:hlinkClick r:id="rId3" action="ppaction://hlinksldjump"/>
          </p:cNvPr>
          <p:cNvSpPr txBox="1">
            <a:spLocks noChangeArrowheads="1"/>
          </p:cNvSpPr>
          <p:nvPr/>
        </p:nvSpPr>
        <p:spPr bwMode="auto">
          <a:xfrm>
            <a:off x="8267700" y="6553200"/>
            <a:ext cx="723900" cy="2444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000" i="1">
                <a:latin typeface="Times New Roman" charset="0"/>
              </a:rPr>
              <a:t>skip code</a:t>
            </a:r>
          </a:p>
        </p:txBody>
      </p:sp>
      <p:sp>
        <p:nvSpPr>
          <p:cNvPr id="175113" name="Text Box 9"/>
          <p:cNvSpPr txBox="1">
            <a:spLocks noChangeArrowheads="1"/>
          </p:cNvSpPr>
          <p:nvPr/>
        </p:nvSpPr>
        <p:spPr bwMode="auto">
          <a:xfrm>
            <a:off x="304800" y="6550025"/>
            <a:ext cx="914400" cy="2444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000" i="1">
                <a:latin typeface="Times New Roman" charset="0"/>
              </a:rPr>
              <a:t>page 1 of 3</a:t>
            </a: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77154" name="Rectangle 2"/>
          <p:cNvSpPr>
            <a:spLocks noChangeArrowheads="1"/>
          </p:cNvSpPr>
          <p:nvPr/>
        </p:nvSpPr>
        <p:spPr bwMode="auto">
          <a:xfrm>
            <a:off x="304800" y="1076325"/>
            <a:ext cx="8534400" cy="5476875"/>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2400">
              <a:latin typeface="Times New Roman" charset="0"/>
            </a:endParaRPr>
          </a:p>
        </p:txBody>
      </p:sp>
      <p:sp>
        <p:nvSpPr>
          <p:cNvPr id="177155" name="Text Box 3"/>
          <p:cNvSpPr txBox="1">
            <a:spLocks noChangeArrowheads="1"/>
          </p:cNvSpPr>
          <p:nvPr/>
        </p:nvSpPr>
        <p:spPr bwMode="auto">
          <a:xfrm>
            <a:off x="398463" y="1193800"/>
            <a:ext cx="8440737" cy="5248275"/>
          </a:xfrm>
          <a:prstGeom prst="rect">
            <a:avLst/>
          </a:prstGeom>
          <a:noFill/>
          <a:ln w="9525">
            <a:noFill/>
            <a:miter lim="800000"/>
            <a:headEnd/>
            <a:tailEnd/>
          </a:ln>
          <a:effectLst/>
        </p:spPr>
        <p:txBody>
          <a:bodyPr>
            <a:prstTxWarp prst="textNoShape">
              <a:avLst/>
            </a:prstTxWarp>
            <a:spAutoFit/>
          </a:bodyPr>
          <a:lstStyle/>
          <a:p>
            <a:r>
              <a:rPr sz="1600" b="1" noProof="1">
                <a:latin typeface="Courier New" charset="0"/>
              </a:rPr>
              <a:t>import acm.program.*;</a:t>
            </a:r>
          </a:p>
          <a:p>
            <a:r>
              <a:rPr sz="1600" b="1" noProof="1">
                <a:latin typeface="Courier New" charset="0"/>
              </a:rPr>
              <a:t>import acm.util.*;</a:t>
            </a:r>
          </a:p>
          <a:p>
            <a:r>
              <a:rPr sz="1600" b="1" noProof="1">
                <a:latin typeface="Courier New" charset="0"/>
              </a:rPr>
              <a:t>import java.io.*;</a:t>
            </a:r>
          </a:p>
          <a:p>
            <a:r>
              <a:rPr sz="1600" b="1" noProof="1">
                <a:latin typeface="Courier New" charset="0"/>
              </a:rPr>
              <a:t>import java.util.*;</a:t>
            </a:r>
          </a:p>
          <a:p>
            <a:endParaRPr sz="1600" b="1" noProof="1">
              <a:latin typeface="Courier New" charset="0"/>
            </a:endParaRPr>
          </a:p>
          <a:p>
            <a:pPr>
              <a:lnSpc>
                <a:spcPct val="90000"/>
              </a:lnSpc>
            </a:pPr>
            <a:r>
              <a:rPr lang="en-US" sz="1600" b="1">
                <a:solidFill>
                  <a:srgbClr val="0000FF"/>
                </a:solidFill>
                <a:latin typeface="Courier New" charset="0"/>
              </a:rPr>
              <a:t>/** This program prints the lines from a file in reverse order */</a:t>
            </a:r>
          </a:p>
          <a:p>
            <a:pPr>
              <a:lnSpc>
                <a:spcPct val="90000"/>
              </a:lnSpc>
            </a:pPr>
            <a:r>
              <a:rPr lang="en-US" sz="1600" b="1">
                <a:latin typeface="Courier New" charset="0"/>
              </a:rPr>
              <a:t>public class ReverseFile extends ConsoleProgram {</a:t>
            </a:r>
          </a:p>
          <a:p>
            <a:endParaRPr sz="1200" b="1" noProof="1">
              <a:latin typeface="Courier New" charset="0"/>
            </a:endParaRPr>
          </a:p>
          <a:p>
            <a:pPr>
              <a:lnSpc>
                <a:spcPct val="90000"/>
              </a:lnSpc>
            </a:pPr>
            <a:r>
              <a:rPr lang="en-US" sz="1600" b="1">
                <a:latin typeface="Courier New" charset="0"/>
              </a:rPr>
              <a:t>   public void run() {</a:t>
            </a:r>
          </a:p>
          <a:p>
            <a:pPr>
              <a:lnSpc>
                <a:spcPct val="90000"/>
              </a:lnSpc>
            </a:pPr>
            <a:r>
              <a:rPr lang="en-US" sz="1600" b="1">
                <a:latin typeface="Courier New" charset="0"/>
              </a:rPr>
              <a:t>      println("This program reverses the lines in a file.");</a:t>
            </a:r>
          </a:p>
          <a:p>
            <a:pPr>
              <a:lnSpc>
                <a:spcPct val="90000"/>
              </a:lnSpc>
            </a:pPr>
            <a:r>
              <a:rPr lang="en-US" sz="1600" b="1">
                <a:latin typeface="Courier New" charset="0"/>
              </a:rPr>
              <a:t>      BufferedReader rd = openFileReader("Enter input file: ");</a:t>
            </a:r>
          </a:p>
          <a:p>
            <a:pPr>
              <a:lnSpc>
                <a:spcPct val="90000"/>
              </a:lnSpc>
            </a:pPr>
            <a:r>
              <a:rPr lang="en-US" sz="1600" b="1">
                <a:latin typeface="Courier New" charset="0"/>
              </a:rPr>
              <a:t>      String[] lines = readLineArray(rd);</a:t>
            </a:r>
          </a:p>
          <a:p>
            <a:pPr>
              <a:lnSpc>
                <a:spcPct val="90000"/>
              </a:lnSpc>
            </a:pPr>
            <a:r>
              <a:rPr lang="en-US" sz="1600" b="1">
                <a:latin typeface="Courier New" charset="0"/>
              </a:rPr>
              <a:t>      for (int i = lines.length - 1; i &gt;= 0; i--) {</a:t>
            </a:r>
          </a:p>
          <a:p>
            <a:pPr>
              <a:lnSpc>
                <a:spcPct val="90000"/>
              </a:lnSpc>
            </a:pPr>
            <a:r>
              <a:rPr lang="en-US" sz="1600" b="1">
                <a:latin typeface="Courier New" charset="0"/>
              </a:rPr>
              <a:t>         println(lines[i]);</a:t>
            </a:r>
          </a:p>
          <a:p>
            <a:pPr>
              <a:lnSpc>
                <a:spcPct val="90000"/>
              </a:lnSpc>
            </a:pPr>
            <a:r>
              <a:rPr lang="en-US" sz="1600" b="1">
                <a:latin typeface="Courier New" charset="0"/>
              </a:rPr>
              <a:t>      }</a:t>
            </a:r>
          </a:p>
          <a:p>
            <a:pPr>
              <a:lnSpc>
                <a:spcPct val="90000"/>
              </a:lnSpc>
            </a:pPr>
            <a:r>
              <a:rPr lang="en-US" sz="1600" b="1">
                <a:latin typeface="Courier New" charset="0"/>
              </a:rPr>
              <a:t>   }</a:t>
            </a:r>
          </a:p>
          <a:p>
            <a:pPr>
              <a:lnSpc>
                <a:spcPct val="90000"/>
              </a:lnSpc>
            </a:pPr>
            <a:endParaRPr lang="en-US" sz="1600" b="1">
              <a:latin typeface="Courier New" charset="0"/>
            </a:endParaRPr>
          </a:p>
          <a:p>
            <a:pPr>
              <a:lnSpc>
                <a:spcPct val="90000"/>
              </a:lnSpc>
            </a:pPr>
            <a:r>
              <a:rPr lang="en-US" sz="1600" b="1">
                <a:solidFill>
                  <a:srgbClr val="0000FF"/>
                </a:solidFill>
                <a:latin typeface="Courier New" charset="0"/>
              </a:rPr>
              <a:t>/*</a:t>
            </a:r>
          </a:p>
          <a:p>
            <a:pPr>
              <a:lnSpc>
                <a:spcPct val="90000"/>
              </a:lnSpc>
            </a:pPr>
            <a:r>
              <a:rPr lang="en-US" sz="1600" b="1">
                <a:solidFill>
                  <a:srgbClr val="0000FF"/>
                </a:solidFill>
                <a:latin typeface="Courier New" charset="0"/>
              </a:rPr>
              <a:t> * Implementation note: The readLineArray method on the next slide</a:t>
            </a:r>
          </a:p>
          <a:p>
            <a:pPr>
              <a:lnSpc>
                <a:spcPct val="90000"/>
              </a:lnSpc>
            </a:pPr>
            <a:r>
              <a:rPr lang="en-US" sz="1600" b="1">
                <a:solidFill>
                  <a:srgbClr val="0000FF"/>
                </a:solidFill>
                <a:latin typeface="Courier New" charset="0"/>
              </a:rPr>
              <a:t> * uses an ArrayList internally because doing so makes it possible</a:t>
            </a:r>
          </a:p>
          <a:p>
            <a:pPr>
              <a:lnSpc>
                <a:spcPct val="90000"/>
              </a:lnSpc>
            </a:pPr>
            <a:r>
              <a:rPr lang="en-US" sz="1600" b="1">
                <a:solidFill>
                  <a:srgbClr val="0000FF"/>
                </a:solidFill>
                <a:latin typeface="Courier New" charset="0"/>
              </a:rPr>
              <a:t> * for the list of lines to grow dynamically.  The code converts</a:t>
            </a:r>
          </a:p>
          <a:p>
            <a:pPr>
              <a:lnSpc>
                <a:spcPct val="90000"/>
              </a:lnSpc>
            </a:pPr>
            <a:r>
              <a:rPr lang="en-US" sz="1600" b="1">
                <a:solidFill>
                  <a:srgbClr val="0000FF"/>
                </a:solidFill>
                <a:latin typeface="Courier New" charset="0"/>
              </a:rPr>
              <a:t> * the ArrayList to an array before returning it to the client.</a:t>
            </a:r>
          </a:p>
          <a:p>
            <a:pPr>
              <a:lnSpc>
                <a:spcPct val="90000"/>
              </a:lnSpc>
            </a:pPr>
            <a:r>
              <a:rPr lang="en-US" sz="1600" b="1">
                <a:solidFill>
                  <a:srgbClr val="0000FF"/>
                </a:solidFill>
                <a:latin typeface="Courier New" charset="0"/>
              </a:rPr>
              <a:t> */</a:t>
            </a:r>
          </a:p>
        </p:txBody>
      </p:sp>
      <p:grpSp>
        <p:nvGrpSpPr>
          <p:cNvPr id="177156" name="Group 4"/>
          <p:cNvGrpSpPr>
            <a:grpSpLocks/>
          </p:cNvGrpSpPr>
          <p:nvPr/>
        </p:nvGrpSpPr>
        <p:grpSpPr bwMode="auto">
          <a:xfrm>
            <a:off x="355600" y="1143000"/>
            <a:ext cx="8494713" cy="5257800"/>
            <a:chOff x="240" y="720"/>
            <a:chExt cx="5280" cy="3312"/>
          </a:xfrm>
        </p:grpSpPr>
        <p:sp>
          <p:nvSpPr>
            <p:cNvPr id="177157" name="Rectangle 5"/>
            <p:cNvSpPr>
              <a:spLocks noChangeArrowheads="1"/>
            </p:cNvSpPr>
            <p:nvPr/>
          </p:nvSpPr>
          <p:spPr bwMode="auto">
            <a:xfrm>
              <a:off x="240" y="720"/>
              <a:ext cx="5280" cy="3312"/>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177158" name="Text Box 6"/>
            <p:cNvSpPr txBox="1">
              <a:spLocks noChangeArrowheads="1"/>
            </p:cNvSpPr>
            <p:nvPr/>
          </p:nvSpPr>
          <p:spPr bwMode="auto">
            <a:xfrm>
              <a:off x="251" y="752"/>
              <a:ext cx="5261" cy="3255"/>
            </a:xfrm>
            <a:prstGeom prst="rect">
              <a:avLst/>
            </a:prstGeom>
            <a:noFill/>
            <a:ln w="9525">
              <a:noFill/>
              <a:miter lim="800000"/>
              <a:headEnd/>
              <a:tailEnd/>
            </a:ln>
            <a:effectLst/>
          </p:spPr>
          <p:txBody>
            <a:bodyPr>
              <a:prstTxWarp prst="textNoShape">
                <a:avLst/>
              </a:prstTxWarp>
              <a:spAutoFit/>
            </a:bodyPr>
            <a:lstStyle/>
            <a:p>
              <a:pPr>
                <a:lnSpc>
                  <a:spcPct val="90000"/>
                </a:lnSpc>
              </a:pPr>
              <a:r>
                <a:rPr lang="en-US" sz="1600" b="1">
                  <a:solidFill>
                    <a:srgbClr val="0000FF"/>
                  </a:solidFill>
                  <a:latin typeface="Courier New" charset="0"/>
                </a:rPr>
                <a:t>/*</a:t>
              </a:r>
            </a:p>
            <a:p>
              <a:pPr>
                <a:lnSpc>
                  <a:spcPct val="90000"/>
                </a:lnSpc>
              </a:pPr>
              <a:r>
                <a:rPr lang="en-US" sz="1600" b="1">
                  <a:solidFill>
                    <a:srgbClr val="0000FF"/>
                  </a:solidFill>
                  <a:latin typeface="Courier New" charset="0"/>
                </a:rPr>
                <a:t> * Reads all available lines from the specified reader and returns</a:t>
              </a:r>
            </a:p>
            <a:p>
              <a:pPr>
                <a:lnSpc>
                  <a:spcPct val="90000"/>
                </a:lnSpc>
              </a:pPr>
              <a:r>
                <a:rPr lang="en-US" sz="1600" b="1">
                  <a:solidFill>
                    <a:srgbClr val="0000FF"/>
                  </a:solidFill>
                  <a:latin typeface="Courier New" charset="0"/>
                </a:rPr>
                <a:t> * an array containing those lines.  This method closes the reader</a:t>
              </a:r>
            </a:p>
            <a:p>
              <a:pPr>
                <a:lnSpc>
                  <a:spcPct val="90000"/>
                </a:lnSpc>
              </a:pPr>
              <a:r>
                <a:rPr lang="en-US" sz="1600" b="1">
                  <a:solidFill>
                    <a:srgbClr val="0000FF"/>
                  </a:solidFill>
                  <a:latin typeface="Courier New" charset="0"/>
                </a:rPr>
                <a:t> * at the end of the file.</a:t>
              </a:r>
            </a:p>
            <a:p>
              <a:pPr>
                <a:lnSpc>
                  <a:spcPct val="90000"/>
                </a:lnSpc>
              </a:pPr>
              <a:r>
                <a:rPr lang="en-US" sz="1600" b="1">
                  <a:solidFill>
                    <a:srgbClr val="0000FF"/>
                  </a:solidFill>
                  <a:latin typeface="Courier New" charset="0"/>
                </a:rPr>
                <a:t> */</a:t>
              </a:r>
            </a:p>
            <a:p>
              <a:pPr>
                <a:lnSpc>
                  <a:spcPct val="90000"/>
                </a:lnSpc>
              </a:pPr>
              <a:r>
                <a:rPr lang="en-US" sz="1600" b="1">
                  <a:latin typeface="Courier New" charset="0"/>
                </a:rPr>
                <a:t>   private String[] readLineArray(BufferedReader rd) {</a:t>
              </a:r>
            </a:p>
            <a:p>
              <a:pPr>
                <a:lnSpc>
                  <a:spcPct val="90000"/>
                </a:lnSpc>
              </a:pPr>
              <a:r>
                <a:rPr lang="en-US" sz="1600" b="1">
                  <a:latin typeface="Courier New" charset="0"/>
                </a:rPr>
                <a:t>      ArrayList&lt;String&gt; lineList = new ArrayList&lt;String&gt;();</a:t>
              </a:r>
            </a:p>
            <a:p>
              <a:pPr>
                <a:lnSpc>
                  <a:spcPct val="90000"/>
                </a:lnSpc>
              </a:pPr>
              <a:r>
                <a:rPr lang="en-US" sz="1600" b="1">
                  <a:latin typeface="Courier New" charset="0"/>
                </a:rPr>
                <a:t>      try {</a:t>
              </a:r>
            </a:p>
            <a:p>
              <a:pPr>
                <a:lnSpc>
                  <a:spcPct val="90000"/>
                </a:lnSpc>
              </a:pPr>
              <a:r>
                <a:rPr lang="en-US" sz="1600" b="1">
                  <a:latin typeface="Courier New" charset="0"/>
                </a:rPr>
                <a:t>         while (true) {</a:t>
              </a:r>
            </a:p>
            <a:p>
              <a:pPr>
                <a:lnSpc>
                  <a:spcPct val="90000"/>
                </a:lnSpc>
              </a:pPr>
              <a:r>
                <a:rPr lang="en-US" sz="1600" b="1">
                  <a:latin typeface="Courier New" charset="0"/>
                </a:rPr>
                <a:t>            String line = rd.readLine();</a:t>
              </a:r>
            </a:p>
            <a:p>
              <a:pPr>
                <a:lnSpc>
                  <a:spcPct val="90000"/>
                </a:lnSpc>
              </a:pPr>
              <a:r>
                <a:rPr lang="en-US" sz="1600" b="1">
                  <a:latin typeface="Courier New" charset="0"/>
                </a:rPr>
                <a:t>            if (line == null) break;</a:t>
              </a:r>
            </a:p>
            <a:p>
              <a:pPr>
                <a:lnSpc>
                  <a:spcPct val="90000"/>
                </a:lnSpc>
              </a:pPr>
              <a:r>
                <a:rPr lang="en-US" sz="1600" b="1">
                  <a:latin typeface="Courier New" charset="0"/>
                </a:rPr>
                <a:t>            lineList.add(line);</a:t>
              </a:r>
            </a:p>
            <a:p>
              <a:pPr>
                <a:lnSpc>
                  <a:spcPct val="90000"/>
                </a:lnSpc>
              </a:pPr>
              <a:r>
                <a:rPr lang="en-US" sz="1600" b="1">
                  <a:latin typeface="Courier New" charset="0"/>
                </a:rPr>
                <a:t>         }</a:t>
              </a:r>
            </a:p>
            <a:p>
              <a:pPr>
                <a:lnSpc>
                  <a:spcPct val="90000"/>
                </a:lnSpc>
              </a:pPr>
              <a:r>
                <a:rPr lang="en-US" sz="1600" b="1">
                  <a:latin typeface="Courier New" charset="0"/>
                </a:rPr>
                <a:t>         rd.close();</a:t>
              </a:r>
            </a:p>
            <a:p>
              <a:pPr>
                <a:lnSpc>
                  <a:spcPct val="90000"/>
                </a:lnSpc>
              </a:pPr>
              <a:r>
                <a:rPr lang="en-US" sz="1600" b="1">
                  <a:latin typeface="Courier New" charset="0"/>
                </a:rPr>
                <a:t>      } catch (IOException ex) {</a:t>
              </a:r>
            </a:p>
            <a:p>
              <a:pPr>
                <a:lnSpc>
                  <a:spcPct val="90000"/>
                </a:lnSpc>
              </a:pPr>
              <a:r>
                <a:rPr lang="en-US" sz="1600" b="1">
                  <a:latin typeface="Courier New" charset="0"/>
                </a:rPr>
                <a:t>         throw new ErrorException(ex);</a:t>
              </a:r>
            </a:p>
            <a:p>
              <a:pPr>
                <a:lnSpc>
                  <a:spcPct val="90000"/>
                </a:lnSpc>
              </a:pPr>
              <a:r>
                <a:rPr lang="en-US" sz="1600" b="1">
                  <a:latin typeface="Courier New" charset="0"/>
                </a:rPr>
                <a:t>      }</a:t>
              </a:r>
            </a:p>
            <a:p>
              <a:pPr>
                <a:lnSpc>
                  <a:spcPct val="90000"/>
                </a:lnSpc>
              </a:pPr>
              <a:r>
                <a:rPr lang="en-US" sz="1600" b="1">
                  <a:latin typeface="Courier New" charset="0"/>
                </a:rPr>
                <a:t>      String[] result = new String[lineList.size()];</a:t>
              </a:r>
            </a:p>
            <a:p>
              <a:pPr>
                <a:lnSpc>
                  <a:spcPct val="90000"/>
                </a:lnSpc>
              </a:pPr>
              <a:r>
                <a:rPr lang="en-US" sz="1600" b="1">
                  <a:latin typeface="Courier New" charset="0"/>
                </a:rPr>
                <a:t>      for (int i = 0; i &lt; result.length; i++) {</a:t>
              </a:r>
            </a:p>
            <a:p>
              <a:pPr>
                <a:lnSpc>
                  <a:spcPct val="90000"/>
                </a:lnSpc>
              </a:pPr>
              <a:r>
                <a:rPr lang="en-US" sz="1600" b="1">
                  <a:latin typeface="Courier New" charset="0"/>
                </a:rPr>
                <a:t>         result[i] = lineList.get(i);</a:t>
              </a:r>
            </a:p>
            <a:p>
              <a:pPr>
                <a:lnSpc>
                  <a:spcPct val="90000"/>
                </a:lnSpc>
              </a:pPr>
              <a:r>
                <a:rPr lang="en-US" sz="1600" b="1">
                  <a:latin typeface="Courier New" charset="0"/>
                </a:rPr>
                <a:t>      }</a:t>
              </a:r>
            </a:p>
            <a:p>
              <a:pPr>
                <a:lnSpc>
                  <a:spcPct val="90000"/>
                </a:lnSpc>
              </a:pPr>
              <a:r>
                <a:rPr lang="en-US" sz="1600" b="1">
                  <a:latin typeface="Courier New" charset="0"/>
                </a:rPr>
                <a:t>      return result;</a:t>
              </a:r>
            </a:p>
            <a:p>
              <a:pPr>
                <a:lnSpc>
                  <a:spcPct val="90000"/>
                </a:lnSpc>
              </a:pPr>
              <a:r>
                <a:rPr lang="en-US" sz="1600" b="1">
                  <a:latin typeface="Courier New" charset="0"/>
                </a:rPr>
                <a:t>   }</a:t>
              </a:r>
            </a:p>
          </p:txBody>
        </p:sp>
      </p:grpSp>
      <p:sp>
        <p:nvSpPr>
          <p:cNvPr id="177159" name="Rectangle 7"/>
          <p:cNvSpPr>
            <a:spLocks noChangeArrowheads="1"/>
          </p:cNvSpPr>
          <p:nvPr/>
        </p:nvSpPr>
        <p:spPr bwMode="auto">
          <a:xfrm>
            <a:off x="0" y="0"/>
            <a:ext cx="9131300" cy="1089025"/>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177160" name="Rectangle 8"/>
          <p:cNvSpPr>
            <a:spLocks noChangeArrowheads="1"/>
          </p:cNvSpPr>
          <p:nvPr/>
        </p:nvSpPr>
        <p:spPr bwMode="auto">
          <a:xfrm>
            <a:off x="0" y="6567488"/>
            <a:ext cx="9131300" cy="290512"/>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177161" name="Rectangle 9"/>
          <p:cNvSpPr>
            <a:spLocks noGrp="1" noChangeArrowheads="1"/>
          </p:cNvSpPr>
          <p:nvPr>
            <p:ph type="title"/>
          </p:nvPr>
        </p:nvSpPr>
        <p:spPr>
          <a:xfrm>
            <a:off x="0" y="76200"/>
            <a:ext cx="9144000" cy="1143000"/>
          </a:xfrm>
          <a:noFill/>
          <a:ln/>
        </p:spPr>
        <p:txBody>
          <a:bodyPr/>
          <a:lstStyle/>
          <a:p>
            <a:r>
              <a:rPr lang="en-US">
                <a:solidFill>
                  <a:srgbClr val="FF0000"/>
                </a:solidFill>
              </a:rPr>
              <a:t>The </a:t>
            </a:r>
            <a:r>
              <a:rPr lang="en-US" sz="4000" b="1">
                <a:solidFill>
                  <a:srgbClr val="FF0000"/>
                </a:solidFill>
                <a:latin typeface="Courier New" charset="0"/>
              </a:rPr>
              <a:t>ReverseFile</a:t>
            </a:r>
            <a:r>
              <a:rPr lang="en-US">
                <a:solidFill>
                  <a:srgbClr val="FF0000"/>
                </a:solidFill>
              </a:rPr>
              <a:t> Program</a:t>
            </a:r>
          </a:p>
        </p:txBody>
      </p:sp>
      <p:sp>
        <p:nvSpPr>
          <p:cNvPr id="177162" name="Rectangle 10"/>
          <p:cNvSpPr>
            <a:spLocks noChangeArrowheads="1"/>
          </p:cNvSpPr>
          <p:nvPr/>
        </p:nvSpPr>
        <p:spPr bwMode="auto">
          <a:xfrm>
            <a:off x="304800" y="1076325"/>
            <a:ext cx="8534400" cy="5476875"/>
          </a:xfrm>
          <a:prstGeom prst="rect">
            <a:avLst/>
          </a:prstGeom>
          <a:noFill/>
          <a:ln w="9525">
            <a:solidFill>
              <a:schemeClr val="tx1"/>
            </a:solidFill>
            <a:miter lim="800000"/>
            <a:headEnd/>
            <a:tailEnd/>
          </a:ln>
          <a:effectLst/>
        </p:spPr>
        <p:txBody>
          <a:bodyPr wrap="none" anchor="ctr">
            <a:prstTxWarp prst="textNoShape">
              <a:avLst/>
            </a:prstTxWarp>
          </a:bodyPr>
          <a:lstStyle/>
          <a:p>
            <a:pPr algn="ctr"/>
            <a:endParaRPr lang="en-US" sz="2400">
              <a:latin typeface="Times New Roman" charset="0"/>
            </a:endParaRPr>
          </a:p>
        </p:txBody>
      </p:sp>
      <p:sp>
        <p:nvSpPr>
          <p:cNvPr id="177163" name="Text Box 11">
            <a:hlinkClick r:id="rId3" action="ppaction://hlinksldjump"/>
          </p:cNvPr>
          <p:cNvSpPr txBox="1">
            <a:spLocks noChangeArrowheads="1"/>
          </p:cNvSpPr>
          <p:nvPr/>
        </p:nvSpPr>
        <p:spPr bwMode="auto">
          <a:xfrm>
            <a:off x="8267700" y="6553200"/>
            <a:ext cx="723900" cy="2444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000" i="1">
                <a:latin typeface="Times New Roman" charset="0"/>
              </a:rPr>
              <a:t>skip code</a:t>
            </a:r>
          </a:p>
        </p:txBody>
      </p:sp>
      <p:sp>
        <p:nvSpPr>
          <p:cNvPr id="177164" name="Text Box 12"/>
          <p:cNvSpPr txBox="1">
            <a:spLocks noChangeArrowheads="1"/>
          </p:cNvSpPr>
          <p:nvPr/>
        </p:nvSpPr>
        <p:spPr bwMode="auto">
          <a:xfrm>
            <a:off x="304800" y="6550025"/>
            <a:ext cx="914400" cy="2444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000" i="1">
                <a:latin typeface="Times New Roman" charset="0"/>
              </a:rPr>
              <a:t>page 2 of 3</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delay="0"/>
                      </p:stCondLst>
                      <p:childTnLst>
                        <p:par>
                          <p:cTn id="4" fill="hold">
                            <p:stCondLst>
                              <p:cond delay="0"/>
                            </p:stCondLst>
                            <p:childTnLst>
                              <p:par>
                                <p:cTn id="5" presetID="2" presetClass="exit" presetSubtype="1" fill="hold" grpId="0" nodeType="afterEffect">
                                  <p:stCondLst>
                                    <p:cond delay="0"/>
                                  </p:stCondLst>
                                  <p:childTnLst>
                                    <p:anim calcmode="lin" valueType="num">
                                      <p:cBhvr additive="base">
                                        <p:cTn id="6" dur="1000"/>
                                        <p:tgtEl>
                                          <p:spTgt spid="177155"/>
                                        </p:tgtEl>
                                        <p:attrNameLst>
                                          <p:attrName>ppt_x</p:attrName>
                                        </p:attrNameLst>
                                      </p:cBhvr>
                                      <p:tavLst>
                                        <p:tav tm="0">
                                          <p:val>
                                            <p:strVal val="ppt_x"/>
                                          </p:val>
                                        </p:tav>
                                        <p:tav tm="100000">
                                          <p:val>
                                            <p:strVal val="ppt_x"/>
                                          </p:val>
                                        </p:tav>
                                      </p:tavLst>
                                    </p:anim>
                                    <p:anim calcmode="lin" valueType="num">
                                      <p:cBhvr additive="base">
                                        <p:cTn id="7" dur="1000"/>
                                        <p:tgtEl>
                                          <p:spTgt spid="177155"/>
                                        </p:tgtEl>
                                        <p:attrNameLst>
                                          <p:attrName>ppt_y</p:attrName>
                                        </p:attrNameLst>
                                      </p:cBhvr>
                                      <p:tavLst>
                                        <p:tav tm="0">
                                          <p:val>
                                            <p:strVal val="ppt_y"/>
                                          </p:val>
                                        </p:tav>
                                        <p:tav tm="100000">
                                          <p:val>
                                            <p:strVal val="0-ppt_h/2"/>
                                          </p:val>
                                        </p:tav>
                                      </p:tavLst>
                                    </p:anim>
                                    <p:set>
                                      <p:cBhvr>
                                        <p:cTn id="8" dur="1" fill="hold">
                                          <p:stCondLst>
                                            <p:cond delay="999"/>
                                          </p:stCondLst>
                                        </p:cTn>
                                        <p:tgtEl>
                                          <p:spTgt spid="177155"/>
                                        </p:tgtEl>
                                        <p:attrNameLst>
                                          <p:attrName>style.visibility</p:attrName>
                                        </p:attrNameLst>
                                      </p:cBhvr>
                                      <p:to>
                                        <p:strVal val="hidden"/>
                                      </p:to>
                                    </p:set>
                                  </p:childTnLst>
                                </p:cTn>
                              </p:par>
                              <p:par>
                                <p:cTn id="9" presetID="2" presetClass="entr" presetSubtype="4" fill="hold" nodeType="withEffect">
                                  <p:stCondLst>
                                    <p:cond delay="0"/>
                                  </p:stCondLst>
                                  <p:childTnLst>
                                    <p:set>
                                      <p:cBhvr>
                                        <p:cTn id="10" dur="1" fill="hold">
                                          <p:stCondLst>
                                            <p:cond delay="0"/>
                                          </p:stCondLst>
                                        </p:cTn>
                                        <p:tgtEl>
                                          <p:spTgt spid="177156"/>
                                        </p:tgtEl>
                                        <p:attrNameLst>
                                          <p:attrName>style.visibility</p:attrName>
                                        </p:attrNameLst>
                                      </p:cBhvr>
                                      <p:to>
                                        <p:strVal val="visible"/>
                                      </p:to>
                                    </p:set>
                                    <p:anim calcmode="lin" valueType="num">
                                      <p:cBhvr additive="base">
                                        <p:cTn id="11" dur="1000" fill="hold"/>
                                        <p:tgtEl>
                                          <p:spTgt spid="177156"/>
                                        </p:tgtEl>
                                        <p:attrNameLst>
                                          <p:attrName>ppt_x</p:attrName>
                                        </p:attrNameLst>
                                      </p:cBhvr>
                                      <p:tavLst>
                                        <p:tav tm="0">
                                          <p:val>
                                            <p:strVal val="#ppt_x"/>
                                          </p:val>
                                        </p:tav>
                                        <p:tav tm="100000">
                                          <p:val>
                                            <p:strVal val="#ppt_x"/>
                                          </p:val>
                                        </p:tav>
                                      </p:tavLst>
                                    </p:anim>
                                    <p:anim calcmode="lin" valueType="num">
                                      <p:cBhvr additive="base">
                                        <p:cTn id="12" dur="1000" fill="hold"/>
                                        <p:tgtEl>
                                          <p:spTgt spid="17715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7155" grpId="0"/>
    </p:bld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79202" name="Rectangle 2"/>
          <p:cNvSpPr>
            <a:spLocks noChangeArrowheads="1"/>
          </p:cNvSpPr>
          <p:nvPr/>
        </p:nvSpPr>
        <p:spPr bwMode="auto">
          <a:xfrm>
            <a:off x="304800" y="1076325"/>
            <a:ext cx="8534400" cy="5476875"/>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2400">
              <a:latin typeface="Times New Roman" charset="0"/>
            </a:endParaRPr>
          </a:p>
        </p:txBody>
      </p:sp>
      <p:sp>
        <p:nvSpPr>
          <p:cNvPr id="179203" name="Text Box 3"/>
          <p:cNvSpPr txBox="1">
            <a:spLocks noChangeArrowheads="1"/>
          </p:cNvSpPr>
          <p:nvPr/>
        </p:nvSpPr>
        <p:spPr bwMode="auto">
          <a:xfrm>
            <a:off x="381000" y="1193800"/>
            <a:ext cx="8440738" cy="5167313"/>
          </a:xfrm>
          <a:prstGeom prst="rect">
            <a:avLst/>
          </a:prstGeom>
          <a:noFill/>
          <a:ln w="9525">
            <a:noFill/>
            <a:miter lim="800000"/>
            <a:headEnd/>
            <a:tailEnd/>
          </a:ln>
          <a:effectLst/>
        </p:spPr>
        <p:txBody>
          <a:bodyPr>
            <a:prstTxWarp prst="textNoShape">
              <a:avLst/>
            </a:prstTxWarp>
            <a:spAutoFit/>
          </a:bodyPr>
          <a:lstStyle/>
          <a:p>
            <a:pPr>
              <a:lnSpc>
                <a:spcPct val="90000"/>
              </a:lnSpc>
            </a:pPr>
            <a:r>
              <a:rPr lang="en-US" sz="1600" b="1">
                <a:solidFill>
                  <a:srgbClr val="0000FF"/>
                </a:solidFill>
                <a:latin typeface="Courier New" charset="0"/>
              </a:rPr>
              <a:t>/*</a:t>
            </a:r>
          </a:p>
          <a:p>
            <a:pPr>
              <a:lnSpc>
                <a:spcPct val="90000"/>
              </a:lnSpc>
            </a:pPr>
            <a:r>
              <a:rPr lang="en-US" sz="1600" b="1">
                <a:solidFill>
                  <a:srgbClr val="0000FF"/>
                </a:solidFill>
                <a:latin typeface="Courier New" charset="0"/>
              </a:rPr>
              <a:t> * Reads all available lines from the specified reader and returns</a:t>
            </a:r>
          </a:p>
          <a:p>
            <a:pPr>
              <a:lnSpc>
                <a:spcPct val="90000"/>
              </a:lnSpc>
            </a:pPr>
            <a:r>
              <a:rPr lang="en-US" sz="1600" b="1">
                <a:solidFill>
                  <a:srgbClr val="0000FF"/>
                </a:solidFill>
                <a:latin typeface="Courier New" charset="0"/>
              </a:rPr>
              <a:t> * an array containing those lines.  This method closes the reader</a:t>
            </a:r>
          </a:p>
          <a:p>
            <a:pPr>
              <a:lnSpc>
                <a:spcPct val="90000"/>
              </a:lnSpc>
            </a:pPr>
            <a:r>
              <a:rPr lang="en-US" sz="1600" b="1">
                <a:solidFill>
                  <a:srgbClr val="0000FF"/>
                </a:solidFill>
                <a:latin typeface="Courier New" charset="0"/>
              </a:rPr>
              <a:t> * at the end of the file.</a:t>
            </a:r>
          </a:p>
          <a:p>
            <a:pPr>
              <a:lnSpc>
                <a:spcPct val="90000"/>
              </a:lnSpc>
            </a:pPr>
            <a:r>
              <a:rPr lang="en-US" sz="1600" b="1">
                <a:solidFill>
                  <a:srgbClr val="0000FF"/>
                </a:solidFill>
                <a:latin typeface="Courier New" charset="0"/>
              </a:rPr>
              <a:t> */</a:t>
            </a:r>
          </a:p>
          <a:p>
            <a:pPr>
              <a:lnSpc>
                <a:spcPct val="90000"/>
              </a:lnSpc>
            </a:pPr>
            <a:r>
              <a:rPr lang="en-US" sz="1600" b="1">
                <a:latin typeface="Courier New" charset="0"/>
              </a:rPr>
              <a:t>   private String[] readLineArray(BufferedReader rd) {</a:t>
            </a:r>
          </a:p>
          <a:p>
            <a:pPr>
              <a:lnSpc>
                <a:spcPct val="90000"/>
              </a:lnSpc>
            </a:pPr>
            <a:r>
              <a:rPr lang="en-US" sz="1600" b="1">
                <a:latin typeface="Courier New" charset="0"/>
              </a:rPr>
              <a:t>      ArrayList&lt;String&gt; lineList = new ArrayList&lt;String&gt;();</a:t>
            </a:r>
          </a:p>
          <a:p>
            <a:pPr>
              <a:lnSpc>
                <a:spcPct val="90000"/>
              </a:lnSpc>
            </a:pPr>
            <a:r>
              <a:rPr lang="en-US" sz="1600" b="1">
                <a:latin typeface="Courier New" charset="0"/>
              </a:rPr>
              <a:t>      try {</a:t>
            </a:r>
          </a:p>
          <a:p>
            <a:pPr>
              <a:lnSpc>
                <a:spcPct val="90000"/>
              </a:lnSpc>
            </a:pPr>
            <a:r>
              <a:rPr lang="en-US" sz="1600" b="1">
                <a:latin typeface="Courier New" charset="0"/>
              </a:rPr>
              <a:t>         while (true) {</a:t>
            </a:r>
          </a:p>
          <a:p>
            <a:pPr>
              <a:lnSpc>
                <a:spcPct val="90000"/>
              </a:lnSpc>
            </a:pPr>
            <a:r>
              <a:rPr lang="en-US" sz="1600" b="1">
                <a:latin typeface="Courier New" charset="0"/>
              </a:rPr>
              <a:t>            String line = rd.readLine();</a:t>
            </a:r>
          </a:p>
          <a:p>
            <a:pPr>
              <a:lnSpc>
                <a:spcPct val="90000"/>
              </a:lnSpc>
            </a:pPr>
            <a:r>
              <a:rPr lang="en-US" sz="1600" b="1">
                <a:latin typeface="Courier New" charset="0"/>
              </a:rPr>
              <a:t>            if (line == null) break;</a:t>
            </a:r>
          </a:p>
          <a:p>
            <a:pPr>
              <a:lnSpc>
                <a:spcPct val="90000"/>
              </a:lnSpc>
            </a:pPr>
            <a:r>
              <a:rPr lang="en-US" sz="1600" b="1">
                <a:latin typeface="Courier New" charset="0"/>
              </a:rPr>
              <a:t>            lineList.add(line);</a:t>
            </a:r>
          </a:p>
          <a:p>
            <a:pPr>
              <a:lnSpc>
                <a:spcPct val="90000"/>
              </a:lnSpc>
            </a:pPr>
            <a:r>
              <a:rPr lang="en-US" sz="1600" b="1">
                <a:latin typeface="Courier New" charset="0"/>
              </a:rPr>
              <a:t>         }</a:t>
            </a:r>
          </a:p>
          <a:p>
            <a:pPr>
              <a:lnSpc>
                <a:spcPct val="90000"/>
              </a:lnSpc>
            </a:pPr>
            <a:r>
              <a:rPr lang="en-US" sz="1600" b="1">
                <a:latin typeface="Courier New" charset="0"/>
              </a:rPr>
              <a:t>         rd.close();</a:t>
            </a:r>
          </a:p>
          <a:p>
            <a:pPr>
              <a:lnSpc>
                <a:spcPct val="90000"/>
              </a:lnSpc>
            </a:pPr>
            <a:r>
              <a:rPr lang="en-US" sz="1600" b="1">
                <a:latin typeface="Courier New" charset="0"/>
              </a:rPr>
              <a:t>      } catch (IOException ex) {</a:t>
            </a:r>
          </a:p>
          <a:p>
            <a:pPr>
              <a:lnSpc>
                <a:spcPct val="90000"/>
              </a:lnSpc>
            </a:pPr>
            <a:r>
              <a:rPr lang="en-US" sz="1600" b="1">
                <a:latin typeface="Courier New" charset="0"/>
              </a:rPr>
              <a:t>         throw new ErrorException(ex);</a:t>
            </a:r>
          </a:p>
          <a:p>
            <a:pPr>
              <a:lnSpc>
                <a:spcPct val="90000"/>
              </a:lnSpc>
            </a:pPr>
            <a:r>
              <a:rPr lang="en-US" sz="1600" b="1">
                <a:latin typeface="Courier New" charset="0"/>
              </a:rPr>
              <a:t>      }</a:t>
            </a:r>
          </a:p>
          <a:p>
            <a:pPr>
              <a:lnSpc>
                <a:spcPct val="90000"/>
              </a:lnSpc>
            </a:pPr>
            <a:r>
              <a:rPr lang="en-US" sz="1600" b="1">
                <a:latin typeface="Courier New" charset="0"/>
              </a:rPr>
              <a:t>      String[] result = new String[lineList.size()];</a:t>
            </a:r>
          </a:p>
          <a:p>
            <a:pPr>
              <a:lnSpc>
                <a:spcPct val="90000"/>
              </a:lnSpc>
            </a:pPr>
            <a:r>
              <a:rPr lang="en-US" sz="1600" b="1">
                <a:latin typeface="Courier New" charset="0"/>
              </a:rPr>
              <a:t>      for (int i = 0; i &lt; result.length; i++) {</a:t>
            </a:r>
          </a:p>
          <a:p>
            <a:pPr>
              <a:lnSpc>
                <a:spcPct val="90000"/>
              </a:lnSpc>
            </a:pPr>
            <a:r>
              <a:rPr lang="en-US" sz="1600" b="1">
                <a:latin typeface="Courier New" charset="0"/>
              </a:rPr>
              <a:t>         result[i] = lineList.get(i);</a:t>
            </a:r>
          </a:p>
          <a:p>
            <a:pPr>
              <a:lnSpc>
                <a:spcPct val="90000"/>
              </a:lnSpc>
            </a:pPr>
            <a:r>
              <a:rPr lang="en-US" sz="1600" b="1">
                <a:latin typeface="Courier New" charset="0"/>
              </a:rPr>
              <a:t>      }</a:t>
            </a:r>
          </a:p>
          <a:p>
            <a:pPr>
              <a:lnSpc>
                <a:spcPct val="90000"/>
              </a:lnSpc>
            </a:pPr>
            <a:r>
              <a:rPr lang="en-US" sz="1600" b="1">
                <a:latin typeface="Courier New" charset="0"/>
              </a:rPr>
              <a:t>      return result;</a:t>
            </a:r>
          </a:p>
          <a:p>
            <a:pPr>
              <a:lnSpc>
                <a:spcPct val="90000"/>
              </a:lnSpc>
            </a:pPr>
            <a:r>
              <a:rPr lang="en-US" sz="1600" b="1">
                <a:latin typeface="Courier New" charset="0"/>
              </a:rPr>
              <a:t>   }</a:t>
            </a:r>
          </a:p>
        </p:txBody>
      </p:sp>
      <p:grpSp>
        <p:nvGrpSpPr>
          <p:cNvPr id="179204" name="Group 4"/>
          <p:cNvGrpSpPr>
            <a:grpSpLocks/>
          </p:cNvGrpSpPr>
          <p:nvPr/>
        </p:nvGrpSpPr>
        <p:grpSpPr bwMode="auto">
          <a:xfrm>
            <a:off x="355600" y="1143000"/>
            <a:ext cx="8494713" cy="5257800"/>
            <a:chOff x="240" y="720"/>
            <a:chExt cx="5280" cy="3312"/>
          </a:xfrm>
        </p:grpSpPr>
        <p:sp>
          <p:nvSpPr>
            <p:cNvPr id="179205" name="Rectangle 5"/>
            <p:cNvSpPr>
              <a:spLocks noChangeArrowheads="1"/>
            </p:cNvSpPr>
            <p:nvPr/>
          </p:nvSpPr>
          <p:spPr bwMode="auto">
            <a:xfrm>
              <a:off x="240" y="720"/>
              <a:ext cx="5280" cy="3312"/>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179206" name="Text Box 6"/>
            <p:cNvSpPr txBox="1">
              <a:spLocks noChangeArrowheads="1"/>
            </p:cNvSpPr>
            <p:nvPr/>
          </p:nvSpPr>
          <p:spPr bwMode="auto">
            <a:xfrm>
              <a:off x="251" y="752"/>
              <a:ext cx="5261" cy="2926"/>
            </a:xfrm>
            <a:prstGeom prst="rect">
              <a:avLst/>
            </a:prstGeom>
            <a:noFill/>
            <a:ln w="9525">
              <a:noFill/>
              <a:miter lim="800000"/>
              <a:headEnd/>
              <a:tailEnd/>
            </a:ln>
            <a:effectLst/>
          </p:spPr>
          <p:txBody>
            <a:bodyPr>
              <a:prstTxWarp prst="textNoShape">
                <a:avLst/>
              </a:prstTxWarp>
              <a:spAutoFit/>
            </a:bodyPr>
            <a:lstStyle/>
            <a:p>
              <a:r>
                <a:rPr lang="en-US" sz="1600" b="1">
                  <a:solidFill>
                    <a:srgbClr val="0000FF"/>
                  </a:solidFill>
                  <a:latin typeface="Courier New" charset="0"/>
                </a:rPr>
                <a:t>/*</a:t>
              </a:r>
            </a:p>
            <a:p>
              <a:r>
                <a:rPr lang="en-US" sz="1600" b="1">
                  <a:solidFill>
                    <a:srgbClr val="0000FF"/>
                  </a:solidFill>
                  <a:latin typeface="Courier New" charset="0"/>
                </a:rPr>
                <a:t> * Requests the name of an input file from the user and then opens</a:t>
              </a:r>
            </a:p>
            <a:p>
              <a:r>
                <a:rPr lang="en-US" sz="1600" b="1">
                  <a:solidFill>
                    <a:srgbClr val="0000FF"/>
                  </a:solidFill>
                  <a:latin typeface="Courier New" charset="0"/>
                </a:rPr>
                <a:t> * that file to obtain a BufferedReader.  If the file does not</a:t>
              </a:r>
            </a:p>
            <a:p>
              <a:r>
                <a:rPr lang="en-US" sz="1600" b="1">
                  <a:solidFill>
                    <a:srgbClr val="0000FF"/>
                  </a:solidFill>
                  <a:latin typeface="Courier New" charset="0"/>
                </a:rPr>
                <a:t> * exist, the user is given a chance to reenter the file name.</a:t>
              </a:r>
            </a:p>
            <a:p>
              <a:r>
                <a:rPr lang="en-US" sz="1600" b="1">
                  <a:solidFill>
                    <a:srgbClr val="0000FF"/>
                  </a:solidFill>
                  <a:latin typeface="Courier New" charset="0"/>
                </a:rPr>
                <a:t> */</a:t>
              </a:r>
            </a:p>
            <a:p>
              <a:r>
                <a:rPr lang="en-US" sz="1600" b="1">
                  <a:latin typeface="Courier New" charset="0"/>
                </a:rPr>
                <a:t>   private BufferedReader openFileReader(String prompt) {</a:t>
              </a:r>
            </a:p>
            <a:p>
              <a:r>
                <a:rPr lang="en-US" sz="1600" b="1">
                  <a:latin typeface="Courier New" charset="0"/>
                </a:rPr>
                <a:t>      BufferedReader rd = null;</a:t>
              </a:r>
            </a:p>
            <a:p>
              <a:r>
                <a:rPr lang="en-US" sz="1600" b="1">
                  <a:latin typeface="Courier New" charset="0"/>
                </a:rPr>
                <a:t>      while (rd == null) {</a:t>
              </a:r>
            </a:p>
            <a:p>
              <a:r>
                <a:rPr lang="en-US" sz="1600" b="1">
                  <a:latin typeface="Courier New" charset="0"/>
                </a:rPr>
                <a:t>         try {</a:t>
              </a:r>
            </a:p>
            <a:p>
              <a:r>
                <a:rPr lang="en-US" sz="1600" b="1">
                  <a:latin typeface="Courier New" charset="0"/>
                </a:rPr>
                <a:t>            String name = readLine(prompt);</a:t>
              </a:r>
            </a:p>
            <a:p>
              <a:r>
                <a:rPr lang="en-US" sz="1600" b="1">
                  <a:latin typeface="Courier New" charset="0"/>
                </a:rPr>
                <a:t>            rd = new BufferedReader(new FileReader(name));</a:t>
              </a:r>
            </a:p>
            <a:p>
              <a:r>
                <a:rPr lang="en-US" sz="1600" b="1">
                  <a:latin typeface="Courier New" charset="0"/>
                </a:rPr>
                <a:t>         } catch (IOException ex) {</a:t>
              </a:r>
            </a:p>
            <a:p>
              <a:r>
                <a:rPr lang="en-US" sz="1600" b="1">
                  <a:latin typeface="Courier New" charset="0"/>
                </a:rPr>
                <a:t>            println("Can't open that file.");</a:t>
              </a:r>
            </a:p>
            <a:p>
              <a:r>
                <a:rPr lang="en-US" sz="1600" b="1">
                  <a:latin typeface="Courier New" charset="0"/>
                </a:rPr>
                <a:t>         }</a:t>
              </a:r>
            </a:p>
            <a:p>
              <a:r>
                <a:rPr lang="en-US" sz="1600" b="1">
                  <a:latin typeface="Courier New" charset="0"/>
                </a:rPr>
                <a:t>      }</a:t>
              </a:r>
            </a:p>
            <a:p>
              <a:r>
                <a:rPr lang="en-US" sz="1600" b="1">
                  <a:latin typeface="Courier New" charset="0"/>
                </a:rPr>
                <a:t>      return rd;</a:t>
              </a:r>
            </a:p>
            <a:p>
              <a:r>
                <a:rPr lang="en-US" sz="1600" b="1">
                  <a:latin typeface="Courier New" charset="0"/>
                </a:rPr>
                <a:t>   }</a:t>
              </a:r>
            </a:p>
            <a:p>
              <a:endParaRPr lang="en-US" sz="1000" b="1">
                <a:latin typeface="Courier New" charset="0"/>
              </a:endParaRPr>
            </a:p>
            <a:p>
              <a:r>
                <a:rPr lang="en-US" sz="1600" b="1">
                  <a:latin typeface="Courier New" charset="0"/>
                </a:rPr>
                <a:t>}</a:t>
              </a:r>
            </a:p>
          </p:txBody>
        </p:sp>
      </p:grpSp>
      <p:sp>
        <p:nvSpPr>
          <p:cNvPr id="179207" name="Rectangle 7"/>
          <p:cNvSpPr>
            <a:spLocks noChangeArrowheads="1"/>
          </p:cNvSpPr>
          <p:nvPr/>
        </p:nvSpPr>
        <p:spPr bwMode="auto">
          <a:xfrm>
            <a:off x="0" y="0"/>
            <a:ext cx="9131300" cy="1089025"/>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179208" name="Rectangle 8"/>
          <p:cNvSpPr>
            <a:spLocks noChangeArrowheads="1"/>
          </p:cNvSpPr>
          <p:nvPr/>
        </p:nvSpPr>
        <p:spPr bwMode="auto">
          <a:xfrm>
            <a:off x="0" y="6567488"/>
            <a:ext cx="9131300" cy="290512"/>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179209" name="Rectangle 9"/>
          <p:cNvSpPr>
            <a:spLocks noGrp="1" noChangeArrowheads="1"/>
          </p:cNvSpPr>
          <p:nvPr>
            <p:ph type="title"/>
          </p:nvPr>
        </p:nvSpPr>
        <p:spPr>
          <a:xfrm>
            <a:off x="0" y="76200"/>
            <a:ext cx="9144000" cy="1143000"/>
          </a:xfrm>
          <a:noFill/>
          <a:ln/>
        </p:spPr>
        <p:txBody>
          <a:bodyPr/>
          <a:lstStyle/>
          <a:p>
            <a:r>
              <a:rPr lang="en-US">
                <a:solidFill>
                  <a:srgbClr val="FF0000"/>
                </a:solidFill>
              </a:rPr>
              <a:t>The </a:t>
            </a:r>
            <a:r>
              <a:rPr lang="en-US" sz="4000" b="1">
                <a:solidFill>
                  <a:srgbClr val="FF0000"/>
                </a:solidFill>
                <a:latin typeface="Courier New" charset="0"/>
              </a:rPr>
              <a:t>ReverseFile</a:t>
            </a:r>
            <a:r>
              <a:rPr lang="en-US">
                <a:solidFill>
                  <a:srgbClr val="FF0000"/>
                </a:solidFill>
              </a:rPr>
              <a:t> Program</a:t>
            </a:r>
          </a:p>
        </p:txBody>
      </p:sp>
      <p:sp>
        <p:nvSpPr>
          <p:cNvPr id="179210" name="Rectangle 10"/>
          <p:cNvSpPr>
            <a:spLocks noChangeArrowheads="1"/>
          </p:cNvSpPr>
          <p:nvPr/>
        </p:nvSpPr>
        <p:spPr bwMode="auto">
          <a:xfrm>
            <a:off x="304800" y="1076325"/>
            <a:ext cx="8534400" cy="5476875"/>
          </a:xfrm>
          <a:prstGeom prst="rect">
            <a:avLst/>
          </a:prstGeom>
          <a:noFill/>
          <a:ln w="9525">
            <a:solidFill>
              <a:schemeClr val="tx1"/>
            </a:solidFill>
            <a:miter lim="800000"/>
            <a:headEnd/>
            <a:tailEnd/>
          </a:ln>
          <a:effectLst/>
        </p:spPr>
        <p:txBody>
          <a:bodyPr wrap="none" anchor="ctr">
            <a:prstTxWarp prst="textNoShape">
              <a:avLst/>
            </a:prstTxWarp>
          </a:bodyPr>
          <a:lstStyle/>
          <a:p>
            <a:pPr algn="ctr"/>
            <a:endParaRPr lang="en-US" sz="2400">
              <a:latin typeface="Times New Roman" charset="0"/>
            </a:endParaRPr>
          </a:p>
        </p:txBody>
      </p:sp>
      <p:sp>
        <p:nvSpPr>
          <p:cNvPr id="179211" name="Text Box 11"/>
          <p:cNvSpPr txBox="1">
            <a:spLocks noChangeArrowheads="1"/>
          </p:cNvSpPr>
          <p:nvPr/>
        </p:nvSpPr>
        <p:spPr bwMode="auto">
          <a:xfrm>
            <a:off x="304800" y="6550025"/>
            <a:ext cx="914400" cy="2444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000" i="1">
                <a:latin typeface="Times New Roman" charset="0"/>
              </a:rPr>
              <a:t>page 3 of 3</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delay="0"/>
                      </p:stCondLst>
                      <p:childTnLst>
                        <p:par>
                          <p:cTn id="4" fill="hold">
                            <p:stCondLst>
                              <p:cond delay="0"/>
                            </p:stCondLst>
                            <p:childTnLst>
                              <p:par>
                                <p:cTn id="5" presetID="2" presetClass="exit" presetSubtype="1" fill="hold" grpId="0" nodeType="afterEffect">
                                  <p:stCondLst>
                                    <p:cond delay="0"/>
                                  </p:stCondLst>
                                  <p:childTnLst>
                                    <p:anim calcmode="lin" valueType="num">
                                      <p:cBhvr additive="base">
                                        <p:cTn id="6" dur="1000"/>
                                        <p:tgtEl>
                                          <p:spTgt spid="179203"/>
                                        </p:tgtEl>
                                        <p:attrNameLst>
                                          <p:attrName>ppt_x</p:attrName>
                                        </p:attrNameLst>
                                      </p:cBhvr>
                                      <p:tavLst>
                                        <p:tav tm="0">
                                          <p:val>
                                            <p:strVal val="ppt_x"/>
                                          </p:val>
                                        </p:tav>
                                        <p:tav tm="100000">
                                          <p:val>
                                            <p:strVal val="ppt_x"/>
                                          </p:val>
                                        </p:tav>
                                      </p:tavLst>
                                    </p:anim>
                                    <p:anim calcmode="lin" valueType="num">
                                      <p:cBhvr additive="base">
                                        <p:cTn id="7" dur="1000"/>
                                        <p:tgtEl>
                                          <p:spTgt spid="179203"/>
                                        </p:tgtEl>
                                        <p:attrNameLst>
                                          <p:attrName>ppt_y</p:attrName>
                                        </p:attrNameLst>
                                      </p:cBhvr>
                                      <p:tavLst>
                                        <p:tav tm="0">
                                          <p:val>
                                            <p:strVal val="ppt_y"/>
                                          </p:val>
                                        </p:tav>
                                        <p:tav tm="100000">
                                          <p:val>
                                            <p:strVal val="0-ppt_h/2"/>
                                          </p:val>
                                        </p:tav>
                                      </p:tavLst>
                                    </p:anim>
                                    <p:set>
                                      <p:cBhvr>
                                        <p:cTn id="8" dur="1" fill="hold">
                                          <p:stCondLst>
                                            <p:cond delay="999"/>
                                          </p:stCondLst>
                                        </p:cTn>
                                        <p:tgtEl>
                                          <p:spTgt spid="179203"/>
                                        </p:tgtEl>
                                        <p:attrNameLst>
                                          <p:attrName>style.visibility</p:attrName>
                                        </p:attrNameLst>
                                      </p:cBhvr>
                                      <p:to>
                                        <p:strVal val="hidden"/>
                                      </p:to>
                                    </p:set>
                                  </p:childTnLst>
                                </p:cTn>
                              </p:par>
                              <p:par>
                                <p:cTn id="9" presetID="2" presetClass="entr" presetSubtype="4" fill="hold" nodeType="withEffect">
                                  <p:stCondLst>
                                    <p:cond delay="0"/>
                                  </p:stCondLst>
                                  <p:childTnLst>
                                    <p:set>
                                      <p:cBhvr>
                                        <p:cTn id="10" dur="1" fill="hold">
                                          <p:stCondLst>
                                            <p:cond delay="0"/>
                                          </p:stCondLst>
                                        </p:cTn>
                                        <p:tgtEl>
                                          <p:spTgt spid="179204"/>
                                        </p:tgtEl>
                                        <p:attrNameLst>
                                          <p:attrName>style.visibility</p:attrName>
                                        </p:attrNameLst>
                                      </p:cBhvr>
                                      <p:to>
                                        <p:strVal val="visible"/>
                                      </p:to>
                                    </p:set>
                                    <p:anim calcmode="lin" valueType="num">
                                      <p:cBhvr additive="base">
                                        <p:cTn id="11" dur="1000" fill="hold"/>
                                        <p:tgtEl>
                                          <p:spTgt spid="179204"/>
                                        </p:tgtEl>
                                        <p:attrNameLst>
                                          <p:attrName>ppt_x</p:attrName>
                                        </p:attrNameLst>
                                      </p:cBhvr>
                                      <p:tavLst>
                                        <p:tav tm="0">
                                          <p:val>
                                            <p:strVal val="#ppt_x"/>
                                          </p:val>
                                        </p:tav>
                                        <p:tav tm="100000">
                                          <p:val>
                                            <p:strVal val="#ppt_x"/>
                                          </p:val>
                                        </p:tav>
                                      </p:tavLst>
                                    </p:anim>
                                    <p:anim calcmode="lin" valueType="num">
                                      <p:cBhvr additive="base">
                                        <p:cTn id="12" dur="1000" fill="hold"/>
                                        <p:tgtEl>
                                          <p:spTgt spid="17920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9203" grpId="0"/>
    </p:bld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73058"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Exercise: Write </a:t>
            </a:r>
            <a:r>
              <a:rPr lang="en-US" sz="3600" b="1">
                <a:solidFill>
                  <a:srgbClr val="FF0000"/>
                </a:solidFill>
                <a:latin typeface="Courier New" charset="0"/>
              </a:rPr>
              <a:t>readScoresArray</a:t>
            </a:r>
            <a:endParaRPr lang="en-US" i="1">
              <a:solidFill>
                <a:srgbClr val="FF0000"/>
              </a:solidFill>
            </a:endParaRPr>
          </a:p>
        </p:txBody>
      </p:sp>
      <p:sp>
        <p:nvSpPr>
          <p:cNvPr id="173059" name="Rectangle 3"/>
          <p:cNvSpPr>
            <a:spLocks noChangeArrowheads="1"/>
          </p:cNvSpPr>
          <p:nvPr/>
        </p:nvSpPr>
        <p:spPr bwMode="auto">
          <a:xfrm>
            <a:off x="504825" y="1168400"/>
            <a:ext cx="8183563" cy="14986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dirty="0">
                <a:latin typeface="Times New Roman" charset="0"/>
              </a:rPr>
              <a:t>In </a:t>
            </a:r>
            <a:r>
              <a:rPr lang="en-US" sz="2400">
                <a:latin typeface="Times New Roman" charset="0"/>
              </a:rPr>
              <a:t>section</a:t>
            </a:r>
            <a:r>
              <a:rPr lang="en-US" sz="2400" smtClean="0">
                <a:latin typeface="Times New Roman" charset="0"/>
              </a:rPr>
              <a:t> last week</a:t>
            </a:r>
            <a:r>
              <a:rPr lang="en-US" sz="2400" dirty="0">
                <a:latin typeface="Times New Roman" charset="0"/>
              </a:rPr>
              <a:t>, you were asked to assume the existence of a method</a:t>
            </a:r>
          </a:p>
        </p:txBody>
      </p:sp>
      <p:sp>
        <p:nvSpPr>
          <p:cNvPr id="173061" name="Text Box 5"/>
          <p:cNvSpPr txBox="1">
            <a:spLocks noChangeArrowheads="1"/>
          </p:cNvSpPr>
          <p:nvPr/>
        </p:nvSpPr>
        <p:spPr bwMode="auto">
          <a:xfrm>
            <a:off x="1447800" y="2057400"/>
            <a:ext cx="6629400" cy="3968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b="1">
                <a:latin typeface="Courier New" charset="0"/>
              </a:rPr>
              <a:t>double[] readScoresArray(String filename)</a:t>
            </a:r>
          </a:p>
        </p:txBody>
      </p:sp>
      <p:sp>
        <p:nvSpPr>
          <p:cNvPr id="173066" name="Text Box 10"/>
          <p:cNvSpPr txBox="1">
            <a:spLocks noChangeArrowheads="1"/>
          </p:cNvSpPr>
          <p:nvPr/>
        </p:nvSpPr>
        <p:spPr bwMode="auto">
          <a:xfrm>
            <a:off x="850900" y="2555875"/>
            <a:ext cx="7835900" cy="714375"/>
          </a:xfrm>
          <a:prstGeom prst="rect">
            <a:avLst/>
          </a:prstGeom>
          <a:noFill/>
          <a:ln w="9525">
            <a:noFill/>
            <a:miter lim="800000"/>
            <a:headEnd/>
            <a:tailEnd/>
          </a:ln>
          <a:effectLst/>
        </p:spPr>
        <p:txBody>
          <a:bodyPr>
            <a:prstTxWarp prst="textNoShape">
              <a:avLst/>
            </a:prstTxWarp>
            <a:spAutoFit/>
          </a:bodyPr>
          <a:lstStyle/>
          <a:p>
            <a:pPr algn="just">
              <a:lnSpc>
                <a:spcPct val="85000"/>
              </a:lnSpc>
            </a:pPr>
            <a:r>
              <a:rPr lang="en-US" sz="2400">
                <a:latin typeface="Times New Roman" charset="0"/>
              </a:rPr>
              <a:t>that reads score data from the specified file, one value per line, and returns an array of doubles containing those values.</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170" name="Rectangle 3"/>
          <p:cNvSpPr>
            <a:spLocks noGrp="1" noChangeArrowheads="1"/>
          </p:cNvSpPr>
          <p:nvPr>
            <p:ph type="title"/>
          </p:nvPr>
        </p:nvSpPr>
        <p:spPr>
          <a:xfrm>
            <a:off x="0" y="2667000"/>
            <a:ext cx="9144000" cy="1143000"/>
          </a:xfrm>
          <a:noFill/>
        </p:spPr>
        <p:txBody>
          <a:bodyPr/>
          <a:lstStyle/>
          <a:p>
            <a:r>
              <a:rPr lang="en-US" sz="3600">
                <a:solidFill>
                  <a:srgbClr val="FF0000"/>
                </a:solidFill>
              </a:rPr>
              <a:t>The End</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Times New Roman" pitchFamily="8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Times New Roman" pitchFamily="84"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18680</TotalTime>
  <Words>3068</Words>
  <Application>Microsoft Macintosh PowerPoint</Application>
  <PresentationFormat>On-screen Show (4:3)</PresentationFormat>
  <Paragraphs>318</Paragraphs>
  <Slides>23</Slides>
  <Notes>23</Notes>
  <HiddenSlides>0</HiddenSlides>
  <MMClips>0</MMClips>
  <ScaleCrop>false</ScaleCrop>
  <HeadingPairs>
    <vt:vector size="4" baseType="variant">
      <vt:variant>
        <vt:lpstr>Design Template</vt:lpstr>
      </vt:variant>
      <vt:variant>
        <vt:i4>1</vt:i4>
      </vt:variant>
      <vt:variant>
        <vt:lpstr>Slide Titles</vt:lpstr>
      </vt:variant>
      <vt:variant>
        <vt:i4>23</vt:i4>
      </vt:variant>
    </vt:vector>
  </HeadingPairs>
  <TitlesOfParts>
    <vt:vector size="24" baseType="lpstr">
      <vt:lpstr>Blank Presentation</vt:lpstr>
      <vt:lpstr>ArrayLists and Files</vt:lpstr>
      <vt:lpstr>Graphics Contest Results</vt:lpstr>
      <vt:lpstr>Graphics Contest Results</vt:lpstr>
      <vt:lpstr>Class Standings</vt:lpstr>
      <vt:lpstr>Class Standings</vt:lpstr>
      <vt:lpstr>The ArrayList Class</vt:lpstr>
      <vt:lpstr>Methods in the ArrayList Class</vt:lpstr>
      <vt:lpstr>Generic Types</vt:lpstr>
      <vt:lpstr>Restrictions on Generic Types</vt:lpstr>
      <vt:lpstr>Boxing and Unboxing</vt:lpstr>
      <vt:lpstr>Reading Data from Files</vt:lpstr>
      <vt:lpstr>Text Files vs. Strings</vt:lpstr>
      <vt:lpstr>Reading Text Files</vt:lpstr>
      <vt:lpstr>Standard Reader Subclasses</vt:lpstr>
      <vt:lpstr>Reading Lines from a File</vt:lpstr>
      <vt:lpstr>Exception Handling</vt:lpstr>
      <vt:lpstr>The try Statement</vt:lpstr>
      <vt:lpstr>Using try with File Operations</vt:lpstr>
      <vt:lpstr>The ReverseFile Program</vt:lpstr>
      <vt:lpstr>The ReverseFile Program</vt:lpstr>
      <vt:lpstr>The ReverseFile Program</vt:lpstr>
      <vt:lpstr>Exercise: Write readScoresArray</vt:lpstr>
      <vt:lpstr>The End</vt:lpstr>
    </vt:vector>
  </TitlesOfParts>
  <Company>Stanford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3—Expressions</dc:title>
  <cp:lastModifiedBy>Eric Roberts</cp:lastModifiedBy>
  <cp:revision>131</cp:revision>
  <dcterms:created xsi:type="dcterms:W3CDTF">2012-05-16T18:35:23Z</dcterms:created>
  <dcterms:modified xsi:type="dcterms:W3CDTF">2012-05-16T21:17:52Z</dcterms:modified>
</cp:coreProperties>
</file>