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Default Extension="pdf" ContentType="application/pdf"/>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23"/>
  </p:notesMasterIdLst>
  <p:sldIdLst>
    <p:sldId id="441" r:id="rId2"/>
    <p:sldId id="442" r:id="rId3"/>
    <p:sldId id="477" r:id="rId4"/>
    <p:sldId id="443" r:id="rId5"/>
    <p:sldId id="466" r:id="rId6"/>
    <p:sldId id="467" r:id="rId7"/>
    <p:sldId id="468" r:id="rId8"/>
    <p:sldId id="469" r:id="rId9"/>
    <p:sldId id="470" r:id="rId10"/>
    <p:sldId id="471" r:id="rId11"/>
    <p:sldId id="487" r:id="rId12"/>
    <p:sldId id="474" r:id="rId13"/>
    <p:sldId id="488" r:id="rId14"/>
    <p:sldId id="489" r:id="rId15"/>
    <p:sldId id="490" r:id="rId16"/>
    <p:sldId id="493" r:id="rId17"/>
    <p:sldId id="472" r:id="rId18"/>
    <p:sldId id="473" r:id="rId19"/>
    <p:sldId id="485" r:id="rId20"/>
    <p:sldId id="486" r:id="rId21"/>
    <p:sldId id="369" r:id="rId22"/>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9999"/>
    <a:srgbClr val="0066CC"/>
    <a:srgbClr val="FF3300"/>
    <a:srgbClr val="999933"/>
    <a:srgbClr val="33FFFF"/>
    <a:srgbClr val="CCFFFF"/>
    <a:srgbClr val="0000FF"/>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ferSingleView="1">
    <p:restoredLeft sz="32787"/>
    <p:restoredTop sz="90929"/>
  </p:normalViewPr>
  <p:slideViewPr>
    <p:cSldViewPr showGuides="1">
      <p:cViewPr>
        <p:scale>
          <a:sx n="100" d="100"/>
          <a:sy n="100" d="100"/>
        </p:scale>
        <p:origin x="-1280"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752B8929-F5BA-6A42-AE8D-11B33D75B6A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76C2B28A-38EF-A84D-8CBB-6515C3C776FD}"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57857482-DCED-BD4A-8B4D-0E543DBDA81B}" type="slidenum">
              <a:rPr lang="en-US" sz="1200">
                <a:latin typeface="Times New Roman" charset="0"/>
              </a:rPr>
              <a:pPr algn="r"/>
              <a:t>2</a:t>
            </a:fld>
            <a:endParaRPr lang="en-US" sz="1200">
              <a:latin typeface="Times New Roman" charset="0"/>
            </a:endParaRPr>
          </a:p>
        </p:txBody>
      </p:sp>
      <p:sp>
        <p:nvSpPr>
          <p:cNvPr id="281603"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281604"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36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136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3650"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FB9B2F14-E34E-F144-9F5B-5903900A08C5}" type="slidenum">
              <a:rPr lang="en-US" sz="1200">
                <a:latin typeface="Times New Roman" charset="0"/>
              </a:rPr>
              <a:pPr algn="r"/>
              <a:t>4</a:t>
            </a:fld>
            <a:endParaRPr lang="en-US" sz="1200">
              <a:latin typeface="Times New Roman" charset="0"/>
            </a:endParaRPr>
          </a:p>
        </p:txBody>
      </p:sp>
      <p:sp>
        <p:nvSpPr>
          <p:cNvPr id="283651"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283652"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32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932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52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952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73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973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6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9936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14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014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5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55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75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075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73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573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94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594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147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6147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35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3635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34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034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55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055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2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2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E3DA7550-41C5-1649-8F1D-DAFF40C4F66E}" type="slidenum">
              <a:rPr lang="en-US"/>
              <a:pPr/>
              <a:t>21</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6887C0F-0A9A-2D41-AFC4-5BCEF5FB14E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FE51672-3129-B04A-AAD8-AE33C452039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0571493-AB2E-624A-B87C-BDAD8FB0A32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8B68B96-157B-0646-AC7C-821D08C6B0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D09F012B-A357-B94D-BC79-FEDE91B9EDD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E2E882ED-234A-494A-ADEA-D40E97ED568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F587B777-6966-E249-B1C3-5344FF59A9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DA77092-F735-914B-BC9C-20FD9ACF3AE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FE2BDE4-6AF5-694C-969B-E6276B288BF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385DC38-1929-A048-9234-003D1A6E27B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7479F52E-EEBE-0C4B-9D9E-7E43962FBB4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fld id="{58276C2E-7C49-F644-9525-29C4312CAF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df"/><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 Target="slide8.xml"/><Relationship Id="rId4" Type="http://schemas.openxmlformats.org/officeDocument/2006/relationships/slide" Target="slide18.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 Target="slide8.xml"/><Relationship Id="rId4" Type="http://schemas.openxmlformats.org/officeDocument/2006/relationships/slide" Target="slide18.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smtClean="0">
                <a:solidFill>
                  <a:srgbClr val="FF0000"/>
                </a:solidFill>
              </a:rPr>
              <a:t>Collections and Maps</a:t>
            </a:r>
            <a:endParaRPr lang="en-US" sz="6000" dirty="0">
              <a:solidFill>
                <a:srgbClr val="FF0000"/>
              </a:solidFill>
            </a:endParaRPr>
          </a:p>
        </p:txBody>
      </p:sp>
      <p:sp>
        <p:nvSpPr>
          <p:cNvPr id="2051"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Eric Roberts</a:t>
            </a:r>
          </a:p>
          <a:p>
            <a:pPr algn="ctr">
              <a:lnSpc>
                <a:spcPct val="85000"/>
              </a:lnSpc>
            </a:pPr>
            <a:r>
              <a:rPr lang="en-US" sz="3200" dirty="0">
                <a:latin typeface="Times New Roman" charset="0"/>
              </a:rPr>
              <a:t>CS 106A</a:t>
            </a:r>
            <a:endParaRPr lang="en-US" sz="3200" dirty="0" smtClean="0">
              <a:latin typeface="Times New Roman" charset="0"/>
            </a:endParaRPr>
          </a:p>
          <a:p>
            <a:pPr algn="ctr">
              <a:lnSpc>
                <a:spcPct val="85000"/>
              </a:lnSpc>
            </a:pPr>
            <a:r>
              <a:rPr lang="en-US" sz="3200" dirty="0" smtClean="0">
                <a:latin typeface="Times New Roman" charset="0"/>
              </a:rPr>
              <a:t>May 18, 2012</a:t>
            </a:r>
            <a:endParaRPr lang="en-US" sz="3200" dirty="0">
              <a:latin typeface="Times New Roman"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0578" name="Rectangle 2"/>
          <p:cNvSpPr>
            <a:spLocks noGrp="1" noChangeArrowheads="1"/>
          </p:cNvSpPr>
          <p:nvPr>
            <p:ph type="ctrTitle" idx="4294967295"/>
          </p:nvPr>
        </p:nvSpPr>
        <p:spPr>
          <a:xfrm>
            <a:off x="0" y="2514600"/>
            <a:ext cx="9144000" cy="1143000"/>
          </a:xfrm>
        </p:spPr>
        <p:txBody>
          <a:bodyPr/>
          <a:lstStyle/>
          <a:p>
            <a:r>
              <a:rPr lang="en-US" sz="6000">
                <a:solidFill>
                  <a:schemeClr val="tx1"/>
                </a:solidFill>
                <a:latin typeface="Monotype Corsiva" charset="0"/>
              </a:rPr>
              <a:t>Once upon a time . . .</a:t>
            </a:r>
            <a:endParaRPr lang="en-US" sz="6000">
              <a:solidFill>
                <a:srgbClr val="FF0000"/>
              </a:solidFill>
              <a:latin typeface="Monotype Corsiv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0" y="76200"/>
            <a:ext cx="9144000" cy="1143000"/>
          </a:xfrm>
          <a:noFill/>
          <a:ln/>
        </p:spPr>
        <p:txBody>
          <a:bodyPr/>
          <a:lstStyle/>
          <a:p>
            <a:r>
              <a:rPr lang="en-US">
                <a:solidFill>
                  <a:srgbClr val="FF0000"/>
                </a:solidFill>
              </a:rPr>
              <a:t>Extensible </a:t>
            </a:r>
            <a:r>
              <a:rPr lang="en-US" i="1">
                <a:solidFill>
                  <a:srgbClr val="FF0000"/>
                </a:solidFill>
              </a:rPr>
              <a:t>vs.</a:t>
            </a:r>
            <a:r>
              <a:rPr lang="en-US">
                <a:solidFill>
                  <a:srgbClr val="FF0000"/>
                </a:solidFill>
              </a:rPr>
              <a:t> Extended Languages</a:t>
            </a:r>
            <a:endParaRPr lang="en-US">
              <a:solidFill>
                <a:schemeClr val="tx1"/>
              </a:solidFill>
            </a:endParaRPr>
          </a:p>
        </p:txBody>
      </p:sp>
      <p:sp>
        <p:nvSpPr>
          <p:cNvPr id="412675" name="Rectangle 3"/>
          <p:cNvSpPr>
            <a:spLocks noChangeArrowheads="1"/>
          </p:cNvSpPr>
          <p:nvPr/>
        </p:nvSpPr>
        <p:spPr bwMode="auto">
          <a:xfrm>
            <a:off x="482600" y="1155700"/>
            <a:ext cx="5372100" cy="1816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200">
                <a:latin typeface="Times New Roman" charset="0"/>
              </a:rPr>
              <a:t>As an undergraduate at Harvard, I worked for several years on the PPL (Polymorphic Programming Language) project under the direction of Professor Thomas Standish.</a:t>
            </a:r>
          </a:p>
        </p:txBody>
      </p:sp>
      <p:grpSp>
        <p:nvGrpSpPr>
          <p:cNvPr id="412684" name="Group 12"/>
          <p:cNvGrpSpPr>
            <a:grpSpLocks/>
          </p:cNvGrpSpPr>
          <p:nvPr/>
        </p:nvGrpSpPr>
        <p:grpSpPr bwMode="auto">
          <a:xfrm>
            <a:off x="5994400" y="1231900"/>
            <a:ext cx="2595563" cy="3676650"/>
            <a:chOff x="3776" y="776"/>
            <a:chExt cx="1635" cy="2316"/>
          </a:xfrm>
        </p:grpSpPr>
        <p:pic>
          <p:nvPicPr>
            <p:cNvPr id="412682" name="Picture 10" descr="richard-stallman"/>
            <p:cNvPicPr>
              <a:picLocks noChangeAspect="1" noChangeArrowheads="1"/>
            </p:cNvPicPr>
            <p:nvPr/>
          </p:nvPicPr>
          <p:blipFill>
            <a:blip r:embed="rId3"/>
            <a:srcRect l="9599" r="13000"/>
            <a:stretch>
              <a:fillRect/>
            </a:stretch>
          </p:blipFill>
          <p:spPr bwMode="auto">
            <a:xfrm>
              <a:off x="3782" y="776"/>
              <a:ext cx="1629" cy="2104"/>
            </a:xfrm>
            <a:prstGeom prst="rect">
              <a:avLst/>
            </a:prstGeom>
            <a:noFill/>
            <a:ln w="9525">
              <a:solidFill>
                <a:schemeClr val="tx1"/>
              </a:solidFill>
              <a:miter lim="800000"/>
              <a:headEnd/>
              <a:tailEnd/>
            </a:ln>
          </p:spPr>
        </p:pic>
        <p:sp>
          <p:nvSpPr>
            <p:cNvPr id="412683" name="Text Box 11"/>
            <p:cNvSpPr txBox="1">
              <a:spLocks noChangeArrowheads="1"/>
            </p:cNvSpPr>
            <p:nvPr/>
          </p:nvSpPr>
          <p:spPr bwMode="auto">
            <a:xfrm>
              <a:off x="3776" y="2880"/>
              <a:ext cx="1624"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t>Richard Stallman</a:t>
              </a:r>
            </a:p>
          </p:txBody>
        </p:sp>
      </p:grpSp>
      <p:pic>
        <p:nvPicPr>
          <p:cNvPr id="412677" name="Picture 5"/>
          <p:cNvPicPr>
            <a:picLocks noChangeAspect="1" noChangeArrowheads="1"/>
          </p:cNvPicPr>
          <p:nvPr/>
        </p:nvPicPr>
        <mc:AlternateContent>
          <mc:Choice xmlns:ma="http://schemas.microsoft.com/office/mac/drawingml/2008/main" Requires="ma">
            <p:blipFill>
              <a:blip r:embed="rId4"/>
              <a:srcRect/>
              <a:stretch>
                <a:fillRect/>
              </a:stretch>
            </p:blipFill>
          </mc:Choice>
          <mc:Fallback>
            <p:blipFill>
              <a:blip r:embed="rId5"/>
              <a:srcRect/>
              <a:stretch>
                <a:fillRect/>
              </a:stretch>
            </p:blipFill>
          </mc:Fallback>
        </mc:AlternateContent>
        <p:spPr bwMode="auto">
          <a:xfrm>
            <a:off x="5994400" y="1219200"/>
            <a:ext cx="2600325" cy="3352800"/>
          </a:xfrm>
          <a:prstGeom prst="rect">
            <a:avLst/>
          </a:prstGeom>
          <a:noFill/>
          <a:ln w="9525">
            <a:noFill/>
            <a:miter lim="800000"/>
            <a:headEnd/>
            <a:tailEnd/>
          </a:ln>
          <a:effectLst/>
        </p:spPr>
      </p:pic>
      <p:sp>
        <p:nvSpPr>
          <p:cNvPr id="412681" name="Rectangle 9"/>
          <p:cNvSpPr>
            <a:spLocks noChangeArrowheads="1"/>
          </p:cNvSpPr>
          <p:nvPr/>
        </p:nvSpPr>
        <p:spPr bwMode="auto">
          <a:xfrm>
            <a:off x="482600" y="2438400"/>
            <a:ext cx="5372100" cy="9906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200">
                <a:latin typeface="Times New Roman" charset="0"/>
              </a:rPr>
              <a:t>In the early 1970s, PPL was widely used as a teaching language, including here in Stanford’s CS 106A.</a:t>
            </a:r>
          </a:p>
        </p:txBody>
      </p:sp>
      <p:sp>
        <p:nvSpPr>
          <p:cNvPr id="412678" name="Rectangle 6"/>
          <p:cNvSpPr>
            <a:spLocks noChangeArrowheads="1"/>
          </p:cNvSpPr>
          <p:nvPr/>
        </p:nvSpPr>
        <p:spPr bwMode="auto">
          <a:xfrm>
            <a:off x="482600" y="3441700"/>
            <a:ext cx="5372100" cy="1587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200">
                <a:latin typeface="Times New Roman" charset="0"/>
              </a:rPr>
              <a:t>Although PPL is rarely remembered today, it was one of the first languages to offer syntactic extensibility, paving the way for similar features in more modern languages like C++.</a:t>
            </a:r>
          </a:p>
        </p:txBody>
      </p:sp>
      <p:sp>
        <p:nvSpPr>
          <p:cNvPr id="412685" name="Rectangle 13"/>
          <p:cNvSpPr>
            <a:spLocks noChangeArrowheads="1"/>
          </p:cNvSpPr>
          <p:nvPr/>
        </p:nvSpPr>
        <p:spPr bwMode="auto">
          <a:xfrm>
            <a:off x="482600" y="4991100"/>
            <a:ext cx="8128000" cy="1714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200">
                <a:latin typeface="Times New Roman" charset="0"/>
              </a:rPr>
              <a:t>In a reflective paper entitled “PPL: The Extensible Language That Failed,” Standish concluded that programmers are less interested in languages that are </a:t>
            </a:r>
            <a:r>
              <a:rPr lang="en-US" sz="2200" i="1">
                <a:latin typeface="Times New Roman" charset="0"/>
              </a:rPr>
              <a:t>extensible</a:t>
            </a:r>
            <a:r>
              <a:rPr lang="en-US" sz="2200">
                <a:latin typeface="Times New Roman" charset="0"/>
              </a:rPr>
              <a:t> than they are in languages that have already been </a:t>
            </a:r>
            <a:r>
              <a:rPr lang="en-US" sz="2200" i="1">
                <a:latin typeface="Times New Roman" charset="0"/>
              </a:rPr>
              <a:t>extended</a:t>
            </a:r>
            <a:r>
              <a:rPr lang="en-US" sz="2200">
                <a:latin typeface="Times New Roman" charset="0"/>
              </a:rPr>
              <a:t> to offer the capabilities those programmers need. Java’s collection classes certainly fall into this category.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1267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1268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1268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12677"/>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41268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412678">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41268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81" grpId="0"/>
      <p:bldP spid="412678" grpId="0" build="p" autoUpdateAnimBg="0"/>
      <p:bldP spid="412685"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2626" name="Rectangle 2"/>
          <p:cNvSpPr>
            <a:spLocks noGrp="1" noChangeArrowheads="1"/>
          </p:cNvSpPr>
          <p:nvPr>
            <p:ph type="ctrTitle" idx="4294967295"/>
          </p:nvPr>
        </p:nvSpPr>
        <p:spPr>
          <a:xfrm>
            <a:off x="0" y="2616200"/>
            <a:ext cx="9144000" cy="1143000"/>
          </a:xfrm>
        </p:spPr>
        <p:txBody>
          <a:bodyPr/>
          <a:lstStyle/>
          <a:p>
            <a:r>
              <a:rPr lang="en-US" sz="6000" dirty="0" smtClean="0">
                <a:solidFill>
                  <a:srgbClr val="FF0000"/>
                </a:solidFill>
              </a:rPr>
              <a:t>Collections and Maps</a:t>
            </a:r>
            <a:endParaRPr lang="en-US" sz="6000"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Java Collections Framework</a:t>
            </a:r>
            <a:endParaRPr lang="en-US">
              <a:solidFill>
                <a:srgbClr val="FF0000"/>
              </a:solidFill>
            </a:endParaRPr>
          </a:p>
        </p:txBody>
      </p:sp>
      <p:sp>
        <p:nvSpPr>
          <p:cNvPr id="390147"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charset="0"/>
              </a:rPr>
              <a:t>The </a:t>
            </a:r>
            <a:r>
              <a:rPr lang="en-US" sz="2000" b="1" dirty="0" err="1">
                <a:latin typeface="Courier New" charset="0"/>
              </a:rPr>
              <a:t>ArrayList</a:t>
            </a:r>
            <a:r>
              <a:rPr lang="en-US" sz="2400" dirty="0" smtClean="0">
                <a:latin typeface="Times New Roman" charset="0"/>
              </a:rPr>
              <a:t> class from Wednesday’s lecture is </a:t>
            </a:r>
            <a:r>
              <a:rPr lang="en-US" sz="2400" dirty="0">
                <a:latin typeface="Times New Roman" charset="0"/>
              </a:rPr>
              <a:t>part of a larger set of classes called the </a:t>
            </a:r>
            <a:r>
              <a:rPr lang="en-US" sz="2400" b="1" i="1" dirty="0">
                <a:latin typeface="Times New Roman" charset="0"/>
              </a:rPr>
              <a:t>Java Collections </a:t>
            </a:r>
            <a:r>
              <a:rPr lang="en-US" sz="2400" b="1" i="1" dirty="0" smtClean="0">
                <a:latin typeface="Times New Roman" charset="0"/>
              </a:rPr>
              <a:t>Framework</a:t>
            </a:r>
            <a:r>
              <a:rPr lang="en-US" sz="2400" dirty="0" smtClean="0">
                <a:latin typeface="Times New Roman" charset="0"/>
              </a:rPr>
              <a:t> defined as part </a:t>
            </a:r>
            <a:r>
              <a:rPr lang="en-US" sz="2400" dirty="0">
                <a:latin typeface="Times New Roman" charset="0"/>
              </a:rPr>
              <a:t>of the </a:t>
            </a:r>
            <a:r>
              <a:rPr lang="en-US" sz="2000" b="1" dirty="0" err="1">
                <a:latin typeface="Courier New" charset="0"/>
              </a:rPr>
              <a:t>java.util</a:t>
            </a:r>
            <a:r>
              <a:rPr lang="en-US" sz="2400" dirty="0">
                <a:latin typeface="Times New Roman" charset="0"/>
              </a:rPr>
              <a:t> package.</a:t>
            </a:r>
          </a:p>
        </p:txBody>
      </p:sp>
      <p:grpSp>
        <p:nvGrpSpPr>
          <p:cNvPr id="390149" name="Group 5"/>
          <p:cNvGrpSpPr>
            <a:grpSpLocks/>
          </p:cNvGrpSpPr>
          <p:nvPr/>
        </p:nvGrpSpPr>
        <p:grpSpPr bwMode="auto">
          <a:xfrm>
            <a:off x="482600" y="2286000"/>
            <a:ext cx="8128000" cy="1738313"/>
            <a:chOff x="304" y="1440"/>
            <a:chExt cx="5120" cy="1095"/>
          </a:xfrm>
        </p:grpSpPr>
        <p:sp>
          <p:nvSpPr>
            <p:cNvPr id="390150" name="Rectangle 6"/>
            <p:cNvSpPr>
              <a:spLocks noChangeArrowheads="1"/>
            </p:cNvSpPr>
            <p:nvPr/>
          </p:nvSpPr>
          <p:spPr bwMode="auto">
            <a:xfrm>
              <a:off x="304" y="1440"/>
              <a:ext cx="5120" cy="48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classes in the Java Collections Framework fall into three general categories:</a:t>
              </a:r>
            </a:p>
          </p:txBody>
        </p:sp>
        <p:grpSp>
          <p:nvGrpSpPr>
            <p:cNvPr id="390151" name="Group 7"/>
            <p:cNvGrpSpPr>
              <a:grpSpLocks/>
            </p:cNvGrpSpPr>
            <p:nvPr/>
          </p:nvGrpSpPr>
          <p:grpSpPr bwMode="auto">
            <a:xfrm>
              <a:off x="520" y="1928"/>
              <a:ext cx="4904" cy="607"/>
              <a:chOff x="520" y="1912"/>
              <a:chExt cx="4904" cy="607"/>
            </a:xfrm>
          </p:grpSpPr>
          <p:sp>
            <p:nvSpPr>
              <p:cNvPr id="390152" name="Text Box 8"/>
              <p:cNvSpPr txBox="1">
                <a:spLocks noChangeArrowheads="1"/>
              </p:cNvSpPr>
              <p:nvPr/>
            </p:nvSpPr>
            <p:spPr bwMode="auto">
              <a:xfrm>
                <a:off x="760" y="1912"/>
                <a:ext cx="4664" cy="607"/>
              </a:xfrm>
              <a:prstGeom prst="rect">
                <a:avLst/>
              </a:prstGeom>
              <a:noFill/>
              <a:ln w="9525">
                <a:noFill/>
                <a:miter lim="800000"/>
                <a:headEnd/>
                <a:tailEnd/>
              </a:ln>
              <a:effectLst/>
            </p:spPr>
            <p:txBody>
              <a:bodyPr>
                <a:prstTxWarp prst="textNoShape">
                  <a:avLst/>
                </a:prstTxWarp>
                <a:spAutoFit/>
              </a:bodyPr>
              <a:lstStyle/>
              <a:p>
                <a:pPr algn="just">
                  <a:lnSpc>
                    <a:spcPct val="85000"/>
                  </a:lnSpc>
                </a:pPr>
                <a:r>
                  <a:rPr sz="2200" b="1" i="1" noProof="1" smtClean="0">
                    <a:latin typeface="Times New Roman" charset="0"/>
                  </a:rPr>
                  <a:t>Lists</a:t>
                </a:r>
                <a:r>
                  <a:rPr lang="en-US" sz="2200" i="1" noProof="1" smtClean="0">
                    <a:latin typeface="Times New Roman" charset="0"/>
                  </a:rPr>
                  <a:t> </a:t>
                </a:r>
                <a:r>
                  <a:rPr lang="en-US" sz="2200" noProof="1" smtClean="0">
                    <a:latin typeface="Times New Roman" charset="0"/>
                  </a:rPr>
                  <a:t>are o</a:t>
                </a:r>
                <a:r>
                  <a:rPr sz="2200" noProof="1" smtClean="0">
                    <a:latin typeface="Times New Roman" charset="0"/>
                  </a:rPr>
                  <a:t>rdered </a:t>
                </a:r>
                <a:r>
                  <a:rPr sz="2200" noProof="1">
                    <a:latin typeface="Times New Roman" charset="0"/>
                  </a:rPr>
                  <a:t>collections of values that allow the client to add and remove elements.  As you would expect,</a:t>
                </a:r>
                <a:r>
                  <a:rPr sz="2200" noProof="1" smtClean="0">
                    <a:latin typeface="Times New Roman" charset="0"/>
                  </a:rPr>
                  <a:t> </a:t>
                </a:r>
                <a:r>
                  <a:rPr sz="2000" b="1" noProof="1" smtClean="0">
                    <a:latin typeface="Courier New" charset="0"/>
                  </a:rPr>
                  <a:t>ArrayList</a:t>
                </a:r>
                <a:r>
                  <a:rPr sz="2200" noProof="1" smtClean="0">
                    <a:latin typeface="Times New Roman" charset="0"/>
                  </a:rPr>
                  <a:t> falls </a:t>
                </a:r>
                <a:r>
                  <a:rPr sz="2200" noProof="1">
                    <a:latin typeface="Times New Roman" charset="0"/>
                  </a:rPr>
                  <a:t>into this category.</a:t>
                </a:r>
                <a:endParaRPr lang="en-US" sz="2200" dirty="0">
                  <a:latin typeface="Times New Roman" charset="0"/>
                </a:endParaRPr>
              </a:p>
            </p:txBody>
          </p:sp>
          <p:sp>
            <p:nvSpPr>
              <p:cNvPr id="390153" name="Text Box 9"/>
              <p:cNvSpPr txBox="1">
                <a:spLocks noChangeArrowheads="1"/>
              </p:cNvSpPr>
              <p:nvPr/>
            </p:nvSpPr>
            <p:spPr bwMode="auto">
              <a:xfrm>
                <a:off x="520" y="1912"/>
                <a:ext cx="257"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1.</a:t>
                </a:r>
                <a:endParaRPr lang="en-US" sz="2000" b="1">
                  <a:latin typeface="Courier New" charset="0"/>
                </a:endParaRPr>
              </a:p>
            </p:txBody>
          </p:sp>
        </p:grpSp>
      </p:grpSp>
      <p:grpSp>
        <p:nvGrpSpPr>
          <p:cNvPr id="390154" name="Group 10"/>
          <p:cNvGrpSpPr>
            <a:grpSpLocks/>
          </p:cNvGrpSpPr>
          <p:nvPr/>
        </p:nvGrpSpPr>
        <p:grpSpPr bwMode="auto">
          <a:xfrm>
            <a:off x="825500" y="4059238"/>
            <a:ext cx="7785100" cy="676275"/>
            <a:chOff x="520" y="1912"/>
            <a:chExt cx="4904" cy="426"/>
          </a:xfrm>
        </p:grpSpPr>
        <p:sp>
          <p:nvSpPr>
            <p:cNvPr id="390155" name="Text Box 11"/>
            <p:cNvSpPr txBox="1">
              <a:spLocks noChangeArrowheads="1"/>
            </p:cNvSpPr>
            <p:nvPr/>
          </p:nvSpPr>
          <p:spPr bwMode="auto">
            <a:xfrm>
              <a:off x="760" y="1912"/>
              <a:ext cx="4664" cy="426"/>
            </a:xfrm>
            <a:prstGeom prst="rect">
              <a:avLst/>
            </a:prstGeom>
            <a:noFill/>
            <a:ln w="9525">
              <a:noFill/>
              <a:miter lim="800000"/>
              <a:headEnd/>
              <a:tailEnd/>
            </a:ln>
            <a:effectLst/>
          </p:spPr>
          <p:txBody>
            <a:bodyPr>
              <a:prstTxWarp prst="textNoShape">
                <a:avLst/>
              </a:prstTxWarp>
              <a:spAutoFit/>
            </a:bodyPr>
            <a:lstStyle/>
            <a:p>
              <a:pPr algn="just">
                <a:lnSpc>
                  <a:spcPct val="85000"/>
                </a:lnSpc>
              </a:pPr>
              <a:r>
                <a:rPr sz="2200" b="1" i="1" noProof="1" smtClean="0">
                  <a:latin typeface="Times New Roman" charset="0"/>
                </a:rPr>
                <a:t>Sets</a:t>
              </a:r>
              <a:r>
                <a:rPr lang="en-US" sz="2200" noProof="1" smtClean="0">
                  <a:latin typeface="Times New Roman" charset="0"/>
                </a:rPr>
                <a:t> are unordered c</a:t>
              </a:r>
              <a:r>
                <a:rPr sz="2200" noProof="1" smtClean="0">
                  <a:latin typeface="Times New Roman" charset="0"/>
                </a:rPr>
                <a:t>ollections </a:t>
              </a:r>
              <a:r>
                <a:rPr sz="2200" noProof="1">
                  <a:latin typeface="Times New Roman" charset="0"/>
                </a:rPr>
                <a:t>of values in which a particular object can appear at most once.</a:t>
              </a:r>
              <a:endParaRPr lang="en-US" sz="2200" dirty="0">
                <a:latin typeface="Times New Roman" charset="0"/>
              </a:endParaRPr>
            </a:p>
          </p:txBody>
        </p:sp>
        <p:sp>
          <p:nvSpPr>
            <p:cNvPr id="390156" name="Text Box 12"/>
            <p:cNvSpPr txBox="1">
              <a:spLocks noChangeArrowheads="1"/>
            </p:cNvSpPr>
            <p:nvPr/>
          </p:nvSpPr>
          <p:spPr bwMode="auto">
            <a:xfrm>
              <a:off x="520" y="1912"/>
              <a:ext cx="257"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2.</a:t>
              </a:r>
              <a:endParaRPr lang="en-US" sz="2000" b="1">
                <a:latin typeface="Courier New" charset="0"/>
              </a:endParaRPr>
            </a:p>
          </p:txBody>
        </p:sp>
      </p:grpSp>
      <p:grpSp>
        <p:nvGrpSpPr>
          <p:cNvPr id="390157" name="Group 13"/>
          <p:cNvGrpSpPr>
            <a:grpSpLocks/>
          </p:cNvGrpSpPr>
          <p:nvPr/>
        </p:nvGrpSpPr>
        <p:grpSpPr bwMode="auto">
          <a:xfrm>
            <a:off x="838200" y="4775205"/>
            <a:ext cx="7785100" cy="676276"/>
            <a:chOff x="520" y="1912"/>
            <a:chExt cx="4904" cy="426"/>
          </a:xfrm>
        </p:grpSpPr>
        <p:sp>
          <p:nvSpPr>
            <p:cNvPr id="390158" name="Text Box 14"/>
            <p:cNvSpPr txBox="1">
              <a:spLocks noChangeArrowheads="1"/>
            </p:cNvSpPr>
            <p:nvPr/>
          </p:nvSpPr>
          <p:spPr bwMode="auto">
            <a:xfrm>
              <a:off x="760" y="1912"/>
              <a:ext cx="4664" cy="426"/>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sz="2200" b="1" i="1" noProof="1" smtClean="0">
                  <a:latin typeface="Times New Roman" charset="0"/>
                </a:rPr>
                <a:t>Maps</a:t>
              </a:r>
              <a:r>
                <a:rPr lang="en-US" sz="2200" noProof="1" smtClean="0">
                  <a:latin typeface="Times New Roman" charset="0"/>
                </a:rPr>
                <a:t> are st</a:t>
              </a:r>
              <a:r>
                <a:rPr sz="2200" noProof="1" smtClean="0">
                  <a:latin typeface="Times New Roman" charset="0"/>
                </a:rPr>
                <a:t>ructures </a:t>
              </a:r>
              <a:r>
                <a:rPr sz="2200" noProof="1">
                  <a:latin typeface="Times New Roman" charset="0"/>
                </a:rPr>
                <a:t>that</a:t>
              </a:r>
              <a:r>
                <a:rPr sz="2200" noProof="1" smtClean="0">
                  <a:latin typeface="Times New Roman" charset="0"/>
                </a:rPr>
                <a:t> </a:t>
              </a:r>
              <a:r>
                <a:rPr lang="en-US" sz="2200" noProof="1" smtClean="0">
                  <a:latin typeface="Times New Roman" charset="0"/>
                </a:rPr>
                <a:t>define an </a:t>
              </a:r>
              <a:r>
                <a:rPr sz="2200" noProof="1" smtClean="0">
                  <a:latin typeface="Times New Roman" charset="0"/>
                </a:rPr>
                <a:t>association </a:t>
              </a:r>
              <a:r>
                <a:rPr sz="2200" noProof="1">
                  <a:latin typeface="Times New Roman" charset="0"/>
                </a:rPr>
                <a:t>between keys and values. </a:t>
              </a:r>
              <a:r>
                <a:rPr sz="2200" noProof="1" smtClean="0">
                  <a:latin typeface="Times New Roman" charset="0"/>
                </a:rPr>
                <a:t> </a:t>
              </a:r>
              <a:endParaRPr lang="en-US" sz="2200" dirty="0">
                <a:latin typeface="Times New Roman" charset="0"/>
              </a:endParaRPr>
            </a:p>
          </p:txBody>
        </p:sp>
        <p:sp>
          <p:nvSpPr>
            <p:cNvPr id="390159" name="Text Box 15"/>
            <p:cNvSpPr txBox="1">
              <a:spLocks noChangeArrowheads="1"/>
            </p:cNvSpPr>
            <p:nvPr/>
          </p:nvSpPr>
          <p:spPr bwMode="auto">
            <a:xfrm>
              <a:off x="520" y="1912"/>
              <a:ext cx="257"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3.</a:t>
              </a:r>
              <a:endParaRPr lang="en-US" sz="2000" b="1">
                <a:latin typeface="Courier New"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901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901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90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Collection</a:t>
            </a:r>
            <a:r>
              <a:rPr lang="en-US" sz="4000">
                <a:solidFill>
                  <a:srgbClr val="FF0000"/>
                </a:solidFill>
              </a:rPr>
              <a:t> Hierarchy</a:t>
            </a:r>
            <a:endParaRPr lang="en-US">
              <a:solidFill>
                <a:srgbClr val="FF0000"/>
              </a:solidFill>
            </a:endParaRPr>
          </a:p>
        </p:txBody>
      </p:sp>
      <p:sp>
        <p:nvSpPr>
          <p:cNvPr id="392195" name="Rectangle 3"/>
          <p:cNvSpPr>
            <a:spLocks noChangeArrowheads="1"/>
          </p:cNvSpPr>
          <p:nvPr/>
        </p:nvSpPr>
        <p:spPr bwMode="auto">
          <a:xfrm>
            <a:off x="457200" y="2451100"/>
            <a:ext cx="8229600" cy="3962400"/>
          </a:xfrm>
          <a:prstGeom prst="rect">
            <a:avLst/>
          </a:prstGeom>
          <a:solidFill>
            <a:srgbClr val="E5E5E5"/>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sp>
        <p:nvSpPr>
          <p:cNvPr id="392196" name="Rectangle 4">
            <a:hlinkClick r:id="rId3" action="ppaction://hlinksldjump"/>
          </p:cNvPr>
          <p:cNvSpPr>
            <a:spLocks noChangeArrowheads="1"/>
          </p:cNvSpPr>
          <p:nvPr/>
        </p:nvSpPr>
        <p:spPr bwMode="auto">
          <a:xfrm>
            <a:off x="3554413" y="2608263"/>
            <a:ext cx="1360487"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a:latin typeface="Helvetica" charset="0"/>
              </a:rPr>
              <a:t>«interface»</a:t>
            </a:r>
          </a:p>
          <a:p>
            <a:pPr algn="ctr">
              <a:lnSpc>
                <a:spcPct val="85000"/>
              </a:lnSpc>
            </a:pPr>
            <a:r>
              <a:rPr lang="en-US" sz="1200" b="1">
                <a:latin typeface="Courier New" charset="0"/>
              </a:rPr>
              <a:t>Collection</a:t>
            </a:r>
            <a:endParaRPr lang="en-US" sz="1400" b="1">
              <a:latin typeface="Courier New" charset="0"/>
            </a:endParaRPr>
          </a:p>
        </p:txBody>
      </p:sp>
      <p:sp>
        <p:nvSpPr>
          <p:cNvPr id="392197" name="Rectangle 5">
            <a:hlinkClick r:id="rId4" action="ppaction://hlinksldjump"/>
          </p:cNvPr>
          <p:cNvSpPr>
            <a:spLocks noChangeArrowheads="1"/>
          </p:cNvSpPr>
          <p:nvPr/>
        </p:nvSpPr>
        <p:spPr bwMode="auto">
          <a:xfrm>
            <a:off x="927100" y="5867400"/>
            <a:ext cx="1203325"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a:latin typeface="Courier New" charset="0"/>
              </a:rPr>
              <a:t>ArrayList</a:t>
            </a:r>
            <a:endParaRPr lang="en-US" sz="2400">
              <a:latin typeface="Helvetica" charset="0"/>
            </a:endParaRPr>
          </a:p>
        </p:txBody>
      </p:sp>
      <p:sp>
        <p:nvSpPr>
          <p:cNvPr id="392198" name="AutoShape 6"/>
          <p:cNvSpPr>
            <a:spLocks noChangeArrowheads="1"/>
          </p:cNvSpPr>
          <p:nvPr/>
        </p:nvSpPr>
        <p:spPr bwMode="auto">
          <a:xfrm rot="2278604">
            <a:off x="1985963" y="514985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sp>
        <p:nvSpPr>
          <p:cNvPr id="392199" name="AutoShape 7"/>
          <p:cNvSpPr>
            <a:spLocks noChangeArrowheads="1"/>
          </p:cNvSpPr>
          <p:nvPr/>
        </p:nvSpPr>
        <p:spPr bwMode="auto">
          <a:xfrm rot="19321396" flipH="1">
            <a:off x="2354263" y="514985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00" name="AutoShape 8"/>
          <p:cNvCxnSpPr>
            <a:cxnSpLocks noChangeShapeType="1"/>
            <a:stCxn id="392197" idx="0"/>
            <a:endCxn id="392198" idx="3"/>
          </p:cNvCxnSpPr>
          <p:nvPr/>
        </p:nvCxnSpPr>
        <p:spPr bwMode="auto">
          <a:xfrm flipV="1">
            <a:off x="1528763" y="5295900"/>
            <a:ext cx="512762" cy="571500"/>
          </a:xfrm>
          <a:prstGeom prst="straightConnector1">
            <a:avLst/>
          </a:prstGeom>
          <a:noFill/>
          <a:ln w="9525">
            <a:solidFill>
              <a:schemeClr val="tx1"/>
            </a:solidFill>
            <a:round/>
            <a:headEnd/>
            <a:tailEnd/>
          </a:ln>
          <a:effectLst/>
        </p:spPr>
      </p:cxnSp>
      <p:cxnSp>
        <p:nvCxnSpPr>
          <p:cNvPr id="392201" name="AutoShape 9"/>
          <p:cNvCxnSpPr>
            <a:cxnSpLocks noChangeShapeType="1"/>
            <a:stCxn id="392214" idx="0"/>
            <a:endCxn id="392199" idx="3"/>
          </p:cNvCxnSpPr>
          <p:nvPr/>
        </p:nvCxnSpPr>
        <p:spPr bwMode="auto">
          <a:xfrm flipH="1" flipV="1">
            <a:off x="2509838" y="5295900"/>
            <a:ext cx="495300" cy="571500"/>
          </a:xfrm>
          <a:prstGeom prst="straightConnector1">
            <a:avLst/>
          </a:prstGeom>
          <a:noFill/>
          <a:ln w="9525">
            <a:solidFill>
              <a:schemeClr val="tx1"/>
            </a:solidFill>
            <a:round/>
            <a:headEnd/>
            <a:tailEnd/>
          </a:ln>
          <a:effectLst/>
        </p:spPr>
      </p:cxnSp>
      <p:sp>
        <p:nvSpPr>
          <p:cNvPr id="392202" name="Rectangle 10">
            <a:hlinkClick r:id="rId3" action="ppaction://hlinksldjump"/>
          </p:cNvPr>
          <p:cNvSpPr>
            <a:spLocks noChangeArrowheads="1"/>
          </p:cNvSpPr>
          <p:nvPr/>
        </p:nvSpPr>
        <p:spPr bwMode="auto">
          <a:xfrm>
            <a:off x="1689100" y="3702050"/>
            <a:ext cx="1143000"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a:latin typeface="Helvetica" charset="0"/>
              </a:rPr>
              <a:t>«interface»</a:t>
            </a:r>
          </a:p>
          <a:p>
            <a:pPr algn="ctr">
              <a:lnSpc>
                <a:spcPct val="85000"/>
              </a:lnSpc>
            </a:pPr>
            <a:r>
              <a:rPr lang="en-US" sz="1200" b="1">
                <a:latin typeface="Courier New" charset="0"/>
              </a:rPr>
              <a:t>List</a:t>
            </a:r>
            <a:endParaRPr lang="en-US" sz="1400" b="1">
              <a:latin typeface="Courier New" charset="0"/>
            </a:endParaRPr>
          </a:p>
        </p:txBody>
      </p:sp>
      <p:sp>
        <p:nvSpPr>
          <p:cNvPr id="392203" name="Rectangle 11">
            <a:hlinkClick r:id="rId3" action="ppaction://hlinksldjump"/>
          </p:cNvPr>
          <p:cNvSpPr>
            <a:spLocks noChangeArrowheads="1"/>
          </p:cNvSpPr>
          <p:nvPr/>
        </p:nvSpPr>
        <p:spPr bwMode="auto">
          <a:xfrm>
            <a:off x="5664200" y="3702050"/>
            <a:ext cx="1143000"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a:latin typeface="Helvetica" charset="0"/>
              </a:rPr>
              <a:t>«interface»</a:t>
            </a:r>
          </a:p>
          <a:p>
            <a:pPr algn="ctr">
              <a:lnSpc>
                <a:spcPct val="85000"/>
              </a:lnSpc>
            </a:pPr>
            <a:r>
              <a:rPr lang="en-US" sz="1200" b="1">
                <a:latin typeface="Courier New" charset="0"/>
              </a:rPr>
              <a:t>Set</a:t>
            </a:r>
            <a:endParaRPr lang="en-US" sz="1400" b="1">
              <a:latin typeface="Courier New" charset="0"/>
            </a:endParaRPr>
          </a:p>
        </p:txBody>
      </p:sp>
      <p:sp>
        <p:nvSpPr>
          <p:cNvPr id="392204" name="Rectangle 12">
            <a:hlinkClick r:id="rId4" action="ppaction://hlinksldjump"/>
          </p:cNvPr>
          <p:cNvSpPr>
            <a:spLocks noChangeArrowheads="1"/>
          </p:cNvSpPr>
          <p:nvPr/>
        </p:nvSpPr>
        <p:spPr bwMode="auto">
          <a:xfrm>
            <a:off x="3359150" y="3702050"/>
            <a:ext cx="1758950"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i="1" dirty="0" err="1">
                <a:latin typeface="Courier New" charset="0"/>
              </a:rPr>
              <a:t>AbstractCollection</a:t>
            </a:r>
            <a:endParaRPr lang="en-US" sz="2400" dirty="0">
              <a:latin typeface="Helvetica" charset="0"/>
            </a:endParaRPr>
          </a:p>
        </p:txBody>
      </p:sp>
      <p:sp>
        <p:nvSpPr>
          <p:cNvPr id="392205" name="Rectangle 13">
            <a:hlinkClick r:id="rId3" action="ppaction://hlinksldjump"/>
          </p:cNvPr>
          <p:cNvSpPr>
            <a:spLocks noChangeArrowheads="1"/>
          </p:cNvSpPr>
          <p:nvPr/>
        </p:nvSpPr>
        <p:spPr bwMode="auto">
          <a:xfrm>
            <a:off x="1651000" y="4781550"/>
            <a:ext cx="1219200"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i="1">
                <a:latin typeface="Courier New" charset="0"/>
              </a:rPr>
              <a:t>AbstractList</a:t>
            </a:r>
            <a:endParaRPr lang="en-US" sz="1400" b="1">
              <a:latin typeface="Courier New" charset="0"/>
            </a:endParaRPr>
          </a:p>
        </p:txBody>
      </p:sp>
      <p:sp>
        <p:nvSpPr>
          <p:cNvPr id="392206" name="AutoShape 14"/>
          <p:cNvSpPr>
            <a:spLocks noChangeArrowheads="1"/>
          </p:cNvSpPr>
          <p:nvPr/>
        </p:nvSpPr>
        <p:spPr bwMode="auto">
          <a:xfrm>
            <a:off x="4130675" y="299085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07" name="AutoShape 15"/>
          <p:cNvCxnSpPr>
            <a:cxnSpLocks noChangeShapeType="1"/>
            <a:stCxn id="392204" idx="0"/>
            <a:endCxn id="392206" idx="3"/>
          </p:cNvCxnSpPr>
          <p:nvPr/>
        </p:nvCxnSpPr>
        <p:spPr bwMode="auto">
          <a:xfrm flipH="1" flipV="1">
            <a:off x="4237038" y="3155950"/>
            <a:ext cx="1587" cy="546100"/>
          </a:xfrm>
          <a:prstGeom prst="straightConnector1">
            <a:avLst/>
          </a:prstGeom>
          <a:noFill/>
          <a:ln w="9525">
            <a:solidFill>
              <a:schemeClr val="tx1"/>
            </a:solidFill>
            <a:prstDash val="dash"/>
            <a:round/>
            <a:headEnd/>
            <a:tailEnd/>
          </a:ln>
          <a:effectLst/>
        </p:spPr>
      </p:cxnSp>
      <p:sp>
        <p:nvSpPr>
          <p:cNvPr id="392208" name="AutoShape 16"/>
          <p:cNvSpPr>
            <a:spLocks noChangeArrowheads="1"/>
          </p:cNvSpPr>
          <p:nvPr/>
        </p:nvSpPr>
        <p:spPr bwMode="auto">
          <a:xfrm rot="3616507">
            <a:off x="3378200" y="2944813"/>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09" name="AutoShape 17"/>
          <p:cNvCxnSpPr>
            <a:cxnSpLocks noChangeShapeType="1"/>
            <a:stCxn id="392202" idx="0"/>
            <a:endCxn id="392208" idx="3"/>
          </p:cNvCxnSpPr>
          <p:nvPr/>
        </p:nvCxnSpPr>
        <p:spPr bwMode="auto">
          <a:xfrm flipV="1">
            <a:off x="2260600" y="3067050"/>
            <a:ext cx="1150938" cy="635000"/>
          </a:xfrm>
          <a:prstGeom prst="straightConnector1">
            <a:avLst/>
          </a:prstGeom>
          <a:noFill/>
          <a:ln w="9525">
            <a:solidFill>
              <a:schemeClr val="tx1"/>
            </a:solidFill>
            <a:prstDash val="dash"/>
            <a:round/>
            <a:headEnd/>
            <a:tailEnd/>
          </a:ln>
          <a:effectLst/>
        </p:spPr>
      </p:cxnSp>
      <p:sp>
        <p:nvSpPr>
          <p:cNvPr id="392210" name="AutoShape 18"/>
          <p:cNvSpPr>
            <a:spLocks noChangeArrowheads="1"/>
          </p:cNvSpPr>
          <p:nvPr/>
        </p:nvSpPr>
        <p:spPr bwMode="auto">
          <a:xfrm rot="17955591" flipH="1">
            <a:off x="4879975" y="2944813"/>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11" name="AutoShape 19"/>
          <p:cNvCxnSpPr>
            <a:cxnSpLocks noChangeShapeType="1"/>
            <a:stCxn id="392203" idx="0"/>
            <a:endCxn id="392210" idx="3"/>
          </p:cNvCxnSpPr>
          <p:nvPr/>
        </p:nvCxnSpPr>
        <p:spPr bwMode="auto">
          <a:xfrm flipH="1" flipV="1">
            <a:off x="5057775" y="3067050"/>
            <a:ext cx="1177925" cy="635000"/>
          </a:xfrm>
          <a:prstGeom prst="straightConnector1">
            <a:avLst/>
          </a:prstGeom>
          <a:noFill/>
          <a:ln w="9525">
            <a:solidFill>
              <a:schemeClr val="tx1"/>
            </a:solidFill>
            <a:prstDash val="dash"/>
            <a:round/>
            <a:headEnd/>
            <a:tailEnd/>
          </a:ln>
          <a:effectLst/>
        </p:spPr>
      </p:cxnSp>
      <p:sp>
        <p:nvSpPr>
          <p:cNvPr id="392212" name="AutoShape 20"/>
          <p:cNvSpPr>
            <a:spLocks noChangeArrowheads="1"/>
          </p:cNvSpPr>
          <p:nvPr/>
        </p:nvSpPr>
        <p:spPr bwMode="auto">
          <a:xfrm>
            <a:off x="2154238" y="408940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13" name="AutoShape 21"/>
          <p:cNvCxnSpPr>
            <a:cxnSpLocks noChangeShapeType="1"/>
            <a:stCxn id="392205" idx="0"/>
            <a:endCxn id="392212" idx="3"/>
          </p:cNvCxnSpPr>
          <p:nvPr/>
        </p:nvCxnSpPr>
        <p:spPr bwMode="auto">
          <a:xfrm flipV="1">
            <a:off x="2260600" y="4254500"/>
            <a:ext cx="0" cy="527050"/>
          </a:xfrm>
          <a:prstGeom prst="straightConnector1">
            <a:avLst/>
          </a:prstGeom>
          <a:noFill/>
          <a:ln w="9525">
            <a:solidFill>
              <a:schemeClr val="tx1"/>
            </a:solidFill>
            <a:prstDash val="dash"/>
            <a:round/>
            <a:headEnd/>
            <a:tailEnd/>
          </a:ln>
          <a:effectLst/>
        </p:spPr>
      </p:cxnSp>
      <p:sp>
        <p:nvSpPr>
          <p:cNvPr id="392214" name="Rectangle 22">
            <a:hlinkClick r:id="rId4" action="ppaction://hlinksldjump"/>
          </p:cNvPr>
          <p:cNvSpPr>
            <a:spLocks noChangeArrowheads="1"/>
          </p:cNvSpPr>
          <p:nvPr/>
        </p:nvSpPr>
        <p:spPr bwMode="auto">
          <a:xfrm>
            <a:off x="2403475" y="5867400"/>
            <a:ext cx="1203325"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a:latin typeface="Courier New" charset="0"/>
              </a:rPr>
              <a:t>LinkedList</a:t>
            </a:r>
            <a:endParaRPr lang="en-US" sz="2400">
              <a:latin typeface="Helvetica" charset="0"/>
            </a:endParaRPr>
          </a:p>
        </p:txBody>
      </p:sp>
      <p:sp>
        <p:nvSpPr>
          <p:cNvPr id="392215" name="Rectangle 23">
            <a:hlinkClick r:id="rId4" action="ppaction://hlinksldjump"/>
          </p:cNvPr>
          <p:cNvSpPr>
            <a:spLocks noChangeArrowheads="1"/>
          </p:cNvSpPr>
          <p:nvPr/>
        </p:nvSpPr>
        <p:spPr bwMode="auto">
          <a:xfrm>
            <a:off x="4918075" y="5873750"/>
            <a:ext cx="1203325"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a:latin typeface="Courier New" charset="0"/>
              </a:rPr>
              <a:t>HashSet</a:t>
            </a:r>
            <a:endParaRPr lang="en-US" sz="2400">
              <a:latin typeface="Helvetica" charset="0"/>
            </a:endParaRPr>
          </a:p>
        </p:txBody>
      </p:sp>
      <p:sp>
        <p:nvSpPr>
          <p:cNvPr id="392216" name="AutoShape 24"/>
          <p:cNvSpPr>
            <a:spLocks noChangeArrowheads="1"/>
          </p:cNvSpPr>
          <p:nvPr/>
        </p:nvSpPr>
        <p:spPr bwMode="auto">
          <a:xfrm rot="2278604">
            <a:off x="5948363" y="515620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sp>
        <p:nvSpPr>
          <p:cNvPr id="392217" name="AutoShape 25"/>
          <p:cNvSpPr>
            <a:spLocks noChangeArrowheads="1"/>
          </p:cNvSpPr>
          <p:nvPr/>
        </p:nvSpPr>
        <p:spPr bwMode="auto">
          <a:xfrm rot="19321396" flipH="1">
            <a:off x="6329363" y="515620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18" name="AutoShape 26"/>
          <p:cNvCxnSpPr>
            <a:cxnSpLocks noChangeShapeType="1"/>
            <a:stCxn id="392215" idx="0"/>
            <a:endCxn id="392216" idx="3"/>
          </p:cNvCxnSpPr>
          <p:nvPr/>
        </p:nvCxnSpPr>
        <p:spPr bwMode="auto">
          <a:xfrm flipV="1">
            <a:off x="5519738" y="5302250"/>
            <a:ext cx="484187" cy="571500"/>
          </a:xfrm>
          <a:prstGeom prst="straightConnector1">
            <a:avLst/>
          </a:prstGeom>
          <a:noFill/>
          <a:ln w="9525">
            <a:solidFill>
              <a:schemeClr val="tx1"/>
            </a:solidFill>
            <a:round/>
            <a:headEnd/>
            <a:tailEnd/>
          </a:ln>
          <a:effectLst/>
        </p:spPr>
      </p:cxnSp>
      <p:cxnSp>
        <p:nvCxnSpPr>
          <p:cNvPr id="392219" name="AutoShape 27"/>
          <p:cNvCxnSpPr>
            <a:cxnSpLocks noChangeShapeType="1"/>
            <a:stCxn id="392223" idx="0"/>
            <a:endCxn id="392217" idx="3"/>
          </p:cNvCxnSpPr>
          <p:nvPr/>
        </p:nvCxnSpPr>
        <p:spPr bwMode="auto">
          <a:xfrm flipH="1" flipV="1">
            <a:off x="6484938" y="5302250"/>
            <a:ext cx="495300" cy="571500"/>
          </a:xfrm>
          <a:prstGeom prst="straightConnector1">
            <a:avLst/>
          </a:prstGeom>
          <a:noFill/>
          <a:ln w="9525">
            <a:solidFill>
              <a:schemeClr val="tx1"/>
            </a:solidFill>
            <a:round/>
            <a:headEnd/>
            <a:tailEnd/>
          </a:ln>
          <a:effectLst/>
        </p:spPr>
      </p:cxnSp>
      <p:sp>
        <p:nvSpPr>
          <p:cNvPr id="392220" name="Rectangle 28">
            <a:hlinkClick r:id="rId3" action="ppaction://hlinksldjump"/>
          </p:cNvPr>
          <p:cNvSpPr>
            <a:spLocks noChangeArrowheads="1"/>
          </p:cNvSpPr>
          <p:nvPr/>
        </p:nvSpPr>
        <p:spPr bwMode="auto">
          <a:xfrm>
            <a:off x="5626100" y="4787900"/>
            <a:ext cx="1219200"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i="1">
                <a:latin typeface="Courier New" charset="0"/>
              </a:rPr>
              <a:t>AbstractSet</a:t>
            </a:r>
            <a:endParaRPr lang="en-US" sz="1400" b="1">
              <a:latin typeface="Courier New" charset="0"/>
            </a:endParaRPr>
          </a:p>
        </p:txBody>
      </p:sp>
      <p:sp>
        <p:nvSpPr>
          <p:cNvPr id="392221" name="AutoShape 29"/>
          <p:cNvSpPr>
            <a:spLocks noChangeArrowheads="1"/>
          </p:cNvSpPr>
          <p:nvPr/>
        </p:nvSpPr>
        <p:spPr bwMode="auto">
          <a:xfrm>
            <a:off x="6129338" y="409575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22" name="AutoShape 30"/>
          <p:cNvCxnSpPr>
            <a:cxnSpLocks noChangeShapeType="1"/>
            <a:stCxn id="392220" idx="0"/>
            <a:endCxn id="392221" idx="3"/>
          </p:cNvCxnSpPr>
          <p:nvPr/>
        </p:nvCxnSpPr>
        <p:spPr bwMode="auto">
          <a:xfrm flipV="1">
            <a:off x="6235700" y="4260850"/>
            <a:ext cx="0" cy="527050"/>
          </a:xfrm>
          <a:prstGeom prst="straightConnector1">
            <a:avLst/>
          </a:prstGeom>
          <a:noFill/>
          <a:ln w="9525">
            <a:solidFill>
              <a:schemeClr val="tx1"/>
            </a:solidFill>
            <a:prstDash val="dash"/>
            <a:round/>
            <a:headEnd/>
            <a:tailEnd/>
          </a:ln>
          <a:effectLst/>
        </p:spPr>
      </p:cxnSp>
      <p:sp>
        <p:nvSpPr>
          <p:cNvPr id="392223" name="Rectangle 31">
            <a:hlinkClick r:id="rId4" action="ppaction://hlinksldjump"/>
          </p:cNvPr>
          <p:cNvSpPr>
            <a:spLocks noChangeArrowheads="1"/>
          </p:cNvSpPr>
          <p:nvPr/>
        </p:nvSpPr>
        <p:spPr bwMode="auto">
          <a:xfrm>
            <a:off x="6378575" y="5873750"/>
            <a:ext cx="1203325"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a:latin typeface="Courier New" charset="0"/>
              </a:rPr>
              <a:t>TreeSet</a:t>
            </a:r>
            <a:endParaRPr lang="en-US" sz="2400">
              <a:latin typeface="Helvetica" charset="0"/>
            </a:endParaRPr>
          </a:p>
        </p:txBody>
      </p:sp>
      <p:sp>
        <p:nvSpPr>
          <p:cNvPr id="392224" name="Rectangle 32">
            <a:hlinkClick r:id="rId3" action="ppaction://hlinksldjump"/>
          </p:cNvPr>
          <p:cNvSpPr>
            <a:spLocks noChangeArrowheads="1"/>
          </p:cNvSpPr>
          <p:nvPr/>
        </p:nvSpPr>
        <p:spPr bwMode="auto">
          <a:xfrm>
            <a:off x="7162800" y="4787900"/>
            <a:ext cx="1143000"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a:latin typeface="Helvetica" charset="0"/>
              </a:rPr>
              <a:t>«interface»</a:t>
            </a:r>
          </a:p>
          <a:p>
            <a:pPr algn="ctr">
              <a:lnSpc>
                <a:spcPct val="85000"/>
              </a:lnSpc>
            </a:pPr>
            <a:r>
              <a:rPr lang="en-US" sz="1200" b="1">
                <a:latin typeface="Courier New" charset="0"/>
              </a:rPr>
              <a:t>SortedSet</a:t>
            </a:r>
            <a:endParaRPr lang="en-US" sz="1400" b="1">
              <a:latin typeface="Courier New" charset="0"/>
            </a:endParaRPr>
          </a:p>
        </p:txBody>
      </p:sp>
      <p:sp>
        <p:nvSpPr>
          <p:cNvPr id="392225" name="AutoShape 33"/>
          <p:cNvSpPr>
            <a:spLocks noChangeArrowheads="1"/>
          </p:cNvSpPr>
          <p:nvPr/>
        </p:nvSpPr>
        <p:spPr bwMode="auto">
          <a:xfrm rot="3300000">
            <a:off x="3176587" y="4038601"/>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26" name="AutoShape 34"/>
          <p:cNvCxnSpPr>
            <a:cxnSpLocks noChangeShapeType="1"/>
            <a:stCxn id="392205" idx="0"/>
            <a:endCxn id="392225" idx="3"/>
          </p:cNvCxnSpPr>
          <p:nvPr/>
        </p:nvCxnSpPr>
        <p:spPr bwMode="auto">
          <a:xfrm flipV="1">
            <a:off x="2260600" y="4167188"/>
            <a:ext cx="954088" cy="614362"/>
          </a:xfrm>
          <a:prstGeom prst="straightConnector1">
            <a:avLst/>
          </a:prstGeom>
          <a:noFill/>
          <a:ln w="9525">
            <a:solidFill>
              <a:schemeClr val="tx1"/>
            </a:solidFill>
            <a:round/>
            <a:headEnd/>
            <a:tailEnd/>
          </a:ln>
          <a:effectLst/>
        </p:spPr>
      </p:cxnSp>
      <p:sp>
        <p:nvSpPr>
          <p:cNvPr id="392227" name="AutoShape 35"/>
          <p:cNvSpPr>
            <a:spLocks noChangeArrowheads="1"/>
          </p:cNvSpPr>
          <p:nvPr/>
        </p:nvSpPr>
        <p:spPr bwMode="auto">
          <a:xfrm rot="18300000" flipH="1">
            <a:off x="5081587" y="4052888"/>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28" name="AutoShape 36"/>
          <p:cNvCxnSpPr>
            <a:cxnSpLocks noChangeShapeType="1"/>
            <a:stCxn id="392220" idx="0"/>
            <a:endCxn id="392227" idx="3"/>
          </p:cNvCxnSpPr>
          <p:nvPr/>
        </p:nvCxnSpPr>
        <p:spPr bwMode="auto">
          <a:xfrm flipH="1" flipV="1">
            <a:off x="5254625" y="4181475"/>
            <a:ext cx="981075" cy="606425"/>
          </a:xfrm>
          <a:prstGeom prst="straightConnector1">
            <a:avLst/>
          </a:prstGeom>
          <a:noFill/>
          <a:ln w="9525">
            <a:solidFill>
              <a:schemeClr val="tx1"/>
            </a:solidFill>
            <a:round/>
            <a:headEnd/>
            <a:tailEnd/>
          </a:ln>
          <a:effectLst/>
        </p:spPr>
      </p:cxnSp>
      <p:sp>
        <p:nvSpPr>
          <p:cNvPr id="392229" name="AutoShape 37"/>
          <p:cNvSpPr>
            <a:spLocks noChangeArrowheads="1"/>
          </p:cNvSpPr>
          <p:nvPr/>
        </p:nvSpPr>
        <p:spPr bwMode="auto">
          <a:xfrm rot="18300000" flipH="1">
            <a:off x="6761162" y="4049713"/>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30" name="AutoShape 38"/>
          <p:cNvCxnSpPr>
            <a:cxnSpLocks noChangeShapeType="1"/>
            <a:stCxn id="392224" idx="0"/>
            <a:endCxn id="392229" idx="3"/>
          </p:cNvCxnSpPr>
          <p:nvPr/>
        </p:nvCxnSpPr>
        <p:spPr bwMode="auto">
          <a:xfrm flipH="1" flipV="1">
            <a:off x="6934200" y="4178300"/>
            <a:ext cx="800100" cy="609600"/>
          </a:xfrm>
          <a:prstGeom prst="straightConnector1">
            <a:avLst/>
          </a:prstGeom>
          <a:noFill/>
          <a:ln w="9525">
            <a:solidFill>
              <a:schemeClr val="tx1"/>
            </a:solidFill>
            <a:prstDash val="dash"/>
            <a:round/>
            <a:headEnd/>
            <a:tailEnd/>
          </a:ln>
          <a:effectLst/>
        </p:spPr>
      </p:cxnSp>
      <p:sp>
        <p:nvSpPr>
          <p:cNvPr id="392231" name="AutoShape 39"/>
          <p:cNvSpPr>
            <a:spLocks noChangeArrowheads="1"/>
          </p:cNvSpPr>
          <p:nvPr/>
        </p:nvSpPr>
        <p:spPr bwMode="auto">
          <a:xfrm rot="2278604">
            <a:off x="7419975" y="515620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392232" name="AutoShape 40"/>
          <p:cNvCxnSpPr>
            <a:cxnSpLocks noChangeShapeType="1"/>
            <a:stCxn id="392223" idx="0"/>
            <a:endCxn id="392231" idx="3"/>
          </p:cNvCxnSpPr>
          <p:nvPr/>
        </p:nvCxnSpPr>
        <p:spPr bwMode="auto">
          <a:xfrm flipV="1">
            <a:off x="6980238" y="5302250"/>
            <a:ext cx="495300" cy="571500"/>
          </a:xfrm>
          <a:prstGeom prst="straightConnector1">
            <a:avLst/>
          </a:prstGeom>
          <a:noFill/>
          <a:ln w="9525">
            <a:solidFill>
              <a:schemeClr val="tx1"/>
            </a:solidFill>
            <a:round/>
            <a:headEnd/>
            <a:tailEnd/>
          </a:ln>
          <a:effectLst/>
        </p:spPr>
      </p:cxnSp>
      <p:sp>
        <p:nvSpPr>
          <p:cNvPr id="392233" name="Text Box 41"/>
          <p:cNvSpPr txBox="1">
            <a:spLocks noChangeArrowheads="1"/>
          </p:cNvSpPr>
          <p:nvPr/>
        </p:nvSpPr>
        <p:spPr bwMode="auto">
          <a:xfrm>
            <a:off x="457200" y="1143000"/>
            <a:ext cx="8229600" cy="10255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The following diagram shows the portion of the Java Collections Framework that implements the </a:t>
            </a:r>
            <a:r>
              <a:rPr lang="en-US" sz="2000" b="1">
                <a:latin typeface="Courier New" charset="0"/>
              </a:rPr>
              <a:t>Collection</a:t>
            </a:r>
            <a:r>
              <a:rPr lang="en-US" sz="2400">
                <a:latin typeface="Times New Roman" charset="0"/>
              </a:rPr>
              <a:t> interface.  The dotted lines specify that a class implements a particular interface.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a:xfrm>
            <a:off x="0" y="76200"/>
            <a:ext cx="9144000" cy="1143000"/>
          </a:xfrm>
          <a:noFill/>
          <a:ln/>
        </p:spPr>
        <p:txBody>
          <a:bodyPr/>
          <a:lstStyle/>
          <a:p>
            <a:r>
              <a:rPr lang="en-US" sz="3600" b="1">
                <a:solidFill>
                  <a:srgbClr val="FF0000"/>
                </a:solidFill>
                <a:latin typeface="Courier New" charset="0"/>
              </a:rPr>
              <a:t>ArrayList</a:t>
            </a:r>
            <a:r>
              <a:rPr lang="en-US" sz="4000">
                <a:solidFill>
                  <a:srgbClr val="FF0000"/>
                </a:solidFill>
              </a:rPr>
              <a:t> </a:t>
            </a:r>
            <a:r>
              <a:rPr lang="en-US" sz="4000" i="1">
                <a:solidFill>
                  <a:srgbClr val="FF0000"/>
                </a:solidFill>
              </a:rPr>
              <a:t>vs.</a:t>
            </a:r>
            <a:r>
              <a:rPr lang="en-US" sz="4000">
                <a:solidFill>
                  <a:srgbClr val="FF0000"/>
                </a:solidFill>
              </a:rPr>
              <a:t> </a:t>
            </a:r>
            <a:r>
              <a:rPr lang="en-US" sz="3600" b="1">
                <a:solidFill>
                  <a:srgbClr val="FF0000"/>
                </a:solidFill>
                <a:latin typeface="Courier New" charset="0"/>
              </a:rPr>
              <a:t>LinkedList</a:t>
            </a:r>
            <a:endParaRPr lang="en-US">
              <a:solidFill>
                <a:srgbClr val="FF0000"/>
              </a:solidFill>
            </a:endParaRPr>
          </a:p>
        </p:txBody>
      </p:sp>
      <p:sp>
        <p:nvSpPr>
          <p:cNvPr id="394243" name="Rectangle 3"/>
          <p:cNvSpPr>
            <a:spLocks noChangeArrowheads="1"/>
          </p:cNvSpPr>
          <p:nvPr/>
        </p:nvSpPr>
        <p:spPr bwMode="auto">
          <a:xfrm>
            <a:off x="482600" y="1155700"/>
            <a:ext cx="81280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If you look at the left side of the collections hierarchy on the preceding slide, you will discover that there are two classes in the Java Collections Framework that implement the </a:t>
            </a:r>
            <a:r>
              <a:rPr lang="en-US" sz="2000" b="1">
                <a:latin typeface="Courier New" charset="0"/>
              </a:rPr>
              <a:t>List</a:t>
            </a:r>
            <a:r>
              <a:rPr lang="en-US" sz="2400">
                <a:latin typeface="Times New Roman" charset="0"/>
              </a:rPr>
              <a:t> interface: </a:t>
            </a:r>
            <a:r>
              <a:rPr lang="en-US" sz="2000" b="1">
                <a:latin typeface="Courier New" charset="0"/>
              </a:rPr>
              <a:t>ArrayList</a:t>
            </a:r>
            <a:r>
              <a:rPr lang="en-US" sz="2400">
                <a:latin typeface="Times New Roman" charset="0"/>
              </a:rPr>
              <a:t> and </a:t>
            </a:r>
            <a:r>
              <a:rPr lang="en-US" sz="2000" b="1">
                <a:latin typeface="Courier New" charset="0"/>
              </a:rPr>
              <a:t>LinkedList</a:t>
            </a:r>
            <a:r>
              <a:rPr lang="en-US" sz="2400">
                <a:latin typeface="Times New Roman" charset="0"/>
              </a:rPr>
              <a:t>.</a:t>
            </a:r>
          </a:p>
        </p:txBody>
      </p:sp>
      <p:sp>
        <p:nvSpPr>
          <p:cNvPr id="394244" name="Rectangle 4"/>
          <p:cNvSpPr>
            <a:spLocks noChangeArrowheads="1"/>
          </p:cNvSpPr>
          <p:nvPr/>
        </p:nvSpPr>
        <p:spPr bwMode="auto">
          <a:xfrm>
            <a:off x="482600" y="2578100"/>
            <a:ext cx="8128000" cy="850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Because these classes implement the same interface, it is generally possible to substitute one for the other.</a:t>
            </a:r>
          </a:p>
        </p:txBody>
      </p:sp>
      <p:sp>
        <p:nvSpPr>
          <p:cNvPr id="394245" name="Rectangle 5"/>
          <p:cNvSpPr>
            <a:spLocks noChangeArrowheads="1"/>
          </p:cNvSpPr>
          <p:nvPr/>
        </p:nvSpPr>
        <p:spPr bwMode="auto">
          <a:xfrm>
            <a:off x="482600" y="3378200"/>
            <a:ext cx="8128000" cy="2336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latin typeface="Times New Roman" charset="0"/>
              </a:rPr>
              <a:t>The fact that these classes have the same effect, however, does not imply that they have the same performance characteristics.</a:t>
            </a:r>
          </a:p>
          <a:p>
            <a:pPr marL="742950" lvl="1" indent="-285750" algn="just">
              <a:lnSpc>
                <a:spcPct val="85000"/>
              </a:lnSpc>
              <a:spcAft>
                <a:spcPct val="20000"/>
              </a:spcAft>
              <a:buFontTx/>
              <a:buChar char="–"/>
            </a:pPr>
            <a:r>
              <a:rPr lang="en-US" sz="2200">
                <a:latin typeface="Times New Roman" charset="0"/>
                <a:ea typeface="ＭＳ Ｐゴシック" charset="-128"/>
              </a:rPr>
              <a:t>The </a:t>
            </a:r>
            <a:r>
              <a:rPr lang="en-US" sz="2000" b="1">
                <a:latin typeface="Courier New" charset="0"/>
                <a:ea typeface="ＭＳ Ｐゴシック" charset="-128"/>
              </a:rPr>
              <a:t>ArrayList</a:t>
            </a:r>
            <a:r>
              <a:rPr lang="en-US" sz="2200">
                <a:latin typeface="Times New Roman" charset="0"/>
                <a:ea typeface="ＭＳ Ｐゴシック" charset="-128"/>
              </a:rPr>
              <a:t> class is more efficient if you are selecting a particular element or searching for an element in a sorted array.</a:t>
            </a:r>
          </a:p>
          <a:p>
            <a:pPr marL="742950" lvl="1" indent="-285750" algn="just">
              <a:lnSpc>
                <a:spcPct val="85000"/>
              </a:lnSpc>
              <a:spcAft>
                <a:spcPct val="50000"/>
              </a:spcAft>
              <a:buFontTx/>
              <a:buChar char="–"/>
            </a:pPr>
            <a:r>
              <a:rPr lang="en-US" sz="2000">
                <a:latin typeface="Times New Roman" charset="0"/>
                <a:ea typeface="ＭＳ Ｐゴシック" charset="-128"/>
              </a:rPr>
              <a:t>The </a:t>
            </a:r>
            <a:r>
              <a:rPr lang="en-US" sz="2000" b="1">
                <a:latin typeface="Courier New" charset="0"/>
                <a:ea typeface="ＭＳ Ｐゴシック" charset="-128"/>
              </a:rPr>
              <a:t>LinkedList</a:t>
            </a:r>
            <a:r>
              <a:rPr lang="en-US" sz="2200">
                <a:latin typeface="Times New Roman" charset="0"/>
                <a:ea typeface="ＭＳ Ｐゴシック" charset="-128"/>
              </a:rPr>
              <a:t> class can be more efficient if you are adding or removing elements from a large list.</a:t>
            </a:r>
          </a:p>
        </p:txBody>
      </p:sp>
      <p:sp>
        <p:nvSpPr>
          <p:cNvPr id="394246" name="Rectangle 6"/>
          <p:cNvSpPr>
            <a:spLocks noChangeArrowheads="1"/>
          </p:cNvSpPr>
          <p:nvPr/>
        </p:nvSpPr>
        <p:spPr bwMode="auto">
          <a:xfrm>
            <a:off x="482600" y="5753100"/>
            <a:ext cx="8128000" cy="7874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Choosing which list implementation to use is therefore a matter of evaluating the performance tradeoffs.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42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424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9424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9424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39424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4" grpId="0" build="p" autoUpdateAnimBg="0"/>
      <p:bldP spid="394245" grpId="0" build="p" autoUpdateAnimBg="0"/>
      <p:bldP spid="394246" grpId="0" build="p"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Set</a:t>
            </a:r>
            <a:r>
              <a:rPr lang="en-US" sz="4000">
                <a:solidFill>
                  <a:srgbClr val="FF0000"/>
                </a:solidFill>
              </a:rPr>
              <a:t> Interface</a:t>
            </a:r>
            <a:endParaRPr lang="en-US" sz="4000" b="1">
              <a:solidFill>
                <a:srgbClr val="FF0000"/>
              </a:solidFill>
              <a:latin typeface="Courier New" charset="0"/>
            </a:endParaRPr>
          </a:p>
        </p:txBody>
      </p:sp>
      <p:sp>
        <p:nvSpPr>
          <p:cNvPr id="396291" name="Rectangle 3"/>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charset="0"/>
              </a:rPr>
              <a:t>The right side of the collections hierarchy diagram contains  classes that implement the </a:t>
            </a:r>
            <a:r>
              <a:rPr lang="en-US" sz="2000" b="1" dirty="0">
                <a:latin typeface="Courier New" charset="0"/>
              </a:rPr>
              <a:t>Set</a:t>
            </a:r>
            <a:r>
              <a:rPr lang="en-US" sz="2400" dirty="0">
                <a:latin typeface="Times New Roman" charset="0"/>
              </a:rPr>
              <a:t> interface, which is used to represent an unordered collection of objects.  The two concrete classes in this category are </a:t>
            </a:r>
            <a:r>
              <a:rPr lang="en-US" sz="2000" b="1" dirty="0" err="1">
                <a:latin typeface="Courier New" charset="0"/>
              </a:rPr>
              <a:t>HashSet</a:t>
            </a:r>
            <a:r>
              <a:rPr lang="en-US" sz="2400" dirty="0">
                <a:latin typeface="Times New Roman" charset="0"/>
              </a:rPr>
              <a:t> and </a:t>
            </a:r>
            <a:r>
              <a:rPr lang="en-US" sz="2000" b="1" dirty="0" err="1">
                <a:latin typeface="Courier New" charset="0"/>
              </a:rPr>
              <a:t>TreeSet</a:t>
            </a:r>
            <a:r>
              <a:rPr lang="en-US" sz="2400" dirty="0" smtClean="0">
                <a:latin typeface="Times New Roman" charset="0"/>
              </a:rPr>
              <a:t>.</a:t>
            </a:r>
          </a:p>
          <a:p>
            <a:pPr marL="342900" indent="-342900" algn="just">
              <a:lnSpc>
                <a:spcPct val="85000"/>
              </a:lnSpc>
              <a:spcAft>
                <a:spcPct val="50000"/>
              </a:spcAft>
              <a:buFontTx/>
              <a:buChar char="•"/>
            </a:pPr>
            <a:r>
              <a:rPr lang="en-US" sz="2400" dirty="0" smtClean="0">
                <a:latin typeface="Times New Roman" charset="0"/>
              </a:rPr>
              <a:t>Both sets and lists allow you to add and remove elements, but sets do not support the notion of an index position.  All you can know is whether an object is present or absent from a set.</a:t>
            </a:r>
          </a:p>
          <a:p>
            <a:pPr marL="342900" indent="-342900" algn="just">
              <a:lnSpc>
                <a:spcPct val="85000"/>
              </a:lnSpc>
              <a:spcAft>
                <a:spcPct val="50000"/>
              </a:spcAft>
              <a:buFontTx/>
              <a:buChar char="•"/>
            </a:pPr>
            <a:r>
              <a:rPr lang="en-US" sz="2400" dirty="0" smtClean="0">
                <a:latin typeface="Times New Roman" charset="0"/>
              </a:rPr>
              <a:t>The difference between the </a:t>
            </a:r>
            <a:r>
              <a:rPr lang="en-US" sz="2000" b="1" dirty="0" err="1" smtClean="0">
                <a:latin typeface="Courier New" charset="0"/>
              </a:rPr>
              <a:t>HashSet</a:t>
            </a:r>
            <a:r>
              <a:rPr lang="en-US" sz="2400" dirty="0" smtClean="0">
                <a:latin typeface="Times New Roman" charset="0"/>
              </a:rPr>
              <a:t> and </a:t>
            </a:r>
            <a:r>
              <a:rPr lang="en-US" sz="2000" b="1" dirty="0" err="1" smtClean="0">
                <a:latin typeface="Courier New" charset="0"/>
              </a:rPr>
              <a:t>TreeSet</a:t>
            </a:r>
            <a:r>
              <a:rPr lang="en-US" sz="2400" dirty="0" smtClean="0">
                <a:latin typeface="Times New Roman" charset="0"/>
              </a:rPr>
              <a:t> classes is primarily a difference in implementation.  The </a:t>
            </a:r>
            <a:r>
              <a:rPr lang="en-US" sz="2000" b="1" dirty="0" err="1" smtClean="0">
                <a:latin typeface="Courier New" charset="0"/>
              </a:rPr>
              <a:t>HashSet</a:t>
            </a:r>
            <a:r>
              <a:rPr lang="en-US" sz="2400" dirty="0" smtClean="0">
                <a:latin typeface="Times New Roman" charset="0"/>
              </a:rPr>
              <a:t> class is built on an structure called a </a:t>
            </a:r>
            <a:r>
              <a:rPr lang="en-US" sz="2400" i="1" dirty="0" smtClean="0">
                <a:latin typeface="Times New Roman" charset="0"/>
              </a:rPr>
              <a:t>hash table,</a:t>
            </a:r>
            <a:r>
              <a:rPr lang="en-US" sz="2400" dirty="0" smtClean="0">
                <a:latin typeface="Times New Roman" charset="0"/>
              </a:rPr>
              <a:t> while the </a:t>
            </a:r>
            <a:r>
              <a:rPr lang="en-US" sz="2000" b="1" dirty="0" err="1" smtClean="0">
                <a:latin typeface="Courier New" charset="0"/>
              </a:rPr>
              <a:t>TreeSet</a:t>
            </a:r>
            <a:r>
              <a:rPr lang="en-US" sz="2400" dirty="0" smtClean="0">
                <a:latin typeface="Times New Roman" charset="0"/>
              </a:rPr>
              <a:t> class is based on a structure called a </a:t>
            </a:r>
            <a:r>
              <a:rPr lang="en-US" sz="2400" i="1" dirty="0" smtClean="0">
                <a:latin typeface="Times New Roman" charset="0"/>
              </a:rPr>
              <a:t>binary tree.</a:t>
            </a:r>
            <a:r>
              <a:rPr lang="en-US" sz="2400" dirty="0" smtClean="0">
                <a:latin typeface="Times New Roman" charset="0"/>
              </a:rPr>
              <a:t>  In practice, the only difference arises when you iterate over the elements of a set, as described on the next slide.</a:t>
            </a:r>
          </a:p>
          <a:p>
            <a:pPr marL="342900" indent="-342900" algn="just">
              <a:lnSpc>
                <a:spcPct val="85000"/>
              </a:lnSpc>
              <a:spcAft>
                <a:spcPct val="50000"/>
              </a:spcAft>
              <a:buFontTx/>
              <a:buChar char="•"/>
            </a:pPr>
            <a:r>
              <a:rPr lang="en-US" sz="2400" dirty="0" smtClean="0">
                <a:latin typeface="Times New Roman" charset="0"/>
              </a:rPr>
              <a:t>You will have a chance to learn the details of these techniques if you take C</a:t>
            </a:r>
            <a:r>
              <a:rPr lang="en-US" sz="2400" spc="300" dirty="0" smtClean="0">
                <a:latin typeface="Times New Roman" charset="0"/>
              </a:rPr>
              <a:t>S</a:t>
            </a:r>
            <a:r>
              <a:rPr lang="en-US" sz="2400" dirty="0" smtClean="0">
                <a:latin typeface="Times New Roman" charset="0"/>
              </a:rPr>
              <a:t>106B.</a:t>
            </a:r>
          </a:p>
          <a:p>
            <a:pPr marL="342900" indent="-342900" algn="just">
              <a:lnSpc>
                <a:spcPct val="85000"/>
              </a:lnSpc>
              <a:spcAft>
                <a:spcPct val="50000"/>
              </a:spcAft>
              <a:buFontTx/>
              <a:buChar char="•"/>
            </a:pPr>
            <a:endParaRPr lang="en-US" sz="2400" dirty="0" smtClean="0">
              <a:latin typeface="Times New Roman" charset="0"/>
            </a:endParaRPr>
          </a:p>
          <a:p>
            <a:pPr marL="342900" indent="-342900" algn="just">
              <a:lnSpc>
                <a:spcPct val="85000"/>
              </a:lnSpc>
              <a:spcAft>
                <a:spcPct val="50000"/>
              </a:spcAft>
              <a:buFontTx/>
              <a:buChar char="•"/>
            </a:pPr>
            <a:endParaRPr lang="en-US" sz="2400" dirty="0">
              <a:latin typeface="Times New Roman" charset="0"/>
            </a:endParaRPr>
          </a:p>
        </p:txBody>
      </p:sp>
      <p:sp>
        <p:nvSpPr>
          <p:cNvPr id="396292" name="Rectangle 4"/>
          <p:cNvSpPr>
            <a:spLocks noChangeArrowheads="1"/>
          </p:cNvSpPr>
          <p:nvPr/>
        </p:nvSpPr>
        <p:spPr bwMode="auto">
          <a:xfrm>
            <a:off x="482600" y="2578100"/>
            <a:ext cx="8128000" cy="1765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endParaRPr lang="en-US" sz="2400" dirty="0">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6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62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6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1"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Iteration in Collections</a:t>
            </a:r>
            <a:endParaRPr lang="en-US" sz="4000" b="1">
              <a:solidFill>
                <a:srgbClr val="FF0000"/>
              </a:solidFill>
              <a:latin typeface="Courier New" charset="0"/>
            </a:endParaRPr>
          </a:p>
        </p:txBody>
      </p:sp>
      <p:sp>
        <p:nvSpPr>
          <p:cNvPr id="398339" name="Rectangle 3"/>
          <p:cNvSpPr>
            <a:spLocks noChangeArrowheads="1"/>
          </p:cNvSpPr>
          <p:nvPr/>
        </p:nvSpPr>
        <p:spPr bwMode="auto">
          <a:xfrm>
            <a:off x="482600" y="1155700"/>
            <a:ext cx="81280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One of the most useful operations for any collection is the ability to run through each of the elements in a loop.  This process is called </a:t>
            </a:r>
            <a:r>
              <a:rPr lang="en-US" sz="2400" b="1" i="1">
                <a:latin typeface="Times New Roman" charset="0"/>
              </a:rPr>
              <a:t>iteration</a:t>
            </a:r>
            <a:r>
              <a:rPr lang="en-US" sz="2400" i="1">
                <a:latin typeface="Times New Roman" charset="0"/>
              </a:rPr>
              <a:t>.</a:t>
            </a:r>
            <a:endParaRPr lang="en-US" sz="2400">
              <a:latin typeface="Times New Roman" charset="0"/>
            </a:endParaRPr>
          </a:p>
        </p:txBody>
      </p:sp>
      <p:grpSp>
        <p:nvGrpSpPr>
          <p:cNvPr id="398340" name="Group 4"/>
          <p:cNvGrpSpPr>
            <a:grpSpLocks/>
          </p:cNvGrpSpPr>
          <p:nvPr/>
        </p:nvGrpSpPr>
        <p:grpSpPr bwMode="auto">
          <a:xfrm>
            <a:off x="482600" y="2273300"/>
            <a:ext cx="8128000" cy="2755900"/>
            <a:chOff x="304" y="1432"/>
            <a:chExt cx="5120" cy="1736"/>
          </a:xfrm>
        </p:grpSpPr>
        <p:sp>
          <p:nvSpPr>
            <p:cNvPr id="398341" name="Rectangle 5"/>
            <p:cNvSpPr>
              <a:spLocks noChangeArrowheads="1"/>
            </p:cNvSpPr>
            <p:nvPr/>
          </p:nvSpPr>
          <p:spPr bwMode="auto">
            <a:xfrm>
              <a:off x="304" y="1432"/>
              <a:ext cx="5120" cy="111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t>
              </a:r>
              <a:r>
                <a:rPr lang="en-US" sz="2000" b="1">
                  <a:latin typeface="Courier New" charset="0"/>
                </a:rPr>
                <a:t>java.util</a:t>
              </a:r>
              <a:r>
                <a:rPr lang="en-US" sz="2400">
                  <a:latin typeface="Times New Roman" charset="0"/>
                </a:rPr>
                <a:t> package includes a class called </a:t>
              </a:r>
              <a:r>
                <a:rPr lang="en-US" sz="2000" b="1">
                  <a:latin typeface="Courier New" charset="0"/>
                </a:rPr>
                <a:t>Iterator</a:t>
              </a:r>
              <a:r>
                <a:rPr lang="en-US" sz="2400">
                  <a:latin typeface="Times New Roman" charset="0"/>
                </a:rPr>
                <a:t> that supports iteration over the elements of a collection.  In older versions of Java, the programming pattern for using an iterator looks like this: </a:t>
              </a:r>
            </a:p>
          </p:txBody>
        </p:sp>
        <p:sp>
          <p:nvSpPr>
            <p:cNvPr id="398342" name="Rectangle 6"/>
            <p:cNvSpPr>
              <a:spLocks noChangeArrowheads="1"/>
            </p:cNvSpPr>
            <p:nvPr/>
          </p:nvSpPr>
          <p:spPr bwMode="auto">
            <a:xfrm>
              <a:off x="912" y="2312"/>
              <a:ext cx="4032" cy="85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600" b="1">
                  <a:latin typeface="Courier New" charset="0"/>
                </a:rPr>
                <a:t>Iterator iterator = </a:t>
              </a:r>
              <a:r>
                <a:rPr lang="en-US" sz="1600" i="1">
                  <a:latin typeface="Times New Roman" charset="0"/>
                </a:rPr>
                <a:t>collection</a:t>
              </a:r>
              <a:r>
                <a:rPr lang="en-US" sz="1600" b="1">
                  <a:latin typeface="Courier New" charset="0"/>
                </a:rPr>
                <a:t>.elements();</a:t>
              </a:r>
            </a:p>
            <a:p>
              <a:r>
                <a:rPr lang="en-US" sz="1600" b="1">
                  <a:latin typeface="Courier New" charset="0"/>
                </a:rPr>
                <a:t>while (iterator.hasNext()) {</a:t>
              </a:r>
            </a:p>
            <a:p>
              <a:r>
                <a:rPr lang="en-US" sz="1600" b="1">
                  <a:latin typeface="Courier New" charset="0"/>
                </a:rPr>
                <a:t>   </a:t>
              </a:r>
              <a:r>
                <a:rPr lang="en-US" sz="1600" i="1">
                  <a:latin typeface="Times New Roman" charset="0"/>
                </a:rPr>
                <a:t>type</a:t>
              </a:r>
              <a:r>
                <a:rPr lang="en-US" sz="1600" b="1">
                  <a:latin typeface="Courier New" charset="0"/>
                </a:rPr>
                <a:t> element = (</a:t>
              </a:r>
              <a:r>
                <a:rPr lang="en-US" sz="1600" i="1">
                  <a:latin typeface="Times New Roman" charset="0"/>
                </a:rPr>
                <a:t>type</a:t>
              </a:r>
              <a:r>
                <a:rPr lang="en-US" sz="1600" b="1">
                  <a:latin typeface="Courier New" charset="0"/>
                </a:rPr>
                <a:t>) iterator.next();</a:t>
              </a:r>
            </a:p>
            <a:p>
              <a:r>
                <a:rPr lang="en-US" sz="1600" b="1">
                  <a:latin typeface="Courier New" charset="0"/>
                </a:rPr>
                <a:t>   </a:t>
              </a:r>
              <a:r>
                <a:rPr lang="en-US" sz="1600" i="1">
                  <a:latin typeface="Times New Roman" charset="0"/>
                </a:rPr>
                <a:t>. . . statements that process this particular element . . .</a:t>
              </a:r>
              <a:r>
                <a:rPr lang="en-US" sz="1600" b="1">
                  <a:latin typeface="Courier New" charset="0"/>
                </a:rPr>
                <a:t> </a:t>
              </a:r>
            </a:p>
            <a:p>
              <a:r>
                <a:rPr lang="en-US" sz="1600" b="1">
                  <a:latin typeface="Courier New" charset="0"/>
                </a:rPr>
                <a:t>}</a:t>
              </a:r>
            </a:p>
          </p:txBody>
        </p:sp>
      </p:grpSp>
      <p:grpSp>
        <p:nvGrpSpPr>
          <p:cNvPr id="398343" name="Group 7"/>
          <p:cNvGrpSpPr>
            <a:grpSpLocks/>
          </p:cNvGrpSpPr>
          <p:nvPr/>
        </p:nvGrpSpPr>
        <p:grpSpPr bwMode="auto">
          <a:xfrm>
            <a:off x="482600" y="5181600"/>
            <a:ext cx="8128000" cy="1295400"/>
            <a:chOff x="304" y="3264"/>
            <a:chExt cx="5120" cy="816"/>
          </a:xfrm>
        </p:grpSpPr>
        <p:sp>
          <p:nvSpPr>
            <p:cNvPr id="398344" name="Rectangle 8"/>
            <p:cNvSpPr>
              <a:spLocks noChangeArrowheads="1"/>
            </p:cNvSpPr>
            <p:nvPr/>
          </p:nvSpPr>
          <p:spPr bwMode="auto">
            <a:xfrm>
              <a:off x="304" y="3264"/>
              <a:ext cx="5120" cy="33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Java Standard Edition 5.0 allows you to simplify this code to</a:t>
              </a:r>
            </a:p>
          </p:txBody>
        </p:sp>
        <p:sp>
          <p:nvSpPr>
            <p:cNvPr id="398345" name="Rectangle 9"/>
            <p:cNvSpPr>
              <a:spLocks noChangeArrowheads="1"/>
            </p:cNvSpPr>
            <p:nvPr/>
          </p:nvSpPr>
          <p:spPr bwMode="auto">
            <a:xfrm>
              <a:off x="912" y="3552"/>
              <a:ext cx="4032" cy="52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600" b="1">
                  <a:latin typeface="Courier New" charset="0"/>
                </a:rPr>
                <a:t>for (</a:t>
              </a:r>
              <a:r>
                <a:rPr lang="en-US" sz="1600" i="1">
                  <a:latin typeface="Times New Roman" charset="0"/>
                </a:rPr>
                <a:t>type</a:t>
              </a:r>
              <a:r>
                <a:rPr lang="en-US" sz="1600" b="1">
                  <a:latin typeface="Courier New" charset="0"/>
                </a:rPr>
                <a:t> element : </a:t>
              </a:r>
              <a:r>
                <a:rPr lang="en-US" sz="1600" i="1">
                  <a:latin typeface="Times New Roman" charset="0"/>
                </a:rPr>
                <a:t>collection</a:t>
              </a:r>
              <a:r>
                <a:rPr lang="en-US" sz="1600" b="1">
                  <a:latin typeface="Courier New" charset="0"/>
                </a:rPr>
                <a:t>) {</a:t>
              </a:r>
            </a:p>
            <a:p>
              <a:r>
                <a:rPr lang="en-US" sz="1600" b="1">
                  <a:latin typeface="Courier New" charset="0"/>
                </a:rPr>
                <a:t>   </a:t>
              </a:r>
              <a:r>
                <a:rPr lang="en-US" sz="1600" i="1">
                  <a:latin typeface="Times New Roman" charset="0"/>
                </a:rPr>
                <a:t>. . . statements that process this particular element . . .</a:t>
              </a:r>
              <a:r>
                <a:rPr lang="en-US" sz="1600" b="1">
                  <a:latin typeface="Courier New" charset="0"/>
                </a:rPr>
                <a:t> </a:t>
              </a:r>
            </a:p>
            <a:p>
              <a:r>
                <a:rPr lang="en-US" sz="1600" b="1">
                  <a:latin typeface="Courier New"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983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983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Iteration Order</a:t>
            </a:r>
            <a:endParaRPr lang="en-US" sz="4000" b="1">
              <a:solidFill>
                <a:srgbClr val="FF0000"/>
              </a:solidFill>
              <a:latin typeface="Courier New" charset="0"/>
            </a:endParaRPr>
          </a:p>
        </p:txBody>
      </p:sp>
      <p:sp>
        <p:nvSpPr>
          <p:cNvPr id="400387" name="Rectangle 3"/>
          <p:cNvSpPr>
            <a:spLocks noChangeArrowheads="1"/>
          </p:cNvSpPr>
          <p:nvPr/>
        </p:nvSpPr>
        <p:spPr bwMode="auto">
          <a:xfrm>
            <a:off x="482600" y="1155700"/>
            <a:ext cx="8128000" cy="1816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For a collection that implements the </a:t>
            </a:r>
            <a:r>
              <a:rPr lang="en-US" sz="2000" b="1">
                <a:latin typeface="Courier New" charset="0"/>
              </a:rPr>
              <a:t>List</a:t>
            </a:r>
            <a:r>
              <a:rPr lang="en-US" sz="2400">
                <a:latin typeface="Times New Roman" charset="0"/>
              </a:rPr>
              <a:t> interface, the order in which iteration proceeds through the elements of the list is defined by the underlying ordering of the list.  The element at index 0 comes first, followed by the other elements in order.</a:t>
            </a:r>
          </a:p>
        </p:txBody>
      </p:sp>
      <p:sp>
        <p:nvSpPr>
          <p:cNvPr id="400388" name="Rectangle 4"/>
          <p:cNvSpPr>
            <a:spLocks noChangeArrowheads="1"/>
          </p:cNvSpPr>
          <p:nvPr/>
        </p:nvSpPr>
        <p:spPr bwMode="auto">
          <a:xfrm>
            <a:off x="482600" y="2578100"/>
            <a:ext cx="8128000" cy="1828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ordering of iteration in a </a:t>
            </a:r>
            <a:r>
              <a:rPr lang="en-US" sz="2000" b="1">
                <a:latin typeface="Courier New" charset="0"/>
              </a:rPr>
              <a:t>Set</a:t>
            </a:r>
            <a:r>
              <a:rPr lang="en-US" sz="2400">
                <a:latin typeface="Times New Roman" charset="0"/>
              </a:rPr>
              <a:t> is more difficult to specify because a set is, by definition, an unordered collection.  A set that implements only the </a:t>
            </a:r>
            <a:r>
              <a:rPr lang="en-US" sz="2000" b="1">
                <a:latin typeface="Courier New" charset="0"/>
              </a:rPr>
              <a:t>Set</a:t>
            </a:r>
            <a:r>
              <a:rPr lang="en-US" sz="2400">
                <a:latin typeface="Times New Roman" charset="0"/>
              </a:rPr>
              <a:t> interface, for example, is free to deliver up elements in any order, typically choosing an order that is convenient for the implementation.</a:t>
            </a:r>
          </a:p>
        </p:txBody>
      </p:sp>
      <p:sp>
        <p:nvSpPr>
          <p:cNvPr id="400389" name="Rectangle 5"/>
          <p:cNvSpPr>
            <a:spLocks noChangeArrowheads="1"/>
          </p:cNvSpPr>
          <p:nvPr/>
        </p:nvSpPr>
        <p:spPr bwMode="auto">
          <a:xfrm>
            <a:off x="482600" y="4318000"/>
            <a:ext cx="8128000" cy="1828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If, however, a </a:t>
            </a:r>
            <a:r>
              <a:rPr lang="en-US" sz="2000" b="1">
                <a:latin typeface="Courier New" charset="0"/>
              </a:rPr>
              <a:t>Set</a:t>
            </a:r>
            <a:r>
              <a:rPr lang="en-US" sz="2400">
                <a:latin typeface="Times New Roman" charset="0"/>
              </a:rPr>
              <a:t> also implements the </a:t>
            </a:r>
            <a:r>
              <a:rPr lang="en-US" sz="2000" b="1">
                <a:latin typeface="Courier New" charset="0"/>
              </a:rPr>
              <a:t>SortedSet</a:t>
            </a:r>
            <a:r>
              <a:rPr lang="en-US" sz="2400">
                <a:latin typeface="Times New Roman" charset="0"/>
              </a:rPr>
              <a:t> interface (as the </a:t>
            </a:r>
            <a:r>
              <a:rPr lang="en-US" sz="2000" b="1">
                <a:latin typeface="Courier New" charset="0"/>
              </a:rPr>
              <a:t>TreeSet</a:t>
            </a:r>
            <a:r>
              <a:rPr lang="en-US" sz="2400">
                <a:latin typeface="Times New Roman" charset="0"/>
              </a:rPr>
              <a:t> class does), the iterator sorts its elements so they appear in ascending order according to the </a:t>
            </a:r>
            <a:r>
              <a:rPr lang="en-US" sz="2000" b="1">
                <a:latin typeface="Courier New" charset="0"/>
              </a:rPr>
              <a:t>compareTo</a:t>
            </a:r>
            <a:r>
              <a:rPr lang="en-US" sz="2400">
                <a:latin typeface="Times New Roman" charset="0"/>
              </a:rPr>
              <a:t> method for that class.  An iterator for a </a:t>
            </a:r>
            <a:r>
              <a:rPr lang="en-US" sz="2000" b="1">
                <a:latin typeface="Courier New" charset="0"/>
              </a:rPr>
              <a:t>TreeSet</a:t>
            </a:r>
            <a:r>
              <a:rPr lang="en-US" sz="2400">
                <a:latin typeface="Times New Roman" charset="0"/>
              </a:rPr>
              <a:t> of strings therefore delivers its elements in alphabetical order.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03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038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8" grpId="0" build="p" autoUpdateAnimBg="0"/>
      <p:bldP spid="400389" grpId="0" build="p"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Maps</a:t>
            </a:r>
            <a:endParaRPr lang="en-US" dirty="0">
              <a:solidFill>
                <a:srgbClr val="FF0000"/>
              </a:solidFill>
            </a:endParaRPr>
          </a:p>
        </p:txBody>
      </p:sp>
      <p:sp>
        <p:nvSpPr>
          <p:cNvPr id="354307" name="Rectangle 3"/>
          <p:cNvSpPr>
            <a:spLocks noChangeArrowheads="1"/>
          </p:cNvSpPr>
          <p:nvPr/>
        </p:nvSpPr>
        <p:spPr bwMode="auto">
          <a:xfrm>
            <a:off x="482600" y="1155700"/>
            <a:ext cx="8128000" cy="1282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smtClean="0">
                <a:latin typeface="Times New Roman" charset="0"/>
              </a:rPr>
              <a:t>A </a:t>
            </a:r>
            <a:r>
              <a:rPr lang="en-US" sz="2400" b="1" i="1" dirty="0" smtClean="0">
                <a:latin typeface="Times New Roman" charset="0"/>
              </a:rPr>
              <a:t>map </a:t>
            </a:r>
            <a:r>
              <a:rPr lang="en-US" sz="2400" dirty="0" smtClean="0">
                <a:latin typeface="Times New Roman" charset="0"/>
              </a:rPr>
              <a:t>is a data structure that implements an associative relationship between keys and values. A </a:t>
            </a:r>
            <a:r>
              <a:rPr lang="en-US" sz="2400" b="1" i="1" dirty="0" smtClean="0">
                <a:latin typeface="Times New Roman" charset="0"/>
              </a:rPr>
              <a:t>key</a:t>
            </a:r>
            <a:r>
              <a:rPr lang="en-US" sz="2400" dirty="0" smtClean="0">
                <a:latin typeface="Times New Roman" charset="0"/>
              </a:rPr>
              <a:t> is an object that never appears more than once in a map and can therefore be used to identify a </a:t>
            </a:r>
            <a:r>
              <a:rPr lang="en-US" sz="2400" b="1" i="1" dirty="0" smtClean="0">
                <a:latin typeface="Times New Roman" charset="0"/>
              </a:rPr>
              <a:t>value</a:t>
            </a:r>
            <a:r>
              <a:rPr lang="en-US" sz="2400" i="1" dirty="0" smtClean="0">
                <a:latin typeface="Times New Roman" charset="0"/>
              </a:rPr>
              <a:t>,</a:t>
            </a:r>
            <a:r>
              <a:rPr lang="en-US" sz="2400" dirty="0" smtClean="0">
                <a:latin typeface="Times New Roman" charset="0"/>
              </a:rPr>
              <a:t> which is the object associated with a particular key.</a:t>
            </a:r>
            <a:endParaRPr lang="en-US" sz="2400" dirty="0">
              <a:latin typeface="Times New Roman" charset="0"/>
            </a:endParaRPr>
          </a:p>
        </p:txBody>
      </p:sp>
      <p:sp>
        <p:nvSpPr>
          <p:cNvPr id="354308" name="Rectangle 4"/>
          <p:cNvSpPr>
            <a:spLocks noChangeArrowheads="1"/>
          </p:cNvSpPr>
          <p:nvPr/>
        </p:nvSpPr>
        <p:spPr bwMode="auto">
          <a:xfrm>
            <a:off x="482600" y="2895600"/>
            <a:ext cx="8128000" cy="1828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smtClean="0">
                <a:latin typeface="Times New Roman" charset="0"/>
              </a:rPr>
              <a:t>Maps</a:t>
            </a:r>
            <a:r>
              <a:rPr lang="en-US" dirty="0" smtClean="0">
                <a:latin typeface="Times New Roman" charset="0"/>
              </a:rPr>
              <a:t> </a:t>
            </a:r>
            <a:r>
              <a:rPr lang="en-US" sz="2400" dirty="0" smtClean="0">
                <a:latin typeface="Times New Roman" charset="0"/>
              </a:rPr>
              <a:t>are one of the most useful tools in the Java Collections Framework and come up in all sorts of applications, including </a:t>
            </a:r>
            <a:r>
              <a:rPr lang="en-US" sz="2400" dirty="0" err="1" smtClean="0">
                <a:latin typeface="Times New Roman" charset="0"/>
              </a:rPr>
              <a:t>NameSurfer</a:t>
            </a:r>
            <a:r>
              <a:rPr lang="en-US" sz="2400" dirty="0" smtClean="0">
                <a:latin typeface="Times New Roman" charset="0"/>
              </a:rPr>
              <a:t>.</a:t>
            </a:r>
            <a:endParaRPr lang="en-US" sz="3200" dirty="0">
              <a:latin typeface="Times New Roman" charset="0"/>
            </a:endParaRPr>
          </a:p>
        </p:txBody>
      </p:sp>
      <p:grpSp>
        <p:nvGrpSpPr>
          <p:cNvPr id="2" name="Group 5"/>
          <p:cNvGrpSpPr>
            <a:grpSpLocks/>
          </p:cNvGrpSpPr>
          <p:nvPr/>
        </p:nvGrpSpPr>
        <p:grpSpPr bwMode="auto">
          <a:xfrm>
            <a:off x="482600" y="4013200"/>
            <a:ext cx="8204200" cy="1816100"/>
            <a:chOff x="304" y="2976"/>
            <a:chExt cx="5168" cy="1144"/>
          </a:xfrm>
        </p:grpSpPr>
        <p:grpSp>
          <p:nvGrpSpPr>
            <p:cNvPr id="3" name="Group 6"/>
            <p:cNvGrpSpPr>
              <a:grpSpLocks/>
            </p:cNvGrpSpPr>
            <p:nvPr/>
          </p:nvGrpSpPr>
          <p:grpSpPr bwMode="auto">
            <a:xfrm>
              <a:off x="576" y="3494"/>
              <a:ext cx="1536" cy="626"/>
              <a:chOff x="144" y="3312"/>
              <a:chExt cx="1536" cy="626"/>
            </a:xfrm>
          </p:grpSpPr>
          <p:sp>
            <p:nvSpPr>
              <p:cNvPr id="354312" name="Rectangle 8"/>
              <p:cNvSpPr>
                <a:spLocks noChangeArrowheads="1"/>
              </p:cNvSpPr>
              <p:nvPr/>
            </p:nvSpPr>
            <p:spPr bwMode="auto">
              <a:xfrm>
                <a:off x="144" y="3312"/>
                <a:ext cx="1536"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0000"/>
                  </a:lnSpc>
                </a:pPr>
                <a:r>
                  <a:rPr lang="en-US" sz="1600" i="1">
                    <a:latin typeface="Times New Roman" charset="0"/>
                  </a:rPr>
                  <a:t>map</a:t>
                </a:r>
                <a:r>
                  <a:rPr lang="en-US" sz="1600" b="1">
                    <a:latin typeface="Courier New" charset="0"/>
                  </a:rPr>
                  <a:t>.put(</a:t>
                </a:r>
                <a:r>
                  <a:rPr lang="en-US" sz="1600" i="1">
                    <a:latin typeface="Times New Roman" charset="0"/>
                  </a:rPr>
                  <a:t>key</a:t>
                </a:r>
                <a:r>
                  <a:rPr lang="en-US" sz="1600" b="1">
                    <a:latin typeface="Courier New" charset="0"/>
                  </a:rPr>
                  <a:t>,</a:t>
                </a:r>
                <a:r>
                  <a:rPr lang="en-US" sz="1600" i="1">
                    <a:latin typeface="Times New Roman" charset="0"/>
                  </a:rPr>
                  <a:t> value</a:t>
                </a:r>
                <a:r>
                  <a:rPr lang="en-US" sz="1600" b="1">
                    <a:latin typeface="Courier New" charset="0"/>
                  </a:rPr>
                  <a:t>)</a:t>
                </a:r>
              </a:p>
            </p:txBody>
          </p:sp>
          <p:sp>
            <p:nvSpPr>
              <p:cNvPr id="354313" name="Rectangle 9"/>
              <p:cNvSpPr>
                <a:spLocks noChangeArrowheads="1"/>
              </p:cNvSpPr>
              <p:nvPr/>
            </p:nvSpPr>
            <p:spPr bwMode="auto">
              <a:xfrm>
                <a:off x="144" y="3518"/>
                <a:ext cx="1536"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0000"/>
                  </a:lnSpc>
                </a:pPr>
                <a:r>
                  <a:rPr lang="en-US" sz="1600" i="1">
                    <a:latin typeface="Times New Roman" charset="0"/>
                  </a:rPr>
                  <a:t>map</a:t>
                </a:r>
                <a:r>
                  <a:rPr lang="en-US" sz="1600" b="1">
                    <a:latin typeface="Courier New" charset="0"/>
                  </a:rPr>
                  <a:t>.get(</a:t>
                </a:r>
                <a:r>
                  <a:rPr lang="en-US" sz="1600" i="1">
                    <a:latin typeface="Times New Roman" charset="0"/>
                  </a:rPr>
                  <a:t>key</a:t>
                </a:r>
                <a:r>
                  <a:rPr lang="en-US" sz="1600" b="1">
                    <a:latin typeface="Courier New" charset="0"/>
                  </a:rPr>
                  <a:t>)</a:t>
                </a:r>
              </a:p>
            </p:txBody>
          </p:sp>
          <p:sp>
            <p:nvSpPr>
              <p:cNvPr id="15" name="Rectangle 9"/>
              <p:cNvSpPr>
                <a:spLocks noChangeArrowheads="1"/>
              </p:cNvSpPr>
              <p:nvPr/>
            </p:nvSpPr>
            <p:spPr bwMode="auto">
              <a:xfrm>
                <a:off x="144" y="3726"/>
                <a:ext cx="1536"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0000"/>
                  </a:lnSpc>
                </a:pPr>
                <a:r>
                  <a:rPr lang="en-US" sz="1600" i="1" dirty="0" err="1" smtClean="0">
                    <a:latin typeface="Times New Roman" charset="0"/>
                  </a:rPr>
                  <a:t>map</a:t>
                </a:r>
                <a:r>
                  <a:rPr lang="en-US" sz="1600" b="1" dirty="0" err="1" smtClean="0">
                    <a:latin typeface="Courier New" charset="0"/>
                  </a:rPr>
                  <a:t>.containsKey(</a:t>
                </a:r>
                <a:r>
                  <a:rPr lang="en-US" sz="1600" i="1" dirty="0" err="1">
                    <a:latin typeface="Times New Roman" charset="0"/>
                  </a:rPr>
                  <a:t>key</a:t>
                </a:r>
                <a:r>
                  <a:rPr lang="en-US" sz="1600" b="1" dirty="0">
                    <a:latin typeface="Courier New" charset="0"/>
                  </a:rPr>
                  <a:t>)</a:t>
                </a:r>
              </a:p>
            </p:txBody>
          </p:sp>
        </p:grpSp>
        <p:grpSp>
          <p:nvGrpSpPr>
            <p:cNvPr id="4" name="Group 10"/>
            <p:cNvGrpSpPr>
              <a:grpSpLocks/>
            </p:cNvGrpSpPr>
            <p:nvPr/>
          </p:nvGrpSpPr>
          <p:grpSpPr bwMode="auto">
            <a:xfrm>
              <a:off x="2112" y="3494"/>
              <a:ext cx="3360" cy="626"/>
              <a:chOff x="1680" y="3312"/>
              <a:chExt cx="3847" cy="626"/>
            </a:xfrm>
          </p:grpSpPr>
          <p:sp>
            <p:nvSpPr>
              <p:cNvPr id="354316" name="Rectangle 12"/>
              <p:cNvSpPr>
                <a:spLocks noChangeArrowheads="1"/>
              </p:cNvSpPr>
              <p:nvPr/>
            </p:nvSpPr>
            <p:spPr bwMode="auto">
              <a:xfrm>
                <a:off x="1680" y="3312"/>
                <a:ext cx="3847"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lang="en-US">
                    <a:latin typeface="Times New Roman" charset="0"/>
                  </a:rPr>
                  <a:t>Sets the association for </a:t>
                </a:r>
                <a:r>
                  <a:rPr lang="en-US" i="1">
                    <a:latin typeface="Times New Roman" charset="0"/>
                  </a:rPr>
                  <a:t>key</a:t>
                </a:r>
                <a:r>
                  <a:rPr lang="en-US">
                    <a:latin typeface="Times New Roman" charset="0"/>
                  </a:rPr>
                  <a:t> in the map to </a:t>
                </a:r>
                <a:r>
                  <a:rPr lang="en-US" i="1">
                    <a:latin typeface="Times New Roman" charset="0"/>
                  </a:rPr>
                  <a:t>value</a:t>
                </a:r>
                <a:r>
                  <a:rPr lang="en-US">
                    <a:latin typeface="Times New Roman" charset="0"/>
                  </a:rPr>
                  <a:t>.</a:t>
                </a:r>
                <a:endParaRPr lang="en-US" i="1">
                  <a:latin typeface="Times New Roman" charset="0"/>
                </a:endParaRPr>
              </a:p>
            </p:txBody>
          </p:sp>
          <p:sp>
            <p:nvSpPr>
              <p:cNvPr id="354317" name="Rectangle 13"/>
              <p:cNvSpPr>
                <a:spLocks noChangeArrowheads="1"/>
              </p:cNvSpPr>
              <p:nvPr/>
            </p:nvSpPr>
            <p:spPr bwMode="auto">
              <a:xfrm>
                <a:off x="1680" y="3518"/>
                <a:ext cx="3847"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lang="en-US">
                    <a:latin typeface="Times New Roman" charset="0"/>
                  </a:rPr>
                  <a:t>Returns the value associated with </a:t>
                </a:r>
                <a:r>
                  <a:rPr lang="en-US" i="1">
                    <a:latin typeface="Times New Roman" charset="0"/>
                  </a:rPr>
                  <a:t>key</a:t>
                </a:r>
                <a:r>
                  <a:rPr lang="en-US">
                    <a:latin typeface="Times New Roman" charset="0"/>
                  </a:rPr>
                  <a:t>, or </a:t>
                </a:r>
                <a:r>
                  <a:rPr lang="en-US" sz="1600" b="1">
                    <a:latin typeface="Courier New" charset="0"/>
                  </a:rPr>
                  <a:t>null</a:t>
                </a:r>
                <a:r>
                  <a:rPr lang="en-US">
                    <a:latin typeface="Times New Roman" charset="0"/>
                  </a:rPr>
                  <a:t> if none.</a:t>
                </a:r>
              </a:p>
            </p:txBody>
          </p:sp>
          <p:sp>
            <p:nvSpPr>
              <p:cNvPr id="16" name="Rectangle 13"/>
              <p:cNvSpPr>
                <a:spLocks noChangeArrowheads="1"/>
              </p:cNvSpPr>
              <p:nvPr/>
            </p:nvSpPr>
            <p:spPr bwMode="auto">
              <a:xfrm>
                <a:off x="1680" y="3726"/>
                <a:ext cx="3847" cy="21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lang="en-US" dirty="0">
                    <a:latin typeface="Times New Roman" charset="0"/>
                  </a:rPr>
                  <a:t>Returns</a:t>
                </a:r>
                <a:r>
                  <a:rPr lang="en-US" dirty="0" smtClean="0">
                    <a:latin typeface="Times New Roman" charset="0"/>
                  </a:rPr>
                  <a:t> </a:t>
                </a:r>
                <a:r>
                  <a:rPr lang="en-US" sz="1600" b="1" dirty="0" smtClean="0">
                    <a:latin typeface="Courier New"/>
                    <a:cs typeface="Courier New"/>
                  </a:rPr>
                  <a:t>true</a:t>
                </a:r>
                <a:r>
                  <a:rPr lang="en-US" dirty="0" smtClean="0">
                    <a:latin typeface="Times New Roman" charset="0"/>
                  </a:rPr>
                  <a:t> if the map contains an association for </a:t>
                </a:r>
                <a:r>
                  <a:rPr lang="en-US" i="1" dirty="0" smtClean="0">
                    <a:latin typeface="Times New Roman" charset="0"/>
                  </a:rPr>
                  <a:t>key</a:t>
                </a:r>
                <a:r>
                  <a:rPr lang="en-US" dirty="0" smtClean="0">
                    <a:latin typeface="Times New Roman" charset="0"/>
                  </a:rPr>
                  <a:t>.</a:t>
                </a:r>
                <a:endParaRPr lang="en-US" dirty="0">
                  <a:latin typeface="Times New Roman" charset="0"/>
                </a:endParaRPr>
              </a:p>
            </p:txBody>
          </p:sp>
        </p:grpSp>
        <p:sp>
          <p:nvSpPr>
            <p:cNvPr id="354318" name="Rectangle 14"/>
            <p:cNvSpPr>
              <a:spLocks noChangeArrowheads="1"/>
            </p:cNvSpPr>
            <p:nvPr/>
          </p:nvSpPr>
          <p:spPr bwMode="auto">
            <a:xfrm>
              <a:off x="304" y="2976"/>
              <a:ext cx="5120" cy="68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charset="0"/>
                </a:rPr>
                <a:t>Although</a:t>
              </a:r>
              <a:r>
                <a:rPr lang="en-US" sz="2400" dirty="0" smtClean="0">
                  <a:latin typeface="Times New Roman" charset="0"/>
                </a:rPr>
                <a:t> maps export </a:t>
              </a:r>
              <a:r>
                <a:rPr lang="en-US" sz="2400" dirty="0">
                  <a:latin typeface="Times New Roman" charset="0"/>
                </a:rPr>
                <a:t>other methods as well, the</a:t>
              </a:r>
              <a:r>
                <a:rPr lang="en-US" sz="2400" dirty="0" smtClean="0">
                  <a:latin typeface="Times New Roman" charset="0"/>
                </a:rPr>
                <a:t> following operations are the most useful:</a:t>
              </a:r>
              <a:endParaRPr lang="en-US" sz="2400" dirty="0">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43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8" grpId="0" build="p"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Map</a:t>
            </a:r>
            <a:r>
              <a:rPr lang="en-US" sz="4000">
                <a:solidFill>
                  <a:srgbClr val="FF0000"/>
                </a:solidFill>
              </a:rPr>
              <a:t> Hierarchy</a:t>
            </a:r>
            <a:endParaRPr lang="en-US">
              <a:solidFill>
                <a:srgbClr val="FF0000"/>
              </a:solidFill>
            </a:endParaRPr>
          </a:p>
        </p:txBody>
      </p:sp>
      <p:sp>
        <p:nvSpPr>
          <p:cNvPr id="406531" name="Rectangle 3"/>
          <p:cNvSpPr>
            <a:spLocks noChangeArrowheads="1"/>
          </p:cNvSpPr>
          <p:nvPr/>
        </p:nvSpPr>
        <p:spPr bwMode="auto">
          <a:xfrm>
            <a:off x="457200" y="3278188"/>
            <a:ext cx="8229600" cy="3135312"/>
          </a:xfrm>
          <a:prstGeom prst="rect">
            <a:avLst/>
          </a:prstGeom>
          <a:solidFill>
            <a:srgbClr val="E5E5E5"/>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sp>
        <p:nvSpPr>
          <p:cNvPr id="406532" name="Rectangle 4">
            <a:hlinkClick r:id="rId3" action="ppaction://hlinksldjump"/>
          </p:cNvPr>
          <p:cNvSpPr>
            <a:spLocks noChangeArrowheads="1"/>
          </p:cNvSpPr>
          <p:nvPr/>
        </p:nvSpPr>
        <p:spPr bwMode="auto">
          <a:xfrm>
            <a:off x="3870325" y="3581400"/>
            <a:ext cx="1143000"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a:latin typeface="Helvetica" charset="0"/>
              </a:rPr>
              <a:t>«interface»</a:t>
            </a:r>
          </a:p>
          <a:p>
            <a:pPr algn="ctr">
              <a:lnSpc>
                <a:spcPct val="85000"/>
              </a:lnSpc>
            </a:pPr>
            <a:r>
              <a:rPr lang="en-US" sz="1200" b="1">
                <a:latin typeface="Courier New" charset="0"/>
              </a:rPr>
              <a:t>Map</a:t>
            </a:r>
            <a:endParaRPr lang="en-US" sz="1400" b="1">
              <a:latin typeface="Courier New" charset="0"/>
            </a:endParaRPr>
          </a:p>
        </p:txBody>
      </p:sp>
      <p:sp>
        <p:nvSpPr>
          <p:cNvPr id="406533" name="Rectangle 5">
            <a:hlinkClick r:id="rId4" action="ppaction://hlinksldjump"/>
          </p:cNvPr>
          <p:cNvSpPr>
            <a:spLocks noChangeArrowheads="1"/>
          </p:cNvSpPr>
          <p:nvPr/>
        </p:nvSpPr>
        <p:spPr bwMode="auto">
          <a:xfrm>
            <a:off x="3124200" y="5753100"/>
            <a:ext cx="1203325"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a:latin typeface="Courier New" charset="0"/>
              </a:rPr>
              <a:t>HashMap</a:t>
            </a:r>
            <a:endParaRPr lang="en-US" sz="2400">
              <a:latin typeface="Helvetica" charset="0"/>
            </a:endParaRPr>
          </a:p>
        </p:txBody>
      </p:sp>
      <p:sp>
        <p:nvSpPr>
          <p:cNvPr id="406534" name="AutoShape 6"/>
          <p:cNvSpPr>
            <a:spLocks noChangeArrowheads="1"/>
          </p:cNvSpPr>
          <p:nvPr/>
        </p:nvSpPr>
        <p:spPr bwMode="auto">
          <a:xfrm rot="2278604">
            <a:off x="4154488" y="503555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sp>
        <p:nvSpPr>
          <p:cNvPr id="406535" name="AutoShape 7"/>
          <p:cNvSpPr>
            <a:spLocks noChangeArrowheads="1"/>
          </p:cNvSpPr>
          <p:nvPr/>
        </p:nvSpPr>
        <p:spPr bwMode="auto">
          <a:xfrm rot="19321396" flipH="1">
            <a:off x="4535488" y="503555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406536" name="AutoShape 8"/>
          <p:cNvCxnSpPr>
            <a:cxnSpLocks noChangeShapeType="1"/>
            <a:stCxn id="406533" idx="0"/>
            <a:endCxn id="406534" idx="3"/>
          </p:cNvCxnSpPr>
          <p:nvPr/>
        </p:nvCxnSpPr>
        <p:spPr bwMode="auto">
          <a:xfrm flipV="1">
            <a:off x="3725863" y="5181600"/>
            <a:ext cx="484187" cy="571500"/>
          </a:xfrm>
          <a:prstGeom prst="straightConnector1">
            <a:avLst/>
          </a:prstGeom>
          <a:noFill/>
          <a:ln w="9525">
            <a:solidFill>
              <a:schemeClr val="tx1"/>
            </a:solidFill>
            <a:round/>
            <a:headEnd/>
            <a:tailEnd/>
          </a:ln>
          <a:effectLst/>
        </p:spPr>
      </p:cxnSp>
      <p:cxnSp>
        <p:nvCxnSpPr>
          <p:cNvPr id="406537" name="AutoShape 9"/>
          <p:cNvCxnSpPr>
            <a:cxnSpLocks noChangeShapeType="1"/>
            <a:stCxn id="406541" idx="0"/>
            <a:endCxn id="406535" idx="3"/>
          </p:cNvCxnSpPr>
          <p:nvPr/>
        </p:nvCxnSpPr>
        <p:spPr bwMode="auto">
          <a:xfrm flipH="1" flipV="1">
            <a:off x="4691063" y="5181600"/>
            <a:ext cx="495300" cy="571500"/>
          </a:xfrm>
          <a:prstGeom prst="straightConnector1">
            <a:avLst/>
          </a:prstGeom>
          <a:noFill/>
          <a:ln w="9525">
            <a:solidFill>
              <a:schemeClr val="tx1"/>
            </a:solidFill>
            <a:round/>
            <a:headEnd/>
            <a:tailEnd/>
          </a:ln>
          <a:effectLst/>
        </p:spPr>
      </p:cxnSp>
      <p:sp>
        <p:nvSpPr>
          <p:cNvPr id="406538" name="Rectangle 10">
            <a:hlinkClick r:id="rId3" action="ppaction://hlinksldjump"/>
          </p:cNvPr>
          <p:cNvSpPr>
            <a:spLocks noChangeArrowheads="1"/>
          </p:cNvSpPr>
          <p:nvPr/>
        </p:nvSpPr>
        <p:spPr bwMode="auto">
          <a:xfrm>
            <a:off x="3832225" y="4667250"/>
            <a:ext cx="1219200"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i="1">
                <a:latin typeface="Courier New" charset="0"/>
              </a:rPr>
              <a:t>AbstractMap</a:t>
            </a:r>
            <a:endParaRPr lang="en-US" sz="1400" b="1">
              <a:latin typeface="Courier New" charset="0"/>
            </a:endParaRPr>
          </a:p>
        </p:txBody>
      </p:sp>
      <p:sp>
        <p:nvSpPr>
          <p:cNvPr id="406539" name="AutoShape 11"/>
          <p:cNvSpPr>
            <a:spLocks noChangeArrowheads="1"/>
          </p:cNvSpPr>
          <p:nvPr/>
        </p:nvSpPr>
        <p:spPr bwMode="auto">
          <a:xfrm>
            <a:off x="4335463" y="397510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406540" name="AutoShape 12"/>
          <p:cNvCxnSpPr>
            <a:cxnSpLocks noChangeShapeType="1"/>
            <a:stCxn id="406538" idx="0"/>
            <a:endCxn id="406539" idx="3"/>
          </p:cNvCxnSpPr>
          <p:nvPr/>
        </p:nvCxnSpPr>
        <p:spPr bwMode="auto">
          <a:xfrm flipV="1">
            <a:off x="4441825" y="4140200"/>
            <a:ext cx="0" cy="527050"/>
          </a:xfrm>
          <a:prstGeom prst="straightConnector1">
            <a:avLst/>
          </a:prstGeom>
          <a:noFill/>
          <a:ln w="9525">
            <a:solidFill>
              <a:schemeClr val="tx1"/>
            </a:solidFill>
            <a:prstDash val="dash"/>
            <a:round/>
            <a:headEnd/>
            <a:tailEnd/>
          </a:ln>
          <a:effectLst/>
        </p:spPr>
      </p:cxnSp>
      <p:sp>
        <p:nvSpPr>
          <p:cNvPr id="406541" name="Rectangle 13">
            <a:hlinkClick r:id="rId4" action="ppaction://hlinksldjump"/>
          </p:cNvPr>
          <p:cNvSpPr>
            <a:spLocks noChangeArrowheads="1"/>
          </p:cNvSpPr>
          <p:nvPr/>
        </p:nvSpPr>
        <p:spPr bwMode="auto">
          <a:xfrm>
            <a:off x="4584700" y="5753100"/>
            <a:ext cx="1203325"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b="1">
                <a:latin typeface="Courier New" charset="0"/>
              </a:rPr>
              <a:t>TreeMap</a:t>
            </a:r>
            <a:endParaRPr lang="en-US" sz="2400">
              <a:latin typeface="Helvetica" charset="0"/>
            </a:endParaRPr>
          </a:p>
        </p:txBody>
      </p:sp>
      <p:sp>
        <p:nvSpPr>
          <p:cNvPr id="406542" name="Rectangle 14">
            <a:hlinkClick r:id="rId3" action="ppaction://hlinksldjump"/>
          </p:cNvPr>
          <p:cNvSpPr>
            <a:spLocks noChangeArrowheads="1"/>
          </p:cNvSpPr>
          <p:nvPr/>
        </p:nvSpPr>
        <p:spPr bwMode="auto">
          <a:xfrm>
            <a:off x="5368925" y="4667250"/>
            <a:ext cx="1143000" cy="37465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1200">
                <a:latin typeface="Helvetica" charset="0"/>
              </a:rPr>
              <a:t>«interface»</a:t>
            </a:r>
          </a:p>
          <a:p>
            <a:pPr algn="ctr">
              <a:lnSpc>
                <a:spcPct val="85000"/>
              </a:lnSpc>
            </a:pPr>
            <a:r>
              <a:rPr lang="en-US" sz="1200" b="1">
                <a:latin typeface="Courier New" charset="0"/>
              </a:rPr>
              <a:t>SortedMap</a:t>
            </a:r>
            <a:endParaRPr lang="en-US" sz="1400" b="1">
              <a:latin typeface="Courier New" charset="0"/>
            </a:endParaRPr>
          </a:p>
        </p:txBody>
      </p:sp>
      <p:sp>
        <p:nvSpPr>
          <p:cNvPr id="406543" name="AutoShape 15"/>
          <p:cNvSpPr>
            <a:spLocks noChangeArrowheads="1"/>
          </p:cNvSpPr>
          <p:nvPr/>
        </p:nvSpPr>
        <p:spPr bwMode="auto">
          <a:xfrm rot="18300000" flipH="1">
            <a:off x="4967287" y="3929063"/>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406544" name="AutoShape 16"/>
          <p:cNvCxnSpPr>
            <a:cxnSpLocks noChangeShapeType="1"/>
            <a:stCxn id="406542" idx="0"/>
            <a:endCxn id="406543" idx="3"/>
          </p:cNvCxnSpPr>
          <p:nvPr/>
        </p:nvCxnSpPr>
        <p:spPr bwMode="auto">
          <a:xfrm flipH="1" flipV="1">
            <a:off x="5140325" y="4057650"/>
            <a:ext cx="800100" cy="609600"/>
          </a:xfrm>
          <a:prstGeom prst="straightConnector1">
            <a:avLst/>
          </a:prstGeom>
          <a:noFill/>
          <a:ln w="9525">
            <a:solidFill>
              <a:schemeClr val="tx1"/>
            </a:solidFill>
            <a:prstDash val="dash"/>
            <a:round/>
            <a:headEnd/>
            <a:tailEnd/>
          </a:ln>
          <a:effectLst/>
        </p:spPr>
      </p:cxnSp>
      <p:sp>
        <p:nvSpPr>
          <p:cNvPr id="406545" name="AutoShape 17"/>
          <p:cNvSpPr>
            <a:spLocks noChangeArrowheads="1"/>
          </p:cNvSpPr>
          <p:nvPr/>
        </p:nvSpPr>
        <p:spPr bwMode="auto">
          <a:xfrm rot="2278604">
            <a:off x="5626100" y="5035550"/>
            <a:ext cx="212725" cy="165100"/>
          </a:xfrm>
          <a:prstGeom prst="triangle">
            <a:avLst>
              <a:gd name="adj" fmla="val 50000"/>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a:p>
        </p:txBody>
      </p:sp>
      <p:cxnSp>
        <p:nvCxnSpPr>
          <p:cNvPr id="406546" name="AutoShape 18"/>
          <p:cNvCxnSpPr>
            <a:cxnSpLocks noChangeShapeType="1"/>
            <a:stCxn id="406541" idx="0"/>
            <a:endCxn id="406545" idx="3"/>
          </p:cNvCxnSpPr>
          <p:nvPr/>
        </p:nvCxnSpPr>
        <p:spPr bwMode="auto">
          <a:xfrm flipV="1">
            <a:off x="5186363" y="5181600"/>
            <a:ext cx="495300" cy="571500"/>
          </a:xfrm>
          <a:prstGeom prst="straightConnector1">
            <a:avLst/>
          </a:prstGeom>
          <a:noFill/>
          <a:ln w="9525">
            <a:solidFill>
              <a:schemeClr val="tx1"/>
            </a:solidFill>
            <a:round/>
            <a:headEnd/>
            <a:tailEnd/>
          </a:ln>
          <a:effectLst/>
        </p:spPr>
      </p:cxnSp>
      <p:sp>
        <p:nvSpPr>
          <p:cNvPr id="406547" name="Text Box 19"/>
          <p:cNvSpPr txBox="1">
            <a:spLocks noChangeArrowheads="1"/>
          </p:cNvSpPr>
          <p:nvPr/>
        </p:nvSpPr>
        <p:spPr bwMode="auto">
          <a:xfrm>
            <a:off x="457200" y="1143000"/>
            <a:ext cx="8229600" cy="1671227"/>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dirty="0">
                <a:latin typeface="Times New Roman" charset="0"/>
              </a:rPr>
              <a:t>The following diagram shows the portion of the Java Collections Framework that implements the </a:t>
            </a:r>
            <a:r>
              <a:rPr lang="en-US" sz="2000" b="1" dirty="0">
                <a:latin typeface="Courier New" charset="0"/>
              </a:rPr>
              <a:t>Map</a:t>
            </a:r>
            <a:r>
              <a:rPr lang="en-US" sz="2400" dirty="0">
                <a:latin typeface="Times New Roman" charset="0"/>
              </a:rPr>
              <a:t> interface.  The structure matches that of the </a:t>
            </a:r>
            <a:r>
              <a:rPr lang="en-US" sz="2000" b="1" dirty="0">
                <a:latin typeface="Courier New" charset="0"/>
              </a:rPr>
              <a:t>Set</a:t>
            </a:r>
            <a:r>
              <a:rPr lang="en-US" sz="2400" dirty="0">
                <a:latin typeface="Times New Roman" charset="0"/>
              </a:rPr>
              <a:t> interface in the </a:t>
            </a:r>
            <a:r>
              <a:rPr lang="en-US" sz="2000" b="1" dirty="0">
                <a:latin typeface="Courier New" charset="0"/>
              </a:rPr>
              <a:t>Collection</a:t>
            </a:r>
            <a:r>
              <a:rPr lang="en-US" sz="2400" dirty="0">
                <a:latin typeface="Times New Roman" charset="0"/>
              </a:rPr>
              <a:t> hierarchy. The distinction between </a:t>
            </a:r>
            <a:r>
              <a:rPr lang="en-US" sz="2000" b="1" dirty="0" err="1">
                <a:latin typeface="Courier New" charset="0"/>
              </a:rPr>
              <a:t>HashMap</a:t>
            </a:r>
            <a:r>
              <a:rPr lang="en-US" sz="2400" dirty="0">
                <a:latin typeface="Times New Roman" charset="0"/>
              </a:rPr>
              <a:t> and </a:t>
            </a:r>
            <a:r>
              <a:rPr lang="en-US" sz="2000" b="1" dirty="0" err="1">
                <a:latin typeface="Courier New" charset="0"/>
              </a:rPr>
              <a:t>TreeMap</a:t>
            </a:r>
            <a:r>
              <a:rPr lang="en-US" sz="2400" dirty="0">
                <a:latin typeface="Times New Roman" charset="0"/>
              </a:rPr>
              <a:t> is the same as that between </a:t>
            </a:r>
            <a:r>
              <a:rPr lang="en-US" sz="2000" b="1" dirty="0" err="1">
                <a:latin typeface="Courier New" charset="0"/>
              </a:rPr>
              <a:t>HashSet</a:t>
            </a:r>
            <a:r>
              <a:rPr lang="en-US" sz="2400" dirty="0">
                <a:latin typeface="Times New Roman" charset="0"/>
              </a:rPr>
              <a:t> and </a:t>
            </a:r>
            <a:r>
              <a:rPr lang="en-US" sz="2000" b="1" dirty="0" err="1" smtClean="0">
                <a:latin typeface="Courier New" charset="0"/>
              </a:rPr>
              <a:t>TreeSet</a:t>
            </a:r>
            <a:r>
              <a:rPr lang="en-US" sz="2400" dirty="0" smtClean="0">
                <a:latin typeface="Times New Roman" charset="0"/>
              </a:rPr>
              <a:t> and affects the iteration order.</a:t>
            </a:r>
            <a:endParaRPr lang="en-US" sz="2400" dirty="0">
              <a:latin typeface="Times New Roman"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Constructing Maps</a:t>
            </a:r>
            <a:endParaRPr lang="en-US" dirty="0">
              <a:solidFill>
                <a:srgbClr val="FF0000"/>
              </a:solidFill>
            </a:endParaRPr>
          </a:p>
        </p:txBody>
      </p:sp>
      <p:sp>
        <p:nvSpPr>
          <p:cNvPr id="356356" name="Rectangle 4"/>
          <p:cNvSpPr>
            <a:spLocks noChangeArrowheads="1"/>
          </p:cNvSpPr>
          <p:nvPr/>
        </p:nvSpPr>
        <p:spPr bwMode="auto">
          <a:xfrm>
            <a:off x="482600" y="1295400"/>
            <a:ext cx="8128000" cy="51816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smtClean="0">
                <a:latin typeface="Times New Roman" charset="0"/>
              </a:rPr>
              <a:t>Even though it represents the root of the hierarchy on the previous slide, the </a:t>
            </a:r>
            <a:r>
              <a:rPr lang="en-US" sz="2000" b="1" dirty="0" smtClean="0">
                <a:latin typeface="Courier New"/>
                <a:cs typeface="Courier New"/>
              </a:rPr>
              <a:t>Map</a:t>
            </a:r>
            <a:r>
              <a:rPr lang="en-US" sz="2400" dirty="0" smtClean="0">
                <a:latin typeface="Times New Roman" charset="0"/>
              </a:rPr>
              <a:t> type in Java is an </a:t>
            </a:r>
            <a:r>
              <a:rPr lang="en-US" sz="2400" i="1" dirty="0" smtClean="0">
                <a:latin typeface="Times New Roman" charset="0"/>
              </a:rPr>
              <a:t>interface</a:t>
            </a:r>
            <a:r>
              <a:rPr lang="en-US" sz="2400" dirty="0" smtClean="0">
                <a:latin typeface="Times New Roman" charset="0"/>
              </a:rPr>
              <a:t> rather than a </a:t>
            </a:r>
            <a:r>
              <a:rPr lang="en-US" sz="2400" i="1" dirty="0" smtClean="0">
                <a:latin typeface="Times New Roman" charset="0"/>
              </a:rPr>
              <a:t>class.</a:t>
            </a:r>
            <a:r>
              <a:rPr lang="en-US" sz="2400" dirty="0" smtClean="0">
                <a:latin typeface="Times New Roman" charset="0"/>
              </a:rPr>
              <a:t>  One implication of this design decision is that you cannot use the identifier </a:t>
            </a:r>
            <a:r>
              <a:rPr lang="en-US" sz="2000" b="1" dirty="0" smtClean="0">
                <a:latin typeface="Courier New"/>
                <a:cs typeface="Courier New"/>
              </a:rPr>
              <a:t>Map</a:t>
            </a:r>
            <a:r>
              <a:rPr lang="en-US" sz="2400" dirty="0" smtClean="0">
                <a:latin typeface="Times New Roman" charset="0"/>
              </a:rPr>
              <a:t> as a constructor.  You must instead create either a </a:t>
            </a:r>
            <a:r>
              <a:rPr lang="en-US" sz="2000" b="1" dirty="0" err="1" smtClean="0">
                <a:latin typeface="Courier New"/>
                <a:cs typeface="Courier New"/>
              </a:rPr>
              <a:t>HashMap</a:t>
            </a:r>
            <a:r>
              <a:rPr lang="en-US" sz="2400" dirty="0" smtClean="0">
                <a:latin typeface="Times New Roman" charset="0"/>
              </a:rPr>
              <a:t> or a </a:t>
            </a:r>
            <a:r>
              <a:rPr lang="en-US" sz="2000" b="1" dirty="0" err="1" smtClean="0">
                <a:latin typeface="Courier New"/>
                <a:cs typeface="Courier New"/>
              </a:rPr>
              <a:t>TreeMap</a:t>
            </a:r>
            <a:r>
              <a:rPr lang="en-US" sz="2400" dirty="0" smtClean="0">
                <a:latin typeface="Times New Roman" charset="0"/>
              </a:rPr>
              <a:t>.</a:t>
            </a:r>
          </a:p>
          <a:p>
            <a:pPr marL="342900" indent="-342900" algn="just">
              <a:lnSpc>
                <a:spcPct val="85000"/>
              </a:lnSpc>
              <a:spcAft>
                <a:spcPct val="50000"/>
              </a:spcAft>
              <a:buFontTx/>
              <a:buChar char="•"/>
            </a:pPr>
            <a:r>
              <a:rPr lang="en-US" sz="2400" dirty="0" smtClean="0">
                <a:latin typeface="Times New Roman" charset="0"/>
              </a:rPr>
              <a:t>As </a:t>
            </a:r>
            <a:r>
              <a:rPr lang="en-US" sz="2400" dirty="0">
                <a:latin typeface="Times New Roman" charset="0"/>
              </a:rPr>
              <a:t>with the </a:t>
            </a:r>
            <a:r>
              <a:rPr lang="en-US" sz="2000" b="1" dirty="0" err="1">
                <a:latin typeface="Courier New" charset="0"/>
              </a:rPr>
              <a:t>ArrayList</a:t>
            </a:r>
            <a:r>
              <a:rPr lang="en-US" sz="2400" dirty="0">
                <a:latin typeface="Times New Roman" charset="0"/>
              </a:rPr>
              <a:t> </a:t>
            </a:r>
            <a:r>
              <a:rPr lang="en-US" sz="2400" dirty="0" smtClean="0">
                <a:latin typeface="Times New Roman" charset="0"/>
              </a:rPr>
              <a:t>class, </a:t>
            </a:r>
            <a:r>
              <a:rPr lang="en-US" sz="2400" dirty="0">
                <a:latin typeface="Times New Roman" charset="0"/>
              </a:rPr>
              <a:t>Java allows you to specify the types for</a:t>
            </a:r>
            <a:r>
              <a:rPr lang="en-US" sz="2400" dirty="0" smtClean="0">
                <a:latin typeface="Times New Roman" charset="0"/>
              </a:rPr>
              <a:t> keys </a:t>
            </a:r>
            <a:r>
              <a:rPr lang="en-US" sz="2400" smtClean="0">
                <a:latin typeface="Times New Roman" charset="0"/>
              </a:rPr>
              <a:t>and values by </a:t>
            </a:r>
            <a:r>
              <a:rPr lang="en-US" sz="2400" dirty="0" smtClean="0">
                <a:latin typeface="Times New Roman" charset="0"/>
              </a:rPr>
              <a:t>enclosing that </a:t>
            </a:r>
            <a:r>
              <a:rPr lang="en-US" sz="2400" dirty="0">
                <a:latin typeface="Times New Roman" charset="0"/>
              </a:rPr>
              <a:t>information in angle brackets after the class name.</a:t>
            </a:r>
            <a:r>
              <a:rPr lang="en-US" sz="2400" dirty="0" smtClean="0">
                <a:latin typeface="Times New Roman" charset="0"/>
              </a:rPr>
              <a:t>  For </a:t>
            </a:r>
            <a:r>
              <a:rPr lang="en-US" sz="2400" dirty="0">
                <a:latin typeface="Times New Roman" charset="0"/>
              </a:rPr>
              <a:t>example, the type designation </a:t>
            </a:r>
            <a:r>
              <a:rPr lang="en-US" sz="2000" b="1" dirty="0" err="1">
                <a:latin typeface="Courier New" charset="0"/>
              </a:rPr>
              <a:t>HashMap</a:t>
            </a:r>
            <a:r>
              <a:rPr lang="en-US" sz="2000" b="1" dirty="0">
                <a:latin typeface="Courier New" charset="0"/>
              </a:rPr>
              <a:t>&lt;</a:t>
            </a:r>
            <a:r>
              <a:rPr lang="en-US" sz="2000" b="1" dirty="0" err="1">
                <a:latin typeface="Courier New" charset="0"/>
              </a:rPr>
              <a:t>String,Integer</a:t>
            </a:r>
            <a:r>
              <a:rPr lang="en-US" sz="2000" b="1" dirty="0">
                <a:latin typeface="Courier New" charset="0"/>
              </a:rPr>
              <a:t>&gt;</a:t>
            </a:r>
            <a:r>
              <a:rPr lang="en-US" sz="2400" dirty="0">
                <a:latin typeface="Times New Roman" charset="0"/>
              </a:rPr>
              <a:t>  indicates a </a:t>
            </a:r>
            <a:r>
              <a:rPr lang="en-US" sz="2000" b="1" dirty="0" err="1">
                <a:latin typeface="Courier New" charset="0"/>
              </a:rPr>
              <a:t>HashMap</a:t>
            </a:r>
            <a:r>
              <a:rPr lang="en-US" sz="2400" dirty="0">
                <a:latin typeface="Times New Roman" charset="0"/>
              </a:rPr>
              <a:t> that uses strings as keys to obtain integer values</a:t>
            </a:r>
            <a:r>
              <a:rPr lang="en-US" sz="2400" dirty="0" smtClean="0">
                <a:latin typeface="Times New Roman" charset="0"/>
              </a:rPr>
              <a:t>.</a:t>
            </a:r>
          </a:p>
          <a:p>
            <a:pPr marL="342900" indent="-342900" algn="just">
              <a:lnSpc>
                <a:spcPct val="85000"/>
              </a:lnSpc>
              <a:spcAft>
                <a:spcPct val="50000"/>
              </a:spcAft>
              <a:buFontTx/>
              <a:buChar char="•"/>
            </a:pPr>
            <a:r>
              <a:rPr lang="en-US" sz="2400" dirty="0" smtClean="0">
                <a:latin typeface="Times New Roman" charset="0"/>
              </a:rPr>
              <a:t>The textbook goes to some length to describe how to use the </a:t>
            </a:r>
            <a:r>
              <a:rPr lang="en-US" sz="2000" b="1" dirty="0" err="1" smtClean="0">
                <a:latin typeface="Courier New" charset="0"/>
              </a:rPr>
              <a:t>HashMap</a:t>
            </a:r>
            <a:r>
              <a:rPr lang="en-US" sz="2400" dirty="0" smtClean="0">
                <a:latin typeface="Times New Roman" charset="0"/>
              </a:rPr>
              <a:t> in older versions of Java that do not support generic types.  Although this strategy was necessary when the book first came out, Java 5.0 and its successors are now so widely available that it doesn’t make sense to learn the older style.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635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635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6"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A Simple </a:t>
            </a:r>
            <a:r>
              <a:rPr lang="en-US" sz="3600" b="1">
                <a:solidFill>
                  <a:srgbClr val="FF0000"/>
                </a:solidFill>
                <a:latin typeface="Courier New" charset="0"/>
              </a:rPr>
              <a:t>HashMap</a:t>
            </a:r>
            <a:r>
              <a:rPr lang="en-US" sz="4000">
                <a:solidFill>
                  <a:srgbClr val="FF0000"/>
                </a:solidFill>
              </a:rPr>
              <a:t> Application</a:t>
            </a:r>
            <a:endParaRPr lang="en-US">
              <a:solidFill>
                <a:srgbClr val="FF0000"/>
              </a:solidFill>
            </a:endParaRPr>
          </a:p>
        </p:txBody>
      </p:sp>
      <p:sp>
        <p:nvSpPr>
          <p:cNvPr id="358403" name="Rectangle 3"/>
          <p:cNvSpPr>
            <a:spLocks noChangeArrowheads="1"/>
          </p:cNvSpPr>
          <p:nvPr/>
        </p:nvSpPr>
        <p:spPr bwMode="auto">
          <a:xfrm>
            <a:off x="482600" y="1155700"/>
            <a:ext cx="8128000" cy="749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Suppose that you want to write a program that displays the name of a state given its two-letter postal abbreviation.</a:t>
            </a:r>
          </a:p>
        </p:txBody>
      </p:sp>
      <p:sp>
        <p:nvSpPr>
          <p:cNvPr id="358404" name="Rectangle 4"/>
          <p:cNvSpPr>
            <a:spLocks noChangeArrowheads="1"/>
          </p:cNvSpPr>
          <p:nvPr/>
        </p:nvSpPr>
        <p:spPr bwMode="auto">
          <a:xfrm>
            <a:off x="482600" y="1968500"/>
            <a:ext cx="8128000" cy="1828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This program is an ideal application for the </a:t>
            </a:r>
            <a:r>
              <a:rPr lang="en-US" sz="2000" b="1">
                <a:latin typeface="Courier New" charset="0"/>
              </a:rPr>
              <a:t>HashMap</a:t>
            </a:r>
            <a:r>
              <a:rPr lang="en-US" sz="2400">
                <a:latin typeface="Times New Roman" charset="0"/>
              </a:rPr>
              <a:t> class because what you need is a map between two-letter codes and state names.  Each two-letter code uniquely identifies a particular state and therefore serves as a key for the </a:t>
            </a:r>
            <a:r>
              <a:rPr lang="en-US" sz="2000" b="1">
                <a:latin typeface="Courier New" charset="0"/>
              </a:rPr>
              <a:t>HashMap</a:t>
            </a:r>
            <a:r>
              <a:rPr lang="en-US" sz="2400">
                <a:latin typeface="Times New Roman" charset="0"/>
              </a:rPr>
              <a:t>; the state names are the corresponding  values.</a:t>
            </a:r>
          </a:p>
        </p:txBody>
      </p:sp>
      <p:grpSp>
        <p:nvGrpSpPr>
          <p:cNvPr id="2" name="Group 5"/>
          <p:cNvGrpSpPr>
            <a:grpSpLocks/>
          </p:cNvGrpSpPr>
          <p:nvPr/>
        </p:nvGrpSpPr>
        <p:grpSpPr bwMode="auto">
          <a:xfrm>
            <a:off x="482600" y="3708400"/>
            <a:ext cx="8128000" cy="1087438"/>
            <a:chOff x="304" y="2336"/>
            <a:chExt cx="5120" cy="685"/>
          </a:xfrm>
        </p:grpSpPr>
        <p:sp>
          <p:nvSpPr>
            <p:cNvPr id="358406" name="Rectangle 6"/>
            <p:cNvSpPr>
              <a:spLocks noChangeArrowheads="1"/>
            </p:cNvSpPr>
            <p:nvPr/>
          </p:nvSpPr>
          <p:spPr bwMode="auto">
            <a:xfrm>
              <a:off x="304" y="2336"/>
              <a:ext cx="5120" cy="44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To implement this program in Java, you need to perform the following steps, which are illustrated on the following slide:</a:t>
              </a:r>
            </a:p>
          </p:txBody>
        </p:sp>
        <p:grpSp>
          <p:nvGrpSpPr>
            <p:cNvPr id="3" name="Group 7"/>
            <p:cNvGrpSpPr>
              <a:grpSpLocks/>
            </p:cNvGrpSpPr>
            <p:nvPr/>
          </p:nvGrpSpPr>
          <p:grpSpPr bwMode="auto">
            <a:xfrm>
              <a:off x="544" y="2784"/>
              <a:ext cx="4880" cy="237"/>
              <a:chOff x="544" y="2160"/>
              <a:chExt cx="4880" cy="237"/>
            </a:xfrm>
          </p:grpSpPr>
          <p:sp>
            <p:nvSpPr>
              <p:cNvPr id="358408" name="Text Box 8"/>
              <p:cNvSpPr txBox="1">
                <a:spLocks noChangeArrowheads="1"/>
              </p:cNvSpPr>
              <p:nvPr/>
            </p:nvSpPr>
            <p:spPr bwMode="auto">
              <a:xfrm>
                <a:off x="784" y="2160"/>
                <a:ext cx="4640"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Create a </a:t>
                </a:r>
                <a:r>
                  <a:rPr lang="en-US" sz="2000" b="1">
                    <a:latin typeface="Courier New" charset="0"/>
                  </a:rPr>
                  <a:t>HashMap</a:t>
                </a:r>
                <a:r>
                  <a:rPr lang="en-US" sz="2200">
                    <a:latin typeface="Times New Roman" charset="0"/>
                  </a:rPr>
                  <a:t> containing all 50 key/value pairs.</a:t>
                </a:r>
              </a:p>
            </p:txBody>
          </p:sp>
          <p:sp>
            <p:nvSpPr>
              <p:cNvPr id="358409" name="Text Box 9"/>
              <p:cNvSpPr txBox="1">
                <a:spLocks noChangeArrowheads="1"/>
              </p:cNvSpPr>
              <p:nvPr/>
            </p:nvSpPr>
            <p:spPr bwMode="auto">
              <a:xfrm>
                <a:off x="544" y="2160"/>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1.</a:t>
                </a:r>
              </a:p>
            </p:txBody>
          </p:sp>
        </p:grpSp>
      </p:grpSp>
      <p:grpSp>
        <p:nvGrpSpPr>
          <p:cNvPr id="4" name="Group 10"/>
          <p:cNvGrpSpPr>
            <a:grpSpLocks/>
          </p:cNvGrpSpPr>
          <p:nvPr/>
        </p:nvGrpSpPr>
        <p:grpSpPr bwMode="auto">
          <a:xfrm>
            <a:off x="863600" y="4800600"/>
            <a:ext cx="7747000" cy="376238"/>
            <a:chOff x="544" y="2160"/>
            <a:chExt cx="4880" cy="237"/>
          </a:xfrm>
        </p:grpSpPr>
        <p:sp>
          <p:nvSpPr>
            <p:cNvPr id="358411" name="Text Box 11"/>
            <p:cNvSpPr txBox="1">
              <a:spLocks noChangeArrowheads="1"/>
            </p:cNvSpPr>
            <p:nvPr/>
          </p:nvSpPr>
          <p:spPr bwMode="auto">
            <a:xfrm>
              <a:off x="784" y="2160"/>
              <a:ext cx="4640"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Read in the two-letter abbreviation to translate.</a:t>
              </a:r>
            </a:p>
          </p:txBody>
        </p:sp>
        <p:sp>
          <p:nvSpPr>
            <p:cNvPr id="358412" name="Text Box 12"/>
            <p:cNvSpPr txBox="1">
              <a:spLocks noChangeArrowheads="1"/>
            </p:cNvSpPr>
            <p:nvPr/>
          </p:nvSpPr>
          <p:spPr bwMode="auto">
            <a:xfrm>
              <a:off x="544" y="2160"/>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2.</a:t>
              </a:r>
            </a:p>
          </p:txBody>
        </p:sp>
      </p:grpSp>
      <p:grpSp>
        <p:nvGrpSpPr>
          <p:cNvPr id="5" name="Group 13"/>
          <p:cNvGrpSpPr>
            <a:grpSpLocks/>
          </p:cNvGrpSpPr>
          <p:nvPr/>
        </p:nvGrpSpPr>
        <p:grpSpPr bwMode="auto">
          <a:xfrm>
            <a:off x="863600" y="5181600"/>
            <a:ext cx="7747000" cy="376238"/>
            <a:chOff x="544" y="2160"/>
            <a:chExt cx="4880" cy="237"/>
          </a:xfrm>
        </p:grpSpPr>
        <p:sp>
          <p:nvSpPr>
            <p:cNvPr id="358414" name="Text Box 14"/>
            <p:cNvSpPr txBox="1">
              <a:spLocks noChangeArrowheads="1"/>
            </p:cNvSpPr>
            <p:nvPr/>
          </p:nvSpPr>
          <p:spPr bwMode="auto">
            <a:xfrm>
              <a:off x="784" y="2160"/>
              <a:ext cx="4640"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Call </a:t>
              </a:r>
              <a:r>
                <a:rPr lang="en-US" sz="2000" b="1">
                  <a:latin typeface="Courier New" charset="0"/>
                </a:rPr>
                <a:t>get</a:t>
              </a:r>
              <a:r>
                <a:rPr lang="en-US" sz="2200">
                  <a:latin typeface="Times New Roman" charset="0"/>
                </a:rPr>
                <a:t> on the </a:t>
              </a:r>
              <a:r>
                <a:rPr lang="en-US" sz="2000" b="1">
                  <a:latin typeface="Courier New" charset="0"/>
                </a:rPr>
                <a:t>HashMap</a:t>
              </a:r>
              <a:r>
                <a:rPr lang="en-US" sz="2200">
                  <a:latin typeface="Times New Roman" charset="0"/>
                </a:rPr>
                <a:t> to find the state name.</a:t>
              </a:r>
            </a:p>
          </p:txBody>
        </p:sp>
        <p:sp>
          <p:nvSpPr>
            <p:cNvPr id="358415" name="Text Box 15"/>
            <p:cNvSpPr txBox="1">
              <a:spLocks noChangeArrowheads="1"/>
            </p:cNvSpPr>
            <p:nvPr/>
          </p:nvSpPr>
          <p:spPr bwMode="auto">
            <a:xfrm>
              <a:off x="544" y="2160"/>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3.</a:t>
              </a:r>
            </a:p>
          </p:txBody>
        </p:sp>
      </p:grpSp>
      <p:grpSp>
        <p:nvGrpSpPr>
          <p:cNvPr id="6" name="Group 16"/>
          <p:cNvGrpSpPr>
            <a:grpSpLocks/>
          </p:cNvGrpSpPr>
          <p:nvPr/>
        </p:nvGrpSpPr>
        <p:grpSpPr bwMode="auto">
          <a:xfrm>
            <a:off x="863600" y="5554663"/>
            <a:ext cx="7747000" cy="376237"/>
            <a:chOff x="544" y="2160"/>
            <a:chExt cx="4880" cy="237"/>
          </a:xfrm>
        </p:grpSpPr>
        <p:sp>
          <p:nvSpPr>
            <p:cNvPr id="358417" name="Text Box 17"/>
            <p:cNvSpPr txBox="1">
              <a:spLocks noChangeArrowheads="1"/>
            </p:cNvSpPr>
            <p:nvPr/>
          </p:nvSpPr>
          <p:spPr bwMode="auto">
            <a:xfrm>
              <a:off x="784" y="2160"/>
              <a:ext cx="4640"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Print out the name of the state.</a:t>
              </a:r>
            </a:p>
          </p:txBody>
        </p:sp>
        <p:sp>
          <p:nvSpPr>
            <p:cNvPr id="358418" name="Text Box 18"/>
            <p:cNvSpPr txBox="1">
              <a:spLocks noChangeArrowheads="1"/>
            </p:cNvSpPr>
            <p:nvPr/>
          </p:nvSpPr>
          <p:spPr bwMode="auto">
            <a:xfrm>
              <a:off x="544" y="2160"/>
              <a:ext cx="293" cy="237"/>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200">
                  <a:latin typeface="Times New Roman" charset="0"/>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84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4"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t>
            </a:r>
            <a:r>
              <a:rPr lang="en-US" sz="3600" b="1">
                <a:solidFill>
                  <a:srgbClr val="FF0000"/>
                </a:solidFill>
                <a:latin typeface="Courier New" charset="0"/>
              </a:rPr>
              <a:t>PostalLookup</a:t>
            </a:r>
            <a:r>
              <a:rPr lang="en-US" sz="4000">
                <a:solidFill>
                  <a:srgbClr val="FF0000"/>
                </a:solidFill>
              </a:rPr>
              <a:t> Application</a:t>
            </a:r>
            <a:r>
              <a:rPr lang="en-US" sz="4000" i="1">
                <a:solidFill>
                  <a:srgbClr val="FF0000"/>
                </a:solidFill>
              </a:rPr>
              <a:t> </a:t>
            </a:r>
            <a:endParaRPr lang="en-US" i="1">
              <a:solidFill>
                <a:srgbClr val="FF0000"/>
              </a:solidFill>
            </a:endParaRPr>
          </a:p>
        </p:txBody>
      </p:sp>
      <p:sp>
        <p:nvSpPr>
          <p:cNvPr id="360451"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simulation</a:t>
            </a:r>
          </a:p>
        </p:txBody>
      </p:sp>
      <p:sp>
        <p:nvSpPr>
          <p:cNvPr id="360452" name="Rectangle 4"/>
          <p:cNvSpPr>
            <a:spLocks noChangeArrowheads="1"/>
          </p:cNvSpPr>
          <p:nvPr/>
        </p:nvSpPr>
        <p:spPr bwMode="auto">
          <a:xfrm>
            <a:off x="444500" y="1152525"/>
            <a:ext cx="8032750" cy="3190875"/>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360453" name="Text Box 5"/>
          <p:cNvSpPr txBox="1">
            <a:spLocks noChangeArrowheads="1"/>
          </p:cNvSpPr>
          <p:nvPr/>
        </p:nvSpPr>
        <p:spPr bwMode="auto">
          <a:xfrm>
            <a:off x="558800" y="1216025"/>
            <a:ext cx="7962900" cy="3070225"/>
          </a:xfrm>
          <a:prstGeom prst="rect">
            <a:avLst/>
          </a:prstGeom>
          <a:noFill/>
          <a:ln w="9525">
            <a:noFill/>
            <a:miter lim="800000"/>
            <a:headEnd/>
            <a:tailEnd/>
          </a:ln>
          <a:effectLst/>
        </p:spPr>
        <p:txBody>
          <a:bodyPr>
            <a:prstTxWarp prst="textNoShape">
              <a:avLst/>
            </a:prstTxWarp>
            <a:spAutoFit/>
          </a:bodyPr>
          <a:lstStyle/>
          <a:p>
            <a:r>
              <a:rPr sz="1400" b="1" noProof="1">
                <a:latin typeface="Courier New" charset="0"/>
              </a:rPr>
              <a:t>public void run() {</a:t>
            </a:r>
          </a:p>
          <a:p>
            <a:r>
              <a:rPr sz="1400" b="1" noProof="1">
                <a:latin typeface="Courier New" charset="0"/>
              </a:rPr>
              <a:t>   HashMap&lt;String,String&gt; stateMap = new HashMap&lt;String,String&gt;();</a:t>
            </a:r>
          </a:p>
          <a:p>
            <a:r>
              <a:rPr sz="1400" b="1" noProof="1">
                <a:latin typeface="Courier New" charset="0"/>
              </a:rPr>
              <a:t>   initStateMap(stateMap);</a:t>
            </a:r>
          </a:p>
          <a:p>
            <a:r>
              <a:rPr sz="1400" b="1" noProof="1">
                <a:latin typeface="Courier New" charset="0"/>
              </a:rPr>
              <a:t>   while (true) {</a:t>
            </a:r>
          </a:p>
          <a:p>
            <a:r>
              <a:rPr sz="1400" b="1" noProof="1">
                <a:latin typeface="Courier New" charset="0"/>
              </a:rPr>
              <a:t>      String code = readLine("Enter two-letter state abbreviation: ");</a:t>
            </a:r>
          </a:p>
          <a:p>
            <a:r>
              <a:rPr sz="1400" b="1" noProof="1">
                <a:latin typeface="Courier New" charset="0"/>
              </a:rPr>
              <a:t>      if (code.length() == 0) break;</a:t>
            </a:r>
          </a:p>
          <a:p>
            <a:r>
              <a:rPr sz="1400" b="1" noProof="1">
                <a:latin typeface="Courier New" charset="0"/>
              </a:rPr>
              <a:t>      String state = stateMap.get(code);</a:t>
            </a:r>
          </a:p>
          <a:p>
            <a:r>
              <a:rPr sz="1400" b="1" noProof="1">
                <a:latin typeface="Courier New" charset="0"/>
              </a:rPr>
              <a:t>      if (state == null) {</a:t>
            </a:r>
          </a:p>
          <a:p>
            <a:r>
              <a:rPr sz="1400" b="1" noProof="1">
                <a:latin typeface="Courier New" charset="0"/>
              </a:rPr>
              <a:t>         println(code + " is not a known state abbreviation");</a:t>
            </a:r>
          </a:p>
          <a:p>
            <a:r>
              <a:rPr sz="1400" b="1" noProof="1">
                <a:latin typeface="Courier New" charset="0"/>
              </a:rPr>
              <a:t>      } else {</a:t>
            </a:r>
          </a:p>
          <a:p>
            <a:r>
              <a:rPr sz="1400" b="1" noProof="1">
                <a:latin typeface="Courier New" charset="0"/>
              </a:rPr>
              <a:t>         println(code + " is " + state);</a:t>
            </a:r>
          </a:p>
          <a:p>
            <a:r>
              <a:rPr sz="1400" b="1" noProof="1">
                <a:latin typeface="Courier New" charset="0"/>
              </a:rPr>
              <a:t>      }</a:t>
            </a:r>
          </a:p>
          <a:p>
            <a:r>
              <a:rPr sz="1400" b="1" noProof="1">
                <a:latin typeface="Courier New" charset="0"/>
              </a:rPr>
              <a:t>   }</a:t>
            </a:r>
          </a:p>
          <a:p>
            <a:r>
              <a:rPr sz="1400" b="1" noProof="1">
                <a:latin typeface="Courier New" charset="0"/>
              </a:rPr>
              <a:t>}</a:t>
            </a:r>
          </a:p>
        </p:txBody>
      </p:sp>
      <p:sp>
        <p:nvSpPr>
          <p:cNvPr id="360454" name="Rectangle 6"/>
          <p:cNvSpPr>
            <a:spLocks noChangeArrowheads="1"/>
          </p:cNvSpPr>
          <p:nvPr/>
        </p:nvSpPr>
        <p:spPr bwMode="auto">
          <a:xfrm>
            <a:off x="901700" y="1489075"/>
            <a:ext cx="6840538" cy="2381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360455" name="Rectangle 7"/>
          <p:cNvSpPr>
            <a:spLocks noChangeArrowheads="1"/>
          </p:cNvSpPr>
          <p:nvPr/>
        </p:nvSpPr>
        <p:spPr bwMode="auto">
          <a:xfrm>
            <a:off x="6210300" y="3810000"/>
            <a:ext cx="990600" cy="38100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60456" name="Text Box 8"/>
          <p:cNvSpPr txBox="1">
            <a:spLocks noChangeArrowheads="1"/>
          </p:cNvSpPr>
          <p:nvPr/>
        </p:nvSpPr>
        <p:spPr bwMode="auto">
          <a:xfrm>
            <a:off x="6172200" y="3556000"/>
            <a:ext cx="1193800" cy="304800"/>
          </a:xfrm>
          <a:prstGeom prst="rect">
            <a:avLst/>
          </a:prstGeom>
          <a:noFill/>
          <a:ln w="9525">
            <a:noFill/>
            <a:miter lim="800000"/>
            <a:headEnd/>
            <a:tailEnd/>
          </a:ln>
          <a:effectLst/>
        </p:spPr>
        <p:txBody>
          <a:bodyPr>
            <a:prstTxWarp prst="textNoShape">
              <a:avLst/>
            </a:prstTxWarp>
            <a:spAutoFit/>
          </a:bodyPr>
          <a:lstStyle/>
          <a:p>
            <a:r>
              <a:rPr lang="en-US" sz="1400" b="1">
                <a:latin typeface="Courier New" charset="0"/>
              </a:rPr>
              <a:t>code</a:t>
            </a:r>
          </a:p>
        </p:txBody>
      </p:sp>
      <p:sp>
        <p:nvSpPr>
          <p:cNvPr id="360457" name="Rectangle 9"/>
          <p:cNvSpPr>
            <a:spLocks noChangeArrowheads="1"/>
          </p:cNvSpPr>
          <p:nvPr/>
        </p:nvSpPr>
        <p:spPr bwMode="auto">
          <a:xfrm>
            <a:off x="5041900" y="3810000"/>
            <a:ext cx="990600" cy="38100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60458" name="Text Box 10"/>
          <p:cNvSpPr txBox="1">
            <a:spLocks noChangeArrowheads="1"/>
          </p:cNvSpPr>
          <p:nvPr/>
        </p:nvSpPr>
        <p:spPr bwMode="auto">
          <a:xfrm>
            <a:off x="5003800" y="3556000"/>
            <a:ext cx="1193800" cy="304800"/>
          </a:xfrm>
          <a:prstGeom prst="rect">
            <a:avLst/>
          </a:prstGeom>
          <a:noFill/>
          <a:ln w="9525">
            <a:noFill/>
            <a:miter lim="800000"/>
            <a:headEnd/>
            <a:tailEnd/>
          </a:ln>
          <a:effectLst/>
        </p:spPr>
        <p:txBody>
          <a:bodyPr>
            <a:prstTxWarp prst="textNoShape">
              <a:avLst/>
            </a:prstTxWarp>
            <a:spAutoFit/>
          </a:bodyPr>
          <a:lstStyle/>
          <a:p>
            <a:r>
              <a:rPr lang="en-US" sz="1400" b="1">
                <a:latin typeface="Courier New" charset="0"/>
              </a:rPr>
              <a:t>state</a:t>
            </a:r>
          </a:p>
        </p:txBody>
      </p:sp>
      <p:sp>
        <p:nvSpPr>
          <p:cNvPr id="360459" name="Rectangle 11"/>
          <p:cNvSpPr>
            <a:spLocks noChangeArrowheads="1"/>
          </p:cNvSpPr>
          <p:nvPr/>
        </p:nvSpPr>
        <p:spPr bwMode="auto">
          <a:xfrm>
            <a:off x="7353300" y="3810000"/>
            <a:ext cx="990600" cy="38100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60460" name="Text Box 12"/>
          <p:cNvSpPr txBox="1">
            <a:spLocks noChangeArrowheads="1"/>
          </p:cNvSpPr>
          <p:nvPr/>
        </p:nvSpPr>
        <p:spPr bwMode="auto">
          <a:xfrm>
            <a:off x="7315200" y="3556000"/>
            <a:ext cx="1193800" cy="304800"/>
          </a:xfrm>
          <a:prstGeom prst="rect">
            <a:avLst/>
          </a:prstGeom>
          <a:noFill/>
          <a:ln w="9525">
            <a:noFill/>
            <a:miter lim="800000"/>
            <a:headEnd/>
            <a:tailEnd/>
          </a:ln>
          <a:effectLst/>
        </p:spPr>
        <p:txBody>
          <a:bodyPr>
            <a:prstTxWarp prst="textNoShape">
              <a:avLst/>
            </a:prstTxWarp>
            <a:spAutoFit/>
          </a:bodyPr>
          <a:lstStyle/>
          <a:p>
            <a:r>
              <a:rPr lang="en-US" sz="1400" b="1">
                <a:latin typeface="Courier New" charset="0"/>
              </a:rPr>
              <a:t>stateMap</a:t>
            </a:r>
          </a:p>
        </p:txBody>
      </p:sp>
      <p:sp>
        <p:nvSpPr>
          <p:cNvPr id="360461" name="Rectangle 13"/>
          <p:cNvSpPr>
            <a:spLocks noChangeArrowheads="1"/>
          </p:cNvSpPr>
          <p:nvPr/>
        </p:nvSpPr>
        <p:spPr bwMode="auto">
          <a:xfrm>
            <a:off x="901700" y="1717675"/>
            <a:ext cx="2600325" cy="2381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360462" name="Rectangle 14"/>
          <p:cNvSpPr>
            <a:spLocks noChangeArrowheads="1"/>
          </p:cNvSpPr>
          <p:nvPr/>
        </p:nvSpPr>
        <p:spPr bwMode="auto">
          <a:xfrm>
            <a:off x="1219200" y="2124075"/>
            <a:ext cx="6972300" cy="2381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360463" name="Rectangle 15"/>
          <p:cNvSpPr>
            <a:spLocks noChangeArrowheads="1"/>
          </p:cNvSpPr>
          <p:nvPr/>
        </p:nvSpPr>
        <p:spPr bwMode="auto">
          <a:xfrm>
            <a:off x="2738438" y="2120900"/>
            <a:ext cx="5259387" cy="2381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360464" name="Rectangle 16"/>
          <p:cNvSpPr>
            <a:spLocks noChangeArrowheads="1"/>
          </p:cNvSpPr>
          <p:nvPr/>
        </p:nvSpPr>
        <p:spPr bwMode="auto">
          <a:xfrm>
            <a:off x="1219200" y="2336800"/>
            <a:ext cx="3306763" cy="2381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360465" name="Rectangle 17"/>
          <p:cNvSpPr>
            <a:spLocks noChangeArrowheads="1"/>
          </p:cNvSpPr>
          <p:nvPr/>
        </p:nvSpPr>
        <p:spPr bwMode="auto">
          <a:xfrm>
            <a:off x="1219200" y="2562225"/>
            <a:ext cx="3749675" cy="2381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360466" name="Rectangle 18"/>
          <p:cNvSpPr>
            <a:spLocks noChangeArrowheads="1"/>
          </p:cNvSpPr>
          <p:nvPr/>
        </p:nvSpPr>
        <p:spPr bwMode="auto">
          <a:xfrm>
            <a:off x="1219200" y="2787650"/>
            <a:ext cx="2025650" cy="2254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360467" name="Rectangle 19"/>
          <p:cNvSpPr>
            <a:spLocks noChangeArrowheads="1"/>
          </p:cNvSpPr>
          <p:nvPr/>
        </p:nvSpPr>
        <p:spPr bwMode="auto">
          <a:xfrm>
            <a:off x="1508124" y="2987675"/>
            <a:ext cx="5779008" cy="2381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360468" name="Rectangle 20"/>
          <p:cNvSpPr>
            <a:spLocks noChangeArrowheads="1"/>
          </p:cNvSpPr>
          <p:nvPr/>
        </p:nvSpPr>
        <p:spPr bwMode="auto">
          <a:xfrm>
            <a:off x="1508125" y="3419475"/>
            <a:ext cx="3473450" cy="23812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pic>
        <p:nvPicPr>
          <p:cNvPr id="360469" name="Picture 21" descr="Console (Ch 13 demo)"/>
          <p:cNvPicPr>
            <a:picLocks noChangeAspect="1" noChangeArrowheads="1"/>
          </p:cNvPicPr>
          <p:nvPr/>
        </p:nvPicPr>
        <p:blipFill>
          <a:blip r:embed="rId3"/>
          <a:srcRect/>
          <a:stretch>
            <a:fillRect/>
          </a:stretch>
        </p:blipFill>
        <p:spPr bwMode="auto">
          <a:xfrm>
            <a:off x="1066800" y="4724400"/>
            <a:ext cx="5083175" cy="1784350"/>
          </a:xfrm>
          <a:prstGeom prst="rect">
            <a:avLst/>
          </a:prstGeom>
          <a:noFill/>
        </p:spPr>
      </p:pic>
      <p:sp>
        <p:nvSpPr>
          <p:cNvPr id="360470" name="Text Box 22"/>
          <p:cNvSpPr txBox="1">
            <a:spLocks noChangeArrowheads="1"/>
          </p:cNvSpPr>
          <p:nvPr/>
        </p:nvSpPr>
        <p:spPr bwMode="auto">
          <a:xfrm>
            <a:off x="1054100" y="49149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Enter two-letter state abbreviation:</a:t>
            </a:r>
          </a:p>
        </p:txBody>
      </p:sp>
      <p:sp>
        <p:nvSpPr>
          <p:cNvPr id="360471" name="Text Box 23"/>
          <p:cNvSpPr txBox="1">
            <a:spLocks noChangeArrowheads="1"/>
          </p:cNvSpPr>
          <p:nvPr/>
        </p:nvSpPr>
        <p:spPr bwMode="auto">
          <a:xfrm>
            <a:off x="1079500" y="4699000"/>
            <a:ext cx="5062538" cy="244475"/>
          </a:xfrm>
          <a:prstGeom prst="rect">
            <a:avLst/>
          </a:prstGeom>
          <a:noFill/>
          <a:ln w="9525">
            <a:noFill/>
            <a:miter lim="800000"/>
            <a:headEnd/>
            <a:tailEnd/>
          </a:ln>
          <a:effectLst/>
        </p:spPr>
        <p:txBody>
          <a:bodyPr>
            <a:prstTxWarp prst="textNoShape">
              <a:avLst/>
            </a:prstTxWarp>
            <a:spAutoFit/>
          </a:bodyPr>
          <a:lstStyle/>
          <a:p>
            <a:pPr algn="ctr"/>
            <a:r>
              <a:rPr lang="en-US" sz="1000" b="1" dirty="0" err="1">
                <a:solidFill>
                  <a:srgbClr val="333333"/>
                </a:solidFill>
                <a:latin typeface="Helvetica" charset="0"/>
              </a:rPr>
              <a:t>PostalLookup</a:t>
            </a:r>
            <a:endParaRPr lang="en-US" sz="1000" dirty="0">
              <a:solidFill>
                <a:srgbClr val="333333"/>
              </a:solidFill>
              <a:latin typeface="Charcoal CY" charset="-52"/>
            </a:endParaRPr>
          </a:p>
        </p:txBody>
      </p:sp>
      <p:sp>
        <p:nvSpPr>
          <p:cNvPr id="360472" name="Text Box 24"/>
          <p:cNvSpPr txBox="1">
            <a:spLocks noChangeArrowheads="1"/>
          </p:cNvSpPr>
          <p:nvPr/>
        </p:nvSpPr>
        <p:spPr bwMode="auto">
          <a:xfrm>
            <a:off x="1054100" y="49149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                                     </a:t>
            </a:r>
            <a:r>
              <a:rPr lang="en-US" sz="1400" b="1">
                <a:solidFill>
                  <a:srgbClr val="0000FF"/>
                </a:solidFill>
                <a:latin typeface="Courier New" charset="0"/>
              </a:rPr>
              <a:t>HI</a:t>
            </a:r>
            <a:endParaRPr lang="en-US" sz="1400" b="1">
              <a:latin typeface="Courier New" charset="0"/>
            </a:endParaRPr>
          </a:p>
        </p:txBody>
      </p:sp>
      <p:sp>
        <p:nvSpPr>
          <p:cNvPr id="360473" name="Text Box 25"/>
          <p:cNvSpPr txBox="1">
            <a:spLocks noChangeArrowheads="1"/>
          </p:cNvSpPr>
          <p:nvPr/>
        </p:nvSpPr>
        <p:spPr bwMode="auto">
          <a:xfrm>
            <a:off x="1054100" y="50927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HI is Hawaii</a:t>
            </a:r>
          </a:p>
        </p:txBody>
      </p:sp>
      <p:sp>
        <p:nvSpPr>
          <p:cNvPr id="360474" name="Text Box 26"/>
          <p:cNvSpPr txBox="1">
            <a:spLocks noChangeArrowheads="1"/>
          </p:cNvSpPr>
          <p:nvPr/>
        </p:nvSpPr>
        <p:spPr bwMode="auto">
          <a:xfrm>
            <a:off x="1054100" y="52705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Enter two-letter state abbreviation:</a:t>
            </a:r>
          </a:p>
        </p:txBody>
      </p:sp>
      <p:sp>
        <p:nvSpPr>
          <p:cNvPr id="360475" name="Text Box 27"/>
          <p:cNvSpPr txBox="1">
            <a:spLocks noChangeArrowheads="1"/>
          </p:cNvSpPr>
          <p:nvPr/>
        </p:nvSpPr>
        <p:spPr bwMode="auto">
          <a:xfrm>
            <a:off x="1054100" y="52705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                                     </a:t>
            </a:r>
            <a:r>
              <a:rPr lang="en-US" sz="1400" b="1">
                <a:solidFill>
                  <a:srgbClr val="0000FF"/>
                </a:solidFill>
                <a:latin typeface="Courier New" charset="0"/>
              </a:rPr>
              <a:t>WI</a:t>
            </a:r>
            <a:endParaRPr lang="en-US" sz="1400" b="1">
              <a:latin typeface="Courier New" charset="0"/>
            </a:endParaRPr>
          </a:p>
        </p:txBody>
      </p:sp>
      <p:sp>
        <p:nvSpPr>
          <p:cNvPr id="360476" name="Text Box 28"/>
          <p:cNvSpPr txBox="1">
            <a:spLocks noChangeArrowheads="1"/>
          </p:cNvSpPr>
          <p:nvPr/>
        </p:nvSpPr>
        <p:spPr bwMode="auto">
          <a:xfrm>
            <a:off x="1054100" y="5456238"/>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WI is Wisconsin</a:t>
            </a:r>
          </a:p>
        </p:txBody>
      </p:sp>
      <p:sp>
        <p:nvSpPr>
          <p:cNvPr id="360477" name="Text Box 29"/>
          <p:cNvSpPr txBox="1">
            <a:spLocks noChangeArrowheads="1"/>
          </p:cNvSpPr>
          <p:nvPr/>
        </p:nvSpPr>
        <p:spPr bwMode="auto">
          <a:xfrm>
            <a:off x="1054100" y="56261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Enter two-letter state abbreviation:</a:t>
            </a:r>
          </a:p>
        </p:txBody>
      </p:sp>
      <p:sp>
        <p:nvSpPr>
          <p:cNvPr id="360478" name="Text Box 30"/>
          <p:cNvSpPr txBox="1">
            <a:spLocks noChangeArrowheads="1"/>
          </p:cNvSpPr>
          <p:nvPr/>
        </p:nvSpPr>
        <p:spPr bwMode="auto">
          <a:xfrm>
            <a:off x="1054100" y="56261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                                     </a:t>
            </a:r>
            <a:r>
              <a:rPr lang="en-US" sz="1400" b="1">
                <a:solidFill>
                  <a:srgbClr val="0000FF"/>
                </a:solidFill>
                <a:latin typeface="Courier New" charset="0"/>
              </a:rPr>
              <a:t>VE</a:t>
            </a:r>
            <a:endParaRPr lang="en-US" sz="1400" b="1">
              <a:latin typeface="Courier New" charset="0"/>
            </a:endParaRPr>
          </a:p>
        </p:txBody>
      </p:sp>
      <p:sp>
        <p:nvSpPr>
          <p:cNvPr id="360479" name="Text Box 31"/>
          <p:cNvSpPr txBox="1">
            <a:spLocks noChangeArrowheads="1"/>
          </p:cNvSpPr>
          <p:nvPr/>
        </p:nvSpPr>
        <p:spPr bwMode="auto">
          <a:xfrm>
            <a:off x="1054100" y="58039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VE is not a known state abbreviation</a:t>
            </a:r>
          </a:p>
        </p:txBody>
      </p:sp>
      <p:sp>
        <p:nvSpPr>
          <p:cNvPr id="360480" name="Text Box 32"/>
          <p:cNvSpPr txBox="1">
            <a:spLocks noChangeArrowheads="1"/>
          </p:cNvSpPr>
          <p:nvPr/>
        </p:nvSpPr>
        <p:spPr bwMode="auto">
          <a:xfrm>
            <a:off x="1054100" y="59817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latin typeface="Courier New" charset="0"/>
              </a:rPr>
              <a:t>Enter two-letter state abbreviation:</a:t>
            </a:r>
          </a:p>
        </p:txBody>
      </p:sp>
      <p:sp>
        <p:nvSpPr>
          <p:cNvPr id="360481" name="Rectangle 33"/>
          <p:cNvSpPr>
            <a:spLocks noChangeArrowheads="1"/>
          </p:cNvSpPr>
          <p:nvPr/>
        </p:nvSpPr>
        <p:spPr bwMode="auto">
          <a:xfrm>
            <a:off x="7140575" y="4721225"/>
            <a:ext cx="1343025" cy="16764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360482" name="Text Box 34"/>
          <p:cNvSpPr txBox="1">
            <a:spLocks noChangeArrowheads="1"/>
          </p:cNvSpPr>
          <p:nvPr/>
        </p:nvSpPr>
        <p:spPr bwMode="auto">
          <a:xfrm>
            <a:off x="7137400" y="4724400"/>
            <a:ext cx="13462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charset="0"/>
              </a:rPr>
              <a:t>AL=Alabama</a:t>
            </a:r>
          </a:p>
        </p:txBody>
      </p:sp>
      <p:sp>
        <p:nvSpPr>
          <p:cNvPr id="360483" name="Text Box 35"/>
          <p:cNvSpPr txBox="1">
            <a:spLocks noChangeArrowheads="1"/>
          </p:cNvSpPr>
          <p:nvPr/>
        </p:nvSpPr>
        <p:spPr bwMode="auto">
          <a:xfrm>
            <a:off x="7137400" y="4876800"/>
            <a:ext cx="13462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charset="0"/>
              </a:rPr>
              <a:t>AK=Alaska</a:t>
            </a:r>
          </a:p>
        </p:txBody>
      </p:sp>
      <p:sp>
        <p:nvSpPr>
          <p:cNvPr id="360484" name="Text Box 36"/>
          <p:cNvSpPr txBox="1">
            <a:spLocks noChangeArrowheads="1"/>
          </p:cNvSpPr>
          <p:nvPr/>
        </p:nvSpPr>
        <p:spPr bwMode="auto">
          <a:xfrm>
            <a:off x="7137400" y="5029200"/>
            <a:ext cx="13462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charset="0"/>
              </a:rPr>
              <a:t>AZ=Arizona</a:t>
            </a:r>
          </a:p>
        </p:txBody>
      </p:sp>
      <p:sp>
        <p:nvSpPr>
          <p:cNvPr id="360485" name="Text Box 37"/>
          <p:cNvSpPr txBox="1">
            <a:spLocks noChangeArrowheads="1"/>
          </p:cNvSpPr>
          <p:nvPr/>
        </p:nvSpPr>
        <p:spPr bwMode="auto">
          <a:xfrm>
            <a:off x="7137400" y="5334000"/>
            <a:ext cx="13462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charset="0"/>
              </a:rPr>
              <a:t>FL=Florida</a:t>
            </a:r>
          </a:p>
        </p:txBody>
      </p:sp>
      <p:sp>
        <p:nvSpPr>
          <p:cNvPr id="360486" name="Text Box 38"/>
          <p:cNvSpPr txBox="1">
            <a:spLocks noChangeArrowheads="1"/>
          </p:cNvSpPr>
          <p:nvPr/>
        </p:nvSpPr>
        <p:spPr bwMode="auto">
          <a:xfrm>
            <a:off x="7137400" y="5486400"/>
            <a:ext cx="13462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charset="0"/>
              </a:rPr>
              <a:t>GA=Georgia</a:t>
            </a:r>
          </a:p>
        </p:txBody>
      </p:sp>
      <p:sp>
        <p:nvSpPr>
          <p:cNvPr id="360487" name="Text Box 39"/>
          <p:cNvSpPr txBox="1">
            <a:spLocks noChangeArrowheads="1"/>
          </p:cNvSpPr>
          <p:nvPr/>
        </p:nvSpPr>
        <p:spPr bwMode="auto">
          <a:xfrm>
            <a:off x="7137400" y="5638800"/>
            <a:ext cx="13462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charset="0"/>
              </a:rPr>
              <a:t>HI=Hawaii</a:t>
            </a:r>
          </a:p>
        </p:txBody>
      </p:sp>
      <p:sp>
        <p:nvSpPr>
          <p:cNvPr id="360488" name="Text Box 40"/>
          <p:cNvSpPr txBox="1">
            <a:spLocks noChangeArrowheads="1"/>
          </p:cNvSpPr>
          <p:nvPr/>
        </p:nvSpPr>
        <p:spPr bwMode="auto">
          <a:xfrm>
            <a:off x="7137400" y="5943600"/>
            <a:ext cx="13462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charset="0"/>
              </a:rPr>
              <a:t>WI=Wisconsin</a:t>
            </a:r>
          </a:p>
        </p:txBody>
      </p:sp>
      <p:sp>
        <p:nvSpPr>
          <p:cNvPr id="360489" name="Text Box 41"/>
          <p:cNvSpPr txBox="1">
            <a:spLocks noChangeArrowheads="1"/>
          </p:cNvSpPr>
          <p:nvPr/>
        </p:nvSpPr>
        <p:spPr bwMode="auto">
          <a:xfrm>
            <a:off x="7137400" y="6096000"/>
            <a:ext cx="13462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charset="0"/>
              </a:rPr>
              <a:t>WY=Wyoming</a:t>
            </a:r>
          </a:p>
        </p:txBody>
      </p:sp>
      <p:grpSp>
        <p:nvGrpSpPr>
          <p:cNvPr id="2" name="Group 42"/>
          <p:cNvGrpSpPr>
            <a:grpSpLocks/>
          </p:cNvGrpSpPr>
          <p:nvPr/>
        </p:nvGrpSpPr>
        <p:grpSpPr bwMode="auto">
          <a:xfrm>
            <a:off x="7137400" y="3967163"/>
            <a:ext cx="750888" cy="895350"/>
            <a:chOff x="4496" y="2499"/>
            <a:chExt cx="473" cy="564"/>
          </a:xfrm>
        </p:grpSpPr>
        <p:sp>
          <p:nvSpPr>
            <p:cNvPr id="360491" name="Oval 43"/>
            <p:cNvSpPr>
              <a:spLocks noChangeArrowheads="1"/>
            </p:cNvSpPr>
            <p:nvPr/>
          </p:nvSpPr>
          <p:spPr bwMode="auto">
            <a:xfrm>
              <a:off x="4922" y="2499"/>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360492" name="AutoShape 44"/>
            <p:cNvCxnSpPr>
              <a:cxnSpLocks noChangeShapeType="1"/>
              <a:stCxn id="360491" idx="4"/>
              <a:endCxn id="360482" idx="1"/>
            </p:cNvCxnSpPr>
            <p:nvPr/>
          </p:nvCxnSpPr>
          <p:spPr bwMode="auto">
            <a:xfrm rot="5400000">
              <a:off x="4462" y="2580"/>
              <a:ext cx="517" cy="450"/>
            </a:xfrm>
            <a:prstGeom prst="bentConnector4">
              <a:avLst>
                <a:gd name="adj1" fmla="val 59185"/>
                <a:gd name="adj2" fmla="val 132000"/>
              </a:avLst>
            </a:prstGeom>
            <a:noFill/>
            <a:ln w="9525">
              <a:solidFill>
                <a:schemeClr val="tx1"/>
              </a:solidFill>
              <a:miter lim="800000"/>
              <a:headEnd/>
              <a:tailEnd type="triangle" w="med" len="med"/>
            </a:ln>
            <a:effectLst/>
          </p:spPr>
        </p:cxnSp>
      </p:grpSp>
      <p:sp>
        <p:nvSpPr>
          <p:cNvPr id="360493" name="Text Box 45"/>
          <p:cNvSpPr txBox="1">
            <a:spLocks noChangeArrowheads="1"/>
          </p:cNvSpPr>
          <p:nvPr/>
        </p:nvSpPr>
        <p:spPr bwMode="auto">
          <a:xfrm>
            <a:off x="7391400" y="5118100"/>
            <a:ext cx="5334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400">
                <a:latin typeface="Times New Roman" charset="0"/>
              </a:rPr>
              <a:t>. . .</a:t>
            </a:r>
          </a:p>
        </p:txBody>
      </p:sp>
      <p:sp>
        <p:nvSpPr>
          <p:cNvPr id="360494" name="Text Box 46"/>
          <p:cNvSpPr txBox="1">
            <a:spLocks noChangeArrowheads="1"/>
          </p:cNvSpPr>
          <p:nvPr/>
        </p:nvSpPr>
        <p:spPr bwMode="auto">
          <a:xfrm>
            <a:off x="7391400" y="5721350"/>
            <a:ext cx="5334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400">
                <a:latin typeface="Times New Roman" charset="0"/>
              </a:rPr>
              <a:t>. . .</a:t>
            </a:r>
          </a:p>
        </p:txBody>
      </p:sp>
      <p:sp>
        <p:nvSpPr>
          <p:cNvPr id="360495" name="Text Box 47"/>
          <p:cNvSpPr txBox="1">
            <a:spLocks noChangeArrowheads="1"/>
          </p:cNvSpPr>
          <p:nvPr/>
        </p:nvSpPr>
        <p:spPr bwMode="auto">
          <a:xfrm>
            <a:off x="6235700" y="3822700"/>
            <a:ext cx="927100" cy="336550"/>
          </a:xfrm>
          <a:prstGeom prst="rect">
            <a:avLst/>
          </a:prstGeom>
          <a:noFill/>
          <a:ln w="9525">
            <a:noFill/>
            <a:miter lim="800000"/>
            <a:headEnd/>
            <a:tailEnd/>
          </a:ln>
          <a:effectLst/>
        </p:spPr>
        <p:txBody>
          <a:bodyPr>
            <a:prstTxWarp prst="textNoShape">
              <a:avLst/>
            </a:prstTxWarp>
            <a:spAutoFit/>
          </a:bodyPr>
          <a:lstStyle/>
          <a:p>
            <a:pPr algn="ctr"/>
            <a:r>
              <a:rPr lang="en-US" sz="1600" b="1">
                <a:latin typeface="Courier New" charset="0"/>
              </a:rPr>
              <a:t>HI</a:t>
            </a:r>
            <a:endParaRPr lang="en-US" sz="1400" b="1">
              <a:latin typeface="Courier New" charset="0"/>
            </a:endParaRPr>
          </a:p>
        </p:txBody>
      </p:sp>
      <p:sp>
        <p:nvSpPr>
          <p:cNvPr id="360496" name="Text Box 48"/>
          <p:cNvSpPr txBox="1">
            <a:spLocks noChangeArrowheads="1"/>
          </p:cNvSpPr>
          <p:nvPr/>
        </p:nvSpPr>
        <p:spPr bwMode="auto">
          <a:xfrm>
            <a:off x="6235700" y="3822700"/>
            <a:ext cx="927100" cy="336550"/>
          </a:xfrm>
          <a:prstGeom prst="rect">
            <a:avLst/>
          </a:prstGeom>
          <a:noFill/>
          <a:ln w="9525">
            <a:noFill/>
            <a:miter lim="800000"/>
            <a:headEnd/>
            <a:tailEnd/>
          </a:ln>
          <a:effectLst/>
        </p:spPr>
        <p:txBody>
          <a:bodyPr>
            <a:prstTxWarp prst="textNoShape">
              <a:avLst/>
            </a:prstTxWarp>
            <a:spAutoFit/>
          </a:bodyPr>
          <a:lstStyle/>
          <a:p>
            <a:pPr algn="ctr"/>
            <a:r>
              <a:rPr lang="en-US" sz="1600" b="1">
                <a:latin typeface="Courier New" charset="0"/>
              </a:rPr>
              <a:t>WI</a:t>
            </a:r>
            <a:endParaRPr lang="en-US" sz="1400" b="1">
              <a:latin typeface="Courier New" charset="0"/>
            </a:endParaRPr>
          </a:p>
        </p:txBody>
      </p:sp>
      <p:sp>
        <p:nvSpPr>
          <p:cNvPr id="360497" name="Text Box 49"/>
          <p:cNvSpPr txBox="1">
            <a:spLocks noChangeArrowheads="1"/>
          </p:cNvSpPr>
          <p:nvPr/>
        </p:nvSpPr>
        <p:spPr bwMode="auto">
          <a:xfrm>
            <a:off x="6235700" y="3822700"/>
            <a:ext cx="927100" cy="336550"/>
          </a:xfrm>
          <a:prstGeom prst="rect">
            <a:avLst/>
          </a:prstGeom>
          <a:noFill/>
          <a:ln w="9525">
            <a:noFill/>
            <a:miter lim="800000"/>
            <a:headEnd/>
            <a:tailEnd/>
          </a:ln>
          <a:effectLst/>
        </p:spPr>
        <p:txBody>
          <a:bodyPr>
            <a:prstTxWarp prst="textNoShape">
              <a:avLst/>
            </a:prstTxWarp>
            <a:spAutoFit/>
          </a:bodyPr>
          <a:lstStyle/>
          <a:p>
            <a:pPr algn="ctr"/>
            <a:r>
              <a:rPr lang="en-US" sz="1600" b="1">
                <a:latin typeface="Courier New" charset="0"/>
              </a:rPr>
              <a:t>VE</a:t>
            </a:r>
            <a:endParaRPr lang="en-US" sz="1400" b="1">
              <a:latin typeface="Courier New" charset="0"/>
            </a:endParaRPr>
          </a:p>
        </p:txBody>
      </p:sp>
      <p:sp>
        <p:nvSpPr>
          <p:cNvPr id="360498" name="Text Box 50"/>
          <p:cNvSpPr txBox="1">
            <a:spLocks noChangeArrowheads="1"/>
          </p:cNvSpPr>
          <p:nvPr/>
        </p:nvSpPr>
        <p:spPr bwMode="auto">
          <a:xfrm>
            <a:off x="5043488" y="3835400"/>
            <a:ext cx="1000125" cy="304800"/>
          </a:xfrm>
          <a:prstGeom prst="rect">
            <a:avLst/>
          </a:prstGeom>
          <a:noFill/>
          <a:ln w="9525">
            <a:noFill/>
            <a:miter lim="800000"/>
            <a:headEnd/>
            <a:tailEnd/>
          </a:ln>
          <a:effectLst/>
        </p:spPr>
        <p:txBody>
          <a:bodyPr>
            <a:prstTxWarp prst="textNoShape">
              <a:avLst/>
            </a:prstTxWarp>
            <a:spAutoFit/>
          </a:bodyPr>
          <a:lstStyle/>
          <a:p>
            <a:pPr algn="ctr"/>
            <a:r>
              <a:rPr lang="en-US" sz="1400" b="1">
                <a:latin typeface="Courier New" charset="0"/>
              </a:rPr>
              <a:t>Hawaii</a:t>
            </a:r>
          </a:p>
        </p:txBody>
      </p:sp>
      <p:sp>
        <p:nvSpPr>
          <p:cNvPr id="360499" name="Text Box 51"/>
          <p:cNvSpPr txBox="1">
            <a:spLocks noChangeArrowheads="1"/>
          </p:cNvSpPr>
          <p:nvPr/>
        </p:nvSpPr>
        <p:spPr bwMode="auto">
          <a:xfrm>
            <a:off x="4940300" y="3873500"/>
            <a:ext cx="1193800" cy="290513"/>
          </a:xfrm>
          <a:prstGeom prst="rect">
            <a:avLst/>
          </a:prstGeom>
          <a:noFill/>
          <a:ln w="9525">
            <a:noFill/>
            <a:miter lim="800000"/>
            <a:headEnd/>
            <a:tailEnd/>
          </a:ln>
          <a:effectLst/>
        </p:spPr>
        <p:txBody>
          <a:bodyPr>
            <a:prstTxWarp prst="textNoShape">
              <a:avLst/>
            </a:prstTxWarp>
            <a:spAutoFit/>
          </a:bodyPr>
          <a:lstStyle/>
          <a:p>
            <a:pPr algn="ctr"/>
            <a:r>
              <a:rPr lang="en-US" sz="1300" b="1">
                <a:latin typeface="Courier New" charset="0"/>
              </a:rPr>
              <a:t>Wisconsin</a:t>
            </a:r>
            <a:endParaRPr lang="en-US" sz="1400" b="1">
              <a:latin typeface="Courier New" charset="0"/>
            </a:endParaRPr>
          </a:p>
        </p:txBody>
      </p:sp>
      <p:sp>
        <p:nvSpPr>
          <p:cNvPr id="360500" name="Text Box 52"/>
          <p:cNvSpPr txBox="1">
            <a:spLocks noChangeArrowheads="1"/>
          </p:cNvSpPr>
          <p:nvPr/>
        </p:nvSpPr>
        <p:spPr bwMode="auto">
          <a:xfrm>
            <a:off x="5043488" y="3822700"/>
            <a:ext cx="1000125" cy="336550"/>
          </a:xfrm>
          <a:prstGeom prst="rect">
            <a:avLst/>
          </a:prstGeom>
          <a:noFill/>
          <a:ln w="9525">
            <a:noFill/>
            <a:miter lim="800000"/>
            <a:headEnd/>
            <a:tailEnd/>
          </a:ln>
          <a:effectLst/>
        </p:spPr>
        <p:txBody>
          <a:bodyPr>
            <a:prstTxWarp prst="textNoShape">
              <a:avLst/>
            </a:prstTxWarp>
            <a:spAutoFit/>
          </a:bodyPr>
          <a:lstStyle/>
          <a:p>
            <a:pPr algn="ctr"/>
            <a:r>
              <a:rPr lang="en-US" sz="1600" b="1">
                <a:latin typeface="Courier New" charset="0"/>
              </a:rPr>
              <a:t>null</a:t>
            </a:r>
            <a:endParaRPr lang="en-US" sz="1400" b="1">
              <a:latin typeface="Courier New" charset="0"/>
            </a:endParaRPr>
          </a:p>
        </p:txBody>
      </p:sp>
      <p:grpSp>
        <p:nvGrpSpPr>
          <p:cNvPr id="3" name="Group 53"/>
          <p:cNvGrpSpPr>
            <a:grpSpLocks/>
          </p:cNvGrpSpPr>
          <p:nvPr/>
        </p:nvGrpSpPr>
        <p:grpSpPr bwMode="auto">
          <a:xfrm>
            <a:off x="609600" y="1485900"/>
            <a:ext cx="8077200" cy="3024188"/>
            <a:chOff x="280" y="726"/>
            <a:chExt cx="5088" cy="1905"/>
          </a:xfrm>
        </p:grpSpPr>
        <p:sp>
          <p:nvSpPr>
            <p:cNvPr id="360502" name="Rectangle 54"/>
            <p:cNvSpPr>
              <a:spLocks noChangeArrowheads="1"/>
            </p:cNvSpPr>
            <p:nvPr/>
          </p:nvSpPr>
          <p:spPr bwMode="auto">
            <a:xfrm>
              <a:off x="280" y="726"/>
              <a:ext cx="5060" cy="1905"/>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360503" name="Text Box 55"/>
            <p:cNvSpPr txBox="1">
              <a:spLocks noChangeArrowheads="1"/>
            </p:cNvSpPr>
            <p:nvPr/>
          </p:nvSpPr>
          <p:spPr bwMode="auto">
            <a:xfrm>
              <a:off x="352" y="766"/>
              <a:ext cx="5016" cy="1666"/>
            </a:xfrm>
            <a:prstGeom prst="rect">
              <a:avLst/>
            </a:prstGeom>
            <a:noFill/>
            <a:ln w="9525">
              <a:noFill/>
              <a:miter lim="800000"/>
              <a:headEnd/>
              <a:tailEnd/>
            </a:ln>
            <a:effectLst/>
          </p:spPr>
          <p:txBody>
            <a:bodyPr>
              <a:prstTxWarp prst="textNoShape">
                <a:avLst/>
              </a:prstTxWarp>
              <a:spAutoFit/>
            </a:bodyPr>
            <a:lstStyle/>
            <a:p>
              <a:r>
                <a:rPr sz="1400" b="1" noProof="1">
                  <a:latin typeface="Courier New" charset="0"/>
                </a:rPr>
                <a:t>private void initStateMap(HashMap&lt;String,String&gt; map) {</a:t>
              </a:r>
            </a:p>
            <a:p>
              <a:r>
                <a:rPr sz="1400" b="1" noProof="1">
                  <a:latin typeface="Courier New" charset="0"/>
                </a:rPr>
                <a:t>   map.put("AL", "Alabama");</a:t>
              </a:r>
            </a:p>
            <a:p>
              <a:r>
                <a:rPr sz="1400" b="1" noProof="1">
                  <a:latin typeface="Courier New" charset="0"/>
                </a:rPr>
                <a:t>   map.put("AK", "Alaska");</a:t>
              </a:r>
            </a:p>
            <a:p>
              <a:r>
                <a:rPr sz="1400" b="1" noProof="1">
                  <a:latin typeface="Courier New" charset="0"/>
                </a:rPr>
                <a:t>   map.put("AZ", "Arizona");</a:t>
              </a:r>
            </a:p>
            <a:p>
              <a:endParaRPr sz="1400" b="1" noProof="1">
                <a:latin typeface="Courier New" charset="0"/>
              </a:endParaRPr>
            </a:p>
            <a:p>
              <a:r>
                <a:rPr sz="1400" b="1" noProof="1">
                  <a:latin typeface="Courier New" charset="0"/>
                </a:rPr>
                <a:t>   map.put("FL", "Florida");</a:t>
              </a:r>
            </a:p>
            <a:p>
              <a:r>
                <a:rPr sz="1400" b="1" noProof="1">
                  <a:latin typeface="Courier New" charset="0"/>
                </a:rPr>
                <a:t>   map.put("GA", "Georgia");</a:t>
              </a:r>
            </a:p>
            <a:p>
              <a:r>
                <a:rPr sz="1400" b="1" noProof="1">
                  <a:latin typeface="Courier New" charset="0"/>
                </a:rPr>
                <a:t>   map.put("HI", "Hawaii");</a:t>
              </a:r>
            </a:p>
            <a:p>
              <a:endParaRPr sz="1400" b="1" noProof="1">
                <a:latin typeface="Courier New" charset="0"/>
              </a:endParaRPr>
            </a:p>
            <a:p>
              <a:r>
                <a:rPr sz="1400" b="1" noProof="1">
                  <a:latin typeface="Courier New" charset="0"/>
                </a:rPr>
                <a:t>   map.put("WI", "Wisconsin");</a:t>
              </a:r>
            </a:p>
            <a:p>
              <a:r>
                <a:rPr sz="1400" b="1" noProof="1">
                  <a:latin typeface="Courier New" charset="0"/>
                </a:rPr>
                <a:t>   map.put("WY", "Wyoming");</a:t>
              </a:r>
            </a:p>
            <a:p>
              <a:r>
                <a:rPr sz="1400" b="1" noProof="1">
                  <a:latin typeface="Courier New" charset="0"/>
                </a:rPr>
                <a:t>}</a:t>
              </a:r>
            </a:p>
          </p:txBody>
        </p:sp>
        <p:sp>
          <p:nvSpPr>
            <p:cNvPr id="360504" name="Rectangle 56"/>
            <p:cNvSpPr>
              <a:spLocks noChangeArrowheads="1"/>
            </p:cNvSpPr>
            <p:nvPr/>
          </p:nvSpPr>
          <p:spPr bwMode="auto">
            <a:xfrm>
              <a:off x="4632" y="232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60505" name="Text Box 57"/>
            <p:cNvSpPr txBox="1">
              <a:spLocks noChangeArrowheads="1"/>
            </p:cNvSpPr>
            <p:nvPr/>
          </p:nvSpPr>
          <p:spPr bwMode="auto">
            <a:xfrm>
              <a:off x="4608" y="2160"/>
              <a:ext cx="672" cy="192"/>
            </a:xfrm>
            <a:prstGeom prst="rect">
              <a:avLst/>
            </a:prstGeom>
            <a:noFill/>
            <a:ln w="9525">
              <a:noFill/>
              <a:miter lim="800000"/>
              <a:headEnd/>
              <a:tailEnd/>
            </a:ln>
            <a:effectLst/>
          </p:spPr>
          <p:txBody>
            <a:bodyPr>
              <a:prstTxWarp prst="textNoShape">
                <a:avLst/>
              </a:prstTxWarp>
              <a:spAutoFit/>
            </a:bodyPr>
            <a:lstStyle/>
            <a:p>
              <a:r>
                <a:rPr lang="en-US" sz="1400" b="1">
                  <a:latin typeface="Courier New" charset="0"/>
                </a:rPr>
                <a:t>map</a:t>
              </a:r>
            </a:p>
          </p:txBody>
        </p:sp>
        <p:sp>
          <p:nvSpPr>
            <p:cNvPr id="360506" name="Text Box 58"/>
            <p:cNvSpPr txBox="1">
              <a:spLocks noChangeArrowheads="1"/>
            </p:cNvSpPr>
            <p:nvPr/>
          </p:nvSpPr>
          <p:spPr bwMode="auto">
            <a:xfrm>
              <a:off x="1176" y="1272"/>
              <a:ext cx="33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400">
                  <a:latin typeface="Times New Roman" charset="0"/>
                </a:rPr>
                <a:t>. . .</a:t>
              </a:r>
            </a:p>
          </p:txBody>
        </p:sp>
        <p:sp>
          <p:nvSpPr>
            <p:cNvPr id="360507" name="Text Box 59"/>
            <p:cNvSpPr txBox="1">
              <a:spLocks noChangeArrowheads="1"/>
            </p:cNvSpPr>
            <p:nvPr/>
          </p:nvSpPr>
          <p:spPr bwMode="auto">
            <a:xfrm>
              <a:off x="1176" y="1808"/>
              <a:ext cx="336"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400">
                  <a:latin typeface="Times New Roman" charset="0"/>
                </a:rPr>
                <a:t>. . .</a:t>
              </a:r>
            </a:p>
          </p:txBody>
        </p:sp>
      </p:grpSp>
      <p:sp>
        <p:nvSpPr>
          <p:cNvPr id="360508" name="Rectangle 60"/>
          <p:cNvSpPr>
            <a:spLocks noChangeArrowheads="1"/>
          </p:cNvSpPr>
          <p:nvPr/>
        </p:nvSpPr>
        <p:spPr bwMode="auto">
          <a:xfrm>
            <a:off x="1066800" y="1822450"/>
            <a:ext cx="3001963" cy="221615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4" name="Group 61"/>
          <p:cNvGrpSpPr>
            <a:grpSpLocks/>
          </p:cNvGrpSpPr>
          <p:nvPr/>
        </p:nvGrpSpPr>
        <p:grpSpPr bwMode="auto">
          <a:xfrm>
            <a:off x="7137400" y="4178300"/>
            <a:ext cx="915988" cy="684213"/>
            <a:chOff x="4496" y="2632"/>
            <a:chExt cx="577" cy="431"/>
          </a:xfrm>
        </p:grpSpPr>
        <p:sp>
          <p:nvSpPr>
            <p:cNvPr id="360510" name="Oval 62"/>
            <p:cNvSpPr>
              <a:spLocks noChangeArrowheads="1"/>
            </p:cNvSpPr>
            <p:nvPr/>
          </p:nvSpPr>
          <p:spPr bwMode="auto">
            <a:xfrm>
              <a:off x="5026" y="2632"/>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360511" name="AutoShape 63"/>
            <p:cNvCxnSpPr>
              <a:cxnSpLocks noChangeShapeType="1"/>
              <a:stCxn id="360510" idx="4"/>
              <a:endCxn id="360482" idx="1"/>
            </p:cNvCxnSpPr>
            <p:nvPr/>
          </p:nvCxnSpPr>
          <p:spPr bwMode="auto">
            <a:xfrm rot="5400000">
              <a:off x="4581" y="2594"/>
              <a:ext cx="384" cy="554"/>
            </a:xfrm>
            <a:prstGeom prst="bentConnector4">
              <a:avLst>
                <a:gd name="adj1" fmla="val 59894"/>
                <a:gd name="adj2" fmla="val 125991"/>
              </a:avLst>
            </a:prstGeom>
            <a:noFill/>
            <a:ln w="9525">
              <a:solidFill>
                <a:schemeClr val="tx1"/>
              </a:solidFill>
              <a:miter lim="800000"/>
              <a:headEnd/>
              <a:tailEnd type="triangle" w="med" len="med"/>
            </a:ln>
            <a:effectLst/>
          </p:spPr>
        </p:cxnSp>
      </p:grpSp>
      <p:grpSp>
        <p:nvGrpSpPr>
          <p:cNvPr id="5" name="Group 64"/>
          <p:cNvGrpSpPr>
            <a:grpSpLocks/>
          </p:cNvGrpSpPr>
          <p:nvPr/>
        </p:nvGrpSpPr>
        <p:grpSpPr bwMode="auto">
          <a:xfrm>
            <a:off x="304800" y="1066800"/>
            <a:ext cx="8534400" cy="3795713"/>
            <a:chOff x="192" y="672"/>
            <a:chExt cx="5376" cy="2391"/>
          </a:xfrm>
        </p:grpSpPr>
        <p:sp>
          <p:nvSpPr>
            <p:cNvPr id="360513" name="Rectangle 65"/>
            <p:cNvSpPr>
              <a:spLocks noChangeArrowheads="1"/>
            </p:cNvSpPr>
            <p:nvPr/>
          </p:nvSpPr>
          <p:spPr bwMode="auto">
            <a:xfrm>
              <a:off x="192" y="672"/>
              <a:ext cx="5376" cy="22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360514" name="Rectangle 66"/>
            <p:cNvSpPr>
              <a:spLocks noChangeArrowheads="1"/>
            </p:cNvSpPr>
            <p:nvPr/>
          </p:nvSpPr>
          <p:spPr bwMode="auto">
            <a:xfrm>
              <a:off x="280" y="726"/>
              <a:ext cx="5060" cy="201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360515" name="Text Box 67"/>
            <p:cNvSpPr txBox="1">
              <a:spLocks noChangeArrowheads="1"/>
            </p:cNvSpPr>
            <p:nvPr/>
          </p:nvSpPr>
          <p:spPr bwMode="auto">
            <a:xfrm>
              <a:off x="352" y="766"/>
              <a:ext cx="5016" cy="1934"/>
            </a:xfrm>
            <a:prstGeom prst="rect">
              <a:avLst/>
            </a:prstGeom>
            <a:noFill/>
            <a:ln w="9525">
              <a:noFill/>
              <a:miter lim="800000"/>
              <a:headEnd/>
              <a:tailEnd/>
            </a:ln>
            <a:effectLst/>
          </p:spPr>
          <p:txBody>
            <a:bodyPr>
              <a:prstTxWarp prst="textNoShape">
                <a:avLst/>
              </a:prstTxWarp>
              <a:spAutoFit/>
            </a:bodyPr>
            <a:lstStyle/>
            <a:p>
              <a:r>
                <a:rPr sz="1400" b="1" noProof="1">
                  <a:latin typeface="Courier New" charset="0"/>
                </a:rPr>
                <a:t>public void run() {</a:t>
              </a:r>
            </a:p>
            <a:p>
              <a:r>
                <a:rPr sz="1400" b="1" noProof="1">
                  <a:latin typeface="Courier New" charset="0"/>
                </a:rPr>
                <a:t>   HashMap&lt;String,String&gt; stateMap = new HashMap&lt;String,String&gt;();</a:t>
              </a:r>
            </a:p>
            <a:p>
              <a:r>
                <a:rPr sz="1400" b="1" noProof="1">
                  <a:latin typeface="Courier New" charset="0"/>
                </a:rPr>
                <a:t>   initStateMap(stateMap);</a:t>
              </a:r>
            </a:p>
            <a:p>
              <a:r>
                <a:rPr sz="1400" b="1" noProof="1">
                  <a:latin typeface="Courier New" charset="0"/>
                </a:rPr>
                <a:t>   while (true) {</a:t>
              </a:r>
            </a:p>
            <a:p>
              <a:r>
                <a:rPr sz="1400" b="1" noProof="1">
                  <a:latin typeface="Courier New" charset="0"/>
                </a:rPr>
                <a:t>      String code = readLine("Enter two-letter state abbreviation: ");</a:t>
              </a:r>
            </a:p>
            <a:p>
              <a:r>
                <a:rPr sz="1400" b="1" noProof="1">
                  <a:latin typeface="Courier New" charset="0"/>
                </a:rPr>
                <a:t>      if (code.length() == 0) break;</a:t>
              </a:r>
            </a:p>
            <a:p>
              <a:r>
                <a:rPr sz="1400" b="1" noProof="1">
                  <a:latin typeface="Courier New" charset="0"/>
                </a:rPr>
                <a:t>      String state = stateMap.get(code);</a:t>
              </a:r>
            </a:p>
            <a:p>
              <a:r>
                <a:rPr sz="1400" b="1" noProof="1">
                  <a:latin typeface="Courier New" charset="0"/>
                </a:rPr>
                <a:t>      if (state == null) {</a:t>
              </a:r>
            </a:p>
            <a:p>
              <a:r>
                <a:rPr sz="1400" b="1" noProof="1">
                  <a:latin typeface="Courier New" charset="0"/>
                </a:rPr>
                <a:t>         println(code + " is not a known state abbreviation");</a:t>
              </a:r>
            </a:p>
            <a:p>
              <a:r>
                <a:rPr sz="1400" b="1" noProof="1">
                  <a:latin typeface="Courier New" charset="0"/>
                </a:rPr>
                <a:t>      } else {</a:t>
              </a:r>
            </a:p>
            <a:p>
              <a:r>
                <a:rPr sz="1400" b="1" noProof="1">
                  <a:latin typeface="Courier New" charset="0"/>
                </a:rPr>
                <a:t>         println(code + " is " + state);</a:t>
              </a:r>
            </a:p>
            <a:p>
              <a:r>
                <a:rPr sz="1400" b="1" noProof="1">
                  <a:latin typeface="Courier New" charset="0"/>
                </a:rPr>
                <a:t>      }</a:t>
              </a:r>
            </a:p>
            <a:p>
              <a:r>
                <a:rPr sz="1400" b="1" noProof="1">
                  <a:latin typeface="Courier New" charset="0"/>
                </a:rPr>
                <a:t>   }</a:t>
              </a:r>
            </a:p>
            <a:p>
              <a:r>
                <a:rPr sz="1400" b="1" noProof="1">
                  <a:latin typeface="Courier New" charset="0"/>
                </a:rPr>
                <a:t>}</a:t>
              </a:r>
            </a:p>
          </p:txBody>
        </p:sp>
        <p:sp>
          <p:nvSpPr>
            <p:cNvPr id="360516" name="Rectangle 68"/>
            <p:cNvSpPr>
              <a:spLocks noChangeArrowheads="1"/>
            </p:cNvSpPr>
            <p:nvPr/>
          </p:nvSpPr>
          <p:spPr bwMode="auto">
            <a:xfrm>
              <a:off x="4632" y="2400"/>
              <a:ext cx="624"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60517" name="Text Box 69"/>
            <p:cNvSpPr txBox="1">
              <a:spLocks noChangeArrowheads="1"/>
            </p:cNvSpPr>
            <p:nvPr/>
          </p:nvSpPr>
          <p:spPr bwMode="auto">
            <a:xfrm>
              <a:off x="4608" y="2240"/>
              <a:ext cx="752" cy="192"/>
            </a:xfrm>
            <a:prstGeom prst="rect">
              <a:avLst/>
            </a:prstGeom>
            <a:noFill/>
            <a:ln w="9525">
              <a:noFill/>
              <a:miter lim="800000"/>
              <a:headEnd/>
              <a:tailEnd/>
            </a:ln>
            <a:effectLst/>
          </p:spPr>
          <p:txBody>
            <a:bodyPr>
              <a:prstTxWarp prst="textNoShape">
                <a:avLst/>
              </a:prstTxWarp>
              <a:spAutoFit/>
            </a:bodyPr>
            <a:lstStyle/>
            <a:p>
              <a:r>
                <a:rPr lang="en-US" sz="1400" b="1">
                  <a:latin typeface="Courier New" charset="0"/>
                </a:rPr>
                <a:t>stateMap</a:t>
              </a:r>
            </a:p>
          </p:txBody>
        </p:sp>
        <p:grpSp>
          <p:nvGrpSpPr>
            <p:cNvPr id="6" name="Group 70"/>
            <p:cNvGrpSpPr>
              <a:grpSpLocks/>
            </p:cNvGrpSpPr>
            <p:nvPr/>
          </p:nvGrpSpPr>
          <p:grpSpPr bwMode="auto">
            <a:xfrm>
              <a:off x="4496" y="2499"/>
              <a:ext cx="473" cy="564"/>
              <a:chOff x="4496" y="2499"/>
              <a:chExt cx="473" cy="564"/>
            </a:xfrm>
          </p:grpSpPr>
          <p:sp>
            <p:nvSpPr>
              <p:cNvPr id="360519" name="Oval 71"/>
              <p:cNvSpPr>
                <a:spLocks noChangeArrowheads="1"/>
              </p:cNvSpPr>
              <p:nvPr/>
            </p:nvSpPr>
            <p:spPr bwMode="auto">
              <a:xfrm>
                <a:off x="4922" y="2499"/>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360520" name="AutoShape 72"/>
              <p:cNvCxnSpPr>
                <a:cxnSpLocks noChangeShapeType="1"/>
                <a:stCxn id="360519" idx="4"/>
              </p:cNvCxnSpPr>
              <p:nvPr/>
            </p:nvCxnSpPr>
            <p:spPr bwMode="auto">
              <a:xfrm rot="5400000">
                <a:off x="4462" y="2580"/>
                <a:ext cx="517" cy="450"/>
              </a:xfrm>
              <a:prstGeom prst="bentConnector4">
                <a:avLst>
                  <a:gd name="adj1" fmla="val 59185"/>
                  <a:gd name="adj2" fmla="val 132000"/>
                </a:avLst>
              </a:prstGeom>
              <a:noFill/>
              <a:ln w="9525">
                <a:solidFill>
                  <a:schemeClr val="tx1"/>
                </a:solidFill>
                <a:miter lim="800000"/>
                <a:headEnd/>
                <a:tailEnd type="triangle" w="med" len="med"/>
              </a:ln>
              <a:effectLst/>
            </p:spPr>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60454"/>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60481"/>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499"/>
                                          </p:stCondLst>
                                        </p:cTn>
                                        <p:tgtEl>
                                          <p:spTgt spid="360461"/>
                                        </p:tgtEl>
                                        <p:attrNameLst>
                                          <p:attrName>style.visibility</p:attrName>
                                        </p:attrNameLst>
                                      </p:cBhvr>
                                      <p:to>
                                        <p:strVal val="visible"/>
                                      </p:to>
                                    </p:set>
                                  </p:childTnLst>
                                  <p:subTnLst>
                                    <p:set>
                                      <p:cBhvr override="childStyle">
                                        <p:cTn dur="1" fill="hold" display="0" masterRel="nextClick" afterEffect="1"/>
                                        <p:tgtEl>
                                          <p:spTgt spid="360461"/>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 presetClass="exit" presetSubtype="0" fill="hold" nodeType="afterEffect">
                                  <p:stCondLst>
                                    <p:cond delay="0"/>
                                  </p:stCondLst>
                                  <p:childTnLst>
                                    <p:set>
                                      <p:cBhvr>
                                        <p:cTn id="23" dur="1" fill="hold">
                                          <p:stCondLst>
                                            <p:cond delay="0"/>
                                          </p:stCondLst>
                                        </p:cTn>
                                        <p:tgtEl>
                                          <p:spTgt spid="2"/>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499"/>
                                          </p:stCondLst>
                                        </p:cTn>
                                        <p:tgtEl>
                                          <p:spTgt spid="360508"/>
                                        </p:tgtEl>
                                        <p:attrNameLst>
                                          <p:attrName>style.visibility</p:attrName>
                                        </p:attrNameLst>
                                      </p:cBhvr>
                                      <p:to>
                                        <p:strVal val="visible"/>
                                      </p:to>
                                    </p:set>
                                  </p:childTnLst>
                                  <p:subTnLst>
                                    <p:set>
                                      <p:cBhvr override="childStyle">
                                        <p:cTn dur="1" fill="hold" display="0" masterRel="nextClick" afterEffect="1"/>
                                        <p:tgtEl>
                                          <p:spTgt spid="360508"/>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60482"/>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200"/>
                                  </p:stCondLst>
                                  <p:childTnLst>
                                    <p:set>
                                      <p:cBhvr>
                                        <p:cTn id="35" dur="1" fill="hold">
                                          <p:stCondLst>
                                            <p:cond delay="0"/>
                                          </p:stCondLst>
                                        </p:cTn>
                                        <p:tgtEl>
                                          <p:spTgt spid="360483"/>
                                        </p:tgtEl>
                                        <p:attrNameLst>
                                          <p:attrName>style.visibility</p:attrName>
                                        </p:attrNameLst>
                                      </p:cBhvr>
                                      <p:to>
                                        <p:strVal val="visible"/>
                                      </p:to>
                                    </p:set>
                                  </p:childTnLst>
                                </p:cTn>
                              </p:par>
                            </p:childTnLst>
                          </p:cTn>
                        </p:par>
                        <p:par>
                          <p:cTn id="36" fill="hold">
                            <p:stCondLst>
                              <p:cond delay="200"/>
                            </p:stCondLst>
                            <p:childTnLst>
                              <p:par>
                                <p:cTn id="37" presetID="1" presetClass="entr" presetSubtype="0" fill="hold" grpId="0" nodeType="afterEffect">
                                  <p:stCondLst>
                                    <p:cond delay="200"/>
                                  </p:stCondLst>
                                  <p:childTnLst>
                                    <p:set>
                                      <p:cBhvr>
                                        <p:cTn id="38" dur="1" fill="hold">
                                          <p:stCondLst>
                                            <p:cond delay="0"/>
                                          </p:stCondLst>
                                        </p:cTn>
                                        <p:tgtEl>
                                          <p:spTgt spid="360484"/>
                                        </p:tgtEl>
                                        <p:attrNameLst>
                                          <p:attrName>style.visibility</p:attrName>
                                        </p:attrNameLst>
                                      </p:cBhvr>
                                      <p:to>
                                        <p:strVal val="visible"/>
                                      </p:to>
                                    </p:set>
                                  </p:childTnLst>
                                </p:cTn>
                              </p:par>
                            </p:childTnLst>
                          </p:cTn>
                        </p:par>
                        <p:par>
                          <p:cTn id="39" fill="hold">
                            <p:stCondLst>
                              <p:cond delay="400"/>
                            </p:stCondLst>
                            <p:childTnLst>
                              <p:par>
                                <p:cTn id="40" presetID="1" presetClass="entr" presetSubtype="0" fill="hold" grpId="0" nodeType="afterEffect">
                                  <p:stCondLst>
                                    <p:cond delay="200"/>
                                  </p:stCondLst>
                                  <p:childTnLst>
                                    <p:set>
                                      <p:cBhvr>
                                        <p:cTn id="41" dur="1" fill="hold">
                                          <p:stCondLst>
                                            <p:cond delay="0"/>
                                          </p:stCondLst>
                                        </p:cTn>
                                        <p:tgtEl>
                                          <p:spTgt spid="36048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60493"/>
                                        </p:tgtEl>
                                        <p:attrNameLst>
                                          <p:attrName>style.visibility</p:attrName>
                                        </p:attrNameLst>
                                      </p:cBhvr>
                                      <p:to>
                                        <p:strVal val="visible"/>
                                      </p:to>
                                    </p:set>
                                  </p:childTnLst>
                                </p:cTn>
                              </p:par>
                            </p:childTnLst>
                          </p:cTn>
                        </p:par>
                        <p:par>
                          <p:cTn id="44" fill="hold">
                            <p:stCondLst>
                              <p:cond delay="600"/>
                            </p:stCondLst>
                            <p:childTnLst>
                              <p:par>
                                <p:cTn id="45" presetID="1" presetClass="entr" presetSubtype="0" fill="hold" grpId="0" nodeType="afterEffect">
                                  <p:stCondLst>
                                    <p:cond delay="200"/>
                                  </p:stCondLst>
                                  <p:childTnLst>
                                    <p:set>
                                      <p:cBhvr>
                                        <p:cTn id="46" dur="1" fill="hold">
                                          <p:stCondLst>
                                            <p:cond delay="0"/>
                                          </p:stCondLst>
                                        </p:cTn>
                                        <p:tgtEl>
                                          <p:spTgt spid="360486"/>
                                        </p:tgtEl>
                                        <p:attrNameLst>
                                          <p:attrName>style.visibility</p:attrName>
                                        </p:attrNameLst>
                                      </p:cBhvr>
                                      <p:to>
                                        <p:strVal val="visible"/>
                                      </p:to>
                                    </p:set>
                                  </p:childTnLst>
                                </p:cTn>
                              </p:par>
                            </p:childTnLst>
                          </p:cTn>
                        </p:par>
                        <p:par>
                          <p:cTn id="47" fill="hold">
                            <p:stCondLst>
                              <p:cond delay="800"/>
                            </p:stCondLst>
                            <p:childTnLst>
                              <p:par>
                                <p:cTn id="48" presetID="1" presetClass="entr" presetSubtype="0" fill="hold" grpId="0" nodeType="afterEffect">
                                  <p:stCondLst>
                                    <p:cond delay="200"/>
                                  </p:stCondLst>
                                  <p:childTnLst>
                                    <p:set>
                                      <p:cBhvr>
                                        <p:cTn id="49" dur="1" fill="hold">
                                          <p:stCondLst>
                                            <p:cond delay="0"/>
                                          </p:stCondLst>
                                        </p:cTn>
                                        <p:tgtEl>
                                          <p:spTgt spid="360487"/>
                                        </p:tgtEl>
                                        <p:attrNameLst>
                                          <p:attrName>style.visibility</p:attrName>
                                        </p:attrNameLst>
                                      </p:cBhvr>
                                      <p:to>
                                        <p:strVal val="visible"/>
                                      </p:to>
                                    </p:set>
                                  </p:childTnLst>
                                </p:cTn>
                              </p:par>
                            </p:childTnLst>
                          </p:cTn>
                        </p:par>
                        <p:par>
                          <p:cTn id="50" fill="hold">
                            <p:stCondLst>
                              <p:cond delay="1000"/>
                            </p:stCondLst>
                            <p:childTnLst>
                              <p:par>
                                <p:cTn id="51" presetID="1" presetClass="entr" presetSubtype="0" fill="hold" grpId="0" nodeType="afterEffect">
                                  <p:stCondLst>
                                    <p:cond delay="200"/>
                                  </p:stCondLst>
                                  <p:childTnLst>
                                    <p:set>
                                      <p:cBhvr>
                                        <p:cTn id="52" dur="1" fill="hold">
                                          <p:stCondLst>
                                            <p:cond delay="0"/>
                                          </p:stCondLst>
                                        </p:cTn>
                                        <p:tgtEl>
                                          <p:spTgt spid="36048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0494"/>
                                        </p:tgtEl>
                                        <p:attrNameLst>
                                          <p:attrName>style.visibility</p:attrName>
                                        </p:attrNameLst>
                                      </p:cBhvr>
                                      <p:to>
                                        <p:strVal val="visible"/>
                                      </p:to>
                                    </p:set>
                                  </p:childTnLst>
                                </p:cTn>
                              </p:par>
                            </p:childTnLst>
                          </p:cTn>
                        </p:par>
                        <p:par>
                          <p:cTn id="55" fill="hold">
                            <p:stCondLst>
                              <p:cond delay="1200"/>
                            </p:stCondLst>
                            <p:childTnLst>
                              <p:par>
                                <p:cTn id="56" presetID="1" presetClass="entr" presetSubtype="0" fill="hold" grpId="0" nodeType="afterEffect">
                                  <p:stCondLst>
                                    <p:cond delay="200"/>
                                  </p:stCondLst>
                                  <p:childTnLst>
                                    <p:set>
                                      <p:cBhvr>
                                        <p:cTn id="57" dur="1" fill="hold">
                                          <p:stCondLst>
                                            <p:cond delay="0"/>
                                          </p:stCondLst>
                                        </p:cTn>
                                        <p:tgtEl>
                                          <p:spTgt spid="360489"/>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53" presetClass="exit" presetSubtype="0" fill="hold" nodeType="clickEffect">
                                  <p:stCondLst>
                                    <p:cond delay="0"/>
                                  </p:stCondLst>
                                  <p:childTnLst>
                                    <p:anim calcmode="lin" valueType="num">
                                      <p:cBhvr>
                                        <p:cTn id="61" dur="500"/>
                                        <p:tgtEl>
                                          <p:spTgt spid="3"/>
                                        </p:tgtEl>
                                        <p:attrNameLst>
                                          <p:attrName>ppt_w</p:attrName>
                                        </p:attrNameLst>
                                      </p:cBhvr>
                                      <p:tavLst>
                                        <p:tav tm="0">
                                          <p:val>
                                            <p:strVal val="ppt_w"/>
                                          </p:val>
                                        </p:tav>
                                        <p:tav tm="100000">
                                          <p:val>
                                            <p:fltVal val="0"/>
                                          </p:val>
                                        </p:tav>
                                      </p:tavLst>
                                    </p:anim>
                                    <p:anim calcmode="lin" valueType="num">
                                      <p:cBhvr>
                                        <p:cTn id="62" dur="500"/>
                                        <p:tgtEl>
                                          <p:spTgt spid="3"/>
                                        </p:tgtEl>
                                        <p:attrNameLst>
                                          <p:attrName>ppt_h</p:attrName>
                                        </p:attrNameLst>
                                      </p:cBhvr>
                                      <p:tavLst>
                                        <p:tav tm="0">
                                          <p:val>
                                            <p:strVal val="ppt_h"/>
                                          </p:val>
                                        </p:tav>
                                        <p:tav tm="100000">
                                          <p:val>
                                            <p:fltVal val="0"/>
                                          </p:val>
                                        </p:tav>
                                      </p:tavLst>
                                    </p:anim>
                                    <p:animEffect transition="out" filter="fade">
                                      <p:cBhvr>
                                        <p:cTn id="63" dur="500"/>
                                        <p:tgtEl>
                                          <p:spTgt spid="3"/>
                                        </p:tgtEl>
                                      </p:cBhvr>
                                    </p:animEffect>
                                    <p:set>
                                      <p:cBhvr>
                                        <p:cTn id="64" dur="1" fill="hold">
                                          <p:stCondLst>
                                            <p:cond delay="499"/>
                                          </p:stCondLst>
                                        </p:cTn>
                                        <p:tgtEl>
                                          <p:spTgt spid="3"/>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5"/>
                                        </p:tgtEl>
                                        <p:attrNameLst>
                                          <p:attrName>style.visibility</p:attrName>
                                        </p:attrNameLst>
                                      </p:cBhvr>
                                      <p:to>
                                        <p:strVal val="visible"/>
                                      </p:to>
                                    </p:set>
                                  </p:childTnLst>
                                </p:cTn>
                              </p:par>
                              <p:par>
                                <p:cTn id="67" presetID="1" presetClass="exit" presetSubtype="0" fill="hold" nodeType="withEffect">
                                  <p:stCondLst>
                                    <p:cond delay="0"/>
                                  </p:stCondLst>
                                  <p:childTnLst>
                                    <p:set>
                                      <p:cBhvr>
                                        <p:cTn id="68" dur="1" fill="hold">
                                          <p:stCondLst>
                                            <p:cond delay="0"/>
                                          </p:stCondLst>
                                        </p:cTn>
                                        <p:tgtEl>
                                          <p:spTgt spid="5"/>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2"/>
                                        </p:tgtEl>
                                        <p:attrNameLst>
                                          <p:attrName>style.visibility</p:attrName>
                                        </p:attrNameLst>
                                      </p:cBhvr>
                                      <p:to>
                                        <p:strVal val="visible"/>
                                      </p:to>
                                    </p:set>
                                  </p:childTnLst>
                                </p:cTn>
                              </p:par>
                            </p:childTnLst>
                          </p:cTn>
                        </p:par>
                        <p:par>
                          <p:cTn id="73" fill="hold">
                            <p:stCondLst>
                              <p:cond delay="500"/>
                            </p:stCondLst>
                            <p:childTnLst>
                              <p:par>
                                <p:cTn id="74" presetID="1" presetClass="entr" presetSubtype="0" fill="hold" grpId="0" nodeType="afterEffect">
                                  <p:stCondLst>
                                    <p:cond delay="0"/>
                                  </p:stCondLst>
                                  <p:childTnLst>
                                    <p:set>
                                      <p:cBhvr>
                                        <p:cTn id="75" dur="1" fill="hold">
                                          <p:stCondLst>
                                            <p:cond delay="499"/>
                                          </p:stCondLst>
                                        </p:cTn>
                                        <p:tgtEl>
                                          <p:spTgt spid="360462"/>
                                        </p:tgtEl>
                                        <p:attrNameLst>
                                          <p:attrName>style.visibility</p:attrName>
                                        </p:attrNameLst>
                                      </p:cBhvr>
                                      <p:to>
                                        <p:strVal val="visible"/>
                                      </p:to>
                                    </p:set>
                                  </p:childTnLst>
                                  <p:subTnLst>
                                    <p:set>
                                      <p:cBhvr override="childStyle">
                                        <p:cTn dur="1" fill="hold" display="0" masterRel="nextClick" afterEffect="1"/>
                                        <p:tgtEl>
                                          <p:spTgt spid="360462"/>
                                        </p:tgtEl>
                                        <p:attrNameLst>
                                          <p:attrName>style.visibility</p:attrName>
                                        </p:attrNameLst>
                                      </p:cBhvr>
                                      <p:to>
                                        <p:strVal val="hidden"/>
                                      </p:to>
                                    </p:set>
                                  </p:sub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499"/>
                                          </p:stCondLst>
                                        </p:cTn>
                                        <p:tgtEl>
                                          <p:spTgt spid="360470"/>
                                        </p:tgtEl>
                                        <p:attrNameLst>
                                          <p:attrName>style.visibility</p:attrName>
                                        </p:attrNameLst>
                                      </p:cBhvr>
                                      <p:to>
                                        <p:strVal val="visible"/>
                                      </p:to>
                                    </p:set>
                                  </p:childTnLst>
                                </p:cTn>
                              </p:par>
                            </p:childTnLst>
                          </p:cTn>
                        </p:par>
                        <p:par>
                          <p:cTn id="80" fill="hold">
                            <p:stCondLst>
                              <p:cond delay="500"/>
                            </p:stCondLst>
                            <p:childTnLst>
                              <p:par>
                                <p:cTn id="81" presetID="1" presetClass="entr" presetSubtype="0" fill="hold" grpId="0" nodeType="afterEffect">
                                  <p:stCondLst>
                                    <p:cond delay="0"/>
                                  </p:stCondLst>
                                  <p:childTnLst>
                                    <p:set>
                                      <p:cBhvr>
                                        <p:cTn id="82" dur="1" fill="hold">
                                          <p:stCondLst>
                                            <p:cond delay="499"/>
                                          </p:stCondLst>
                                        </p:cTn>
                                        <p:tgtEl>
                                          <p:spTgt spid="360463"/>
                                        </p:tgtEl>
                                        <p:attrNameLst>
                                          <p:attrName>style.visibility</p:attrName>
                                        </p:attrNameLst>
                                      </p:cBhvr>
                                      <p:to>
                                        <p:strVal val="visible"/>
                                      </p:to>
                                    </p:set>
                                  </p:childTnLst>
                                  <p:subTnLst>
                                    <p:set>
                                      <p:cBhvr override="childStyle">
                                        <p:cTn dur="1" fill="hold" display="0" masterRel="nextClick" afterEffect="1"/>
                                        <p:tgtEl>
                                          <p:spTgt spid="360463"/>
                                        </p:tgtEl>
                                        <p:attrNameLst>
                                          <p:attrName>style.visibility</p:attrName>
                                        </p:attrNameLst>
                                      </p:cBhvr>
                                      <p:to>
                                        <p:strVal val="hidden"/>
                                      </p:to>
                                    </p:set>
                                  </p:sub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360472"/>
                                        </p:tgtEl>
                                        <p:attrNameLst>
                                          <p:attrName>style.visibility</p:attrName>
                                        </p:attrNameLst>
                                      </p:cBhvr>
                                      <p:to>
                                        <p:strVal val="visible"/>
                                      </p:to>
                                    </p:set>
                                  </p:childTnLst>
                                </p:cTn>
                              </p:par>
                            </p:childTnLst>
                          </p:cTn>
                        </p:par>
                        <p:par>
                          <p:cTn id="87" fill="hold">
                            <p:stCondLst>
                              <p:cond delay="500"/>
                            </p:stCondLst>
                            <p:childTnLst>
                              <p:par>
                                <p:cTn id="88" presetID="1" presetClass="entr" presetSubtype="0" fill="hold" grpId="0" nodeType="afterEffect">
                                  <p:stCondLst>
                                    <p:cond delay="0"/>
                                  </p:stCondLst>
                                  <p:childTnLst>
                                    <p:set>
                                      <p:cBhvr>
                                        <p:cTn id="89" dur="1" fill="hold">
                                          <p:stCondLst>
                                            <p:cond delay="0"/>
                                          </p:stCondLst>
                                        </p:cTn>
                                        <p:tgtEl>
                                          <p:spTgt spid="360495"/>
                                        </p:tgtEl>
                                        <p:attrNameLst>
                                          <p:attrName>style.visibility</p:attrName>
                                        </p:attrNameLst>
                                      </p:cBhvr>
                                      <p:to>
                                        <p:strVal val="visible"/>
                                      </p:to>
                                    </p:set>
                                  </p:childTnLst>
                                </p:cTn>
                              </p:par>
                            </p:childTnLst>
                          </p:cTn>
                        </p:par>
                        <p:par>
                          <p:cTn id="90" fill="hold">
                            <p:stCondLst>
                              <p:cond delay="500"/>
                            </p:stCondLst>
                            <p:childTnLst>
                              <p:par>
                                <p:cTn id="91" presetID="1" presetClass="entr" presetSubtype="0" fill="hold" grpId="0" nodeType="afterEffect">
                                  <p:stCondLst>
                                    <p:cond delay="0"/>
                                  </p:stCondLst>
                                  <p:childTnLst>
                                    <p:set>
                                      <p:cBhvr>
                                        <p:cTn id="92" dur="1" fill="hold">
                                          <p:stCondLst>
                                            <p:cond delay="499"/>
                                          </p:stCondLst>
                                        </p:cTn>
                                        <p:tgtEl>
                                          <p:spTgt spid="360464"/>
                                        </p:tgtEl>
                                        <p:attrNameLst>
                                          <p:attrName>style.visibility</p:attrName>
                                        </p:attrNameLst>
                                      </p:cBhvr>
                                      <p:to>
                                        <p:strVal val="visible"/>
                                      </p:to>
                                    </p:set>
                                  </p:childTnLst>
                                  <p:subTnLst>
                                    <p:set>
                                      <p:cBhvr override="childStyle">
                                        <p:cTn dur="1" fill="hold" display="0" masterRel="nextClick" afterEffect="1"/>
                                        <p:tgtEl>
                                          <p:spTgt spid="360464"/>
                                        </p:tgtEl>
                                        <p:attrNameLst>
                                          <p:attrName>style.visibility</p:attrName>
                                        </p:attrNameLst>
                                      </p:cBhvr>
                                      <p:to>
                                        <p:strVal val="hidden"/>
                                      </p:to>
                                    </p:set>
                                  </p:sub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499"/>
                                          </p:stCondLst>
                                        </p:cTn>
                                        <p:tgtEl>
                                          <p:spTgt spid="360465"/>
                                        </p:tgtEl>
                                        <p:attrNameLst>
                                          <p:attrName>style.visibility</p:attrName>
                                        </p:attrNameLst>
                                      </p:cBhvr>
                                      <p:to>
                                        <p:strVal val="visible"/>
                                      </p:to>
                                    </p:set>
                                  </p:childTnLst>
                                  <p:subTnLst>
                                    <p:set>
                                      <p:cBhvr override="childStyle">
                                        <p:cTn dur="1" fill="hold" display="0" masterRel="nextClick" afterEffect="1"/>
                                        <p:tgtEl>
                                          <p:spTgt spid="360465"/>
                                        </p:tgtEl>
                                        <p:attrNameLst>
                                          <p:attrName>style.visibility</p:attrName>
                                        </p:attrNameLst>
                                      </p:cBhvr>
                                      <p:to>
                                        <p:strVal val="hidden"/>
                                      </p:to>
                                    </p:set>
                                  </p:sub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childTnLst>
                                    <p:animClr clrSpc="rgb" dir="cw">
                                      <p:cBhvr override="childStyle">
                                        <p:cTn id="100" dur="100" fill="hold"/>
                                        <p:tgtEl>
                                          <p:spTgt spid="360487"/>
                                        </p:tgtEl>
                                        <p:attrNameLst>
                                          <p:attrName>style.color</p:attrName>
                                        </p:attrNameLst>
                                      </p:cBhvr>
                                      <p:to>
                                        <a:srgbClr val="FF0000"/>
                                      </p:to>
                                    </p:animClr>
                                  </p:childTnLst>
                                </p:cTn>
                              </p:par>
                            </p:childTnLst>
                          </p:cTn>
                        </p:par>
                        <p:par>
                          <p:cTn id="101" fill="hold">
                            <p:stCondLst>
                              <p:cond delay="100"/>
                            </p:stCondLst>
                            <p:childTnLst>
                              <p:par>
                                <p:cTn id="102" presetID="10" presetClass="emph" presetSubtype="0" fill="hold" grpId="3" nodeType="afterEffect">
                                  <p:stCondLst>
                                    <p:cond delay="0"/>
                                  </p:stCondLst>
                                  <p:childTnLst>
                                    <p:anim calcmode="discrete" valueType="str">
                                      <p:cBhvr override="childStyle">
                                        <p:cTn id="103" dur="1000" fill="hold"/>
                                        <p:tgtEl>
                                          <p:spTgt spid="360487"/>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104" fill="hold">
                            <p:stCondLst>
                              <p:cond delay="1100"/>
                            </p:stCondLst>
                            <p:childTnLst>
                              <p:par>
                                <p:cTn id="105" presetID="5" presetClass="emph" presetSubtype="1" grpId="4" nodeType="afterEffect">
                                  <p:stCondLst>
                                    <p:cond delay="0"/>
                                  </p:stCondLst>
                                  <p:childTnLst>
                                    <p:set>
                                      <p:cBhvr override="childStyle">
                                        <p:cTn id="106" dur="indefinite"/>
                                        <p:tgtEl>
                                          <p:spTgt spid="360487"/>
                                        </p:tgtEl>
                                        <p:attrNameLst>
                                          <p:attrName>style.fontStyle</p:attrName>
                                        </p:attrNameLst>
                                      </p:cBhvr>
                                      <p:to>
                                        <p:strVal val="normal"/>
                                      </p:to>
                                    </p:set>
                                    <p:set>
                                      <p:cBhvr override="childStyle">
                                        <p:cTn id="107" dur="indefinite"/>
                                        <p:tgtEl>
                                          <p:spTgt spid="360487"/>
                                        </p:tgtEl>
                                        <p:attrNameLst>
                                          <p:attrName>style.fontWeight</p:attrName>
                                        </p:attrNameLst>
                                      </p:cBhvr>
                                      <p:to>
                                        <p:strVal val="bold"/>
                                      </p:to>
                                    </p:set>
                                    <p:set>
                                      <p:cBhvr override="childStyle">
                                        <p:cTn id="108" dur="indefinite"/>
                                        <p:tgtEl>
                                          <p:spTgt spid="360487"/>
                                        </p:tgtEl>
                                        <p:attrNameLst>
                                          <p:attrName>style.textDecorationUnderline</p:attrName>
                                        </p:attrNameLst>
                                      </p:cBhvr>
                                      <p:to>
                                        <p:strVal val="false"/>
                                      </p:to>
                                    </p:set>
                                  </p:childTnLst>
                                </p:cTn>
                              </p:par>
                            </p:childTnLst>
                          </p:cTn>
                        </p:par>
                        <p:par>
                          <p:cTn id="109" fill="hold">
                            <p:stCondLst>
                              <p:cond delay="1100"/>
                            </p:stCondLst>
                            <p:childTnLst>
                              <p:par>
                                <p:cTn id="110" presetID="3" presetClass="emph" presetSubtype="2" fill="hold" grpId="2" nodeType="afterEffect">
                                  <p:stCondLst>
                                    <p:cond delay="0"/>
                                  </p:stCondLst>
                                  <p:childTnLst>
                                    <p:animClr clrSpc="rgb" dir="cw">
                                      <p:cBhvr override="childStyle">
                                        <p:cTn id="111" dur="100" fill="hold"/>
                                        <p:tgtEl>
                                          <p:spTgt spid="360487"/>
                                        </p:tgtEl>
                                        <p:attrNameLst>
                                          <p:attrName>style.color</p:attrName>
                                        </p:attrNameLst>
                                      </p:cBhvr>
                                      <p:to>
                                        <a:srgbClr val="000000"/>
                                      </p:to>
                                    </p:animClr>
                                  </p:childTnLst>
                                </p:cTn>
                              </p:par>
                            </p:childTnLst>
                          </p:cTn>
                        </p:par>
                        <p:par>
                          <p:cTn id="112" fill="hold">
                            <p:stCondLst>
                              <p:cond delay="1200"/>
                            </p:stCondLst>
                            <p:childTnLst>
                              <p:par>
                                <p:cTn id="113" presetID="1" presetClass="entr" presetSubtype="0" fill="hold" grpId="0" nodeType="afterEffect">
                                  <p:stCondLst>
                                    <p:cond delay="0"/>
                                  </p:stCondLst>
                                  <p:childTnLst>
                                    <p:set>
                                      <p:cBhvr>
                                        <p:cTn id="114" dur="1" fill="hold">
                                          <p:stCondLst>
                                            <p:cond delay="0"/>
                                          </p:stCondLst>
                                        </p:cTn>
                                        <p:tgtEl>
                                          <p:spTgt spid="360498"/>
                                        </p:tgtEl>
                                        <p:attrNameLst>
                                          <p:attrName>style.visibility</p:attrName>
                                        </p:attrNameLst>
                                      </p:cBhvr>
                                      <p:to>
                                        <p:strVal val="visible"/>
                                      </p:to>
                                    </p:set>
                                  </p:childTnLst>
                                </p:cTn>
                              </p:par>
                            </p:childTnLst>
                          </p:cTn>
                        </p:par>
                        <p:par>
                          <p:cTn id="115" fill="hold">
                            <p:stCondLst>
                              <p:cond delay="1200"/>
                            </p:stCondLst>
                            <p:childTnLst>
                              <p:par>
                                <p:cTn id="116" presetID="1" presetClass="entr" presetSubtype="0" fill="hold" grpId="0" nodeType="afterEffect">
                                  <p:stCondLst>
                                    <p:cond delay="0"/>
                                  </p:stCondLst>
                                  <p:childTnLst>
                                    <p:set>
                                      <p:cBhvr>
                                        <p:cTn id="117" dur="1" fill="hold">
                                          <p:stCondLst>
                                            <p:cond delay="499"/>
                                          </p:stCondLst>
                                        </p:cTn>
                                        <p:tgtEl>
                                          <p:spTgt spid="360466"/>
                                        </p:tgtEl>
                                        <p:attrNameLst>
                                          <p:attrName>style.visibility</p:attrName>
                                        </p:attrNameLst>
                                      </p:cBhvr>
                                      <p:to>
                                        <p:strVal val="visible"/>
                                      </p:to>
                                    </p:set>
                                  </p:childTnLst>
                                  <p:subTnLst>
                                    <p:set>
                                      <p:cBhvr override="childStyle">
                                        <p:cTn dur="1" fill="hold" display="0" masterRel="nextClick" afterEffect="1"/>
                                        <p:tgtEl>
                                          <p:spTgt spid="360466"/>
                                        </p:tgtEl>
                                        <p:attrNameLst>
                                          <p:attrName>style.visibility</p:attrName>
                                        </p:attrNameLst>
                                      </p:cBhvr>
                                      <p:to>
                                        <p:strVal val="hidden"/>
                                      </p:to>
                                    </p:set>
                                  </p:subTnLst>
                                </p:cTn>
                              </p:par>
                            </p:childTnLst>
                          </p:cTn>
                        </p:par>
                      </p:childTnLst>
                    </p:cTn>
                  </p:par>
                  <p:par>
                    <p:cTn id="118" fill="hold">
                      <p:stCondLst>
                        <p:cond delay="indefinite"/>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499"/>
                                          </p:stCondLst>
                                        </p:cTn>
                                        <p:tgtEl>
                                          <p:spTgt spid="360468"/>
                                        </p:tgtEl>
                                        <p:attrNameLst>
                                          <p:attrName>style.visibility</p:attrName>
                                        </p:attrNameLst>
                                      </p:cBhvr>
                                      <p:to>
                                        <p:strVal val="visible"/>
                                      </p:to>
                                    </p:set>
                                  </p:childTnLst>
                                  <p:subTnLst>
                                    <p:set>
                                      <p:cBhvr override="childStyle">
                                        <p:cTn dur="1" fill="hold" display="0" masterRel="nextClick" afterEffect="1"/>
                                        <p:tgtEl>
                                          <p:spTgt spid="360468"/>
                                        </p:tgtEl>
                                        <p:attrNameLst>
                                          <p:attrName>style.visibility</p:attrName>
                                        </p:attrNameLst>
                                      </p:cBhvr>
                                      <p:to>
                                        <p:strVal val="hidden"/>
                                      </p:to>
                                    </p:set>
                                  </p:subTnLst>
                                </p:cTn>
                              </p:par>
                            </p:childTnLst>
                          </p:cTn>
                        </p:par>
                      </p:childTnLst>
                    </p:cTn>
                  </p:par>
                  <p:par>
                    <p:cTn id="122" fill="hold">
                      <p:stCondLst>
                        <p:cond delay="indefinite"/>
                      </p:stCondLst>
                      <p:childTnLst>
                        <p:par>
                          <p:cTn id="123" fill="hold">
                            <p:stCondLst>
                              <p:cond delay="0"/>
                            </p:stCondLst>
                            <p:childTnLst>
                              <p:par>
                                <p:cTn id="124" presetID="1" presetClass="entr" presetSubtype="0" fill="hold" grpId="0" nodeType="clickEffect">
                                  <p:stCondLst>
                                    <p:cond delay="0"/>
                                  </p:stCondLst>
                                  <p:childTnLst>
                                    <p:set>
                                      <p:cBhvr>
                                        <p:cTn id="125" dur="1" fill="hold">
                                          <p:stCondLst>
                                            <p:cond delay="499"/>
                                          </p:stCondLst>
                                        </p:cTn>
                                        <p:tgtEl>
                                          <p:spTgt spid="360473"/>
                                        </p:tgtEl>
                                        <p:attrNameLst>
                                          <p:attrName>style.visibility</p:attrName>
                                        </p:attrNameLst>
                                      </p:cBhvr>
                                      <p:to>
                                        <p:strVal val="visible"/>
                                      </p:to>
                                    </p:set>
                                  </p:childTnLst>
                                </p:cTn>
                              </p:par>
                            </p:childTnLst>
                          </p:cTn>
                        </p:par>
                        <p:par>
                          <p:cTn id="126" fill="hold">
                            <p:stCondLst>
                              <p:cond delay="500"/>
                            </p:stCondLst>
                            <p:childTnLst>
                              <p:par>
                                <p:cTn id="127" presetID="1" presetClass="entr" presetSubtype="0" fill="hold" grpId="1" nodeType="afterEffect">
                                  <p:stCondLst>
                                    <p:cond delay="0"/>
                                  </p:stCondLst>
                                  <p:childTnLst>
                                    <p:set>
                                      <p:cBhvr>
                                        <p:cTn id="128" dur="1" fill="hold">
                                          <p:stCondLst>
                                            <p:cond delay="0"/>
                                          </p:stCondLst>
                                        </p:cTn>
                                        <p:tgtEl>
                                          <p:spTgt spid="360462"/>
                                        </p:tgtEl>
                                        <p:attrNameLst>
                                          <p:attrName>style.visibility</p:attrName>
                                        </p:attrNameLst>
                                      </p:cBhvr>
                                      <p:to>
                                        <p:strVal val="visible"/>
                                      </p:to>
                                    </p:set>
                                  </p:childTnLst>
                                  <p:subTnLst>
                                    <p:set>
                                      <p:cBhvr override="childStyle">
                                        <p:cTn dur="1" fill="hold" display="0" masterRel="nextClick" afterEffect="1"/>
                                        <p:tgtEl>
                                          <p:spTgt spid="360462"/>
                                        </p:tgtEl>
                                        <p:attrNameLst>
                                          <p:attrName>style.visibility</p:attrName>
                                        </p:attrNameLst>
                                      </p:cBhvr>
                                      <p:to>
                                        <p:strVal val="hidden"/>
                                      </p:to>
                                    </p:set>
                                  </p:sub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499"/>
                                          </p:stCondLst>
                                        </p:cTn>
                                        <p:tgtEl>
                                          <p:spTgt spid="360474"/>
                                        </p:tgtEl>
                                        <p:attrNameLst>
                                          <p:attrName>style.visibility</p:attrName>
                                        </p:attrNameLst>
                                      </p:cBhvr>
                                      <p:to>
                                        <p:strVal val="visible"/>
                                      </p:to>
                                    </p:set>
                                  </p:childTnLst>
                                </p:cTn>
                              </p:par>
                            </p:childTnLst>
                          </p:cTn>
                        </p:par>
                        <p:par>
                          <p:cTn id="133" fill="hold">
                            <p:stCondLst>
                              <p:cond delay="500"/>
                            </p:stCondLst>
                            <p:childTnLst>
                              <p:par>
                                <p:cTn id="134" presetID="1" presetClass="entr" presetSubtype="0" fill="hold" grpId="1" nodeType="afterEffect">
                                  <p:stCondLst>
                                    <p:cond delay="0"/>
                                  </p:stCondLst>
                                  <p:childTnLst>
                                    <p:set>
                                      <p:cBhvr>
                                        <p:cTn id="135" dur="1" fill="hold">
                                          <p:stCondLst>
                                            <p:cond delay="0"/>
                                          </p:stCondLst>
                                        </p:cTn>
                                        <p:tgtEl>
                                          <p:spTgt spid="360463"/>
                                        </p:tgtEl>
                                        <p:attrNameLst>
                                          <p:attrName>style.visibility</p:attrName>
                                        </p:attrNameLst>
                                      </p:cBhvr>
                                      <p:to>
                                        <p:strVal val="visible"/>
                                      </p:to>
                                    </p:set>
                                  </p:childTnLst>
                                  <p:subTnLst>
                                    <p:set>
                                      <p:cBhvr override="childStyle">
                                        <p:cTn dur="1" fill="hold" display="0" masterRel="nextClick" afterEffect="1"/>
                                        <p:tgtEl>
                                          <p:spTgt spid="360463"/>
                                        </p:tgtEl>
                                        <p:attrNameLst>
                                          <p:attrName>style.visibility</p:attrName>
                                        </p:attrNameLst>
                                      </p:cBhvr>
                                      <p:to>
                                        <p:strVal val="hidden"/>
                                      </p:to>
                                    </p:set>
                                  </p:subTnLst>
                                </p:cTn>
                              </p:par>
                            </p:childTnLst>
                          </p:cTn>
                        </p:par>
                      </p:childTnLst>
                    </p:cTn>
                  </p:par>
                  <p:par>
                    <p:cTn id="136" fill="hold">
                      <p:stCondLst>
                        <p:cond delay="indefinite"/>
                      </p:stCondLst>
                      <p:childTnLst>
                        <p:par>
                          <p:cTn id="137" fill="hold">
                            <p:stCondLst>
                              <p:cond delay="0"/>
                            </p:stCondLst>
                            <p:childTnLst>
                              <p:par>
                                <p:cTn id="138" presetID="1" presetClass="entr" presetSubtype="0" fill="hold" grpId="0" nodeType="clickEffect">
                                  <p:stCondLst>
                                    <p:cond delay="0"/>
                                  </p:stCondLst>
                                  <p:childTnLst>
                                    <p:set>
                                      <p:cBhvr>
                                        <p:cTn id="139" dur="1" fill="hold">
                                          <p:stCondLst>
                                            <p:cond delay="499"/>
                                          </p:stCondLst>
                                        </p:cTn>
                                        <p:tgtEl>
                                          <p:spTgt spid="360475"/>
                                        </p:tgtEl>
                                        <p:attrNameLst>
                                          <p:attrName>style.visibility</p:attrName>
                                        </p:attrNameLst>
                                      </p:cBhvr>
                                      <p:to>
                                        <p:strVal val="visible"/>
                                      </p:to>
                                    </p:set>
                                  </p:childTnLst>
                                </p:cTn>
                              </p:par>
                            </p:childTnLst>
                          </p:cTn>
                        </p:par>
                        <p:par>
                          <p:cTn id="140" fill="hold">
                            <p:stCondLst>
                              <p:cond delay="500"/>
                            </p:stCondLst>
                            <p:childTnLst>
                              <p:par>
                                <p:cTn id="141" presetID="1" presetClass="exit" presetSubtype="0" fill="hold" grpId="1" nodeType="afterEffect">
                                  <p:stCondLst>
                                    <p:cond delay="0"/>
                                  </p:stCondLst>
                                  <p:childTnLst>
                                    <p:set>
                                      <p:cBhvr>
                                        <p:cTn id="142" dur="1" fill="hold">
                                          <p:stCondLst>
                                            <p:cond delay="0"/>
                                          </p:stCondLst>
                                        </p:cTn>
                                        <p:tgtEl>
                                          <p:spTgt spid="360495"/>
                                        </p:tgtEl>
                                        <p:attrNameLst>
                                          <p:attrName>style.visibility</p:attrName>
                                        </p:attrNameLst>
                                      </p:cBhvr>
                                      <p:to>
                                        <p:strVal val="hidden"/>
                                      </p:to>
                                    </p:set>
                                  </p:childTnLst>
                                </p:cTn>
                              </p:par>
                              <p:par>
                                <p:cTn id="143" presetID="1" presetClass="entr" presetSubtype="0" fill="hold" grpId="0" nodeType="withEffect">
                                  <p:stCondLst>
                                    <p:cond delay="0"/>
                                  </p:stCondLst>
                                  <p:childTnLst>
                                    <p:set>
                                      <p:cBhvr>
                                        <p:cTn id="144" dur="1" fill="hold">
                                          <p:stCondLst>
                                            <p:cond delay="0"/>
                                          </p:stCondLst>
                                        </p:cTn>
                                        <p:tgtEl>
                                          <p:spTgt spid="360496"/>
                                        </p:tgtEl>
                                        <p:attrNameLst>
                                          <p:attrName>style.visibility</p:attrName>
                                        </p:attrNameLst>
                                      </p:cBhvr>
                                      <p:to>
                                        <p:strVal val="visible"/>
                                      </p:to>
                                    </p:set>
                                  </p:childTnLst>
                                </p:cTn>
                              </p:par>
                            </p:childTnLst>
                          </p:cTn>
                        </p:par>
                        <p:par>
                          <p:cTn id="145" fill="hold">
                            <p:stCondLst>
                              <p:cond delay="500"/>
                            </p:stCondLst>
                            <p:childTnLst>
                              <p:par>
                                <p:cTn id="146" presetID="1" presetClass="entr" presetSubtype="0" fill="hold" grpId="1" nodeType="afterEffect">
                                  <p:stCondLst>
                                    <p:cond delay="0"/>
                                  </p:stCondLst>
                                  <p:childTnLst>
                                    <p:set>
                                      <p:cBhvr>
                                        <p:cTn id="147" dur="1" fill="hold">
                                          <p:stCondLst>
                                            <p:cond delay="0"/>
                                          </p:stCondLst>
                                        </p:cTn>
                                        <p:tgtEl>
                                          <p:spTgt spid="360464"/>
                                        </p:tgtEl>
                                        <p:attrNameLst>
                                          <p:attrName>style.visibility</p:attrName>
                                        </p:attrNameLst>
                                      </p:cBhvr>
                                      <p:to>
                                        <p:strVal val="visible"/>
                                      </p:to>
                                    </p:set>
                                  </p:childTnLst>
                                  <p:subTnLst>
                                    <p:set>
                                      <p:cBhvr override="childStyle">
                                        <p:cTn dur="1" fill="hold" display="0" masterRel="nextClick" afterEffect="1"/>
                                        <p:tgtEl>
                                          <p:spTgt spid="360464"/>
                                        </p:tgtEl>
                                        <p:attrNameLst>
                                          <p:attrName>style.visibility</p:attrName>
                                        </p:attrNameLst>
                                      </p:cBhvr>
                                      <p:to>
                                        <p:strVal val="hidden"/>
                                      </p:to>
                                    </p:set>
                                  </p:subTnLst>
                                </p:cTn>
                              </p:par>
                            </p:childTnLst>
                          </p:cTn>
                        </p:par>
                      </p:childTnLst>
                    </p:cTn>
                  </p:par>
                  <p:par>
                    <p:cTn id="148" fill="hold">
                      <p:stCondLst>
                        <p:cond delay="indefinite"/>
                      </p:stCondLst>
                      <p:childTnLst>
                        <p:par>
                          <p:cTn id="149" fill="hold">
                            <p:stCondLst>
                              <p:cond delay="0"/>
                            </p:stCondLst>
                            <p:childTnLst>
                              <p:par>
                                <p:cTn id="150" presetID="1" presetClass="entr" presetSubtype="0" fill="hold" grpId="1" nodeType="clickEffect">
                                  <p:stCondLst>
                                    <p:cond delay="0"/>
                                  </p:stCondLst>
                                  <p:childTnLst>
                                    <p:set>
                                      <p:cBhvr>
                                        <p:cTn id="151" dur="1" fill="hold">
                                          <p:stCondLst>
                                            <p:cond delay="0"/>
                                          </p:stCondLst>
                                        </p:cTn>
                                        <p:tgtEl>
                                          <p:spTgt spid="360465"/>
                                        </p:tgtEl>
                                        <p:attrNameLst>
                                          <p:attrName>style.visibility</p:attrName>
                                        </p:attrNameLst>
                                      </p:cBhvr>
                                      <p:to>
                                        <p:strVal val="visible"/>
                                      </p:to>
                                    </p:set>
                                  </p:childTnLst>
                                  <p:subTnLst>
                                    <p:set>
                                      <p:cBhvr override="childStyle">
                                        <p:cTn dur="1" fill="hold" display="0" masterRel="nextClick" afterEffect="1"/>
                                        <p:tgtEl>
                                          <p:spTgt spid="360465"/>
                                        </p:tgtEl>
                                        <p:attrNameLst>
                                          <p:attrName>style.visibility</p:attrName>
                                        </p:attrNameLst>
                                      </p:cBhvr>
                                      <p:to>
                                        <p:strVal val="hidden"/>
                                      </p:to>
                                    </p:set>
                                  </p:subTnLst>
                                </p:cTn>
                              </p:par>
                            </p:childTnLst>
                          </p:cTn>
                        </p:par>
                      </p:childTnLst>
                    </p:cTn>
                  </p:par>
                  <p:par>
                    <p:cTn id="152" fill="hold">
                      <p:stCondLst>
                        <p:cond delay="indefinite"/>
                      </p:stCondLst>
                      <p:childTnLst>
                        <p:par>
                          <p:cTn id="153" fill="hold">
                            <p:stCondLst>
                              <p:cond delay="0"/>
                            </p:stCondLst>
                            <p:childTnLst>
                              <p:par>
                                <p:cTn id="154" presetID="3" presetClass="emph" presetSubtype="2" fill="hold" grpId="1" nodeType="clickEffect">
                                  <p:stCondLst>
                                    <p:cond delay="0"/>
                                  </p:stCondLst>
                                  <p:childTnLst>
                                    <p:animClr clrSpc="rgb" dir="cw">
                                      <p:cBhvr override="childStyle">
                                        <p:cTn id="155" dur="100" fill="hold"/>
                                        <p:tgtEl>
                                          <p:spTgt spid="360488"/>
                                        </p:tgtEl>
                                        <p:attrNameLst>
                                          <p:attrName>style.color</p:attrName>
                                        </p:attrNameLst>
                                      </p:cBhvr>
                                      <p:to>
                                        <a:srgbClr val="FF0000"/>
                                      </p:to>
                                    </p:animClr>
                                  </p:childTnLst>
                                </p:cTn>
                              </p:par>
                            </p:childTnLst>
                          </p:cTn>
                        </p:par>
                        <p:par>
                          <p:cTn id="156" fill="hold">
                            <p:stCondLst>
                              <p:cond delay="100"/>
                            </p:stCondLst>
                            <p:childTnLst>
                              <p:par>
                                <p:cTn id="157" presetID="10" presetClass="emph" presetSubtype="0" fill="hold" grpId="4" nodeType="afterEffect">
                                  <p:stCondLst>
                                    <p:cond delay="0"/>
                                  </p:stCondLst>
                                  <p:childTnLst>
                                    <p:anim calcmode="discrete" valueType="str">
                                      <p:cBhvr override="childStyle">
                                        <p:cTn id="158" dur="1000" fill="hold"/>
                                        <p:tgtEl>
                                          <p:spTgt spid="360488"/>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159" fill="hold">
                            <p:stCondLst>
                              <p:cond delay="1100"/>
                            </p:stCondLst>
                            <p:childTnLst>
                              <p:par>
                                <p:cTn id="160" presetID="5" presetClass="emph" presetSubtype="1" grpId="3" nodeType="afterEffect">
                                  <p:stCondLst>
                                    <p:cond delay="0"/>
                                  </p:stCondLst>
                                  <p:childTnLst>
                                    <p:set>
                                      <p:cBhvr override="childStyle">
                                        <p:cTn id="161" dur="indefinite"/>
                                        <p:tgtEl>
                                          <p:spTgt spid="360488"/>
                                        </p:tgtEl>
                                        <p:attrNameLst>
                                          <p:attrName>style.fontStyle</p:attrName>
                                        </p:attrNameLst>
                                      </p:cBhvr>
                                      <p:to>
                                        <p:strVal val="normal"/>
                                      </p:to>
                                    </p:set>
                                    <p:set>
                                      <p:cBhvr override="childStyle">
                                        <p:cTn id="162" dur="indefinite"/>
                                        <p:tgtEl>
                                          <p:spTgt spid="360488"/>
                                        </p:tgtEl>
                                        <p:attrNameLst>
                                          <p:attrName>style.fontWeight</p:attrName>
                                        </p:attrNameLst>
                                      </p:cBhvr>
                                      <p:to>
                                        <p:strVal val="bold"/>
                                      </p:to>
                                    </p:set>
                                    <p:set>
                                      <p:cBhvr override="childStyle">
                                        <p:cTn id="163" dur="indefinite"/>
                                        <p:tgtEl>
                                          <p:spTgt spid="360488"/>
                                        </p:tgtEl>
                                        <p:attrNameLst>
                                          <p:attrName>style.textDecorationUnderline</p:attrName>
                                        </p:attrNameLst>
                                      </p:cBhvr>
                                      <p:to>
                                        <p:strVal val="false"/>
                                      </p:to>
                                    </p:set>
                                  </p:childTnLst>
                                </p:cTn>
                              </p:par>
                            </p:childTnLst>
                          </p:cTn>
                        </p:par>
                        <p:par>
                          <p:cTn id="164" fill="hold">
                            <p:stCondLst>
                              <p:cond delay="1100"/>
                            </p:stCondLst>
                            <p:childTnLst>
                              <p:par>
                                <p:cTn id="165" presetID="3" presetClass="emph" presetSubtype="2" fill="hold" grpId="2" nodeType="afterEffect">
                                  <p:stCondLst>
                                    <p:cond delay="0"/>
                                  </p:stCondLst>
                                  <p:childTnLst>
                                    <p:animClr clrSpc="rgb" dir="cw">
                                      <p:cBhvr override="childStyle">
                                        <p:cTn id="166" dur="100" fill="hold"/>
                                        <p:tgtEl>
                                          <p:spTgt spid="360488"/>
                                        </p:tgtEl>
                                        <p:attrNameLst>
                                          <p:attrName>style.color</p:attrName>
                                        </p:attrNameLst>
                                      </p:cBhvr>
                                      <p:to>
                                        <a:srgbClr val="000000"/>
                                      </p:to>
                                    </p:animClr>
                                  </p:childTnLst>
                                </p:cTn>
                              </p:par>
                            </p:childTnLst>
                          </p:cTn>
                        </p:par>
                        <p:par>
                          <p:cTn id="167" fill="hold">
                            <p:stCondLst>
                              <p:cond delay="1200"/>
                            </p:stCondLst>
                            <p:childTnLst>
                              <p:par>
                                <p:cTn id="168" presetID="1" presetClass="exit" presetSubtype="0" fill="hold" grpId="1" nodeType="afterEffect">
                                  <p:stCondLst>
                                    <p:cond delay="0"/>
                                  </p:stCondLst>
                                  <p:childTnLst>
                                    <p:set>
                                      <p:cBhvr>
                                        <p:cTn id="169" dur="1" fill="hold">
                                          <p:stCondLst>
                                            <p:cond delay="0"/>
                                          </p:stCondLst>
                                        </p:cTn>
                                        <p:tgtEl>
                                          <p:spTgt spid="360498"/>
                                        </p:tgtEl>
                                        <p:attrNameLst>
                                          <p:attrName>style.visibility</p:attrName>
                                        </p:attrNameLst>
                                      </p:cBhvr>
                                      <p:to>
                                        <p:strVal val="hidden"/>
                                      </p:to>
                                    </p:set>
                                  </p:childTnLst>
                                </p:cTn>
                              </p:par>
                            </p:childTnLst>
                          </p:cTn>
                        </p:par>
                        <p:par>
                          <p:cTn id="170" fill="hold">
                            <p:stCondLst>
                              <p:cond delay="1200"/>
                            </p:stCondLst>
                            <p:childTnLst>
                              <p:par>
                                <p:cTn id="171" presetID="1" presetClass="entr" presetSubtype="0" fill="hold" grpId="0" nodeType="afterEffect">
                                  <p:stCondLst>
                                    <p:cond delay="0"/>
                                  </p:stCondLst>
                                  <p:childTnLst>
                                    <p:set>
                                      <p:cBhvr>
                                        <p:cTn id="172" dur="1" fill="hold">
                                          <p:stCondLst>
                                            <p:cond delay="0"/>
                                          </p:stCondLst>
                                        </p:cTn>
                                        <p:tgtEl>
                                          <p:spTgt spid="360499"/>
                                        </p:tgtEl>
                                        <p:attrNameLst>
                                          <p:attrName>style.visibility</p:attrName>
                                        </p:attrNameLst>
                                      </p:cBhvr>
                                      <p:to>
                                        <p:strVal val="visible"/>
                                      </p:to>
                                    </p:set>
                                  </p:childTnLst>
                                </p:cTn>
                              </p:par>
                            </p:childTnLst>
                          </p:cTn>
                        </p:par>
                        <p:par>
                          <p:cTn id="173" fill="hold">
                            <p:stCondLst>
                              <p:cond delay="1200"/>
                            </p:stCondLst>
                            <p:childTnLst>
                              <p:par>
                                <p:cTn id="174" presetID="1" presetClass="entr" presetSubtype="0" fill="hold" grpId="1" nodeType="afterEffect">
                                  <p:stCondLst>
                                    <p:cond delay="0"/>
                                  </p:stCondLst>
                                  <p:childTnLst>
                                    <p:set>
                                      <p:cBhvr>
                                        <p:cTn id="175" dur="1" fill="hold">
                                          <p:stCondLst>
                                            <p:cond delay="0"/>
                                          </p:stCondLst>
                                        </p:cTn>
                                        <p:tgtEl>
                                          <p:spTgt spid="360466"/>
                                        </p:tgtEl>
                                        <p:attrNameLst>
                                          <p:attrName>style.visibility</p:attrName>
                                        </p:attrNameLst>
                                      </p:cBhvr>
                                      <p:to>
                                        <p:strVal val="visible"/>
                                      </p:to>
                                    </p:set>
                                  </p:childTnLst>
                                  <p:subTnLst>
                                    <p:set>
                                      <p:cBhvr override="childStyle">
                                        <p:cTn dur="1" fill="hold" display="0" masterRel="nextClick" afterEffect="1"/>
                                        <p:tgtEl>
                                          <p:spTgt spid="360466"/>
                                        </p:tgtEl>
                                        <p:attrNameLst>
                                          <p:attrName>style.visibility</p:attrName>
                                        </p:attrNameLst>
                                      </p:cBhvr>
                                      <p:to>
                                        <p:strVal val="hidden"/>
                                      </p:to>
                                    </p:set>
                                  </p:subTnLst>
                                </p:cTn>
                              </p:par>
                            </p:childTnLst>
                          </p:cTn>
                        </p:par>
                      </p:childTnLst>
                    </p:cTn>
                  </p:par>
                  <p:par>
                    <p:cTn id="176" fill="hold">
                      <p:stCondLst>
                        <p:cond delay="indefinite"/>
                      </p:stCondLst>
                      <p:childTnLst>
                        <p:par>
                          <p:cTn id="177" fill="hold">
                            <p:stCondLst>
                              <p:cond delay="0"/>
                            </p:stCondLst>
                            <p:childTnLst>
                              <p:par>
                                <p:cTn id="178" presetID="1" presetClass="entr" presetSubtype="0" fill="hold" grpId="1" nodeType="clickEffect">
                                  <p:stCondLst>
                                    <p:cond delay="0"/>
                                  </p:stCondLst>
                                  <p:childTnLst>
                                    <p:set>
                                      <p:cBhvr>
                                        <p:cTn id="179" dur="1" fill="hold">
                                          <p:stCondLst>
                                            <p:cond delay="0"/>
                                          </p:stCondLst>
                                        </p:cTn>
                                        <p:tgtEl>
                                          <p:spTgt spid="360468"/>
                                        </p:tgtEl>
                                        <p:attrNameLst>
                                          <p:attrName>style.visibility</p:attrName>
                                        </p:attrNameLst>
                                      </p:cBhvr>
                                      <p:to>
                                        <p:strVal val="visible"/>
                                      </p:to>
                                    </p:set>
                                  </p:childTnLst>
                                  <p:subTnLst>
                                    <p:set>
                                      <p:cBhvr override="childStyle">
                                        <p:cTn dur="1" fill="hold" display="0" masterRel="nextClick" afterEffect="1"/>
                                        <p:tgtEl>
                                          <p:spTgt spid="360468"/>
                                        </p:tgtEl>
                                        <p:attrNameLst>
                                          <p:attrName>style.visibility</p:attrName>
                                        </p:attrNameLst>
                                      </p:cBhvr>
                                      <p:to>
                                        <p:strVal val="hidden"/>
                                      </p:to>
                                    </p:set>
                                  </p:subTnLst>
                                </p:cTn>
                              </p:par>
                            </p:childTnLst>
                          </p:cTn>
                        </p:par>
                      </p:childTnLst>
                    </p:cTn>
                  </p:par>
                  <p:par>
                    <p:cTn id="180" fill="hold">
                      <p:stCondLst>
                        <p:cond delay="indefinite"/>
                      </p:stCondLst>
                      <p:childTnLst>
                        <p:par>
                          <p:cTn id="181" fill="hold">
                            <p:stCondLst>
                              <p:cond delay="0"/>
                            </p:stCondLst>
                            <p:childTnLst>
                              <p:par>
                                <p:cTn id="182" presetID="1" presetClass="entr" presetSubtype="0" fill="hold" grpId="0" nodeType="clickEffect">
                                  <p:stCondLst>
                                    <p:cond delay="0"/>
                                  </p:stCondLst>
                                  <p:childTnLst>
                                    <p:set>
                                      <p:cBhvr>
                                        <p:cTn id="183" dur="1" fill="hold">
                                          <p:stCondLst>
                                            <p:cond delay="499"/>
                                          </p:stCondLst>
                                        </p:cTn>
                                        <p:tgtEl>
                                          <p:spTgt spid="360476"/>
                                        </p:tgtEl>
                                        <p:attrNameLst>
                                          <p:attrName>style.visibility</p:attrName>
                                        </p:attrNameLst>
                                      </p:cBhvr>
                                      <p:to>
                                        <p:strVal val="visible"/>
                                      </p:to>
                                    </p:set>
                                  </p:childTnLst>
                                </p:cTn>
                              </p:par>
                            </p:childTnLst>
                          </p:cTn>
                        </p:par>
                        <p:par>
                          <p:cTn id="184" fill="hold">
                            <p:stCondLst>
                              <p:cond delay="500"/>
                            </p:stCondLst>
                            <p:childTnLst>
                              <p:par>
                                <p:cTn id="185" presetID="1" presetClass="entr" presetSubtype="0" fill="hold" grpId="2" nodeType="afterEffect">
                                  <p:stCondLst>
                                    <p:cond delay="0"/>
                                  </p:stCondLst>
                                  <p:childTnLst>
                                    <p:set>
                                      <p:cBhvr>
                                        <p:cTn id="186" dur="1" fill="hold">
                                          <p:stCondLst>
                                            <p:cond delay="0"/>
                                          </p:stCondLst>
                                        </p:cTn>
                                        <p:tgtEl>
                                          <p:spTgt spid="360462"/>
                                        </p:tgtEl>
                                        <p:attrNameLst>
                                          <p:attrName>style.visibility</p:attrName>
                                        </p:attrNameLst>
                                      </p:cBhvr>
                                      <p:to>
                                        <p:strVal val="visible"/>
                                      </p:to>
                                    </p:set>
                                  </p:childTnLst>
                                  <p:subTnLst>
                                    <p:set>
                                      <p:cBhvr override="childStyle">
                                        <p:cTn dur="1" fill="hold" display="0" masterRel="nextClick" afterEffect="1"/>
                                        <p:tgtEl>
                                          <p:spTgt spid="360462"/>
                                        </p:tgtEl>
                                        <p:attrNameLst>
                                          <p:attrName>style.visibility</p:attrName>
                                        </p:attrNameLst>
                                      </p:cBhvr>
                                      <p:to>
                                        <p:strVal val="hidden"/>
                                      </p:to>
                                    </p:set>
                                  </p:sub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0" nodeType="clickEffect">
                                  <p:stCondLst>
                                    <p:cond delay="0"/>
                                  </p:stCondLst>
                                  <p:childTnLst>
                                    <p:set>
                                      <p:cBhvr>
                                        <p:cTn id="190" dur="1" fill="hold">
                                          <p:stCondLst>
                                            <p:cond delay="499"/>
                                          </p:stCondLst>
                                        </p:cTn>
                                        <p:tgtEl>
                                          <p:spTgt spid="360477"/>
                                        </p:tgtEl>
                                        <p:attrNameLst>
                                          <p:attrName>style.visibility</p:attrName>
                                        </p:attrNameLst>
                                      </p:cBhvr>
                                      <p:to>
                                        <p:strVal val="visible"/>
                                      </p:to>
                                    </p:set>
                                  </p:childTnLst>
                                </p:cTn>
                              </p:par>
                            </p:childTnLst>
                          </p:cTn>
                        </p:par>
                        <p:par>
                          <p:cTn id="191" fill="hold">
                            <p:stCondLst>
                              <p:cond delay="500"/>
                            </p:stCondLst>
                            <p:childTnLst>
                              <p:par>
                                <p:cTn id="192" presetID="1" presetClass="entr" presetSubtype="0" fill="hold" grpId="2" nodeType="afterEffect">
                                  <p:stCondLst>
                                    <p:cond delay="0"/>
                                  </p:stCondLst>
                                  <p:childTnLst>
                                    <p:set>
                                      <p:cBhvr>
                                        <p:cTn id="193" dur="1" fill="hold">
                                          <p:stCondLst>
                                            <p:cond delay="0"/>
                                          </p:stCondLst>
                                        </p:cTn>
                                        <p:tgtEl>
                                          <p:spTgt spid="360463"/>
                                        </p:tgtEl>
                                        <p:attrNameLst>
                                          <p:attrName>style.visibility</p:attrName>
                                        </p:attrNameLst>
                                      </p:cBhvr>
                                      <p:to>
                                        <p:strVal val="visible"/>
                                      </p:to>
                                    </p:set>
                                  </p:childTnLst>
                                  <p:subTnLst>
                                    <p:set>
                                      <p:cBhvr override="childStyle">
                                        <p:cTn dur="1" fill="hold" display="0" masterRel="nextClick" afterEffect="1"/>
                                        <p:tgtEl>
                                          <p:spTgt spid="360463"/>
                                        </p:tgtEl>
                                        <p:attrNameLst>
                                          <p:attrName>style.visibility</p:attrName>
                                        </p:attrNameLst>
                                      </p:cBhvr>
                                      <p:to>
                                        <p:strVal val="hidden"/>
                                      </p:to>
                                    </p:set>
                                  </p:subTnLst>
                                </p:cTn>
                              </p:par>
                            </p:childTnLst>
                          </p:cTn>
                        </p:par>
                      </p:childTnLst>
                    </p:cTn>
                  </p:par>
                  <p:par>
                    <p:cTn id="194" fill="hold">
                      <p:stCondLst>
                        <p:cond delay="indefinite"/>
                      </p:stCondLst>
                      <p:childTnLst>
                        <p:par>
                          <p:cTn id="195" fill="hold">
                            <p:stCondLst>
                              <p:cond delay="0"/>
                            </p:stCondLst>
                            <p:childTnLst>
                              <p:par>
                                <p:cTn id="196" presetID="1" presetClass="entr" presetSubtype="0" fill="hold" grpId="0" nodeType="clickEffect">
                                  <p:stCondLst>
                                    <p:cond delay="0"/>
                                  </p:stCondLst>
                                  <p:childTnLst>
                                    <p:set>
                                      <p:cBhvr>
                                        <p:cTn id="197" dur="1" fill="hold">
                                          <p:stCondLst>
                                            <p:cond delay="499"/>
                                          </p:stCondLst>
                                        </p:cTn>
                                        <p:tgtEl>
                                          <p:spTgt spid="360478"/>
                                        </p:tgtEl>
                                        <p:attrNameLst>
                                          <p:attrName>style.visibility</p:attrName>
                                        </p:attrNameLst>
                                      </p:cBhvr>
                                      <p:to>
                                        <p:strVal val="visible"/>
                                      </p:to>
                                    </p:set>
                                  </p:childTnLst>
                                </p:cTn>
                              </p:par>
                            </p:childTnLst>
                          </p:cTn>
                        </p:par>
                        <p:par>
                          <p:cTn id="198" fill="hold">
                            <p:stCondLst>
                              <p:cond delay="500"/>
                            </p:stCondLst>
                            <p:childTnLst>
                              <p:par>
                                <p:cTn id="199" presetID="1" presetClass="exit" presetSubtype="0" fill="hold" grpId="1" nodeType="afterEffect">
                                  <p:stCondLst>
                                    <p:cond delay="0"/>
                                  </p:stCondLst>
                                  <p:childTnLst>
                                    <p:set>
                                      <p:cBhvr>
                                        <p:cTn id="200" dur="1" fill="hold">
                                          <p:stCondLst>
                                            <p:cond delay="0"/>
                                          </p:stCondLst>
                                        </p:cTn>
                                        <p:tgtEl>
                                          <p:spTgt spid="360496"/>
                                        </p:tgtEl>
                                        <p:attrNameLst>
                                          <p:attrName>style.visibility</p:attrName>
                                        </p:attrNameLst>
                                      </p:cBhvr>
                                      <p:to>
                                        <p:strVal val="hidden"/>
                                      </p:to>
                                    </p:set>
                                  </p:childTnLst>
                                </p:cTn>
                              </p:par>
                              <p:par>
                                <p:cTn id="201" presetID="1" presetClass="entr" presetSubtype="0" fill="hold" grpId="0" nodeType="withEffect">
                                  <p:stCondLst>
                                    <p:cond delay="0"/>
                                  </p:stCondLst>
                                  <p:childTnLst>
                                    <p:set>
                                      <p:cBhvr>
                                        <p:cTn id="202" dur="1" fill="hold">
                                          <p:stCondLst>
                                            <p:cond delay="0"/>
                                          </p:stCondLst>
                                        </p:cTn>
                                        <p:tgtEl>
                                          <p:spTgt spid="360497"/>
                                        </p:tgtEl>
                                        <p:attrNameLst>
                                          <p:attrName>style.visibility</p:attrName>
                                        </p:attrNameLst>
                                      </p:cBhvr>
                                      <p:to>
                                        <p:strVal val="visible"/>
                                      </p:to>
                                    </p:set>
                                  </p:childTnLst>
                                </p:cTn>
                              </p:par>
                            </p:childTnLst>
                          </p:cTn>
                        </p:par>
                        <p:par>
                          <p:cTn id="203" fill="hold">
                            <p:stCondLst>
                              <p:cond delay="500"/>
                            </p:stCondLst>
                            <p:childTnLst>
                              <p:par>
                                <p:cTn id="204" presetID="1" presetClass="entr" presetSubtype="0" fill="hold" grpId="2" nodeType="afterEffect">
                                  <p:stCondLst>
                                    <p:cond delay="0"/>
                                  </p:stCondLst>
                                  <p:childTnLst>
                                    <p:set>
                                      <p:cBhvr>
                                        <p:cTn id="205" dur="1" fill="hold">
                                          <p:stCondLst>
                                            <p:cond delay="0"/>
                                          </p:stCondLst>
                                        </p:cTn>
                                        <p:tgtEl>
                                          <p:spTgt spid="360464"/>
                                        </p:tgtEl>
                                        <p:attrNameLst>
                                          <p:attrName>style.visibility</p:attrName>
                                        </p:attrNameLst>
                                      </p:cBhvr>
                                      <p:to>
                                        <p:strVal val="visible"/>
                                      </p:to>
                                    </p:set>
                                  </p:childTnLst>
                                  <p:subTnLst>
                                    <p:set>
                                      <p:cBhvr override="childStyle">
                                        <p:cTn dur="1" fill="hold" display="0" masterRel="nextClick" afterEffect="1"/>
                                        <p:tgtEl>
                                          <p:spTgt spid="360464"/>
                                        </p:tgtEl>
                                        <p:attrNameLst>
                                          <p:attrName>style.visibility</p:attrName>
                                        </p:attrNameLst>
                                      </p:cBhvr>
                                      <p:to>
                                        <p:strVal val="hidden"/>
                                      </p:to>
                                    </p:set>
                                  </p:subTnLst>
                                </p:cTn>
                              </p:par>
                            </p:childTnLst>
                          </p:cTn>
                        </p:par>
                      </p:childTnLst>
                    </p:cTn>
                  </p:par>
                  <p:par>
                    <p:cTn id="206" fill="hold">
                      <p:stCondLst>
                        <p:cond delay="indefinite"/>
                      </p:stCondLst>
                      <p:childTnLst>
                        <p:par>
                          <p:cTn id="207" fill="hold">
                            <p:stCondLst>
                              <p:cond delay="0"/>
                            </p:stCondLst>
                            <p:childTnLst>
                              <p:par>
                                <p:cTn id="208" presetID="1" presetClass="entr" presetSubtype="0" fill="hold" grpId="2" nodeType="clickEffect">
                                  <p:stCondLst>
                                    <p:cond delay="0"/>
                                  </p:stCondLst>
                                  <p:childTnLst>
                                    <p:set>
                                      <p:cBhvr>
                                        <p:cTn id="209" dur="1" fill="hold">
                                          <p:stCondLst>
                                            <p:cond delay="0"/>
                                          </p:stCondLst>
                                        </p:cTn>
                                        <p:tgtEl>
                                          <p:spTgt spid="360465"/>
                                        </p:tgtEl>
                                        <p:attrNameLst>
                                          <p:attrName>style.visibility</p:attrName>
                                        </p:attrNameLst>
                                      </p:cBhvr>
                                      <p:to>
                                        <p:strVal val="visible"/>
                                      </p:to>
                                    </p:set>
                                  </p:childTnLst>
                                  <p:subTnLst>
                                    <p:set>
                                      <p:cBhvr override="childStyle">
                                        <p:cTn dur="1" fill="hold" display="0" masterRel="nextClick" afterEffect="1"/>
                                        <p:tgtEl>
                                          <p:spTgt spid="360465"/>
                                        </p:tgtEl>
                                        <p:attrNameLst>
                                          <p:attrName>style.visibility</p:attrName>
                                        </p:attrNameLst>
                                      </p:cBhvr>
                                      <p:to>
                                        <p:strVal val="hidden"/>
                                      </p:to>
                                    </p:set>
                                  </p:subTnLst>
                                </p:cTn>
                              </p:par>
                            </p:childTnLst>
                          </p:cTn>
                        </p:par>
                      </p:childTnLst>
                    </p:cTn>
                  </p:par>
                  <p:par>
                    <p:cTn id="210" fill="hold">
                      <p:stCondLst>
                        <p:cond delay="indefinite"/>
                      </p:stCondLst>
                      <p:childTnLst>
                        <p:par>
                          <p:cTn id="211" fill="hold">
                            <p:stCondLst>
                              <p:cond delay="0"/>
                            </p:stCondLst>
                            <p:childTnLst>
                              <p:par>
                                <p:cTn id="212" presetID="1" presetClass="exit" presetSubtype="0" fill="hold" grpId="1" nodeType="clickEffect">
                                  <p:stCondLst>
                                    <p:cond delay="0"/>
                                  </p:stCondLst>
                                  <p:childTnLst>
                                    <p:set>
                                      <p:cBhvr>
                                        <p:cTn id="213" dur="1" fill="hold">
                                          <p:stCondLst>
                                            <p:cond delay="0"/>
                                          </p:stCondLst>
                                        </p:cTn>
                                        <p:tgtEl>
                                          <p:spTgt spid="360499"/>
                                        </p:tgtEl>
                                        <p:attrNameLst>
                                          <p:attrName>style.visibility</p:attrName>
                                        </p:attrNameLst>
                                      </p:cBhvr>
                                      <p:to>
                                        <p:strVal val="hidden"/>
                                      </p:to>
                                    </p:set>
                                  </p:childTnLst>
                                </p:cTn>
                              </p:par>
                            </p:childTnLst>
                          </p:cTn>
                        </p:par>
                        <p:par>
                          <p:cTn id="214" fill="hold">
                            <p:stCondLst>
                              <p:cond delay="0"/>
                            </p:stCondLst>
                            <p:childTnLst>
                              <p:par>
                                <p:cTn id="215" presetID="1" presetClass="entr" presetSubtype="0" fill="hold" grpId="0" nodeType="afterEffect">
                                  <p:stCondLst>
                                    <p:cond delay="0"/>
                                  </p:stCondLst>
                                  <p:childTnLst>
                                    <p:set>
                                      <p:cBhvr>
                                        <p:cTn id="216" dur="1" fill="hold">
                                          <p:stCondLst>
                                            <p:cond delay="0"/>
                                          </p:stCondLst>
                                        </p:cTn>
                                        <p:tgtEl>
                                          <p:spTgt spid="360500"/>
                                        </p:tgtEl>
                                        <p:attrNameLst>
                                          <p:attrName>style.visibility</p:attrName>
                                        </p:attrNameLst>
                                      </p:cBhvr>
                                      <p:to>
                                        <p:strVal val="visible"/>
                                      </p:to>
                                    </p:set>
                                  </p:childTnLst>
                                </p:cTn>
                              </p:par>
                            </p:childTnLst>
                          </p:cTn>
                        </p:par>
                        <p:par>
                          <p:cTn id="217" fill="hold">
                            <p:stCondLst>
                              <p:cond delay="0"/>
                            </p:stCondLst>
                            <p:childTnLst>
                              <p:par>
                                <p:cTn id="218" presetID="1" presetClass="entr" presetSubtype="0" fill="hold" grpId="2" nodeType="afterEffect">
                                  <p:stCondLst>
                                    <p:cond delay="0"/>
                                  </p:stCondLst>
                                  <p:childTnLst>
                                    <p:set>
                                      <p:cBhvr>
                                        <p:cTn id="219" dur="1" fill="hold">
                                          <p:stCondLst>
                                            <p:cond delay="0"/>
                                          </p:stCondLst>
                                        </p:cTn>
                                        <p:tgtEl>
                                          <p:spTgt spid="360466"/>
                                        </p:tgtEl>
                                        <p:attrNameLst>
                                          <p:attrName>style.visibility</p:attrName>
                                        </p:attrNameLst>
                                      </p:cBhvr>
                                      <p:to>
                                        <p:strVal val="visible"/>
                                      </p:to>
                                    </p:set>
                                  </p:childTnLst>
                                  <p:subTnLst>
                                    <p:set>
                                      <p:cBhvr override="childStyle">
                                        <p:cTn dur="1" fill="hold" display="0" masterRel="nextClick" afterEffect="1"/>
                                        <p:tgtEl>
                                          <p:spTgt spid="360466"/>
                                        </p:tgtEl>
                                        <p:attrNameLst>
                                          <p:attrName>style.visibility</p:attrName>
                                        </p:attrNameLst>
                                      </p:cBhvr>
                                      <p:to>
                                        <p:strVal val="hidden"/>
                                      </p:to>
                                    </p:set>
                                  </p:subTnLst>
                                </p:cTn>
                              </p:par>
                            </p:childTnLst>
                          </p:cTn>
                        </p:par>
                      </p:childTnLst>
                    </p:cTn>
                  </p:par>
                  <p:par>
                    <p:cTn id="220" fill="hold">
                      <p:stCondLst>
                        <p:cond delay="indefinite"/>
                      </p:stCondLst>
                      <p:childTnLst>
                        <p:par>
                          <p:cTn id="221" fill="hold">
                            <p:stCondLst>
                              <p:cond delay="0"/>
                            </p:stCondLst>
                            <p:childTnLst>
                              <p:par>
                                <p:cTn id="222" presetID="1" presetClass="entr" presetSubtype="0" fill="hold" grpId="0" nodeType="clickEffect">
                                  <p:stCondLst>
                                    <p:cond delay="0"/>
                                  </p:stCondLst>
                                  <p:childTnLst>
                                    <p:set>
                                      <p:cBhvr>
                                        <p:cTn id="223" dur="1" fill="hold">
                                          <p:stCondLst>
                                            <p:cond delay="499"/>
                                          </p:stCondLst>
                                        </p:cTn>
                                        <p:tgtEl>
                                          <p:spTgt spid="360467"/>
                                        </p:tgtEl>
                                        <p:attrNameLst>
                                          <p:attrName>style.visibility</p:attrName>
                                        </p:attrNameLst>
                                      </p:cBhvr>
                                      <p:to>
                                        <p:strVal val="visible"/>
                                      </p:to>
                                    </p:set>
                                  </p:childTnLst>
                                  <p:subTnLst>
                                    <p:set>
                                      <p:cBhvr override="childStyle">
                                        <p:cTn dur="1" fill="hold" display="0" masterRel="nextClick" afterEffect="1"/>
                                        <p:tgtEl>
                                          <p:spTgt spid="360467"/>
                                        </p:tgtEl>
                                        <p:attrNameLst>
                                          <p:attrName>style.visibility</p:attrName>
                                        </p:attrNameLst>
                                      </p:cBhvr>
                                      <p:to>
                                        <p:strVal val="hidden"/>
                                      </p:to>
                                    </p:set>
                                  </p:subTnLst>
                                </p:cTn>
                              </p:par>
                            </p:childTnLst>
                          </p:cTn>
                        </p:par>
                      </p:childTnLst>
                    </p:cTn>
                  </p:par>
                  <p:par>
                    <p:cTn id="224" fill="hold">
                      <p:stCondLst>
                        <p:cond delay="indefinite"/>
                      </p:stCondLst>
                      <p:childTnLst>
                        <p:par>
                          <p:cTn id="225" fill="hold">
                            <p:stCondLst>
                              <p:cond delay="0"/>
                            </p:stCondLst>
                            <p:childTnLst>
                              <p:par>
                                <p:cTn id="226" presetID="1" presetClass="entr" presetSubtype="0" fill="hold" grpId="0" nodeType="clickEffect">
                                  <p:stCondLst>
                                    <p:cond delay="0"/>
                                  </p:stCondLst>
                                  <p:childTnLst>
                                    <p:set>
                                      <p:cBhvr>
                                        <p:cTn id="227" dur="1" fill="hold">
                                          <p:stCondLst>
                                            <p:cond delay="499"/>
                                          </p:stCondLst>
                                        </p:cTn>
                                        <p:tgtEl>
                                          <p:spTgt spid="360479"/>
                                        </p:tgtEl>
                                        <p:attrNameLst>
                                          <p:attrName>style.visibility</p:attrName>
                                        </p:attrNameLst>
                                      </p:cBhvr>
                                      <p:to>
                                        <p:strVal val="visible"/>
                                      </p:to>
                                    </p:set>
                                  </p:childTnLst>
                                </p:cTn>
                              </p:par>
                            </p:childTnLst>
                          </p:cTn>
                        </p:par>
                      </p:childTnLst>
                    </p:cTn>
                  </p:par>
                  <p:par>
                    <p:cTn id="228" fill="hold">
                      <p:stCondLst>
                        <p:cond delay="indefinite"/>
                      </p:stCondLst>
                      <p:childTnLst>
                        <p:par>
                          <p:cTn id="229" fill="hold">
                            <p:stCondLst>
                              <p:cond delay="0"/>
                            </p:stCondLst>
                            <p:childTnLst>
                              <p:par>
                                <p:cTn id="230" presetID="1" presetClass="entr" presetSubtype="0" fill="hold" grpId="3" nodeType="clickEffect">
                                  <p:stCondLst>
                                    <p:cond delay="0"/>
                                  </p:stCondLst>
                                  <p:childTnLst>
                                    <p:set>
                                      <p:cBhvr>
                                        <p:cTn id="231" dur="1" fill="hold">
                                          <p:stCondLst>
                                            <p:cond delay="0"/>
                                          </p:stCondLst>
                                        </p:cTn>
                                        <p:tgtEl>
                                          <p:spTgt spid="360462"/>
                                        </p:tgtEl>
                                        <p:attrNameLst>
                                          <p:attrName>style.visibility</p:attrName>
                                        </p:attrNameLst>
                                      </p:cBhvr>
                                      <p:to>
                                        <p:strVal val="visible"/>
                                      </p:to>
                                    </p:set>
                                  </p:childTnLst>
                                  <p:subTnLst>
                                    <p:set>
                                      <p:cBhvr override="childStyle">
                                        <p:cTn dur="1" fill="hold" display="0" masterRel="nextClick" afterEffect="1"/>
                                        <p:tgtEl>
                                          <p:spTgt spid="360462"/>
                                        </p:tgtEl>
                                        <p:attrNameLst>
                                          <p:attrName>style.visibility</p:attrName>
                                        </p:attrNameLst>
                                      </p:cBhvr>
                                      <p:to>
                                        <p:strVal val="hidden"/>
                                      </p:to>
                                    </p:set>
                                  </p:subTnLst>
                                </p:cTn>
                              </p:par>
                            </p:childTnLst>
                          </p:cTn>
                        </p:par>
                      </p:childTnLst>
                    </p:cTn>
                  </p:par>
                  <p:par>
                    <p:cTn id="232" fill="hold">
                      <p:stCondLst>
                        <p:cond delay="indefinite"/>
                      </p:stCondLst>
                      <p:childTnLst>
                        <p:par>
                          <p:cTn id="233" fill="hold">
                            <p:stCondLst>
                              <p:cond delay="0"/>
                            </p:stCondLst>
                            <p:childTnLst>
                              <p:par>
                                <p:cTn id="234" presetID="1" presetClass="entr" presetSubtype="0" fill="hold" grpId="0" nodeType="clickEffect">
                                  <p:stCondLst>
                                    <p:cond delay="0"/>
                                  </p:stCondLst>
                                  <p:childTnLst>
                                    <p:set>
                                      <p:cBhvr>
                                        <p:cTn id="235" dur="1" fill="hold">
                                          <p:stCondLst>
                                            <p:cond delay="499"/>
                                          </p:stCondLst>
                                        </p:cTn>
                                        <p:tgtEl>
                                          <p:spTgt spid="360480"/>
                                        </p:tgtEl>
                                        <p:attrNameLst>
                                          <p:attrName>style.visibility</p:attrName>
                                        </p:attrNameLst>
                                      </p:cBhvr>
                                      <p:to>
                                        <p:strVal val="visible"/>
                                      </p:to>
                                    </p:set>
                                  </p:childTnLst>
                                </p:cTn>
                              </p:par>
                            </p:childTnLst>
                          </p:cTn>
                        </p:par>
                        <p:par>
                          <p:cTn id="236" fill="hold">
                            <p:stCondLst>
                              <p:cond delay="500"/>
                            </p:stCondLst>
                            <p:childTnLst>
                              <p:par>
                                <p:cTn id="237" presetID="1" presetClass="entr" presetSubtype="0" fill="hold" grpId="3" nodeType="afterEffect">
                                  <p:stCondLst>
                                    <p:cond delay="0"/>
                                  </p:stCondLst>
                                  <p:childTnLst>
                                    <p:set>
                                      <p:cBhvr>
                                        <p:cTn id="238" dur="1" fill="hold">
                                          <p:stCondLst>
                                            <p:cond delay="0"/>
                                          </p:stCondLst>
                                        </p:cTn>
                                        <p:tgtEl>
                                          <p:spTgt spid="360463"/>
                                        </p:tgtEl>
                                        <p:attrNameLst>
                                          <p:attrName>style.visibility</p:attrName>
                                        </p:attrNameLst>
                                      </p:cBhvr>
                                      <p:to>
                                        <p:strVal val="visible"/>
                                      </p:to>
                                    </p:set>
                                  </p:childTnLst>
                                  <p:subTnLst>
                                    <p:set>
                                      <p:cBhvr override="childStyle">
                                        <p:cTn dur="1" fill="hold" display="0" masterRel="nextClick" afterEffect="1"/>
                                        <p:tgtEl>
                                          <p:spTgt spid="360463"/>
                                        </p:tgtEl>
                                        <p:attrNameLst>
                                          <p:attrName>style.visibility</p:attrName>
                                        </p:attrNameLst>
                                      </p:cBhvr>
                                      <p:to>
                                        <p:strVal val="hidden"/>
                                      </p:to>
                                    </p:set>
                                  </p:subTnLst>
                                </p:cTn>
                              </p:par>
                            </p:childTnLst>
                          </p:cTn>
                        </p:par>
                      </p:childTnLst>
                    </p:cTn>
                  </p:par>
                  <p:par>
                    <p:cTn id="239" fill="hold">
                      <p:stCondLst>
                        <p:cond delay="indefinite"/>
                      </p:stCondLst>
                      <p:childTnLst>
                        <p:par>
                          <p:cTn id="240" fill="hold">
                            <p:stCondLst>
                              <p:cond delay="0"/>
                            </p:stCondLst>
                            <p:childTnLst>
                              <p:par>
                                <p:cTn id="241" presetID="1" presetClass="exit" presetSubtype="0" fill="hold" grpId="1" nodeType="clickEffect">
                                  <p:stCondLst>
                                    <p:cond delay="0"/>
                                  </p:stCondLst>
                                  <p:childTnLst>
                                    <p:set>
                                      <p:cBhvr>
                                        <p:cTn id="242" dur="1" fill="hold">
                                          <p:stCondLst>
                                            <p:cond delay="0"/>
                                          </p:stCondLst>
                                        </p:cTn>
                                        <p:tgtEl>
                                          <p:spTgt spid="3604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4" grpId="0" animBg="1"/>
      <p:bldP spid="360461" grpId="0" animBg="1"/>
      <p:bldP spid="360462" grpId="0" animBg="1"/>
      <p:bldP spid="360462" grpId="1" animBg="1"/>
      <p:bldP spid="360462" grpId="2" animBg="1"/>
      <p:bldP spid="360462" grpId="3" animBg="1"/>
      <p:bldP spid="360463" grpId="0" animBg="1"/>
      <p:bldP spid="360463" grpId="1" animBg="1"/>
      <p:bldP spid="360463" grpId="2" animBg="1"/>
      <p:bldP spid="360463" grpId="3" animBg="1"/>
      <p:bldP spid="360464" grpId="0" animBg="1"/>
      <p:bldP spid="360464" grpId="1" animBg="1"/>
      <p:bldP spid="360464" grpId="2" animBg="1"/>
      <p:bldP spid="360465" grpId="0" animBg="1"/>
      <p:bldP spid="360465" grpId="1" animBg="1"/>
      <p:bldP spid="360465" grpId="2" animBg="1"/>
      <p:bldP spid="360466" grpId="0" animBg="1"/>
      <p:bldP spid="360466" grpId="1" animBg="1"/>
      <p:bldP spid="360466" grpId="2" animBg="1"/>
      <p:bldP spid="360467" grpId="0" animBg="1"/>
      <p:bldP spid="360468" grpId="0" animBg="1"/>
      <p:bldP spid="360468" grpId="1" animBg="1"/>
      <p:bldP spid="360470" grpId="0" autoUpdateAnimBg="0"/>
      <p:bldP spid="360472" grpId="0" autoUpdateAnimBg="0"/>
      <p:bldP spid="360473" grpId="0" autoUpdateAnimBg="0"/>
      <p:bldP spid="360474" grpId="0" autoUpdateAnimBg="0"/>
      <p:bldP spid="360475" grpId="0" autoUpdateAnimBg="0"/>
      <p:bldP spid="360476" grpId="0" autoUpdateAnimBg="0"/>
      <p:bldP spid="360477" grpId="0" autoUpdateAnimBg="0"/>
      <p:bldP spid="360478" grpId="0" autoUpdateAnimBg="0"/>
      <p:bldP spid="360479" grpId="0" autoUpdateAnimBg="0"/>
      <p:bldP spid="360480" grpId="0" autoUpdateAnimBg="0"/>
      <p:bldP spid="360481" grpId="0" animBg="1"/>
      <p:bldP spid="360482" grpId="0"/>
      <p:bldP spid="360483" grpId="0"/>
      <p:bldP spid="360484" grpId="0"/>
      <p:bldP spid="360485" grpId="0"/>
      <p:bldP spid="360486" grpId="0"/>
      <p:bldP spid="360487" grpId="0"/>
      <p:bldP spid="360487" grpId="1"/>
      <p:bldP spid="360487" grpId="2"/>
      <p:bldP spid="360487" grpId="3"/>
      <p:bldP spid="360487" grpId="4"/>
      <p:bldP spid="360488" grpId="0"/>
      <p:bldP spid="360488" grpId="1"/>
      <p:bldP spid="360488" grpId="2"/>
      <p:bldP spid="360488" grpId="3"/>
      <p:bldP spid="360488" grpId="4"/>
      <p:bldP spid="360489" grpId="0"/>
      <p:bldP spid="360493" grpId="0"/>
      <p:bldP spid="360494" grpId="0"/>
      <p:bldP spid="360495" grpId="0"/>
      <p:bldP spid="360495" grpId="1"/>
      <p:bldP spid="360496" grpId="0"/>
      <p:bldP spid="360496" grpId="1"/>
      <p:bldP spid="360497" grpId="0"/>
      <p:bldP spid="360497" grpId="1"/>
      <p:bldP spid="360498" grpId="0"/>
      <p:bldP spid="360498" grpId="1"/>
      <p:bldP spid="360499" grpId="0"/>
      <p:bldP spid="360499" grpId="1"/>
      <p:bldP spid="360500" grpId="0"/>
      <p:bldP spid="360508"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Iteration and Maps</a:t>
            </a:r>
            <a:endParaRPr lang="en-US" dirty="0">
              <a:solidFill>
                <a:srgbClr val="FF0000"/>
              </a:solidFill>
            </a:endParaRPr>
          </a:p>
        </p:txBody>
      </p:sp>
      <p:sp>
        <p:nvSpPr>
          <p:cNvPr id="13" name="Rectangle 3"/>
          <p:cNvSpPr>
            <a:spLocks noChangeArrowheads="1"/>
          </p:cNvSpPr>
          <p:nvPr/>
        </p:nvSpPr>
        <p:spPr bwMode="auto">
          <a:xfrm>
            <a:off x="482600" y="1155700"/>
            <a:ext cx="8128000" cy="5092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smtClean="0">
                <a:latin typeface="Times New Roman" charset="0"/>
              </a:rPr>
              <a:t>In Java, the classes in the </a:t>
            </a:r>
            <a:r>
              <a:rPr lang="en-US" sz="2000" b="1" dirty="0" smtClean="0">
                <a:latin typeface="Courier New"/>
                <a:cs typeface="Courier New"/>
              </a:rPr>
              <a:t>Map</a:t>
            </a:r>
            <a:r>
              <a:rPr lang="en-US" sz="2400" dirty="0" smtClean="0">
                <a:latin typeface="Times New Roman" charset="0"/>
              </a:rPr>
              <a:t> hierarchy don’t support iteration directly.  If you want to go through all the keys in a map, you have to call the </a:t>
            </a:r>
            <a:r>
              <a:rPr lang="en-US" sz="2000" b="1" dirty="0" err="1" smtClean="0">
                <a:latin typeface="Courier New"/>
                <a:cs typeface="Courier New"/>
              </a:rPr>
              <a:t>keySet</a:t>
            </a:r>
            <a:r>
              <a:rPr lang="en-US" sz="2400" dirty="0" smtClean="0">
                <a:latin typeface="Times New Roman" charset="0"/>
              </a:rPr>
              <a:t> method, which returns a set consisting of all the keys in the map.  Once you have the set of keys, you can then iterate through that.</a:t>
            </a:r>
          </a:p>
          <a:p>
            <a:pPr marL="342900" indent="-342900" algn="just">
              <a:lnSpc>
                <a:spcPct val="85000"/>
              </a:lnSpc>
              <a:spcAft>
                <a:spcPct val="50000"/>
              </a:spcAft>
              <a:buFontTx/>
              <a:buChar char="•"/>
            </a:pPr>
            <a:r>
              <a:rPr lang="en-US" sz="2400" dirty="0" smtClean="0">
                <a:latin typeface="Times New Roman" charset="0"/>
              </a:rPr>
              <a:t>The iteration order for a map depends on whether you have created a </a:t>
            </a:r>
            <a:r>
              <a:rPr lang="en-US" sz="2000" b="1" dirty="0" err="1" smtClean="0">
                <a:latin typeface="Courier New"/>
                <a:cs typeface="Courier New"/>
              </a:rPr>
              <a:t>HashMap</a:t>
            </a:r>
            <a:r>
              <a:rPr lang="en-US" sz="2400" dirty="0" smtClean="0">
                <a:latin typeface="Times New Roman" charset="0"/>
              </a:rPr>
              <a:t> or a </a:t>
            </a:r>
            <a:r>
              <a:rPr lang="en-US" sz="2000" b="1" dirty="0" err="1" smtClean="0">
                <a:latin typeface="Courier New"/>
                <a:cs typeface="Courier New"/>
              </a:rPr>
              <a:t>TreeMap</a:t>
            </a:r>
            <a:r>
              <a:rPr lang="en-US" sz="2400" dirty="0" smtClean="0">
                <a:latin typeface="Times New Roman" charset="0"/>
              </a:rPr>
              <a:t>.  The </a:t>
            </a:r>
            <a:r>
              <a:rPr lang="en-US" sz="2000" b="1" dirty="0" err="1" smtClean="0">
                <a:latin typeface="Courier New"/>
                <a:cs typeface="Courier New"/>
              </a:rPr>
              <a:t>keySet</a:t>
            </a:r>
            <a:r>
              <a:rPr lang="en-US" sz="2400" dirty="0" smtClean="0">
                <a:latin typeface="Times New Roman" charset="0"/>
              </a:rPr>
              <a:t> method for a </a:t>
            </a:r>
            <a:r>
              <a:rPr lang="en-US" sz="2000" b="1" dirty="0" err="1" smtClean="0">
                <a:latin typeface="Courier New"/>
                <a:cs typeface="Courier New"/>
              </a:rPr>
              <a:t>HashMap</a:t>
            </a:r>
            <a:r>
              <a:rPr lang="en-US" sz="2400" dirty="0" smtClean="0">
                <a:latin typeface="Times New Roman" charset="0"/>
              </a:rPr>
              <a:t> returns a </a:t>
            </a:r>
            <a:r>
              <a:rPr lang="en-US" sz="2000" b="1" dirty="0" err="1" smtClean="0">
                <a:latin typeface="Courier New"/>
                <a:cs typeface="Courier New"/>
              </a:rPr>
              <a:t>HashSet</a:t>
            </a:r>
            <a:r>
              <a:rPr lang="en-US" sz="2400" dirty="0" smtClean="0">
                <a:latin typeface="Times New Roman" charset="0"/>
              </a:rPr>
              <a:t>, which has an undefined iteration order. The </a:t>
            </a:r>
            <a:r>
              <a:rPr lang="en-US" sz="2000" b="1" dirty="0" err="1" smtClean="0">
                <a:latin typeface="Courier New"/>
                <a:cs typeface="Courier New"/>
              </a:rPr>
              <a:t>keySet</a:t>
            </a:r>
            <a:r>
              <a:rPr lang="en-US" sz="2400" dirty="0" smtClean="0">
                <a:latin typeface="Times New Roman" charset="0"/>
              </a:rPr>
              <a:t> method for a </a:t>
            </a:r>
            <a:r>
              <a:rPr lang="en-US" sz="2000" b="1" dirty="0" err="1" smtClean="0">
                <a:latin typeface="Courier New"/>
                <a:cs typeface="Courier New"/>
              </a:rPr>
              <a:t>TreeMap</a:t>
            </a:r>
            <a:r>
              <a:rPr lang="en-US" sz="2400" dirty="0" smtClean="0">
                <a:latin typeface="Times New Roman" charset="0"/>
              </a:rPr>
              <a:t> returns a </a:t>
            </a:r>
            <a:r>
              <a:rPr lang="en-US" sz="2000" b="1" dirty="0" err="1" smtClean="0">
                <a:latin typeface="Courier New"/>
                <a:cs typeface="Courier New"/>
              </a:rPr>
              <a:t>TreeSet</a:t>
            </a:r>
            <a:r>
              <a:rPr lang="en-US" sz="2400" dirty="0" smtClean="0">
                <a:latin typeface="Times New Roman" charset="0"/>
              </a:rPr>
              <a:t>, which guarantees that the keys will be returned in increasing order.</a:t>
            </a:r>
          </a:p>
          <a:p>
            <a:pPr marL="342900" indent="-342900" algn="just">
              <a:lnSpc>
                <a:spcPct val="85000"/>
              </a:lnSpc>
              <a:spcAft>
                <a:spcPct val="50000"/>
              </a:spcAft>
              <a:buFontTx/>
              <a:buChar char="•"/>
            </a:pPr>
            <a:r>
              <a:rPr lang="en-US" sz="2400" dirty="0" smtClean="0">
                <a:latin typeface="Times New Roman" charset="0"/>
              </a:rPr>
              <a:t>The </a:t>
            </a:r>
            <a:r>
              <a:rPr lang="en-US" sz="2000" b="1" dirty="0" err="1" smtClean="0">
                <a:latin typeface="Courier New"/>
                <a:cs typeface="Courier New"/>
              </a:rPr>
              <a:t>HashMap</a:t>
            </a:r>
            <a:r>
              <a:rPr lang="en-US" sz="2400" dirty="0" smtClean="0">
                <a:latin typeface="Times New Roman" charset="0"/>
              </a:rPr>
              <a:t> class is slightly more efficient than </a:t>
            </a:r>
            <a:r>
              <a:rPr lang="en-US" sz="2000" b="1" dirty="0" err="1" smtClean="0">
                <a:latin typeface="Courier New"/>
                <a:cs typeface="Courier New"/>
              </a:rPr>
              <a:t>TreeMap</a:t>
            </a:r>
            <a:r>
              <a:rPr lang="en-US" sz="2400" dirty="0" smtClean="0">
                <a:latin typeface="Times New Roman" charset="0"/>
              </a:rPr>
              <a:t> and is much more common in practice.  As a Java programmer, you do have both options. </a:t>
            </a:r>
            <a:endParaRPr lang="en-US" sz="2400" dirty="0">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Iteration Order in a </a:t>
            </a:r>
            <a:r>
              <a:rPr lang="en-US" sz="3600" b="1" dirty="0" err="1" smtClean="0">
                <a:solidFill>
                  <a:srgbClr val="FF0000"/>
                </a:solidFill>
                <a:latin typeface="Courier New"/>
                <a:cs typeface="Courier New"/>
              </a:rPr>
              <a:t>HashMap</a:t>
            </a:r>
            <a:endParaRPr lang="en-US" sz="3600" b="1" dirty="0">
              <a:solidFill>
                <a:srgbClr val="FF0000"/>
              </a:solidFill>
              <a:latin typeface="Courier New"/>
              <a:cs typeface="Courier New"/>
            </a:endParaRPr>
          </a:p>
        </p:txBody>
      </p:sp>
      <p:sp>
        <p:nvSpPr>
          <p:cNvPr id="402435" name="Rectangle 3"/>
          <p:cNvSpPr>
            <a:spLocks noChangeArrowheads="1"/>
          </p:cNvSpPr>
          <p:nvPr/>
        </p:nvSpPr>
        <p:spPr bwMode="auto">
          <a:xfrm>
            <a:off x="565150" y="1676400"/>
            <a:ext cx="8032750" cy="25654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402436" name="Text Box 4"/>
          <p:cNvSpPr txBox="1">
            <a:spLocks noChangeArrowheads="1"/>
          </p:cNvSpPr>
          <p:nvPr/>
        </p:nvSpPr>
        <p:spPr bwMode="auto">
          <a:xfrm>
            <a:off x="596900" y="1701800"/>
            <a:ext cx="7962900" cy="252992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b="1" dirty="0" smtClean="0">
                <a:latin typeface="Courier New"/>
                <a:cs typeface="Courier New"/>
              </a:rPr>
              <a:t>private void </a:t>
            </a:r>
            <a:r>
              <a:rPr lang="en-US" sz="1600" b="1" dirty="0" err="1" smtClean="0">
                <a:latin typeface="Courier New"/>
                <a:cs typeface="Courier New"/>
              </a:rPr>
              <a:t>listKeys(Map</a:t>
            </a:r>
            <a:r>
              <a:rPr lang="en-US" sz="1600" b="1" dirty="0" smtClean="0">
                <a:latin typeface="Courier New"/>
                <a:cs typeface="Courier New"/>
              </a:rPr>
              <a:t>&lt;</a:t>
            </a:r>
            <a:r>
              <a:rPr lang="en-US" sz="1600" b="1" dirty="0" err="1" smtClean="0">
                <a:latin typeface="Courier New"/>
                <a:cs typeface="Courier New"/>
              </a:rPr>
              <a:t>String,String</a:t>
            </a:r>
            <a:r>
              <a:rPr lang="en-US" sz="1600" b="1" dirty="0" smtClean="0">
                <a:latin typeface="Courier New"/>
                <a:cs typeface="Courier New"/>
              </a:rPr>
              <a:t>&gt; map) {</a:t>
            </a:r>
          </a:p>
          <a:p>
            <a:r>
              <a:rPr lang="en-US" sz="1600" b="1" dirty="0" smtClean="0">
                <a:latin typeface="Courier New"/>
                <a:cs typeface="Courier New"/>
              </a:rPr>
              <a:t>   </a:t>
            </a:r>
            <a:r>
              <a:rPr lang="en-US" sz="1600" b="1" dirty="0">
                <a:latin typeface="Courier New"/>
                <a:cs typeface="Courier New"/>
              </a:rPr>
              <a:t>String </a:t>
            </a:r>
            <a:r>
              <a:rPr lang="en-US" sz="1600" b="1" dirty="0" err="1">
                <a:latin typeface="Courier New"/>
                <a:cs typeface="Courier New"/>
              </a:rPr>
              <a:t>className</a:t>
            </a:r>
            <a:r>
              <a:rPr lang="en-US" sz="1600" b="1" dirty="0">
                <a:latin typeface="Courier New"/>
                <a:cs typeface="Courier New"/>
              </a:rPr>
              <a:t> = </a:t>
            </a:r>
            <a:r>
              <a:rPr lang="en-US" sz="1600" b="1" dirty="0" err="1">
                <a:latin typeface="Courier New"/>
                <a:cs typeface="Courier New"/>
              </a:rPr>
              <a:t>map.getClass().getName</a:t>
            </a:r>
            <a:r>
              <a:rPr lang="en-US" sz="1600" b="1" dirty="0">
                <a:latin typeface="Courier New"/>
                <a:cs typeface="Courier New"/>
              </a:rPr>
              <a:t>();</a:t>
            </a:r>
            <a:endParaRPr lang="en-US" sz="1600" b="1" dirty="0" smtClean="0">
              <a:latin typeface="Courier New"/>
              <a:cs typeface="Courier New"/>
            </a:endParaRPr>
          </a:p>
          <a:p>
            <a:r>
              <a:rPr lang="en-US" sz="1600" b="1" dirty="0" smtClean="0">
                <a:latin typeface="Courier New"/>
                <a:cs typeface="Courier New"/>
              </a:rPr>
              <a:t>   </a:t>
            </a:r>
            <a:r>
              <a:rPr lang="en-US" sz="1600" b="1" dirty="0" err="1" smtClean="0">
                <a:latin typeface="Courier New"/>
                <a:cs typeface="Courier New"/>
              </a:rPr>
              <a:t>int</a:t>
            </a:r>
            <a:r>
              <a:rPr lang="en-US" sz="1600" b="1" dirty="0" smtClean="0">
                <a:latin typeface="Courier New"/>
                <a:cs typeface="Courier New"/>
              </a:rPr>
              <a:t> </a:t>
            </a:r>
            <a:r>
              <a:rPr lang="en-US" sz="1600" b="1" dirty="0" err="1">
                <a:latin typeface="Courier New"/>
                <a:cs typeface="Courier New"/>
              </a:rPr>
              <a:t>lastDot</a:t>
            </a:r>
            <a:r>
              <a:rPr lang="en-US" sz="1600" b="1" dirty="0">
                <a:latin typeface="Courier New"/>
                <a:cs typeface="Courier New"/>
              </a:rPr>
              <a:t> = </a:t>
            </a:r>
            <a:r>
              <a:rPr lang="en-US" sz="1600" b="1" dirty="0" err="1">
                <a:latin typeface="Courier New"/>
                <a:cs typeface="Courier New"/>
              </a:rPr>
              <a:t>className.lastIndexOf</a:t>
            </a:r>
            <a:r>
              <a:rPr lang="en-US" sz="1600" b="1" dirty="0">
                <a:latin typeface="Courier New"/>
                <a:cs typeface="Courier New"/>
              </a:rPr>
              <a:t>(".");</a:t>
            </a:r>
            <a:endParaRPr lang="en-US" sz="1600" b="1" dirty="0" smtClean="0">
              <a:latin typeface="Courier New"/>
              <a:cs typeface="Courier New"/>
            </a:endParaRPr>
          </a:p>
          <a:p>
            <a:r>
              <a:rPr lang="en-US" sz="1600" b="1" dirty="0" smtClean="0">
                <a:latin typeface="Courier New"/>
                <a:cs typeface="Courier New"/>
              </a:rPr>
              <a:t>   String </a:t>
            </a:r>
            <a:r>
              <a:rPr lang="en-US" sz="1600" b="1" dirty="0" err="1">
                <a:latin typeface="Courier New"/>
                <a:cs typeface="Courier New"/>
              </a:rPr>
              <a:t>shortName</a:t>
            </a:r>
            <a:r>
              <a:rPr lang="en-US" sz="1600" b="1" dirty="0">
                <a:latin typeface="Courier New"/>
                <a:cs typeface="Courier New"/>
              </a:rPr>
              <a:t> = </a:t>
            </a:r>
            <a:r>
              <a:rPr lang="en-US" sz="1600" b="1" dirty="0" err="1">
                <a:latin typeface="Courier New"/>
                <a:cs typeface="Courier New"/>
              </a:rPr>
              <a:t>className.substring(lastDot</a:t>
            </a:r>
            <a:r>
              <a:rPr lang="en-US" sz="1600" b="1" dirty="0">
                <a:latin typeface="Courier New"/>
                <a:cs typeface="Courier New"/>
              </a:rPr>
              <a:t> + 1);</a:t>
            </a:r>
            <a:endParaRPr lang="en-US" sz="1600" b="1" dirty="0" smtClean="0">
              <a:latin typeface="Courier New"/>
              <a:cs typeface="Courier New"/>
            </a:endParaRPr>
          </a:p>
          <a:p>
            <a:r>
              <a:rPr lang="en-US" sz="1600" b="1" dirty="0" smtClean="0">
                <a:latin typeface="Courier New"/>
                <a:cs typeface="Courier New"/>
              </a:rPr>
              <a:t>   </a:t>
            </a:r>
            <a:r>
              <a:rPr lang="en-US" sz="1600" b="1" dirty="0" err="1" smtClean="0">
                <a:latin typeface="Courier New"/>
                <a:cs typeface="Courier New"/>
              </a:rPr>
              <a:t>println</a:t>
            </a:r>
            <a:r>
              <a:rPr lang="en-US" sz="1600" b="1" dirty="0" err="1">
                <a:latin typeface="Courier New"/>
                <a:cs typeface="Courier New"/>
              </a:rPr>
              <a:t>("Using</a:t>
            </a:r>
            <a:r>
              <a:rPr lang="en-US" sz="1600" b="1" dirty="0">
                <a:latin typeface="Courier New"/>
                <a:cs typeface="Courier New"/>
              </a:rPr>
              <a:t> " + </a:t>
            </a:r>
            <a:r>
              <a:rPr lang="en-US" sz="1600" b="1" dirty="0" err="1">
                <a:latin typeface="Courier New"/>
                <a:cs typeface="Courier New"/>
              </a:rPr>
              <a:t>shortName</a:t>
            </a:r>
            <a:r>
              <a:rPr lang="en-US" sz="1600" b="1" dirty="0">
                <a:latin typeface="Courier New"/>
                <a:cs typeface="Courier New"/>
              </a:rPr>
              <a:t> + ", the keys are:");</a:t>
            </a:r>
            <a:endParaRPr lang="en-US" sz="1600" b="1" dirty="0" smtClean="0">
              <a:latin typeface="Courier New"/>
              <a:cs typeface="Courier New"/>
            </a:endParaRPr>
          </a:p>
          <a:p>
            <a:r>
              <a:rPr lang="en-US" sz="1600" b="1" dirty="0" smtClean="0">
                <a:latin typeface="Courier New"/>
                <a:cs typeface="Courier New"/>
              </a:rPr>
              <a:t>   for </a:t>
            </a:r>
            <a:r>
              <a:rPr lang="en-US" sz="1600" b="1" dirty="0">
                <a:latin typeface="Courier New"/>
                <a:cs typeface="Courier New"/>
              </a:rPr>
              <a:t>(String key : </a:t>
            </a:r>
            <a:r>
              <a:rPr lang="en-US" sz="1600" b="1" dirty="0" err="1">
                <a:latin typeface="Courier New"/>
                <a:cs typeface="Courier New"/>
              </a:rPr>
              <a:t>map.keySet</a:t>
            </a:r>
            <a:r>
              <a:rPr lang="en-US" sz="1600" b="1" dirty="0">
                <a:latin typeface="Courier New"/>
                <a:cs typeface="Courier New"/>
              </a:rPr>
              <a:t>()) {</a:t>
            </a:r>
            <a:endParaRPr lang="en-US" sz="1600" b="1" dirty="0" smtClean="0">
              <a:latin typeface="Courier New"/>
              <a:cs typeface="Courier New"/>
            </a:endParaRPr>
          </a:p>
          <a:p>
            <a:r>
              <a:rPr lang="en-US" sz="1600" b="1" dirty="0" smtClean="0">
                <a:latin typeface="Courier New"/>
                <a:cs typeface="Courier New"/>
              </a:rPr>
              <a:t>      </a:t>
            </a:r>
            <a:r>
              <a:rPr lang="en-US" sz="1600" b="1" dirty="0" err="1" smtClean="0">
                <a:latin typeface="Courier New"/>
                <a:cs typeface="Courier New"/>
              </a:rPr>
              <a:t>print</a:t>
            </a:r>
            <a:r>
              <a:rPr lang="en-US" sz="1600" b="1" dirty="0" err="1">
                <a:latin typeface="Courier New"/>
                <a:cs typeface="Courier New"/>
              </a:rPr>
              <a:t>(key</a:t>
            </a:r>
            <a:r>
              <a:rPr lang="en-US" sz="1600" b="1" dirty="0">
                <a:latin typeface="Courier New"/>
                <a:cs typeface="Courier New"/>
              </a:rPr>
              <a:t> + " ");</a:t>
            </a:r>
            <a:endParaRPr lang="en-US" sz="1600" b="1" dirty="0" smtClean="0">
              <a:latin typeface="Courier New"/>
              <a:cs typeface="Courier New"/>
            </a:endParaRPr>
          </a:p>
          <a:p>
            <a:r>
              <a:rPr lang="en-US" sz="1600" b="1" dirty="0" smtClean="0">
                <a:latin typeface="Courier New"/>
                <a:cs typeface="Courier New"/>
              </a:rPr>
              <a:t>   }</a:t>
            </a:r>
          </a:p>
          <a:p>
            <a:r>
              <a:rPr lang="en-US" sz="1600" b="1" dirty="0" smtClean="0">
                <a:latin typeface="Courier New"/>
                <a:cs typeface="Courier New"/>
              </a:rPr>
              <a:t>   </a:t>
            </a:r>
            <a:r>
              <a:rPr lang="en-US" sz="1600" b="1" dirty="0" err="1" smtClean="0">
                <a:latin typeface="Courier New"/>
                <a:cs typeface="Courier New"/>
              </a:rPr>
              <a:t>println</a:t>
            </a:r>
            <a:r>
              <a:rPr lang="en-US" sz="1600" b="1" dirty="0">
                <a:latin typeface="Courier New"/>
                <a:cs typeface="Courier New"/>
              </a:rPr>
              <a:t>()</a:t>
            </a:r>
            <a:r>
              <a:rPr lang="en-US" sz="1600" b="1" dirty="0" smtClean="0">
                <a:latin typeface="Courier New"/>
                <a:cs typeface="Courier New"/>
              </a:rPr>
              <a:t>;</a:t>
            </a:r>
          </a:p>
          <a:p>
            <a:r>
              <a:rPr lang="en-US" sz="1600" b="1" dirty="0">
                <a:latin typeface="Courier New"/>
                <a:cs typeface="Courier New"/>
              </a:rPr>
              <a:t>}</a:t>
            </a:r>
          </a:p>
        </p:txBody>
      </p:sp>
      <p:sp>
        <p:nvSpPr>
          <p:cNvPr id="402437" name="Text Box 5"/>
          <p:cNvSpPr txBox="1">
            <a:spLocks noChangeArrowheads="1"/>
          </p:cNvSpPr>
          <p:nvPr/>
        </p:nvSpPr>
        <p:spPr bwMode="auto">
          <a:xfrm>
            <a:off x="457200" y="1143000"/>
            <a:ext cx="8229600" cy="4032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The following method iterates through the keys in a map:</a:t>
            </a:r>
          </a:p>
        </p:txBody>
      </p:sp>
      <p:grpSp>
        <p:nvGrpSpPr>
          <p:cNvPr id="402438" name="Group 6"/>
          <p:cNvGrpSpPr>
            <a:grpSpLocks/>
          </p:cNvGrpSpPr>
          <p:nvPr/>
        </p:nvGrpSpPr>
        <p:grpSpPr bwMode="auto">
          <a:xfrm>
            <a:off x="457200" y="4308475"/>
            <a:ext cx="8229600" cy="2298700"/>
            <a:chOff x="288" y="2714"/>
            <a:chExt cx="5184" cy="1448"/>
          </a:xfrm>
        </p:grpSpPr>
        <p:sp>
          <p:nvSpPr>
            <p:cNvPr id="402439" name="Text Box 7"/>
            <p:cNvSpPr txBox="1">
              <a:spLocks noChangeArrowheads="1"/>
            </p:cNvSpPr>
            <p:nvPr/>
          </p:nvSpPr>
          <p:spPr bwMode="auto">
            <a:xfrm>
              <a:off x="288" y="2714"/>
              <a:ext cx="5184" cy="45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If you call this method on a </a:t>
              </a:r>
              <a:r>
                <a:rPr lang="en-US" sz="2000" b="1">
                  <a:latin typeface="Courier New" charset="0"/>
                </a:rPr>
                <a:t>HashMap</a:t>
              </a:r>
              <a:r>
                <a:rPr lang="en-US" sz="2400">
                  <a:latin typeface="Times New Roman" charset="0"/>
                </a:rPr>
                <a:t> containing the two-letter state codes, you get:</a:t>
              </a:r>
            </a:p>
          </p:txBody>
        </p:sp>
        <p:pic>
          <p:nvPicPr>
            <p:cNvPr id="402440" name="Picture 8" descr="Console (2"/>
            <p:cNvPicPr>
              <a:picLocks noChangeAspect="1" noChangeArrowheads="1"/>
            </p:cNvPicPr>
            <p:nvPr/>
          </p:nvPicPr>
          <p:blipFill>
            <a:blip r:embed="rId3"/>
            <a:srcRect/>
            <a:stretch>
              <a:fillRect/>
            </a:stretch>
          </p:blipFill>
          <p:spPr bwMode="auto">
            <a:xfrm>
              <a:off x="1170" y="3240"/>
              <a:ext cx="3420" cy="922"/>
            </a:xfrm>
            <a:prstGeom prst="rect">
              <a:avLst/>
            </a:prstGeom>
            <a:noFill/>
          </p:spPr>
        </p:pic>
        <p:sp>
          <p:nvSpPr>
            <p:cNvPr id="402441" name="Text Box 9"/>
            <p:cNvSpPr txBox="1">
              <a:spLocks noChangeArrowheads="1"/>
            </p:cNvSpPr>
            <p:nvPr/>
          </p:nvSpPr>
          <p:spPr bwMode="auto">
            <a:xfrm>
              <a:off x="1180" y="3361"/>
              <a:ext cx="3332" cy="671"/>
            </a:xfrm>
            <a:prstGeom prst="rect">
              <a:avLst/>
            </a:prstGeom>
            <a:noFill/>
            <a:ln w="9525">
              <a:noFill/>
              <a:miter lim="800000"/>
              <a:headEnd/>
              <a:tailEnd/>
            </a:ln>
            <a:effectLst/>
          </p:spPr>
          <p:txBody>
            <a:bodyPr wrap="square">
              <a:prstTxWarp prst="textNoShape">
                <a:avLst/>
              </a:prstTxWarp>
              <a:spAutoFit/>
            </a:bodyPr>
            <a:lstStyle/>
            <a:p>
              <a:pPr>
                <a:lnSpc>
                  <a:spcPct val="90000"/>
                </a:lnSpc>
              </a:pPr>
              <a:r>
                <a:rPr lang="en-US" sz="1400" b="1" dirty="0">
                  <a:latin typeface="Courier New" charset="0"/>
                </a:rPr>
                <a:t>Using </a:t>
              </a:r>
              <a:r>
                <a:rPr lang="en-US" sz="1400" b="1" dirty="0" err="1">
                  <a:latin typeface="Courier New" charset="0"/>
                </a:rPr>
                <a:t>HashMap</a:t>
              </a:r>
              <a:r>
                <a:rPr lang="en-US" sz="1400" b="1" dirty="0">
                  <a:latin typeface="Courier New" charset="0"/>
                </a:rPr>
                <a:t>, the keys are:</a:t>
              </a:r>
              <a:endParaRPr lang="en-US" sz="1400" b="1" dirty="0" smtClean="0">
                <a:latin typeface="Courier New" charset="0"/>
              </a:endParaRPr>
            </a:p>
            <a:p>
              <a:pPr>
                <a:lnSpc>
                  <a:spcPct val="90000"/>
                </a:lnSpc>
              </a:pPr>
              <a:r>
                <a:rPr lang="en-US" sz="1400" b="1" dirty="0" smtClean="0">
                  <a:latin typeface="Courier New" charset="0"/>
                </a:rPr>
                <a:t>RI VT HI ME VA MI DE ID IA MD MA AR IL UT IN MN AZ MO MT MS NH NJ NM AK AL TX NC ND NE NY GA NV TN CA OK OH WY FL SD SC CT WV KY WI KS OR LA WA CO PA</a:t>
              </a:r>
              <a:endParaRPr lang="en-US" sz="1400" b="1" dirty="0">
                <a:latin typeface="Courier New" charset="0"/>
              </a:endParaRPr>
            </a:p>
          </p:txBody>
        </p:sp>
        <p:sp>
          <p:nvSpPr>
            <p:cNvPr id="402442" name="Text Box 10"/>
            <p:cNvSpPr txBox="1">
              <a:spLocks noChangeArrowheads="1"/>
            </p:cNvSpPr>
            <p:nvPr/>
          </p:nvSpPr>
          <p:spPr bwMode="auto">
            <a:xfrm>
              <a:off x="1179" y="3222"/>
              <a:ext cx="3399" cy="154"/>
            </a:xfrm>
            <a:prstGeom prst="rect">
              <a:avLst/>
            </a:prstGeom>
            <a:noFill/>
            <a:ln w="9525">
              <a:noFill/>
              <a:miter lim="800000"/>
              <a:headEnd/>
              <a:tailEnd/>
            </a:ln>
            <a:effectLst/>
          </p:spPr>
          <p:txBody>
            <a:bodyPr>
              <a:prstTxWarp prst="textNoShape">
                <a:avLst/>
              </a:prstTxWarp>
              <a:spAutoFit/>
            </a:bodyPr>
            <a:lstStyle/>
            <a:p>
              <a:pPr algn="ctr"/>
              <a:r>
                <a:rPr lang="en-US" sz="1000" b="1" dirty="0" err="1">
                  <a:solidFill>
                    <a:srgbClr val="333333"/>
                  </a:solidFill>
                  <a:latin typeface="Helvetica" charset="0"/>
                </a:rPr>
                <a:t>MapIterator</a:t>
              </a:r>
              <a:endParaRPr lang="en-US" sz="1000" dirty="0">
                <a:solidFill>
                  <a:srgbClr val="333333"/>
                </a:solidFill>
                <a:latin typeface="Charcoal CY" charset="-5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02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Iteration Order in a </a:t>
            </a:r>
            <a:r>
              <a:rPr lang="en-US" sz="3600" b="1" dirty="0" err="1" smtClean="0">
                <a:solidFill>
                  <a:srgbClr val="FF0000"/>
                </a:solidFill>
                <a:latin typeface="Courier New" charset="0"/>
              </a:rPr>
              <a:t>TreeMap</a:t>
            </a:r>
            <a:endParaRPr lang="en-US" i="1" dirty="0">
              <a:solidFill>
                <a:srgbClr val="FF0000"/>
              </a:solidFill>
            </a:endParaRPr>
          </a:p>
        </p:txBody>
      </p:sp>
      <p:sp>
        <p:nvSpPr>
          <p:cNvPr id="404485" name="Text Box 5"/>
          <p:cNvSpPr txBox="1">
            <a:spLocks noChangeArrowheads="1"/>
          </p:cNvSpPr>
          <p:nvPr/>
        </p:nvSpPr>
        <p:spPr bwMode="auto">
          <a:xfrm>
            <a:off x="457200" y="1143000"/>
            <a:ext cx="8229600" cy="4032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The following method iterates through the keys in a map:</a:t>
            </a:r>
          </a:p>
        </p:txBody>
      </p:sp>
      <p:grpSp>
        <p:nvGrpSpPr>
          <p:cNvPr id="404486" name="Group 6"/>
          <p:cNvGrpSpPr>
            <a:grpSpLocks/>
          </p:cNvGrpSpPr>
          <p:nvPr/>
        </p:nvGrpSpPr>
        <p:grpSpPr bwMode="auto">
          <a:xfrm>
            <a:off x="457200" y="4308475"/>
            <a:ext cx="8229600" cy="2298700"/>
            <a:chOff x="288" y="2714"/>
            <a:chExt cx="5184" cy="1448"/>
          </a:xfrm>
        </p:grpSpPr>
        <p:sp>
          <p:nvSpPr>
            <p:cNvPr id="404487" name="Text Box 7"/>
            <p:cNvSpPr txBox="1">
              <a:spLocks noChangeArrowheads="1"/>
            </p:cNvSpPr>
            <p:nvPr/>
          </p:nvSpPr>
          <p:spPr bwMode="auto">
            <a:xfrm>
              <a:off x="288" y="2714"/>
              <a:ext cx="5184" cy="45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If you call instead this method on a </a:t>
              </a:r>
              <a:r>
                <a:rPr lang="en-US" sz="2000" b="1">
                  <a:latin typeface="Courier New" charset="0"/>
                </a:rPr>
                <a:t>TreeMap</a:t>
              </a:r>
              <a:r>
                <a:rPr lang="en-US" sz="2400">
                  <a:latin typeface="Times New Roman" charset="0"/>
                </a:rPr>
                <a:t> containing the same values, you get:</a:t>
              </a:r>
            </a:p>
          </p:txBody>
        </p:sp>
        <p:pic>
          <p:nvPicPr>
            <p:cNvPr id="404488" name="Picture 8" descr="Console (2"/>
            <p:cNvPicPr>
              <a:picLocks noChangeAspect="1" noChangeArrowheads="1"/>
            </p:cNvPicPr>
            <p:nvPr/>
          </p:nvPicPr>
          <p:blipFill>
            <a:blip r:embed="rId3"/>
            <a:srcRect/>
            <a:stretch>
              <a:fillRect/>
            </a:stretch>
          </p:blipFill>
          <p:spPr bwMode="auto">
            <a:xfrm>
              <a:off x="1170" y="3240"/>
              <a:ext cx="3420" cy="922"/>
            </a:xfrm>
            <a:prstGeom prst="rect">
              <a:avLst/>
            </a:prstGeom>
            <a:noFill/>
          </p:spPr>
        </p:pic>
        <p:sp>
          <p:nvSpPr>
            <p:cNvPr id="404489" name="Text Box 9"/>
            <p:cNvSpPr txBox="1">
              <a:spLocks noChangeArrowheads="1"/>
            </p:cNvSpPr>
            <p:nvPr/>
          </p:nvSpPr>
          <p:spPr bwMode="auto">
            <a:xfrm>
              <a:off x="1180" y="3361"/>
              <a:ext cx="3284" cy="671"/>
            </a:xfrm>
            <a:prstGeom prst="rect">
              <a:avLst/>
            </a:prstGeom>
            <a:noFill/>
            <a:ln w="9525">
              <a:noFill/>
              <a:miter lim="800000"/>
              <a:headEnd/>
              <a:tailEnd/>
            </a:ln>
            <a:effectLst/>
          </p:spPr>
          <p:txBody>
            <a:bodyPr wrap="square">
              <a:prstTxWarp prst="textNoShape">
                <a:avLst/>
              </a:prstTxWarp>
              <a:spAutoFit/>
            </a:bodyPr>
            <a:lstStyle/>
            <a:p>
              <a:pPr>
                <a:lnSpc>
                  <a:spcPct val="90000"/>
                </a:lnSpc>
              </a:pPr>
              <a:r>
                <a:rPr lang="en-US" sz="1400" b="1" dirty="0">
                  <a:latin typeface="Courier New" charset="0"/>
                </a:rPr>
                <a:t>Using </a:t>
              </a:r>
              <a:r>
                <a:rPr lang="en-US" sz="1400" b="1" dirty="0" err="1">
                  <a:latin typeface="Courier New" charset="0"/>
                </a:rPr>
                <a:t>TreeMap</a:t>
              </a:r>
              <a:r>
                <a:rPr lang="en-US" sz="1400" b="1" dirty="0">
                  <a:latin typeface="Courier New" charset="0"/>
                </a:rPr>
                <a:t>, the keys are:</a:t>
              </a:r>
              <a:endParaRPr lang="en-US" sz="1400" b="1" dirty="0" smtClean="0">
                <a:latin typeface="Courier New" charset="0"/>
              </a:endParaRPr>
            </a:p>
            <a:p>
              <a:pPr>
                <a:lnSpc>
                  <a:spcPct val="90000"/>
                </a:lnSpc>
              </a:pPr>
              <a:r>
                <a:rPr lang="en-US" sz="1400" b="1" dirty="0" smtClean="0">
                  <a:latin typeface="Courier New" charset="0"/>
                </a:rPr>
                <a:t>AK AL AR AZ CA CO CT DE FL GA HI IA ID IL IN KS KY LA MA MD ME MI MN MO MS MT NC ND NE NH NJ NM NV NY OH OK OR PA RI SC SD TN TX UT VA VT WA WI WV WY</a:t>
              </a:r>
              <a:endParaRPr lang="en-US" sz="1400" b="1" dirty="0">
                <a:latin typeface="Courier New" charset="0"/>
              </a:endParaRPr>
            </a:p>
          </p:txBody>
        </p:sp>
        <p:sp>
          <p:nvSpPr>
            <p:cNvPr id="404490" name="Text Box 10"/>
            <p:cNvSpPr txBox="1">
              <a:spLocks noChangeArrowheads="1"/>
            </p:cNvSpPr>
            <p:nvPr/>
          </p:nvSpPr>
          <p:spPr bwMode="auto">
            <a:xfrm>
              <a:off x="1179" y="3222"/>
              <a:ext cx="3399" cy="154"/>
            </a:xfrm>
            <a:prstGeom prst="rect">
              <a:avLst/>
            </a:prstGeom>
            <a:noFill/>
            <a:ln w="9525">
              <a:noFill/>
              <a:miter lim="800000"/>
              <a:headEnd/>
              <a:tailEnd/>
            </a:ln>
            <a:effectLst/>
          </p:spPr>
          <p:txBody>
            <a:bodyPr>
              <a:prstTxWarp prst="textNoShape">
                <a:avLst/>
              </a:prstTxWarp>
              <a:spAutoFit/>
            </a:bodyPr>
            <a:lstStyle/>
            <a:p>
              <a:pPr algn="ctr"/>
              <a:r>
                <a:rPr lang="en-US" sz="1000" b="1" dirty="0" err="1">
                  <a:solidFill>
                    <a:srgbClr val="333333"/>
                  </a:solidFill>
                  <a:latin typeface="Helvetica" charset="0"/>
                </a:rPr>
                <a:t>MapIterator</a:t>
              </a:r>
              <a:endParaRPr lang="en-US" sz="1000" dirty="0">
                <a:solidFill>
                  <a:srgbClr val="333333"/>
                </a:solidFill>
                <a:latin typeface="Charcoal CY" charset="-52"/>
              </a:endParaRPr>
            </a:p>
          </p:txBody>
        </p:sp>
      </p:grpSp>
      <p:sp>
        <p:nvSpPr>
          <p:cNvPr id="11" name="Rectangle 3"/>
          <p:cNvSpPr>
            <a:spLocks noChangeArrowheads="1"/>
          </p:cNvSpPr>
          <p:nvPr/>
        </p:nvSpPr>
        <p:spPr bwMode="auto">
          <a:xfrm>
            <a:off x="565150" y="1676400"/>
            <a:ext cx="8032750" cy="25654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12" name="Text Box 4"/>
          <p:cNvSpPr txBox="1">
            <a:spLocks noChangeArrowheads="1"/>
          </p:cNvSpPr>
          <p:nvPr/>
        </p:nvSpPr>
        <p:spPr bwMode="auto">
          <a:xfrm>
            <a:off x="596900" y="1701800"/>
            <a:ext cx="7962900" cy="252992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b="1" dirty="0" smtClean="0">
                <a:latin typeface="Courier New"/>
                <a:cs typeface="Courier New"/>
              </a:rPr>
              <a:t>private void </a:t>
            </a:r>
            <a:r>
              <a:rPr lang="en-US" sz="1600" b="1" dirty="0" err="1" smtClean="0">
                <a:latin typeface="Courier New"/>
                <a:cs typeface="Courier New"/>
              </a:rPr>
              <a:t>listKeys(Map</a:t>
            </a:r>
            <a:r>
              <a:rPr lang="en-US" sz="1600" b="1" dirty="0" smtClean="0">
                <a:latin typeface="Courier New"/>
                <a:cs typeface="Courier New"/>
              </a:rPr>
              <a:t>&lt;</a:t>
            </a:r>
            <a:r>
              <a:rPr lang="en-US" sz="1600" b="1" dirty="0" err="1" smtClean="0">
                <a:latin typeface="Courier New"/>
                <a:cs typeface="Courier New"/>
              </a:rPr>
              <a:t>String,String</a:t>
            </a:r>
            <a:r>
              <a:rPr lang="en-US" sz="1600" b="1" dirty="0" smtClean="0">
                <a:latin typeface="Courier New"/>
                <a:cs typeface="Courier New"/>
              </a:rPr>
              <a:t>&gt; map) {</a:t>
            </a:r>
          </a:p>
          <a:p>
            <a:r>
              <a:rPr lang="en-US" sz="1600" b="1" dirty="0" smtClean="0">
                <a:latin typeface="Courier New"/>
                <a:cs typeface="Courier New"/>
              </a:rPr>
              <a:t>   </a:t>
            </a:r>
            <a:r>
              <a:rPr lang="en-US" sz="1600" b="1" dirty="0">
                <a:latin typeface="Courier New"/>
                <a:cs typeface="Courier New"/>
              </a:rPr>
              <a:t>String </a:t>
            </a:r>
            <a:r>
              <a:rPr lang="en-US" sz="1600" b="1" dirty="0" err="1">
                <a:latin typeface="Courier New"/>
                <a:cs typeface="Courier New"/>
              </a:rPr>
              <a:t>className</a:t>
            </a:r>
            <a:r>
              <a:rPr lang="en-US" sz="1600" b="1" dirty="0">
                <a:latin typeface="Courier New"/>
                <a:cs typeface="Courier New"/>
              </a:rPr>
              <a:t> = </a:t>
            </a:r>
            <a:r>
              <a:rPr lang="en-US" sz="1600" b="1" dirty="0" err="1">
                <a:latin typeface="Courier New"/>
                <a:cs typeface="Courier New"/>
              </a:rPr>
              <a:t>map.getClass().getName</a:t>
            </a:r>
            <a:r>
              <a:rPr lang="en-US" sz="1600" b="1" dirty="0">
                <a:latin typeface="Courier New"/>
                <a:cs typeface="Courier New"/>
              </a:rPr>
              <a:t>();</a:t>
            </a:r>
            <a:endParaRPr lang="en-US" sz="1600" b="1" dirty="0" smtClean="0">
              <a:latin typeface="Courier New"/>
              <a:cs typeface="Courier New"/>
            </a:endParaRPr>
          </a:p>
          <a:p>
            <a:r>
              <a:rPr lang="en-US" sz="1600" b="1" dirty="0" smtClean="0">
                <a:latin typeface="Courier New"/>
                <a:cs typeface="Courier New"/>
              </a:rPr>
              <a:t>   </a:t>
            </a:r>
            <a:r>
              <a:rPr lang="en-US" sz="1600" b="1" dirty="0" err="1" smtClean="0">
                <a:latin typeface="Courier New"/>
                <a:cs typeface="Courier New"/>
              </a:rPr>
              <a:t>int</a:t>
            </a:r>
            <a:r>
              <a:rPr lang="en-US" sz="1600" b="1" dirty="0" smtClean="0">
                <a:latin typeface="Courier New"/>
                <a:cs typeface="Courier New"/>
              </a:rPr>
              <a:t> </a:t>
            </a:r>
            <a:r>
              <a:rPr lang="en-US" sz="1600" b="1" dirty="0" err="1">
                <a:latin typeface="Courier New"/>
                <a:cs typeface="Courier New"/>
              </a:rPr>
              <a:t>lastDot</a:t>
            </a:r>
            <a:r>
              <a:rPr lang="en-US" sz="1600" b="1" dirty="0">
                <a:latin typeface="Courier New"/>
                <a:cs typeface="Courier New"/>
              </a:rPr>
              <a:t> = </a:t>
            </a:r>
            <a:r>
              <a:rPr lang="en-US" sz="1600" b="1" dirty="0" err="1">
                <a:latin typeface="Courier New"/>
                <a:cs typeface="Courier New"/>
              </a:rPr>
              <a:t>className.lastIndexOf</a:t>
            </a:r>
            <a:r>
              <a:rPr lang="en-US" sz="1600" b="1" dirty="0">
                <a:latin typeface="Courier New"/>
                <a:cs typeface="Courier New"/>
              </a:rPr>
              <a:t>(".");</a:t>
            </a:r>
            <a:endParaRPr lang="en-US" sz="1600" b="1" dirty="0" smtClean="0">
              <a:latin typeface="Courier New"/>
              <a:cs typeface="Courier New"/>
            </a:endParaRPr>
          </a:p>
          <a:p>
            <a:r>
              <a:rPr lang="en-US" sz="1600" b="1" dirty="0" smtClean="0">
                <a:latin typeface="Courier New"/>
                <a:cs typeface="Courier New"/>
              </a:rPr>
              <a:t>   String </a:t>
            </a:r>
            <a:r>
              <a:rPr lang="en-US" sz="1600" b="1" dirty="0" err="1">
                <a:latin typeface="Courier New"/>
                <a:cs typeface="Courier New"/>
              </a:rPr>
              <a:t>shortName</a:t>
            </a:r>
            <a:r>
              <a:rPr lang="en-US" sz="1600" b="1" dirty="0">
                <a:latin typeface="Courier New"/>
                <a:cs typeface="Courier New"/>
              </a:rPr>
              <a:t> = </a:t>
            </a:r>
            <a:r>
              <a:rPr lang="en-US" sz="1600" b="1" dirty="0" err="1">
                <a:latin typeface="Courier New"/>
                <a:cs typeface="Courier New"/>
              </a:rPr>
              <a:t>className.substring(lastDot</a:t>
            </a:r>
            <a:r>
              <a:rPr lang="en-US" sz="1600" b="1" dirty="0">
                <a:latin typeface="Courier New"/>
                <a:cs typeface="Courier New"/>
              </a:rPr>
              <a:t> + 1);</a:t>
            </a:r>
            <a:endParaRPr lang="en-US" sz="1600" b="1" dirty="0" smtClean="0">
              <a:latin typeface="Courier New"/>
              <a:cs typeface="Courier New"/>
            </a:endParaRPr>
          </a:p>
          <a:p>
            <a:r>
              <a:rPr lang="en-US" sz="1600" b="1" dirty="0" smtClean="0">
                <a:latin typeface="Courier New"/>
                <a:cs typeface="Courier New"/>
              </a:rPr>
              <a:t>   </a:t>
            </a:r>
            <a:r>
              <a:rPr lang="en-US" sz="1600" b="1" dirty="0" err="1" smtClean="0">
                <a:latin typeface="Courier New"/>
                <a:cs typeface="Courier New"/>
              </a:rPr>
              <a:t>println</a:t>
            </a:r>
            <a:r>
              <a:rPr lang="en-US" sz="1600" b="1" dirty="0" err="1">
                <a:latin typeface="Courier New"/>
                <a:cs typeface="Courier New"/>
              </a:rPr>
              <a:t>("Using</a:t>
            </a:r>
            <a:r>
              <a:rPr lang="en-US" sz="1600" b="1" dirty="0">
                <a:latin typeface="Courier New"/>
                <a:cs typeface="Courier New"/>
              </a:rPr>
              <a:t> " + </a:t>
            </a:r>
            <a:r>
              <a:rPr lang="en-US" sz="1600" b="1" dirty="0" err="1">
                <a:latin typeface="Courier New"/>
                <a:cs typeface="Courier New"/>
              </a:rPr>
              <a:t>shortName</a:t>
            </a:r>
            <a:r>
              <a:rPr lang="en-US" sz="1600" b="1" dirty="0">
                <a:latin typeface="Courier New"/>
                <a:cs typeface="Courier New"/>
              </a:rPr>
              <a:t> + ", the keys are:");</a:t>
            </a:r>
            <a:endParaRPr lang="en-US" sz="1600" b="1" dirty="0" smtClean="0">
              <a:latin typeface="Courier New"/>
              <a:cs typeface="Courier New"/>
            </a:endParaRPr>
          </a:p>
          <a:p>
            <a:r>
              <a:rPr lang="en-US" sz="1600" b="1" dirty="0" smtClean="0">
                <a:latin typeface="Courier New"/>
                <a:cs typeface="Courier New"/>
              </a:rPr>
              <a:t>   for </a:t>
            </a:r>
            <a:r>
              <a:rPr lang="en-US" sz="1600" b="1" dirty="0">
                <a:latin typeface="Courier New"/>
                <a:cs typeface="Courier New"/>
              </a:rPr>
              <a:t>(String key : </a:t>
            </a:r>
            <a:r>
              <a:rPr lang="en-US" sz="1600" b="1" dirty="0" err="1">
                <a:latin typeface="Courier New"/>
                <a:cs typeface="Courier New"/>
              </a:rPr>
              <a:t>map.keySet</a:t>
            </a:r>
            <a:r>
              <a:rPr lang="en-US" sz="1600" b="1" dirty="0">
                <a:latin typeface="Courier New"/>
                <a:cs typeface="Courier New"/>
              </a:rPr>
              <a:t>()) {</a:t>
            </a:r>
            <a:endParaRPr lang="en-US" sz="1600" b="1" dirty="0" smtClean="0">
              <a:latin typeface="Courier New"/>
              <a:cs typeface="Courier New"/>
            </a:endParaRPr>
          </a:p>
          <a:p>
            <a:r>
              <a:rPr lang="en-US" sz="1600" b="1" dirty="0" smtClean="0">
                <a:latin typeface="Courier New"/>
                <a:cs typeface="Courier New"/>
              </a:rPr>
              <a:t>      </a:t>
            </a:r>
            <a:r>
              <a:rPr lang="en-US" sz="1600" b="1" dirty="0" err="1" smtClean="0">
                <a:latin typeface="Courier New"/>
                <a:cs typeface="Courier New"/>
              </a:rPr>
              <a:t>print</a:t>
            </a:r>
            <a:r>
              <a:rPr lang="en-US" sz="1600" b="1" dirty="0" err="1">
                <a:latin typeface="Courier New"/>
                <a:cs typeface="Courier New"/>
              </a:rPr>
              <a:t>(key</a:t>
            </a:r>
            <a:r>
              <a:rPr lang="en-US" sz="1600" b="1" dirty="0">
                <a:latin typeface="Courier New"/>
                <a:cs typeface="Courier New"/>
              </a:rPr>
              <a:t> + " ");</a:t>
            </a:r>
            <a:endParaRPr lang="en-US" sz="1600" b="1" dirty="0" smtClean="0">
              <a:latin typeface="Courier New"/>
              <a:cs typeface="Courier New"/>
            </a:endParaRPr>
          </a:p>
          <a:p>
            <a:r>
              <a:rPr lang="en-US" sz="1600" b="1" dirty="0" smtClean="0">
                <a:latin typeface="Courier New"/>
                <a:cs typeface="Courier New"/>
              </a:rPr>
              <a:t>   }</a:t>
            </a:r>
          </a:p>
          <a:p>
            <a:r>
              <a:rPr lang="en-US" sz="1600" b="1" dirty="0" smtClean="0">
                <a:latin typeface="Courier New"/>
                <a:cs typeface="Courier New"/>
              </a:rPr>
              <a:t>   </a:t>
            </a:r>
            <a:r>
              <a:rPr lang="en-US" sz="1600" b="1" dirty="0" err="1" smtClean="0">
                <a:latin typeface="Courier New"/>
                <a:cs typeface="Courier New"/>
              </a:rPr>
              <a:t>println</a:t>
            </a:r>
            <a:r>
              <a:rPr lang="en-US" sz="1600" b="1" dirty="0">
                <a:latin typeface="Courier New"/>
                <a:cs typeface="Courier New"/>
              </a:rPr>
              <a:t>()</a:t>
            </a:r>
            <a:r>
              <a:rPr lang="en-US" sz="1600" b="1" dirty="0" smtClean="0">
                <a:latin typeface="Courier New"/>
                <a:cs typeface="Courier New"/>
              </a:rPr>
              <a:t>;</a:t>
            </a:r>
          </a:p>
          <a:p>
            <a:r>
              <a:rPr lang="en-US" sz="1600" b="1" dirty="0">
                <a:latin typeface="Courier New"/>
                <a:cs typeface="Courier New"/>
              </a:rPr>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Exercise: Trigraph Frequency  </a:t>
            </a:r>
            <a:endParaRPr lang="en-US">
              <a:solidFill>
                <a:srgbClr val="FF0000"/>
              </a:solidFill>
            </a:endParaRPr>
          </a:p>
        </p:txBody>
      </p:sp>
      <p:sp>
        <p:nvSpPr>
          <p:cNvPr id="429117" name="Text Box 61"/>
          <p:cNvSpPr txBox="1">
            <a:spLocks noChangeArrowheads="1"/>
          </p:cNvSpPr>
          <p:nvPr/>
        </p:nvSpPr>
        <p:spPr bwMode="auto">
          <a:xfrm>
            <a:off x="457200" y="1143000"/>
            <a:ext cx="8229600" cy="22701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dirty="0">
                <a:latin typeface="Times New Roman" charset="0"/>
              </a:rPr>
              <a:t>In the lecture on arrays, one of the examples was a program to count letter frequencies in a series of lines, which was useful in solving cryptograms.  As Edgar Allan Poe explained in his short story </a:t>
            </a:r>
            <a:r>
              <a:rPr lang="en-US" sz="2400" i="1" dirty="0">
                <a:latin typeface="Times New Roman" charset="0"/>
              </a:rPr>
              <a:t>The Gold Bug,</a:t>
            </a:r>
            <a:r>
              <a:rPr lang="en-US" sz="2400" dirty="0">
                <a:latin typeface="Times New Roman" charset="0"/>
              </a:rPr>
              <a:t> it is often equally useful to look at how often particular sequences of two or three letters appear in a given text.  In cryptography, such sequences are called </a:t>
            </a:r>
            <a:r>
              <a:rPr lang="en-US" sz="2400" b="1" i="1" dirty="0">
                <a:latin typeface="Times New Roman" charset="0"/>
              </a:rPr>
              <a:t>digraphs</a:t>
            </a:r>
            <a:r>
              <a:rPr lang="en-US" sz="2400" dirty="0">
                <a:latin typeface="Times New Roman" charset="0"/>
              </a:rPr>
              <a:t> and </a:t>
            </a:r>
            <a:r>
              <a:rPr lang="en-US" sz="2400" b="1" i="1" dirty="0" err="1">
                <a:latin typeface="Times New Roman" charset="0"/>
              </a:rPr>
              <a:t>trigraphs</a:t>
            </a:r>
            <a:r>
              <a:rPr lang="en-US" sz="2400" dirty="0">
                <a:latin typeface="Times New Roman" charset="0"/>
              </a:rPr>
              <a:t>.</a:t>
            </a:r>
          </a:p>
        </p:txBody>
      </p:sp>
      <p:sp>
        <p:nvSpPr>
          <p:cNvPr id="429118" name="Text Box 62"/>
          <p:cNvSpPr txBox="1">
            <a:spLocks noChangeArrowheads="1"/>
          </p:cNvSpPr>
          <p:nvPr/>
        </p:nvSpPr>
        <p:spPr bwMode="auto">
          <a:xfrm>
            <a:off x="457200" y="3479800"/>
            <a:ext cx="8229600" cy="195897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dirty="0">
                <a:latin typeface="Times New Roman" charset="0"/>
              </a:rPr>
              <a:t>For the rest of today’s lecture, our job is to write a program that reads data from a text file and writes out a complete list of the </a:t>
            </a:r>
            <a:r>
              <a:rPr lang="en-US" sz="2400" dirty="0" err="1">
                <a:latin typeface="Times New Roman" charset="0"/>
              </a:rPr>
              <a:t>trigraphs</a:t>
            </a:r>
            <a:r>
              <a:rPr lang="en-US" sz="2400" dirty="0">
                <a:latin typeface="Times New Roman" charset="0"/>
              </a:rPr>
              <a:t> within it, along with the number of times each </a:t>
            </a:r>
            <a:r>
              <a:rPr lang="en-US" sz="2400" dirty="0" err="1">
                <a:latin typeface="Times New Roman" charset="0"/>
              </a:rPr>
              <a:t>trigraph</a:t>
            </a:r>
            <a:r>
              <a:rPr lang="en-US" sz="2400" dirty="0">
                <a:latin typeface="Times New Roman" charset="0"/>
              </a:rPr>
              <a:t> occurs.  To be included in the list, a </a:t>
            </a:r>
            <a:r>
              <a:rPr lang="en-US" sz="2400" dirty="0" err="1">
                <a:latin typeface="Times New Roman" charset="0"/>
              </a:rPr>
              <a:t>trigraph</a:t>
            </a:r>
            <a:r>
              <a:rPr lang="en-US" sz="2400" dirty="0">
                <a:latin typeface="Times New Roman" charset="0"/>
              </a:rPr>
              <a:t> must consist only of letters; sequences of characters that contain spaces or punctuation should not be counted.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118"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Trigraph Example  </a:t>
            </a:r>
            <a:endParaRPr lang="en-US">
              <a:solidFill>
                <a:srgbClr val="FF0000"/>
              </a:solidFill>
            </a:endParaRPr>
          </a:p>
        </p:txBody>
      </p:sp>
      <p:sp>
        <p:nvSpPr>
          <p:cNvPr id="431107" name="Text Box 3"/>
          <p:cNvSpPr txBox="1">
            <a:spLocks noChangeArrowheads="1"/>
          </p:cNvSpPr>
          <p:nvPr/>
        </p:nvSpPr>
        <p:spPr bwMode="auto">
          <a:xfrm>
            <a:off x="457200" y="1143000"/>
            <a:ext cx="8229600" cy="4032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For example, if a data file contains the short excerpt</a:t>
            </a:r>
          </a:p>
        </p:txBody>
      </p:sp>
      <p:sp>
        <p:nvSpPr>
          <p:cNvPr id="431108" name="Text Box 4"/>
          <p:cNvSpPr txBox="1">
            <a:spLocks noChangeArrowheads="1"/>
          </p:cNvSpPr>
          <p:nvPr/>
        </p:nvSpPr>
        <p:spPr bwMode="auto">
          <a:xfrm>
            <a:off x="457200" y="2644775"/>
            <a:ext cx="8229600" cy="4032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charset="0"/>
              </a:rPr>
              <a:t>the trigraph program should report the following:</a:t>
            </a:r>
          </a:p>
        </p:txBody>
      </p:sp>
      <p:sp>
        <p:nvSpPr>
          <p:cNvPr id="431111" name="Rectangle 7"/>
          <p:cNvSpPr>
            <a:spLocks noChangeArrowheads="1"/>
          </p:cNvSpPr>
          <p:nvPr/>
        </p:nvSpPr>
        <p:spPr bwMode="auto">
          <a:xfrm>
            <a:off x="1308100" y="1917700"/>
            <a:ext cx="6553200" cy="533400"/>
          </a:xfrm>
          <a:prstGeom prst="rect">
            <a:avLst/>
          </a:prstGeom>
          <a:solidFill>
            <a:srgbClr val="0000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1109" name="Rectangle 5"/>
          <p:cNvSpPr>
            <a:spLocks noChangeArrowheads="1"/>
          </p:cNvSpPr>
          <p:nvPr/>
        </p:nvSpPr>
        <p:spPr bwMode="auto">
          <a:xfrm>
            <a:off x="1295400" y="1905000"/>
            <a:ext cx="6553200" cy="53340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1110" name="Text Box 6"/>
          <p:cNvSpPr txBox="1">
            <a:spLocks noChangeArrowheads="1"/>
          </p:cNvSpPr>
          <p:nvPr/>
        </p:nvSpPr>
        <p:spPr bwMode="auto">
          <a:xfrm>
            <a:off x="1333500" y="1993900"/>
            <a:ext cx="6324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charset="0"/>
              </a:rPr>
              <a:t>One fish, two fish, red fish, blue fish.</a:t>
            </a:r>
          </a:p>
        </p:txBody>
      </p:sp>
      <p:sp>
        <p:nvSpPr>
          <p:cNvPr id="431115" name="Text Box 11"/>
          <p:cNvSpPr txBox="1">
            <a:spLocks noChangeArrowheads="1"/>
          </p:cNvSpPr>
          <p:nvPr/>
        </p:nvSpPr>
        <p:spPr bwMode="auto">
          <a:xfrm>
            <a:off x="1244600" y="1587500"/>
            <a:ext cx="1955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charset="0"/>
              </a:rPr>
              <a:t>OneFish.txt</a:t>
            </a:r>
            <a:endParaRPr lang="en-US" sz="1600" b="1">
              <a:latin typeface="Courier New" charset="0"/>
            </a:endParaRPr>
          </a:p>
        </p:txBody>
      </p:sp>
      <p:pic>
        <p:nvPicPr>
          <p:cNvPr id="431116" name="Picture 12" descr="Console (3"/>
          <p:cNvPicPr>
            <a:picLocks noChangeAspect="1" noChangeArrowheads="1"/>
          </p:cNvPicPr>
          <p:nvPr/>
        </p:nvPicPr>
        <p:blipFill>
          <a:blip r:embed="rId3"/>
          <a:srcRect/>
          <a:stretch>
            <a:fillRect/>
          </a:stretch>
        </p:blipFill>
        <p:spPr bwMode="auto">
          <a:xfrm>
            <a:off x="1860550" y="3289300"/>
            <a:ext cx="5429250" cy="2168525"/>
          </a:xfrm>
          <a:prstGeom prst="rect">
            <a:avLst/>
          </a:prstGeom>
          <a:noFill/>
        </p:spPr>
      </p:pic>
      <p:sp>
        <p:nvSpPr>
          <p:cNvPr id="431121" name="Text Box 17"/>
          <p:cNvSpPr txBox="1">
            <a:spLocks noChangeArrowheads="1"/>
          </p:cNvSpPr>
          <p:nvPr/>
        </p:nvSpPr>
        <p:spPr bwMode="auto">
          <a:xfrm>
            <a:off x="1871663" y="3276600"/>
            <a:ext cx="5395912" cy="244475"/>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latin typeface="Helvetica" charset="0"/>
              </a:rPr>
              <a:t>TrigraphFrequency</a:t>
            </a:r>
            <a:endParaRPr lang="en-US" sz="1000">
              <a:solidFill>
                <a:srgbClr val="333333"/>
              </a:solidFill>
              <a:latin typeface="Charcoal CY" charset="-52"/>
            </a:endParaRPr>
          </a:p>
        </p:txBody>
      </p:sp>
      <p:sp>
        <p:nvSpPr>
          <p:cNvPr id="431114" name="Text Box 10"/>
          <p:cNvSpPr txBox="1">
            <a:spLocks noChangeArrowheads="1"/>
          </p:cNvSpPr>
          <p:nvPr/>
        </p:nvSpPr>
        <p:spPr bwMode="auto">
          <a:xfrm>
            <a:off x="1892300" y="3517900"/>
            <a:ext cx="5194300" cy="1539875"/>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1400" b="1">
                <a:latin typeface="Courier New" charset="0"/>
              </a:rPr>
              <a:t>Enter name of text file: </a:t>
            </a:r>
            <a:r>
              <a:rPr lang="en-US" sz="1400" b="1">
                <a:solidFill>
                  <a:srgbClr val="0000FF"/>
                </a:solidFill>
                <a:latin typeface="Courier New" charset="0"/>
              </a:rPr>
              <a:t>OneFish.txt</a:t>
            </a:r>
            <a:endParaRPr lang="en-US" sz="1400" b="1">
              <a:latin typeface="Courier New" charset="0"/>
            </a:endParaRPr>
          </a:p>
          <a:p>
            <a:pPr>
              <a:lnSpc>
                <a:spcPct val="85000"/>
              </a:lnSpc>
            </a:pPr>
            <a:r>
              <a:rPr lang="en-US" sz="1400" b="1">
                <a:latin typeface="Courier New" charset="0"/>
              </a:rPr>
              <a:t>BLU = 1</a:t>
            </a:r>
          </a:p>
          <a:p>
            <a:pPr>
              <a:lnSpc>
                <a:spcPct val="85000"/>
              </a:lnSpc>
            </a:pPr>
            <a:r>
              <a:rPr lang="en-US" sz="1400" b="1">
                <a:latin typeface="Courier New" charset="0"/>
              </a:rPr>
              <a:t>FIS = 4</a:t>
            </a:r>
          </a:p>
          <a:p>
            <a:pPr>
              <a:lnSpc>
                <a:spcPct val="85000"/>
              </a:lnSpc>
            </a:pPr>
            <a:r>
              <a:rPr lang="en-US" sz="1400" b="1">
                <a:latin typeface="Courier New" charset="0"/>
              </a:rPr>
              <a:t>ISH = 4</a:t>
            </a:r>
          </a:p>
          <a:p>
            <a:pPr>
              <a:lnSpc>
                <a:spcPct val="85000"/>
              </a:lnSpc>
            </a:pPr>
            <a:r>
              <a:rPr lang="en-US" sz="1400" b="1">
                <a:latin typeface="Courier New" charset="0"/>
              </a:rPr>
              <a:t>LUE = 1</a:t>
            </a:r>
          </a:p>
          <a:p>
            <a:pPr>
              <a:lnSpc>
                <a:spcPct val="85000"/>
              </a:lnSpc>
            </a:pPr>
            <a:r>
              <a:rPr lang="en-US" sz="1400" b="1">
                <a:latin typeface="Courier New" charset="0"/>
              </a:rPr>
              <a:t>ONE = 1</a:t>
            </a:r>
          </a:p>
          <a:p>
            <a:pPr>
              <a:lnSpc>
                <a:spcPct val="85000"/>
              </a:lnSpc>
            </a:pPr>
            <a:r>
              <a:rPr lang="en-US" sz="1400" b="1">
                <a:latin typeface="Courier New" charset="0"/>
              </a:rPr>
              <a:t>RED = 1</a:t>
            </a:r>
          </a:p>
          <a:p>
            <a:pPr>
              <a:lnSpc>
                <a:spcPct val="85000"/>
              </a:lnSpc>
            </a:pPr>
            <a:r>
              <a:rPr lang="en-US" sz="1400" b="1">
                <a:latin typeface="Courier New" charset="0"/>
              </a:rPr>
              <a:t>TWO = 1</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19953</TotalTime>
  <Words>2652</Words>
  <Application>Microsoft Macintosh PowerPoint</Application>
  <PresentationFormat>On-screen Show (4:3)</PresentationFormat>
  <Paragraphs>235</Paragraphs>
  <Slides>21</Slides>
  <Notes>21</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Blank Presentation</vt:lpstr>
      <vt:lpstr>Collections and Maps</vt:lpstr>
      <vt:lpstr>Once upon a time . . .</vt:lpstr>
      <vt:lpstr>Extensible vs. Extended Languages</vt:lpstr>
      <vt:lpstr>Collections and Maps</vt:lpstr>
      <vt:lpstr>The Java Collections Framework</vt:lpstr>
      <vt:lpstr>The Collection Hierarchy</vt:lpstr>
      <vt:lpstr>ArrayList vs. LinkedList</vt:lpstr>
      <vt:lpstr>The Set Interface</vt:lpstr>
      <vt:lpstr>Iteration in Collections</vt:lpstr>
      <vt:lpstr>Iteration Order</vt:lpstr>
      <vt:lpstr>Maps</vt:lpstr>
      <vt:lpstr>The Map Hierarchy</vt:lpstr>
      <vt:lpstr>Constructing Maps</vt:lpstr>
      <vt:lpstr>A Simple HashMap Application</vt:lpstr>
      <vt:lpstr>The PostalLookup Application </vt:lpstr>
      <vt:lpstr>Iteration and Maps</vt:lpstr>
      <vt:lpstr>Iteration Order in a HashMap</vt:lpstr>
      <vt:lpstr>Iteration Order in a TreeMap</vt:lpstr>
      <vt:lpstr>Exercise: Trigraph Frequency  </vt:lpstr>
      <vt:lpstr>Trigraph Example  </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156</cp:revision>
  <dcterms:created xsi:type="dcterms:W3CDTF">2012-05-22T16:26:59Z</dcterms:created>
  <dcterms:modified xsi:type="dcterms:W3CDTF">2012-05-22T16:27:12Z</dcterms:modified>
</cp:coreProperties>
</file>