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48" r:id="rId1"/>
  </p:sldMasterIdLst>
  <p:notesMasterIdLst>
    <p:notesMasterId r:id="rId11"/>
  </p:notesMasterIdLst>
  <p:sldIdLst>
    <p:sldId id="441" r:id="rId2"/>
    <p:sldId id="442" r:id="rId3"/>
    <p:sldId id="461" r:id="rId4"/>
    <p:sldId id="443" r:id="rId5"/>
    <p:sldId id="444" r:id="rId6"/>
    <p:sldId id="462" r:id="rId7"/>
    <p:sldId id="463" r:id="rId8"/>
    <p:sldId id="460" r:id="rId9"/>
    <p:sldId id="369" r:id="rId10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44A90"/>
    <a:srgbClr val="000000"/>
    <a:srgbClr val="999999"/>
    <a:srgbClr val="0066CC"/>
    <a:srgbClr val="FF3300"/>
    <a:srgbClr val="999933"/>
    <a:srgbClr val="33FFFF"/>
    <a:srgbClr val="FFFFFF"/>
    <a:srgbClr val="CCFFFF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preferSingleView="1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E7020900-901F-5F44-80C9-10EBBBD532A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E6D9E-5C1A-8949-8EC2-4CD5E8819299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 txBox="1">
            <a:spLocks noGrp="1" noChangeArrowheads="1"/>
          </p:cNvSpPr>
          <p:nvPr/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304D32AE-569E-C446-87DB-0635B9426D13}" type="slidenum">
              <a:rPr lang="en-US" sz="1200">
                <a:latin typeface="Times" charset="0"/>
              </a:rPr>
              <a:pPr algn="r"/>
              <a:t>2</a:t>
            </a:fld>
            <a:endParaRPr lang="en-US" sz="1200">
              <a:latin typeface="Times" charset="0"/>
            </a:endParaRPr>
          </a:p>
        </p:txBody>
      </p:sp>
      <p:sp>
        <p:nvSpPr>
          <p:cNvPr id="281603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1604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609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 txBox="1">
            <a:spLocks noGrp="1" noChangeArrowheads="1"/>
          </p:cNvSpPr>
          <p:nvPr/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901395B-098C-D748-B124-30E236E3E02F}" type="slidenum">
              <a:rPr lang="en-US" sz="1200">
                <a:latin typeface="Times" charset="0"/>
              </a:rPr>
              <a:pPr algn="r"/>
              <a:t>4</a:t>
            </a:fld>
            <a:endParaRPr lang="en-US" sz="1200">
              <a:latin typeface="Times" charset="0"/>
            </a:endParaRPr>
          </a:p>
        </p:txBody>
      </p:sp>
      <p:sp>
        <p:nvSpPr>
          <p:cNvPr id="283651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3652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92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92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92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0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088C86-C317-ED44-93A1-E6D05330E571}" type="slidenum">
              <a:rPr lang="en-US"/>
              <a:pPr/>
              <a:t>9</a:t>
            </a:fld>
            <a:endParaRPr lang="en-US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9FBA00-50AF-934A-BE1B-A6A77BF964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08A0C-57CE-0D45-8D4F-2070916596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505CB-6712-4740-95C8-0C7867F291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A9DD1-E492-9F46-8097-75D23F887D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67EFA3-9991-6744-AFDE-DFDAF33A2A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10F97-1AFD-634F-833F-69EEA80C2B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812DE-0AE9-3948-A3B2-60B876FBD9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9DC995-CBDC-FA41-84A4-330F0E4962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66F92-56F7-2C4F-8792-213FA4D336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5797B8-F970-C94D-A922-6CE535FAFB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AEFC4-AA78-544B-84F7-4219FCDC5C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</a:defRPr>
            </a:lvl1pPr>
          </a:lstStyle>
          <a:p>
            <a:fld id="{DBCA2EBA-1BEF-6E46-ACC2-4113999C292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  <a:latin typeface="Times New Roman" charset="0"/>
              </a:rPr>
              <a:t>Data Structure Design</a:t>
            </a:r>
            <a:endParaRPr lang="en-US" sz="600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CS 106A</a:t>
            </a:r>
            <a:endParaRPr lang="en-US" sz="3200" dirty="0" smtClean="0">
              <a:latin typeface="Times New Roman" charset="0"/>
            </a:endParaRPr>
          </a:p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charset="0"/>
              </a:rPr>
              <a:t>May 21, 2012</a:t>
            </a:r>
            <a:endParaRPr lang="en-US" sz="32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err="1" smtClean="0">
                <a:solidFill>
                  <a:srgbClr val="FF0000"/>
                </a:solidFill>
                <a:latin typeface="Times New Roman" charset="0"/>
              </a:rPr>
              <a:t>Niklaus</a:t>
            </a:r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 Wirth and Programming</a:t>
            </a:r>
            <a:endParaRPr lang="en-US" sz="400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515075" name="Rectangle 3"/>
          <p:cNvSpPr>
            <a:spLocks noChangeArrowheads="1"/>
          </p:cNvSpPr>
          <p:nvPr/>
        </p:nvSpPr>
        <p:spPr bwMode="auto">
          <a:xfrm>
            <a:off x="469899" y="1155700"/>
            <a:ext cx="5517243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When Stanford launched its Computer Science Department in 1963, one of its first faculty members was the young Swiss computer scientist </a:t>
            </a:r>
            <a:r>
              <a:rPr lang="en-US" sz="2400" dirty="0" err="1" smtClean="0">
                <a:latin typeface="Times New Roman" charset="0"/>
              </a:rPr>
              <a:t>Niklaus</a:t>
            </a:r>
            <a:r>
              <a:rPr lang="en-US" sz="2400" dirty="0" smtClean="0">
                <a:latin typeface="Times New Roman" charset="0"/>
              </a:rPr>
              <a:t> Wirth. He later returned to ETH in Zurich.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Wirth is known primarily as a language designer. </a:t>
            </a:r>
            <a:r>
              <a:rPr lang="en-US" sz="1600" dirty="0" smtClean="0">
                <a:latin typeface="Times New Roman" charset="0"/>
              </a:rPr>
              <a:t> </a:t>
            </a:r>
            <a:r>
              <a:rPr lang="en-US" sz="2400" dirty="0" smtClean="0">
                <a:latin typeface="Times New Roman" charset="0"/>
              </a:rPr>
              <a:t>He is best known for inventing Pascal but is also the principal designer of Euler, </a:t>
            </a:r>
            <a:r>
              <a:rPr lang="en-US" sz="2400" dirty="0" err="1" smtClean="0">
                <a:latin typeface="Times New Roman" charset="0"/>
              </a:rPr>
              <a:t>Algol</a:t>
            </a:r>
            <a:r>
              <a:rPr lang="en-US" sz="2400" dirty="0">
                <a:latin typeface="Times New Roman" charset="0"/>
              </a:rPr>
              <a:t> </a:t>
            </a:r>
            <a:r>
              <a:rPr lang="en-US" sz="2400" dirty="0" smtClean="0">
                <a:latin typeface="Times New Roman" charset="0"/>
              </a:rPr>
              <a:t>W, Modula, and Oberon.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In 1975, Wirth wrote a classic textbook whose title captured as an equation his view of programming:</a:t>
            </a:r>
          </a:p>
        </p:txBody>
      </p:sp>
      <p:pic>
        <p:nvPicPr>
          <p:cNvPr id="5" name="Picture 4" descr="NiklausWirth.png"/>
          <p:cNvPicPr>
            <a:picLocks noChangeAspect="1"/>
          </p:cNvPicPr>
          <p:nvPr/>
        </p:nvPicPr>
        <p:blipFill>
          <a:blip r:embed="rId3"/>
          <a:srcRect t="7690"/>
          <a:stretch>
            <a:fillRect/>
          </a:stretch>
        </p:blipFill>
        <p:spPr>
          <a:xfrm>
            <a:off x="6156475" y="1241781"/>
            <a:ext cx="2390381" cy="330541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180665" y="4575630"/>
            <a:ext cx="2406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Niklaus</a:t>
            </a:r>
            <a:r>
              <a:rPr lang="en-US" sz="1400" b="1" dirty="0" smtClean="0"/>
              <a:t> Wirth (1934–)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76300" y="54864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Times New Roman"/>
                <a:cs typeface="Times New Roman"/>
              </a:rPr>
              <a:t>Algorithms + Data Structures = Programming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69899" y="6100235"/>
            <a:ext cx="8216901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Professor Wirth won the ACM Turing Award in 1984.</a:t>
            </a:r>
          </a:p>
        </p:txBody>
      </p:sp>
      <p:pic>
        <p:nvPicPr>
          <p:cNvPr id="9" name="Picture 8" descr="JensenAndWirth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379" y="1219200"/>
            <a:ext cx="2733525" cy="401304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 descr="Algorithms+DataStructur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010" y="1219200"/>
            <a:ext cx="2584752" cy="401359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75" grpId="0" uiExpand="1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6162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  <a:latin typeface="Times New Roman" charset="0"/>
              </a:rPr>
              <a:t>Data Structure Design</a:t>
            </a:r>
            <a:endParaRPr lang="en-US" sz="6000" dirty="0">
              <a:solidFill>
                <a:srgbClr val="FF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Modeling Data in the Real World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78211" name="Rectangle 3"/>
          <p:cNvSpPr>
            <a:spLocks noChangeArrowheads="1"/>
          </p:cNvSpPr>
          <p:nvPr/>
        </p:nvSpPr>
        <p:spPr bwMode="auto">
          <a:xfrm>
            <a:off x="482600" y="1240364"/>
            <a:ext cx="8128000" cy="5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Particularly as the volume of available data skyrockets, one of the most important aspects of programming consists of defining data structures to represent that information.</a:t>
            </a:r>
          </a:p>
          <a:p>
            <a:pPr marL="342900" indent="-342900" algn="just">
              <a:lnSpc>
                <a:spcPct val="85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latin typeface="Times New Roman" charset="0"/>
              </a:rPr>
              <a:t>The tools you have at your disposal to define new data structures include the following:</a:t>
            </a:r>
          </a:p>
          <a:p>
            <a:pPr marL="800100" lvl="1" indent="-342900" algn="just">
              <a:lnSpc>
                <a:spcPct val="85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i="1" dirty="0" smtClean="0">
                <a:latin typeface="Times New Roman" charset="0"/>
              </a:rPr>
              <a:t>Classes.</a:t>
            </a:r>
            <a:r>
              <a:rPr lang="en-US" sz="2200" dirty="0" smtClean="0">
                <a:latin typeface="Times New Roman" charset="0"/>
              </a:rPr>
              <a:t>  Class definitions make it possible to combine related pieces of information into an integrated unit.</a:t>
            </a:r>
          </a:p>
          <a:p>
            <a:pPr marL="800100" lvl="1" indent="-342900" algn="just">
              <a:lnSpc>
                <a:spcPct val="85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i="1" dirty="0" smtClean="0">
                <a:latin typeface="Times New Roman" charset="0"/>
              </a:rPr>
              <a:t>Arrays.</a:t>
            </a:r>
            <a:r>
              <a:rPr lang="en-US" sz="2200" dirty="0" smtClean="0">
                <a:latin typeface="Times New Roman" charset="0"/>
              </a:rPr>
              <a:t>  Arrays make it possible to store ordered lists of data.  Although are not as flexible as the </a:t>
            </a:r>
            <a:r>
              <a:rPr lang="en-US" sz="2000" b="1" dirty="0" err="1" smtClean="0">
                <a:latin typeface="Courier New"/>
                <a:cs typeface="Courier New"/>
              </a:rPr>
              <a:t>ArrayList</a:t>
            </a:r>
            <a:r>
              <a:rPr lang="en-US" sz="2200" dirty="0" smtClean="0">
                <a:latin typeface="Times New Roman" charset="0"/>
              </a:rPr>
              <a:t> class, they remain the </a:t>
            </a:r>
            <a:r>
              <a:rPr lang="en-US" sz="2200" dirty="0" smtClean="0">
                <a:latin typeface="Times New Roman" charset="0"/>
              </a:rPr>
              <a:t>best tool for many applications.</a:t>
            </a:r>
          </a:p>
          <a:p>
            <a:pPr marL="800100" lvl="1" indent="-342900" algn="just">
              <a:lnSpc>
                <a:spcPct val="85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i="1" dirty="0" smtClean="0">
                <a:latin typeface="Times New Roman" charset="0"/>
                <a:cs typeface="Courier New"/>
              </a:rPr>
              <a:t>Collections.</a:t>
            </a:r>
            <a:r>
              <a:rPr lang="en-US" sz="2200" dirty="0" smtClean="0">
                <a:latin typeface="Times New Roman" charset="0"/>
                <a:cs typeface="Courier New"/>
              </a:rPr>
              <a:t>  If your data structures grow dynamically, the Java collection classes—primarily </a:t>
            </a:r>
            <a:r>
              <a:rPr lang="en-US" sz="2000" b="1" dirty="0" err="1" smtClean="0">
                <a:latin typeface="Courier New"/>
                <a:cs typeface="Courier New"/>
              </a:rPr>
              <a:t>ArrayList</a:t>
            </a:r>
            <a:r>
              <a:rPr lang="en-US" sz="2200" dirty="0" smtClean="0">
                <a:latin typeface="Times New Roman" charset="0"/>
                <a:cs typeface="Courier New"/>
              </a:rPr>
              <a:t> but sometimes the </a:t>
            </a:r>
            <a:r>
              <a:rPr lang="en-US" sz="2000" b="1" dirty="0" smtClean="0">
                <a:latin typeface="Courier New"/>
                <a:cs typeface="Courier New"/>
              </a:rPr>
              <a:t>Set</a:t>
            </a:r>
            <a:r>
              <a:rPr lang="en-US" sz="2200" dirty="0" smtClean="0">
                <a:latin typeface="Times New Roman" charset="0"/>
              </a:rPr>
              <a:t> classes as well—come in extremely handy.</a:t>
            </a:r>
          </a:p>
          <a:p>
            <a:pPr marL="800100" lvl="1" indent="-342900" algn="just">
              <a:lnSpc>
                <a:spcPct val="85000"/>
              </a:lnSpc>
              <a:spcAft>
                <a:spcPct val="50000"/>
              </a:spcAft>
              <a:buFont typeface="Lucida Grande"/>
              <a:buChar char="–"/>
            </a:pPr>
            <a:r>
              <a:rPr lang="en-US" sz="2200" i="1" dirty="0" smtClean="0">
                <a:latin typeface="Times New Roman" charset="0"/>
                <a:cs typeface="Courier New"/>
              </a:rPr>
              <a:t>Maps.</a:t>
            </a:r>
            <a:r>
              <a:rPr lang="en-US" sz="2200" dirty="0" smtClean="0">
                <a:latin typeface="Times New Roman" charset="0"/>
                <a:cs typeface="Courier New"/>
              </a:rPr>
              <a:t>  The </a:t>
            </a:r>
            <a:r>
              <a:rPr lang="en-US" sz="2000" b="1" dirty="0" err="1" smtClean="0">
                <a:latin typeface="Courier New"/>
                <a:cs typeface="Courier New"/>
              </a:rPr>
              <a:t>HashMap</a:t>
            </a:r>
            <a:r>
              <a:rPr lang="en-US" sz="2200" dirty="0" smtClean="0">
                <a:latin typeface="Times New Roman" charset="0"/>
                <a:cs typeface="Courier New"/>
              </a:rPr>
              <a:t> and </a:t>
            </a:r>
            <a:r>
              <a:rPr lang="en-US" sz="2000" b="1" dirty="0" err="1" smtClean="0">
                <a:latin typeface="Courier New"/>
                <a:cs typeface="Courier New"/>
              </a:rPr>
              <a:t>TreeMap</a:t>
            </a:r>
            <a:r>
              <a:rPr lang="en-US" sz="2000" b="1" dirty="0" smtClean="0">
                <a:latin typeface="Courier New"/>
                <a:cs typeface="Courier New"/>
              </a:rPr>
              <a:t> </a:t>
            </a:r>
            <a:r>
              <a:rPr lang="en-US" sz="2200" dirty="0" smtClean="0">
                <a:latin typeface="Times New Roman" charset="0"/>
                <a:cs typeface="Courier New"/>
              </a:rPr>
              <a:t>classes come up in a wide variety of applications.  In general, it makes sense to use the </a:t>
            </a:r>
            <a:r>
              <a:rPr lang="en-US" sz="2000" b="1" dirty="0" err="1" smtClean="0">
                <a:latin typeface="Courier New"/>
                <a:cs typeface="Courier New"/>
              </a:rPr>
              <a:t>HashMap</a:t>
            </a:r>
            <a:r>
              <a:rPr lang="en-US" sz="2200" dirty="0" smtClean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 charset="0"/>
                <a:cs typeface="Courier New"/>
              </a:rPr>
              <a:t>class unless the ordering of elements is important.</a:t>
            </a:r>
            <a:endParaRPr lang="en-US" sz="22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Example: The U.S. Customs Form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pic>
        <p:nvPicPr>
          <p:cNvPr id="4" name="Picture 3" descr="USCustomsFormFront.png"/>
          <p:cNvPicPr>
            <a:picLocks noChangeAspect="1"/>
          </p:cNvPicPr>
          <p:nvPr/>
        </p:nvPicPr>
        <p:blipFill>
          <a:blip r:embed="rId3"/>
          <a:srcRect b="6817"/>
          <a:stretch>
            <a:fillRect/>
          </a:stretch>
        </p:blipFill>
        <p:spPr>
          <a:xfrm>
            <a:off x="1219200" y="1066800"/>
            <a:ext cx="2894370" cy="5478336"/>
          </a:xfrm>
          <a:prstGeom prst="rect">
            <a:avLst/>
          </a:prstGeom>
          <a:ln>
            <a:solidFill>
              <a:srgbClr val="444A90"/>
            </a:solidFill>
          </a:ln>
        </p:spPr>
      </p:pic>
      <p:pic>
        <p:nvPicPr>
          <p:cNvPr id="5" name="Picture 4" descr="USCustomsFormBack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2" y="1066800"/>
            <a:ext cx="2898648" cy="5486400"/>
          </a:xfrm>
          <a:prstGeom prst="rect">
            <a:avLst/>
          </a:prstGeom>
          <a:ln>
            <a:solidFill>
              <a:srgbClr val="444A9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Example: The U.S. Customs Form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pic>
        <p:nvPicPr>
          <p:cNvPr id="6" name="Picture 5" descr="FadedCustomForm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280" y="1046240"/>
            <a:ext cx="6646926" cy="5431536"/>
          </a:xfrm>
          <a:prstGeom prst="rect">
            <a:avLst/>
          </a:prstGeom>
        </p:spPr>
      </p:pic>
      <p:pic>
        <p:nvPicPr>
          <p:cNvPr id="8" name="Picture 7" descr="USCustomsFormFront.png"/>
          <p:cNvPicPr>
            <a:picLocks noChangeAspect="1"/>
          </p:cNvPicPr>
          <p:nvPr/>
        </p:nvPicPr>
        <p:blipFill>
          <a:blip r:embed="rId4"/>
          <a:srcRect t="7882" b="55299"/>
          <a:stretch>
            <a:fillRect/>
          </a:stretch>
        </p:blipFill>
        <p:spPr>
          <a:xfrm>
            <a:off x="0" y="0"/>
            <a:ext cx="6544735" cy="4894715"/>
          </a:xfrm>
          <a:prstGeom prst="rect">
            <a:avLst/>
          </a:prstGeom>
          <a:ln>
            <a:solidFill>
              <a:srgbClr val="444A90"/>
            </a:solidFill>
          </a:ln>
        </p:spPr>
      </p:pic>
      <p:pic>
        <p:nvPicPr>
          <p:cNvPr id="7" name="Picture 6" descr="CustomForm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280" y="1046240"/>
            <a:ext cx="6646926" cy="5431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6 L 0.14167 0.14445 " pathEditMode="relative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charset="0"/>
              </a:rPr>
              <a:t>Exercise: A Currency Converter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10979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>
                <a:latin typeface="Times New Roman" charset="0"/>
              </a:rPr>
              <a:t>For the rest of this class, we’re going to work together on a program that converts monetary values from one currency to another.  In many ways, the program is similar to the temperature converter on the preceding slides, with the following exceptions: </a:t>
            </a:r>
          </a:p>
        </p:txBody>
      </p:sp>
      <p:grpSp>
        <p:nvGrpSpPr>
          <p:cNvPr id="510994" name="Group 18"/>
          <p:cNvGrpSpPr>
            <a:grpSpLocks/>
          </p:cNvGrpSpPr>
          <p:nvPr/>
        </p:nvGrpSpPr>
        <p:grpSpPr bwMode="auto">
          <a:xfrm>
            <a:off x="685800" y="2552700"/>
            <a:ext cx="7950200" cy="457200"/>
            <a:chOff x="432" y="1608"/>
            <a:chExt cx="5008" cy="288"/>
          </a:xfrm>
        </p:grpSpPr>
        <p:sp>
          <p:nvSpPr>
            <p:cNvPr id="510995" name="Rectangle 19"/>
            <p:cNvSpPr>
              <a:spLocks noChangeArrowheads="1"/>
            </p:cNvSpPr>
            <p:nvPr/>
          </p:nvSpPr>
          <p:spPr bwMode="auto">
            <a:xfrm>
              <a:off x="720" y="1608"/>
              <a:ext cx="4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It uses more complex interactors (</a:t>
              </a:r>
              <a:r>
                <a:rPr lang="en-US" sz="2000" b="1">
                  <a:latin typeface="Courier New" charset="0"/>
                </a:rPr>
                <a:t>JComboBox</a:t>
              </a:r>
              <a:r>
                <a:rPr lang="en-US" sz="2400">
                  <a:latin typeface="Times New Roman" charset="0"/>
                </a:rPr>
                <a:t>).</a:t>
              </a:r>
            </a:p>
          </p:txBody>
        </p:sp>
        <p:sp>
          <p:nvSpPr>
            <p:cNvPr id="510996" name="Rectangle 20"/>
            <p:cNvSpPr>
              <a:spLocks noChangeArrowheads="1"/>
            </p:cNvSpPr>
            <p:nvPr/>
          </p:nvSpPr>
          <p:spPr bwMode="auto">
            <a:xfrm>
              <a:off x="432" y="160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r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1.</a:t>
              </a:r>
            </a:p>
          </p:txBody>
        </p:sp>
      </p:grpSp>
      <p:grpSp>
        <p:nvGrpSpPr>
          <p:cNvPr id="510997" name="Group 21"/>
          <p:cNvGrpSpPr>
            <a:grpSpLocks/>
          </p:cNvGrpSpPr>
          <p:nvPr/>
        </p:nvGrpSpPr>
        <p:grpSpPr bwMode="auto">
          <a:xfrm>
            <a:off x="685800" y="2971800"/>
            <a:ext cx="7950200" cy="457200"/>
            <a:chOff x="432" y="1608"/>
            <a:chExt cx="5008" cy="288"/>
          </a:xfrm>
        </p:grpSpPr>
        <p:sp>
          <p:nvSpPr>
            <p:cNvPr id="510998" name="Rectangle 22"/>
            <p:cNvSpPr>
              <a:spLocks noChangeArrowheads="1"/>
            </p:cNvSpPr>
            <p:nvPr/>
          </p:nvSpPr>
          <p:spPr bwMode="auto">
            <a:xfrm>
              <a:off x="720" y="1608"/>
              <a:ext cx="4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The exchange-rate data is read in from a file.</a:t>
              </a:r>
            </a:p>
          </p:txBody>
        </p:sp>
        <p:sp>
          <p:nvSpPr>
            <p:cNvPr id="510999" name="Rectangle 23"/>
            <p:cNvSpPr>
              <a:spLocks noChangeArrowheads="1"/>
            </p:cNvSpPr>
            <p:nvPr/>
          </p:nvSpPr>
          <p:spPr bwMode="auto">
            <a:xfrm>
              <a:off x="432" y="160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r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2.</a:t>
              </a:r>
            </a:p>
          </p:txBody>
        </p:sp>
      </p:grpSp>
      <p:grpSp>
        <p:nvGrpSpPr>
          <p:cNvPr id="511000" name="Group 24"/>
          <p:cNvGrpSpPr>
            <a:grpSpLocks/>
          </p:cNvGrpSpPr>
          <p:nvPr/>
        </p:nvGrpSpPr>
        <p:grpSpPr bwMode="auto">
          <a:xfrm>
            <a:off x="685800" y="3378200"/>
            <a:ext cx="7950200" cy="457200"/>
            <a:chOff x="432" y="1608"/>
            <a:chExt cx="5008" cy="288"/>
          </a:xfrm>
        </p:grpSpPr>
        <p:sp>
          <p:nvSpPr>
            <p:cNvPr id="511001" name="Rectangle 25"/>
            <p:cNvSpPr>
              <a:spLocks noChangeArrowheads="1"/>
            </p:cNvSpPr>
            <p:nvPr/>
          </p:nvSpPr>
          <p:spPr bwMode="auto">
            <a:xfrm>
              <a:off x="720" y="1608"/>
              <a:ext cx="4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The program uses formatting for the numeric fields.</a:t>
              </a:r>
            </a:p>
          </p:txBody>
        </p:sp>
        <p:sp>
          <p:nvSpPr>
            <p:cNvPr id="511002" name="Rectangle 26"/>
            <p:cNvSpPr>
              <a:spLocks noChangeArrowheads="1"/>
            </p:cNvSpPr>
            <p:nvPr/>
          </p:nvSpPr>
          <p:spPr bwMode="auto">
            <a:xfrm>
              <a:off x="432" y="160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r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charset="0"/>
                </a:rPr>
                <a:t>3.</a:t>
              </a:r>
            </a:p>
          </p:txBody>
        </p:sp>
      </p:grpSp>
      <p:grpSp>
        <p:nvGrpSpPr>
          <p:cNvPr id="511064" name="Group 88"/>
          <p:cNvGrpSpPr>
            <a:grpSpLocks/>
          </p:cNvGrpSpPr>
          <p:nvPr/>
        </p:nvGrpSpPr>
        <p:grpSpPr bwMode="auto">
          <a:xfrm>
            <a:off x="1274763" y="4292600"/>
            <a:ext cx="4516437" cy="1955800"/>
            <a:chOff x="803" y="2592"/>
            <a:chExt cx="2845" cy="1232"/>
          </a:xfrm>
        </p:grpSpPr>
        <p:pic>
          <p:nvPicPr>
            <p:cNvPr id="511036" name="Picture 60" descr="Graphics (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03" y="2598"/>
              <a:ext cx="2845" cy="1226"/>
            </a:xfrm>
            <a:prstGeom prst="rect">
              <a:avLst/>
            </a:prstGeom>
            <a:noFill/>
          </p:spPr>
        </p:pic>
        <p:sp>
          <p:nvSpPr>
            <p:cNvPr id="511037" name="Text Box 61"/>
            <p:cNvSpPr txBox="1">
              <a:spLocks noChangeArrowheads="1"/>
            </p:cNvSpPr>
            <p:nvPr/>
          </p:nvSpPr>
          <p:spPr bwMode="auto">
            <a:xfrm>
              <a:off x="807" y="2592"/>
              <a:ext cx="282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>
                  <a:solidFill>
                    <a:srgbClr val="333333"/>
                  </a:solidFill>
                  <a:latin typeface="Helvetica" charset="0"/>
                </a:rPr>
                <a:t>CurrencyConverter</a:t>
              </a:r>
            </a:p>
          </p:txBody>
        </p:sp>
        <p:pic>
          <p:nvPicPr>
            <p:cNvPr id="511044" name="Picture 68" descr="CurrencyConverte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8" y="3001"/>
              <a:ext cx="1892" cy="491"/>
            </a:xfrm>
            <a:prstGeom prst="rect">
              <a:avLst/>
            </a:prstGeom>
            <a:noFill/>
          </p:spPr>
        </p:pic>
        <p:sp>
          <p:nvSpPr>
            <p:cNvPr id="511041" name="Text Box 65"/>
            <p:cNvSpPr txBox="1">
              <a:spLocks noChangeArrowheads="1"/>
            </p:cNvSpPr>
            <p:nvPr/>
          </p:nvSpPr>
          <p:spPr bwMode="auto">
            <a:xfrm>
              <a:off x="1276" y="3013"/>
              <a:ext cx="80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1">
                  <a:solidFill>
                    <a:srgbClr val="333333"/>
                  </a:solidFill>
                  <a:latin typeface="Helvetica" charset="0"/>
                </a:rPr>
                <a:t>US Dollar</a:t>
              </a:r>
              <a:endParaRPr lang="en-US" sz="100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511045" name="Text Box 69"/>
            <p:cNvSpPr txBox="1">
              <a:spLocks noChangeArrowheads="1"/>
            </p:cNvSpPr>
            <p:nvPr/>
          </p:nvSpPr>
          <p:spPr bwMode="auto">
            <a:xfrm>
              <a:off x="2212" y="3013"/>
              <a:ext cx="80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1">
                  <a:solidFill>
                    <a:srgbClr val="333333"/>
                  </a:solidFill>
                  <a:latin typeface="Helvetica" charset="0"/>
                </a:rPr>
                <a:t>Euro</a:t>
              </a:r>
              <a:endParaRPr lang="en-US" sz="100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511046" name="Text Box 70"/>
            <p:cNvSpPr txBox="1">
              <a:spLocks noChangeArrowheads="1"/>
            </p:cNvSpPr>
            <p:nvPr/>
          </p:nvSpPr>
          <p:spPr bwMode="auto">
            <a:xfrm>
              <a:off x="1282" y="3321"/>
              <a:ext cx="92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>
                  <a:solidFill>
                    <a:srgbClr val="333333"/>
                  </a:solidFill>
                  <a:latin typeface="Helvetica" charset="0"/>
                </a:rPr>
                <a:t>Convert –&gt;</a:t>
              </a:r>
              <a:endParaRPr lang="en-US" sz="100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511047" name="Text Box 71"/>
            <p:cNvSpPr txBox="1">
              <a:spLocks noChangeArrowheads="1"/>
            </p:cNvSpPr>
            <p:nvPr/>
          </p:nvSpPr>
          <p:spPr bwMode="auto">
            <a:xfrm>
              <a:off x="2234" y="3321"/>
              <a:ext cx="92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>
                  <a:solidFill>
                    <a:srgbClr val="333333"/>
                  </a:solidFill>
                  <a:latin typeface="Helvetica" charset="0"/>
                </a:rPr>
                <a:t>&lt;– Convert</a:t>
              </a:r>
              <a:endParaRPr lang="en-US" sz="1000">
                <a:solidFill>
                  <a:srgbClr val="333333"/>
                </a:solidFill>
                <a:latin typeface="Helvetica" charset="0"/>
              </a:endParaRPr>
            </a:p>
          </p:txBody>
        </p:sp>
      </p:grpSp>
      <p:sp>
        <p:nvSpPr>
          <p:cNvPr id="511048" name="Text Box 72"/>
          <p:cNvSpPr txBox="1">
            <a:spLocks noChangeArrowheads="1"/>
          </p:cNvSpPr>
          <p:nvPr/>
        </p:nvSpPr>
        <p:spPr bwMode="auto">
          <a:xfrm>
            <a:off x="2082800" y="5178425"/>
            <a:ext cx="14065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/>
              <a:t>100.00</a:t>
            </a:r>
            <a:endParaRPr lang="en-US"/>
          </a:p>
        </p:txBody>
      </p:sp>
      <p:sp>
        <p:nvSpPr>
          <p:cNvPr id="511049" name="Text Box 73"/>
          <p:cNvSpPr txBox="1">
            <a:spLocks noChangeArrowheads="1"/>
          </p:cNvSpPr>
          <p:nvPr/>
        </p:nvSpPr>
        <p:spPr bwMode="auto">
          <a:xfrm>
            <a:off x="3590925" y="5178425"/>
            <a:ext cx="14065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/>
              <a:t>73.94</a:t>
            </a:r>
            <a:endParaRPr lang="en-US"/>
          </a:p>
        </p:txBody>
      </p:sp>
      <p:grpSp>
        <p:nvGrpSpPr>
          <p:cNvPr id="511067" name="Group 91"/>
          <p:cNvGrpSpPr>
            <a:grpSpLocks/>
          </p:cNvGrpSpPr>
          <p:nvPr/>
        </p:nvGrpSpPr>
        <p:grpSpPr bwMode="auto">
          <a:xfrm>
            <a:off x="5934075" y="4064000"/>
            <a:ext cx="2528888" cy="2166938"/>
            <a:chOff x="3738" y="2560"/>
            <a:chExt cx="1593" cy="1365"/>
          </a:xfrm>
        </p:grpSpPr>
        <p:sp>
          <p:nvSpPr>
            <p:cNvPr id="511065" name="Rectangle 89"/>
            <p:cNvSpPr>
              <a:spLocks noChangeArrowheads="1"/>
            </p:cNvSpPr>
            <p:nvPr/>
          </p:nvSpPr>
          <p:spPr bwMode="auto">
            <a:xfrm>
              <a:off x="3792" y="2710"/>
              <a:ext cx="1539" cy="1215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051" name="Rectangle 75"/>
            <p:cNvSpPr>
              <a:spLocks noChangeArrowheads="1"/>
            </p:cNvSpPr>
            <p:nvPr/>
          </p:nvSpPr>
          <p:spPr bwMode="auto">
            <a:xfrm>
              <a:off x="3786" y="2704"/>
              <a:ext cx="1539" cy="12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053" name="Text Box 77"/>
            <p:cNvSpPr txBox="1">
              <a:spLocks noChangeArrowheads="1"/>
            </p:cNvSpPr>
            <p:nvPr/>
          </p:nvSpPr>
          <p:spPr bwMode="auto">
            <a:xfrm>
              <a:off x="3792" y="2734"/>
              <a:ext cx="1536" cy="1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latin typeface="Courier New" charset="0"/>
                </a:rPr>
                <a:t>Argentine Peso=0.256213</a:t>
              </a:r>
            </a:p>
            <a:p>
              <a:r>
                <a:rPr lang="en-US" sz="1200" b="1">
                  <a:latin typeface="Courier New" charset="0"/>
                </a:rPr>
                <a:t>Australian Dollar=0.8954</a:t>
              </a:r>
            </a:p>
            <a:p>
              <a:r>
                <a:rPr lang="en-US" sz="1200" b="1">
                  <a:latin typeface="Courier New" charset="0"/>
                </a:rPr>
                <a:t>Botswana Pula=0.1442</a:t>
              </a:r>
            </a:p>
            <a:p>
              <a:r>
                <a:rPr lang="en-US" sz="1200" b="1">
                  <a:latin typeface="Courier New" charset="0"/>
                </a:rPr>
                <a:t>Brazilian Real=0.552694</a:t>
              </a:r>
            </a:p>
            <a:p>
              <a:r>
                <a:rPr lang="en-US" sz="1200" b="1">
                  <a:latin typeface="Courier New" charset="0"/>
                </a:rPr>
                <a:t>British Pound=1.49167</a:t>
              </a:r>
            </a:p>
            <a:p>
              <a:endParaRPr lang="en-US" sz="1600" b="1">
                <a:latin typeface="Courier New" charset="0"/>
              </a:endParaRPr>
            </a:p>
            <a:p>
              <a:r>
                <a:rPr lang="en-US" sz="1200" b="1">
                  <a:latin typeface="Courier New" charset="0"/>
                </a:rPr>
                <a:t>Euro=1.3525</a:t>
              </a:r>
            </a:p>
            <a:p>
              <a:endParaRPr lang="en-US" sz="1400" b="1">
                <a:latin typeface="Courier New" charset="0"/>
              </a:endParaRPr>
            </a:p>
            <a:p>
              <a:r>
                <a:rPr lang="en-US" sz="1200" b="1">
                  <a:latin typeface="Courier New" charset="0"/>
                </a:rPr>
                <a:t>US Dollar=1.00</a:t>
              </a:r>
            </a:p>
          </p:txBody>
        </p:sp>
        <p:grpSp>
          <p:nvGrpSpPr>
            <p:cNvPr id="511059" name="Group 83"/>
            <p:cNvGrpSpPr>
              <a:grpSpLocks/>
            </p:cNvGrpSpPr>
            <p:nvPr/>
          </p:nvGrpSpPr>
          <p:grpSpPr bwMode="auto">
            <a:xfrm>
              <a:off x="4060" y="3238"/>
              <a:ext cx="116" cy="288"/>
              <a:chOff x="4060" y="3126"/>
              <a:chExt cx="116" cy="288"/>
            </a:xfrm>
          </p:grpSpPr>
          <p:sp>
            <p:nvSpPr>
              <p:cNvPr id="511054" name="Text Box 78"/>
              <p:cNvSpPr txBox="1">
                <a:spLocks noChangeArrowheads="1"/>
              </p:cNvSpPr>
              <p:nvPr/>
            </p:nvSpPr>
            <p:spPr bwMode="auto">
              <a:xfrm>
                <a:off x="4060" y="3126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  <p:sp>
            <p:nvSpPr>
              <p:cNvPr id="511057" name="Text Box 81"/>
              <p:cNvSpPr txBox="1">
                <a:spLocks noChangeArrowheads="1"/>
              </p:cNvSpPr>
              <p:nvPr/>
            </p:nvSpPr>
            <p:spPr bwMode="auto">
              <a:xfrm>
                <a:off x="4060" y="3174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  <p:sp>
            <p:nvSpPr>
              <p:cNvPr id="511058" name="Text Box 82"/>
              <p:cNvSpPr txBox="1">
                <a:spLocks noChangeArrowheads="1"/>
              </p:cNvSpPr>
              <p:nvPr/>
            </p:nvSpPr>
            <p:spPr bwMode="auto">
              <a:xfrm>
                <a:off x="4060" y="3222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</p:grpSp>
        <p:grpSp>
          <p:nvGrpSpPr>
            <p:cNvPr id="511060" name="Group 84"/>
            <p:cNvGrpSpPr>
              <a:grpSpLocks/>
            </p:cNvGrpSpPr>
            <p:nvPr/>
          </p:nvGrpSpPr>
          <p:grpSpPr bwMode="auto">
            <a:xfrm>
              <a:off x="4056" y="3490"/>
              <a:ext cx="116" cy="288"/>
              <a:chOff x="4060" y="3126"/>
              <a:chExt cx="116" cy="288"/>
            </a:xfrm>
          </p:grpSpPr>
          <p:sp>
            <p:nvSpPr>
              <p:cNvPr id="511061" name="Text Box 85"/>
              <p:cNvSpPr txBox="1">
                <a:spLocks noChangeArrowheads="1"/>
              </p:cNvSpPr>
              <p:nvPr/>
            </p:nvSpPr>
            <p:spPr bwMode="auto">
              <a:xfrm>
                <a:off x="4060" y="3126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  <p:sp>
            <p:nvSpPr>
              <p:cNvPr id="511062" name="Text Box 86"/>
              <p:cNvSpPr txBox="1">
                <a:spLocks noChangeArrowheads="1"/>
              </p:cNvSpPr>
              <p:nvPr/>
            </p:nvSpPr>
            <p:spPr bwMode="auto">
              <a:xfrm>
                <a:off x="4060" y="3174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  <p:sp>
            <p:nvSpPr>
              <p:cNvPr id="511063" name="Text Box 87"/>
              <p:cNvSpPr txBox="1">
                <a:spLocks noChangeArrowheads="1"/>
              </p:cNvSpPr>
              <p:nvPr/>
            </p:nvSpPr>
            <p:spPr bwMode="auto">
              <a:xfrm>
                <a:off x="4060" y="3222"/>
                <a:ext cx="1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/>
                  <a:t>.</a:t>
                </a:r>
              </a:p>
            </p:txBody>
          </p:sp>
        </p:grpSp>
        <p:sp>
          <p:nvSpPr>
            <p:cNvPr id="511066" name="Rectangle 90"/>
            <p:cNvSpPr>
              <a:spLocks noChangeArrowheads="1"/>
            </p:cNvSpPr>
            <p:nvPr/>
          </p:nvSpPr>
          <p:spPr bwMode="auto">
            <a:xfrm>
              <a:off x="3738" y="2560"/>
              <a:ext cx="109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latin typeface="Courier New" charset="0"/>
                </a:rPr>
                <a:t>CurrencyData.txt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1048" grpId="0" build="p" autoUpdateAnimBg="0"/>
      <p:bldP spid="51104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19996</TotalTime>
  <Words>449</Words>
  <Application>Microsoft Macintosh PowerPoint</Application>
  <PresentationFormat>On-screen Show (4:3)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Times New Roman</vt:lpstr>
      <vt:lpstr>Arial</vt:lpstr>
      <vt:lpstr>Times</vt:lpstr>
      <vt:lpstr>Monotype Corsiva</vt:lpstr>
      <vt:lpstr>Courier New</vt:lpstr>
      <vt:lpstr>Helvetica</vt:lpstr>
      <vt:lpstr>Helvetica Neue</vt:lpstr>
      <vt:lpstr>Blank Presentation</vt:lpstr>
      <vt:lpstr>Data Structure Design</vt:lpstr>
      <vt:lpstr>Once upon a time . . .</vt:lpstr>
      <vt:lpstr>Niklaus Wirth and Programming</vt:lpstr>
      <vt:lpstr>Data Structure Design</vt:lpstr>
      <vt:lpstr>Modeling Data in the Real World</vt:lpstr>
      <vt:lpstr>Example: The U.S. Customs Form</vt:lpstr>
      <vt:lpstr>Example: The U.S. Customs Form</vt:lpstr>
      <vt:lpstr>Exercise: A Currency Converter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160</cp:revision>
  <dcterms:created xsi:type="dcterms:W3CDTF">2012-05-20T23:39:39Z</dcterms:created>
  <dcterms:modified xsi:type="dcterms:W3CDTF">2012-05-21T03:22:22Z</dcterms:modified>
</cp:coreProperties>
</file>