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notesSlides/notesSlide9.xml" ContentType="application/vnd.openxmlformats-officedocument.presentationml.notesSlide+xml"/>
  <Override PartName="/ppt/slides/slide5.xml" ContentType="application/vnd.openxmlformats-officedocument.presentationml.slide+xml"/>
  <Override PartName="/ppt/slideLayouts/slideLayout11.xml" ContentType="application/vnd.openxmlformats-officedocument.presentationml.slideLayout+xml"/>
  <Override PartName="/ppt/notesSlides/notesSlide16.xml" ContentType="application/vnd.openxmlformats-officedocument.presentationml.notes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s/slide20.xml" ContentType="application/vnd.openxmlformats-officedocument.presentationml.slide+xml"/>
  <Override PartName="/ppt/notesSlides/notesSlide7.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notesSlides/notesSlide8.xml" ContentType="application/vnd.openxmlformats-officedocument.presentationml.notesSlide+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p:sldMasterIdLst>
    <p:sldMasterId id="2147483648" r:id="rId1"/>
  </p:sldMasterIdLst>
  <p:notesMasterIdLst>
    <p:notesMasterId r:id="rId23"/>
  </p:notesMasterIdLst>
  <p:sldIdLst>
    <p:sldId id="441" r:id="rId2"/>
    <p:sldId id="442" r:id="rId3"/>
    <p:sldId id="477" r:id="rId4"/>
    <p:sldId id="481" r:id="rId5"/>
    <p:sldId id="443" r:id="rId6"/>
    <p:sldId id="485" r:id="rId7"/>
    <p:sldId id="486" r:id="rId8"/>
    <p:sldId id="487" r:id="rId9"/>
    <p:sldId id="488" r:id="rId10"/>
    <p:sldId id="507" r:id="rId11"/>
    <p:sldId id="495" r:id="rId12"/>
    <p:sldId id="496" r:id="rId13"/>
    <p:sldId id="497" r:id="rId14"/>
    <p:sldId id="499" r:id="rId15"/>
    <p:sldId id="500" r:id="rId16"/>
    <p:sldId id="501" r:id="rId17"/>
    <p:sldId id="502" r:id="rId18"/>
    <p:sldId id="504" r:id="rId19"/>
    <p:sldId id="505" r:id="rId20"/>
    <p:sldId id="506" r:id="rId21"/>
    <p:sldId id="369" r:id="rId22"/>
  </p:sldIdLst>
  <p:sldSz cx="9144000" cy="6858000" type="screen4x3"/>
  <p:notesSz cx="9144000" cy="6858000"/>
  <p:defaultTextStyle>
    <a:defPPr>
      <a:defRPr lang="en-US"/>
    </a:defPPr>
    <a:lvl1pPr algn="l" rtl="0" eaLnBrk="0" fontAlgn="base" hangingPunct="0">
      <a:spcBef>
        <a:spcPct val="0"/>
      </a:spcBef>
      <a:spcAft>
        <a:spcPct val="0"/>
      </a:spcAft>
      <a:defRPr kern="1200">
        <a:solidFill>
          <a:schemeClr val="tx1"/>
        </a:solidFill>
        <a:latin typeface="Helvetica Neue" charset="0"/>
        <a:ea typeface="+mn-ea"/>
        <a:cs typeface="+mn-cs"/>
      </a:defRPr>
    </a:lvl1pPr>
    <a:lvl2pPr marL="457200" algn="l" rtl="0" eaLnBrk="0" fontAlgn="base" hangingPunct="0">
      <a:spcBef>
        <a:spcPct val="0"/>
      </a:spcBef>
      <a:spcAft>
        <a:spcPct val="0"/>
      </a:spcAft>
      <a:defRPr kern="1200">
        <a:solidFill>
          <a:schemeClr val="tx1"/>
        </a:solidFill>
        <a:latin typeface="Helvetica Neue" charset="0"/>
        <a:ea typeface="+mn-ea"/>
        <a:cs typeface="+mn-cs"/>
      </a:defRPr>
    </a:lvl2pPr>
    <a:lvl3pPr marL="914400" algn="l" rtl="0" eaLnBrk="0" fontAlgn="base" hangingPunct="0">
      <a:spcBef>
        <a:spcPct val="0"/>
      </a:spcBef>
      <a:spcAft>
        <a:spcPct val="0"/>
      </a:spcAft>
      <a:defRPr kern="1200">
        <a:solidFill>
          <a:schemeClr val="tx1"/>
        </a:solidFill>
        <a:latin typeface="Helvetica Neue" charset="0"/>
        <a:ea typeface="+mn-ea"/>
        <a:cs typeface="+mn-cs"/>
      </a:defRPr>
    </a:lvl3pPr>
    <a:lvl4pPr marL="1371600" algn="l" rtl="0" eaLnBrk="0" fontAlgn="base" hangingPunct="0">
      <a:spcBef>
        <a:spcPct val="0"/>
      </a:spcBef>
      <a:spcAft>
        <a:spcPct val="0"/>
      </a:spcAft>
      <a:defRPr kern="1200">
        <a:solidFill>
          <a:schemeClr val="tx1"/>
        </a:solidFill>
        <a:latin typeface="Helvetica Neue" charset="0"/>
        <a:ea typeface="+mn-ea"/>
        <a:cs typeface="+mn-cs"/>
      </a:defRPr>
    </a:lvl4pPr>
    <a:lvl5pPr marL="1828800" algn="l" rtl="0" eaLnBrk="0" fontAlgn="base" hangingPunct="0">
      <a:spcBef>
        <a:spcPct val="0"/>
      </a:spcBef>
      <a:spcAft>
        <a:spcPct val="0"/>
      </a:spcAft>
      <a:defRPr kern="1200">
        <a:solidFill>
          <a:schemeClr val="tx1"/>
        </a:solidFill>
        <a:latin typeface="Helvetica Neue" charset="0"/>
        <a:ea typeface="+mn-ea"/>
        <a:cs typeface="+mn-cs"/>
      </a:defRPr>
    </a:lvl5pPr>
    <a:lvl6pPr marL="2286000" algn="l" defTabSz="457200" rtl="0" eaLnBrk="1" latinLnBrk="0" hangingPunct="1">
      <a:defRPr kern="1200">
        <a:solidFill>
          <a:schemeClr val="tx1"/>
        </a:solidFill>
        <a:latin typeface="Helvetica Neue" charset="0"/>
        <a:ea typeface="+mn-ea"/>
        <a:cs typeface="+mn-cs"/>
      </a:defRPr>
    </a:lvl6pPr>
    <a:lvl7pPr marL="2743200" algn="l" defTabSz="457200" rtl="0" eaLnBrk="1" latinLnBrk="0" hangingPunct="1">
      <a:defRPr kern="1200">
        <a:solidFill>
          <a:schemeClr val="tx1"/>
        </a:solidFill>
        <a:latin typeface="Helvetica Neue" charset="0"/>
        <a:ea typeface="+mn-ea"/>
        <a:cs typeface="+mn-cs"/>
      </a:defRPr>
    </a:lvl7pPr>
    <a:lvl8pPr marL="3200400" algn="l" defTabSz="457200" rtl="0" eaLnBrk="1" latinLnBrk="0" hangingPunct="1">
      <a:defRPr kern="1200">
        <a:solidFill>
          <a:schemeClr val="tx1"/>
        </a:solidFill>
        <a:latin typeface="Helvetica Neue" charset="0"/>
        <a:ea typeface="+mn-ea"/>
        <a:cs typeface="+mn-cs"/>
      </a:defRPr>
    </a:lvl8pPr>
    <a:lvl9pPr marL="3657600" algn="l" defTabSz="457200" rtl="0" eaLnBrk="1" latinLnBrk="0" hangingPunct="1">
      <a:defRPr kern="1200">
        <a:solidFill>
          <a:schemeClr val="tx1"/>
        </a:solidFill>
        <a:latin typeface="Helvetica Neue"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999999"/>
    <a:srgbClr val="0066CC"/>
    <a:srgbClr val="FF3300"/>
    <a:srgbClr val="999933"/>
    <a:srgbClr val="33FFFF"/>
    <a:srgbClr val="FFFFFF"/>
    <a:srgbClr val="CCCCCC"/>
    <a:srgbClr val="3333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ferSingleView="1">
    <p:restoredLeft sz="32787"/>
    <p:restoredTop sz="90929"/>
  </p:normalViewPr>
  <p:slideViewPr>
    <p:cSldViewPr showGuides="1">
      <p:cViewPr>
        <p:scale>
          <a:sx n="105" d="100"/>
          <a:sy n="105" d="100"/>
        </p:scale>
        <p:origin x="-1136"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smtClean="0">
                <a:latin typeface="Times" pitchFamily="84" charset="0"/>
              </a:defRPr>
            </a:lvl1pPr>
          </a:lstStyle>
          <a:p>
            <a:pPr>
              <a:defRPr/>
            </a:pPr>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latin typeface="Times" pitchFamily="84" charset="0"/>
              </a:defRPr>
            </a:lvl1pPr>
          </a:lstStyle>
          <a:p>
            <a:pPr>
              <a:defRPr/>
            </a:pPr>
            <a:endParaRPr lang="en-US"/>
          </a:p>
        </p:txBody>
      </p:sp>
      <p:sp>
        <p:nvSpPr>
          <p:cNvPr id="8196" name="Rectangle 4"/>
          <p:cNvSpPr>
            <a:spLocks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latin typeface="Times" pitchFamily="84" charset="0"/>
              </a:defRPr>
            </a:lvl1pPr>
          </a:lstStyle>
          <a:p>
            <a:pPr>
              <a:defRPr/>
            </a:pPr>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charset="0"/>
              </a:defRPr>
            </a:lvl1pPr>
          </a:lstStyle>
          <a:p>
            <a:fld id="{3CB2C09D-45CF-5344-9575-253182AB5076}"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84"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9C35923C-2D47-474E-9097-3EF4FB0BC4EA}" type="slidenum">
              <a:rPr lang="en-US"/>
              <a:pPr/>
              <a:t>1</a:t>
            </a:fld>
            <a:endParaRPr lang="en-US"/>
          </a:p>
        </p:txBody>
      </p:sp>
      <p:sp>
        <p:nvSpPr>
          <p:cNvPr id="9219" name="Rectangle 2"/>
          <p:cNvSpPr>
            <a:spLocks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endParaRPr lang="en-US">
              <a:latin typeface="Times"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1602"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algn="r"/>
            <a:fld id="{C0281FBC-3946-3A46-B5A2-CC71FB84E93F}" type="slidenum">
              <a:rPr lang="en-US" sz="1200">
                <a:latin typeface="Times" charset="0"/>
              </a:rPr>
              <a:pPr algn="r"/>
              <a:t>2</a:t>
            </a:fld>
            <a:endParaRPr lang="en-US" sz="1200">
              <a:latin typeface="Times" charset="0"/>
            </a:endParaRPr>
          </a:p>
        </p:txBody>
      </p:sp>
      <p:sp>
        <p:nvSpPr>
          <p:cNvPr id="281603" name="Rectangle 2"/>
          <p:cNvSpPr>
            <a:spLocks noChangeArrowheads="1" noTextEdit="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281604"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3698"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13699"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21890"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21891"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3650"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algn="r"/>
            <a:fld id="{DC56B7F2-96A3-0E49-83BA-81010BF7D501}" type="slidenum">
              <a:rPr lang="en-US" sz="1200">
                <a:latin typeface="Times" charset="0"/>
              </a:rPr>
              <a:pPr algn="r"/>
              <a:t>5</a:t>
            </a:fld>
            <a:endParaRPr lang="en-US" sz="1200">
              <a:latin typeface="Times" charset="0"/>
            </a:endParaRPr>
          </a:p>
        </p:txBody>
      </p:sp>
      <p:sp>
        <p:nvSpPr>
          <p:cNvPr id="283651" name="Rectangle 2"/>
          <p:cNvSpPr>
            <a:spLocks noChangeArrowheads="1" noTextEdit="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283652"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082"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0083"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2130"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2131"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4178"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4179"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6226"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6227"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3330"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83331"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4658"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54659"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6706"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56707"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8754"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58755"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2850"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62851"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4898"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64899"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6946"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66947"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8994"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68995"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3090"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73091"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9234"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79235"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282"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81283"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AA2566D5-1C9D-7E49-98F3-65DE8C0B7F16}" type="slidenum">
              <a:rPr lang="en-US"/>
              <a:pPr/>
              <a:t>21</a:t>
            </a:fld>
            <a:endParaRPr lang="en-US"/>
          </a:p>
        </p:txBody>
      </p:sp>
      <p:sp>
        <p:nvSpPr>
          <p:cNvPr id="14339" name="Rectangle 2"/>
          <p:cNvSpPr>
            <a:spLocks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endParaRPr lang="en-US">
              <a:latin typeface="Times"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3FAA4E9-0A73-BA46-ABD0-E6DC1BE1D806}"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813FC51-0BE3-7348-AC56-5E44BFADB8B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26D60B3-0B92-7740-A04E-0824966A3AFF}"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239ACDD-438B-EE4D-BA5D-88E1215019B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4B211AEF-699D-EB41-9B7B-C4138CF490E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01F4BE58-7A00-4545-9792-9CD16E33EB5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5F2C4472-9AA4-154D-90AE-56C23B00362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A6F6B53-1BBC-1344-B449-E1DDFEE2269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DD4BE300-83FC-F44D-9BC4-0502637AEC6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25CAFF7F-14B0-7346-91E8-30BF0902E76E}"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585CFD8-8DB5-4044-8960-750B996B7317}"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charset="0"/>
              </a:defRPr>
            </a:lvl1pPr>
          </a:lstStyle>
          <a:p>
            <a:fld id="{5744EB7F-D4BD-7B49-B9A3-0885C034277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84" charset="0"/>
        </a:defRPr>
      </a:lvl2pPr>
      <a:lvl3pPr algn="ctr" rtl="0" eaLnBrk="0" fontAlgn="base" hangingPunct="0">
        <a:spcBef>
          <a:spcPct val="0"/>
        </a:spcBef>
        <a:spcAft>
          <a:spcPct val="0"/>
        </a:spcAft>
        <a:defRPr sz="4400">
          <a:solidFill>
            <a:schemeClr val="tx2"/>
          </a:solidFill>
          <a:latin typeface="Times" pitchFamily="84" charset="0"/>
        </a:defRPr>
      </a:lvl3pPr>
      <a:lvl4pPr algn="ctr" rtl="0" eaLnBrk="0" fontAlgn="base" hangingPunct="0">
        <a:spcBef>
          <a:spcPct val="0"/>
        </a:spcBef>
        <a:spcAft>
          <a:spcPct val="0"/>
        </a:spcAft>
        <a:defRPr sz="4400">
          <a:solidFill>
            <a:schemeClr val="tx2"/>
          </a:solidFill>
          <a:latin typeface="Times" pitchFamily="84" charset="0"/>
        </a:defRPr>
      </a:lvl4pPr>
      <a:lvl5pPr algn="ctr" rtl="0" eaLnBrk="0" fontAlgn="base" hangingPunct="0">
        <a:spcBef>
          <a:spcPct val="0"/>
        </a:spcBef>
        <a:spcAft>
          <a:spcPct val="0"/>
        </a:spcAft>
        <a:defRPr sz="4400">
          <a:solidFill>
            <a:schemeClr val="tx2"/>
          </a:solidFill>
          <a:latin typeface="Times" pitchFamily="84"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143000"/>
            <a:ext cx="9144000" cy="1143000"/>
          </a:xfrm>
        </p:spPr>
        <p:txBody>
          <a:bodyPr/>
          <a:lstStyle/>
          <a:p>
            <a:r>
              <a:rPr lang="en-US" sz="6000">
                <a:solidFill>
                  <a:srgbClr val="FF0000"/>
                </a:solidFill>
                <a:latin typeface="Times New Roman" charset="0"/>
              </a:rPr>
              <a:t>Data-Driven Programs</a:t>
            </a:r>
          </a:p>
        </p:txBody>
      </p:sp>
      <p:sp>
        <p:nvSpPr>
          <p:cNvPr id="2051" name="Text Box 40"/>
          <p:cNvSpPr txBox="1">
            <a:spLocks noChangeArrowheads="1"/>
          </p:cNvSpPr>
          <p:nvPr/>
        </p:nvSpPr>
        <p:spPr bwMode="auto">
          <a:xfrm>
            <a:off x="0" y="4114800"/>
            <a:ext cx="9144000" cy="1360372"/>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dirty="0">
                <a:latin typeface="Times New Roman" charset="0"/>
              </a:rPr>
              <a:t>Eric Roberts</a:t>
            </a:r>
          </a:p>
          <a:p>
            <a:pPr algn="ctr">
              <a:lnSpc>
                <a:spcPct val="85000"/>
              </a:lnSpc>
            </a:pPr>
            <a:r>
              <a:rPr lang="en-US" sz="3200" dirty="0">
                <a:latin typeface="Times New Roman" charset="0"/>
              </a:rPr>
              <a:t>CS 106A</a:t>
            </a:r>
            <a:endParaRPr lang="en-US" sz="3200" dirty="0" smtClean="0">
              <a:latin typeface="Times New Roman" charset="0"/>
            </a:endParaRPr>
          </a:p>
          <a:p>
            <a:pPr algn="ctr">
              <a:lnSpc>
                <a:spcPct val="85000"/>
              </a:lnSpc>
            </a:pPr>
            <a:r>
              <a:rPr lang="en-US" sz="3200" dirty="0" smtClean="0">
                <a:latin typeface="Times New Roman" charset="0"/>
              </a:rPr>
              <a:t>May 23, 2012</a:t>
            </a:r>
            <a:endParaRPr lang="en-US" sz="3200" dirty="0">
              <a:latin typeface="Times New Roman"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0578" name="Rectangle 2"/>
          <p:cNvSpPr>
            <a:spLocks noGrp="1" noChangeArrowheads="1"/>
          </p:cNvSpPr>
          <p:nvPr>
            <p:ph type="ctrTitle" idx="4294967295"/>
          </p:nvPr>
        </p:nvSpPr>
        <p:spPr>
          <a:xfrm>
            <a:off x="0" y="2514600"/>
            <a:ext cx="9144000" cy="1143000"/>
          </a:xfrm>
        </p:spPr>
        <p:txBody>
          <a:bodyPr/>
          <a:lstStyle/>
          <a:p>
            <a:r>
              <a:rPr lang="en-US" sz="6000">
                <a:solidFill>
                  <a:schemeClr val="tx1"/>
                </a:solidFill>
                <a:latin typeface="Monotype Corsiva" charset="0"/>
              </a:rPr>
              <a:t>Once upon a time . . .</a:t>
            </a:r>
            <a:endParaRPr lang="en-US" sz="6000">
              <a:solidFill>
                <a:srgbClr val="FF0000"/>
              </a:solidFill>
              <a:latin typeface="Monotype Corsiva"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a:xfrm>
            <a:off x="0" y="76200"/>
            <a:ext cx="9144000" cy="1143000"/>
          </a:xfrm>
          <a:noFill/>
          <a:ln/>
        </p:spPr>
        <p:txBody>
          <a:bodyPr/>
          <a:lstStyle/>
          <a:p>
            <a:r>
              <a:rPr lang="en-US">
                <a:solidFill>
                  <a:srgbClr val="FF0000"/>
                </a:solidFill>
                <a:latin typeface="Times New Roman" charset="0"/>
              </a:rPr>
              <a:t>Computing and the Counterculture</a:t>
            </a:r>
            <a:endParaRPr lang="en-US">
              <a:solidFill>
                <a:schemeClr val="tx1"/>
              </a:solidFill>
            </a:endParaRPr>
          </a:p>
        </p:txBody>
      </p:sp>
      <p:pic>
        <p:nvPicPr>
          <p:cNvPr id="412686" name="Picture 14" descr="MarkoffCover"/>
          <p:cNvPicPr>
            <a:picLocks noChangeAspect="1" noChangeArrowheads="1"/>
          </p:cNvPicPr>
          <p:nvPr/>
        </p:nvPicPr>
        <p:blipFill>
          <a:blip r:embed="rId3"/>
          <a:srcRect/>
          <a:stretch>
            <a:fillRect/>
          </a:stretch>
        </p:blipFill>
        <p:spPr bwMode="auto">
          <a:xfrm>
            <a:off x="1066800" y="2286000"/>
            <a:ext cx="2986088" cy="4205288"/>
          </a:xfrm>
          <a:prstGeom prst="rect">
            <a:avLst/>
          </a:prstGeom>
          <a:noFill/>
        </p:spPr>
      </p:pic>
      <p:pic>
        <p:nvPicPr>
          <p:cNvPr id="412687" name="Picture 15" descr="TurnerCover"/>
          <p:cNvPicPr>
            <a:picLocks noChangeAspect="1" noChangeArrowheads="1"/>
          </p:cNvPicPr>
          <p:nvPr/>
        </p:nvPicPr>
        <p:blipFill>
          <a:blip r:embed="rId4"/>
          <a:srcRect/>
          <a:stretch>
            <a:fillRect/>
          </a:stretch>
        </p:blipFill>
        <p:spPr bwMode="auto">
          <a:xfrm>
            <a:off x="5105400" y="2286000"/>
            <a:ext cx="2986088" cy="4205288"/>
          </a:xfrm>
          <a:prstGeom prst="rect">
            <a:avLst/>
          </a:prstGeom>
          <a:noFill/>
        </p:spPr>
      </p:pic>
      <p:sp>
        <p:nvSpPr>
          <p:cNvPr id="412688" name="Text Box 16"/>
          <p:cNvSpPr txBox="1">
            <a:spLocks noChangeArrowheads="1"/>
          </p:cNvSpPr>
          <p:nvPr/>
        </p:nvSpPr>
        <p:spPr bwMode="auto">
          <a:xfrm>
            <a:off x="352425" y="1174750"/>
            <a:ext cx="8474075" cy="1025525"/>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solidFill>
                  <a:srgbClr val="000000"/>
                </a:solidFill>
                <a:latin typeface="Times New Roman" charset="0"/>
              </a:rPr>
              <a:t>Two recent books argue that the personal computing revolution owes as much to the counterculture of the 1960s as it does to the technological strength and entrepreneurial spirit of Silicon Valley.</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20866" name="Rectangle 2"/>
          <p:cNvSpPr>
            <a:spLocks noGrp="1" noChangeArrowheads="1"/>
          </p:cNvSpPr>
          <p:nvPr>
            <p:ph type="title"/>
          </p:nvPr>
        </p:nvSpPr>
        <p:spPr>
          <a:xfrm>
            <a:off x="0" y="76200"/>
            <a:ext cx="9144000" cy="1143000"/>
          </a:xfrm>
          <a:noFill/>
          <a:ln/>
        </p:spPr>
        <p:txBody>
          <a:bodyPr/>
          <a:lstStyle/>
          <a:p>
            <a:r>
              <a:rPr lang="en-US">
                <a:solidFill>
                  <a:srgbClr val="FF0000"/>
                </a:solidFill>
                <a:latin typeface="Times New Roman" charset="0"/>
              </a:rPr>
              <a:t>Ted Nelson’s Cyberspace Dreams</a:t>
            </a:r>
            <a:endParaRPr lang="en-US">
              <a:solidFill>
                <a:schemeClr val="tx1"/>
              </a:solidFill>
            </a:endParaRPr>
          </a:p>
        </p:txBody>
      </p:sp>
      <p:sp>
        <p:nvSpPr>
          <p:cNvPr id="420869" name="Text Box 5"/>
          <p:cNvSpPr txBox="1">
            <a:spLocks noChangeArrowheads="1"/>
          </p:cNvSpPr>
          <p:nvPr/>
        </p:nvSpPr>
        <p:spPr bwMode="auto">
          <a:xfrm>
            <a:off x="352425" y="1174750"/>
            <a:ext cx="8474075" cy="1025525"/>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a:solidFill>
                  <a:srgbClr val="000000"/>
                </a:solidFill>
                <a:latin typeface="Times New Roman" charset="0"/>
              </a:rPr>
              <a:t>The countercultural vision comes across particularly clearly in the two-sided book </a:t>
            </a:r>
            <a:r>
              <a:rPr lang="en-US" sz="2400" i="1">
                <a:solidFill>
                  <a:srgbClr val="000000"/>
                </a:solidFill>
                <a:latin typeface="Times New Roman" charset="0"/>
              </a:rPr>
              <a:t>Computer Lib/Dream Machines</a:t>
            </a:r>
            <a:r>
              <a:rPr lang="en-US" sz="2400">
                <a:solidFill>
                  <a:srgbClr val="000000"/>
                </a:solidFill>
                <a:latin typeface="Times New Roman" charset="0"/>
              </a:rPr>
              <a:t> which was written by cyberspace visionary Ted Nelson in 1974.</a:t>
            </a:r>
          </a:p>
        </p:txBody>
      </p:sp>
      <p:pic>
        <p:nvPicPr>
          <p:cNvPr id="420870" name="Picture 6" descr="ComputerLibFront"/>
          <p:cNvPicPr>
            <a:picLocks noChangeAspect="1" noChangeArrowheads="1"/>
          </p:cNvPicPr>
          <p:nvPr/>
        </p:nvPicPr>
        <p:blipFill>
          <a:blip r:embed="rId3"/>
          <a:srcRect/>
          <a:stretch>
            <a:fillRect/>
          </a:stretch>
        </p:blipFill>
        <p:spPr bwMode="auto">
          <a:xfrm>
            <a:off x="457200" y="2316163"/>
            <a:ext cx="3057525" cy="4160837"/>
          </a:xfrm>
          <a:prstGeom prst="rect">
            <a:avLst/>
          </a:prstGeom>
          <a:noFill/>
        </p:spPr>
      </p:pic>
      <p:pic>
        <p:nvPicPr>
          <p:cNvPr id="420871" name="Picture 7" descr="ComputerLibBack"/>
          <p:cNvPicPr>
            <a:picLocks noChangeAspect="1" noChangeArrowheads="1"/>
          </p:cNvPicPr>
          <p:nvPr/>
        </p:nvPicPr>
        <p:blipFill>
          <a:blip r:embed="rId4"/>
          <a:srcRect/>
          <a:stretch>
            <a:fillRect/>
          </a:stretch>
        </p:blipFill>
        <p:spPr bwMode="auto">
          <a:xfrm>
            <a:off x="5629275" y="2316163"/>
            <a:ext cx="3057525" cy="4160837"/>
          </a:xfrm>
          <a:prstGeom prst="rect">
            <a:avLst/>
          </a:prstGeom>
          <a:noFill/>
        </p:spPr>
      </p:pic>
      <p:pic>
        <p:nvPicPr>
          <p:cNvPr id="420872" name="Picture 8" descr="TedNelson"/>
          <p:cNvPicPr>
            <a:picLocks noChangeAspect="1" noChangeArrowheads="1"/>
          </p:cNvPicPr>
          <p:nvPr/>
        </p:nvPicPr>
        <p:blipFill>
          <a:blip r:embed="rId5"/>
          <a:srcRect/>
          <a:stretch>
            <a:fillRect/>
          </a:stretch>
        </p:blipFill>
        <p:spPr bwMode="auto">
          <a:xfrm>
            <a:off x="3616325" y="3048000"/>
            <a:ext cx="1911350" cy="24384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2626" name="Rectangle 2"/>
          <p:cNvSpPr>
            <a:spLocks noGrp="1" noChangeArrowheads="1"/>
          </p:cNvSpPr>
          <p:nvPr>
            <p:ph type="ctrTitle" idx="4294967295"/>
          </p:nvPr>
        </p:nvSpPr>
        <p:spPr>
          <a:xfrm>
            <a:off x="0" y="2616200"/>
            <a:ext cx="9144000" cy="1143000"/>
          </a:xfrm>
        </p:spPr>
        <p:txBody>
          <a:bodyPr/>
          <a:lstStyle/>
          <a:p>
            <a:r>
              <a:rPr lang="en-US" sz="6000">
                <a:solidFill>
                  <a:srgbClr val="FF0000"/>
                </a:solidFill>
                <a:latin typeface="Times New Roman" charset="0"/>
              </a:rPr>
              <a:t>Data-Driven Programs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charset="0"/>
              </a:rPr>
              <a:t>Data-Driven Programs  </a:t>
            </a:r>
            <a:endParaRPr lang="en-US">
              <a:solidFill>
                <a:srgbClr val="FF0000"/>
              </a:solidFill>
              <a:latin typeface="Times New Roman" charset="0"/>
            </a:endParaRPr>
          </a:p>
        </p:txBody>
      </p:sp>
      <p:sp>
        <p:nvSpPr>
          <p:cNvPr id="429059" name="Rectangle 3"/>
          <p:cNvSpPr>
            <a:spLocks noChangeArrowheads="1"/>
          </p:cNvSpPr>
          <p:nvPr/>
        </p:nvSpPr>
        <p:spPr bwMode="auto">
          <a:xfrm>
            <a:off x="508000" y="1231900"/>
            <a:ext cx="8128000" cy="1816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buFontTx/>
              <a:buChar char="•"/>
            </a:pPr>
            <a:r>
              <a:rPr lang="en-US" sz="2400">
                <a:solidFill>
                  <a:srgbClr val="000000"/>
                </a:solidFill>
                <a:latin typeface="Times New Roman" charset="0"/>
              </a:rPr>
              <a:t>In most programming languages, data structures are easier to manipulate than code.  As a result, it is often useful to design applications so that as much of their behavior as possible is represented as data rather than in the form of methods. Programs that work this way are said to be </a:t>
            </a:r>
            <a:r>
              <a:rPr lang="en-US" sz="2400" b="1" i="1">
                <a:solidFill>
                  <a:srgbClr val="000000"/>
                </a:solidFill>
                <a:latin typeface="Times New Roman" charset="0"/>
              </a:rPr>
              <a:t>data driven</a:t>
            </a:r>
            <a:r>
              <a:rPr lang="en-US" sz="2400" i="1">
                <a:solidFill>
                  <a:srgbClr val="000000"/>
                </a:solidFill>
                <a:latin typeface="Times New Roman" charset="0"/>
              </a:rPr>
              <a:t>.</a:t>
            </a:r>
            <a:endParaRPr lang="en-US" sz="2400">
              <a:solidFill>
                <a:srgbClr val="000000"/>
              </a:solidFill>
              <a:latin typeface="Times New Roman" charset="0"/>
            </a:endParaRPr>
          </a:p>
        </p:txBody>
      </p:sp>
      <p:sp>
        <p:nvSpPr>
          <p:cNvPr id="429060" name="Rectangle 4"/>
          <p:cNvSpPr>
            <a:spLocks noChangeArrowheads="1"/>
          </p:cNvSpPr>
          <p:nvPr/>
        </p:nvSpPr>
        <p:spPr bwMode="auto">
          <a:xfrm>
            <a:off x="508000" y="2959100"/>
            <a:ext cx="8128000" cy="1231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buFontTx/>
              <a:buChar char="•"/>
            </a:pPr>
            <a:r>
              <a:rPr lang="en-US" sz="2400">
                <a:solidFill>
                  <a:srgbClr val="000000"/>
                </a:solidFill>
                <a:latin typeface="Times New Roman" charset="0"/>
              </a:rPr>
              <a:t>In a data-driven system, the actual program (which is called a </a:t>
            </a:r>
            <a:r>
              <a:rPr lang="en-US" sz="2400" b="1" i="1">
                <a:solidFill>
                  <a:srgbClr val="000000"/>
                </a:solidFill>
                <a:latin typeface="Times New Roman" charset="0"/>
              </a:rPr>
              <a:t>driver</a:t>
            </a:r>
            <a:r>
              <a:rPr lang="en-US" sz="2400">
                <a:solidFill>
                  <a:srgbClr val="000000"/>
                </a:solidFill>
                <a:latin typeface="Times New Roman" charset="0"/>
              </a:rPr>
              <a:t>) is usually very small.  Such driver programs operate in two phases:</a:t>
            </a:r>
          </a:p>
        </p:txBody>
      </p:sp>
      <p:grpSp>
        <p:nvGrpSpPr>
          <p:cNvPr id="429061" name="Group 5"/>
          <p:cNvGrpSpPr>
            <a:grpSpLocks/>
          </p:cNvGrpSpPr>
          <p:nvPr/>
        </p:nvGrpSpPr>
        <p:grpSpPr bwMode="auto">
          <a:xfrm>
            <a:off x="990600" y="4051300"/>
            <a:ext cx="7162800" cy="427038"/>
            <a:chOff x="624" y="2552"/>
            <a:chExt cx="4512" cy="269"/>
          </a:xfrm>
        </p:grpSpPr>
        <p:sp>
          <p:nvSpPr>
            <p:cNvPr id="429062" name="Text Box 6"/>
            <p:cNvSpPr txBox="1">
              <a:spLocks noChangeArrowheads="1"/>
            </p:cNvSpPr>
            <p:nvPr/>
          </p:nvSpPr>
          <p:spPr bwMode="auto">
            <a:xfrm>
              <a:off x="864" y="2552"/>
              <a:ext cx="4272" cy="269"/>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200">
                  <a:latin typeface="Times New Roman" charset="0"/>
                </a:rPr>
                <a:t>Read data from a file into a suitable internal data structure.</a:t>
              </a:r>
            </a:p>
          </p:txBody>
        </p:sp>
        <p:sp>
          <p:nvSpPr>
            <p:cNvPr id="429063" name="Text Box 7"/>
            <p:cNvSpPr txBox="1">
              <a:spLocks noChangeArrowheads="1"/>
            </p:cNvSpPr>
            <p:nvPr/>
          </p:nvSpPr>
          <p:spPr bwMode="auto">
            <a:xfrm>
              <a:off x="624" y="2552"/>
              <a:ext cx="288" cy="269"/>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200">
                  <a:latin typeface="Times New Roman" charset="0"/>
                </a:rPr>
                <a:t>1.</a:t>
              </a:r>
            </a:p>
          </p:txBody>
        </p:sp>
      </p:grpSp>
      <p:grpSp>
        <p:nvGrpSpPr>
          <p:cNvPr id="429064" name="Group 8"/>
          <p:cNvGrpSpPr>
            <a:grpSpLocks/>
          </p:cNvGrpSpPr>
          <p:nvPr/>
        </p:nvGrpSpPr>
        <p:grpSpPr bwMode="auto">
          <a:xfrm>
            <a:off x="990600" y="4449763"/>
            <a:ext cx="7543800" cy="427037"/>
            <a:chOff x="624" y="2803"/>
            <a:chExt cx="4752" cy="269"/>
          </a:xfrm>
        </p:grpSpPr>
        <p:sp>
          <p:nvSpPr>
            <p:cNvPr id="429065" name="Text Box 9"/>
            <p:cNvSpPr txBox="1">
              <a:spLocks noChangeArrowheads="1"/>
            </p:cNvSpPr>
            <p:nvPr/>
          </p:nvSpPr>
          <p:spPr bwMode="auto">
            <a:xfrm>
              <a:off x="864" y="2803"/>
              <a:ext cx="4512" cy="269"/>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200">
                  <a:latin typeface="Times New Roman" charset="0"/>
                </a:rPr>
                <a:t>Use the data structure to control the flow of the program.</a:t>
              </a:r>
            </a:p>
          </p:txBody>
        </p:sp>
        <p:sp>
          <p:nvSpPr>
            <p:cNvPr id="429066" name="Text Box 10"/>
            <p:cNvSpPr txBox="1">
              <a:spLocks noChangeArrowheads="1"/>
            </p:cNvSpPr>
            <p:nvPr/>
          </p:nvSpPr>
          <p:spPr bwMode="auto">
            <a:xfrm>
              <a:off x="624" y="2803"/>
              <a:ext cx="288" cy="269"/>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200">
                  <a:latin typeface="Times New Roman" charset="0"/>
                </a:rPr>
                <a:t>2.</a:t>
              </a:r>
            </a:p>
          </p:txBody>
        </p:sp>
      </p:grpSp>
      <p:sp>
        <p:nvSpPr>
          <p:cNvPr id="429067" name="Rectangle 11"/>
          <p:cNvSpPr>
            <a:spLocks noChangeArrowheads="1"/>
          </p:cNvSpPr>
          <p:nvPr/>
        </p:nvSpPr>
        <p:spPr bwMode="auto">
          <a:xfrm>
            <a:off x="508000" y="4940300"/>
            <a:ext cx="8128000" cy="12319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buFontTx/>
              <a:buChar char="•"/>
            </a:pPr>
            <a:r>
              <a:rPr lang="en-US" sz="2400">
                <a:solidFill>
                  <a:srgbClr val="000000"/>
                </a:solidFill>
                <a:latin typeface="Times New Roman" charset="0"/>
              </a:rPr>
              <a:t>To illustrate the idea of a data-driven system, we’re going to spend most of this lecture building a programmed-instruction “teaching machine” of the sort that Ted Nelson discusses (mostly critically) in </a:t>
            </a:r>
            <a:r>
              <a:rPr lang="en-US" sz="2400" i="1">
                <a:solidFill>
                  <a:srgbClr val="000000"/>
                </a:solidFill>
                <a:latin typeface="Times New Roman" charset="0"/>
              </a:rPr>
              <a:t>Dream Machines.</a:t>
            </a:r>
            <a:endParaRPr lang="en-US" sz="2400">
              <a:solidFill>
                <a:srgbClr val="000000"/>
              </a:solidFill>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2906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4290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42906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2906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60" grpId="0" build="p" autoUpdateAnimBg="0"/>
      <p:bldP spid="429067" grpId="0" build="p" autoUpdateAnimBg="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charset="0"/>
              </a:rPr>
              <a:t>The Course Data File  </a:t>
            </a:r>
            <a:endParaRPr lang="en-US">
              <a:solidFill>
                <a:srgbClr val="FF0000"/>
              </a:solidFill>
              <a:latin typeface="Times New Roman" charset="0"/>
            </a:endParaRPr>
          </a:p>
        </p:txBody>
      </p:sp>
      <p:pic>
        <p:nvPicPr>
          <p:cNvPr id="431161" name="Picture 57" descr="DataFile1"/>
          <p:cNvPicPr>
            <a:picLocks noChangeAspect="1" noChangeArrowheads="1"/>
          </p:cNvPicPr>
          <p:nvPr/>
        </p:nvPicPr>
        <p:blipFill>
          <a:blip r:embed="rId3"/>
          <a:srcRect/>
          <a:stretch>
            <a:fillRect/>
          </a:stretch>
        </p:blipFill>
        <p:spPr bwMode="auto">
          <a:xfrm>
            <a:off x="222250" y="3124200"/>
            <a:ext cx="4222750" cy="3271838"/>
          </a:xfrm>
          <a:prstGeom prst="rect">
            <a:avLst/>
          </a:prstGeom>
          <a:noFill/>
        </p:spPr>
      </p:pic>
      <p:pic>
        <p:nvPicPr>
          <p:cNvPr id="431162" name="Picture 58" descr="DataFile2"/>
          <p:cNvPicPr>
            <a:picLocks noChangeAspect="1" noChangeArrowheads="1"/>
          </p:cNvPicPr>
          <p:nvPr/>
        </p:nvPicPr>
        <p:blipFill>
          <a:blip r:embed="rId4"/>
          <a:srcRect/>
          <a:stretch>
            <a:fillRect/>
          </a:stretch>
        </p:blipFill>
        <p:spPr bwMode="auto">
          <a:xfrm>
            <a:off x="4692650" y="3124200"/>
            <a:ext cx="4222750" cy="3271838"/>
          </a:xfrm>
          <a:prstGeom prst="rect">
            <a:avLst/>
          </a:prstGeom>
          <a:noFill/>
        </p:spPr>
      </p:pic>
      <p:sp>
        <p:nvSpPr>
          <p:cNvPr id="431163" name="Text Box 59"/>
          <p:cNvSpPr txBox="1">
            <a:spLocks noChangeArrowheads="1"/>
          </p:cNvSpPr>
          <p:nvPr/>
        </p:nvSpPr>
        <p:spPr bwMode="auto">
          <a:xfrm>
            <a:off x="381000" y="1243013"/>
            <a:ext cx="8382000" cy="1830387"/>
          </a:xfrm>
          <a:prstGeom prst="rect">
            <a:avLst/>
          </a:prstGeom>
          <a:noFill/>
          <a:ln w="9525">
            <a:noFill/>
            <a:miter lim="800000"/>
            <a:headEnd/>
            <a:tailEnd/>
          </a:ln>
          <a:effectLst/>
        </p:spPr>
        <p:txBody>
          <a:bodyPr>
            <a:prstTxWarp prst="textNoShape">
              <a:avLst/>
            </a:prstTxWarp>
            <a:spAutoFit/>
          </a:bodyPr>
          <a:lstStyle/>
          <a:p>
            <a:pPr algn="just">
              <a:lnSpc>
                <a:spcPct val="85000"/>
              </a:lnSpc>
              <a:spcAft>
                <a:spcPct val="50000"/>
              </a:spcAft>
            </a:pPr>
            <a:r>
              <a:rPr lang="en-US" sz="2400">
                <a:latin typeface="Times New Roman" charset="0"/>
              </a:rPr>
              <a:t>In our teaching machine application, the course designer—who is an expert in the domain of instruction and not necessarily a programmer—creates a data file that serves as the driver.  The general format of the whole file is shown on the left, and a specific example of a question and its answers appears on the right.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3154" name="Rectangle 2"/>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charset="0"/>
              </a:rPr>
              <a:t>Choosing an Internal Representation  </a:t>
            </a:r>
            <a:endParaRPr lang="en-US">
              <a:solidFill>
                <a:srgbClr val="FF0000"/>
              </a:solidFill>
              <a:latin typeface="Times New Roman" charset="0"/>
            </a:endParaRPr>
          </a:p>
        </p:txBody>
      </p:sp>
      <p:sp>
        <p:nvSpPr>
          <p:cNvPr id="433157" name="Text Box 5"/>
          <p:cNvSpPr txBox="1">
            <a:spLocks noChangeArrowheads="1"/>
          </p:cNvSpPr>
          <p:nvPr/>
        </p:nvSpPr>
        <p:spPr bwMode="auto">
          <a:xfrm>
            <a:off x="381000" y="1243013"/>
            <a:ext cx="8382000" cy="1519237"/>
          </a:xfrm>
          <a:prstGeom prst="rect">
            <a:avLst/>
          </a:prstGeom>
          <a:noFill/>
          <a:ln w="9525">
            <a:noFill/>
            <a:miter lim="800000"/>
            <a:headEnd/>
            <a:tailEnd/>
          </a:ln>
          <a:effectLst/>
        </p:spPr>
        <p:txBody>
          <a:bodyPr>
            <a:prstTxWarp prst="textNoShape">
              <a:avLst/>
            </a:prstTxWarp>
            <a:spAutoFit/>
          </a:bodyPr>
          <a:lstStyle/>
          <a:p>
            <a:pPr algn="just">
              <a:lnSpc>
                <a:spcPct val="85000"/>
              </a:lnSpc>
              <a:spcAft>
                <a:spcPct val="50000"/>
              </a:spcAft>
            </a:pPr>
            <a:r>
              <a:rPr lang="en-US" sz="2400">
                <a:latin typeface="Times New Roman" charset="0"/>
              </a:rPr>
              <a:t>The first step in building the teaching machine is to design a set of classes that can represent the data and relationships in the file.  All of the relevant data should be accessible from a single structure that contains all relevant information in a nested series of classes.</a:t>
            </a:r>
          </a:p>
        </p:txBody>
      </p:sp>
      <p:pic>
        <p:nvPicPr>
          <p:cNvPr id="433165" name="Picture 13" descr="TMDataStructure"/>
          <p:cNvPicPr>
            <a:picLocks noChangeAspect="1" noChangeArrowheads="1"/>
          </p:cNvPicPr>
          <p:nvPr/>
        </p:nvPicPr>
        <p:blipFill>
          <a:blip r:embed="rId3"/>
          <a:srcRect/>
          <a:stretch>
            <a:fillRect/>
          </a:stretch>
        </p:blipFill>
        <p:spPr bwMode="auto">
          <a:xfrm>
            <a:off x="1163638" y="2895600"/>
            <a:ext cx="6815137" cy="27432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charset="0"/>
              </a:rPr>
              <a:t>Converting External to Internal Form  </a:t>
            </a:r>
            <a:endParaRPr lang="en-US">
              <a:solidFill>
                <a:srgbClr val="FF0000"/>
              </a:solidFill>
              <a:latin typeface="Times New Roman" charset="0"/>
            </a:endParaRPr>
          </a:p>
        </p:txBody>
      </p:sp>
      <p:grpSp>
        <p:nvGrpSpPr>
          <p:cNvPr id="435218" name="Group 18"/>
          <p:cNvGrpSpPr>
            <a:grpSpLocks/>
          </p:cNvGrpSpPr>
          <p:nvPr/>
        </p:nvGrpSpPr>
        <p:grpSpPr bwMode="auto">
          <a:xfrm>
            <a:off x="3733800" y="1428750"/>
            <a:ext cx="5033963" cy="5048250"/>
            <a:chOff x="2352" y="900"/>
            <a:chExt cx="3171" cy="3180"/>
          </a:xfrm>
        </p:grpSpPr>
        <p:sp>
          <p:nvSpPr>
            <p:cNvPr id="435206" name="AutoShape 6"/>
            <p:cNvSpPr>
              <a:spLocks noChangeArrowheads="1"/>
            </p:cNvSpPr>
            <p:nvPr/>
          </p:nvSpPr>
          <p:spPr bwMode="auto">
            <a:xfrm>
              <a:off x="2352" y="2352"/>
              <a:ext cx="288" cy="192"/>
            </a:xfrm>
            <a:prstGeom prst="rightArrow">
              <a:avLst>
                <a:gd name="adj1" fmla="val 50000"/>
                <a:gd name="adj2" fmla="val 37500"/>
              </a:avLst>
            </a:prstGeom>
            <a:solidFill>
              <a:schemeClr val="accent1"/>
            </a:solidFill>
            <a:ln w="9525">
              <a:solidFill>
                <a:schemeClr val="tx1"/>
              </a:solidFill>
              <a:miter lim="800000"/>
              <a:headEnd/>
              <a:tailEnd/>
            </a:ln>
            <a:effectLst/>
          </p:spPr>
          <p:txBody>
            <a:bodyPr wrap="none" anchor="ctr">
              <a:prstTxWarp prst="textNoShape">
                <a:avLst/>
              </a:prstTxWarp>
            </a:bodyPr>
            <a:lstStyle/>
            <a:p>
              <a:endParaRPr lang="en-US"/>
            </a:p>
          </p:txBody>
        </p:sp>
        <p:pic>
          <p:nvPicPr>
            <p:cNvPr id="435208" name="Picture 8" descr="TMExternalForm"/>
            <p:cNvPicPr>
              <a:picLocks noChangeAspect="1" noChangeArrowheads="1"/>
            </p:cNvPicPr>
            <p:nvPr/>
          </p:nvPicPr>
          <p:blipFill>
            <a:blip r:embed="rId3"/>
            <a:srcRect/>
            <a:stretch>
              <a:fillRect/>
            </a:stretch>
          </p:blipFill>
          <p:spPr bwMode="auto">
            <a:xfrm>
              <a:off x="2592" y="900"/>
              <a:ext cx="2931" cy="3180"/>
            </a:xfrm>
            <a:prstGeom prst="rect">
              <a:avLst/>
            </a:prstGeom>
            <a:noFill/>
          </p:spPr>
        </p:pic>
      </p:grpSp>
      <p:grpSp>
        <p:nvGrpSpPr>
          <p:cNvPr id="435217" name="Group 17"/>
          <p:cNvGrpSpPr>
            <a:grpSpLocks/>
          </p:cNvGrpSpPr>
          <p:nvPr/>
        </p:nvGrpSpPr>
        <p:grpSpPr bwMode="auto">
          <a:xfrm>
            <a:off x="304800" y="1512888"/>
            <a:ext cx="3333750" cy="4735512"/>
            <a:chOff x="192" y="953"/>
            <a:chExt cx="2100" cy="2983"/>
          </a:xfrm>
        </p:grpSpPr>
        <p:sp>
          <p:nvSpPr>
            <p:cNvPr id="435216" name="Rectangle 16"/>
            <p:cNvSpPr>
              <a:spLocks noChangeArrowheads="1"/>
            </p:cNvSpPr>
            <p:nvPr/>
          </p:nvSpPr>
          <p:spPr bwMode="auto">
            <a:xfrm>
              <a:off x="200" y="961"/>
              <a:ext cx="2092" cy="2975"/>
            </a:xfrm>
            <a:prstGeom prst="rect">
              <a:avLst/>
            </a:prstGeom>
            <a:solidFill>
              <a:srgbClr val="333333"/>
            </a:solidFill>
            <a:ln w="9525">
              <a:solidFill>
                <a:schemeClr val="tx1"/>
              </a:solidFill>
              <a:miter lim="800000"/>
              <a:headEnd/>
              <a:tailEnd/>
            </a:ln>
            <a:effectLst/>
          </p:spPr>
          <p:txBody>
            <a:bodyPr wrap="none" anchor="ctr">
              <a:prstTxWarp prst="textNoShape">
                <a:avLst/>
              </a:prstTxWarp>
            </a:bodyPr>
            <a:lstStyle/>
            <a:p>
              <a:endParaRPr lang="en-US"/>
            </a:p>
          </p:txBody>
        </p:sp>
        <p:sp>
          <p:nvSpPr>
            <p:cNvPr id="435210" name="Rectangle 10"/>
            <p:cNvSpPr>
              <a:spLocks noChangeArrowheads="1"/>
            </p:cNvSpPr>
            <p:nvPr/>
          </p:nvSpPr>
          <p:spPr bwMode="auto">
            <a:xfrm>
              <a:off x="192" y="953"/>
              <a:ext cx="2092" cy="297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35215" name="Text Box 15"/>
            <p:cNvSpPr txBox="1">
              <a:spLocks noChangeArrowheads="1"/>
            </p:cNvSpPr>
            <p:nvPr/>
          </p:nvSpPr>
          <p:spPr bwMode="auto">
            <a:xfrm>
              <a:off x="248" y="975"/>
              <a:ext cx="1931" cy="2794"/>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1400" b="1">
                  <a:latin typeface="Courier New" charset="0"/>
                </a:rPr>
                <a:t>Java programming review</a:t>
              </a:r>
            </a:p>
            <a:p>
              <a:pPr>
                <a:lnSpc>
                  <a:spcPct val="85000"/>
                </a:lnSpc>
              </a:pPr>
              <a:r>
                <a:rPr lang="en-US" sz="1400" b="1">
                  <a:latin typeface="Courier New" charset="0"/>
                </a:rPr>
                <a:t>1</a:t>
              </a:r>
            </a:p>
            <a:p>
              <a:pPr>
                <a:lnSpc>
                  <a:spcPct val="85000"/>
                </a:lnSpc>
              </a:pPr>
              <a:r>
                <a:rPr lang="en-US" sz="1400" b="1">
                  <a:latin typeface="Courier New" charset="0"/>
                </a:rPr>
                <a:t>Would you like help with</a:t>
              </a:r>
            </a:p>
            <a:p>
              <a:pPr>
                <a:lnSpc>
                  <a:spcPct val="85000"/>
                </a:lnSpc>
              </a:pPr>
              <a:r>
                <a:rPr lang="en-US" sz="1400" b="1">
                  <a:latin typeface="Courier New" charset="0"/>
                </a:rPr>
                <a:t>int or boolean type?</a:t>
              </a:r>
            </a:p>
            <a:p>
              <a:pPr>
                <a:lnSpc>
                  <a:spcPct val="85000"/>
                </a:lnSpc>
              </a:pPr>
              <a:r>
                <a:rPr lang="en-US" sz="1400" b="1">
                  <a:latin typeface="Courier New" charset="0"/>
                </a:rPr>
                <a:t>-----</a:t>
              </a:r>
            </a:p>
            <a:p>
              <a:pPr>
                <a:lnSpc>
                  <a:spcPct val="85000"/>
                </a:lnSpc>
              </a:pPr>
              <a:r>
                <a:rPr lang="en-US" sz="1400" b="1">
                  <a:latin typeface="Courier New" charset="0"/>
                </a:rPr>
                <a:t>int:      2</a:t>
              </a:r>
            </a:p>
            <a:p>
              <a:pPr>
                <a:lnSpc>
                  <a:spcPct val="85000"/>
                </a:lnSpc>
              </a:pPr>
              <a:r>
                <a:rPr lang="en-US" sz="1400" b="1">
                  <a:latin typeface="Courier New" charset="0"/>
                </a:rPr>
                <a:t>boolean: 10</a:t>
              </a:r>
            </a:p>
            <a:p>
              <a:pPr>
                <a:lnSpc>
                  <a:spcPct val="85000"/>
                </a:lnSpc>
              </a:pPr>
              <a:endParaRPr lang="en-US" sz="1400" b="1">
                <a:latin typeface="Courier New" charset="0"/>
              </a:endParaRPr>
            </a:p>
            <a:p>
              <a:pPr>
                <a:lnSpc>
                  <a:spcPct val="85000"/>
                </a:lnSpc>
              </a:pPr>
              <a:r>
                <a:rPr lang="en-US" sz="1400" b="1">
                  <a:latin typeface="Courier New" charset="0"/>
                </a:rPr>
                <a:t>2</a:t>
              </a:r>
            </a:p>
            <a:p>
              <a:pPr>
                <a:lnSpc>
                  <a:spcPct val="85000"/>
                </a:lnSpc>
              </a:pPr>
              <a:r>
                <a:rPr lang="en-US" sz="1400" b="1">
                  <a:latin typeface="Courier New" charset="0"/>
                </a:rPr>
                <a:t>True or false: Integers can</a:t>
              </a:r>
            </a:p>
            <a:p>
              <a:pPr>
                <a:lnSpc>
                  <a:spcPct val="85000"/>
                </a:lnSpc>
              </a:pPr>
              <a:r>
                <a:rPr lang="en-US" sz="1400" b="1">
                  <a:latin typeface="Courier New" charset="0"/>
                </a:rPr>
                <a:t>have fractional parts.</a:t>
              </a:r>
            </a:p>
            <a:p>
              <a:pPr>
                <a:lnSpc>
                  <a:spcPct val="85000"/>
                </a:lnSpc>
              </a:pPr>
              <a:r>
                <a:rPr lang="en-US" sz="1400" b="1">
                  <a:latin typeface="Courier New" charset="0"/>
                </a:rPr>
                <a:t>-----</a:t>
              </a:r>
            </a:p>
            <a:p>
              <a:pPr>
                <a:lnSpc>
                  <a:spcPct val="85000"/>
                </a:lnSpc>
              </a:pPr>
              <a:r>
                <a:rPr lang="en-US" sz="1400" b="1">
                  <a:latin typeface="Courier New" charset="0"/>
                </a:rPr>
                <a:t>true:     3</a:t>
              </a:r>
            </a:p>
            <a:p>
              <a:pPr>
                <a:lnSpc>
                  <a:spcPct val="85000"/>
                </a:lnSpc>
              </a:pPr>
              <a:r>
                <a:rPr lang="en-US" sz="1400" b="1">
                  <a:latin typeface="Courier New" charset="0"/>
                </a:rPr>
                <a:t>false:    5</a:t>
              </a:r>
            </a:p>
            <a:p>
              <a:pPr>
                <a:lnSpc>
                  <a:spcPct val="85000"/>
                </a:lnSpc>
              </a:pPr>
              <a:endParaRPr lang="en-US" sz="1400" b="1">
                <a:latin typeface="Courier New" charset="0"/>
              </a:endParaRPr>
            </a:p>
            <a:p>
              <a:pPr>
                <a:lnSpc>
                  <a:spcPct val="85000"/>
                </a:lnSpc>
              </a:pPr>
              <a:r>
                <a:rPr lang="en-US" sz="1400" b="1">
                  <a:latin typeface="Courier New" charset="0"/>
                </a:rPr>
                <a:t>3</a:t>
              </a:r>
            </a:p>
            <a:p>
              <a:pPr>
                <a:lnSpc>
                  <a:spcPct val="85000"/>
                </a:lnSpc>
              </a:pPr>
              <a:r>
                <a:rPr lang="en-US" sz="1400" b="1">
                  <a:latin typeface="Courier New" charset="0"/>
                </a:rPr>
                <a:t>No. Floating-point numbers</a:t>
              </a:r>
            </a:p>
            <a:p>
              <a:pPr>
                <a:lnSpc>
                  <a:spcPct val="85000"/>
                </a:lnSpc>
              </a:pPr>
              <a:r>
                <a:rPr lang="en-US" sz="1400" b="1">
                  <a:latin typeface="Courier New" charset="0"/>
                </a:rPr>
                <a:t>have fractional parts;</a:t>
              </a:r>
            </a:p>
            <a:p>
              <a:pPr>
                <a:lnSpc>
                  <a:spcPct val="85000"/>
                </a:lnSpc>
              </a:pPr>
              <a:r>
                <a:rPr lang="en-US" sz="1400" b="1">
                  <a:latin typeface="Courier New" charset="0"/>
                </a:rPr>
                <a:t>integers do not.</a:t>
              </a:r>
            </a:p>
            <a:p>
              <a:pPr>
                <a:lnSpc>
                  <a:spcPct val="85000"/>
                </a:lnSpc>
              </a:pPr>
              <a:r>
                <a:rPr lang="en-US" sz="1400" b="1">
                  <a:latin typeface="Courier New" charset="0"/>
                </a:rPr>
                <a:t>True or false: Integers can</a:t>
              </a:r>
            </a:p>
            <a:p>
              <a:pPr>
                <a:lnSpc>
                  <a:spcPct val="85000"/>
                </a:lnSpc>
              </a:pPr>
              <a:r>
                <a:rPr lang="en-US" sz="1400" b="1">
                  <a:latin typeface="Courier New" charset="0"/>
                </a:rPr>
                <a:t>be negative.</a:t>
              </a:r>
            </a:p>
            <a:p>
              <a:pPr>
                <a:lnSpc>
                  <a:spcPct val="85000"/>
                </a:lnSpc>
              </a:pPr>
              <a:r>
                <a:rPr lang="en-US" sz="1400" b="1">
                  <a:latin typeface="Courier New" charset="0"/>
                </a:rPr>
                <a:t>-----</a:t>
              </a:r>
            </a:p>
            <a:p>
              <a:pPr>
                <a:lnSpc>
                  <a:spcPct val="85000"/>
                </a:lnSpc>
              </a:pPr>
              <a:r>
                <a:rPr lang="en-US" sz="1400" b="1">
                  <a:latin typeface="Courier New" charset="0"/>
                </a:rPr>
                <a:t>true:     5</a:t>
              </a:r>
            </a:p>
            <a:p>
              <a:pPr>
                <a:lnSpc>
                  <a:spcPct val="85000"/>
                </a:lnSpc>
              </a:pPr>
              <a:r>
                <a:rPr lang="en-US" sz="1400" b="1">
                  <a:latin typeface="Courier New" charset="0"/>
                </a:rPr>
                <a:t>false:    4</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35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2306" name="Rectangle 2"/>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charset="0"/>
              </a:rPr>
              <a:t>Static Factory Methods  </a:t>
            </a:r>
            <a:endParaRPr lang="en-US">
              <a:solidFill>
                <a:srgbClr val="FF0000"/>
              </a:solidFill>
              <a:latin typeface="Times New Roman" charset="0"/>
            </a:endParaRPr>
          </a:p>
        </p:txBody>
      </p:sp>
      <p:sp>
        <p:nvSpPr>
          <p:cNvPr id="482307" name="Rectangle 3"/>
          <p:cNvSpPr>
            <a:spLocks noChangeArrowheads="1"/>
          </p:cNvSpPr>
          <p:nvPr/>
        </p:nvSpPr>
        <p:spPr bwMode="auto">
          <a:xfrm>
            <a:off x="508000" y="1231900"/>
            <a:ext cx="8128000" cy="14351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solidFill>
                  <a:srgbClr val="000000"/>
                </a:solidFill>
                <a:latin typeface="Times New Roman" charset="0"/>
              </a:rPr>
              <a:t>One of the important decisions that you need to consider in designing classes for representing large structures is how you create new instances of those classes.</a:t>
            </a:r>
          </a:p>
          <a:p>
            <a:pPr marL="342900" indent="-342900" algn="just">
              <a:lnSpc>
                <a:spcPct val="85000"/>
              </a:lnSpc>
              <a:buFontTx/>
              <a:buChar char="•"/>
            </a:pPr>
            <a:endParaRPr lang="en-US" sz="2400">
              <a:solidFill>
                <a:srgbClr val="000000"/>
              </a:solidFill>
              <a:latin typeface="Times New Roman" charset="0"/>
            </a:endParaRPr>
          </a:p>
        </p:txBody>
      </p:sp>
      <p:sp>
        <p:nvSpPr>
          <p:cNvPr id="482308" name="Rectangle 4"/>
          <p:cNvSpPr>
            <a:spLocks noChangeArrowheads="1"/>
          </p:cNvSpPr>
          <p:nvPr/>
        </p:nvSpPr>
        <p:spPr bwMode="auto">
          <a:xfrm>
            <a:off x="508000" y="2349500"/>
            <a:ext cx="8128000" cy="1384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a:solidFill>
                  <a:srgbClr val="000000"/>
                </a:solidFill>
                <a:latin typeface="Times New Roman" charset="0"/>
              </a:rPr>
              <a:t>Although the traditional strategy of defining a constructor often makes sense, another common strategy is to define a static method that returns a new instance of the class.  Such methods are called </a:t>
            </a:r>
            <a:r>
              <a:rPr lang="en-US" sz="2400" b="1" i="1">
                <a:solidFill>
                  <a:srgbClr val="000000"/>
                </a:solidFill>
                <a:latin typeface="Times New Roman" charset="0"/>
              </a:rPr>
              <a:t>factory methods</a:t>
            </a:r>
            <a:r>
              <a:rPr lang="en-US" sz="2400" i="1">
                <a:solidFill>
                  <a:srgbClr val="000000"/>
                </a:solidFill>
                <a:latin typeface="Times New Roman" charset="0"/>
              </a:rPr>
              <a:t>.</a:t>
            </a:r>
            <a:endParaRPr lang="en-US" sz="2400">
              <a:solidFill>
                <a:srgbClr val="000000"/>
              </a:solidFill>
              <a:latin typeface="Times New Roman" charset="0"/>
            </a:endParaRPr>
          </a:p>
        </p:txBody>
      </p:sp>
      <p:sp>
        <p:nvSpPr>
          <p:cNvPr id="482316" name="Rectangle 12"/>
          <p:cNvSpPr>
            <a:spLocks noChangeArrowheads="1"/>
          </p:cNvSpPr>
          <p:nvPr/>
        </p:nvSpPr>
        <p:spPr bwMode="auto">
          <a:xfrm>
            <a:off x="508000" y="3771900"/>
            <a:ext cx="8128000" cy="20193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20000"/>
              </a:spcAft>
              <a:buFontTx/>
              <a:buChar char="•"/>
            </a:pPr>
            <a:r>
              <a:rPr lang="en-US" sz="2400">
                <a:solidFill>
                  <a:srgbClr val="000000"/>
                </a:solidFill>
                <a:latin typeface="Times New Roman" charset="0"/>
              </a:rPr>
              <a:t>Factory methods are especially useful in the following cases:</a:t>
            </a:r>
          </a:p>
          <a:p>
            <a:pPr marL="742950" lvl="1" indent="-285750" algn="just">
              <a:lnSpc>
                <a:spcPct val="85000"/>
              </a:lnSpc>
              <a:spcAft>
                <a:spcPct val="20000"/>
              </a:spcAft>
              <a:buFontTx/>
              <a:buChar char="–"/>
            </a:pPr>
            <a:r>
              <a:rPr lang="en-US" sz="2200">
                <a:solidFill>
                  <a:srgbClr val="000000"/>
                </a:solidFill>
                <a:latin typeface="Times New Roman" charset="0"/>
                <a:ea typeface="ＭＳ Ｐゴシック" charset="-128"/>
              </a:rPr>
              <a:t>When you are reading data from a file, it often makes sense to return </a:t>
            </a:r>
            <a:r>
              <a:rPr lang="en-US" sz="2000" b="1">
                <a:solidFill>
                  <a:srgbClr val="000000"/>
                </a:solidFill>
                <a:latin typeface="Courier New" charset="0"/>
                <a:ea typeface="ＭＳ Ｐゴシック" charset="-128"/>
              </a:rPr>
              <a:t>null</a:t>
            </a:r>
            <a:r>
              <a:rPr lang="en-US" sz="2200">
                <a:solidFill>
                  <a:srgbClr val="000000"/>
                </a:solidFill>
                <a:latin typeface="Times New Roman" charset="0"/>
                <a:ea typeface="ＭＳ Ｐゴシック" charset="-128"/>
              </a:rPr>
              <a:t> as a sentinel to indicate the end of a data file.  Constructors cannot return </a:t>
            </a:r>
            <a:r>
              <a:rPr lang="en-US" sz="2000" b="1">
                <a:solidFill>
                  <a:srgbClr val="000000"/>
                </a:solidFill>
                <a:latin typeface="Courier New" charset="0"/>
                <a:ea typeface="ＭＳ Ｐゴシック" charset="-128"/>
              </a:rPr>
              <a:t>null</a:t>
            </a:r>
            <a:r>
              <a:rPr lang="en-US" sz="2200">
                <a:solidFill>
                  <a:srgbClr val="000000"/>
                </a:solidFill>
                <a:latin typeface="Times New Roman" charset="0"/>
                <a:ea typeface="ＭＳ Ｐゴシック" charset="-128"/>
              </a:rPr>
              <a:t>, but factory methods can.</a:t>
            </a:r>
          </a:p>
          <a:p>
            <a:pPr marL="742950" lvl="1" indent="-285750" algn="just">
              <a:lnSpc>
                <a:spcPct val="85000"/>
              </a:lnSpc>
              <a:spcAft>
                <a:spcPct val="20000"/>
              </a:spcAft>
              <a:buFontTx/>
              <a:buChar char="–"/>
            </a:pPr>
            <a:r>
              <a:rPr lang="en-US" sz="2200">
                <a:solidFill>
                  <a:srgbClr val="000000"/>
                </a:solidFill>
                <a:latin typeface="Times New Roman" charset="0"/>
                <a:ea typeface="ＭＳ Ｐゴシック" charset="-128"/>
              </a:rPr>
              <a:t>When you want to return an instance of a subclass of the factory class.  Once again, factory methods make that strategy possible.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8230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82316">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48231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48231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2308" grpId="0" build="p" autoUpdateAnimBg="0"/>
      <p:bldP spid="482316" grpId="0" build="p" autoUpdateAnimBg="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3634"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453635" name="Text Box 3"/>
          <p:cNvSpPr txBox="1">
            <a:spLocks noChangeArrowheads="1"/>
          </p:cNvSpPr>
          <p:nvPr/>
        </p:nvSpPr>
        <p:spPr bwMode="auto">
          <a:xfrm>
            <a:off x="398463" y="1193800"/>
            <a:ext cx="8440737" cy="5337175"/>
          </a:xfrm>
          <a:prstGeom prst="rect">
            <a:avLst/>
          </a:prstGeom>
          <a:noFill/>
          <a:ln w="9525">
            <a:noFill/>
            <a:miter lim="800000"/>
            <a:headEnd/>
            <a:tailEnd/>
          </a:ln>
          <a:effectLst/>
        </p:spPr>
        <p:txBody>
          <a:bodyPr>
            <a:prstTxWarp prst="textNoShape">
              <a:avLst/>
            </a:prstTxWarp>
            <a:spAutoFit/>
          </a:bodyPr>
          <a:lstStyle/>
          <a:p>
            <a:pPr>
              <a:lnSpc>
                <a:spcPct val="95000"/>
              </a:lnSpc>
            </a:pPr>
            <a:r>
              <a:rPr lang="en-US" sz="1400" b="1">
                <a:solidFill>
                  <a:srgbClr val="0000FF"/>
                </a:solidFill>
                <a:latin typeface="Courier New" charset="0"/>
              </a:rPr>
              <a:t>/*</a:t>
            </a:r>
          </a:p>
          <a:p>
            <a:pPr>
              <a:lnSpc>
                <a:spcPct val="95000"/>
              </a:lnSpc>
            </a:pPr>
            <a:r>
              <a:rPr lang="en-US" sz="1400" b="1">
                <a:solidFill>
                  <a:srgbClr val="0000FF"/>
                </a:solidFill>
                <a:latin typeface="Courier New" charset="0"/>
              </a:rPr>
              <a:t> * File: TMQuestion.java</a:t>
            </a:r>
          </a:p>
          <a:p>
            <a:pPr>
              <a:lnSpc>
                <a:spcPct val="95000"/>
              </a:lnSpc>
            </a:pPr>
            <a:r>
              <a:rPr lang="en-US" sz="1400" b="1">
                <a:solidFill>
                  <a:srgbClr val="0000FF"/>
                </a:solidFill>
                <a:latin typeface="Courier New" charset="0"/>
              </a:rPr>
              <a:t> * ---------------------</a:t>
            </a:r>
          </a:p>
          <a:p>
            <a:pPr>
              <a:lnSpc>
                <a:spcPct val="95000"/>
              </a:lnSpc>
            </a:pPr>
            <a:r>
              <a:rPr lang="en-US" sz="1400" b="1">
                <a:solidFill>
                  <a:srgbClr val="0000FF"/>
                </a:solidFill>
                <a:latin typeface="Courier New" charset="0"/>
              </a:rPr>
              <a:t> * This file defines a class to represent a single question.</a:t>
            </a:r>
          </a:p>
          <a:p>
            <a:pPr>
              <a:lnSpc>
                <a:spcPct val="95000"/>
              </a:lnSpc>
            </a:pPr>
            <a:r>
              <a:rPr lang="en-US" sz="1400" b="1">
                <a:solidFill>
                  <a:srgbClr val="0000FF"/>
                </a:solidFill>
                <a:latin typeface="Courier New" charset="0"/>
              </a:rPr>
              <a:t> */</a:t>
            </a:r>
          </a:p>
          <a:p>
            <a:pPr>
              <a:lnSpc>
                <a:spcPct val="95000"/>
              </a:lnSpc>
            </a:pPr>
            <a:endParaRPr lang="en-US" sz="700" b="1">
              <a:latin typeface="Courier New" charset="0"/>
            </a:endParaRPr>
          </a:p>
          <a:p>
            <a:pPr>
              <a:lnSpc>
                <a:spcPct val="95000"/>
              </a:lnSpc>
            </a:pPr>
            <a:r>
              <a:rPr lang="en-US" sz="1400" b="1">
                <a:latin typeface="Courier New" charset="0"/>
              </a:rPr>
              <a:t>import acm.util.*;</a:t>
            </a:r>
          </a:p>
          <a:p>
            <a:pPr>
              <a:lnSpc>
                <a:spcPct val="95000"/>
              </a:lnSpc>
            </a:pPr>
            <a:r>
              <a:rPr lang="en-US" sz="1400" b="1">
                <a:latin typeface="Courier New" charset="0"/>
              </a:rPr>
              <a:t>import java.io.*;</a:t>
            </a:r>
          </a:p>
          <a:p>
            <a:pPr>
              <a:lnSpc>
                <a:spcPct val="95000"/>
              </a:lnSpc>
            </a:pPr>
            <a:r>
              <a:rPr lang="en-US" sz="1400" b="1">
                <a:latin typeface="Courier New" charset="0"/>
              </a:rPr>
              <a:t>import java.util.*;</a:t>
            </a:r>
          </a:p>
          <a:p>
            <a:pPr>
              <a:lnSpc>
                <a:spcPct val="95000"/>
              </a:lnSpc>
            </a:pPr>
            <a:endParaRPr lang="en-US" sz="700" b="1">
              <a:latin typeface="Courier New" charset="0"/>
            </a:endParaRPr>
          </a:p>
          <a:p>
            <a:pPr>
              <a:lnSpc>
                <a:spcPct val="95000"/>
              </a:lnSpc>
            </a:pPr>
            <a:r>
              <a:rPr lang="en-US" sz="1400" b="1">
                <a:solidFill>
                  <a:srgbClr val="0000FF"/>
                </a:solidFill>
                <a:latin typeface="Courier New" charset="0"/>
              </a:rPr>
              <a:t>/** </a:t>
            </a:r>
          </a:p>
          <a:p>
            <a:pPr>
              <a:lnSpc>
                <a:spcPct val="95000"/>
              </a:lnSpc>
            </a:pPr>
            <a:r>
              <a:rPr lang="en-US" sz="1400" b="1">
                <a:solidFill>
                  <a:srgbClr val="0000FF"/>
                </a:solidFill>
                <a:latin typeface="Courier New" charset="0"/>
              </a:rPr>
              <a:t> * This class models a single question in the course data base.</a:t>
            </a:r>
          </a:p>
          <a:p>
            <a:pPr>
              <a:lnSpc>
                <a:spcPct val="95000"/>
              </a:lnSpc>
            </a:pPr>
            <a:r>
              <a:rPr lang="en-US" sz="1400" b="1">
                <a:solidFill>
                  <a:srgbClr val="0000FF"/>
                </a:solidFill>
                <a:latin typeface="Courier New" charset="0"/>
              </a:rPr>
              <a:t> */</a:t>
            </a:r>
          </a:p>
          <a:p>
            <a:pPr>
              <a:lnSpc>
                <a:spcPct val="95000"/>
              </a:lnSpc>
            </a:pPr>
            <a:endParaRPr lang="en-US" sz="700" b="1">
              <a:latin typeface="Courier New" charset="0"/>
            </a:endParaRPr>
          </a:p>
          <a:p>
            <a:pPr>
              <a:lnSpc>
                <a:spcPct val="95000"/>
              </a:lnSpc>
            </a:pPr>
            <a:r>
              <a:rPr lang="en-US" sz="1400" b="1">
                <a:latin typeface="Courier New" charset="0"/>
              </a:rPr>
              <a:t>class TMQuestion {</a:t>
            </a:r>
          </a:p>
          <a:p>
            <a:pPr>
              <a:lnSpc>
                <a:spcPct val="95000"/>
              </a:lnSpc>
            </a:pPr>
            <a:endParaRPr lang="en-US" sz="700" b="1">
              <a:latin typeface="Courier New" charset="0"/>
            </a:endParaRPr>
          </a:p>
          <a:p>
            <a:pPr>
              <a:lnSpc>
                <a:spcPct val="95000"/>
              </a:lnSpc>
            </a:pPr>
            <a:r>
              <a:rPr lang="en-US" sz="1400" b="1">
                <a:solidFill>
                  <a:srgbClr val="0000FF"/>
                </a:solidFill>
                <a:latin typeface="Courier New" charset="0"/>
              </a:rPr>
              <a:t>/**</a:t>
            </a:r>
          </a:p>
          <a:p>
            <a:pPr>
              <a:lnSpc>
                <a:spcPct val="95000"/>
              </a:lnSpc>
            </a:pPr>
            <a:r>
              <a:rPr lang="en-US" sz="1400" b="1">
                <a:solidFill>
                  <a:srgbClr val="0000FF"/>
                </a:solidFill>
                <a:latin typeface="Courier New" charset="0"/>
              </a:rPr>
              <a:t> * Creates a new question by reading its data from the specified reader.</a:t>
            </a:r>
          </a:p>
          <a:p>
            <a:pPr>
              <a:lnSpc>
                <a:spcPct val="95000"/>
              </a:lnSpc>
            </a:pPr>
            <a:r>
              <a:rPr lang="en-US" sz="1400" b="1">
                <a:solidFill>
                  <a:srgbClr val="0000FF"/>
                </a:solidFill>
                <a:latin typeface="Courier New" charset="0"/>
              </a:rPr>
              <a:t> * If no data is left in the reader, this method returns &lt;code&gt;null&lt;/code&gt;</a:t>
            </a:r>
          </a:p>
          <a:p>
            <a:pPr>
              <a:lnSpc>
                <a:spcPct val="95000"/>
              </a:lnSpc>
            </a:pPr>
            <a:r>
              <a:rPr lang="en-US" sz="1400" b="1">
                <a:solidFill>
                  <a:srgbClr val="0000FF"/>
                </a:solidFill>
                <a:latin typeface="Courier New" charset="0"/>
              </a:rPr>
              <a:t> * instead of an &lt;code&gt;TMQuestion&lt;/code&gt; value.  Note that this is a</a:t>
            </a:r>
          </a:p>
          <a:p>
            <a:pPr>
              <a:lnSpc>
                <a:spcPct val="95000"/>
              </a:lnSpc>
            </a:pPr>
            <a:r>
              <a:rPr lang="en-US" sz="1400" b="1">
                <a:solidFill>
                  <a:srgbClr val="0000FF"/>
                </a:solidFill>
                <a:latin typeface="Courier New" charset="0"/>
              </a:rPr>
              <a:t> * static method, which means that you need to call</a:t>
            </a:r>
          </a:p>
          <a:p>
            <a:pPr>
              <a:lnSpc>
                <a:spcPct val="95000"/>
              </a:lnSpc>
            </a:pPr>
            <a:r>
              <a:rPr lang="en-US" sz="1400" b="1">
                <a:solidFill>
                  <a:srgbClr val="0000FF"/>
                </a:solidFill>
                <a:latin typeface="Courier New" charset="0"/>
              </a:rPr>
              <a:t> *</a:t>
            </a:r>
          </a:p>
          <a:p>
            <a:pPr>
              <a:lnSpc>
                <a:spcPct val="95000"/>
              </a:lnSpc>
            </a:pPr>
            <a:r>
              <a:rPr lang="en-US" sz="1400" b="1">
                <a:solidFill>
                  <a:srgbClr val="0000FF"/>
                </a:solidFill>
                <a:latin typeface="Courier New" charset="0"/>
              </a:rPr>
              <a:t> *&lt;pre&gt;&lt;code&gt;</a:t>
            </a:r>
          </a:p>
          <a:p>
            <a:pPr>
              <a:lnSpc>
                <a:spcPct val="95000"/>
              </a:lnSpc>
            </a:pPr>
            <a:r>
              <a:rPr lang="en-US" sz="1400" b="1">
                <a:solidFill>
                  <a:srgbClr val="0000FF"/>
                </a:solidFill>
                <a:latin typeface="Courier New" charset="0"/>
              </a:rPr>
              <a:t> *     TMQuestion.readQuestion(rd)</a:t>
            </a:r>
          </a:p>
          <a:p>
            <a:pPr>
              <a:lnSpc>
                <a:spcPct val="95000"/>
              </a:lnSpc>
            </a:pPr>
            <a:r>
              <a:rPr lang="en-US" sz="1400" b="1">
                <a:solidFill>
                  <a:srgbClr val="0000FF"/>
                </a:solidFill>
                <a:latin typeface="Courier New" charset="0"/>
              </a:rPr>
              <a:t> *&lt;/code&gt;&lt;/pre&gt;</a:t>
            </a:r>
          </a:p>
          <a:p>
            <a:pPr>
              <a:lnSpc>
                <a:spcPct val="95000"/>
              </a:lnSpc>
            </a:pPr>
            <a:r>
              <a:rPr lang="en-US" sz="1400" b="1">
                <a:solidFill>
                  <a:srgbClr val="0000FF"/>
                </a:solidFill>
                <a:latin typeface="Courier New" charset="0"/>
              </a:rPr>
              <a:t> *</a:t>
            </a:r>
          </a:p>
          <a:p>
            <a:pPr>
              <a:lnSpc>
                <a:spcPct val="95000"/>
              </a:lnSpc>
            </a:pPr>
            <a:r>
              <a:rPr lang="en-US" sz="1400" b="1">
                <a:solidFill>
                  <a:srgbClr val="0000FF"/>
                </a:solidFill>
                <a:latin typeface="Courier New" charset="0"/>
              </a:rPr>
              <a:t> * @param rd The reader from which the question data is read </a:t>
            </a:r>
          </a:p>
          <a:p>
            <a:pPr>
              <a:lnSpc>
                <a:spcPct val="95000"/>
              </a:lnSpc>
            </a:pPr>
            <a:r>
              <a:rPr lang="en-US" sz="1400" b="1">
                <a:solidFill>
                  <a:srgbClr val="0000FF"/>
                </a:solidFill>
                <a:latin typeface="Courier New" charset="0"/>
              </a:rPr>
              <a:t> */</a:t>
            </a:r>
            <a:endParaRPr lang="en-US" sz="1400" b="1">
              <a:latin typeface="Courier New" charset="0"/>
            </a:endParaRPr>
          </a:p>
        </p:txBody>
      </p:sp>
      <p:sp>
        <p:nvSpPr>
          <p:cNvPr id="453636"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53637"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53638" name="Rectangle 6"/>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charset="0"/>
              </a:rPr>
              <a:t>Code for the </a:t>
            </a:r>
            <a:r>
              <a:rPr lang="en-US" sz="3600" b="1">
                <a:solidFill>
                  <a:srgbClr val="FF0000"/>
                </a:solidFill>
                <a:latin typeface="Courier New" charset="0"/>
              </a:rPr>
              <a:t>TMQuestion</a:t>
            </a:r>
            <a:r>
              <a:rPr lang="en-US" sz="4000">
                <a:solidFill>
                  <a:srgbClr val="FF0000"/>
                </a:solidFill>
                <a:latin typeface="Times New Roman" charset="0"/>
              </a:rPr>
              <a:t> Class</a:t>
            </a:r>
          </a:p>
        </p:txBody>
      </p:sp>
      <p:sp>
        <p:nvSpPr>
          <p:cNvPr id="453639"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453640" name="Text Box 8">
            <a:hlinkClick r:id="" action="ppaction://noaction"/>
          </p:cNvPr>
          <p:cNvSpPr txBox="1">
            <a:spLocks noChangeArrowheads="1"/>
          </p:cNvSpPr>
          <p:nvPr/>
        </p:nvSpPr>
        <p:spPr bwMode="auto">
          <a:xfrm>
            <a:off x="8267700" y="6553200"/>
            <a:ext cx="7239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charset="0"/>
              </a:rPr>
              <a:t>skip code</a:t>
            </a:r>
          </a:p>
        </p:txBody>
      </p:sp>
      <p:sp>
        <p:nvSpPr>
          <p:cNvPr id="453641" name="Text Box 9"/>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charset="0"/>
              </a:rPr>
              <a:t>page 1 of 4</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5682"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455683" name="Text Box 3"/>
          <p:cNvSpPr txBox="1">
            <a:spLocks noChangeArrowheads="1"/>
          </p:cNvSpPr>
          <p:nvPr/>
        </p:nvSpPr>
        <p:spPr bwMode="auto">
          <a:xfrm>
            <a:off x="398463" y="1193800"/>
            <a:ext cx="8440737" cy="5337175"/>
          </a:xfrm>
          <a:prstGeom prst="rect">
            <a:avLst/>
          </a:prstGeom>
          <a:noFill/>
          <a:ln w="9525">
            <a:noFill/>
            <a:miter lim="800000"/>
            <a:headEnd/>
            <a:tailEnd/>
          </a:ln>
          <a:effectLst/>
        </p:spPr>
        <p:txBody>
          <a:bodyPr>
            <a:prstTxWarp prst="textNoShape">
              <a:avLst/>
            </a:prstTxWarp>
            <a:spAutoFit/>
          </a:bodyPr>
          <a:lstStyle/>
          <a:p>
            <a:pPr>
              <a:lnSpc>
                <a:spcPct val="95000"/>
              </a:lnSpc>
            </a:pPr>
            <a:r>
              <a:rPr lang="en-US" sz="1400" b="1">
                <a:solidFill>
                  <a:srgbClr val="0000FF"/>
                </a:solidFill>
                <a:latin typeface="Courier New" charset="0"/>
              </a:rPr>
              <a:t>/*</a:t>
            </a:r>
          </a:p>
          <a:p>
            <a:pPr>
              <a:lnSpc>
                <a:spcPct val="95000"/>
              </a:lnSpc>
            </a:pPr>
            <a:r>
              <a:rPr lang="en-US" sz="1400" b="1">
                <a:solidFill>
                  <a:srgbClr val="0000FF"/>
                </a:solidFill>
                <a:latin typeface="Courier New" charset="0"/>
              </a:rPr>
              <a:t> * File: TMQuestion.java</a:t>
            </a:r>
          </a:p>
          <a:p>
            <a:pPr>
              <a:lnSpc>
                <a:spcPct val="95000"/>
              </a:lnSpc>
            </a:pPr>
            <a:r>
              <a:rPr lang="en-US" sz="1400" b="1">
                <a:solidFill>
                  <a:srgbClr val="0000FF"/>
                </a:solidFill>
                <a:latin typeface="Courier New" charset="0"/>
              </a:rPr>
              <a:t> * ---------------------</a:t>
            </a:r>
          </a:p>
          <a:p>
            <a:pPr>
              <a:lnSpc>
                <a:spcPct val="95000"/>
              </a:lnSpc>
            </a:pPr>
            <a:r>
              <a:rPr lang="en-US" sz="1400" b="1">
                <a:solidFill>
                  <a:srgbClr val="0000FF"/>
                </a:solidFill>
                <a:latin typeface="Courier New" charset="0"/>
              </a:rPr>
              <a:t> * This file defines a class to represent a single question.</a:t>
            </a:r>
          </a:p>
          <a:p>
            <a:pPr>
              <a:lnSpc>
                <a:spcPct val="95000"/>
              </a:lnSpc>
            </a:pPr>
            <a:r>
              <a:rPr lang="en-US" sz="1400" b="1">
                <a:solidFill>
                  <a:srgbClr val="0000FF"/>
                </a:solidFill>
                <a:latin typeface="Courier New" charset="0"/>
              </a:rPr>
              <a:t> */</a:t>
            </a:r>
          </a:p>
          <a:p>
            <a:pPr>
              <a:lnSpc>
                <a:spcPct val="95000"/>
              </a:lnSpc>
            </a:pPr>
            <a:endParaRPr lang="en-US" sz="700" b="1">
              <a:latin typeface="Courier New" charset="0"/>
            </a:endParaRPr>
          </a:p>
          <a:p>
            <a:pPr>
              <a:lnSpc>
                <a:spcPct val="95000"/>
              </a:lnSpc>
            </a:pPr>
            <a:r>
              <a:rPr lang="en-US" sz="1400" b="1">
                <a:latin typeface="Courier New" charset="0"/>
              </a:rPr>
              <a:t>import acm.util.*;</a:t>
            </a:r>
          </a:p>
          <a:p>
            <a:pPr>
              <a:lnSpc>
                <a:spcPct val="95000"/>
              </a:lnSpc>
            </a:pPr>
            <a:r>
              <a:rPr lang="en-US" sz="1400" b="1">
                <a:latin typeface="Courier New" charset="0"/>
              </a:rPr>
              <a:t>import java.io.*;</a:t>
            </a:r>
          </a:p>
          <a:p>
            <a:pPr>
              <a:lnSpc>
                <a:spcPct val="95000"/>
              </a:lnSpc>
            </a:pPr>
            <a:r>
              <a:rPr lang="en-US" sz="1400" b="1">
                <a:latin typeface="Courier New" charset="0"/>
              </a:rPr>
              <a:t>import java.util.*;</a:t>
            </a:r>
          </a:p>
          <a:p>
            <a:pPr>
              <a:lnSpc>
                <a:spcPct val="95000"/>
              </a:lnSpc>
            </a:pPr>
            <a:endParaRPr lang="en-US" sz="700" b="1">
              <a:latin typeface="Courier New" charset="0"/>
            </a:endParaRPr>
          </a:p>
          <a:p>
            <a:pPr>
              <a:lnSpc>
                <a:spcPct val="95000"/>
              </a:lnSpc>
            </a:pPr>
            <a:r>
              <a:rPr lang="en-US" sz="1400" b="1">
                <a:solidFill>
                  <a:srgbClr val="0000FF"/>
                </a:solidFill>
                <a:latin typeface="Courier New" charset="0"/>
              </a:rPr>
              <a:t>/** </a:t>
            </a:r>
          </a:p>
          <a:p>
            <a:pPr>
              <a:lnSpc>
                <a:spcPct val="95000"/>
              </a:lnSpc>
            </a:pPr>
            <a:r>
              <a:rPr lang="en-US" sz="1400" b="1">
                <a:solidFill>
                  <a:srgbClr val="0000FF"/>
                </a:solidFill>
                <a:latin typeface="Courier New" charset="0"/>
              </a:rPr>
              <a:t> * This class models a single question in the course data base.</a:t>
            </a:r>
          </a:p>
          <a:p>
            <a:pPr>
              <a:lnSpc>
                <a:spcPct val="95000"/>
              </a:lnSpc>
            </a:pPr>
            <a:r>
              <a:rPr lang="en-US" sz="1400" b="1">
                <a:solidFill>
                  <a:srgbClr val="0000FF"/>
                </a:solidFill>
                <a:latin typeface="Courier New" charset="0"/>
              </a:rPr>
              <a:t> */</a:t>
            </a:r>
          </a:p>
          <a:p>
            <a:pPr>
              <a:lnSpc>
                <a:spcPct val="95000"/>
              </a:lnSpc>
            </a:pPr>
            <a:endParaRPr lang="en-US" sz="700" b="1">
              <a:latin typeface="Courier New" charset="0"/>
            </a:endParaRPr>
          </a:p>
          <a:p>
            <a:pPr>
              <a:lnSpc>
                <a:spcPct val="95000"/>
              </a:lnSpc>
            </a:pPr>
            <a:r>
              <a:rPr lang="en-US" sz="1400" b="1">
                <a:latin typeface="Courier New" charset="0"/>
              </a:rPr>
              <a:t>class TMQuestion {</a:t>
            </a:r>
          </a:p>
          <a:p>
            <a:pPr>
              <a:lnSpc>
                <a:spcPct val="95000"/>
              </a:lnSpc>
            </a:pPr>
            <a:endParaRPr lang="en-US" sz="700" b="1">
              <a:latin typeface="Courier New" charset="0"/>
            </a:endParaRPr>
          </a:p>
          <a:p>
            <a:pPr>
              <a:lnSpc>
                <a:spcPct val="95000"/>
              </a:lnSpc>
            </a:pPr>
            <a:r>
              <a:rPr lang="en-US" sz="1400" b="1">
                <a:solidFill>
                  <a:srgbClr val="0000FF"/>
                </a:solidFill>
                <a:latin typeface="Courier New" charset="0"/>
              </a:rPr>
              <a:t>/**</a:t>
            </a:r>
          </a:p>
          <a:p>
            <a:pPr>
              <a:lnSpc>
                <a:spcPct val="95000"/>
              </a:lnSpc>
            </a:pPr>
            <a:r>
              <a:rPr lang="en-US" sz="1400" b="1">
                <a:solidFill>
                  <a:srgbClr val="0000FF"/>
                </a:solidFill>
                <a:latin typeface="Courier New" charset="0"/>
              </a:rPr>
              <a:t> * Creates a new question by reading its data from the specified reader.</a:t>
            </a:r>
          </a:p>
          <a:p>
            <a:pPr>
              <a:lnSpc>
                <a:spcPct val="95000"/>
              </a:lnSpc>
            </a:pPr>
            <a:r>
              <a:rPr lang="en-US" sz="1400" b="1">
                <a:solidFill>
                  <a:srgbClr val="0000FF"/>
                </a:solidFill>
                <a:latin typeface="Courier New" charset="0"/>
              </a:rPr>
              <a:t> * If no data is left in the reader, this method returns &lt;code&gt;null&lt;/code&gt;</a:t>
            </a:r>
          </a:p>
          <a:p>
            <a:pPr>
              <a:lnSpc>
                <a:spcPct val="95000"/>
              </a:lnSpc>
            </a:pPr>
            <a:r>
              <a:rPr lang="en-US" sz="1400" b="1">
                <a:solidFill>
                  <a:srgbClr val="0000FF"/>
                </a:solidFill>
                <a:latin typeface="Courier New" charset="0"/>
              </a:rPr>
              <a:t> * instead of an &lt;code&gt;TMQuestion&lt;/code&gt; value.  Note that this is a</a:t>
            </a:r>
          </a:p>
          <a:p>
            <a:pPr>
              <a:lnSpc>
                <a:spcPct val="95000"/>
              </a:lnSpc>
            </a:pPr>
            <a:r>
              <a:rPr lang="en-US" sz="1400" b="1">
                <a:solidFill>
                  <a:srgbClr val="0000FF"/>
                </a:solidFill>
                <a:latin typeface="Courier New" charset="0"/>
              </a:rPr>
              <a:t> * static method, which means that you need to call</a:t>
            </a:r>
          </a:p>
          <a:p>
            <a:pPr>
              <a:lnSpc>
                <a:spcPct val="95000"/>
              </a:lnSpc>
            </a:pPr>
            <a:r>
              <a:rPr lang="en-US" sz="1400" b="1">
                <a:solidFill>
                  <a:srgbClr val="0000FF"/>
                </a:solidFill>
                <a:latin typeface="Courier New" charset="0"/>
              </a:rPr>
              <a:t> *</a:t>
            </a:r>
          </a:p>
          <a:p>
            <a:pPr>
              <a:lnSpc>
                <a:spcPct val="95000"/>
              </a:lnSpc>
            </a:pPr>
            <a:r>
              <a:rPr lang="en-US" sz="1400" b="1">
                <a:solidFill>
                  <a:srgbClr val="0000FF"/>
                </a:solidFill>
                <a:latin typeface="Courier New" charset="0"/>
              </a:rPr>
              <a:t> *&lt;pre&gt;&lt;code&gt;</a:t>
            </a:r>
          </a:p>
          <a:p>
            <a:pPr>
              <a:lnSpc>
                <a:spcPct val="95000"/>
              </a:lnSpc>
            </a:pPr>
            <a:r>
              <a:rPr lang="en-US" sz="1400" b="1">
                <a:solidFill>
                  <a:srgbClr val="0000FF"/>
                </a:solidFill>
                <a:latin typeface="Courier New" charset="0"/>
              </a:rPr>
              <a:t> *     TMQuestion.readQuestion(rd)</a:t>
            </a:r>
          </a:p>
          <a:p>
            <a:pPr>
              <a:lnSpc>
                <a:spcPct val="95000"/>
              </a:lnSpc>
            </a:pPr>
            <a:r>
              <a:rPr lang="en-US" sz="1400" b="1">
                <a:solidFill>
                  <a:srgbClr val="0000FF"/>
                </a:solidFill>
                <a:latin typeface="Courier New" charset="0"/>
              </a:rPr>
              <a:t> *&lt;/code&gt;&lt;/pre&gt;</a:t>
            </a:r>
          </a:p>
          <a:p>
            <a:pPr>
              <a:lnSpc>
                <a:spcPct val="95000"/>
              </a:lnSpc>
            </a:pPr>
            <a:r>
              <a:rPr lang="en-US" sz="1400" b="1">
                <a:solidFill>
                  <a:srgbClr val="0000FF"/>
                </a:solidFill>
                <a:latin typeface="Courier New" charset="0"/>
              </a:rPr>
              <a:t> *</a:t>
            </a:r>
          </a:p>
          <a:p>
            <a:pPr>
              <a:lnSpc>
                <a:spcPct val="95000"/>
              </a:lnSpc>
            </a:pPr>
            <a:r>
              <a:rPr lang="en-US" sz="1400" b="1">
                <a:solidFill>
                  <a:srgbClr val="0000FF"/>
                </a:solidFill>
                <a:latin typeface="Courier New" charset="0"/>
              </a:rPr>
              <a:t> * @param rd The reader from which the question data is read </a:t>
            </a:r>
          </a:p>
          <a:p>
            <a:pPr>
              <a:lnSpc>
                <a:spcPct val="95000"/>
              </a:lnSpc>
            </a:pPr>
            <a:r>
              <a:rPr lang="en-US" sz="1400" b="1">
                <a:solidFill>
                  <a:srgbClr val="0000FF"/>
                </a:solidFill>
                <a:latin typeface="Courier New" charset="0"/>
              </a:rPr>
              <a:t> */</a:t>
            </a:r>
          </a:p>
        </p:txBody>
      </p:sp>
      <p:grpSp>
        <p:nvGrpSpPr>
          <p:cNvPr id="455693" name="Group 13"/>
          <p:cNvGrpSpPr>
            <a:grpSpLocks/>
          </p:cNvGrpSpPr>
          <p:nvPr/>
        </p:nvGrpSpPr>
        <p:grpSpPr bwMode="auto">
          <a:xfrm>
            <a:off x="355600" y="1143000"/>
            <a:ext cx="8494713" cy="5334000"/>
            <a:chOff x="224" y="720"/>
            <a:chExt cx="5351" cy="3360"/>
          </a:xfrm>
        </p:grpSpPr>
        <p:sp>
          <p:nvSpPr>
            <p:cNvPr id="455685" name="Rectangle 5"/>
            <p:cNvSpPr>
              <a:spLocks noChangeArrowheads="1"/>
            </p:cNvSpPr>
            <p:nvPr/>
          </p:nvSpPr>
          <p:spPr bwMode="auto">
            <a:xfrm>
              <a:off x="224" y="720"/>
              <a:ext cx="5351" cy="3360"/>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455686" name="Text Box 6"/>
            <p:cNvSpPr txBox="1">
              <a:spLocks noChangeArrowheads="1"/>
            </p:cNvSpPr>
            <p:nvPr/>
          </p:nvSpPr>
          <p:spPr bwMode="auto">
            <a:xfrm>
              <a:off x="235" y="752"/>
              <a:ext cx="5332" cy="3233"/>
            </a:xfrm>
            <a:prstGeom prst="rect">
              <a:avLst/>
            </a:prstGeom>
            <a:noFill/>
            <a:ln w="9525">
              <a:noFill/>
              <a:miter lim="800000"/>
              <a:headEnd/>
              <a:tailEnd/>
            </a:ln>
            <a:effectLst/>
          </p:spPr>
          <p:txBody>
            <a:bodyPr>
              <a:prstTxWarp prst="textNoShape">
                <a:avLst/>
              </a:prstTxWarp>
              <a:spAutoFit/>
            </a:bodyPr>
            <a:lstStyle/>
            <a:p>
              <a:pPr>
                <a:lnSpc>
                  <a:spcPct val="95000"/>
                </a:lnSpc>
              </a:pPr>
              <a:r>
                <a:rPr lang="en-US" sz="1400" b="1">
                  <a:latin typeface="Courier New" charset="0"/>
                </a:rPr>
                <a:t>   public static TMQuestion readQuestion(BufferedReader rd) {</a:t>
              </a:r>
            </a:p>
            <a:p>
              <a:pPr>
                <a:lnSpc>
                  <a:spcPct val="95000"/>
                </a:lnSpc>
              </a:pPr>
              <a:r>
                <a:rPr lang="en-US" sz="1400" b="1">
                  <a:latin typeface="Courier New" charset="0"/>
                </a:rPr>
                <a:t>      try {</a:t>
              </a:r>
            </a:p>
            <a:p>
              <a:pPr>
                <a:lnSpc>
                  <a:spcPct val="95000"/>
                </a:lnSpc>
              </a:pPr>
              <a:r>
                <a:rPr lang="en-US" sz="1400" b="1">
                  <a:latin typeface="Courier New" charset="0"/>
                </a:rPr>
                <a:t>         String line = rd.readLine();</a:t>
              </a:r>
            </a:p>
            <a:p>
              <a:pPr>
                <a:lnSpc>
                  <a:spcPct val="95000"/>
                </a:lnSpc>
              </a:pPr>
              <a:r>
                <a:rPr lang="en-US" sz="1400" b="1">
                  <a:latin typeface="Courier New" charset="0"/>
                </a:rPr>
                <a:t>         if (line == null) return null;</a:t>
              </a:r>
            </a:p>
            <a:p>
              <a:pPr>
                <a:lnSpc>
                  <a:spcPct val="95000"/>
                </a:lnSpc>
              </a:pPr>
              <a:r>
                <a:rPr lang="en-US" sz="1400" b="1">
                  <a:latin typeface="Courier New" charset="0"/>
                </a:rPr>
                <a:t>         TMQuestion question = new TMQuestion();</a:t>
              </a:r>
            </a:p>
            <a:p>
              <a:pPr>
                <a:lnSpc>
                  <a:spcPct val="95000"/>
                </a:lnSpc>
              </a:pPr>
              <a:r>
                <a:rPr lang="en-US" sz="1400" b="1">
                  <a:latin typeface="Courier New" charset="0"/>
                </a:rPr>
                <a:t>         question.questionNumber = Integer.parseInt(line);</a:t>
              </a:r>
            </a:p>
            <a:p>
              <a:pPr>
                <a:lnSpc>
                  <a:spcPct val="95000"/>
                </a:lnSpc>
              </a:pPr>
              <a:r>
                <a:rPr lang="en-US" sz="1400" b="1">
                  <a:latin typeface="Courier New" charset="0"/>
                </a:rPr>
                <a:t>         question.questionText = new ArrayList&lt;String&gt;();</a:t>
              </a:r>
            </a:p>
            <a:p>
              <a:pPr>
                <a:lnSpc>
                  <a:spcPct val="95000"/>
                </a:lnSpc>
              </a:pPr>
              <a:r>
                <a:rPr lang="en-US" sz="1400" b="1">
                  <a:latin typeface="Courier New" charset="0"/>
                </a:rPr>
                <a:t>         while (true) {</a:t>
              </a:r>
            </a:p>
            <a:p>
              <a:pPr>
                <a:lnSpc>
                  <a:spcPct val="95000"/>
                </a:lnSpc>
              </a:pPr>
              <a:r>
                <a:rPr lang="en-US" sz="1400" b="1">
                  <a:latin typeface="Courier New" charset="0"/>
                </a:rPr>
                <a:t>            line = rd.readLine();</a:t>
              </a:r>
            </a:p>
            <a:p>
              <a:pPr>
                <a:lnSpc>
                  <a:spcPct val="95000"/>
                </a:lnSpc>
              </a:pPr>
              <a:r>
                <a:rPr lang="en-US" sz="1400" b="1">
                  <a:latin typeface="Courier New" charset="0"/>
                </a:rPr>
                <a:t>            if (line.equals(MARKER)) break;</a:t>
              </a:r>
            </a:p>
            <a:p>
              <a:pPr>
                <a:lnSpc>
                  <a:spcPct val="95000"/>
                </a:lnSpc>
              </a:pPr>
              <a:r>
                <a:rPr lang="en-US" sz="1400" b="1">
                  <a:latin typeface="Courier New" charset="0"/>
                </a:rPr>
                <a:t>            question.questionText.add(line);</a:t>
              </a:r>
            </a:p>
            <a:p>
              <a:pPr>
                <a:lnSpc>
                  <a:spcPct val="95000"/>
                </a:lnSpc>
              </a:pPr>
              <a:r>
                <a:rPr lang="en-US" sz="1400" b="1">
                  <a:latin typeface="Courier New" charset="0"/>
                </a:rPr>
                <a:t>         }</a:t>
              </a:r>
            </a:p>
            <a:p>
              <a:pPr>
                <a:lnSpc>
                  <a:spcPct val="95000"/>
                </a:lnSpc>
              </a:pPr>
              <a:r>
                <a:rPr lang="en-US" sz="1400" b="1">
                  <a:latin typeface="Courier New" charset="0"/>
                </a:rPr>
                <a:t>         question.answerTable = new HashMap&lt;String,Integer&gt;();</a:t>
              </a:r>
            </a:p>
            <a:p>
              <a:pPr>
                <a:lnSpc>
                  <a:spcPct val="95000"/>
                </a:lnSpc>
              </a:pPr>
              <a:r>
                <a:rPr lang="en-US" sz="1400" b="1">
                  <a:latin typeface="Courier New" charset="0"/>
                </a:rPr>
                <a:t>         while (true) {</a:t>
              </a:r>
            </a:p>
            <a:p>
              <a:pPr>
                <a:lnSpc>
                  <a:spcPct val="95000"/>
                </a:lnSpc>
              </a:pPr>
              <a:r>
                <a:rPr lang="en-US" sz="1400" b="1">
                  <a:latin typeface="Courier New" charset="0"/>
                </a:rPr>
                <a:t>            line = rd.readLine();</a:t>
              </a:r>
            </a:p>
            <a:p>
              <a:pPr>
                <a:lnSpc>
                  <a:spcPct val="95000"/>
                </a:lnSpc>
              </a:pPr>
              <a:r>
                <a:rPr lang="en-US" sz="1400" b="1">
                  <a:latin typeface="Courier New" charset="0"/>
                </a:rPr>
                <a:t>            if (line == null || line.length() == 0) break;</a:t>
              </a:r>
            </a:p>
            <a:p>
              <a:pPr>
                <a:lnSpc>
                  <a:spcPct val="95000"/>
                </a:lnSpc>
              </a:pPr>
              <a:r>
                <a:rPr lang="en-US" sz="1400" b="1">
                  <a:latin typeface="Courier New" charset="0"/>
                </a:rPr>
                <a:t>            parseAnswerLine(question, line);</a:t>
              </a:r>
            </a:p>
            <a:p>
              <a:pPr>
                <a:lnSpc>
                  <a:spcPct val="95000"/>
                </a:lnSpc>
              </a:pPr>
              <a:r>
                <a:rPr lang="en-US" sz="1400" b="1">
                  <a:latin typeface="Courier New" charset="0"/>
                </a:rPr>
                <a:t>         }</a:t>
              </a:r>
            </a:p>
            <a:p>
              <a:pPr>
                <a:lnSpc>
                  <a:spcPct val="95000"/>
                </a:lnSpc>
              </a:pPr>
              <a:r>
                <a:rPr lang="en-US" sz="1400" b="1">
                  <a:latin typeface="Courier New" charset="0"/>
                </a:rPr>
                <a:t>         return question;</a:t>
              </a:r>
            </a:p>
            <a:p>
              <a:pPr>
                <a:lnSpc>
                  <a:spcPct val="95000"/>
                </a:lnSpc>
              </a:pPr>
              <a:r>
                <a:rPr lang="en-US" sz="1400" b="1">
                  <a:latin typeface="Courier New" charset="0"/>
                </a:rPr>
                <a:t>      } catch (IOException ex) {</a:t>
              </a:r>
            </a:p>
            <a:p>
              <a:pPr>
                <a:lnSpc>
                  <a:spcPct val="95000"/>
                </a:lnSpc>
              </a:pPr>
              <a:r>
                <a:rPr lang="en-US" sz="1400" b="1">
                  <a:latin typeface="Courier New" charset="0"/>
                </a:rPr>
                <a:t>         throw new ErrorException(ex);</a:t>
              </a:r>
            </a:p>
            <a:p>
              <a:pPr>
                <a:lnSpc>
                  <a:spcPct val="95000"/>
                </a:lnSpc>
              </a:pPr>
              <a:r>
                <a:rPr lang="en-US" sz="1400" b="1">
                  <a:latin typeface="Courier New" charset="0"/>
                </a:rPr>
                <a:t>      } catch (NumberFormatException ex) {</a:t>
              </a:r>
            </a:p>
            <a:p>
              <a:pPr>
                <a:lnSpc>
                  <a:spcPct val="95000"/>
                </a:lnSpc>
              </a:pPr>
              <a:r>
                <a:rPr lang="en-US" sz="1400" b="1">
                  <a:latin typeface="Courier New" charset="0"/>
                </a:rPr>
                <a:t>         throw new ErrorException("Illegal question number");</a:t>
              </a:r>
            </a:p>
            <a:p>
              <a:pPr>
                <a:lnSpc>
                  <a:spcPct val="95000"/>
                </a:lnSpc>
              </a:pPr>
              <a:r>
                <a:rPr lang="en-US" sz="1400" b="1">
                  <a:latin typeface="Courier New" charset="0"/>
                </a:rPr>
                <a:t>      }</a:t>
              </a:r>
            </a:p>
            <a:p>
              <a:pPr>
                <a:lnSpc>
                  <a:spcPct val="95000"/>
                </a:lnSpc>
              </a:pPr>
              <a:r>
                <a:rPr lang="en-US" sz="1400" b="1">
                  <a:latin typeface="Courier New" charset="0"/>
                </a:rPr>
                <a:t>   }</a:t>
              </a:r>
            </a:p>
          </p:txBody>
        </p:sp>
      </p:grpSp>
      <p:sp>
        <p:nvSpPr>
          <p:cNvPr id="455687"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55688"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55689" name="Rectangle 9"/>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charset="0"/>
              </a:rPr>
              <a:t>Code for the </a:t>
            </a:r>
            <a:r>
              <a:rPr lang="en-US" sz="3600" b="1">
                <a:solidFill>
                  <a:srgbClr val="FF0000"/>
                </a:solidFill>
                <a:latin typeface="Courier New" charset="0"/>
              </a:rPr>
              <a:t>TMQuestion</a:t>
            </a:r>
            <a:r>
              <a:rPr lang="en-US" sz="4000">
                <a:solidFill>
                  <a:srgbClr val="FF0000"/>
                </a:solidFill>
                <a:latin typeface="Times New Roman" charset="0"/>
              </a:rPr>
              <a:t> Class</a:t>
            </a:r>
          </a:p>
        </p:txBody>
      </p:sp>
      <p:sp>
        <p:nvSpPr>
          <p:cNvPr id="455690"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455691" name="Text Box 11">
            <a:hlinkClick r:id="" action="ppaction://hlinkshowjump?jump=nextslide"/>
          </p:cNvPr>
          <p:cNvSpPr txBox="1">
            <a:spLocks noChangeArrowheads="1"/>
          </p:cNvSpPr>
          <p:nvPr/>
        </p:nvSpPr>
        <p:spPr bwMode="auto">
          <a:xfrm>
            <a:off x="8267700" y="6553200"/>
            <a:ext cx="7239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charset="0"/>
              </a:rPr>
              <a:t>skip code</a:t>
            </a:r>
          </a:p>
        </p:txBody>
      </p:sp>
      <p:sp>
        <p:nvSpPr>
          <p:cNvPr id="455692" name="Text Box 12"/>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charset="0"/>
              </a:rPr>
              <a:t>page 2 of 4</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455683"/>
                                        </p:tgtEl>
                                        <p:attrNameLst>
                                          <p:attrName>ppt_x</p:attrName>
                                        </p:attrNameLst>
                                      </p:cBhvr>
                                      <p:tavLst>
                                        <p:tav tm="0">
                                          <p:val>
                                            <p:strVal val="ppt_x"/>
                                          </p:val>
                                        </p:tav>
                                        <p:tav tm="100000">
                                          <p:val>
                                            <p:strVal val="ppt_x"/>
                                          </p:val>
                                        </p:tav>
                                      </p:tavLst>
                                    </p:anim>
                                    <p:anim calcmode="lin" valueType="num">
                                      <p:cBhvr additive="base">
                                        <p:cTn id="7" dur="1000"/>
                                        <p:tgtEl>
                                          <p:spTgt spid="455683"/>
                                        </p:tgtEl>
                                        <p:attrNameLst>
                                          <p:attrName>ppt_y</p:attrName>
                                        </p:attrNameLst>
                                      </p:cBhvr>
                                      <p:tavLst>
                                        <p:tav tm="0">
                                          <p:val>
                                            <p:strVal val="ppt_y"/>
                                          </p:val>
                                        </p:tav>
                                        <p:tav tm="100000">
                                          <p:val>
                                            <p:strVal val="0-ppt_h/2"/>
                                          </p:val>
                                        </p:tav>
                                      </p:tavLst>
                                    </p:anim>
                                    <p:set>
                                      <p:cBhvr>
                                        <p:cTn id="8" dur="1" fill="hold">
                                          <p:stCondLst>
                                            <p:cond delay="999"/>
                                          </p:stCondLst>
                                        </p:cTn>
                                        <p:tgtEl>
                                          <p:spTgt spid="455683"/>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455693"/>
                                        </p:tgtEl>
                                        <p:attrNameLst>
                                          <p:attrName>style.visibility</p:attrName>
                                        </p:attrNameLst>
                                      </p:cBhvr>
                                      <p:to>
                                        <p:strVal val="visible"/>
                                      </p:to>
                                    </p:set>
                                    <p:anim calcmode="lin" valueType="num">
                                      <p:cBhvr additive="base">
                                        <p:cTn id="11" dur="1000" fill="hold"/>
                                        <p:tgtEl>
                                          <p:spTgt spid="455693"/>
                                        </p:tgtEl>
                                        <p:attrNameLst>
                                          <p:attrName>ppt_x</p:attrName>
                                        </p:attrNameLst>
                                      </p:cBhvr>
                                      <p:tavLst>
                                        <p:tav tm="0">
                                          <p:val>
                                            <p:strVal val="#ppt_x"/>
                                          </p:val>
                                        </p:tav>
                                        <p:tav tm="100000">
                                          <p:val>
                                            <p:strVal val="#ppt_x"/>
                                          </p:val>
                                        </p:tav>
                                      </p:tavLst>
                                    </p:anim>
                                    <p:anim calcmode="lin" valueType="num">
                                      <p:cBhvr additive="base">
                                        <p:cTn id="12" dur="1000" fill="hold"/>
                                        <p:tgtEl>
                                          <p:spTgt spid="4556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5683" grpId="0"/>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7730"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457731" name="Text Box 3"/>
          <p:cNvSpPr txBox="1">
            <a:spLocks noChangeArrowheads="1"/>
          </p:cNvSpPr>
          <p:nvPr/>
        </p:nvSpPr>
        <p:spPr bwMode="auto">
          <a:xfrm>
            <a:off x="373063" y="1193800"/>
            <a:ext cx="8440737" cy="5132388"/>
          </a:xfrm>
          <a:prstGeom prst="rect">
            <a:avLst/>
          </a:prstGeom>
          <a:noFill/>
          <a:ln w="9525">
            <a:noFill/>
            <a:miter lim="800000"/>
            <a:headEnd/>
            <a:tailEnd/>
          </a:ln>
          <a:effectLst/>
        </p:spPr>
        <p:txBody>
          <a:bodyPr>
            <a:prstTxWarp prst="textNoShape">
              <a:avLst/>
            </a:prstTxWarp>
            <a:spAutoFit/>
          </a:bodyPr>
          <a:lstStyle/>
          <a:p>
            <a:pPr>
              <a:lnSpc>
                <a:spcPct val="95000"/>
              </a:lnSpc>
            </a:pPr>
            <a:r>
              <a:rPr lang="en-US" sz="1400" b="1">
                <a:latin typeface="Courier New" charset="0"/>
              </a:rPr>
              <a:t>   public static TMQuestion readQuestion(BufferedReader rd) {</a:t>
            </a:r>
          </a:p>
          <a:p>
            <a:pPr>
              <a:lnSpc>
                <a:spcPct val="95000"/>
              </a:lnSpc>
            </a:pPr>
            <a:r>
              <a:rPr lang="en-US" sz="1400" b="1">
                <a:latin typeface="Courier New" charset="0"/>
              </a:rPr>
              <a:t>      try {</a:t>
            </a:r>
          </a:p>
          <a:p>
            <a:pPr>
              <a:lnSpc>
                <a:spcPct val="95000"/>
              </a:lnSpc>
            </a:pPr>
            <a:r>
              <a:rPr lang="en-US" sz="1400" b="1">
                <a:latin typeface="Courier New" charset="0"/>
              </a:rPr>
              <a:t>         String line = rd.readLine();</a:t>
            </a:r>
          </a:p>
          <a:p>
            <a:pPr>
              <a:lnSpc>
                <a:spcPct val="95000"/>
              </a:lnSpc>
            </a:pPr>
            <a:r>
              <a:rPr lang="en-US" sz="1400" b="1">
                <a:latin typeface="Courier New" charset="0"/>
              </a:rPr>
              <a:t>         if (line == null) return null;</a:t>
            </a:r>
          </a:p>
          <a:p>
            <a:pPr>
              <a:lnSpc>
                <a:spcPct val="95000"/>
              </a:lnSpc>
            </a:pPr>
            <a:r>
              <a:rPr lang="en-US" sz="1400" b="1">
                <a:latin typeface="Courier New" charset="0"/>
              </a:rPr>
              <a:t>         TMQuestion question = new TMQuestion();</a:t>
            </a:r>
          </a:p>
          <a:p>
            <a:pPr>
              <a:lnSpc>
                <a:spcPct val="95000"/>
              </a:lnSpc>
            </a:pPr>
            <a:r>
              <a:rPr lang="en-US" sz="1400" b="1">
                <a:latin typeface="Courier New" charset="0"/>
              </a:rPr>
              <a:t>         question.questionNumber = Integer.parseInt(line);</a:t>
            </a:r>
          </a:p>
          <a:p>
            <a:pPr>
              <a:lnSpc>
                <a:spcPct val="95000"/>
              </a:lnSpc>
            </a:pPr>
            <a:r>
              <a:rPr lang="en-US" sz="1400" b="1">
                <a:latin typeface="Courier New" charset="0"/>
              </a:rPr>
              <a:t>         question.questionText = new ArrayList&lt;String&gt;();</a:t>
            </a:r>
          </a:p>
          <a:p>
            <a:pPr>
              <a:lnSpc>
                <a:spcPct val="95000"/>
              </a:lnSpc>
            </a:pPr>
            <a:r>
              <a:rPr lang="en-US" sz="1400" b="1">
                <a:latin typeface="Courier New" charset="0"/>
              </a:rPr>
              <a:t>         while (true) {</a:t>
            </a:r>
          </a:p>
          <a:p>
            <a:pPr>
              <a:lnSpc>
                <a:spcPct val="95000"/>
              </a:lnSpc>
            </a:pPr>
            <a:r>
              <a:rPr lang="en-US" sz="1400" b="1">
                <a:latin typeface="Courier New" charset="0"/>
              </a:rPr>
              <a:t>            line = rd.readLine();</a:t>
            </a:r>
          </a:p>
          <a:p>
            <a:pPr>
              <a:lnSpc>
                <a:spcPct val="95000"/>
              </a:lnSpc>
            </a:pPr>
            <a:r>
              <a:rPr lang="en-US" sz="1400" b="1">
                <a:latin typeface="Courier New" charset="0"/>
              </a:rPr>
              <a:t>            if (line.equals(MARKER)) break;</a:t>
            </a:r>
          </a:p>
          <a:p>
            <a:pPr>
              <a:lnSpc>
                <a:spcPct val="95000"/>
              </a:lnSpc>
            </a:pPr>
            <a:r>
              <a:rPr lang="en-US" sz="1400" b="1">
                <a:latin typeface="Courier New" charset="0"/>
              </a:rPr>
              <a:t>            question.questionText.add(line);</a:t>
            </a:r>
          </a:p>
          <a:p>
            <a:pPr>
              <a:lnSpc>
                <a:spcPct val="95000"/>
              </a:lnSpc>
            </a:pPr>
            <a:r>
              <a:rPr lang="en-US" sz="1400" b="1">
                <a:latin typeface="Courier New" charset="0"/>
              </a:rPr>
              <a:t>         }</a:t>
            </a:r>
          </a:p>
          <a:p>
            <a:pPr>
              <a:lnSpc>
                <a:spcPct val="95000"/>
              </a:lnSpc>
            </a:pPr>
            <a:r>
              <a:rPr lang="en-US" sz="1400" b="1">
                <a:latin typeface="Courier New" charset="0"/>
              </a:rPr>
              <a:t>         question.answerTable = new HashMap&lt;String,Integer&gt;();</a:t>
            </a:r>
          </a:p>
          <a:p>
            <a:pPr>
              <a:lnSpc>
                <a:spcPct val="95000"/>
              </a:lnSpc>
            </a:pPr>
            <a:r>
              <a:rPr lang="en-US" sz="1400" b="1">
                <a:latin typeface="Courier New" charset="0"/>
              </a:rPr>
              <a:t>         while (true) {</a:t>
            </a:r>
          </a:p>
          <a:p>
            <a:pPr>
              <a:lnSpc>
                <a:spcPct val="95000"/>
              </a:lnSpc>
            </a:pPr>
            <a:r>
              <a:rPr lang="en-US" sz="1400" b="1">
                <a:latin typeface="Courier New" charset="0"/>
              </a:rPr>
              <a:t>            line = rd.readLine();</a:t>
            </a:r>
          </a:p>
          <a:p>
            <a:pPr>
              <a:lnSpc>
                <a:spcPct val="95000"/>
              </a:lnSpc>
            </a:pPr>
            <a:r>
              <a:rPr lang="en-US" sz="1400" b="1">
                <a:latin typeface="Courier New" charset="0"/>
              </a:rPr>
              <a:t>            if (line == null || line.length() == 0) break;</a:t>
            </a:r>
          </a:p>
          <a:p>
            <a:pPr>
              <a:lnSpc>
                <a:spcPct val="95000"/>
              </a:lnSpc>
            </a:pPr>
            <a:r>
              <a:rPr lang="en-US" sz="1400" b="1">
                <a:latin typeface="Courier New" charset="0"/>
              </a:rPr>
              <a:t>            parseAnswerLine(question, line);</a:t>
            </a:r>
          </a:p>
          <a:p>
            <a:pPr>
              <a:lnSpc>
                <a:spcPct val="95000"/>
              </a:lnSpc>
            </a:pPr>
            <a:r>
              <a:rPr lang="en-US" sz="1400" b="1">
                <a:latin typeface="Courier New" charset="0"/>
              </a:rPr>
              <a:t>         }</a:t>
            </a:r>
          </a:p>
          <a:p>
            <a:pPr>
              <a:lnSpc>
                <a:spcPct val="95000"/>
              </a:lnSpc>
            </a:pPr>
            <a:r>
              <a:rPr lang="en-US" sz="1400" b="1">
                <a:latin typeface="Courier New" charset="0"/>
              </a:rPr>
              <a:t>         return question;</a:t>
            </a:r>
          </a:p>
          <a:p>
            <a:pPr>
              <a:lnSpc>
                <a:spcPct val="95000"/>
              </a:lnSpc>
            </a:pPr>
            <a:r>
              <a:rPr lang="en-US" sz="1400" b="1">
                <a:latin typeface="Courier New" charset="0"/>
              </a:rPr>
              <a:t>      } catch (IOException ex) {</a:t>
            </a:r>
          </a:p>
          <a:p>
            <a:pPr>
              <a:lnSpc>
                <a:spcPct val="95000"/>
              </a:lnSpc>
            </a:pPr>
            <a:r>
              <a:rPr lang="en-US" sz="1400" b="1">
                <a:latin typeface="Courier New" charset="0"/>
              </a:rPr>
              <a:t>         throw new ErrorException(ex);</a:t>
            </a:r>
          </a:p>
          <a:p>
            <a:pPr>
              <a:lnSpc>
                <a:spcPct val="95000"/>
              </a:lnSpc>
            </a:pPr>
            <a:r>
              <a:rPr lang="en-US" sz="1400" b="1">
                <a:latin typeface="Courier New" charset="0"/>
              </a:rPr>
              <a:t>      } catch (NumberFormatException ex) {</a:t>
            </a:r>
          </a:p>
          <a:p>
            <a:pPr>
              <a:lnSpc>
                <a:spcPct val="95000"/>
              </a:lnSpc>
            </a:pPr>
            <a:r>
              <a:rPr lang="en-US" sz="1400" b="1">
                <a:latin typeface="Courier New" charset="0"/>
              </a:rPr>
              <a:t>         throw new ErrorException("Illegal question number");</a:t>
            </a:r>
          </a:p>
          <a:p>
            <a:pPr>
              <a:lnSpc>
                <a:spcPct val="95000"/>
              </a:lnSpc>
            </a:pPr>
            <a:r>
              <a:rPr lang="en-US" sz="1400" b="1">
                <a:latin typeface="Courier New" charset="0"/>
              </a:rPr>
              <a:t>      }</a:t>
            </a:r>
          </a:p>
          <a:p>
            <a:pPr>
              <a:lnSpc>
                <a:spcPct val="95000"/>
              </a:lnSpc>
            </a:pPr>
            <a:r>
              <a:rPr lang="en-US" sz="1400" b="1">
                <a:latin typeface="Courier New" charset="0"/>
              </a:rPr>
              <a:t>   }</a:t>
            </a:r>
          </a:p>
        </p:txBody>
      </p:sp>
      <p:grpSp>
        <p:nvGrpSpPr>
          <p:cNvPr id="457732" name="Group 4"/>
          <p:cNvGrpSpPr>
            <a:grpSpLocks/>
          </p:cNvGrpSpPr>
          <p:nvPr/>
        </p:nvGrpSpPr>
        <p:grpSpPr bwMode="auto">
          <a:xfrm>
            <a:off x="355600" y="1143000"/>
            <a:ext cx="8494713" cy="5257800"/>
            <a:chOff x="240" y="720"/>
            <a:chExt cx="5280" cy="3312"/>
          </a:xfrm>
        </p:grpSpPr>
        <p:sp>
          <p:nvSpPr>
            <p:cNvPr id="457733"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457734" name="Text Box 6"/>
            <p:cNvSpPr txBox="1">
              <a:spLocks noChangeArrowheads="1"/>
            </p:cNvSpPr>
            <p:nvPr/>
          </p:nvSpPr>
          <p:spPr bwMode="auto">
            <a:xfrm>
              <a:off x="251" y="752"/>
              <a:ext cx="5261" cy="3106"/>
            </a:xfrm>
            <a:prstGeom prst="rect">
              <a:avLst/>
            </a:prstGeom>
            <a:noFill/>
            <a:ln w="9525">
              <a:noFill/>
              <a:miter lim="800000"/>
              <a:headEnd/>
              <a:tailEnd/>
            </a:ln>
            <a:effectLst/>
          </p:spPr>
          <p:txBody>
            <a:bodyPr>
              <a:prstTxWarp prst="textNoShape">
                <a:avLst/>
              </a:prstTxWarp>
              <a:spAutoFit/>
            </a:bodyPr>
            <a:lstStyle/>
            <a:p>
              <a:pPr>
                <a:lnSpc>
                  <a:spcPct val="95000"/>
                </a:lnSpc>
              </a:pPr>
              <a:r>
                <a:rPr lang="en-US" sz="1400" b="1">
                  <a:solidFill>
                    <a:srgbClr val="0000FF"/>
                  </a:solidFill>
                  <a:latin typeface="Courier New" charset="0"/>
                  <a:ea typeface="ＭＳ Ｐゴシック" charset="-128"/>
                  <a:cs typeface="ＭＳ Ｐゴシック" charset="-128"/>
                </a:rPr>
                <a:t>/**</a:t>
              </a:r>
            </a:p>
            <a:p>
              <a:pPr>
                <a:lnSpc>
                  <a:spcPct val="95000"/>
                </a:lnSpc>
              </a:pPr>
              <a:r>
                <a:rPr lang="en-US" sz="1400" b="1">
                  <a:solidFill>
                    <a:srgbClr val="0000FF"/>
                  </a:solidFill>
                  <a:latin typeface="Courier New" charset="0"/>
                  <a:ea typeface="ＭＳ Ｐゴシック" charset="-128"/>
                  <a:cs typeface="ＭＳ Ｐゴシック" charset="-128"/>
                </a:rPr>
                <a:t> * Returns the number of this question.</a:t>
              </a:r>
            </a:p>
            <a:p>
              <a:pPr>
                <a:lnSpc>
                  <a:spcPct val="95000"/>
                </a:lnSpc>
              </a:pPr>
              <a:r>
                <a:rPr lang="en-US" sz="1400" b="1">
                  <a:solidFill>
                    <a:srgbClr val="0000FF"/>
                  </a:solidFill>
                  <a:latin typeface="Courier New" charset="0"/>
                  <a:ea typeface="ＭＳ Ｐゴシック" charset="-128"/>
                  <a:cs typeface="ＭＳ Ｐゴシック" charset="-128"/>
                </a:rPr>
                <a:t> */</a:t>
              </a:r>
            </a:p>
            <a:p>
              <a:pPr>
                <a:lnSpc>
                  <a:spcPct val="95000"/>
                </a:lnSpc>
              </a:pPr>
              <a:r>
                <a:rPr lang="en-US" sz="1400" b="1">
                  <a:latin typeface="Courier New" charset="0"/>
                  <a:ea typeface="ＭＳ Ｐゴシック" charset="-128"/>
                  <a:cs typeface="ＭＳ Ｐゴシック" charset="-128"/>
                </a:rPr>
                <a:t>    public int getQuestionNumber() {</a:t>
              </a:r>
            </a:p>
            <a:p>
              <a:pPr>
                <a:lnSpc>
                  <a:spcPct val="95000"/>
                </a:lnSpc>
              </a:pPr>
              <a:r>
                <a:rPr lang="en-US" sz="1400" b="1">
                  <a:latin typeface="Courier New" charset="0"/>
                  <a:ea typeface="ＭＳ Ｐゴシック" charset="-128"/>
                  <a:cs typeface="ＭＳ Ｐゴシック" charset="-128"/>
                </a:rPr>
                <a:t>       return questionNumber;</a:t>
              </a:r>
            </a:p>
            <a:p>
              <a:pPr>
                <a:lnSpc>
                  <a:spcPct val="95000"/>
                </a:lnSpc>
              </a:pPr>
              <a:r>
                <a:rPr lang="en-US" sz="1400" b="1">
                  <a:latin typeface="Courier New" charset="0"/>
                  <a:ea typeface="ＭＳ Ｐゴシック" charset="-128"/>
                  <a:cs typeface="ＭＳ Ｐゴシック" charset="-128"/>
                </a:rPr>
                <a:t>    }</a:t>
              </a:r>
            </a:p>
            <a:p>
              <a:pPr>
                <a:lnSpc>
                  <a:spcPct val="95000"/>
                </a:lnSpc>
              </a:pPr>
              <a:endParaRPr lang="en-US" sz="1400" b="1">
                <a:latin typeface="Courier New" charset="0"/>
                <a:ea typeface="ＭＳ Ｐゴシック" charset="-128"/>
                <a:cs typeface="ＭＳ Ｐゴシック" charset="-128"/>
              </a:endParaRPr>
            </a:p>
            <a:p>
              <a:pPr>
                <a:lnSpc>
                  <a:spcPct val="95000"/>
                </a:lnSpc>
              </a:pPr>
              <a:r>
                <a:rPr lang="en-US" sz="1400" b="1">
                  <a:solidFill>
                    <a:srgbClr val="0000FF"/>
                  </a:solidFill>
                  <a:latin typeface="Courier New" charset="0"/>
                  <a:ea typeface="ＭＳ Ｐゴシック" charset="-128"/>
                  <a:cs typeface="ＭＳ Ｐゴシック" charset="-128"/>
                </a:rPr>
                <a:t>/**</a:t>
              </a:r>
            </a:p>
            <a:p>
              <a:pPr>
                <a:lnSpc>
                  <a:spcPct val="95000"/>
                </a:lnSpc>
              </a:pPr>
              <a:r>
                <a:rPr lang="en-US" sz="1400" b="1">
                  <a:solidFill>
                    <a:srgbClr val="0000FF"/>
                  </a:solidFill>
                  <a:latin typeface="Courier New" charset="0"/>
                  <a:ea typeface="ＭＳ Ｐゴシック" charset="-128"/>
                  <a:cs typeface="ＭＳ Ｐゴシック" charset="-128"/>
                </a:rPr>
                <a:t> * Returns an ArrayList containing the text for this question.</a:t>
              </a:r>
            </a:p>
            <a:p>
              <a:pPr>
                <a:lnSpc>
                  <a:spcPct val="95000"/>
                </a:lnSpc>
              </a:pPr>
              <a:r>
                <a:rPr lang="en-US" sz="1400" b="1">
                  <a:solidFill>
                    <a:srgbClr val="0000FF"/>
                  </a:solidFill>
                  <a:latin typeface="Courier New" charset="0"/>
                  <a:ea typeface="ＭＳ Ｐゴシック" charset="-128"/>
                  <a:cs typeface="ＭＳ Ｐゴシック" charset="-128"/>
                </a:rPr>
                <a:t> */</a:t>
              </a:r>
            </a:p>
            <a:p>
              <a:pPr>
                <a:lnSpc>
                  <a:spcPct val="95000"/>
                </a:lnSpc>
              </a:pPr>
              <a:r>
                <a:rPr lang="en-US" sz="1400" b="1">
                  <a:latin typeface="Courier New" charset="0"/>
                  <a:ea typeface="ＭＳ Ｐゴシック" charset="-128"/>
                  <a:cs typeface="ＭＳ Ｐゴシック" charset="-128"/>
                </a:rPr>
                <a:t>    public ArrayList&lt;String&gt; getQuestionText() {</a:t>
              </a:r>
            </a:p>
            <a:p>
              <a:pPr>
                <a:lnSpc>
                  <a:spcPct val="95000"/>
                </a:lnSpc>
              </a:pPr>
              <a:r>
                <a:rPr lang="en-US" sz="1400" b="1">
                  <a:latin typeface="Courier New" charset="0"/>
                  <a:ea typeface="ＭＳ Ｐゴシック" charset="-128"/>
                  <a:cs typeface="ＭＳ Ｐゴシック" charset="-128"/>
                </a:rPr>
                <a:t>       return questionText;</a:t>
              </a:r>
            </a:p>
            <a:p>
              <a:pPr>
                <a:lnSpc>
                  <a:spcPct val="95000"/>
                </a:lnSpc>
              </a:pPr>
              <a:r>
                <a:rPr lang="en-US" sz="1400" b="1">
                  <a:latin typeface="Courier New" charset="0"/>
                  <a:ea typeface="ＭＳ Ｐゴシック" charset="-128"/>
                  <a:cs typeface="ＭＳ Ｐゴシック" charset="-128"/>
                </a:rPr>
                <a:t>    }</a:t>
              </a:r>
            </a:p>
            <a:p>
              <a:pPr>
                <a:lnSpc>
                  <a:spcPct val="95000"/>
                </a:lnSpc>
              </a:pPr>
              <a:endParaRPr lang="en-US" sz="1400" b="1">
                <a:latin typeface="Courier New" charset="0"/>
                <a:ea typeface="ＭＳ Ｐゴシック" charset="-128"/>
                <a:cs typeface="ＭＳ Ｐゴシック" charset="-128"/>
              </a:endParaRPr>
            </a:p>
            <a:p>
              <a:pPr>
                <a:lnSpc>
                  <a:spcPct val="95000"/>
                </a:lnSpc>
              </a:pPr>
              <a:r>
                <a:rPr lang="en-US" sz="1400" b="1">
                  <a:solidFill>
                    <a:srgbClr val="0000FF"/>
                  </a:solidFill>
                  <a:latin typeface="Courier New" charset="0"/>
                  <a:ea typeface="ＭＳ Ｐゴシック" charset="-128"/>
                  <a:cs typeface="ＭＳ Ｐゴシック" charset="-128"/>
                </a:rPr>
                <a:t>/**</a:t>
              </a:r>
            </a:p>
            <a:p>
              <a:pPr>
                <a:lnSpc>
                  <a:spcPct val="95000"/>
                </a:lnSpc>
              </a:pPr>
              <a:r>
                <a:rPr lang="en-US" sz="1400" b="1">
                  <a:solidFill>
                    <a:srgbClr val="0000FF"/>
                  </a:solidFill>
                  <a:latin typeface="Courier New" charset="0"/>
                  <a:ea typeface="ＭＳ Ｐゴシック" charset="-128"/>
                  <a:cs typeface="ＭＳ Ｐゴシック" charset="-128"/>
                </a:rPr>
                <a:t> * Looks up the answer in the table of possible answers for this question.</a:t>
              </a:r>
            </a:p>
            <a:p>
              <a:pPr>
                <a:lnSpc>
                  <a:spcPct val="95000"/>
                </a:lnSpc>
              </a:pPr>
              <a:r>
                <a:rPr lang="en-US" sz="1400" b="1">
                  <a:solidFill>
                    <a:srgbClr val="0000FF"/>
                  </a:solidFill>
                  <a:latin typeface="Courier New" charset="0"/>
                  <a:ea typeface="ＭＳ Ｐゴシック" charset="-128"/>
                  <a:cs typeface="ＭＳ Ｐゴシック" charset="-128"/>
                </a:rPr>
                <a:t> * If a match is found, the number of the associated next question is</a:t>
              </a:r>
            </a:p>
            <a:p>
              <a:pPr>
                <a:lnSpc>
                  <a:spcPct val="95000"/>
                </a:lnSpc>
              </a:pPr>
              <a:r>
                <a:rPr lang="en-US" sz="1400" b="1">
                  <a:solidFill>
                    <a:srgbClr val="0000FF"/>
                  </a:solidFill>
                  <a:latin typeface="Courier New" charset="0"/>
                  <a:ea typeface="ＭＳ Ｐゴシック" charset="-128"/>
                  <a:cs typeface="ＭＳ Ｐゴシック" charset="-128"/>
                </a:rPr>
                <a:t> * returned.  If not, the method returns -1.</a:t>
              </a:r>
            </a:p>
            <a:p>
              <a:pPr>
                <a:lnSpc>
                  <a:spcPct val="95000"/>
                </a:lnSpc>
              </a:pPr>
              <a:r>
                <a:rPr lang="en-US" sz="1400" b="1">
                  <a:solidFill>
                    <a:srgbClr val="0000FF"/>
                  </a:solidFill>
                  <a:latin typeface="Courier New" charset="0"/>
                  <a:ea typeface="ＭＳ Ｐゴシック" charset="-128"/>
                  <a:cs typeface="ＭＳ Ｐゴシック" charset="-128"/>
                </a:rPr>
                <a:t> */</a:t>
              </a:r>
            </a:p>
            <a:p>
              <a:pPr>
                <a:lnSpc>
                  <a:spcPct val="95000"/>
                </a:lnSpc>
              </a:pPr>
              <a:r>
                <a:rPr lang="en-US" sz="1400" b="1">
                  <a:latin typeface="Courier New" charset="0"/>
                  <a:ea typeface="ＭＳ Ｐゴシック" charset="-128"/>
                  <a:cs typeface="ＭＳ Ｐゴシック" charset="-128"/>
                </a:rPr>
                <a:t>    public int lookupAnswer(String answer) {</a:t>
              </a:r>
            </a:p>
            <a:p>
              <a:pPr>
                <a:lnSpc>
                  <a:spcPct val="95000"/>
                </a:lnSpc>
              </a:pPr>
              <a:r>
                <a:rPr lang="en-US" sz="1400" b="1">
                  <a:latin typeface="Courier New" charset="0"/>
                  <a:ea typeface="ＭＳ Ｐゴシック" charset="-128"/>
                  <a:cs typeface="ＭＳ Ｐゴシック" charset="-128"/>
                </a:rPr>
                <a:t>       Integer value = answerTable.get(answer.toUpperCase());</a:t>
              </a:r>
            </a:p>
            <a:p>
              <a:pPr>
                <a:lnSpc>
                  <a:spcPct val="95000"/>
                </a:lnSpc>
              </a:pPr>
              <a:r>
                <a:rPr lang="en-US" sz="1400" b="1">
                  <a:latin typeface="Courier New" charset="0"/>
                  <a:ea typeface="ＭＳ Ｐゴシック" charset="-128"/>
                  <a:cs typeface="ＭＳ Ｐゴシック" charset="-128"/>
                </a:rPr>
                <a:t>       if (value == null) return -1;</a:t>
              </a:r>
            </a:p>
            <a:p>
              <a:pPr>
                <a:lnSpc>
                  <a:spcPct val="95000"/>
                </a:lnSpc>
              </a:pPr>
              <a:r>
                <a:rPr lang="en-US" sz="1400" b="1">
                  <a:latin typeface="Courier New" charset="0"/>
                  <a:ea typeface="ＭＳ Ｐゴシック" charset="-128"/>
                  <a:cs typeface="ＭＳ Ｐゴシック" charset="-128"/>
                </a:rPr>
                <a:t>       return value;</a:t>
              </a:r>
            </a:p>
            <a:p>
              <a:pPr>
                <a:lnSpc>
                  <a:spcPct val="95000"/>
                </a:lnSpc>
              </a:pPr>
              <a:r>
                <a:rPr lang="en-US" sz="1400" b="1">
                  <a:latin typeface="Courier New" charset="0"/>
                  <a:ea typeface="ＭＳ Ｐゴシック" charset="-128"/>
                  <a:cs typeface="ＭＳ Ｐゴシック" charset="-128"/>
                </a:rPr>
                <a:t>    }</a:t>
              </a:r>
            </a:p>
          </p:txBody>
        </p:sp>
      </p:grpSp>
      <p:sp>
        <p:nvSpPr>
          <p:cNvPr id="457735"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57736"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57737" name="Rectangle 9"/>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charset="0"/>
              </a:rPr>
              <a:t>Code for the </a:t>
            </a:r>
            <a:r>
              <a:rPr lang="en-US" sz="3600" b="1">
                <a:solidFill>
                  <a:srgbClr val="FF0000"/>
                </a:solidFill>
                <a:latin typeface="Courier New" charset="0"/>
              </a:rPr>
              <a:t>TMQuestion</a:t>
            </a:r>
            <a:r>
              <a:rPr lang="en-US" sz="4000">
                <a:solidFill>
                  <a:srgbClr val="FF0000"/>
                </a:solidFill>
                <a:latin typeface="Times New Roman" charset="0"/>
              </a:rPr>
              <a:t> Class</a:t>
            </a:r>
          </a:p>
        </p:txBody>
      </p:sp>
      <p:sp>
        <p:nvSpPr>
          <p:cNvPr id="457738"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457739" name="Text Box 11">
            <a:hlinkClick r:id="" action="ppaction://hlinkshowjump?jump=nextslide"/>
          </p:cNvPr>
          <p:cNvSpPr txBox="1">
            <a:spLocks noChangeArrowheads="1"/>
          </p:cNvSpPr>
          <p:nvPr/>
        </p:nvSpPr>
        <p:spPr bwMode="auto">
          <a:xfrm>
            <a:off x="8267700" y="6553200"/>
            <a:ext cx="7239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charset="0"/>
              </a:rPr>
              <a:t>skip code</a:t>
            </a:r>
          </a:p>
        </p:txBody>
      </p:sp>
      <p:sp>
        <p:nvSpPr>
          <p:cNvPr id="457740" name="Text Box 12"/>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charset="0"/>
              </a:rPr>
              <a:t>page 3 of 4</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457731"/>
                                        </p:tgtEl>
                                        <p:attrNameLst>
                                          <p:attrName>ppt_x</p:attrName>
                                        </p:attrNameLst>
                                      </p:cBhvr>
                                      <p:tavLst>
                                        <p:tav tm="0">
                                          <p:val>
                                            <p:strVal val="ppt_x"/>
                                          </p:val>
                                        </p:tav>
                                        <p:tav tm="100000">
                                          <p:val>
                                            <p:strVal val="ppt_x"/>
                                          </p:val>
                                        </p:tav>
                                      </p:tavLst>
                                    </p:anim>
                                    <p:anim calcmode="lin" valueType="num">
                                      <p:cBhvr additive="base">
                                        <p:cTn id="7" dur="1000"/>
                                        <p:tgtEl>
                                          <p:spTgt spid="457731"/>
                                        </p:tgtEl>
                                        <p:attrNameLst>
                                          <p:attrName>ppt_y</p:attrName>
                                        </p:attrNameLst>
                                      </p:cBhvr>
                                      <p:tavLst>
                                        <p:tav tm="0">
                                          <p:val>
                                            <p:strVal val="ppt_y"/>
                                          </p:val>
                                        </p:tav>
                                        <p:tav tm="100000">
                                          <p:val>
                                            <p:strVal val="0-ppt_h/2"/>
                                          </p:val>
                                        </p:tav>
                                      </p:tavLst>
                                    </p:anim>
                                    <p:set>
                                      <p:cBhvr>
                                        <p:cTn id="8" dur="1" fill="hold">
                                          <p:stCondLst>
                                            <p:cond delay="999"/>
                                          </p:stCondLst>
                                        </p:cTn>
                                        <p:tgtEl>
                                          <p:spTgt spid="457731"/>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457732"/>
                                        </p:tgtEl>
                                        <p:attrNameLst>
                                          <p:attrName>style.visibility</p:attrName>
                                        </p:attrNameLst>
                                      </p:cBhvr>
                                      <p:to>
                                        <p:strVal val="visible"/>
                                      </p:to>
                                    </p:set>
                                    <p:anim calcmode="lin" valueType="num">
                                      <p:cBhvr additive="base">
                                        <p:cTn id="11" dur="1000" fill="hold"/>
                                        <p:tgtEl>
                                          <p:spTgt spid="457732"/>
                                        </p:tgtEl>
                                        <p:attrNameLst>
                                          <p:attrName>ppt_x</p:attrName>
                                        </p:attrNameLst>
                                      </p:cBhvr>
                                      <p:tavLst>
                                        <p:tav tm="0">
                                          <p:val>
                                            <p:strVal val="#ppt_x"/>
                                          </p:val>
                                        </p:tav>
                                        <p:tav tm="100000">
                                          <p:val>
                                            <p:strVal val="#ppt_x"/>
                                          </p:val>
                                        </p:tav>
                                      </p:tavLst>
                                    </p:anim>
                                    <p:anim calcmode="lin" valueType="num">
                                      <p:cBhvr additive="base">
                                        <p:cTn id="12" dur="1000" fill="hold"/>
                                        <p:tgtEl>
                                          <p:spTgt spid="4577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7731" grpId="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1826"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461827" name="Text Box 3"/>
          <p:cNvSpPr txBox="1">
            <a:spLocks noChangeArrowheads="1"/>
          </p:cNvSpPr>
          <p:nvPr/>
        </p:nvSpPr>
        <p:spPr bwMode="auto">
          <a:xfrm>
            <a:off x="373063" y="1193800"/>
            <a:ext cx="8440737" cy="4930775"/>
          </a:xfrm>
          <a:prstGeom prst="rect">
            <a:avLst/>
          </a:prstGeom>
          <a:noFill/>
          <a:ln w="9525">
            <a:noFill/>
            <a:miter lim="800000"/>
            <a:headEnd/>
            <a:tailEnd/>
          </a:ln>
          <a:effectLst/>
        </p:spPr>
        <p:txBody>
          <a:bodyPr>
            <a:prstTxWarp prst="textNoShape">
              <a:avLst/>
            </a:prstTxWarp>
            <a:spAutoFit/>
          </a:bodyPr>
          <a:lstStyle/>
          <a:p>
            <a:pPr>
              <a:lnSpc>
                <a:spcPct val="95000"/>
              </a:lnSpc>
            </a:pPr>
            <a:r>
              <a:rPr lang="en-US" sz="1400" b="1">
                <a:solidFill>
                  <a:srgbClr val="0000FF"/>
                </a:solidFill>
                <a:latin typeface="Courier New" charset="0"/>
                <a:ea typeface="ＭＳ Ｐゴシック" charset="-128"/>
                <a:cs typeface="ＭＳ Ｐゴシック" charset="-128"/>
              </a:rPr>
              <a:t>/**</a:t>
            </a:r>
          </a:p>
          <a:p>
            <a:pPr>
              <a:lnSpc>
                <a:spcPct val="95000"/>
              </a:lnSpc>
            </a:pPr>
            <a:r>
              <a:rPr lang="en-US" sz="1400" b="1">
                <a:solidFill>
                  <a:srgbClr val="0000FF"/>
                </a:solidFill>
                <a:latin typeface="Courier New" charset="0"/>
                <a:ea typeface="ＭＳ Ｐゴシック" charset="-128"/>
                <a:cs typeface="ＭＳ Ｐゴシック" charset="-128"/>
              </a:rPr>
              <a:t> * Returns the number of this question.</a:t>
            </a:r>
          </a:p>
          <a:p>
            <a:pPr>
              <a:lnSpc>
                <a:spcPct val="95000"/>
              </a:lnSpc>
            </a:pPr>
            <a:r>
              <a:rPr lang="en-US" sz="1400" b="1">
                <a:solidFill>
                  <a:srgbClr val="0000FF"/>
                </a:solidFill>
                <a:latin typeface="Courier New" charset="0"/>
                <a:ea typeface="ＭＳ Ｐゴシック" charset="-128"/>
                <a:cs typeface="ＭＳ Ｐゴシック" charset="-128"/>
              </a:rPr>
              <a:t> */</a:t>
            </a:r>
          </a:p>
          <a:p>
            <a:pPr>
              <a:lnSpc>
                <a:spcPct val="95000"/>
              </a:lnSpc>
            </a:pPr>
            <a:r>
              <a:rPr lang="en-US" sz="1400" b="1">
                <a:latin typeface="Courier New" charset="0"/>
                <a:ea typeface="ＭＳ Ｐゴシック" charset="-128"/>
                <a:cs typeface="ＭＳ Ｐゴシック" charset="-128"/>
              </a:rPr>
              <a:t>    public int getQuestionNumber() {</a:t>
            </a:r>
          </a:p>
          <a:p>
            <a:pPr>
              <a:lnSpc>
                <a:spcPct val="95000"/>
              </a:lnSpc>
            </a:pPr>
            <a:r>
              <a:rPr lang="en-US" sz="1400" b="1">
                <a:latin typeface="Courier New" charset="0"/>
                <a:ea typeface="ＭＳ Ｐゴシック" charset="-128"/>
                <a:cs typeface="ＭＳ Ｐゴシック" charset="-128"/>
              </a:rPr>
              <a:t>       return questionNumber;</a:t>
            </a:r>
          </a:p>
          <a:p>
            <a:pPr>
              <a:lnSpc>
                <a:spcPct val="95000"/>
              </a:lnSpc>
            </a:pPr>
            <a:r>
              <a:rPr lang="en-US" sz="1400" b="1">
                <a:latin typeface="Courier New" charset="0"/>
                <a:ea typeface="ＭＳ Ｐゴシック" charset="-128"/>
                <a:cs typeface="ＭＳ Ｐゴシック" charset="-128"/>
              </a:rPr>
              <a:t>    }</a:t>
            </a:r>
          </a:p>
          <a:p>
            <a:pPr>
              <a:lnSpc>
                <a:spcPct val="95000"/>
              </a:lnSpc>
            </a:pPr>
            <a:endParaRPr lang="en-US" sz="1400" b="1">
              <a:latin typeface="Courier New" charset="0"/>
              <a:ea typeface="ＭＳ Ｐゴシック" charset="-128"/>
              <a:cs typeface="ＭＳ Ｐゴシック" charset="-128"/>
            </a:endParaRPr>
          </a:p>
          <a:p>
            <a:pPr>
              <a:lnSpc>
                <a:spcPct val="95000"/>
              </a:lnSpc>
            </a:pPr>
            <a:r>
              <a:rPr lang="en-US" sz="1400" b="1">
                <a:solidFill>
                  <a:srgbClr val="0000FF"/>
                </a:solidFill>
                <a:latin typeface="Courier New" charset="0"/>
                <a:ea typeface="ＭＳ Ｐゴシック" charset="-128"/>
                <a:cs typeface="ＭＳ Ｐゴシック" charset="-128"/>
              </a:rPr>
              <a:t>/**</a:t>
            </a:r>
          </a:p>
          <a:p>
            <a:pPr>
              <a:lnSpc>
                <a:spcPct val="95000"/>
              </a:lnSpc>
            </a:pPr>
            <a:r>
              <a:rPr lang="en-US" sz="1400" b="1">
                <a:solidFill>
                  <a:srgbClr val="0000FF"/>
                </a:solidFill>
                <a:latin typeface="Courier New" charset="0"/>
                <a:ea typeface="ＭＳ Ｐゴシック" charset="-128"/>
                <a:cs typeface="ＭＳ Ｐゴシック" charset="-128"/>
              </a:rPr>
              <a:t> * Returns an ArrayList containing the text for this question.</a:t>
            </a:r>
          </a:p>
          <a:p>
            <a:pPr>
              <a:lnSpc>
                <a:spcPct val="95000"/>
              </a:lnSpc>
            </a:pPr>
            <a:r>
              <a:rPr lang="en-US" sz="1400" b="1">
                <a:solidFill>
                  <a:srgbClr val="0000FF"/>
                </a:solidFill>
                <a:latin typeface="Courier New" charset="0"/>
                <a:ea typeface="ＭＳ Ｐゴシック" charset="-128"/>
                <a:cs typeface="ＭＳ Ｐゴシック" charset="-128"/>
              </a:rPr>
              <a:t> */</a:t>
            </a:r>
          </a:p>
          <a:p>
            <a:pPr>
              <a:lnSpc>
                <a:spcPct val="95000"/>
              </a:lnSpc>
            </a:pPr>
            <a:r>
              <a:rPr lang="en-US" sz="1400" b="1">
                <a:latin typeface="Courier New" charset="0"/>
                <a:ea typeface="ＭＳ Ｐゴシック" charset="-128"/>
                <a:cs typeface="ＭＳ Ｐゴシック" charset="-128"/>
              </a:rPr>
              <a:t>    public ArrayList&lt;String&gt; getQuestionText() {</a:t>
            </a:r>
          </a:p>
          <a:p>
            <a:pPr>
              <a:lnSpc>
                <a:spcPct val="95000"/>
              </a:lnSpc>
            </a:pPr>
            <a:r>
              <a:rPr lang="en-US" sz="1400" b="1">
                <a:latin typeface="Courier New" charset="0"/>
                <a:ea typeface="ＭＳ Ｐゴシック" charset="-128"/>
                <a:cs typeface="ＭＳ Ｐゴシック" charset="-128"/>
              </a:rPr>
              <a:t>       return questionText;</a:t>
            </a:r>
          </a:p>
          <a:p>
            <a:pPr>
              <a:lnSpc>
                <a:spcPct val="95000"/>
              </a:lnSpc>
            </a:pPr>
            <a:r>
              <a:rPr lang="en-US" sz="1400" b="1">
                <a:latin typeface="Courier New" charset="0"/>
                <a:ea typeface="ＭＳ Ｐゴシック" charset="-128"/>
                <a:cs typeface="ＭＳ Ｐゴシック" charset="-128"/>
              </a:rPr>
              <a:t>    }</a:t>
            </a:r>
          </a:p>
          <a:p>
            <a:pPr>
              <a:lnSpc>
                <a:spcPct val="95000"/>
              </a:lnSpc>
            </a:pPr>
            <a:endParaRPr lang="en-US" sz="1400" b="1">
              <a:latin typeface="Courier New" charset="0"/>
              <a:ea typeface="ＭＳ Ｐゴシック" charset="-128"/>
              <a:cs typeface="ＭＳ Ｐゴシック" charset="-128"/>
            </a:endParaRPr>
          </a:p>
          <a:p>
            <a:pPr>
              <a:lnSpc>
                <a:spcPct val="95000"/>
              </a:lnSpc>
            </a:pPr>
            <a:r>
              <a:rPr lang="en-US" sz="1400" b="1">
                <a:solidFill>
                  <a:srgbClr val="0000FF"/>
                </a:solidFill>
                <a:latin typeface="Courier New" charset="0"/>
                <a:ea typeface="ＭＳ Ｐゴシック" charset="-128"/>
                <a:cs typeface="ＭＳ Ｐゴシック" charset="-128"/>
              </a:rPr>
              <a:t>/**</a:t>
            </a:r>
          </a:p>
          <a:p>
            <a:pPr>
              <a:lnSpc>
                <a:spcPct val="95000"/>
              </a:lnSpc>
            </a:pPr>
            <a:r>
              <a:rPr lang="en-US" sz="1400" b="1">
                <a:solidFill>
                  <a:srgbClr val="0000FF"/>
                </a:solidFill>
                <a:latin typeface="Courier New" charset="0"/>
                <a:ea typeface="ＭＳ Ｐゴシック" charset="-128"/>
                <a:cs typeface="ＭＳ Ｐゴシック" charset="-128"/>
              </a:rPr>
              <a:t> * Looks up the answer in the table of possible answers for this question.</a:t>
            </a:r>
          </a:p>
          <a:p>
            <a:pPr>
              <a:lnSpc>
                <a:spcPct val="95000"/>
              </a:lnSpc>
            </a:pPr>
            <a:r>
              <a:rPr lang="en-US" sz="1400" b="1">
                <a:solidFill>
                  <a:srgbClr val="0000FF"/>
                </a:solidFill>
                <a:latin typeface="Courier New" charset="0"/>
                <a:ea typeface="ＭＳ Ｐゴシック" charset="-128"/>
                <a:cs typeface="ＭＳ Ｐゴシック" charset="-128"/>
              </a:rPr>
              <a:t> * If a match is found, the number of the associated next question is</a:t>
            </a:r>
          </a:p>
          <a:p>
            <a:pPr>
              <a:lnSpc>
                <a:spcPct val="95000"/>
              </a:lnSpc>
            </a:pPr>
            <a:r>
              <a:rPr lang="en-US" sz="1400" b="1">
                <a:solidFill>
                  <a:srgbClr val="0000FF"/>
                </a:solidFill>
                <a:latin typeface="Courier New" charset="0"/>
                <a:ea typeface="ＭＳ Ｐゴシック" charset="-128"/>
                <a:cs typeface="ＭＳ Ｐゴシック" charset="-128"/>
              </a:rPr>
              <a:t> * returned.  If not, the method returns -1.</a:t>
            </a:r>
          </a:p>
          <a:p>
            <a:pPr>
              <a:lnSpc>
                <a:spcPct val="95000"/>
              </a:lnSpc>
            </a:pPr>
            <a:r>
              <a:rPr lang="en-US" sz="1400" b="1">
                <a:solidFill>
                  <a:srgbClr val="0000FF"/>
                </a:solidFill>
                <a:latin typeface="Courier New" charset="0"/>
                <a:ea typeface="ＭＳ Ｐゴシック" charset="-128"/>
                <a:cs typeface="ＭＳ Ｐゴシック" charset="-128"/>
              </a:rPr>
              <a:t> */</a:t>
            </a:r>
          </a:p>
          <a:p>
            <a:pPr>
              <a:lnSpc>
                <a:spcPct val="95000"/>
              </a:lnSpc>
            </a:pPr>
            <a:r>
              <a:rPr lang="en-US" sz="1400" b="1">
                <a:latin typeface="Courier New" charset="0"/>
                <a:ea typeface="ＭＳ Ｐゴシック" charset="-128"/>
                <a:cs typeface="ＭＳ Ｐゴシック" charset="-128"/>
              </a:rPr>
              <a:t>    public int lookupAnswer(String answer) {</a:t>
            </a:r>
          </a:p>
          <a:p>
            <a:pPr>
              <a:lnSpc>
                <a:spcPct val="95000"/>
              </a:lnSpc>
            </a:pPr>
            <a:r>
              <a:rPr lang="en-US" sz="1400" b="1">
                <a:latin typeface="Courier New" charset="0"/>
                <a:ea typeface="ＭＳ Ｐゴシック" charset="-128"/>
                <a:cs typeface="ＭＳ Ｐゴシック" charset="-128"/>
              </a:rPr>
              <a:t>       Integer value = answerTable.get(answer.toUpperCase());</a:t>
            </a:r>
          </a:p>
          <a:p>
            <a:pPr>
              <a:lnSpc>
                <a:spcPct val="95000"/>
              </a:lnSpc>
            </a:pPr>
            <a:r>
              <a:rPr lang="en-US" sz="1400" b="1">
                <a:latin typeface="Courier New" charset="0"/>
                <a:ea typeface="ＭＳ Ｐゴシック" charset="-128"/>
                <a:cs typeface="ＭＳ Ｐゴシック" charset="-128"/>
              </a:rPr>
              <a:t>       if (value == null) return -1;</a:t>
            </a:r>
          </a:p>
          <a:p>
            <a:pPr>
              <a:lnSpc>
                <a:spcPct val="95000"/>
              </a:lnSpc>
            </a:pPr>
            <a:r>
              <a:rPr lang="en-US" sz="1400" b="1">
                <a:latin typeface="Courier New" charset="0"/>
                <a:ea typeface="ＭＳ Ｐゴシック" charset="-128"/>
                <a:cs typeface="ＭＳ Ｐゴシック" charset="-128"/>
              </a:rPr>
              <a:t>       return value;</a:t>
            </a:r>
          </a:p>
          <a:p>
            <a:pPr>
              <a:lnSpc>
                <a:spcPct val="95000"/>
              </a:lnSpc>
            </a:pPr>
            <a:r>
              <a:rPr lang="en-US" sz="1400" b="1">
                <a:latin typeface="Courier New" charset="0"/>
                <a:ea typeface="ＭＳ Ｐゴシック" charset="-128"/>
                <a:cs typeface="ＭＳ Ｐゴシック" charset="-128"/>
              </a:rPr>
              <a:t>    }</a:t>
            </a:r>
          </a:p>
        </p:txBody>
      </p:sp>
      <p:grpSp>
        <p:nvGrpSpPr>
          <p:cNvPr id="461828" name="Group 4"/>
          <p:cNvGrpSpPr>
            <a:grpSpLocks/>
          </p:cNvGrpSpPr>
          <p:nvPr/>
        </p:nvGrpSpPr>
        <p:grpSpPr bwMode="auto">
          <a:xfrm>
            <a:off x="355600" y="1143000"/>
            <a:ext cx="8494713" cy="5257800"/>
            <a:chOff x="240" y="720"/>
            <a:chExt cx="5280" cy="3312"/>
          </a:xfrm>
        </p:grpSpPr>
        <p:sp>
          <p:nvSpPr>
            <p:cNvPr id="461829"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461830" name="Text Box 6"/>
            <p:cNvSpPr txBox="1">
              <a:spLocks noChangeArrowheads="1"/>
            </p:cNvSpPr>
            <p:nvPr/>
          </p:nvSpPr>
          <p:spPr bwMode="auto">
            <a:xfrm>
              <a:off x="251" y="752"/>
              <a:ext cx="5261" cy="2979"/>
            </a:xfrm>
            <a:prstGeom prst="rect">
              <a:avLst/>
            </a:prstGeom>
            <a:noFill/>
            <a:ln w="9525">
              <a:noFill/>
              <a:miter lim="800000"/>
              <a:headEnd/>
              <a:tailEnd/>
            </a:ln>
            <a:effectLst/>
          </p:spPr>
          <p:txBody>
            <a:bodyPr>
              <a:prstTxWarp prst="textNoShape">
                <a:avLst/>
              </a:prstTxWarp>
              <a:spAutoFit/>
            </a:bodyPr>
            <a:lstStyle/>
            <a:p>
              <a:pPr>
                <a:lnSpc>
                  <a:spcPct val="95000"/>
                </a:lnSpc>
              </a:pPr>
              <a:r>
                <a:rPr lang="en-US" sz="1400" b="1">
                  <a:solidFill>
                    <a:srgbClr val="0000FF"/>
                  </a:solidFill>
                  <a:latin typeface="Courier New" charset="0"/>
                </a:rPr>
                <a:t>/**</a:t>
              </a:r>
            </a:p>
            <a:p>
              <a:pPr>
                <a:lnSpc>
                  <a:spcPct val="95000"/>
                </a:lnSpc>
              </a:pPr>
              <a:r>
                <a:rPr lang="en-US" sz="1400" b="1">
                  <a:solidFill>
                    <a:srgbClr val="0000FF"/>
                  </a:solidFill>
                  <a:latin typeface="Courier New" charset="0"/>
                </a:rPr>
                <a:t> * This method scans the answer line to separate the text of the answer</a:t>
              </a:r>
            </a:p>
            <a:p>
              <a:pPr>
                <a:lnSpc>
                  <a:spcPct val="95000"/>
                </a:lnSpc>
              </a:pPr>
              <a:r>
                <a:rPr lang="en-US" sz="1400" b="1">
                  <a:solidFill>
                    <a:srgbClr val="0000FF"/>
                  </a:solidFill>
                  <a:latin typeface="Courier New" charset="0"/>
                </a:rPr>
                <a:t> * from the number of the next question.  The value of the next question</a:t>
              </a:r>
            </a:p>
            <a:p>
              <a:pPr>
                <a:lnSpc>
                  <a:spcPct val="95000"/>
                </a:lnSpc>
              </a:pPr>
              <a:r>
                <a:rPr lang="en-US" sz="1400" b="1">
                  <a:solidFill>
                    <a:srgbClr val="0000FF"/>
                  </a:solidFill>
                  <a:latin typeface="Courier New" charset="0"/>
                </a:rPr>
                <a:t> * is entered into the HashMap stored as part of this TMQuestion structure.</a:t>
              </a:r>
            </a:p>
            <a:p>
              <a:pPr>
                <a:lnSpc>
                  <a:spcPct val="95000"/>
                </a:lnSpc>
              </a:pPr>
              <a:r>
                <a:rPr lang="en-US" sz="1400" b="1">
                  <a:solidFill>
                    <a:srgbClr val="0000FF"/>
                  </a:solidFill>
                  <a:latin typeface="Courier New" charset="0"/>
                </a:rPr>
                <a:t> */</a:t>
              </a:r>
            </a:p>
            <a:p>
              <a:pPr>
                <a:lnSpc>
                  <a:spcPct val="95000"/>
                </a:lnSpc>
              </a:pPr>
              <a:r>
                <a:rPr lang="en-US" sz="1400" b="1">
                  <a:latin typeface="Courier New" charset="0"/>
                </a:rPr>
                <a:t>   private static void parseAnswerLine(TMQuestion question, String line) {</a:t>
              </a:r>
            </a:p>
            <a:p>
              <a:pPr>
                <a:lnSpc>
                  <a:spcPct val="95000"/>
                </a:lnSpc>
              </a:pPr>
              <a:r>
                <a:rPr lang="en-US" sz="1400" b="1">
                  <a:latin typeface="Courier New" charset="0"/>
                </a:rPr>
                <a:t>      int colon = line.indexOf(":");</a:t>
              </a:r>
            </a:p>
            <a:p>
              <a:pPr>
                <a:lnSpc>
                  <a:spcPct val="95000"/>
                </a:lnSpc>
              </a:pPr>
              <a:r>
                <a:rPr lang="en-US" sz="1400" b="1">
                  <a:latin typeface="Courier New" charset="0"/>
                </a:rPr>
                <a:t>      if (colon == -1) {</a:t>
              </a:r>
            </a:p>
            <a:p>
              <a:pPr>
                <a:lnSpc>
                  <a:spcPct val="95000"/>
                </a:lnSpc>
              </a:pPr>
              <a:r>
                <a:rPr lang="en-US" sz="1400" b="1">
                  <a:latin typeface="Courier New" charset="0"/>
                </a:rPr>
                <a:t>         throw new ErrorException("Missing colon in " + line);</a:t>
              </a:r>
            </a:p>
            <a:p>
              <a:pPr>
                <a:lnSpc>
                  <a:spcPct val="95000"/>
                </a:lnSpc>
              </a:pPr>
              <a:r>
                <a:rPr lang="en-US" sz="1400" b="1">
                  <a:latin typeface="Courier New" charset="0"/>
                </a:rPr>
                <a:t>      }</a:t>
              </a:r>
            </a:p>
            <a:p>
              <a:pPr>
                <a:lnSpc>
                  <a:spcPct val="95000"/>
                </a:lnSpc>
              </a:pPr>
              <a:r>
                <a:rPr lang="en-US" sz="1400" b="1">
                  <a:latin typeface="Courier New" charset="0"/>
                </a:rPr>
                <a:t>      String response = line.substring(0, colon).toUpperCase().trim();</a:t>
              </a:r>
            </a:p>
            <a:p>
              <a:pPr>
                <a:lnSpc>
                  <a:spcPct val="95000"/>
                </a:lnSpc>
              </a:pPr>
              <a:r>
                <a:rPr lang="en-US" sz="1400" b="1">
                  <a:latin typeface="Courier New" charset="0"/>
                </a:rPr>
                <a:t>      int nextQuestion = Integer.parseInt(line.substring(colon + 1).trim());</a:t>
              </a:r>
            </a:p>
            <a:p>
              <a:pPr>
                <a:lnSpc>
                  <a:spcPct val="95000"/>
                </a:lnSpc>
              </a:pPr>
              <a:r>
                <a:rPr lang="en-US" sz="1400" b="1">
                  <a:latin typeface="Courier New" charset="0"/>
                </a:rPr>
                <a:t>      question.answerTable.put(response, new Integer(nextQuestion));</a:t>
              </a:r>
            </a:p>
            <a:p>
              <a:pPr>
                <a:lnSpc>
                  <a:spcPct val="95000"/>
                </a:lnSpc>
              </a:pPr>
              <a:r>
                <a:rPr lang="en-US" sz="1400" b="1">
                  <a:latin typeface="Courier New" charset="0"/>
                </a:rPr>
                <a:t>   }</a:t>
              </a:r>
            </a:p>
            <a:p>
              <a:pPr>
                <a:lnSpc>
                  <a:spcPct val="95000"/>
                </a:lnSpc>
              </a:pPr>
              <a:endParaRPr lang="en-US" sz="1400" b="1">
                <a:latin typeface="Courier New" charset="0"/>
              </a:endParaRPr>
            </a:p>
            <a:p>
              <a:pPr>
                <a:lnSpc>
                  <a:spcPct val="95000"/>
                </a:lnSpc>
              </a:pPr>
              <a:r>
                <a:rPr lang="en-US" sz="1400" b="1">
                  <a:solidFill>
                    <a:srgbClr val="0000FF"/>
                  </a:solidFill>
                  <a:latin typeface="Courier New" charset="0"/>
                </a:rPr>
                <a:t>/* Private constants */</a:t>
              </a:r>
            </a:p>
            <a:p>
              <a:pPr>
                <a:lnSpc>
                  <a:spcPct val="95000"/>
                </a:lnSpc>
              </a:pPr>
              <a:r>
                <a:rPr lang="en-US" sz="1400" b="1">
                  <a:latin typeface="Courier New" charset="0"/>
                </a:rPr>
                <a:t>   private static String MARKER = "-----";</a:t>
              </a:r>
            </a:p>
            <a:p>
              <a:pPr>
                <a:lnSpc>
                  <a:spcPct val="95000"/>
                </a:lnSpc>
              </a:pPr>
              <a:endParaRPr lang="en-US" sz="1400" b="1">
                <a:latin typeface="Courier New" charset="0"/>
              </a:endParaRPr>
            </a:p>
            <a:p>
              <a:pPr>
                <a:lnSpc>
                  <a:spcPct val="95000"/>
                </a:lnSpc>
              </a:pPr>
              <a:r>
                <a:rPr lang="en-US" sz="1400" b="1">
                  <a:solidFill>
                    <a:srgbClr val="0000FF"/>
                  </a:solidFill>
                  <a:latin typeface="Courier New" charset="0"/>
                </a:rPr>
                <a:t>/* Instance variables */</a:t>
              </a:r>
            </a:p>
            <a:p>
              <a:pPr>
                <a:lnSpc>
                  <a:spcPct val="95000"/>
                </a:lnSpc>
              </a:pPr>
              <a:r>
                <a:rPr lang="en-US" sz="1400" b="1">
                  <a:latin typeface="Courier New" charset="0"/>
                </a:rPr>
                <a:t>   private int questionNumber;</a:t>
              </a:r>
            </a:p>
            <a:p>
              <a:pPr>
                <a:lnSpc>
                  <a:spcPct val="95000"/>
                </a:lnSpc>
              </a:pPr>
              <a:r>
                <a:rPr lang="en-US" sz="1400" b="1">
                  <a:latin typeface="Courier New" charset="0"/>
                </a:rPr>
                <a:t>   private ArrayList&lt;String&gt; questionText;</a:t>
              </a:r>
            </a:p>
            <a:p>
              <a:pPr>
                <a:lnSpc>
                  <a:spcPct val="95000"/>
                </a:lnSpc>
              </a:pPr>
              <a:r>
                <a:rPr lang="en-US" sz="1400" b="1">
                  <a:latin typeface="Courier New" charset="0"/>
                </a:rPr>
                <a:t>   private HashMap&lt;String,Integer&gt; answerTable;</a:t>
              </a:r>
            </a:p>
            <a:p>
              <a:pPr>
                <a:lnSpc>
                  <a:spcPct val="95000"/>
                </a:lnSpc>
              </a:pPr>
              <a:r>
                <a:rPr lang="en-US" sz="1400" b="1">
                  <a:latin typeface="Courier New" charset="0"/>
                </a:rPr>
                <a:t>}</a:t>
              </a:r>
            </a:p>
          </p:txBody>
        </p:sp>
      </p:grpSp>
      <p:sp>
        <p:nvSpPr>
          <p:cNvPr id="461831"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61832"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61833" name="Rectangle 9"/>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charset="0"/>
              </a:rPr>
              <a:t>Code for the </a:t>
            </a:r>
            <a:r>
              <a:rPr lang="en-US" sz="3600" b="1">
                <a:solidFill>
                  <a:srgbClr val="FF0000"/>
                </a:solidFill>
                <a:latin typeface="Courier New" charset="0"/>
              </a:rPr>
              <a:t>TMQuestion</a:t>
            </a:r>
            <a:r>
              <a:rPr lang="en-US" sz="4000">
                <a:solidFill>
                  <a:srgbClr val="FF0000"/>
                </a:solidFill>
                <a:latin typeface="Times New Roman" charset="0"/>
              </a:rPr>
              <a:t> Class</a:t>
            </a:r>
          </a:p>
        </p:txBody>
      </p:sp>
      <p:sp>
        <p:nvSpPr>
          <p:cNvPr id="461834"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461835" name="Text Box 11">
            <a:hlinkClick r:id="" action="ppaction://hlinkshowjump?jump=nextslide"/>
          </p:cNvPr>
          <p:cNvSpPr txBox="1">
            <a:spLocks noChangeArrowheads="1"/>
          </p:cNvSpPr>
          <p:nvPr/>
        </p:nvSpPr>
        <p:spPr bwMode="auto">
          <a:xfrm>
            <a:off x="8267700" y="6553200"/>
            <a:ext cx="7239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charset="0"/>
              </a:rPr>
              <a:t>skip code</a:t>
            </a:r>
          </a:p>
        </p:txBody>
      </p:sp>
      <p:sp>
        <p:nvSpPr>
          <p:cNvPr id="461836" name="Text Box 12"/>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charset="0"/>
              </a:rPr>
              <a:t>page 4 of 4</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461827"/>
                                        </p:tgtEl>
                                        <p:attrNameLst>
                                          <p:attrName>ppt_x</p:attrName>
                                        </p:attrNameLst>
                                      </p:cBhvr>
                                      <p:tavLst>
                                        <p:tav tm="0">
                                          <p:val>
                                            <p:strVal val="ppt_x"/>
                                          </p:val>
                                        </p:tav>
                                        <p:tav tm="100000">
                                          <p:val>
                                            <p:strVal val="ppt_x"/>
                                          </p:val>
                                        </p:tav>
                                      </p:tavLst>
                                    </p:anim>
                                    <p:anim calcmode="lin" valueType="num">
                                      <p:cBhvr additive="base">
                                        <p:cTn id="7" dur="1000"/>
                                        <p:tgtEl>
                                          <p:spTgt spid="461827"/>
                                        </p:tgtEl>
                                        <p:attrNameLst>
                                          <p:attrName>ppt_y</p:attrName>
                                        </p:attrNameLst>
                                      </p:cBhvr>
                                      <p:tavLst>
                                        <p:tav tm="0">
                                          <p:val>
                                            <p:strVal val="ppt_y"/>
                                          </p:val>
                                        </p:tav>
                                        <p:tav tm="100000">
                                          <p:val>
                                            <p:strVal val="0-ppt_h/2"/>
                                          </p:val>
                                        </p:tav>
                                      </p:tavLst>
                                    </p:anim>
                                    <p:set>
                                      <p:cBhvr>
                                        <p:cTn id="8" dur="1" fill="hold">
                                          <p:stCondLst>
                                            <p:cond delay="999"/>
                                          </p:stCondLst>
                                        </p:cTn>
                                        <p:tgtEl>
                                          <p:spTgt spid="461827"/>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461828"/>
                                        </p:tgtEl>
                                        <p:attrNameLst>
                                          <p:attrName>style.visibility</p:attrName>
                                        </p:attrNameLst>
                                      </p:cBhvr>
                                      <p:to>
                                        <p:strVal val="visible"/>
                                      </p:to>
                                    </p:set>
                                    <p:anim calcmode="lin" valueType="num">
                                      <p:cBhvr additive="base">
                                        <p:cTn id="11" dur="1000" fill="hold"/>
                                        <p:tgtEl>
                                          <p:spTgt spid="461828"/>
                                        </p:tgtEl>
                                        <p:attrNameLst>
                                          <p:attrName>ppt_x</p:attrName>
                                        </p:attrNameLst>
                                      </p:cBhvr>
                                      <p:tavLst>
                                        <p:tav tm="0">
                                          <p:val>
                                            <p:strVal val="#ppt_x"/>
                                          </p:val>
                                        </p:tav>
                                        <p:tav tm="100000">
                                          <p:val>
                                            <p:strVal val="#ppt_x"/>
                                          </p:val>
                                        </p:tav>
                                      </p:tavLst>
                                    </p:anim>
                                    <p:anim calcmode="lin" valueType="num">
                                      <p:cBhvr additive="base">
                                        <p:cTn id="12" dur="1000" fill="hold"/>
                                        <p:tgtEl>
                                          <p:spTgt spid="4618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1827" grpId="0"/>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3874"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463875" name="Text Box 3"/>
          <p:cNvSpPr txBox="1">
            <a:spLocks noChangeArrowheads="1"/>
          </p:cNvSpPr>
          <p:nvPr/>
        </p:nvSpPr>
        <p:spPr bwMode="auto">
          <a:xfrm>
            <a:off x="398463" y="1193800"/>
            <a:ext cx="8440737" cy="2713038"/>
          </a:xfrm>
          <a:prstGeom prst="rect">
            <a:avLst/>
          </a:prstGeom>
          <a:noFill/>
          <a:ln w="9525">
            <a:noFill/>
            <a:miter lim="800000"/>
            <a:headEnd/>
            <a:tailEnd/>
          </a:ln>
          <a:effectLst/>
        </p:spPr>
        <p:txBody>
          <a:bodyPr>
            <a:prstTxWarp prst="textNoShape">
              <a:avLst/>
            </a:prstTxWarp>
            <a:spAutoFit/>
          </a:bodyPr>
          <a:lstStyle/>
          <a:p>
            <a:pPr>
              <a:lnSpc>
                <a:spcPct val="95000"/>
              </a:lnSpc>
            </a:pPr>
            <a:r>
              <a:rPr lang="en-US" sz="1400" b="1">
                <a:solidFill>
                  <a:srgbClr val="0000FF"/>
                </a:solidFill>
                <a:latin typeface="Courier New" charset="0"/>
                <a:ea typeface="ＭＳ Ｐゴシック" charset="-128"/>
                <a:cs typeface="ＭＳ Ｐゴシック" charset="-128"/>
              </a:rPr>
              <a:t>/*</a:t>
            </a:r>
          </a:p>
          <a:p>
            <a:pPr>
              <a:lnSpc>
                <a:spcPct val="95000"/>
              </a:lnSpc>
            </a:pPr>
            <a:r>
              <a:rPr lang="en-US" sz="1400" b="1">
                <a:solidFill>
                  <a:srgbClr val="0000FF"/>
                </a:solidFill>
                <a:latin typeface="Courier New" charset="0"/>
                <a:ea typeface="ＭＳ Ｐゴシック" charset="-128"/>
                <a:cs typeface="ＭＳ Ｐゴシック" charset="-128"/>
              </a:rPr>
              <a:t> * File: TMCourse.java</a:t>
            </a:r>
          </a:p>
          <a:p>
            <a:pPr>
              <a:lnSpc>
                <a:spcPct val="95000"/>
              </a:lnSpc>
            </a:pPr>
            <a:r>
              <a:rPr lang="en-US" sz="1400" b="1">
                <a:solidFill>
                  <a:srgbClr val="0000FF"/>
                </a:solidFill>
                <a:latin typeface="Courier New" charset="0"/>
                <a:ea typeface="ＭＳ Ｐゴシック" charset="-128"/>
                <a:cs typeface="ＭＳ Ｐゴシック" charset="-128"/>
              </a:rPr>
              <a:t> * -------------------</a:t>
            </a:r>
          </a:p>
          <a:p>
            <a:pPr>
              <a:lnSpc>
                <a:spcPct val="95000"/>
              </a:lnSpc>
            </a:pPr>
            <a:r>
              <a:rPr lang="en-US" sz="1400" b="1">
                <a:solidFill>
                  <a:srgbClr val="0000FF"/>
                </a:solidFill>
                <a:latin typeface="Courier New" charset="0"/>
                <a:ea typeface="ＭＳ Ｐゴシック" charset="-128"/>
                <a:cs typeface="ＭＳ Ｐゴシック" charset="-128"/>
              </a:rPr>
              <a:t> * This class defines the data structure for a course for use with</a:t>
            </a:r>
          </a:p>
          <a:p>
            <a:pPr>
              <a:lnSpc>
                <a:spcPct val="95000"/>
              </a:lnSpc>
            </a:pPr>
            <a:r>
              <a:rPr lang="en-US" sz="1400" b="1">
                <a:solidFill>
                  <a:srgbClr val="0000FF"/>
                </a:solidFill>
                <a:latin typeface="Courier New" charset="0"/>
                <a:ea typeface="ＭＳ Ｐゴシック" charset="-128"/>
                <a:cs typeface="ＭＳ Ｐゴシック" charset="-128"/>
              </a:rPr>
              <a:t> * the TeachingMachine program.</a:t>
            </a:r>
          </a:p>
          <a:p>
            <a:pPr>
              <a:lnSpc>
                <a:spcPct val="95000"/>
              </a:lnSpc>
            </a:pPr>
            <a:r>
              <a:rPr lang="en-US" sz="1400" b="1">
                <a:solidFill>
                  <a:srgbClr val="0000FF"/>
                </a:solidFill>
                <a:latin typeface="Courier New" charset="0"/>
                <a:ea typeface="ＭＳ Ｐゴシック" charset="-128"/>
                <a:cs typeface="ＭＳ Ｐゴシック" charset="-128"/>
              </a:rPr>
              <a:t> */</a:t>
            </a:r>
          </a:p>
          <a:p>
            <a:pPr>
              <a:lnSpc>
                <a:spcPct val="95000"/>
              </a:lnSpc>
            </a:pPr>
            <a:endParaRPr lang="en-US" sz="1400" b="1">
              <a:latin typeface="Courier New" charset="0"/>
              <a:ea typeface="ＭＳ Ｐゴシック" charset="-128"/>
              <a:cs typeface="ＭＳ Ｐゴシック" charset="-128"/>
            </a:endParaRPr>
          </a:p>
          <a:p>
            <a:pPr>
              <a:lnSpc>
                <a:spcPct val="95000"/>
              </a:lnSpc>
            </a:pPr>
            <a:r>
              <a:rPr lang="en-US" sz="1400" b="1">
                <a:latin typeface="Courier New" charset="0"/>
                <a:ea typeface="ＭＳ Ｐゴシック" charset="-128"/>
                <a:cs typeface="ＭＳ Ｐゴシック" charset="-128"/>
              </a:rPr>
              <a:t>import acm.util.*;</a:t>
            </a:r>
          </a:p>
          <a:p>
            <a:pPr>
              <a:lnSpc>
                <a:spcPct val="95000"/>
              </a:lnSpc>
            </a:pPr>
            <a:r>
              <a:rPr lang="en-US" sz="1400" b="1">
                <a:latin typeface="Courier New" charset="0"/>
                <a:ea typeface="ＭＳ Ｐゴシック" charset="-128"/>
                <a:cs typeface="ＭＳ Ｐゴシック" charset="-128"/>
              </a:rPr>
              <a:t>import java.io.*;</a:t>
            </a:r>
          </a:p>
          <a:p>
            <a:pPr>
              <a:lnSpc>
                <a:spcPct val="95000"/>
              </a:lnSpc>
            </a:pPr>
            <a:r>
              <a:rPr lang="en-US" sz="1400" b="1">
                <a:latin typeface="Courier New" charset="0"/>
                <a:ea typeface="ＭＳ Ｐゴシック" charset="-128"/>
                <a:cs typeface="ＭＳ Ｐゴシック" charset="-128"/>
              </a:rPr>
              <a:t>import java.util.*;</a:t>
            </a:r>
          </a:p>
          <a:p>
            <a:pPr>
              <a:lnSpc>
                <a:spcPct val="95000"/>
              </a:lnSpc>
            </a:pPr>
            <a:endParaRPr lang="en-US" sz="1400" b="1">
              <a:latin typeface="Courier New" charset="0"/>
              <a:ea typeface="ＭＳ Ｐゴシック" charset="-128"/>
              <a:cs typeface="ＭＳ Ｐゴシック" charset="-128"/>
            </a:endParaRPr>
          </a:p>
          <a:p>
            <a:pPr>
              <a:lnSpc>
                <a:spcPct val="95000"/>
              </a:lnSpc>
            </a:pPr>
            <a:r>
              <a:rPr lang="en-US" sz="1400" b="1">
                <a:latin typeface="Courier New" charset="0"/>
                <a:ea typeface="ＭＳ Ｐゴシック" charset="-128"/>
                <a:cs typeface="ＭＳ Ｐゴシック" charset="-128"/>
              </a:rPr>
              <a:t>public class TMCourse {</a:t>
            </a:r>
          </a:p>
          <a:p>
            <a:pPr>
              <a:lnSpc>
                <a:spcPct val="95000"/>
              </a:lnSpc>
            </a:pPr>
            <a:endParaRPr lang="en-US" sz="1400" b="1">
              <a:latin typeface="Courier New" charset="0"/>
              <a:ea typeface="ＭＳ Ｐゴシック" charset="-128"/>
              <a:cs typeface="ＭＳ Ｐゴシック" charset="-128"/>
            </a:endParaRPr>
          </a:p>
        </p:txBody>
      </p:sp>
      <p:sp>
        <p:nvSpPr>
          <p:cNvPr id="463876"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63877"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63878" name="Rectangle 6"/>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charset="0"/>
              </a:rPr>
              <a:t>Code for the </a:t>
            </a:r>
            <a:r>
              <a:rPr lang="en-US" sz="3600" b="1">
                <a:solidFill>
                  <a:srgbClr val="FF0000"/>
                </a:solidFill>
                <a:latin typeface="Courier New" charset="0"/>
              </a:rPr>
              <a:t>TMCourse</a:t>
            </a:r>
            <a:r>
              <a:rPr lang="en-US" sz="4000">
                <a:solidFill>
                  <a:srgbClr val="FF0000"/>
                </a:solidFill>
                <a:latin typeface="Times New Roman" charset="0"/>
              </a:rPr>
              <a:t> Class</a:t>
            </a:r>
          </a:p>
        </p:txBody>
      </p:sp>
      <p:sp>
        <p:nvSpPr>
          <p:cNvPr id="463879"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463880" name="Text Box 8">
            <a:hlinkClick r:id="" action="ppaction://noaction"/>
          </p:cNvPr>
          <p:cNvSpPr txBox="1">
            <a:spLocks noChangeArrowheads="1"/>
          </p:cNvSpPr>
          <p:nvPr/>
        </p:nvSpPr>
        <p:spPr bwMode="auto">
          <a:xfrm>
            <a:off x="8267700" y="6553200"/>
            <a:ext cx="7239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charset="0"/>
              </a:rPr>
              <a:t>skip code</a:t>
            </a:r>
          </a:p>
        </p:txBody>
      </p:sp>
      <p:sp>
        <p:nvSpPr>
          <p:cNvPr id="463881" name="Text Box 9"/>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charset="0"/>
              </a:rPr>
              <a:t>page 1 of 3</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5922"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465923" name="Text Box 3"/>
          <p:cNvSpPr txBox="1">
            <a:spLocks noChangeArrowheads="1"/>
          </p:cNvSpPr>
          <p:nvPr/>
        </p:nvSpPr>
        <p:spPr bwMode="auto">
          <a:xfrm>
            <a:off x="398463" y="1193800"/>
            <a:ext cx="8440737" cy="2713038"/>
          </a:xfrm>
          <a:prstGeom prst="rect">
            <a:avLst/>
          </a:prstGeom>
          <a:noFill/>
          <a:ln w="9525">
            <a:noFill/>
            <a:miter lim="800000"/>
            <a:headEnd/>
            <a:tailEnd/>
          </a:ln>
          <a:effectLst/>
        </p:spPr>
        <p:txBody>
          <a:bodyPr>
            <a:prstTxWarp prst="textNoShape">
              <a:avLst/>
            </a:prstTxWarp>
            <a:spAutoFit/>
          </a:bodyPr>
          <a:lstStyle/>
          <a:p>
            <a:pPr>
              <a:lnSpc>
                <a:spcPct val="95000"/>
              </a:lnSpc>
            </a:pPr>
            <a:r>
              <a:rPr lang="en-US" sz="1400" b="1">
                <a:solidFill>
                  <a:srgbClr val="0000FF"/>
                </a:solidFill>
                <a:latin typeface="Courier New" charset="0"/>
                <a:ea typeface="ＭＳ Ｐゴシック" charset="-128"/>
                <a:cs typeface="ＭＳ Ｐゴシック" charset="-128"/>
              </a:rPr>
              <a:t>/*</a:t>
            </a:r>
          </a:p>
          <a:p>
            <a:pPr>
              <a:lnSpc>
                <a:spcPct val="95000"/>
              </a:lnSpc>
            </a:pPr>
            <a:r>
              <a:rPr lang="en-US" sz="1400" b="1">
                <a:solidFill>
                  <a:srgbClr val="0000FF"/>
                </a:solidFill>
                <a:latin typeface="Courier New" charset="0"/>
                <a:ea typeface="ＭＳ Ｐゴシック" charset="-128"/>
                <a:cs typeface="ＭＳ Ｐゴシック" charset="-128"/>
              </a:rPr>
              <a:t> * File: TMCourse.java</a:t>
            </a:r>
          </a:p>
          <a:p>
            <a:pPr>
              <a:lnSpc>
                <a:spcPct val="95000"/>
              </a:lnSpc>
            </a:pPr>
            <a:r>
              <a:rPr lang="en-US" sz="1400" b="1">
                <a:solidFill>
                  <a:srgbClr val="0000FF"/>
                </a:solidFill>
                <a:latin typeface="Courier New" charset="0"/>
                <a:ea typeface="ＭＳ Ｐゴシック" charset="-128"/>
                <a:cs typeface="ＭＳ Ｐゴシック" charset="-128"/>
              </a:rPr>
              <a:t> * -------------------</a:t>
            </a:r>
          </a:p>
          <a:p>
            <a:pPr>
              <a:lnSpc>
                <a:spcPct val="95000"/>
              </a:lnSpc>
            </a:pPr>
            <a:r>
              <a:rPr lang="en-US" sz="1400" b="1">
                <a:solidFill>
                  <a:srgbClr val="0000FF"/>
                </a:solidFill>
                <a:latin typeface="Courier New" charset="0"/>
                <a:ea typeface="ＭＳ Ｐゴシック" charset="-128"/>
                <a:cs typeface="ＭＳ Ｐゴシック" charset="-128"/>
              </a:rPr>
              <a:t> * This class defines the data structure for a course for use with</a:t>
            </a:r>
          </a:p>
          <a:p>
            <a:pPr>
              <a:lnSpc>
                <a:spcPct val="95000"/>
              </a:lnSpc>
            </a:pPr>
            <a:r>
              <a:rPr lang="en-US" sz="1400" b="1">
                <a:solidFill>
                  <a:srgbClr val="0000FF"/>
                </a:solidFill>
                <a:latin typeface="Courier New" charset="0"/>
                <a:ea typeface="ＭＳ Ｐゴシック" charset="-128"/>
                <a:cs typeface="ＭＳ Ｐゴシック" charset="-128"/>
              </a:rPr>
              <a:t> * the TeachingMachine program.</a:t>
            </a:r>
          </a:p>
          <a:p>
            <a:pPr>
              <a:lnSpc>
                <a:spcPct val="95000"/>
              </a:lnSpc>
            </a:pPr>
            <a:r>
              <a:rPr lang="en-US" sz="1400" b="1">
                <a:solidFill>
                  <a:srgbClr val="0000FF"/>
                </a:solidFill>
                <a:latin typeface="Courier New" charset="0"/>
                <a:ea typeface="ＭＳ Ｐゴシック" charset="-128"/>
                <a:cs typeface="ＭＳ Ｐゴシック" charset="-128"/>
              </a:rPr>
              <a:t> */</a:t>
            </a:r>
          </a:p>
          <a:p>
            <a:pPr>
              <a:lnSpc>
                <a:spcPct val="95000"/>
              </a:lnSpc>
            </a:pPr>
            <a:endParaRPr lang="en-US" sz="1400" b="1">
              <a:latin typeface="Courier New" charset="0"/>
              <a:ea typeface="ＭＳ Ｐゴシック" charset="-128"/>
              <a:cs typeface="ＭＳ Ｐゴシック" charset="-128"/>
            </a:endParaRPr>
          </a:p>
          <a:p>
            <a:pPr>
              <a:lnSpc>
                <a:spcPct val="95000"/>
              </a:lnSpc>
            </a:pPr>
            <a:r>
              <a:rPr lang="en-US" sz="1400" b="1">
                <a:latin typeface="Courier New" charset="0"/>
                <a:ea typeface="ＭＳ Ｐゴシック" charset="-128"/>
                <a:cs typeface="ＭＳ Ｐゴシック" charset="-128"/>
              </a:rPr>
              <a:t>import acm.util.*;</a:t>
            </a:r>
          </a:p>
          <a:p>
            <a:pPr>
              <a:lnSpc>
                <a:spcPct val="95000"/>
              </a:lnSpc>
            </a:pPr>
            <a:r>
              <a:rPr lang="en-US" sz="1400" b="1">
                <a:latin typeface="Courier New" charset="0"/>
                <a:ea typeface="ＭＳ Ｐゴシック" charset="-128"/>
                <a:cs typeface="ＭＳ Ｐゴシック" charset="-128"/>
              </a:rPr>
              <a:t>import java.io.*;</a:t>
            </a:r>
          </a:p>
          <a:p>
            <a:pPr>
              <a:lnSpc>
                <a:spcPct val="95000"/>
              </a:lnSpc>
            </a:pPr>
            <a:r>
              <a:rPr lang="en-US" sz="1400" b="1">
                <a:latin typeface="Courier New" charset="0"/>
                <a:ea typeface="ＭＳ Ｐゴシック" charset="-128"/>
                <a:cs typeface="ＭＳ Ｐゴシック" charset="-128"/>
              </a:rPr>
              <a:t>import java.util.*;</a:t>
            </a:r>
          </a:p>
          <a:p>
            <a:pPr>
              <a:lnSpc>
                <a:spcPct val="95000"/>
              </a:lnSpc>
            </a:pPr>
            <a:endParaRPr lang="en-US" sz="1400" b="1">
              <a:latin typeface="Courier New" charset="0"/>
              <a:ea typeface="ＭＳ Ｐゴシック" charset="-128"/>
              <a:cs typeface="ＭＳ Ｐゴシック" charset="-128"/>
            </a:endParaRPr>
          </a:p>
          <a:p>
            <a:pPr>
              <a:lnSpc>
                <a:spcPct val="95000"/>
              </a:lnSpc>
            </a:pPr>
            <a:r>
              <a:rPr lang="en-US" sz="1400" b="1">
                <a:latin typeface="Courier New" charset="0"/>
                <a:ea typeface="ＭＳ Ｐゴシック" charset="-128"/>
                <a:cs typeface="ＭＳ Ｐゴシック" charset="-128"/>
              </a:rPr>
              <a:t>public class TMCourse {</a:t>
            </a:r>
          </a:p>
          <a:p>
            <a:pPr>
              <a:lnSpc>
                <a:spcPct val="95000"/>
              </a:lnSpc>
            </a:pPr>
            <a:endParaRPr lang="en-US" sz="1400" b="1">
              <a:latin typeface="Courier New" charset="0"/>
              <a:ea typeface="ＭＳ Ｐゴシック" charset="-128"/>
              <a:cs typeface="ＭＳ Ｐゴシック" charset="-128"/>
            </a:endParaRPr>
          </a:p>
        </p:txBody>
      </p:sp>
      <p:grpSp>
        <p:nvGrpSpPr>
          <p:cNvPr id="465924" name="Group 4"/>
          <p:cNvGrpSpPr>
            <a:grpSpLocks/>
          </p:cNvGrpSpPr>
          <p:nvPr/>
        </p:nvGrpSpPr>
        <p:grpSpPr bwMode="auto">
          <a:xfrm>
            <a:off x="355600" y="1143000"/>
            <a:ext cx="8494713" cy="5257800"/>
            <a:chOff x="240" y="720"/>
            <a:chExt cx="5280" cy="3312"/>
          </a:xfrm>
        </p:grpSpPr>
        <p:sp>
          <p:nvSpPr>
            <p:cNvPr id="465925"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465926" name="Text Box 6"/>
            <p:cNvSpPr txBox="1">
              <a:spLocks noChangeArrowheads="1"/>
            </p:cNvSpPr>
            <p:nvPr/>
          </p:nvSpPr>
          <p:spPr bwMode="auto">
            <a:xfrm>
              <a:off x="251" y="752"/>
              <a:ext cx="5261" cy="2960"/>
            </a:xfrm>
            <a:prstGeom prst="rect">
              <a:avLst/>
            </a:prstGeom>
            <a:noFill/>
            <a:ln w="9525">
              <a:noFill/>
              <a:miter lim="800000"/>
              <a:headEnd/>
              <a:tailEnd/>
            </a:ln>
            <a:effectLst/>
          </p:spPr>
          <p:txBody>
            <a:bodyPr>
              <a:prstTxWarp prst="textNoShape">
                <a:avLst/>
              </a:prstTxWarp>
              <a:spAutoFit/>
            </a:bodyPr>
            <a:lstStyle/>
            <a:p>
              <a:pPr>
                <a:lnSpc>
                  <a:spcPct val="95000"/>
                </a:lnSpc>
              </a:pPr>
              <a:r>
                <a:rPr lang="en-US" sz="1400" b="1" dirty="0">
                  <a:solidFill>
                    <a:srgbClr val="0000FF"/>
                  </a:solidFill>
                  <a:latin typeface="Courier New" charset="0"/>
                </a:rPr>
                <a:t>/**</a:t>
              </a:r>
            </a:p>
            <a:p>
              <a:pPr>
                <a:lnSpc>
                  <a:spcPct val="95000"/>
                </a:lnSpc>
              </a:pPr>
              <a:r>
                <a:rPr lang="en-US" sz="1400" b="1" dirty="0">
                  <a:solidFill>
                    <a:srgbClr val="0000FF"/>
                  </a:solidFill>
                  <a:latin typeface="Courier New" charset="0"/>
                </a:rPr>
                <a:t> * Creates a new course for the teaching machine by reading the</a:t>
              </a:r>
            </a:p>
            <a:p>
              <a:pPr>
                <a:lnSpc>
                  <a:spcPct val="95000"/>
                </a:lnSpc>
              </a:pPr>
              <a:r>
                <a:rPr lang="en-US" sz="1400" b="1" dirty="0">
                  <a:solidFill>
                    <a:srgbClr val="0000FF"/>
                  </a:solidFill>
                  <a:latin typeface="Courier New" charset="0"/>
                </a:rPr>
                <a:t> * data in the specified file.  The file format for the data is</a:t>
              </a:r>
            </a:p>
            <a:p>
              <a:pPr>
                <a:lnSpc>
                  <a:spcPct val="95000"/>
                </a:lnSpc>
              </a:pPr>
              <a:r>
                <a:rPr lang="en-US" sz="1400" b="1" dirty="0">
                  <a:solidFill>
                    <a:srgbClr val="0000FF"/>
                  </a:solidFill>
                  <a:latin typeface="Courier New" charset="0"/>
                </a:rPr>
                <a:t> * defined in Handout #</a:t>
              </a:r>
              <a:r>
                <a:rPr lang="en-US" sz="1400" b="1" dirty="0" smtClean="0">
                  <a:solidFill>
                    <a:srgbClr val="0000FF"/>
                  </a:solidFill>
                  <a:latin typeface="Courier New" charset="0"/>
                </a:rPr>
                <a:t>52 </a:t>
              </a:r>
              <a:r>
                <a:rPr lang="en-US" sz="1400" b="1" dirty="0">
                  <a:solidFill>
                    <a:srgbClr val="0000FF"/>
                  </a:solidFill>
                  <a:latin typeface="Courier New" charset="0"/>
                </a:rPr>
                <a:t>("Data-Driven Programs").</a:t>
              </a:r>
            </a:p>
            <a:p>
              <a:pPr>
                <a:lnSpc>
                  <a:spcPct val="95000"/>
                </a:lnSpc>
              </a:pPr>
              <a:r>
                <a:rPr lang="en-US" sz="1400" b="1" dirty="0">
                  <a:solidFill>
                    <a:srgbClr val="0000FF"/>
                  </a:solidFill>
                  <a:latin typeface="Courier New" charset="0"/>
                </a:rPr>
                <a:t> *</a:t>
              </a:r>
            </a:p>
            <a:p>
              <a:pPr>
                <a:lnSpc>
                  <a:spcPct val="95000"/>
                </a:lnSpc>
              </a:pPr>
              <a:r>
                <a:rPr lang="en-US" sz="1400" b="1" dirty="0">
                  <a:solidFill>
                    <a:srgbClr val="0000FF"/>
                  </a:solidFill>
                  <a:latin typeface="Courier New" charset="0"/>
                </a:rPr>
                <a:t> * @</a:t>
              </a:r>
              <a:r>
                <a:rPr lang="en-US" sz="1400" b="1" dirty="0" err="1">
                  <a:solidFill>
                    <a:srgbClr val="0000FF"/>
                  </a:solidFill>
                  <a:latin typeface="Courier New" charset="0"/>
                </a:rPr>
                <a:t>param</a:t>
              </a:r>
              <a:r>
                <a:rPr lang="en-US" sz="1400" b="1" dirty="0">
                  <a:solidFill>
                    <a:srgbClr val="0000FF"/>
                  </a:solidFill>
                  <a:latin typeface="Courier New" charset="0"/>
                </a:rPr>
                <a:t> filename The name of the data file</a:t>
              </a:r>
            </a:p>
            <a:p>
              <a:pPr>
                <a:lnSpc>
                  <a:spcPct val="95000"/>
                </a:lnSpc>
              </a:pPr>
              <a:r>
                <a:rPr lang="en-US" sz="1400" b="1" dirty="0">
                  <a:solidFill>
                    <a:srgbClr val="0000FF"/>
                  </a:solidFill>
                  <a:latin typeface="Courier New" charset="0"/>
                </a:rPr>
                <a:t> */</a:t>
              </a:r>
            </a:p>
            <a:p>
              <a:pPr>
                <a:lnSpc>
                  <a:spcPct val="95000"/>
                </a:lnSpc>
              </a:pPr>
              <a:endParaRPr lang="en-US" sz="700" b="1" dirty="0">
                <a:solidFill>
                  <a:srgbClr val="0000FF"/>
                </a:solidFill>
                <a:latin typeface="Courier New" charset="0"/>
              </a:endParaRPr>
            </a:p>
            <a:p>
              <a:pPr>
                <a:lnSpc>
                  <a:spcPct val="95000"/>
                </a:lnSpc>
              </a:pPr>
              <a:r>
                <a:rPr lang="en-US" sz="1400" b="1" dirty="0">
                  <a:latin typeface="Courier New" charset="0"/>
                </a:rPr>
                <a:t>   public </a:t>
              </a:r>
              <a:r>
                <a:rPr lang="en-US" sz="1400" b="1" dirty="0" err="1">
                  <a:latin typeface="Courier New" charset="0"/>
                </a:rPr>
                <a:t>TMCourse(String</a:t>
              </a:r>
              <a:r>
                <a:rPr lang="en-US" sz="1400" b="1" dirty="0">
                  <a:latin typeface="Courier New" charset="0"/>
                </a:rPr>
                <a:t> filename) {</a:t>
              </a:r>
            </a:p>
            <a:p>
              <a:pPr>
                <a:lnSpc>
                  <a:spcPct val="95000"/>
                </a:lnSpc>
              </a:pPr>
              <a:r>
                <a:rPr lang="en-US" sz="1400" b="1" dirty="0">
                  <a:latin typeface="Courier New" charset="0"/>
                </a:rPr>
                <a:t>      questions = new </a:t>
              </a:r>
              <a:r>
                <a:rPr lang="en-US" sz="1400" b="1" dirty="0" err="1">
                  <a:latin typeface="Courier New" charset="0"/>
                </a:rPr>
                <a:t>TreeMap</a:t>
              </a:r>
              <a:r>
                <a:rPr lang="en-US" sz="1400" b="1" dirty="0">
                  <a:latin typeface="Courier New" charset="0"/>
                </a:rPr>
                <a:t>&lt;</a:t>
              </a:r>
              <a:r>
                <a:rPr lang="en-US" sz="1400" b="1" dirty="0" err="1">
                  <a:latin typeface="Courier New" charset="0"/>
                </a:rPr>
                <a:t>Integer,TMQuestion</a:t>
              </a:r>
              <a:r>
                <a:rPr lang="en-US" sz="1400" b="1" dirty="0">
                  <a:latin typeface="Courier New" charset="0"/>
                </a:rPr>
                <a:t>&gt;();</a:t>
              </a:r>
            </a:p>
            <a:p>
              <a:pPr>
                <a:lnSpc>
                  <a:spcPct val="95000"/>
                </a:lnSpc>
              </a:pPr>
              <a:r>
                <a:rPr lang="en-US" sz="1400" b="1" dirty="0">
                  <a:latin typeface="Courier New" charset="0"/>
                </a:rPr>
                <a:t>      try {</a:t>
              </a:r>
            </a:p>
            <a:p>
              <a:pPr>
                <a:lnSpc>
                  <a:spcPct val="95000"/>
                </a:lnSpc>
              </a:pPr>
              <a:r>
                <a:rPr lang="en-US" sz="1400" b="1" dirty="0">
                  <a:latin typeface="Courier New" charset="0"/>
                </a:rPr>
                <a:t>         </a:t>
              </a:r>
              <a:r>
                <a:rPr lang="en-US" sz="1400" b="1" dirty="0" err="1">
                  <a:latin typeface="Courier New" charset="0"/>
                </a:rPr>
                <a:t>BufferedReader</a:t>
              </a:r>
              <a:r>
                <a:rPr lang="en-US" sz="1400" b="1" dirty="0">
                  <a:latin typeface="Courier New" charset="0"/>
                </a:rPr>
                <a:t> rd = new </a:t>
              </a:r>
              <a:r>
                <a:rPr lang="en-US" sz="1400" b="1" dirty="0" err="1">
                  <a:latin typeface="Courier New" charset="0"/>
                </a:rPr>
                <a:t>BufferedReader(new</a:t>
              </a:r>
              <a:r>
                <a:rPr lang="en-US" sz="1400" b="1" dirty="0">
                  <a:latin typeface="Courier New" charset="0"/>
                </a:rPr>
                <a:t> </a:t>
              </a:r>
              <a:r>
                <a:rPr lang="en-US" sz="1400" b="1" dirty="0" err="1">
                  <a:latin typeface="Courier New" charset="0"/>
                </a:rPr>
                <a:t>FileReader(filename</a:t>
              </a:r>
              <a:r>
                <a:rPr lang="en-US" sz="1400" b="1" dirty="0">
                  <a:latin typeface="Courier New" charset="0"/>
                </a:rPr>
                <a:t>));</a:t>
              </a:r>
            </a:p>
            <a:p>
              <a:pPr>
                <a:lnSpc>
                  <a:spcPct val="95000"/>
                </a:lnSpc>
              </a:pPr>
              <a:r>
                <a:rPr lang="en-US" sz="1400" b="1" dirty="0">
                  <a:latin typeface="Courier New" charset="0"/>
                </a:rPr>
                <a:t>         title = </a:t>
              </a:r>
              <a:r>
                <a:rPr lang="en-US" sz="1400" b="1" dirty="0" err="1">
                  <a:latin typeface="Courier New" charset="0"/>
                </a:rPr>
                <a:t>rd.readLine</a:t>
              </a:r>
              <a:r>
                <a:rPr lang="en-US" sz="1400" b="1" dirty="0">
                  <a:latin typeface="Courier New" charset="0"/>
                </a:rPr>
                <a:t>();</a:t>
              </a:r>
            </a:p>
            <a:p>
              <a:pPr>
                <a:lnSpc>
                  <a:spcPct val="95000"/>
                </a:lnSpc>
              </a:pPr>
              <a:r>
                <a:rPr lang="en-US" sz="1400" b="1" dirty="0">
                  <a:latin typeface="Courier New" charset="0"/>
                </a:rPr>
                <a:t>         while (true) {</a:t>
              </a:r>
            </a:p>
            <a:p>
              <a:pPr>
                <a:lnSpc>
                  <a:spcPct val="95000"/>
                </a:lnSpc>
              </a:pPr>
              <a:r>
                <a:rPr lang="en-US" sz="1400" b="1" dirty="0">
                  <a:latin typeface="Courier New" charset="0"/>
                </a:rPr>
                <a:t>            </a:t>
              </a:r>
              <a:r>
                <a:rPr lang="en-US" sz="1400" b="1" dirty="0" err="1">
                  <a:latin typeface="Courier New" charset="0"/>
                </a:rPr>
                <a:t>TMQuestion</a:t>
              </a:r>
              <a:r>
                <a:rPr lang="en-US" sz="1400" b="1" dirty="0">
                  <a:latin typeface="Courier New" charset="0"/>
                </a:rPr>
                <a:t> question = </a:t>
              </a:r>
              <a:r>
                <a:rPr lang="en-US" sz="1400" b="1" dirty="0" err="1">
                  <a:latin typeface="Courier New" charset="0"/>
                </a:rPr>
                <a:t>TMQuestion.readQuestion(rd</a:t>
              </a:r>
              <a:r>
                <a:rPr lang="en-US" sz="1400" b="1" dirty="0">
                  <a:latin typeface="Courier New" charset="0"/>
                </a:rPr>
                <a:t>);</a:t>
              </a:r>
            </a:p>
            <a:p>
              <a:pPr>
                <a:lnSpc>
                  <a:spcPct val="95000"/>
                </a:lnSpc>
              </a:pPr>
              <a:r>
                <a:rPr lang="en-US" sz="1400" b="1" dirty="0">
                  <a:latin typeface="Courier New" charset="0"/>
                </a:rPr>
                <a:t>            if (question == null) break;</a:t>
              </a:r>
            </a:p>
            <a:p>
              <a:pPr>
                <a:lnSpc>
                  <a:spcPct val="95000"/>
                </a:lnSpc>
              </a:pPr>
              <a:r>
                <a:rPr lang="en-US" sz="1400" b="1" dirty="0">
                  <a:latin typeface="Courier New" charset="0"/>
                </a:rPr>
                <a:t>            </a:t>
              </a:r>
              <a:r>
                <a:rPr lang="en-US" sz="1400" b="1" dirty="0" err="1">
                  <a:latin typeface="Courier New" charset="0"/>
                </a:rPr>
                <a:t>questions.put(question.getQuestionNumber</a:t>
              </a:r>
              <a:r>
                <a:rPr lang="en-US" sz="1400" b="1" dirty="0">
                  <a:latin typeface="Courier New" charset="0"/>
                </a:rPr>
                <a:t>(), question);</a:t>
              </a:r>
            </a:p>
            <a:p>
              <a:pPr>
                <a:lnSpc>
                  <a:spcPct val="95000"/>
                </a:lnSpc>
              </a:pPr>
              <a:r>
                <a:rPr lang="en-US" sz="1400" b="1" dirty="0">
                  <a:latin typeface="Courier New" charset="0"/>
                </a:rPr>
                <a:t>         }</a:t>
              </a:r>
            </a:p>
            <a:p>
              <a:pPr>
                <a:lnSpc>
                  <a:spcPct val="95000"/>
                </a:lnSpc>
              </a:pPr>
              <a:r>
                <a:rPr lang="en-US" sz="1400" b="1" dirty="0">
                  <a:latin typeface="Courier New" charset="0"/>
                </a:rPr>
                <a:t>         </a:t>
              </a:r>
              <a:r>
                <a:rPr lang="en-US" sz="1400" b="1" dirty="0" err="1">
                  <a:latin typeface="Courier New" charset="0"/>
                </a:rPr>
                <a:t>rd.close</a:t>
              </a:r>
              <a:r>
                <a:rPr lang="en-US" sz="1400" b="1" dirty="0">
                  <a:latin typeface="Courier New" charset="0"/>
                </a:rPr>
                <a:t>();</a:t>
              </a:r>
            </a:p>
            <a:p>
              <a:pPr>
                <a:lnSpc>
                  <a:spcPct val="95000"/>
                </a:lnSpc>
              </a:pPr>
              <a:r>
                <a:rPr lang="en-US" sz="1400" b="1" dirty="0">
                  <a:latin typeface="Courier New" charset="0"/>
                </a:rPr>
                <a:t>      } catch (</a:t>
              </a:r>
              <a:r>
                <a:rPr lang="en-US" sz="1400" b="1" dirty="0" err="1">
                  <a:latin typeface="Courier New" charset="0"/>
                </a:rPr>
                <a:t>IOException</a:t>
              </a:r>
              <a:r>
                <a:rPr lang="en-US" sz="1400" b="1" dirty="0">
                  <a:latin typeface="Courier New" charset="0"/>
                </a:rPr>
                <a:t> ex) {</a:t>
              </a:r>
            </a:p>
            <a:p>
              <a:pPr>
                <a:lnSpc>
                  <a:spcPct val="95000"/>
                </a:lnSpc>
              </a:pPr>
              <a:r>
                <a:rPr lang="en-US" sz="1400" b="1" dirty="0">
                  <a:latin typeface="Courier New" charset="0"/>
                </a:rPr>
                <a:t>         throw new </a:t>
              </a:r>
              <a:r>
                <a:rPr lang="en-US" sz="1400" b="1" dirty="0" err="1">
                  <a:latin typeface="Courier New" charset="0"/>
                </a:rPr>
                <a:t>ErrorException("Can't</a:t>
              </a:r>
              <a:r>
                <a:rPr lang="en-US" sz="1400" b="1" dirty="0">
                  <a:latin typeface="Courier New" charset="0"/>
                </a:rPr>
                <a:t> open " + filename);</a:t>
              </a:r>
            </a:p>
            <a:p>
              <a:pPr>
                <a:lnSpc>
                  <a:spcPct val="95000"/>
                </a:lnSpc>
              </a:pPr>
              <a:r>
                <a:rPr lang="en-US" sz="1400" b="1" dirty="0">
                  <a:latin typeface="Courier New" charset="0"/>
                </a:rPr>
                <a:t>      }</a:t>
              </a:r>
            </a:p>
            <a:p>
              <a:pPr>
                <a:lnSpc>
                  <a:spcPct val="95000"/>
                </a:lnSpc>
              </a:pPr>
              <a:r>
                <a:rPr lang="en-US" sz="1400" b="1" dirty="0">
                  <a:latin typeface="Courier New" charset="0"/>
                </a:rPr>
                <a:t>   }</a:t>
              </a:r>
            </a:p>
          </p:txBody>
        </p:sp>
      </p:grpSp>
      <p:sp>
        <p:nvSpPr>
          <p:cNvPr id="465927"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65928"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65929" name="Rectangle 9"/>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charset="0"/>
              </a:rPr>
              <a:t>Code for the </a:t>
            </a:r>
            <a:r>
              <a:rPr lang="en-US" sz="3600" b="1">
                <a:solidFill>
                  <a:srgbClr val="FF0000"/>
                </a:solidFill>
                <a:latin typeface="Courier New" charset="0"/>
              </a:rPr>
              <a:t>TMCourse</a:t>
            </a:r>
            <a:r>
              <a:rPr lang="en-US" sz="4000">
                <a:solidFill>
                  <a:srgbClr val="FF0000"/>
                </a:solidFill>
                <a:latin typeface="Times New Roman" charset="0"/>
              </a:rPr>
              <a:t> Class</a:t>
            </a:r>
          </a:p>
        </p:txBody>
      </p:sp>
      <p:sp>
        <p:nvSpPr>
          <p:cNvPr id="465930"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465931" name="Text Box 11">
            <a:hlinkClick r:id="" action="ppaction://hlinkshowjump?jump=nextslide"/>
          </p:cNvPr>
          <p:cNvSpPr txBox="1">
            <a:spLocks noChangeArrowheads="1"/>
          </p:cNvSpPr>
          <p:nvPr/>
        </p:nvSpPr>
        <p:spPr bwMode="auto">
          <a:xfrm>
            <a:off x="8267700" y="6553200"/>
            <a:ext cx="7239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charset="0"/>
              </a:rPr>
              <a:t>skip code</a:t>
            </a:r>
          </a:p>
        </p:txBody>
      </p:sp>
      <p:sp>
        <p:nvSpPr>
          <p:cNvPr id="465932" name="Text Box 12"/>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charset="0"/>
              </a:rPr>
              <a:t>page 2 of 3</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465923"/>
                                        </p:tgtEl>
                                        <p:attrNameLst>
                                          <p:attrName>ppt_x</p:attrName>
                                        </p:attrNameLst>
                                      </p:cBhvr>
                                      <p:tavLst>
                                        <p:tav tm="0">
                                          <p:val>
                                            <p:strVal val="ppt_x"/>
                                          </p:val>
                                        </p:tav>
                                        <p:tav tm="100000">
                                          <p:val>
                                            <p:strVal val="ppt_x"/>
                                          </p:val>
                                        </p:tav>
                                      </p:tavLst>
                                    </p:anim>
                                    <p:anim calcmode="lin" valueType="num">
                                      <p:cBhvr additive="base">
                                        <p:cTn id="7" dur="1000"/>
                                        <p:tgtEl>
                                          <p:spTgt spid="465923"/>
                                        </p:tgtEl>
                                        <p:attrNameLst>
                                          <p:attrName>ppt_y</p:attrName>
                                        </p:attrNameLst>
                                      </p:cBhvr>
                                      <p:tavLst>
                                        <p:tav tm="0">
                                          <p:val>
                                            <p:strVal val="ppt_y"/>
                                          </p:val>
                                        </p:tav>
                                        <p:tav tm="100000">
                                          <p:val>
                                            <p:strVal val="0-ppt_h/2"/>
                                          </p:val>
                                        </p:tav>
                                      </p:tavLst>
                                    </p:anim>
                                    <p:set>
                                      <p:cBhvr>
                                        <p:cTn id="8" dur="1" fill="hold">
                                          <p:stCondLst>
                                            <p:cond delay="999"/>
                                          </p:stCondLst>
                                        </p:cTn>
                                        <p:tgtEl>
                                          <p:spTgt spid="465923"/>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465924"/>
                                        </p:tgtEl>
                                        <p:attrNameLst>
                                          <p:attrName>style.visibility</p:attrName>
                                        </p:attrNameLst>
                                      </p:cBhvr>
                                      <p:to>
                                        <p:strVal val="visible"/>
                                      </p:to>
                                    </p:set>
                                    <p:anim calcmode="lin" valueType="num">
                                      <p:cBhvr additive="base">
                                        <p:cTn id="11" dur="1000" fill="hold"/>
                                        <p:tgtEl>
                                          <p:spTgt spid="465924"/>
                                        </p:tgtEl>
                                        <p:attrNameLst>
                                          <p:attrName>ppt_x</p:attrName>
                                        </p:attrNameLst>
                                      </p:cBhvr>
                                      <p:tavLst>
                                        <p:tav tm="0">
                                          <p:val>
                                            <p:strVal val="#ppt_x"/>
                                          </p:val>
                                        </p:tav>
                                        <p:tav tm="100000">
                                          <p:val>
                                            <p:strVal val="#ppt_x"/>
                                          </p:val>
                                        </p:tav>
                                      </p:tavLst>
                                    </p:anim>
                                    <p:anim calcmode="lin" valueType="num">
                                      <p:cBhvr additive="base">
                                        <p:cTn id="12" dur="1000" fill="hold"/>
                                        <p:tgtEl>
                                          <p:spTgt spid="4659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5923" grpId="0"/>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7970"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467971" name="Text Box 3"/>
          <p:cNvSpPr txBox="1">
            <a:spLocks noChangeArrowheads="1"/>
          </p:cNvSpPr>
          <p:nvPr/>
        </p:nvSpPr>
        <p:spPr bwMode="auto">
          <a:xfrm>
            <a:off x="373063" y="1193800"/>
            <a:ext cx="8440737" cy="4629150"/>
          </a:xfrm>
          <a:prstGeom prst="rect">
            <a:avLst/>
          </a:prstGeom>
          <a:noFill/>
          <a:ln w="9525">
            <a:noFill/>
            <a:miter lim="800000"/>
            <a:headEnd/>
            <a:tailEnd/>
          </a:ln>
          <a:effectLst/>
        </p:spPr>
        <p:txBody>
          <a:bodyPr>
            <a:prstTxWarp prst="textNoShape">
              <a:avLst/>
            </a:prstTxWarp>
            <a:spAutoFit/>
          </a:bodyPr>
          <a:lstStyle/>
          <a:p>
            <a:pPr>
              <a:lnSpc>
                <a:spcPct val="95000"/>
              </a:lnSpc>
            </a:pPr>
            <a:r>
              <a:rPr lang="en-US" sz="1400" b="1">
                <a:solidFill>
                  <a:srgbClr val="0000FF"/>
                </a:solidFill>
                <a:latin typeface="Courier New" charset="0"/>
              </a:rPr>
              <a:t>/**</a:t>
            </a:r>
          </a:p>
          <a:p>
            <a:pPr>
              <a:lnSpc>
                <a:spcPct val="95000"/>
              </a:lnSpc>
            </a:pPr>
            <a:r>
              <a:rPr lang="en-US" sz="1400" b="1">
                <a:solidFill>
                  <a:srgbClr val="0000FF"/>
                </a:solidFill>
                <a:latin typeface="Courier New" charset="0"/>
              </a:rPr>
              <a:t> * Creates a new course for the teaching machine by reading the</a:t>
            </a:r>
          </a:p>
          <a:p>
            <a:pPr>
              <a:lnSpc>
                <a:spcPct val="95000"/>
              </a:lnSpc>
            </a:pPr>
            <a:r>
              <a:rPr lang="en-US" sz="1400" b="1">
                <a:solidFill>
                  <a:srgbClr val="0000FF"/>
                </a:solidFill>
                <a:latin typeface="Courier New" charset="0"/>
              </a:rPr>
              <a:t> * data in the specified file.  The file format for the data is</a:t>
            </a:r>
          </a:p>
          <a:p>
            <a:pPr>
              <a:lnSpc>
                <a:spcPct val="95000"/>
              </a:lnSpc>
            </a:pPr>
            <a:r>
              <a:rPr lang="en-US" sz="1400" b="1">
                <a:solidFill>
                  <a:srgbClr val="0000FF"/>
                </a:solidFill>
                <a:latin typeface="Courier New" charset="0"/>
              </a:rPr>
              <a:t> * defined in Handout #56 ("Data-Driven Programs").</a:t>
            </a:r>
          </a:p>
          <a:p>
            <a:pPr>
              <a:lnSpc>
                <a:spcPct val="95000"/>
              </a:lnSpc>
            </a:pPr>
            <a:r>
              <a:rPr lang="en-US" sz="1400" b="1">
                <a:solidFill>
                  <a:srgbClr val="0000FF"/>
                </a:solidFill>
                <a:latin typeface="Courier New" charset="0"/>
              </a:rPr>
              <a:t> *</a:t>
            </a:r>
          </a:p>
          <a:p>
            <a:pPr>
              <a:lnSpc>
                <a:spcPct val="95000"/>
              </a:lnSpc>
            </a:pPr>
            <a:r>
              <a:rPr lang="en-US" sz="1400" b="1">
                <a:solidFill>
                  <a:srgbClr val="0000FF"/>
                </a:solidFill>
                <a:latin typeface="Courier New" charset="0"/>
              </a:rPr>
              <a:t> * @param filename The name of the data file</a:t>
            </a:r>
          </a:p>
          <a:p>
            <a:pPr>
              <a:lnSpc>
                <a:spcPct val="95000"/>
              </a:lnSpc>
            </a:pPr>
            <a:r>
              <a:rPr lang="en-US" sz="1400" b="1">
                <a:solidFill>
                  <a:srgbClr val="0000FF"/>
                </a:solidFill>
                <a:latin typeface="Courier New" charset="0"/>
              </a:rPr>
              <a:t> */</a:t>
            </a:r>
          </a:p>
          <a:p>
            <a:pPr>
              <a:lnSpc>
                <a:spcPct val="95000"/>
              </a:lnSpc>
            </a:pPr>
            <a:endParaRPr lang="en-US" sz="700" b="1">
              <a:solidFill>
                <a:srgbClr val="0000FF"/>
              </a:solidFill>
              <a:latin typeface="Courier New" charset="0"/>
            </a:endParaRPr>
          </a:p>
          <a:p>
            <a:pPr>
              <a:lnSpc>
                <a:spcPct val="95000"/>
              </a:lnSpc>
            </a:pPr>
            <a:r>
              <a:rPr lang="en-US" sz="1400" b="1">
                <a:latin typeface="Courier New" charset="0"/>
              </a:rPr>
              <a:t>   public TMCourse(String filename) {</a:t>
            </a:r>
          </a:p>
          <a:p>
            <a:pPr>
              <a:lnSpc>
                <a:spcPct val="95000"/>
              </a:lnSpc>
            </a:pPr>
            <a:r>
              <a:rPr lang="en-US" sz="1400" b="1">
                <a:latin typeface="Courier New" charset="0"/>
              </a:rPr>
              <a:t>      questions = new TreeMap&lt;Integer,TMQuestion&gt;();</a:t>
            </a:r>
          </a:p>
          <a:p>
            <a:pPr>
              <a:lnSpc>
                <a:spcPct val="95000"/>
              </a:lnSpc>
            </a:pPr>
            <a:r>
              <a:rPr lang="en-US" sz="1400" b="1">
                <a:latin typeface="Courier New" charset="0"/>
              </a:rPr>
              <a:t>      try {</a:t>
            </a:r>
          </a:p>
          <a:p>
            <a:pPr>
              <a:lnSpc>
                <a:spcPct val="95000"/>
              </a:lnSpc>
            </a:pPr>
            <a:r>
              <a:rPr lang="en-US" sz="1400" b="1">
                <a:latin typeface="Courier New" charset="0"/>
              </a:rPr>
              <a:t>         BufferedReader rd = new BufferedReader(new FileReader(filename));</a:t>
            </a:r>
          </a:p>
          <a:p>
            <a:pPr>
              <a:lnSpc>
                <a:spcPct val="95000"/>
              </a:lnSpc>
            </a:pPr>
            <a:r>
              <a:rPr lang="en-US" sz="1400" b="1">
                <a:latin typeface="Courier New" charset="0"/>
              </a:rPr>
              <a:t>         title = rd.readLine();</a:t>
            </a:r>
          </a:p>
          <a:p>
            <a:pPr>
              <a:lnSpc>
                <a:spcPct val="95000"/>
              </a:lnSpc>
            </a:pPr>
            <a:r>
              <a:rPr lang="en-US" sz="1400" b="1">
                <a:latin typeface="Courier New" charset="0"/>
              </a:rPr>
              <a:t>         while (true) {</a:t>
            </a:r>
          </a:p>
          <a:p>
            <a:pPr>
              <a:lnSpc>
                <a:spcPct val="95000"/>
              </a:lnSpc>
            </a:pPr>
            <a:r>
              <a:rPr lang="en-US" sz="1400" b="1">
                <a:latin typeface="Courier New" charset="0"/>
              </a:rPr>
              <a:t>            TMQuestion question = TMQuestion.readQuestion(rd);</a:t>
            </a:r>
          </a:p>
          <a:p>
            <a:pPr>
              <a:lnSpc>
                <a:spcPct val="95000"/>
              </a:lnSpc>
            </a:pPr>
            <a:r>
              <a:rPr lang="en-US" sz="1400" b="1">
                <a:latin typeface="Courier New" charset="0"/>
              </a:rPr>
              <a:t>            if (question == null) break;</a:t>
            </a:r>
          </a:p>
          <a:p>
            <a:pPr>
              <a:lnSpc>
                <a:spcPct val="95000"/>
              </a:lnSpc>
            </a:pPr>
            <a:r>
              <a:rPr lang="en-US" sz="1400" b="1">
                <a:latin typeface="Courier New" charset="0"/>
              </a:rPr>
              <a:t>            questions.put(question.getQuestionNumber(), question);</a:t>
            </a:r>
          </a:p>
          <a:p>
            <a:pPr>
              <a:lnSpc>
                <a:spcPct val="95000"/>
              </a:lnSpc>
            </a:pPr>
            <a:r>
              <a:rPr lang="en-US" sz="1400" b="1">
                <a:latin typeface="Courier New" charset="0"/>
              </a:rPr>
              <a:t>         }</a:t>
            </a:r>
          </a:p>
          <a:p>
            <a:pPr>
              <a:lnSpc>
                <a:spcPct val="95000"/>
              </a:lnSpc>
            </a:pPr>
            <a:r>
              <a:rPr lang="en-US" sz="1400" b="1">
                <a:latin typeface="Courier New" charset="0"/>
              </a:rPr>
              <a:t>         rd.close();</a:t>
            </a:r>
          </a:p>
          <a:p>
            <a:pPr>
              <a:lnSpc>
                <a:spcPct val="95000"/>
              </a:lnSpc>
            </a:pPr>
            <a:r>
              <a:rPr lang="en-US" sz="1400" b="1">
                <a:latin typeface="Courier New" charset="0"/>
              </a:rPr>
              <a:t>      } catch (IOException ex) {</a:t>
            </a:r>
          </a:p>
          <a:p>
            <a:pPr>
              <a:lnSpc>
                <a:spcPct val="95000"/>
              </a:lnSpc>
            </a:pPr>
            <a:r>
              <a:rPr lang="en-US" sz="1400" b="1">
                <a:latin typeface="Courier New" charset="0"/>
              </a:rPr>
              <a:t>         throw new ErrorException("Can't open " + filename);</a:t>
            </a:r>
          </a:p>
          <a:p>
            <a:pPr>
              <a:lnSpc>
                <a:spcPct val="95000"/>
              </a:lnSpc>
            </a:pPr>
            <a:r>
              <a:rPr lang="en-US" sz="1400" b="1">
                <a:latin typeface="Courier New" charset="0"/>
              </a:rPr>
              <a:t>      }</a:t>
            </a:r>
          </a:p>
          <a:p>
            <a:pPr>
              <a:lnSpc>
                <a:spcPct val="95000"/>
              </a:lnSpc>
            </a:pPr>
            <a:r>
              <a:rPr lang="en-US" sz="1400" b="1">
                <a:latin typeface="Courier New" charset="0"/>
              </a:rPr>
              <a:t>   }</a:t>
            </a:r>
          </a:p>
        </p:txBody>
      </p:sp>
      <p:grpSp>
        <p:nvGrpSpPr>
          <p:cNvPr id="467972" name="Group 4"/>
          <p:cNvGrpSpPr>
            <a:grpSpLocks/>
          </p:cNvGrpSpPr>
          <p:nvPr/>
        </p:nvGrpSpPr>
        <p:grpSpPr bwMode="auto">
          <a:xfrm>
            <a:off x="355600" y="1143000"/>
            <a:ext cx="8494713" cy="5257800"/>
            <a:chOff x="240" y="720"/>
            <a:chExt cx="5280" cy="3312"/>
          </a:xfrm>
        </p:grpSpPr>
        <p:sp>
          <p:nvSpPr>
            <p:cNvPr id="467973"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467974" name="Text Box 6"/>
            <p:cNvSpPr txBox="1">
              <a:spLocks noChangeArrowheads="1"/>
            </p:cNvSpPr>
            <p:nvPr/>
          </p:nvSpPr>
          <p:spPr bwMode="auto">
            <a:xfrm>
              <a:off x="251" y="752"/>
              <a:ext cx="5261" cy="3171"/>
            </a:xfrm>
            <a:prstGeom prst="rect">
              <a:avLst/>
            </a:prstGeom>
            <a:noFill/>
            <a:ln w="9525">
              <a:noFill/>
              <a:miter lim="800000"/>
              <a:headEnd/>
              <a:tailEnd/>
            </a:ln>
            <a:effectLst/>
          </p:spPr>
          <p:txBody>
            <a:bodyPr>
              <a:prstTxWarp prst="textNoShape">
                <a:avLst/>
              </a:prstTxWarp>
              <a:spAutoFit/>
            </a:bodyPr>
            <a:lstStyle/>
            <a:p>
              <a:pPr>
                <a:lnSpc>
                  <a:spcPct val="95000"/>
                </a:lnSpc>
              </a:pPr>
              <a:r>
                <a:rPr lang="en-US" sz="1400" b="1">
                  <a:solidFill>
                    <a:srgbClr val="0000FF"/>
                  </a:solidFill>
                  <a:latin typeface="Courier New" charset="0"/>
                </a:rPr>
                <a:t>/**</a:t>
              </a:r>
            </a:p>
            <a:p>
              <a:pPr>
                <a:lnSpc>
                  <a:spcPct val="95000"/>
                </a:lnSpc>
              </a:pPr>
              <a:r>
                <a:rPr lang="en-US" sz="1400" b="1">
                  <a:solidFill>
                    <a:srgbClr val="0000FF"/>
                  </a:solidFill>
                  <a:latin typeface="Courier New" charset="0"/>
                </a:rPr>
                <a:t> * Returns the title of the course.</a:t>
              </a:r>
            </a:p>
            <a:p>
              <a:pPr>
                <a:lnSpc>
                  <a:spcPct val="95000"/>
                </a:lnSpc>
              </a:pPr>
              <a:r>
                <a:rPr lang="en-US" sz="1400" b="1">
                  <a:solidFill>
                    <a:srgbClr val="0000FF"/>
                  </a:solidFill>
                  <a:latin typeface="Courier New" charset="0"/>
                </a:rPr>
                <a:t> *</a:t>
              </a:r>
            </a:p>
            <a:p>
              <a:pPr>
                <a:lnSpc>
                  <a:spcPct val="95000"/>
                </a:lnSpc>
              </a:pPr>
              <a:r>
                <a:rPr lang="en-US" sz="1400" b="1">
                  <a:solidFill>
                    <a:srgbClr val="0000FF"/>
                  </a:solidFill>
                  <a:latin typeface="Courier New" charset="0"/>
                </a:rPr>
                <a:t> * @return The title of the course</a:t>
              </a:r>
            </a:p>
            <a:p>
              <a:pPr>
                <a:lnSpc>
                  <a:spcPct val="95000"/>
                </a:lnSpc>
              </a:pPr>
              <a:r>
                <a:rPr lang="en-US" sz="1400" b="1">
                  <a:solidFill>
                    <a:srgbClr val="0000FF"/>
                  </a:solidFill>
                  <a:latin typeface="Courier New" charset="0"/>
                </a:rPr>
                <a:t> */</a:t>
              </a:r>
            </a:p>
            <a:p>
              <a:pPr>
                <a:lnSpc>
                  <a:spcPct val="95000"/>
                </a:lnSpc>
              </a:pPr>
              <a:r>
                <a:rPr lang="en-US" sz="1400" b="1">
                  <a:latin typeface="Courier New" charset="0"/>
                </a:rPr>
                <a:t>   public String getTitle() {</a:t>
              </a:r>
            </a:p>
            <a:p>
              <a:pPr>
                <a:lnSpc>
                  <a:spcPct val="95000"/>
                </a:lnSpc>
              </a:pPr>
              <a:r>
                <a:rPr lang="en-US" sz="1400" b="1">
                  <a:latin typeface="Courier New" charset="0"/>
                </a:rPr>
                <a:t>      return title;</a:t>
              </a:r>
            </a:p>
            <a:p>
              <a:pPr>
                <a:lnSpc>
                  <a:spcPct val="95000"/>
                </a:lnSpc>
              </a:pPr>
              <a:r>
                <a:rPr lang="en-US" sz="1400" b="1">
                  <a:latin typeface="Courier New" charset="0"/>
                </a:rPr>
                <a:t>   }</a:t>
              </a:r>
            </a:p>
            <a:p>
              <a:pPr>
                <a:lnSpc>
                  <a:spcPct val="95000"/>
                </a:lnSpc>
              </a:pPr>
              <a:endParaRPr lang="en-US" sz="900" b="1">
                <a:latin typeface="Courier New" charset="0"/>
              </a:endParaRPr>
            </a:p>
            <a:p>
              <a:pPr>
                <a:lnSpc>
                  <a:spcPct val="95000"/>
                </a:lnSpc>
              </a:pPr>
              <a:r>
                <a:rPr lang="en-US" sz="1400" b="1">
                  <a:solidFill>
                    <a:srgbClr val="0000FF"/>
                  </a:solidFill>
                  <a:latin typeface="Courier New" charset="0"/>
                </a:rPr>
                <a:t>/**</a:t>
              </a:r>
            </a:p>
            <a:p>
              <a:pPr>
                <a:lnSpc>
                  <a:spcPct val="95000"/>
                </a:lnSpc>
              </a:pPr>
              <a:r>
                <a:rPr lang="en-US" sz="1400" b="1">
                  <a:solidFill>
                    <a:srgbClr val="0000FF"/>
                  </a:solidFill>
                  <a:latin typeface="Courier New" charset="0"/>
                </a:rPr>
                <a:t> * Returns the question corresponding to a particular question</a:t>
              </a:r>
            </a:p>
            <a:p>
              <a:pPr>
                <a:lnSpc>
                  <a:spcPct val="95000"/>
                </a:lnSpc>
              </a:pPr>
              <a:r>
                <a:rPr lang="en-US" sz="1400" b="1">
                  <a:solidFill>
                    <a:srgbClr val="0000FF"/>
                  </a:solidFill>
                  <a:latin typeface="Courier New" charset="0"/>
                </a:rPr>
                <a:t> * number, or &lt;code&gt;null&lt;/code&gt; if no such question exists.</a:t>
              </a:r>
            </a:p>
            <a:p>
              <a:pPr>
                <a:lnSpc>
                  <a:spcPct val="95000"/>
                </a:lnSpc>
              </a:pPr>
              <a:r>
                <a:rPr lang="en-US" sz="1400" b="1">
                  <a:solidFill>
                    <a:srgbClr val="0000FF"/>
                  </a:solidFill>
                  <a:latin typeface="Courier New" charset="0"/>
                </a:rPr>
                <a:t> * </a:t>
              </a:r>
            </a:p>
            <a:p>
              <a:pPr>
                <a:lnSpc>
                  <a:spcPct val="95000"/>
                </a:lnSpc>
              </a:pPr>
              <a:r>
                <a:rPr lang="en-US" sz="1400" b="1">
                  <a:solidFill>
                    <a:srgbClr val="0000FF"/>
                  </a:solidFill>
                  <a:latin typeface="Courier New" charset="0"/>
                </a:rPr>
                <a:t> * @param number The question number</a:t>
              </a:r>
            </a:p>
            <a:p>
              <a:pPr>
                <a:lnSpc>
                  <a:spcPct val="95000"/>
                </a:lnSpc>
              </a:pPr>
              <a:r>
                <a:rPr lang="en-US" sz="1400" b="1">
                  <a:solidFill>
                    <a:srgbClr val="0000FF"/>
                  </a:solidFill>
                  <a:latin typeface="Courier New" charset="0"/>
                </a:rPr>
                <a:t> * @return The &lt;code&gt;TMQuestion&lt;/code&gt; object with that number</a:t>
              </a:r>
            </a:p>
            <a:p>
              <a:pPr>
                <a:lnSpc>
                  <a:spcPct val="95000"/>
                </a:lnSpc>
              </a:pPr>
              <a:r>
                <a:rPr lang="en-US" sz="1400" b="1">
                  <a:solidFill>
                    <a:srgbClr val="0000FF"/>
                  </a:solidFill>
                  <a:latin typeface="Courier New" charset="0"/>
                </a:rPr>
                <a:t> */</a:t>
              </a:r>
            </a:p>
            <a:p>
              <a:pPr>
                <a:lnSpc>
                  <a:spcPct val="95000"/>
                </a:lnSpc>
              </a:pPr>
              <a:r>
                <a:rPr lang="en-US" sz="1400" b="1">
                  <a:latin typeface="Courier New" charset="0"/>
                </a:rPr>
                <a:t>   public TMQuestion getQuestion(int number) {</a:t>
              </a:r>
            </a:p>
            <a:p>
              <a:pPr>
                <a:lnSpc>
                  <a:spcPct val="95000"/>
                </a:lnSpc>
              </a:pPr>
              <a:r>
                <a:rPr lang="en-US" sz="1400" b="1">
                  <a:latin typeface="Courier New" charset="0"/>
                </a:rPr>
                <a:t>      return questions.get(number);</a:t>
              </a:r>
            </a:p>
            <a:p>
              <a:pPr>
                <a:lnSpc>
                  <a:spcPct val="95000"/>
                </a:lnSpc>
              </a:pPr>
              <a:r>
                <a:rPr lang="en-US" sz="1400" b="1">
                  <a:latin typeface="Courier New" charset="0"/>
                </a:rPr>
                <a:t>   }</a:t>
              </a:r>
            </a:p>
            <a:p>
              <a:pPr>
                <a:lnSpc>
                  <a:spcPct val="95000"/>
                </a:lnSpc>
              </a:pPr>
              <a:endParaRPr lang="en-US" sz="1200" b="1">
                <a:latin typeface="Courier New" charset="0"/>
              </a:endParaRPr>
            </a:p>
            <a:p>
              <a:pPr>
                <a:lnSpc>
                  <a:spcPct val="95000"/>
                </a:lnSpc>
              </a:pPr>
              <a:r>
                <a:rPr lang="en-US" sz="1400" b="1">
                  <a:solidFill>
                    <a:srgbClr val="0000FF"/>
                  </a:solidFill>
                  <a:latin typeface="Courier New" charset="0"/>
                </a:rPr>
                <a:t>/* Instance variables */</a:t>
              </a:r>
            </a:p>
            <a:p>
              <a:pPr>
                <a:lnSpc>
                  <a:spcPct val="95000"/>
                </a:lnSpc>
              </a:pPr>
              <a:endParaRPr lang="en-US" sz="700" b="1">
                <a:latin typeface="Courier New" charset="0"/>
              </a:endParaRPr>
            </a:p>
            <a:p>
              <a:pPr>
                <a:lnSpc>
                  <a:spcPct val="95000"/>
                </a:lnSpc>
              </a:pPr>
              <a:r>
                <a:rPr lang="en-US" sz="1400" b="1">
                  <a:latin typeface="Courier New" charset="0"/>
                </a:rPr>
                <a:t>   private String title;</a:t>
              </a:r>
            </a:p>
            <a:p>
              <a:pPr>
                <a:lnSpc>
                  <a:spcPct val="95000"/>
                </a:lnSpc>
              </a:pPr>
              <a:r>
                <a:rPr lang="en-US" sz="1400" b="1">
                  <a:latin typeface="Courier New" charset="0"/>
                </a:rPr>
                <a:t>   private Map&lt;Integer,TMQuestion&gt; questions;</a:t>
              </a:r>
            </a:p>
            <a:p>
              <a:pPr>
                <a:lnSpc>
                  <a:spcPct val="95000"/>
                </a:lnSpc>
              </a:pPr>
              <a:endParaRPr lang="en-US" sz="700" b="1">
                <a:latin typeface="Courier New" charset="0"/>
              </a:endParaRPr>
            </a:p>
            <a:p>
              <a:pPr>
                <a:lnSpc>
                  <a:spcPct val="95000"/>
                </a:lnSpc>
              </a:pPr>
              <a:r>
                <a:rPr lang="en-US" sz="1400" b="1">
                  <a:latin typeface="Courier New" charset="0"/>
                </a:rPr>
                <a:t>}</a:t>
              </a:r>
            </a:p>
          </p:txBody>
        </p:sp>
      </p:grpSp>
      <p:sp>
        <p:nvSpPr>
          <p:cNvPr id="467975"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67976"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67977" name="Rectangle 9"/>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charset="0"/>
              </a:rPr>
              <a:t>Code for the </a:t>
            </a:r>
            <a:r>
              <a:rPr lang="en-US" sz="3600" b="1">
                <a:solidFill>
                  <a:srgbClr val="FF0000"/>
                </a:solidFill>
                <a:latin typeface="Courier New" charset="0"/>
              </a:rPr>
              <a:t>TMCourse</a:t>
            </a:r>
            <a:r>
              <a:rPr lang="en-US" sz="4000">
                <a:solidFill>
                  <a:srgbClr val="FF0000"/>
                </a:solidFill>
                <a:latin typeface="Times New Roman" charset="0"/>
              </a:rPr>
              <a:t> Class</a:t>
            </a:r>
          </a:p>
        </p:txBody>
      </p:sp>
      <p:sp>
        <p:nvSpPr>
          <p:cNvPr id="467978"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467979" name="Text Box 11">
            <a:hlinkClick r:id="" action="ppaction://hlinkshowjump?jump=nextslide"/>
          </p:cNvPr>
          <p:cNvSpPr txBox="1">
            <a:spLocks noChangeArrowheads="1"/>
          </p:cNvSpPr>
          <p:nvPr/>
        </p:nvSpPr>
        <p:spPr bwMode="auto">
          <a:xfrm>
            <a:off x="8267700" y="6553200"/>
            <a:ext cx="7239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charset="0"/>
              </a:rPr>
              <a:t>skip code</a:t>
            </a:r>
          </a:p>
        </p:txBody>
      </p:sp>
      <p:sp>
        <p:nvSpPr>
          <p:cNvPr id="467980" name="Text Box 12"/>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charset="0"/>
              </a:rPr>
              <a:t>page 3 of 3</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467971"/>
                                        </p:tgtEl>
                                        <p:attrNameLst>
                                          <p:attrName>ppt_x</p:attrName>
                                        </p:attrNameLst>
                                      </p:cBhvr>
                                      <p:tavLst>
                                        <p:tav tm="0">
                                          <p:val>
                                            <p:strVal val="ppt_x"/>
                                          </p:val>
                                        </p:tav>
                                        <p:tav tm="100000">
                                          <p:val>
                                            <p:strVal val="ppt_x"/>
                                          </p:val>
                                        </p:tav>
                                      </p:tavLst>
                                    </p:anim>
                                    <p:anim calcmode="lin" valueType="num">
                                      <p:cBhvr additive="base">
                                        <p:cTn id="7" dur="1000"/>
                                        <p:tgtEl>
                                          <p:spTgt spid="467971"/>
                                        </p:tgtEl>
                                        <p:attrNameLst>
                                          <p:attrName>ppt_y</p:attrName>
                                        </p:attrNameLst>
                                      </p:cBhvr>
                                      <p:tavLst>
                                        <p:tav tm="0">
                                          <p:val>
                                            <p:strVal val="ppt_y"/>
                                          </p:val>
                                        </p:tav>
                                        <p:tav tm="100000">
                                          <p:val>
                                            <p:strVal val="0-ppt_h/2"/>
                                          </p:val>
                                        </p:tav>
                                      </p:tavLst>
                                    </p:anim>
                                    <p:set>
                                      <p:cBhvr>
                                        <p:cTn id="8" dur="1" fill="hold">
                                          <p:stCondLst>
                                            <p:cond delay="999"/>
                                          </p:stCondLst>
                                        </p:cTn>
                                        <p:tgtEl>
                                          <p:spTgt spid="467971"/>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467972"/>
                                        </p:tgtEl>
                                        <p:attrNameLst>
                                          <p:attrName>style.visibility</p:attrName>
                                        </p:attrNameLst>
                                      </p:cBhvr>
                                      <p:to>
                                        <p:strVal val="visible"/>
                                      </p:to>
                                    </p:set>
                                    <p:anim calcmode="lin" valueType="num">
                                      <p:cBhvr additive="base">
                                        <p:cTn id="11" dur="1000" fill="hold"/>
                                        <p:tgtEl>
                                          <p:spTgt spid="467972"/>
                                        </p:tgtEl>
                                        <p:attrNameLst>
                                          <p:attrName>ppt_x</p:attrName>
                                        </p:attrNameLst>
                                      </p:cBhvr>
                                      <p:tavLst>
                                        <p:tav tm="0">
                                          <p:val>
                                            <p:strVal val="#ppt_x"/>
                                          </p:val>
                                        </p:tav>
                                        <p:tav tm="100000">
                                          <p:val>
                                            <p:strVal val="#ppt_x"/>
                                          </p:val>
                                        </p:tav>
                                      </p:tavLst>
                                    </p:anim>
                                    <p:anim calcmode="lin" valueType="num">
                                      <p:cBhvr additive="base">
                                        <p:cTn id="12" dur="1000" fill="hold"/>
                                        <p:tgtEl>
                                          <p:spTgt spid="4679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7971" grpId="0"/>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2066"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472067" name="Text Box 3"/>
          <p:cNvSpPr txBox="1">
            <a:spLocks noChangeArrowheads="1"/>
          </p:cNvSpPr>
          <p:nvPr/>
        </p:nvSpPr>
        <p:spPr bwMode="auto">
          <a:xfrm>
            <a:off x="398463" y="1193800"/>
            <a:ext cx="8440737" cy="3116263"/>
          </a:xfrm>
          <a:prstGeom prst="rect">
            <a:avLst/>
          </a:prstGeom>
          <a:noFill/>
          <a:ln w="9525">
            <a:noFill/>
            <a:miter lim="800000"/>
            <a:headEnd/>
            <a:tailEnd/>
          </a:ln>
          <a:effectLst/>
        </p:spPr>
        <p:txBody>
          <a:bodyPr>
            <a:prstTxWarp prst="textNoShape">
              <a:avLst/>
            </a:prstTxWarp>
            <a:spAutoFit/>
          </a:bodyPr>
          <a:lstStyle/>
          <a:p>
            <a:pPr>
              <a:lnSpc>
                <a:spcPct val="95000"/>
              </a:lnSpc>
            </a:pPr>
            <a:r>
              <a:rPr lang="en-US" sz="1400" b="1">
                <a:solidFill>
                  <a:srgbClr val="0000FF"/>
                </a:solidFill>
                <a:latin typeface="Courier New" charset="0"/>
              </a:rPr>
              <a:t>/*</a:t>
            </a:r>
          </a:p>
          <a:p>
            <a:pPr>
              <a:lnSpc>
                <a:spcPct val="95000"/>
              </a:lnSpc>
            </a:pPr>
            <a:r>
              <a:rPr lang="en-US" sz="1400" b="1">
                <a:solidFill>
                  <a:srgbClr val="0000FF"/>
                </a:solidFill>
                <a:latin typeface="Courier New" charset="0"/>
              </a:rPr>
              <a:t> * File: TeachingMachine.java</a:t>
            </a:r>
          </a:p>
          <a:p>
            <a:pPr>
              <a:lnSpc>
                <a:spcPct val="95000"/>
              </a:lnSpc>
            </a:pPr>
            <a:r>
              <a:rPr lang="en-US" sz="1400" b="1">
                <a:solidFill>
                  <a:srgbClr val="0000FF"/>
                </a:solidFill>
                <a:latin typeface="Courier New" charset="0"/>
              </a:rPr>
              <a:t> * --------------------------</a:t>
            </a:r>
          </a:p>
          <a:p>
            <a:pPr>
              <a:lnSpc>
                <a:spcPct val="95000"/>
              </a:lnSpc>
            </a:pPr>
            <a:r>
              <a:rPr lang="en-US" sz="1400" b="1">
                <a:solidFill>
                  <a:srgbClr val="0000FF"/>
                </a:solidFill>
                <a:latin typeface="Courier New" charset="0"/>
              </a:rPr>
              <a:t> * This program executes a programmed instruction course.</a:t>
            </a:r>
          </a:p>
          <a:p>
            <a:pPr>
              <a:lnSpc>
                <a:spcPct val="95000"/>
              </a:lnSpc>
            </a:pPr>
            <a:r>
              <a:rPr lang="en-US" sz="1400" b="1">
                <a:solidFill>
                  <a:srgbClr val="0000FF"/>
                </a:solidFill>
                <a:latin typeface="Courier New" charset="0"/>
              </a:rPr>
              <a:t> */</a:t>
            </a:r>
          </a:p>
          <a:p>
            <a:pPr>
              <a:lnSpc>
                <a:spcPct val="95000"/>
              </a:lnSpc>
            </a:pPr>
            <a:endParaRPr lang="en-US" sz="1400" b="1">
              <a:latin typeface="Courier New" charset="0"/>
            </a:endParaRPr>
          </a:p>
          <a:p>
            <a:pPr>
              <a:lnSpc>
                <a:spcPct val="95000"/>
              </a:lnSpc>
            </a:pPr>
            <a:r>
              <a:rPr lang="en-US" sz="1400" b="1">
                <a:latin typeface="Courier New" charset="0"/>
              </a:rPr>
              <a:t>import acm.program.*;</a:t>
            </a:r>
          </a:p>
          <a:p>
            <a:pPr>
              <a:lnSpc>
                <a:spcPct val="95000"/>
              </a:lnSpc>
            </a:pPr>
            <a:r>
              <a:rPr lang="en-US" sz="1400" b="1">
                <a:latin typeface="Courier New" charset="0"/>
              </a:rPr>
              <a:t>import acm.util.*;</a:t>
            </a:r>
          </a:p>
          <a:p>
            <a:pPr>
              <a:lnSpc>
                <a:spcPct val="95000"/>
              </a:lnSpc>
            </a:pPr>
            <a:endParaRPr lang="en-US" sz="1400" b="1">
              <a:latin typeface="Courier New" charset="0"/>
            </a:endParaRPr>
          </a:p>
          <a:p>
            <a:pPr>
              <a:lnSpc>
                <a:spcPct val="95000"/>
              </a:lnSpc>
            </a:pPr>
            <a:r>
              <a:rPr lang="en-US" sz="1400" b="1">
                <a:latin typeface="Courier New" charset="0"/>
              </a:rPr>
              <a:t>public class TeachingMachine extends ConsoleProgram {</a:t>
            </a:r>
          </a:p>
          <a:p>
            <a:pPr>
              <a:lnSpc>
                <a:spcPct val="95000"/>
              </a:lnSpc>
            </a:pPr>
            <a:endParaRPr lang="en-US" sz="1400" b="1">
              <a:latin typeface="Courier New" charset="0"/>
            </a:endParaRPr>
          </a:p>
          <a:p>
            <a:pPr>
              <a:lnSpc>
                <a:spcPct val="95000"/>
              </a:lnSpc>
            </a:pPr>
            <a:r>
              <a:rPr lang="en-US" sz="1400" b="1">
                <a:latin typeface="Courier New" charset="0"/>
              </a:rPr>
              <a:t>   public void run() {</a:t>
            </a:r>
          </a:p>
          <a:p>
            <a:pPr>
              <a:lnSpc>
                <a:spcPct val="95000"/>
              </a:lnSpc>
            </a:pPr>
            <a:r>
              <a:rPr lang="en-US" sz="1400" b="1">
                <a:latin typeface="Courier New" charset="0"/>
              </a:rPr>
              <a:t>      TMCourse course = readCourseFile();</a:t>
            </a:r>
          </a:p>
          <a:p>
            <a:pPr>
              <a:lnSpc>
                <a:spcPct val="95000"/>
              </a:lnSpc>
            </a:pPr>
            <a:r>
              <a:rPr lang="en-US" sz="1400" b="1">
                <a:latin typeface="Courier New" charset="0"/>
              </a:rPr>
              <a:t>      stepThroughCourse(course);</a:t>
            </a:r>
          </a:p>
          <a:p>
            <a:pPr>
              <a:lnSpc>
                <a:spcPct val="95000"/>
              </a:lnSpc>
            </a:pPr>
            <a:r>
              <a:rPr lang="en-US" sz="1400" b="1">
                <a:latin typeface="Courier New" charset="0"/>
              </a:rPr>
              <a:t>   }</a:t>
            </a:r>
          </a:p>
        </p:txBody>
      </p:sp>
      <p:sp>
        <p:nvSpPr>
          <p:cNvPr id="472070" name="Rectangle 6"/>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charset="0"/>
              </a:rPr>
              <a:t>Code for the </a:t>
            </a:r>
            <a:r>
              <a:rPr lang="en-US" sz="3600" b="1">
                <a:solidFill>
                  <a:srgbClr val="FF0000"/>
                </a:solidFill>
                <a:latin typeface="Courier New" charset="0"/>
              </a:rPr>
              <a:t>TeachingMachine</a:t>
            </a:r>
            <a:r>
              <a:rPr lang="en-US" sz="4000">
                <a:solidFill>
                  <a:srgbClr val="FF0000"/>
                </a:solidFill>
                <a:latin typeface="Times New Roman" charset="0"/>
              </a:rPr>
              <a:t> Class</a:t>
            </a:r>
          </a:p>
        </p:txBody>
      </p:sp>
      <p:sp>
        <p:nvSpPr>
          <p:cNvPr id="472075" name="Text Box 11"/>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charset="0"/>
              </a:rPr>
              <a:t>page 1 of 3</a:t>
            </a:r>
          </a:p>
        </p:txBody>
      </p:sp>
      <p:sp>
        <p:nvSpPr>
          <p:cNvPr id="472076" name="Text Box 12">
            <a:hlinkClick r:id="" action="ppaction://hlinkshowjump?jump=nextslide"/>
          </p:cNvPr>
          <p:cNvSpPr txBox="1">
            <a:spLocks noChangeArrowheads="1"/>
          </p:cNvSpPr>
          <p:nvPr/>
        </p:nvSpPr>
        <p:spPr bwMode="auto">
          <a:xfrm>
            <a:off x="8267700" y="6553200"/>
            <a:ext cx="7239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charset="0"/>
              </a:rPr>
              <a:t>skip code</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8210"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478211" name="Text Box 3"/>
          <p:cNvSpPr txBox="1">
            <a:spLocks noChangeArrowheads="1"/>
          </p:cNvSpPr>
          <p:nvPr/>
        </p:nvSpPr>
        <p:spPr bwMode="auto">
          <a:xfrm>
            <a:off x="398463" y="1193800"/>
            <a:ext cx="8440737" cy="3116263"/>
          </a:xfrm>
          <a:prstGeom prst="rect">
            <a:avLst/>
          </a:prstGeom>
          <a:noFill/>
          <a:ln w="9525">
            <a:noFill/>
            <a:miter lim="800000"/>
            <a:headEnd/>
            <a:tailEnd/>
          </a:ln>
          <a:effectLst/>
        </p:spPr>
        <p:txBody>
          <a:bodyPr>
            <a:prstTxWarp prst="textNoShape">
              <a:avLst/>
            </a:prstTxWarp>
            <a:spAutoFit/>
          </a:bodyPr>
          <a:lstStyle/>
          <a:p>
            <a:pPr>
              <a:lnSpc>
                <a:spcPct val="95000"/>
              </a:lnSpc>
            </a:pPr>
            <a:r>
              <a:rPr lang="en-US" sz="1400" b="1">
                <a:solidFill>
                  <a:srgbClr val="0000FF"/>
                </a:solidFill>
                <a:latin typeface="Courier New" charset="0"/>
              </a:rPr>
              <a:t>/*</a:t>
            </a:r>
          </a:p>
          <a:p>
            <a:pPr>
              <a:lnSpc>
                <a:spcPct val="95000"/>
              </a:lnSpc>
            </a:pPr>
            <a:r>
              <a:rPr lang="en-US" sz="1400" b="1">
                <a:solidFill>
                  <a:srgbClr val="0000FF"/>
                </a:solidFill>
                <a:latin typeface="Courier New" charset="0"/>
              </a:rPr>
              <a:t> * File: TeachingMachine.java</a:t>
            </a:r>
          </a:p>
          <a:p>
            <a:pPr>
              <a:lnSpc>
                <a:spcPct val="95000"/>
              </a:lnSpc>
            </a:pPr>
            <a:r>
              <a:rPr lang="en-US" sz="1400" b="1">
                <a:solidFill>
                  <a:srgbClr val="0000FF"/>
                </a:solidFill>
                <a:latin typeface="Courier New" charset="0"/>
              </a:rPr>
              <a:t> * --------------------------</a:t>
            </a:r>
          </a:p>
          <a:p>
            <a:pPr>
              <a:lnSpc>
                <a:spcPct val="95000"/>
              </a:lnSpc>
            </a:pPr>
            <a:r>
              <a:rPr lang="en-US" sz="1400" b="1">
                <a:solidFill>
                  <a:srgbClr val="0000FF"/>
                </a:solidFill>
                <a:latin typeface="Courier New" charset="0"/>
              </a:rPr>
              <a:t> * This program executes a programmed instruction course.</a:t>
            </a:r>
          </a:p>
          <a:p>
            <a:pPr>
              <a:lnSpc>
                <a:spcPct val="95000"/>
              </a:lnSpc>
            </a:pPr>
            <a:r>
              <a:rPr lang="en-US" sz="1400" b="1">
                <a:solidFill>
                  <a:srgbClr val="0000FF"/>
                </a:solidFill>
                <a:latin typeface="Courier New" charset="0"/>
              </a:rPr>
              <a:t> */</a:t>
            </a:r>
          </a:p>
          <a:p>
            <a:pPr>
              <a:lnSpc>
                <a:spcPct val="95000"/>
              </a:lnSpc>
            </a:pPr>
            <a:endParaRPr lang="en-US" sz="1400" b="1">
              <a:latin typeface="Courier New" charset="0"/>
            </a:endParaRPr>
          </a:p>
          <a:p>
            <a:pPr>
              <a:lnSpc>
                <a:spcPct val="95000"/>
              </a:lnSpc>
            </a:pPr>
            <a:r>
              <a:rPr lang="en-US" sz="1400" b="1">
                <a:latin typeface="Courier New" charset="0"/>
              </a:rPr>
              <a:t>import acm.program.*;</a:t>
            </a:r>
          </a:p>
          <a:p>
            <a:pPr>
              <a:lnSpc>
                <a:spcPct val="95000"/>
              </a:lnSpc>
            </a:pPr>
            <a:r>
              <a:rPr lang="en-US" sz="1400" b="1">
                <a:latin typeface="Courier New" charset="0"/>
              </a:rPr>
              <a:t>import acm.util.*;</a:t>
            </a:r>
          </a:p>
          <a:p>
            <a:pPr>
              <a:lnSpc>
                <a:spcPct val="95000"/>
              </a:lnSpc>
            </a:pPr>
            <a:endParaRPr lang="en-US" sz="1400" b="1">
              <a:latin typeface="Courier New" charset="0"/>
            </a:endParaRPr>
          </a:p>
          <a:p>
            <a:pPr>
              <a:lnSpc>
                <a:spcPct val="95000"/>
              </a:lnSpc>
            </a:pPr>
            <a:r>
              <a:rPr lang="en-US" sz="1400" b="1">
                <a:latin typeface="Courier New" charset="0"/>
              </a:rPr>
              <a:t>public class TeachingMachine extends ConsoleProgram {</a:t>
            </a:r>
          </a:p>
          <a:p>
            <a:pPr>
              <a:lnSpc>
                <a:spcPct val="95000"/>
              </a:lnSpc>
            </a:pPr>
            <a:endParaRPr lang="en-US" sz="1400" b="1">
              <a:latin typeface="Courier New" charset="0"/>
            </a:endParaRPr>
          </a:p>
          <a:p>
            <a:pPr>
              <a:lnSpc>
                <a:spcPct val="95000"/>
              </a:lnSpc>
            </a:pPr>
            <a:r>
              <a:rPr lang="en-US" sz="1400" b="1">
                <a:latin typeface="Courier New" charset="0"/>
              </a:rPr>
              <a:t>   public void run() {</a:t>
            </a:r>
          </a:p>
          <a:p>
            <a:pPr>
              <a:lnSpc>
                <a:spcPct val="95000"/>
              </a:lnSpc>
            </a:pPr>
            <a:r>
              <a:rPr lang="en-US" sz="1400" b="1">
                <a:latin typeface="Courier New" charset="0"/>
              </a:rPr>
              <a:t>      TMCourse course = readCourseFile();</a:t>
            </a:r>
          </a:p>
          <a:p>
            <a:pPr>
              <a:lnSpc>
                <a:spcPct val="95000"/>
              </a:lnSpc>
            </a:pPr>
            <a:r>
              <a:rPr lang="en-US" sz="1400" b="1">
                <a:latin typeface="Courier New" charset="0"/>
              </a:rPr>
              <a:t>      stepThroughCourse(course);</a:t>
            </a:r>
          </a:p>
          <a:p>
            <a:pPr>
              <a:lnSpc>
                <a:spcPct val="95000"/>
              </a:lnSpc>
            </a:pPr>
            <a:r>
              <a:rPr lang="en-US" sz="1400" b="1">
                <a:latin typeface="Courier New" charset="0"/>
              </a:rPr>
              <a:t>   }</a:t>
            </a:r>
          </a:p>
        </p:txBody>
      </p:sp>
      <p:grpSp>
        <p:nvGrpSpPr>
          <p:cNvPr id="478212" name="Group 4"/>
          <p:cNvGrpSpPr>
            <a:grpSpLocks/>
          </p:cNvGrpSpPr>
          <p:nvPr/>
        </p:nvGrpSpPr>
        <p:grpSpPr bwMode="auto">
          <a:xfrm>
            <a:off x="355600" y="1143000"/>
            <a:ext cx="8494713" cy="5257800"/>
            <a:chOff x="240" y="720"/>
            <a:chExt cx="5280" cy="3312"/>
          </a:xfrm>
        </p:grpSpPr>
        <p:sp>
          <p:nvSpPr>
            <p:cNvPr id="478213"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478214" name="Text Box 6"/>
            <p:cNvSpPr txBox="1">
              <a:spLocks noChangeArrowheads="1"/>
            </p:cNvSpPr>
            <p:nvPr/>
          </p:nvSpPr>
          <p:spPr bwMode="auto">
            <a:xfrm>
              <a:off x="251" y="752"/>
              <a:ext cx="5261" cy="3133"/>
            </a:xfrm>
            <a:prstGeom prst="rect">
              <a:avLst/>
            </a:prstGeom>
            <a:noFill/>
            <a:ln w="9525">
              <a:noFill/>
              <a:miter lim="800000"/>
              <a:headEnd/>
              <a:tailEnd/>
            </a:ln>
            <a:effectLst/>
          </p:spPr>
          <p:txBody>
            <a:bodyPr>
              <a:prstTxWarp prst="textNoShape">
                <a:avLst/>
              </a:prstTxWarp>
              <a:spAutoFit/>
            </a:bodyPr>
            <a:lstStyle/>
            <a:p>
              <a:pPr>
                <a:lnSpc>
                  <a:spcPct val="95000"/>
                </a:lnSpc>
              </a:pPr>
              <a:r>
                <a:rPr lang="en-US" sz="1400" b="1">
                  <a:solidFill>
                    <a:srgbClr val="0000FF"/>
                  </a:solidFill>
                  <a:latin typeface="Courier New" charset="0"/>
                </a:rPr>
                <a:t>/**</a:t>
              </a:r>
            </a:p>
            <a:p>
              <a:pPr>
                <a:lnSpc>
                  <a:spcPct val="95000"/>
                </a:lnSpc>
              </a:pPr>
              <a:r>
                <a:rPr lang="en-US" sz="1400" b="1">
                  <a:solidFill>
                    <a:srgbClr val="0000FF"/>
                  </a:solidFill>
                  <a:latin typeface="Courier New" charset="0"/>
                </a:rPr>
                <a:t> * Prompts the user for a course name and then reads in the</a:t>
              </a:r>
            </a:p>
            <a:p>
              <a:pPr>
                <a:lnSpc>
                  <a:spcPct val="95000"/>
                </a:lnSpc>
              </a:pPr>
              <a:r>
                <a:rPr lang="en-US" sz="1400" b="1">
                  <a:solidFill>
                    <a:srgbClr val="0000FF"/>
                  </a:solidFill>
                  <a:latin typeface="Courier New" charset="0"/>
                </a:rPr>
                <a:t> * data for that course from the associated data file.  If the</a:t>
              </a:r>
            </a:p>
            <a:p>
              <a:pPr>
                <a:lnSpc>
                  <a:spcPct val="95000"/>
                </a:lnSpc>
              </a:pPr>
              <a:r>
                <a:rPr lang="en-US" sz="1400" b="1">
                  <a:solidFill>
                    <a:srgbClr val="0000FF"/>
                  </a:solidFill>
                  <a:latin typeface="Courier New" charset="0"/>
                </a:rPr>
                <a:t> * &lt;code&gt;TMCourse&lt;/code&gt; constructor signals an error, the</a:t>
              </a:r>
            </a:p>
            <a:p>
              <a:pPr>
                <a:lnSpc>
                  <a:spcPct val="95000"/>
                </a:lnSpc>
              </a:pPr>
              <a:r>
                <a:rPr lang="en-US" sz="1400" b="1">
                  <a:solidFill>
                    <a:srgbClr val="0000FF"/>
                  </a:solidFill>
                  <a:latin typeface="Courier New" charset="0"/>
                </a:rPr>
                <a:t> * user is asked to supply a new course name.</a:t>
              </a:r>
            </a:p>
            <a:p>
              <a:pPr>
                <a:lnSpc>
                  <a:spcPct val="95000"/>
                </a:lnSpc>
              </a:pPr>
              <a:r>
                <a:rPr lang="en-US" sz="1400" b="1">
                  <a:solidFill>
                    <a:srgbClr val="0000FF"/>
                  </a:solidFill>
                  <a:latin typeface="Courier New" charset="0"/>
                </a:rPr>
                <a:t> *</a:t>
              </a:r>
            </a:p>
            <a:p>
              <a:pPr>
                <a:lnSpc>
                  <a:spcPct val="95000"/>
                </a:lnSpc>
              </a:pPr>
              <a:r>
                <a:rPr lang="en-US" sz="1400" b="1">
                  <a:solidFill>
                    <a:srgbClr val="0000FF"/>
                  </a:solidFill>
                  <a:latin typeface="Courier New" charset="0"/>
                </a:rPr>
                <a:t> * @return A &lt;code&gt;TMCourse&lt;/code&gt; object for the desired course</a:t>
              </a:r>
            </a:p>
            <a:p>
              <a:pPr>
                <a:lnSpc>
                  <a:spcPct val="95000"/>
                </a:lnSpc>
              </a:pPr>
              <a:r>
                <a:rPr lang="en-US" sz="1400" b="1">
                  <a:solidFill>
                    <a:srgbClr val="0000FF"/>
                  </a:solidFill>
                  <a:latin typeface="Courier New" charset="0"/>
                </a:rPr>
                <a:t> */</a:t>
              </a:r>
            </a:p>
            <a:p>
              <a:pPr>
                <a:lnSpc>
                  <a:spcPct val="95000"/>
                </a:lnSpc>
              </a:pPr>
              <a:r>
                <a:rPr lang="en-US" sz="1400" b="1">
                  <a:latin typeface="Courier New" charset="0"/>
                </a:rPr>
                <a:t>   private TMCourse readCourseFile() {</a:t>
              </a:r>
            </a:p>
            <a:p>
              <a:pPr>
                <a:lnSpc>
                  <a:spcPct val="95000"/>
                </a:lnSpc>
              </a:pPr>
              <a:r>
                <a:rPr lang="en-US" sz="1400" b="1">
                  <a:latin typeface="Courier New" charset="0"/>
                </a:rPr>
                <a:t>      while (true) {</a:t>
              </a:r>
            </a:p>
            <a:p>
              <a:pPr>
                <a:lnSpc>
                  <a:spcPct val="95000"/>
                </a:lnSpc>
              </a:pPr>
              <a:r>
                <a:rPr lang="en-US" sz="1400" b="1">
                  <a:latin typeface="Courier New" charset="0"/>
                </a:rPr>
                <a:t>         try {</a:t>
              </a:r>
            </a:p>
            <a:p>
              <a:pPr>
                <a:lnSpc>
                  <a:spcPct val="95000"/>
                </a:lnSpc>
              </a:pPr>
              <a:r>
                <a:rPr lang="en-US" sz="1400" b="1">
                  <a:latin typeface="Courier New" charset="0"/>
                </a:rPr>
                <a:t>            String courseName = readLine("Enter course name: ");</a:t>
              </a:r>
            </a:p>
            <a:p>
              <a:pPr>
                <a:lnSpc>
                  <a:spcPct val="95000"/>
                </a:lnSpc>
              </a:pPr>
              <a:r>
                <a:rPr lang="en-US" sz="1400" b="1">
                  <a:latin typeface="Courier New" charset="0"/>
                </a:rPr>
                <a:t>            return new TMCourse(courseName + ".txt");</a:t>
              </a:r>
            </a:p>
            <a:p>
              <a:pPr>
                <a:lnSpc>
                  <a:spcPct val="95000"/>
                </a:lnSpc>
              </a:pPr>
              <a:r>
                <a:rPr lang="en-US" sz="1400" b="1">
                  <a:latin typeface="Courier New" charset="0"/>
                </a:rPr>
                <a:t>         } catch (ErrorException ex) {</a:t>
              </a:r>
            </a:p>
            <a:p>
              <a:pPr>
                <a:lnSpc>
                  <a:spcPct val="95000"/>
                </a:lnSpc>
              </a:pPr>
              <a:r>
                <a:rPr lang="en-US" sz="1400" b="1">
                  <a:latin typeface="Courier New" charset="0"/>
                </a:rPr>
                <a:t>            println(ex.getMessage());</a:t>
              </a:r>
            </a:p>
            <a:p>
              <a:pPr>
                <a:lnSpc>
                  <a:spcPct val="95000"/>
                </a:lnSpc>
              </a:pPr>
              <a:r>
                <a:rPr lang="en-US" sz="1400" b="1">
                  <a:latin typeface="Courier New" charset="0"/>
                </a:rPr>
                <a:t>         }</a:t>
              </a:r>
            </a:p>
            <a:p>
              <a:pPr>
                <a:lnSpc>
                  <a:spcPct val="95000"/>
                </a:lnSpc>
              </a:pPr>
              <a:r>
                <a:rPr lang="en-US" sz="1400" b="1">
                  <a:latin typeface="Courier New" charset="0"/>
                </a:rPr>
                <a:t>      }</a:t>
              </a:r>
            </a:p>
            <a:p>
              <a:pPr>
                <a:lnSpc>
                  <a:spcPct val="95000"/>
                </a:lnSpc>
              </a:pPr>
              <a:r>
                <a:rPr lang="en-US" sz="1400" b="1">
                  <a:latin typeface="Courier New" charset="0"/>
                </a:rPr>
                <a:t>   }</a:t>
              </a:r>
            </a:p>
            <a:p>
              <a:pPr>
                <a:lnSpc>
                  <a:spcPct val="95000"/>
                </a:lnSpc>
              </a:pPr>
              <a:endParaRPr lang="en-US" sz="1400" b="1">
                <a:latin typeface="Courier New" charset="0"/>
              </a:endParaRPr>
            </a:p>
            <a:p>
              <a:pPr>
                <a:lnSpc>
                  <a:spcPct val="95000"/>
                </a:lnSpc>
              </a:pPr>
              <a:r>
                <a:rPr lang="en-US" sz="1400" b="1">
                  <a:solidFill>
                    <a:srgbClr val="0000FF"/>
                  </a:solidFill>
                  <a:latin typeface="Courier New" charset="0"/>
                </a:rPr>
                <a:t>/**</a:t>
              </a:r>
            </a:p>
            <a:p>
              <a:pPr>
                <a:lnSpc>
                  <a:spcPct val="95000"/>
                </a:lnSpc>
              </a:pPr>
              <a:r>
                <a:rPr lang="en-US" sz="1400" b="1">
                  <a:solidFill>
                    <a:srgbClr val="0000FF"/>
                  </a:solidFill>
                  <a:latin typeface="Courier New" charset="0"/>
                </a:rPr>
                <a:t> * Steps through the questions in the order specified by the course.</a:t>
              </a:r>
            </a:p>
            <a:p>
              <a:pPr>
                <a:lnSpc>
                  <a:spcPct val="95000"/>
                </a:lnSpc>
              </a:pPr>
              <a:r>
                <a:rPr lang="en-US" sz="1400" b="1">
                  <a:solidFill>
                    <a:srgbClr val="0000FF"/>
                  </a:solidFill>
                  <a:latin typeface="Courier New" charset="0"/>
                </a:rPr>
                <a:t> *</a:t>
              </a:r>
            </a:p>
            <a:p>
              <a:pPr>
                <a:lnSpc>
                  <a:spcPct val="95000"/>
                </a:lnSpc>
              </a:pPr>
              <a:r>
                <a:rPr lang="en-US" sz="1400" b="1">
                  <a:solidFill>
                    <a:srgbClr val="0000FF"/>
                  </a:solidFill>
                  <a:latin typeface="Courier New" charset="0"/>
                </a:rPr>
                <a:t> * @param course A &lt;code&gt;TMCourse&lt;/code&gt; object for the desired course</a:t>
              </a:r>
            </a:p>
            <a:p>
              <a:pPr>
                <a:lnSpc>
                  <a:spcPct val="95000"/>
                </a:lnSpc>
                <a:spcAft>
                  <a:spcPct val="20000"/>
                </a:spcAft>
              </a:pPr>
              <a:r>
                <a:rPr lang="en-US" sz="1400" b="1">
                  <a:solidFill>
                    <a:srgbClr val="0000FF"/>
                  </a:solidFill>
                  <a:latin typeface="Courier New" charset="0"/>
                </a:rPr>
                <a:t> */</a:t>
              </a:r>
              <a:endParaRPr lang="en-US" sz="1400" b="1">
                <a:latin typeface="Courier New" charset="0"/>
              </a:endParaRPr>
            </a:p>
          </p:txBody>
        </p:sp>
      </p:grpSp>
      <p:sp>
        <p:nvSpPr>
          <p:cNvPr id="478215"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78216"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78217" name="Rectangle 9"/>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charset="0"/>
              </a:rPr>
              <a:t>Code for the </a:t>
            </a:r>
            <a:r>
              <a:rPr lang="en-US" sz="3600" b="1">
                <a:solidFill>
                  <a:srgbClr val="FF0000"/>
                </a:solidFill>
                <a:latin typeface="Courier New" charset="0"/>
              </a:rPr>
              <a:t>TeachingMachine</a:t>
            </a:r>
            <a:r>
              <a:rPr lang="en-US" sz="4000">
                <a:solidFill>
                  <a:srgbClr val="FF0000"/>
                </a:solidFill>
                <a:latin typeface="Times New Roman" charset="0"/>
              </a:rPr>
              <a:t> Class</a:t>
            </a:r>
          </a:p>
        </p:txBody>
      </p:sp>
      <p:sp>
        <p:nvSpPr>
          <p:cNvPr id="478218"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478219" name="Text Box 11">
            <a:hlinkClick r:id="" action="ppaction://hlinkshowjump?jump=nextslide"/>
          </p:cNvPr>
          <p:cNvSpPr txBox="1">
            <a:spLocks noChangeArrowheads="1"/>
          </p:cNvSpPr>
          <p:nvPr/>
        </p:nvSpPr>
        <p:spPr bwMode="auto">
          <a:xfrm>
            <a:off x="8267700" y="6553200"/>
            <a:ext cx="7239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charset="0"/>
              </a:rPr>
              <a:t>skip code</a:t>
            </a:r>
          </a:p>
        </p:txBody>
      </p:sp>
      <p:sp>
        <p:nvSpPr>
          <p:cNvPr id="478220" name="Text Box 12"/>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charset="0"/>
              </a:rPr>
              <a:t>page 2 of 3</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478211"/>
                                        </p:tgtEl>
                                        <p:attrNameLst>
                                          <p:attrName>ppt_x</p:attrName>
                                        </p:attrNameLst>
                                      </p:cBhvr>
                                      <p:tavLst>
                                        <p:tav tm="0">
                                          <p:val>
                                            <p:strVal val="ppt_x"/>
                                          </p:val>
                                        </p:tav>
                                        <p:tav tm="100000">
                                          <p:val>
                                            <p:strVal val="ppt_x"/>
                                          </p:val>
                                        </p:tav>
                                      </p:tavLst>
                                    </p:anim>
                                    <p:anim calcmode="lin" valueType="num">
                                      <p:cBhvr additive="base">
                                        <p:cTn id="7" dur="1000"/>
                                        <p:tgtEl>
                                          <p:spTgt spid="478211"/>
                                        </p:tgtEl>
                                        <p:attrNameLst>
                                          <p:attrName>ppt_y</p:attrName>
                                        </p:attrNameLst>
                                      </p:cBhvr>
                                      <p:tavLst>
                                        <p:tav tm="0">
                                          <p:val>
                                            <p:strVal val="ppt_y"/>
                                          </p:val>
                                        </p:tav>
                                        <p:tav tm="100000">
                                          <p:val>
                                            <p:strVal val="0-ppt_h/2"/>
                                          </p:val>
                                        </p:tav>
                                      </p:tavLst>
                                    </p:anim>
                                    <p:set>
                                      <p:cBhvr>
                                        <p:cTn id="8" dur="1" fill="hold">
                                          <p:stCondLst>
                                            <p:cond delay="999"/>
                                          </p:stCondLst>
                                        </p:cTn>
                                        <p:tgtEl>
                                          <p:spTgt spid="478211"/>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478212"/>
                                        </p:tgtEl>
                                        <p:attrNameLst>
                                          <p:attrName>style.visibility</p:attrName>
                                        </p:attrNameLst>
                                      </p:cBhvr>
                                      <p:to>
                                        <p:strVal val="visible"/>
                                      </p:to>
                                    </p:set>
                                    <p:anim calcmode="lin" valueType="num">
                                      <p:cBhvr additive="base">
                                        <p:cTn id="11" dur="1000" fill="hold"/>
                                        <p:tgtEl>
                                          <p:spTgt spid="478212"/>
                                        </p:tgtEl>
                                        <p:attrNameLst>
                                          <p:attrName>ppt_x</p:attrName>
                                        </p:attrNameLst>
                                      </p:cBhvr>
                                      <p:tavLst>
                                        <p:tav tm="0">
                                          <p:val>
                                            <p:strVal val="#ppt_x"/>
                                          </p:val>
                                        </p:tav>
                                        <p:tav tm="100000">
                                          <p:val>
                                            <p:strVal val="#ppt_x"/>
                                          </p:val>
                                        </p:tav>
                                      </p:tavLst>
                                    </p:anim>
                                    <p:anim calcmode="lin" valueType="num">
                                      <p:cBhvr additive="base">
                                        <p:cTn id="12" dur="1000" fill="hold"/>
                                        <p:tgtEl>
                                          <p:spTgt spid="4782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8211" grpId="0"/>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0258"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480259" name="Text Box 3"/>
          <p:cNvSpPr txBox="1">
            <a:spLocks noChangeArrowheads="1"/>
          </p:cNvSpPr>
          <p:nvPr/>
        </p:nvSpPr>
        <p:spPr bwMode="auto">
          <a:xfrm>
            <a:off x="373063" y="1193800"/>
            <a:ext cx="8440737" cy="4973638"/>
          </a:xfrm>
          <a:prstGeom prst="rect">
            <a:avLst/>
          </a:prstGeom>
          <a:noFill/>
          <a:ln w="9525">
            <a:noFill/>
            <a:miter lim="800000"/>
            <a:headEnd/>
            <a:tailEnd/>
          </a:ln>
          <a:effectLst/>
        </p:spPr>
        <p:txBody>
          <a:bodyPr>
            <a:prstTxWarp prst="textNoShape">
              <a:avLst/>
            </a:prstTxWarp>
            <a:spAutoFit/>
          </a:bodyPr>
          <a:lstStyle/>
          <a:p>
            <a:pPr>
              <a:lnSpc>
                <a:spcPct val="95000"/>
              </a:lnSpc>
            </a:pPr>
            <a:r>
              <a:rPr lang="en-US" sz="1400" b="1">
                <a:solidFill>
                  <a:srgbClr val="0000FF"/>
                </a:solidFill>
                <a:latin typeface="Courier New" charset="0"/>
              </a:rPr>
              <a:t>/**</a:t>
            </a:r>
          </a:p>
          <a:p>
            <a:pPr>
              <a:lnSpc>
                <a:spcPct val="95000"/>
              </a:lnSpc>
            </a:pPr>
            <a:r>
              <a:rPr lang="en-US" sz="1400" b="1">
                <a:solidFill>
                  <a:srgbClr val="0000FF"/>
                </a:solidFill>
                <a:latin typeface="Courier New" charset="0"/>
              </a:rPr>
              <a:t> * Prompts the user for a course name and then reads in the</a:t>
            </a:r>
          </a:p>
          <a:p>
            <a:pPr>
              <a:lnSpc>
                <a:spcPct val="95000"/>
              </a:lnSpc>
            </a:pPr>
            <a:r>
              <a:rPr lang="en-US" sz="1400" b="1">
                <a:solidFill>
                  <a:srgbClr val="0000FF"/>
                </a:solidFill>
                <a:latin typeface="Courier New" charset="0"/>
              </a:rPr>
              <a:t> * data for that course from the associated data file.  If the</a:t>
            </a:r>
          </a:p>
          <a:p>
            <a:pPr>
              <a:lnSpc>
                <a:spcPct val="95000"/>
              </a:lnSpc>
            </a:pPr>
            <a:r>
              <a:rPr lang="en-US" sz="1400" b="1">
                <a:solidFill>
                  <a:srgbClr val="0000FF"/>
                </a:solidFill>
                <a:latin typeface="Courier New" charset="0"/>
              </a:rPr>
              <a:t> * &lt;code&gt;TMCourse&lt;/code&gt; constructor signals an error, the</a:t>
            </a:r>
          </a:p>
          <a:p>
            <a:pPr>
              <a:lnSpc>
                <a:spcPct val="95000"/>
              </a:lnSpc>
            </a:pPr>
            <a:r>
              <a:rPr lang="en-US" sz="1400" b="1">
                <a:solidFill>
                  <a:srgbClr val="0000FF"/>
                </a:solidFill>
                <a:latin typeface="Courier New" charset="0"/>
              </a:rPr>
              <a:t> * user is asked to supply a new course name.</a:t>
            </a:r>
          </a:p>
          <a:p>
            <a:pPr>
              <a:lnSpc>
                <a:spcPct val="95000"/>
              </a:lnSpc>
            </a:pPr>
            <a:r>
              <a:rPr lang="en-US" sz="1400" b="1">
                <a:solidFill>
                  <a:srgbClr val="0000FF"/>
                </a:solidFill>
                <a:latin typeface="Courier New" charset="0"/>
              </a:rPr>
              <a:t> *</a:t>
            </a:r>
          </a:p>
          <a:p>
            <a:pPr>
              <a:lnSpc>
                <a:spcPct val="95000"/>
              </a:lnSpc>
            </a:pPr>
            <a:r>
              <a:rPr lang="en-US" sz="1400" b="1">
                <a:solidFill>
                  <a:srgbClr val="0000FF"/>
                </a:solidFill>
                <a:latin typeface="Courier New" charset="0"/>
              </a:rPr>
              <a:t> * @return A &lt;code&gt;TMCourse&lt;/code&gt; object for the desired course</a:t>
            </a:r>
          </a:p>
          <a:p>
            <a:pPr>
              <a:lnSpc>
                <a:spcPct val="95000"/>
              </a:lnSpc>
            </a:pPr>
            <a:r>
              <a:rPr lang="en-US" sz="1400" b="1">
                <a:solidFill>
                  <a:srgbClr val="0000FF"/>
                </a:solidFill>
                <a:latin typeface="Courier New" charset="0"/>
              </a:rPr>
              <a:t> */</a:t>
            </a:r>
          </a:p>
          <a:p>
            <a:pPr>
              <a:lnSpc>
                <a:spcPct val="95000"/>
              </a:lnSpc>
            </a:pPr>
            <a:r>
              <a:rPr lang="en-US" sz="1400" b="1">
                <a:latin typeface="Courier New" charset="0"/>
              </a:rPr>
              <a:t>   private TMCourse readCourseFile() {</a:t>
            </a:r>
          </a:p>
          <a:p>
            <a:pPr>
              <a:lnSpc>
                <a:spcPct val="95000"/>
              </a:lnSpc>
            </a:pPr>
            <a:r>
              <a:rPr lang="en-US" sz="1400" b="1">
                <a:latin typeface="Courier New" charset="0"/>
              </a:rPr>
              <a:t>      while (true) {</a:t>
            </a:r>
          </a:p>
          <a:p>
            <a:pPr>
              <a:lnSpc>
                <a:spcPct val="95000"/>
              </a:lnSpc>
            </a:pPr>
            <a:r>
              <a:rPr lang="en-US" sz="1400" b="1">
                <a:latin typeface="Courier New" charset="0"/>
              </a:rPr>
              <a:t>         try {</a:t>
            </a:r>
          </a:p>
          <a:p>
            <a:pPr>
              <a:lnSpc>
                <a:spcPct val="95000"/>
              </a:lnSpc>
            </a:pPr>
            <a:r>
              <a:rPr lang="en-US" sz="1400" b="1">
                <a:latin typeface="Courier New" charset="0"/>
              </a:rPr>
              <a:t>            String courseName = readLine("Enter course name: ");</a:t>
            </a:r>
          </a:p>
          <a:p>
            <a:pPr>
              <a:lnSpc>
                <a:spcPct val="95000"/>
              </a:lnSpc>
            </a:pPr>
            <a:r>
              <a:rPr lang="en-US" sz="1400" b="1">
                <a:latin typeface="Courier New" charset="0"/>
              </a:rPr>
              <a:t>            return new TMCourse(courseName + ".txt");</a:t>
            </a:r>
          </a:p>
          <a:p>
            <a:pPr>
              <a:lnSpc>
                <a:spcPct val="95000"/>
              </a:lnSpc>
            </a:pPr>
            <a:r>
              <a:rPr lang="en-US" sz="1400" b="1">
                <a:latin typeface="Courier New" charset="0"/>
              </a:rPr>
              <a:t>         } catch (ErrorException ex) {</a:t>
            </a:r>
          </a:p>
          <a:p>
            <a:pPr>
              <a:lnSpc>
                <a:spcPct val="95000"/>
              </a:lnSpc>
            </a:pPr>
            <a:r>
              <a:rPr lang="en-US" sz="1400" b="1">
                <a:latin typeface="Courier New" charset="0"/>
              </a:rPr>
              <a:t>            println(ex.getMessage());</a:t>
            </a:r>
          </a:p>
          <a:p>
            <a:pPr>
              <a:lnSpc>
                <a:spcPct val="95000"/>
              </a:lnSpc>
            </a:pPr>
            <a:r>
              <a:rPr lang="en-US" sz="1400" b="1">
                <a:latin typeface="Courier New" charset="0"/>
              </a:rPr>
              <a:t>         }</a:t>
            </a:r>
          </a:p>
          <a:p>
            <a:pPr>
              <a:lnSpc>
                <a:spcPct val="95000"/>
              </a:lnSpc>
            </a:pPr>
            <a:r>
              <a:rPr lang="en-US" sz="1400" b="1">
                <a:latin typeface="Courier New" charset="0"/>
              </a:rPr>
              <a:t>      }</a:t>
            </a:r>
          </a:p>
          <a:p>
            <a:pPr>
              <a:lnSpc>
                <a:spcPct val="95000"/>
              </a:lnSpc>
            </a:pPr>
            <a:r>
              <a:rPr lang="en-US" sz="1400" b="1">
                <a:latin typeface="Courier New" charset="0"/>
              </a:rPr>
              <a:t>   }</a:t>
            </a:r>
          </a:p>
          <a:p>
            <a:pPr>
              <a:lnSpc>
                <a:spcPct val="95000"/>
              </a:lnSpc>
            </a:pPr>
            <a:endParaRPr lang="en-US" sz="1400" b="1">
              <a:latin typeface="Courier New" charset="0"/>
            </a:endParaRPr>
          </a:p>
          <a:p>
            <a:pPr>
              <a:lnSpc>
                <a:spcPct val="95000"/>
              </a:lnSpc>
            </a:pPr>
            <a:r>
              <a:rPr lang="en-US" sz="1400" b="1">
                <a:solidFill>
                  <a:srgbClr val="0000FF"/>
                </a:solidFill>
                <a:latin typeface="Courier New" charset="0"/>
              </a:rPr>
              <a:t>/**</a:t>
            </a:r>
          </a:p>
          <a:p>
            <a:pPr>
              <a:lnSpc>
                <a:spcPct val="95000"/>
              </a:lnSpc>
            </a:pPr>
            <a:r>
              <a:rPr lang="en-US" sz="1400" b="1">
                <a:solidFill>
                  <a:srgbClr val="0000FF"/>
                </a:solidFill>
                <a:latin typeface="Courier New" charset="0"/>
              </a:rPr>
              <a:t> * Steps through the questions in the order specified by the course.</a:t>
            </a:r>
          </a:p>
          <a:p>
            <a:pPr>
              <a:lnSpc>
                <a:spcPct val="95000"/>
              </a:lnSpc>
            </a:pPr>
            <a:r>
              <a:rPr lang="en-US" sz="1400" b="1">
                <a:solidFill>
                  <a:srgbClr val="0000FF"/>
                </a:solidFill>
                <a:latin typeface="Courier New" charset="0"/>
              </a:rPr>
              <a:t> *</a:t>
            </a:r>
          </a:p>
          <a:p>
            <a:pPr>
              <a:lnSpc>
                <a:spcPct val="95000"/>
              </a:lnSpc>
            </a:pPr>
            <a:r>
              <a:rPr lang="en-US" sz="1400" b="1">
                <a:solidFill>
                  <a:srgbClr val="0000FF"/>
                </a:solidFill>
                <a:latin typeface="Courier New" charset="0"/>
              </a:rPr>
              <a:t> * @param course A &lt;code&gt;TMCourse&lt;/code&gt; object for the desired course</a:t>
            </a:r>
          </a:p>
          <a:p>
            <a:pPr>
              <a:lnSpc>
                <a:spcPct val="95000"/>
              </a:lnSpc>
              <a:spcAft>
                <a:spcPct val="20000"/>
              </a:spcAft>
            </a:pPr>
            <a:r>
              <a:rPr lang="en-US" sz="1400" b="1">
                <a:solidFill>
                  <a:srgbClr val="0000FF"/>
                </a:solidFill>
                <a:latin typeface="Courier New" charset="0"/>
              </a:rPr>
              <a:t> */</a:t>
            </a:r>
          </a:p>
        </p:txBody>
      </p:sp>
      <p:grpSp>
        <p:nvGrpSpPr>
          <p:cNvPr id="480260" name="Group 4"/>
          <p:cNvGrpSpPr>
            <a:grpSpLocks/>
          </p:cNvGrpSpPr>
          <p:nvPr/>
        </p:nvGrpSpPr>
        <p:grpSpPr bwMode="auto">
          <a:xfrm>
            <a:off x="355600" y="1143000"/>
            <a:ext cx="8494713" cy="5257800"/>
            <a:chOff x="240" y="720"/>
            <a:chExt cx="5280" cy="3312"/>
          </a:xfrm>
        </p:grpSpPr>
        <p:sp>
          <p:nvSpPr>
            <p:cNvPr id="480261"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480262" name="Text Box 6"/>
            <p:cNvSpPr txBox="1">
              <a:spLocks noChangeArrowheads="1"/>
            </p:cNvSpPr>
            <p:nvPr/>
          </p:nvSpPr>
          <p:spPr bwMode="auto">
            <a:xfrm>
              <a:off x="251" y="752"/>
              <a:ext cx="5261" cy="2725"/>
            </a:xfrm>
            <a:prstGeom prst="rect">
              <a:avLst/>
            </a:prstGeom>
            <a:noFill/>
            <a:ln w="9525">
              <a:noFill/>
              <a:miter lim="800000"/>
              <a:headEnd/>
              <a:tailEnd/>
            </a:ln>
            <a:effectLst/>
          </p:spPr>
          <p:txBody>
            <a:bodyPr>
              <a:prstTxWarp prst="textNoShape">
                <a:avLst/>
              </a:prstTxWarp>
              <a:spAutoFit/>
            </a:bodyPr>
            <a:lstStyle/>
            <a:p>
              <a:pPr>
                <a:lnSpc>
                  <a:spcPct val="95000"/>
                </a:lnSpc>
              </a:pPr>
              <a:r>
                <a:rPr lang="en-US" sz="1400" b="1">
                  <a:latin typeface="Courier New" charset="0"/>
                </a:rPr>
                <a:t>   private void stepThroughCourse(TMCourse course) {</a:t>
              </a:r>
            </a:p>
            <a:p>
              <a:pPr>
                <a:lnSpc>
                  <a:spcPct val="95000"/>
                </a:lnSpc>
              </a:pPr>
              <a:r>
                <a:rPr lang="en-US" sz="1400" b="1">
                  <a:latin typeface="Courier New" charset="0"/>
                </a:rPr>
                <a:t>      println(course.getTitle());</a:t>
              </a:r>
            </a:p>
            <a:p>
              <a:pPr>
                <a:lnSpc>
                  <a:spcPct val="95000"/>
                </a:lnSpc>
              </a:pPr>
              <a:r>
                <a:rPr lang="en-US" sz="1400" b="1">
                  <a:latin typeface="Courier New" charset="0"/>
                </a:rPr>
                <a:t>      int questionNumber = 1;</a:t>
              </a:r>
            </a:p>
            <a:p>
              <a:pPr>
                <a:lnSpc>
                  <a:spcPct val="95000"/>
                </a:lnSpc>
              </a:pPr>
              <a:r>
                <a:rPr lang="en-US" sz="1400" b="1">
                  <a:latin typeface="Courier New" charset="0"/>
                </a:rPr>
                <a:t>      while (questionNumber != 0) {</a:t>
              </a:r>
            </a:p>
            <a:p>
              <a:pPr>
                <a:lnSpc>
                  <a:spcPct val="95000"/>
                </a:lnSpc>
              </a:pPr>
              <a:r>
                <a:rPr lang="en-US" sz="1400" b="1">
                  <a:latin typeface="Courier New" charset="0"/>
                </a:rPr>
                <a:t>         TMQuestion question = course.getQuestion(questionNumber);</a:t>
              </a:r>
            </a:p>
            <a:p>
              <a:pPr>
                <a:lnSpc>
                  <a:spcPct val="95000"/>
                </a:lnSpc>
              </a:pPr>
              <a:r>
                <a:rPr lang="en-US" sz="1400" b="1">
                  <a:latin typeface="Courier New" charset="0"/>
                </a:rPr>
                <a:t>         if (question == null) {</a:t>
              </a:r>
            </a:p>
            <a:p>
              <a:pPr>
                <a:lnSpc>
                  <a:spcPct val="95000"/>
                </a:lnSpc>
              </a:pPr>
              <a:r>
                <a:rPr lang="en-US" sz="1400" b="1">
                  <a:latin typeface="Courier New" charset="0"/>
                </a:rPr>
                <a:t>            throw new ErrorException("Missing question " + questionNumber);</a:t>
              </a:r>
            </a:p>
            <a:p>
              <a:pPr>
                <a:lnSpc>
                  <a:spcPct val="95000"/>
                </a:lnSpc>
              </a:pPr>
              <a:r>
                <a:rPr lang="en-US" sz="1400" b="1">
                  <a:latin typeface="Courier New" charset="0"/>
                </a:rPr>
                <a:t>         }</a:t>
              </a:r>
            </a:p>
            <a:p>
              <a:pPr>
                <a:lnSpc>
                  <a:spcPct val="95000"/>
                </a:lnSpc>
              </a:pPr>
              <a:r>
                <a:rPr lang="en-US" sz="1400" b="1">
                  <a:latin typeface="Courier New" charset="0"/>
                </a:rPr>
                <a:t>         for (String line : question.getQuestionText()) {</a:t>
              </a:r>
            </a:p>
            <a:p>
              <a:pPr>
                <a:lnSpc>
                  <a:spcPct val="95000"/>
                </a:lnSpc>
              </a:pPr>
              <a:r>
                <a:rPr lang="en-US" sz="1400" b="1">
                  <a:latin typeface="Courier New" charset="0"/>
                </a:rPr>
                <a:t>            println(line);</a:t>
              </a:r>
            </a:p>
            <a:p>
              <a:pPr>
                <a:lnSpc>
                  <a:spcPct val="95000"/>
                </a:lnSpc>
              </a:pPr>
              <a:r>
                <a:rPr lang="en-US" sz="1400" b="1">
                  <a:latin typeface="Courier New" charset="0"/>
                </a:rPr>
                <a:t>         }</a:t>
              </a:r>
            </a:p>
            <a:p>
              <a:pPr>
                <a:lnSpc>
                  <a:spcPct val="95000"/>
                </a:lnSpc>
              </a:pPr>
              <a:r>
                <a:rPr lang="en-US" sz="1400" b="1">
                  <a:latin typeface="Courier New" charset="0"/>
                </a:rPr>
                <a:t>         String answer = readLine();</a:t>
              </a:r>
            </a:p>
            <a:p>
              <a:pPr>
                <a:lnSpc>
                  <a:spcPct val="95000"/>
                </a:lnSpc>
              </a:pPr>
              <a:r>
                <a:rPr lang="en-US" sz="1400" b="1">
                  <a:latin typeface="Courier New" charset="0"/>
                </a:rPr>
                <a:t>         int nextQuestion = question.lookupAnswer(answer);</a:t>
              </a:r>
            </a:p>
            <a:p>
              <a:pPr>
                <a:lnSpc>
                  <a:spcPct val="95000"/>
                </a:lnSpc>
              </a:pPr>
              <a:r>
                <a:rPr lang="en-US" sz="1400" b="1">
                  <a:latin typeface="Courier New" charset="0"/>
                </a:rPr>
                <a:t>         if (nextQuestion == -1) {</a:t>
              </a:r>
            </a:p>
            <a:p>
              <a:pPr>
                <a:lnSpc>
                  <a:spcPct val="95000"/>
                </a:lnSpc>
              </a:pPr>
              <a:r>
                <a:rPr lang="en-US" sz="1400" b="1">
                  <a:latin typeface="Courier New" charset="0"/>
                </a:rPr>
                <a:t>            println("I don't understand that response.");</a:t>
              </a:r>
            </a:p>
            <a:p>
              <a:pPr>
                <a:lnSpc>
                  <a:spcPct val="95000"/>
                </a:lnSpc>
              </a:pPr>
              <a:r>
                <a:rPr lang="en-US" sz="1400" b="1">
                  <a:latin typeface="Courier New" charset="0"/>
                </a:rPr>
                <a:t>         } else {</a:t>
              </a:r>
            </a:p>
            <a:p>
              <a:pPr>
                <a:lnSpc>
                  <a:spcPct val="95000"/>
                </a:lnSpc>
              </a:pPr>
              <a:r>
                <a:rPr lang="en-US" sz="1400" b="1">
                  <a:latin typeface="Courier New" charset="0"/>
                </a:rPr>
                <a:t>            questionNumber = nextQuestion;</a:t>
              </a:r>
            </a:p>
            <a:p>
              <a:pPr>
                <a:lnSpc>
                  <a:spcPct val="95000"/>
                </a:lnSpc>
              </a:pPr>
              <a:r>
                <a:rPr lang="en-US" sz="1400" b="1">
                  <a:latin typeface="Courier New" charset="0"/>
                </a:rPr>
                <a:t>         }</a:t>
              </a:r>
            </a:p>
            <a:p>
              <a:pPr>
                <a:lnSpc>
                  <a:spcPct val="95000"/>
                </a:lnSpc>
              </a:pPr>
              <a:r>
                <a:rPr lang="en-US" sz="1400" b="1">
                  <a:latin typeface="Courier New" charset="0"/>
                </a:rPr>
                <a:t>      }</a:t>
              </a:r>
            </a:p>
            <a:p>
              <a:pPr>
                <a:lnSpc>
                  <a:spcPct val="95000"/>
                </a:lnSpc>
              </a:pPr>
              <a:r>
                <a:rPr lang="en-US" sz="1400" b="1">
                  <a:latin typeface="Courier New" charset="0"/>
                </a:rPr>
                <a:t>      println("Done");</a:t>
              </a:r>
            </a:p>
            <a:p>
              <a:pPr>
                <a:lnSpc>
                  <a:spcPct val="95000"/>
                </a:lnSpc>
              </a:pPr>
              <a:r>
                <a:rPr lang="en-US" sz="1400" b="1">
                  <a:latin typeface="Courier New" charset="0"/>
                </a:rPr>
                <a:t>   }</a:t>
              </a:r>
            </a:p>
          </p:txBody>
        </p:sp>
      </p:grpSp>
      <p:sp>
        <p:nvSpPr>
          <p:cNvPr id="480263"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80264"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80265" name="Rectangle 9"/>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charset="0"/>
              </a:rPr>
              <a:t>Code for the </a:t>
            </a:r>
            <a:r>
              <a:rPr lang="en-US" sz="3600" b="1">
                <a:solidFill>
                  <a:srgbClr val="FF0000"/>
                </a:solidFill>
                <a:latin typeface="Courier New" charset="0"/>
              </a:rPr>
              <a:t>TeachingMachine</a:t>
            </a:r>
            <a:r>
              <a:rPr lang="en-US" sz="4000">
                <a:solidFill>
                  <a:srgbClr val="FF0000"/>
                </a:solidFill>
                <a:latin typeface="Times New Roman" charset="0"/>
              </a:rPr>
              <a:t> Class</a:t>
            </a:r>
          </a:p>
        </p:txBody>
      </p:sp>
      <p:sp>
        <p:nvSpPr>
          <p:cNvPr id="480266"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480267" name="Text Box 11">
            <a:hlinkClick r:id="" action="ppaction://hlinkshowjump?jump=nextslide"/>
          </p:cNvPr>
          <p:cNvSpPr txBox="1">
            <a:spLocks noChangeArrowheads="1"/>
          </p:cNvSpPr>
          <p:nvPr/>
        </p:nvSpPr>
        <p:spPr bwMode="auto">
          <a:xfrm>
            <a:off x="8267700" y="6553200"/>
            <a:ext cx="7239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charset="0"/>
              </a:rPr>
              <a:t>skip code</a:t>
            </a:r>
          </a:p>
        </p:txBody>
      </p:sp>
      <p:sp>
        <p:nvSpPr>
          <p:cNvPr id="480268" name="Text Box 12"/>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charset="0"/>
              </a:rPr>
              <a:t>page 3 of 3</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480259"/>
                                        </p:tgtEl>
                                        <p:attrNameLst>
                                          <p:attrName>ppt_x</p:attrName>
                                        </p:attrNameLst>
                                      </p:cBhvr>
                                      <p:tavLst>
                                        <p:tav tm="0">
                                          <p:val>
                                            <p:strVal val="ppt_x"/>
                                          </p:val>
                                        </p:tav>
                                        <p:tav tm="100000">
                                          <p:val>
                                            <p:strVal val="ppt_x"/>
                                          </p:val>
                                        </p:tav>
                                      </p:tavLst>
                                    </p:anim>
                                    <p:anim calcmode="lin" valueType="num">
                                      <p:cBhvr additive="base">
                                        <p:cTn id="7" dur="1000"/>
                                        <p:tgtEl>
                                          <p:spTgt spid="480259"/>
                                        </p:tgtEl>
                                        <p:attrNameLst>
                                          <p:attrName>ppt_y</p:attrName>
                                        </p:attrNameLst>
                                      </p:cBhvr>
                                      <p:tavLst>
                                        <p:tav tm="0">
                                          <p:val>
                                            <p:strVal val="ppt_y"/>
                                          </p:val>
                                        </p:tav>
                                        <p:tav tm="100000">
                                          <p:val>
                                            <p:strVal val="0-ppt_h/2"/>
                                          </p:val>
                                        </p:tav>
                                      </p:tavLst>
                                    </p:anim>
                                    <p:set>
                                      <p:cBhvr>
                                        <p:cTn id="8" dur="1" fill="hold">
                                          <p:stCondLst>
                                            <p:cond delay="999"/>
                                          </p:stCondLst>
                                        </p:cTn>
                                        <p:tgtEl>
                                          <p:spTgt spid="480259"/>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480260"/>
                                        </p:tgtEl>
                                        <p:attrNameLst>
                                          <p:attrName>style.visibility</p:attrName>
                                        </p:attrNameLst>
                                      </p:cBhvr>
                                      <p:to>
                                        <p:strVal val="visible"/>
                                      </p:to>
                                    </p:set>
                                    <p:anim calcmode="lin" valueType="num">
                                      <p:cBhvr additive="base">
                                        <p:cTn id="11" dur="1000" fill="hold"/>
                                        <p:tgtEl>
                                          <p:spTgt spid="480260"/>
                                        </p:tgtEl>
                                        <p:attrNameLst>
                                          <p:attrName>ppt_x</p:attrName>
                                        </p:attrNameLst>
                                      </p:cBhvr>
                                      <p:tavLst>
                                        <p:tav tm="0">
                                          <p:val>
                                            <p:strVal val="#ppt_x"/>
                                          </p:val>
                                        </p:tav>
                                        <p:tav tm="100000">
                                          <p:val>
                                            <p:strVal val="#ppt_x"/>
                                          </p:val>
                                        </p:tav>
                                      </p:tavLst>
                                    </p:anim>
                                    <p:anim calcmode="lin" valueType="num">
                                      <p:cBhvr additive="base">
                                        <p:cTn id="12" dur="1000" fill="hold"/>
                                        <p:tgtEl>
                                          <p:spTgt spid="4802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0259" grpId="0"/>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19437</TotalTime>
  <Words>3332</Words>
  <Application>Microsoft Macintosh PowerPoint</Application>
  <PresentationFormat>On-screen Show (4:3)</PresentationFormat>
  <Paragraphs>460</Paragraphs>
  <Slides>21</Slides>
  <Notes>21</Notes>
  <HiddenSlides>0</HiddenSlides>
  <MMClips>0</MMClips>
  <ScaleCrop>false</ScaleCrop>
  <HeadingPairs>
    <vt:vector size="6" baseType="variant">
      <vt:variant>
        <vt:lpstr>Fonts Used</vt:lpstr>
      </vt:variant>
      <vt:variant>
        <vt:i4>7</vt:i4>
      </vt:variant>
      <vt:variant>
        <vt:lpstr>Design Template</vt:lpstr>
      </vt:variant>
      <vt:variant>
        <vt:i4>1</vt:i4>
      </vt:variant>
      <vt:variant>
        <vt:lpstr>Slide Titles</vt:lpstr>
      </vt:variant>
      <vt:variant>
        <vt:i4>21</vt:i4>
      </vt:variant>
    </vt:vector>
  </HeadingPairs>
  <TitlesOfParts>
    <vt:vector size="29" baseType="lpstr">
      <vt:lpstr>Times New Roman</vt:lpstr>
      <vt:lpstr>Arial</vt:lpstr>
      <vt:lpstr>Times</vt:lpstr>
      <vt:lpstr>Monotype Corsiva</vt:lpstr>
      <vt:lpstr>Courier New</vt:lpstr>
      <vt:lpstr>ＭＳ Ｐゴシック</vt:lpstr>
      <vt:lpstr>Helvetica Neue</vt:lpstr>
      <vt:lpstr>Blank Presentation</vt:lpstr>
      <vt:lpstr>Data-Driven Programs</vt:lpstr>
      <vt:lpstr>Once upon a time . . .</vt:lpstr>
      <vt:lpstr>Computing and the Counterculture</vt:lpstr>
      <vt:lpstr>Ted Nelson’s Cyberspace Dreams</vt:lpstr>
      <vt:lpstr>Data-Driven Programs</vt:lpstr>
      <vt:lpstr>Data-Driven Programs  </vt:lpstr>
      <vt:lpstr>The Course Data File  </vt:lpstr>
      <vt:lpstr>Choosing an Internal Representation  </vt:lpstr>
      <vt:lpstr>Converting External to Internal Form  </vt:lpstr>
      <vt:lpstr>Static Factory Methods  </vt:lpstr>
      <vt:lpstr>Code for the TMQuestion Class</vt:lpstr>
      <vt:lpstr>Code for the TMQuestion Class</vt:lpstr>
      <vt:lpstr>Code for the TMQuestion Class</vt:lpstr>
      <vt:lpstr>Code for the TMQuestion Class</vt:lpstr>
      <vt:lpstr>Code for the TMCourse Class</vt:lpstr>
      <vt:lpstr>Code for the TMCourse Class</vt:lpstr>
      <vt:lpstr>Code for the TMCourse Class</vt:lpstr>
      <vt:lpstr>Code for the TeachingMachine Class</vt:lpstr>
      <vt:lpstr>Code for the TeachingMachine Class</vt:lpstr>
      <vt:lpstr>Code for the TeachingMachine Class</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156</cp:revision>
  <dcterms:created xsi:type="dcterms:W3CDTF">2012-05-20T01:59:22Z</dcterms:created>
  <dcterms:modified xsi:type="dcterms:W3CDTF">2012-05-20T03:03:27Z</dcterms:modified>
</cp:coreProperties>
</file>