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20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Default Extension="pdf" ContentType="application/pdf"/>
  <Override PartName="/ppt/notesSlides/notesSlide6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8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19.xml" ContentType="application/vnd.openxmlformats-officedocument.presentationml.notes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>
  <p:sldMasterIdLst>
    <p:sldMasterId id="2147483648" r:id="rId1"/>
  </p:sldMasterIdLst>
  <p:notesMasterIdLst>
    <p:notesMasterId r:id="rId23"/>
  </p:notesMasterIdLst>
  <p:sldIdLst>
    <p:sldId id="441" r:id="rId2"/>
    <p:sldId id="461" r:id="rId3"/>
    <p:sldId id="463" r:id="rId4"/>
    <p:sldId id="462" r:id="rId5"/>
    <p:sldId id="447" r:id="rId6"/>
    <p:sldId id="449" r:id="rId7"/>
    <p:sldId id="448" r:id="rId8"/>
    <p:sldId id="450" r:id="rId9"/>
    <p:sldId id="446" r:id="rId10"/>
    <p:sldId id="443" r:id="rId11"/>
    <p:sldId id="444" r:id="rId12"/>
    <p:sldId id="445" r:id="rId13"/>
    <p:sldId id="442" r:id="rId14"/>
    <p:sldId id="452" r:id="rId15"/>
    <p:sldId id="453" r:id="rId16"/>
    <p:sldId id="454" r:id="rId17"/>
    <p:sldId id="458" r:id="rId18"/>
    <p:sldId id="460" r:id="rId19"/>
    <p:sldId id="455" r:id="rId20"/>
    <p:sldId id="459" r:id="rId21"/>
    <p:sldId id="369" r:id="rId22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999999"/>
    <a:srgbClr val="0066CC"/>
    <a:srgbClr val="FF3300"/>
    <a:srgbClr val="999933"/>
    <a:srgbClr val="FFFFFF"/>
    <a:srgbClr val="66FF66"/>
    <a:srgbClr val="CCCCCC"/>
    <a:srgbClr val="FF99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05" d="100"/>
          <a:sy n="105" d="100"/>
        </p:scale>
        <p:origin x="-920" y="-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8588799-8B68-8743-8C78-26D724806A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C8DDDC-3069-9945-8F8A-AFA625C6FCD1}" type="slidenum">
              <a:rPr lang="en-US"/>
              <a:pPr/>
              <a:t>1</a:t>
            </a:fld>
            <a:endParaRPr lang="en-US"/>
          </a:p>
        </p:txBody>
      </p:sp>
      <p:sp>
        <p:nvSpPr>
          <p:cNvPr id="153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7A1DFEDC-2FD5-DE41-ABE3-9F75B082FFB0}" type="slidenum">
              <a:rPr lang="en-US" sz="1200"/>
              <a:pPr algn="r"/>
              <a:t>2</a:t>
            </a:fld>
            <a:endParaRPr lang="en-US" sz="1200"/>
          </a:p>
        </p:txBody>
      </p:sp>
      <p:sp>
        <p:nvSpPr>
          <p:cNvPr id="1741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>
            <p:ph type="sldImg"/>
          </p:nvPr>
        </p:nvSpPr>
        <p:spPr>
          <a:xfrm>
            <a:off x="2846388" y="533400"/>
            <a:ext cx="3454400" cy="2590800"/>
          </a:xfrm>
          <a:solidFill>
            <a:srgbClr val="FFFFFF"/>
          </a:solidFill>
          <a:ln/>
        </p:spPr>
      </p:sp>
      <p:sp>
        <p:nvSpPr>
          <p:cNvPr id="19459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 txBox="1">
            <a:spLocks noGrp="1" noChangeArrowheads="1"/>
          </p:cNvSpPr>
          <p:nvPr/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8D7DD338-5A91-E04F-A128-598051AFF790}" type="slidenum">
              <a:rPr lang="en-US" sz="1200"/>
              <a:pPr algn="r"/>
              <a:t>4</a:t>
            </a:fld>
            <a:endParaRPr lang="en-US" sz="1200"/>
          </a:p>
        </p:txBody>
      </p:sp>
      <p:sp>
        <p:nvSpPr>
          <p:cNvPr id="2150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>
            <p:ph type="sldImg"/>
          </p:nvPr>
        </p:nvSpPr>
        <p:spPr>
          <a:xfrm>
            <a:off x="2846388" y="533400"/>
            <a:ext cx="3454400" cy="25908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>
            <p:ph type="sldImg"/>
          </p:nvPr>
        </p:nvSpPr>
        <p:spPr>
          <a:xfrm>
            <a:off x="2846388" y="533400"/>
            <a:ext cx="3454400" cy="2590800"/>
          </a:xfrm>
          <a:solidFill>
            <a:srgbClr val="FFFFFF"/>
          </a:solidFill>
          <a:ln/>
        </p:spPr>
      </p:sp>
      <p:sp>
        <p:nvSpPr>
          <p:cNvPr id="25603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>
            <p:ph type="sldImg"/>
          </p:nvPr>
        </p:nvSpPr>
        <p:spPr>
          <a:xfrm>
            <a:off x="2846388" y="533400"/>
            <a:ext cx="3454400" cy="2590800"/>
          </a:xfrm>
          <a:solidFill>
            <a:srgbClr val="FFFFFF"/>
          </a:solidFill>
          <a:ln/>
        </p:spPr>
      </p:sp>
      <p:sp>
        <p:nvSpPr>
          <p:cNvPr id="27651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>
            <p:ph type="sldImg"/>
          </p:nvPr>
        </p:nvSpPr>
        <p:spPr>
          <a:xfrm>
            <a:off x="2846388" y="533400"/>
            <a:ext cx="3454400" cy="2590800"/>
          </a:xfrm>
          <a:solidFill>
            <a:srgbClr val="FFFFFF"/>
          </a:solidFill>
          <a:ln/>
        </p:spPr>
      </p:sp>
      <p:sp>
        <p:nvSpPr>
          <p:cNvPr id="29699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>
            <p:ph type="sldImg"/>
          </p:nvPr>
        </p:nvSpPr>
        <p:spPr>
          <a:xfrm>
            <a:off x="2846388" y="533400"/>
            <a:ext cx="3454400" cy="2590800"/>
          </a:xfrm>
          <a:solidFill>
            <a:srgbClr val="FFFFFF"/>
          </a:solidFill>
          <a:ln/>
        </p:spPr>
      </p:sp>
      <p:sp>
        <p:nvSpPr>
          <p:cNvPr id="31747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>
            <p:ph type="sldImg"/>
          </p:nvPr>
        </p:nvSpPr>
        <p:spPr>
          <a:xfrm>
            <a:off x="2846388" y="533400"/>
            <a:ext cx="3454400" cy="2590800"/>
          </a:xfrm>
          <a:solidFill>
            <a:srgbClr val="FFFFFF"/>
          </a:solidFill>
          <a:ln/>
        </p:spPr>
      </p:sp>
      <p:sp>
        <p:nvSpPr>
          <p:cNvPr id="33795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>
            <p:ph type="sldImg"/>
          </p:nvPr>
        </p:nvSpPr>
        <p:spPr>
          <a:xfrm>
            <a:off x="2846388" y="533400"/>
            <a:ext cx="3454400" cy="2590800"/>
          </a:xfrm>
          <a:solidFill>
            <a:srgbClr val="FFFFFF"/>
          </a:solidFill>
          <a:ln/>
        </p:spPr>
      </p:sp>
      <p:sp>
        <p:nvSpPr>
          <p:cNvPr id="35843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>
            <p:ph type="sldImg"/>
          </p:nvPr>
        </p:nvSpPr>
        <p:spPr>
          <a:xfrm>
            <a:off x="2846388" y="533400"/>
            <a:ext cx="3454400" cy="2590800"/>
          </a:xfrm>
          <a:solidFill>
            <a:srgbClr val="FFFFFF"/>
          </a:solidFill>
          <a:ln/>
        </p:spPr>
      </p:sp>
      <p:sp>
        <p:nvSpPr>
          <p:cNvPr id="37891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>
            <p:ph type="sldImg"/>
          </p:nvPr>
        </p:nvSpPr>
        <p:spPr>
          <a:xfrm>
            <a:off x="2846388" y="533400"/>
            <a:ext cx="3454400" cy="2590800"/>
          </a:xfrm>
          <a:solidFill>
            <a:srgbClr val="FFFFFF"/>
          </a:solidFill>
          <a:ln/>
        </p:spPr>
      </p:sp>
      <p:sp>
        <p:nvSpPr>
          <p:cNvPr id="39939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>
            <p:ph type="sldImg"/>
          </p:nvPr>
        </p:nvSpPr>
        <p:spPr>
          <a:xfrm>
            <a:off x="2846388" y="533400"/>
            <a:ext cx="3454400" cy="2590800"/>
          </a:xfrm>
          <a:solidFill>
            <a:srgbClr val="FFFFFF"/>
          </a:solidFill>
          <a:ln/>
        </p:spPr>
      </p:sp>
      <p:sp>
        <p:nvSpPr>
          <p:cNvPr id="41987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5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3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1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>
            <p:ph type="sldImg"/>
          </p:nvPr>
        </p:nvSpPr>
        <p:spPr>
          <a:xfrm>
            <a:off x="2846388" y="533400"/>
            <a:ext cx="3454400" cy="2590800"/>
          </a:xfrm>
          <a:solidFill>
            <a:srgbClr val="FFFFFF"/>
          </a:solidFill>
          <a:ln/>
        </p:spPr>
      </p:sp>
      <p:sp>
        <p:nvSpPr>
          <p:cNvPr id="50179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7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5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F8A7ED-4C78-8D4E-9949-AD9A57FC59BC}" type="slidenum">
              <a:rPr lang="en-US"/>
              <a:pPr/>
              <a:t>21</a:t>
            </a:fld>
            <a:endParaRPr lang="en-US"/>
          </a:p>
        </p:txBody>
      </p:sp>
      <p:sp>
        <p:nvSpPr>
          <p:cNvPr id="563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D0D04-0077-7649-9E03-7F3D435A26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06111-0113-184A-98B8-6452877121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E4E58-6BDB-F94A-B7B2-5B2E551311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5D14A-553B-D845-A4F2-D8B2F3FD8F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36EC1-01F5-4942-9FEF-61681C6946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99217-A44E-3346-B3F1-9A0003451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B642F7-C950-3646-973A-16E6CE471D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5BB22-45EE-B34A-9841-C2FE265DD0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09032-D09B-8E4B-9E82-41B496C840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A3E8E-68A5-BF42-8992-BD2E17BE2D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C9BF7-1C77-DA42-B8B8-B170FDF833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5EEC5AA-38DA-8F47-A231-F2BDCC010B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charset="0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charset="0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charset="0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charset="0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1" Type="http://schemas.openxmlformats.org/officeDocument/2006/relationships/video" Target="file://localhost/Users/eroberts/Movies/MystIntro.mov" TargetMode="Externa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df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df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>
                <a:solidFill>
                  <a:srgbClr val="FF0000"/>
                </a:solidFill>
              </a:rPr>
              <a:t>Adventure!</a:t>
            </a:r>
          </a:p>
        </p:txBody>
      </p:sp>
      <p:sp>
        <p:nvSpPr>
          <p:cNvPr id="14339" name="Text Box 40"/>
          <p:cNvSpPr txBox="1">
            <a:spLocks noChangeArrowheads="1"/>
          </p:cNvSpPr>
          <p:nvPr/>
        </p:nvSpPr>
        <p:spPr bwMode="auto">
          <a:xfrm>
            <a:off x="0" y="4114800"/>
            <a:ext cx="9144000" cy="13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/>
              <a:t>Eric Roberts</a:t>
            </a:r>
          </a:p>
          <a:p>
            <a:pPr algn="ctr">
              <a:lnSpc>
                <a:spcPct val="85000"/>
              </a:lnSpc>
            </a:pPr>
            <a:r>
              <a:rPr lang="en-US" sz="3200" dirty="0"/>
              <a:t>CS 106A</a:t>
            </a:r>
            <a:endParaRPr lang="en-US" sz="3200" dirty="0" smtClean="0"/>
          </a:p>
          <a:p>
            <a:pPr algn="ctr">
              <a:lnSpc>
                <a:spcPct val="85000"/>
              </a:lnSpc>
            </a:pPr>
            <a:r>
              <a:rPr lang="en-US" sz="3200" dirty="0" smtClean="0"/>
              <a:t>May 25, 2012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514600"/>
            <a:ext cx="9144000" cy="1143000"/>
          </a:xfrm>
        </p:spPr>
        <p:txBody>
          <a:bodyPr/>
          <a:lstStyle/>
          <a:p>
            <a:r>
              <a:rPr lang="en-US" sz="6000">
                <a:solidFill>
                  <a:schemeClr val="tx1"/>
                </a:solidFill>
                <a:latin typeface="Monotype Corsiva" charset="0"/>
              </a:rPr>
              <a:t>Once upon a time . . .</a:t>
            </a:r>
            <a:endParaRPr lang="en-US" sz="6000">
              <a:solidFill>
                <a:srgbClr val="FF0000"/>
              </a:solidFill>
              <a:latin typeface="Monotype Corsiv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304800" y="1231900"/>
            <a:ext cx="84582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sz="2400"/>
              <a:t>When Myst appeared in 1993 (back when computers were too slow to animate more than a small part of the screen), the most common question I got from CS 106A students was: Can I write Myst?   </a:t>
            </a:r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Myst</a:t>
            </a:r>
            <a:endParaRPr lang="en-US" sz="3600">
              <a:solidFill>
                <a:srgbClr val="FF0000"/>
              </a:solidFill>
            </a:endParaRPr>
          </a:p>
        </p:txBody>
      </p:sp>
      <p:pic>
        <p:nvPicPr>
          <p:cNvPr id="1843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22700" y="2865438"/>
            <a:ext cx="4800600" cy="351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 descr="/Users/eroberts/Movies/MystIntro.mov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6705600" y="3581400"/>
            <a:ext cx="16256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1223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54800" y="3533775"/>
            <a:ext cx="1697038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12"/>
          <p:cNvPicPr>
            <a:picLocks noChangeArrowheads="1"/>
          </p:cNvPicPr>
          <p:nvPr/>
        </p:nvPicPr>
        <p:blipFill>
          <a:blip r:embed="rId7"/>
          <a:srcRect t="891"/>
          <a:stretch>
            <a:fillRect/>
          </a:stretch>
        </p:blipFill>
        <p:spPr bwMode="auto">
          <a:xfrm>
            <a:off x="460375" y="2860675"/>
            <a:ext cx="2916238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33" fill="hold"/>
                                        <p:tgtEl>
                                          <p:spTgt spid="184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133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1333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4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84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7"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43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616200"/>
            <a:ext cx="9144000" cy="1143000"/>
          </a:xfrm>
        </p:spPr>
        <p:txBody>
          <a:bodyPr/>
          <a:lstStyle/>
          <a:p>
            <a:r>
              <a:rPr lang="en-US" sz="6000">
                <a:solidFill>
                  <a:srgbClr val="FF0000"/>
                </a:solidFill>
              </a:rPr>
              <a:t>Adventure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Origins of the Internet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457200" y="1181100"/>
            <a:ext cx="80772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/>
              <a:t>The Internet that has become so much a part of today’s world got its start as the ARPANET in the late 1960s.</a:t>
            </a:r>
          </a:p>
        </p:txBody>
      </p:sp>
      <p:sp>
        <p:nvSpPr>
          <p:cNvPr id="488454" name="Rectangle 6"/>
          <p:cNvSpPr>
            <a:spLocks noChangeArrowheads="1"/>
          </p:cNvSpPr>
          <p:nvPr/>
        </p:nvSpPr>
        <p:spPr bwMode="auto">
          <a:xfrm>
            <a:off x="457200" y="1981200"/>
            <a:ext cx="80772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/>
              <a:t>The contract to build the ARPANET was awarded to Bolt Beranek and Newman Inc. (BBN), a small, Cambridge-based research and development firm founded by MIT engineers.  A prototype implementation of the ARPANET connecting four nodes (one at Stanford) came on line in December 1969.</a:t>
            </a:r>
          </a:p>
        </p:txBody>
      </p:sp>
      <p:sp>
        <p:nvSpPr>
          <p:cNvPr id="488455" name="Rectangle 7"/>
          <p:cNvSpPr>
            <a:spLocks noChangeArrowheads="1"/>
          </p:cNvSpPr>
          <p:nvPr/>
        </p:nvSpPr>
        <p:spPr bwMode="auto">
          <a:xfrm>
            <a:off x="457200" y="3721100"/>
            <a:ext cx="80772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/>
              <a:t>The initial design for the ARPANET allowed for a maximum of 127 connected computers.  Larger networks were possible only after the TCP/IP protocols were adopted in the 1980s.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8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8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8454" grpId="0" build="p" autoUpdateAnimBg="0"/>
      <p:bldP spid="48845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Early Designs for the ARPANET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465388"/>
            <a:ext cx="3733800" cy="2127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580" name="Text Box 7"/>
          <p:cNvSpPr txBox="1">
            <a:spLocks noChangeArrowheads="1"/>
          </p:cNvSpPr>
          <p:nvPr/>
        </p:nvSpPr>
        <p:spPr bwMode="auto">
          <a:xfrm>
            <a:off x="517525" y="1647825"/>
            <a:ext cx="37496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5000"/>
              </a:lnSpc>
            </a:pPr>
            <a:r>
              <a:rPr lang="en-US" sz="2400"/>
              <a:t>As Larry Roberts envisioned it in his notebooks: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724400" y="1651000"/>
            <a:ext cx="3962400" cy="3770313"/>
            <a:chOff x="2976" y="1040"/>
            <a:chExt cx="2496" cy="2375"/>
          </a:xfrm>
        </p:grpSpPr>
        <p:pic>
          <p:nvPicPr>
            <p:cNvPr id="24582" name="Picture 8"/>
            <p:cNvPicPr>
              <a:picLocks noChangeAspect="1" noChangeArrowheads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4"/>
                <a:srcRect/>
                <a:stretch>
                  <a:fillRect/>
                </a:stretch>
              </p:blipFill>
            </mc:Choice>
            <mc:Fallback>
              <p:blipFill>
                <a:blip r:embed="rId5"/>
                <a:srcRect/>
                <a:stretch>
                  <a:fillRect/>
                </a:stretch>
              </p:blipFill>
            </mc:Fallback>
          </mc:AlternateContent>
          <p:spPr bwMode="auto">
            <a:xfrm>
              <a:off x="2976" y="1440"/>
              <a:ext cx="2496" cy="1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3" name="Text Box 9"/>
            <p:cNvSpPr txBox="1">
              <a:spLocks noChangeArrowheads="1"/>
            </p:cNvSpPr>
            <p:nvPr/>
          </p:nvSpPr>
          <p:spPr bwMode="auto">
            <a:xfrm>
              <a:off x="3014" y="1040"/>
              <a:ext cx="2362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400"/>
                <a:t>As deployed in 1969: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ARPANET in 1971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" y="1431925"/>
            <a:ext cx="8153400" cy="4676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ARPANET in 1971</a:t>
            </a:r>
          </a:p>
        </p:txBody>
      </p:sp>
      <p:pic>
        <p:nvPicPr>
          <p:cNvPr id="28675" name="Picture 5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36513" y="1160463"/>
            <a:ext cx="9058275" cy="548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Life among the Wizards</a:t>
            </a:r>
            <a:endParaRPr lang="en-US" sz="3600">
              <a:solidFill>
                <a:srgbClr val="FF0000"/>
              </a:solidFill>
            </a:endParaRPr>
          </a:p>
        </p:txBody>
      </p:sp>
      <p:pic>
        <p:nvPicPr>
          <p:cNvPr id="4864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6900" y="2039938"/>
            <a:ext cx="2689225" cy="4132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749675" y="2046288"/>
            <a:ext cx="4937125" cy="4138612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3810000" y="2160588"/>
            <a:ext cx="4800600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</a:pPr>
            <a:r>
              <a:rPr lang="en-US"/>
              <a:t>A small circle of friends at BBN had gotten hooked on Dungeons and Dragons, an elaborate fantasy role-playing game in which one player invents a setting and populates it with monsters and puzzles, and the other players then make their way through that setting.  The game exists only in the minds of the players.</a:t>
            </a:r>
          </a:p>
        </p:txBody>
      </p:sp>
      <p:sp>
        <p:nvSpPr>
          <p:cNvPr id="486406" name="Text Box 6"/>
          <p:cNvSpPr txBox="1">
            <a:spLocks noChangeArrowheads="1"/>
          </p:cNvSpPr>
          <p:nvPr/>
        </p:nvSpPr>
        <p:spPr bwMode="auto">
          <a:xfrm>
            <a:off x="3810000" y="4032250"/>
            <a:ext cx="4800600" cy="149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</a:pPr>
            <a:r>
              <a:rPr lang="en-US"/>
              <a:t>Dave Walden got his introduction to the game one night when Eric Roberts, a student from a class he was teaching at Harvard, took him to a D&amp;D session.  Walden immediately rounded up a group of friends from the ARPANET team for continued sessions. Roberts created the Mirkwood Tales. . . . </a:t>
            </a:r>
          </a:p>
        </p:txBody>
      </p:sp>
      <p:sp>
        <p:nvSpPr>
          <p:cNvPr id="486407" name="Text Box 7"/>
          <p:cNvSpPr txBox="1">
            <a:spLocks noChangeArrowheads="1"/>
          </p:cNvSpPr>
          <p:nvPr/>
        </p:nvSpPr>
        <p:spPr bwMode="auto">
          <a:xfrm>
            <a:off x="3810000" y="5715000"/>
            <a:ext cx="4800600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</a:pPr>
            <a:r>
              <a:rPr lang="en-US"/>
              <a:t>One of the regulars was Will Crowther . . .</a:t>
            </a:r>
          </a:p>
        </p:txBody>
      </p:sp>
      <p:pic>
        <p:nvPicPr>
          <p:cNvPr id="486408" name="Picture 8"/>
          <p:cNvPicPr>
            <a:picLocks noChangeAspect="1" noChangeArrowheads="1"/>
          </p:cNvPicPr>
          <p:nvPr/>
        </p:nvPicPr>
        <p:blipFill>
          <a:blip r:embed="rId4"/>
          <a:srcRect l="5341" r="641" b="1604"/>
          <a:stretch>
            <a:fillRect/>
          </a:stretch>
        </p:blipFill>
        <p:spPr bwMode="auto">
          <a:xfrm>
            <a:off x="596900" y="2039938"/>
            <a:ext cx="2690813" cy="4125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09600" y="1143000"/>
            <a:ext cx="8001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</a:pPr>
            <a:r>
              <a:rPr lang="en-US" sz="2400"/>
              <a:t>The history of the Internet has been told in several books.  One tells the following interesting story: </a:t>
            </a:r>
          </a:p>
        </p:txBody>
      </p:sp>
      <p:pic>
        <p:nvPicPr>
          <p:cNvPr id="486410" name="Picture 10"/>
          <p:cNvPicPr>
            <a:picLocks noChangeAspect="1" noChangeArrowheads="1"/>
          </p:cNvPicPr>
          <p:nvPr/>
        </p:nvPicPr>
        <p:blipFill>
          <a:blip r:embed="rId5"/>
          <a:srcRect l="5373" r="5104"/>
          <a:stretch>
            <a:fillRect/>
          </a:stretch>
        </p:blipFill>
        <p:spPr bwMode="auto">
          <a:xfrm>
            <a:off x="596900" y="2044700"/>
            <a:ext cx="2687638" cy="4121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8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48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406" grpId="0" build="p" autoUpdateAnimBg="0"/>
      <p:bldP spid="48640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BBN ARPANET Team</a:t>
            </a:r>
            <a:endParaRPr lang="en-US" sz="3600">
              <a:solidFill>
                <a:srgbClr val="FF0000"/>
              </a:solidFill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/>
          <a:srcRect l="1476" t="3654" r="1476" b="1828"/>
          <a:stretch>
            <a:fillRect/>
          </a:stretch>
        </p:blipFill>
        <p:spPr bwMode="auto">
          <a:xfrm>
            <a:off x="1565275" y="1358900"/>
            <a:ext cx="6013450" cy="4727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435600" y="2171700"/>
            <a:ext cx="3498850" cy="2413000"/>
            <a:chOff x="3424" y="1368"/>
            <a:chExt cx="2204" cy="1520"/>
          </a:xfrm>
        </p:grpSpPr>
        <p:sp>
          <p:nvSpPr>
            <p:cNvPr id="32777" name="Oval 5"/>
            <p:cNvSpPr>
              <a:spLocks noChangeArrowheads="1"/>
            </p:cNvSpPr>
            <p:nvPr/>
          </p:nvSpPr>
          <p:spPr bwMode="auto">
            <a:xfrm>
              <a:off x="3424" y="1368"/>
              <a:ext cx="624" cy="62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8" name="Line 6"/>
            <p:cNvSpPr>
              <a:spLocks noChangeShapeType="1"/>
            </p:cNvSpPr>
            <p:nvPr/>
          </p:nvSpPr>
          <p:spPr bwMode="auto">
            <a:xfrm flipH="1" flipV="1">
              <a:off x="4015" y="1853"/>
              <a:ext cx="977" cy="77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lg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9" name="Text Box 7"/>
            <p:cNvSpPr txBox="1">
              <a:spLocks noChangeArrowheads="1"/>
            </p:cNvSpPr>
            <p:nvPr/>
          </p:nvSpPr>
          <p:spPr bwMode="auto">
            <a:xfrm>
              <a:off x="4944" y="2536"/>
              <a:ext cx="684" cy="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>
                  <a:solidFill>
                    <a:srgbClr val="FF0000"/>
                  </a:solidFill>
                </a:rPr>
                <a:t>Willie</a:t>
              </a:r>
            </a:p>
            <a:p>
              <a:pPr algn="ctr">
                <a:lnSpc>
                  <a:spcPct val="85000"/>
                </a:lnSpc>
              </a:pPr>
              <a:r>
                <a:rPr lang="en-US">
                  <a:solidFill>
                    <a:srgbClr val="FF0000"/>
                  </a:solidFill>
                </a:rPr>
                <a:t>Crowther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17500" y="2235200"/>
            <a:ext cx="3327400" cy="2324100"/>
            <a:chOff x="200" y="1408"/>
            <a:chExt cx="2096" cy="1464"/>
          </a:xfrm>
        </p:grpSpPr>
        <p:sp>
          <p:nvSpPr>
            <p:cNvPr id="32774" name="Oval 9"/>
            <p:cNvSpPr>
              <a:spLocks noChangeArrowheads="1"/>
            </p:cNvSpPr>
            <p:nvPr/>
          </p:nvSpPr>
          <p:spPr bwMode="auto">
            <a:xfrm>
              <a:off x="1672" y="1408"/>
              <a:ext cx="624" cy="62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5" name="Text Box 10"/>
            <p:cNvSpPr txBox="1">
              <a:spLocks noChangeArrowheads="1"/>
            </p:cNvSpPr>
            <p:nvPr/>
          </p:nvSpPr>
          <p:spPr bwMode="auto">
            <a:xfrm>
              <a:off x="200" y="2520"/>
              <a:ext cx="576" cy="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>
                  <a:solidFill>
                    <a:srgbClr val="FF0000"/>
                  </a:solidFill>
                </a:rPr>
                <a:t>Dave</a:t>
              </a:r>
            </a:p>
            <a:p>
              <a:pPr algn="ctr">
                <a:lnSpc>
                  <a:spcPct val="85000"/>
                </a:lnSpc>
              </a:pPr>
              <a:r>
                <a:rPr lang="en-US">
                  <a:solidFill>
                    <a:srgbClr val="FF0000"/>
                  </a:solidFill>
                </a:rPr>
                <a:t>Walden</a:t>
              </a:r>
            </a:p>
          </p:txBody>
        </p:sp>
        <p:sp>
          <p:nvSpPr>
            <p:cNvPr id="32776" name="Line 11"/>
            <p:cNvSpPr>
              <a:spLocks noChangeShapeType="1"/>
            </p:cNvSpPr>
            <p:nvPr/>
          </p:nvSpPr>
          <p:spPr bwMode="auto">
            <a:xfrm flipV="1">
              <a:off x="704" y="1869"/>
              <a:ext cx="977" cy="77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lg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592138" y="1668463"/>
            <a:ext cx="7862887" cy="46577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07" name="Rectangle 3"/>
          <p:cNvSpPr>
            <a:spLocks noChangeArrowheads="1"/>
          </p:cNvSpPr>
          <p:nvPr/>
        </p:nvSpPr>
        <p:spPr bwMode="auto">
          <a:xfrm>
            <a:off x="571500" y="1752600"/>
            <a:ext cx="78486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Welcome to ADVENTURE!!  Would you like instructions?</a:t>
            </a:r>
          </a:p>
          <a:p>
            <a:pPr>
              <a:lnSpc>
                <a:spcPct val="110000"/>
              </a:lnSpc>
            </a:pPr>
            <a:endParaRPr lang="en-US" sz="80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YES</a:t>
            </a:r>
          </a:p>
          <a:p>
            <a:pPr>
              <a:lnSpc>
                <a:spcPct val="110000"/>
              </a:lnSpc>
            </a:pPr>
            <a:endParaRPr lang="en-US" sz="80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Somewhere nearby is Colossal Cave, where others have found fortunes in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treasure and gold, though it is rumored that some who enter are never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seen again.  Magic is said to work in the cave.  I will be your eyes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and hands.  Direct me with natural English commands; I don't under-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stand all of the English language, but I do a pretty good job.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(Should you get stuck, type "HELP" or "?" for some general hints.)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Good Luck!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- - - -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You are standing at the end of a road before a small brick building.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Around you is a forest.  A small stream flows out of the building and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down a gully to the south.  The road runs up a small hill to the west.</a:t>
            </a:r>
          </a:p>
          <a:p>
            <a:pPr>
              <a:lnSpc>
                <a:spcPct val="110000"/>
              </a:lnSpc>
            </a:pPr>
            <a:endParaRPr lang="en-US" sz="80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GO INSIDE</a:t>
            </a:r>
          </a:p>
          <a:p>
            <a:pPr>
              <a:lnSpc>
                <a:spcPct val="110000"/>
              </a:lnSpc>
            </a:pPr>
            <a:endParaRPr lang="en-US" sz="80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You are inside a building, a well house for a large spring.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There are some keys on the ground here. . . .</a:t>
            </a:r>
          </a:p>
          <a:p>
            <a:pPr>
              <a:lnSpc>
                <a:spcPct val="110000"/>
              </a:lnSpc>
            </a:pPr>
            <a:endParaRPr lang="en-US" sz="1400">
              <a:solidFill>
                <a:srgbClr val="000000"/>
              </a:solidFill>
              <a:latin typeface="Monaco" charset="0"/>
            </a:endParaRPr>
          </a:p>
        </p:txBody>
      </p:sp>
      <p:sp>
        <p:nvSpPr>
          <p:cNvPr id="482308" name="Rectangle 4"/>
          <p:cNvSpPr>
            <a:spLocks noChangeArrowheads="1"/>
          </p:cNvSpPr>
          <p:nvPr/>
        </p:nvSpPr>
        <p:spPr bwMode="auto">
          <a:xfrm>
            <a:off x="609600" y="180181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09" name="Rectangle 5"/>
          <p:cNvSpPr>
            <a:spLocks noChangeArrowheads="1"/>
          </p:cNvSpPr>
          <p:nvPr/>
        </p:nvSpPr>
        <p:spPr bwMode="auto">
          <a:xfrm>
            <a:off x="609600" y="2535238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0" name="Rectangle 6"/>
          <p:cNvSpPr>
            <a:spLocks noChangeArrowheads="1"/>
          </p:cNvSpPr>
          <p:nvPr/>
        </p:nvSpPr>
        <p:spPr bwMode="auto">
          <a:xfrm>
            <a:off x="609600" y="2800350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1" name="Rectangle 7"/>
          <p:cNvSpPr>
            <a:spLocks noChangeArrowheads="1"/>
          </p:cNvSpPr>
          <p:nvPr/>
        </p:nvSpPr>
        <p:spPr bwMode="auto">
          <a:xfrm>
            <a:off x="609600" y="302736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2" name="Rectangle 8"/>
          <p:cNvSpPr>
            <a:spLocks noChangeArrowheads="1"/>
          </p:cNvSpPr>
          <p:nvPr/>
        </p:nvSpPr>
        <p:spPr bwMode="auto">
          <a:xfrm>
            <a:off x="609600" y="3267075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3" name="Rectangle 9"/>
          <p:cNvSpPr>
            <a:spLocks noChangeArrowheads="1"/>
          </p:cNvSpPr>
          <p:nvPr/>
        </p:nvSpPr>
        <p:spPr bwMode="auto">
          <a:xfrm>
            <a:off x="609600" y="3494088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4" name="Rectangle 10"/>
          <p:cNvSpPr>
            <a:spLocks noChangeArrowheads="1"/>
          </p:cNvSpPr>
          <p:nvPr/>
        </p:nvSpPr>
        <p:spPr bwMode="auto">
          <a:xfrm>
            <a:off x="609600" y="3733800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5" name="Rectangle 11"/>
          <p:cNvSpPr>
            <a:spLocks noChangeArrowheads="1"/>
          </p:cNvSpPr>
          <p:nvPr/>
        </p:nvSpPr>
        <p:spPr bwMode="auto">
          <a:xfrm>
            <a:off x="609600" y="397351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6" name="Rectangle 12"/>
          <p:cNvSpPr>
            <a:spLocks noChangeArrowheads="1"/>
          </p:cNvSpPr>
          <p:nvPr/>
        </p:nvSpPr>
        <p:spPr bwMode="auto">
          <a:xfrm>
            <a:off x="609600" y="4213225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7" name="Rectangle 13"/>
          <p:cNvSpPr>
            <a:spLocks noChangeArrowheads="1"/>
          </p:cNvSpPr>
          <p:nvPr/>
        </p:nvSpPr>
        <p:spPr bwMode="auto">
          <a:xfrm>
            <a:off x="609600" y="4452938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8" name="Rectangle 14"/>
          <p:cNvSpPr>
            <a:spLocks noChangeArrowheads="1"/>
          </p:cNvSpPr>
          <p:nvPr/>
        </p:nvSpPr>
        <p:spPr bwMode="auto">
          <a:xfrm>
            <a:off x="609600" y="4692650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19" name="Rectangle 15"/>
          <p:cNvSpPr>
            <a:spLocks noChangeArrowheads="1"/>
          </p:cNvSpPr>
          <p:nvPr/>
        </p:nvSpPr>
        <p:spPr bwMode="auto">
          <a:xfrm>
            <a:off x="609600" y="493236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20" name="Rectangle 16"/>
          <p:cNvSpPr>
            <a:spLocks noChangeArrowheads="1"/>
          </p:cNvSpPr>
          <p:nvPr/>
        </p:nvSpPr>
        <p:spPr bwMode="auto">
          <a:xfrm>
            <a:off x="609600" y="560546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21" name="Rectangle 17"/>
          <p:cNvSpPr>
            <a:spLocks noChangeArrowheads="1"/>
          </p:cNvSpPr>
          <p:nvPr/>
        </p:nvSpPr>
        <p:spPr bwMode="auto">
          <a:xfrm>
            <a:off x="609600" y="5867400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4" name="Rectangle 18"/>
          <p:cNvSpPr>
            <a:spLocks noChangeArrowheads="1"/>
          </p:cNvSpPr>
          <p:nvPr/>
        </p:nvSpPr>
        <p:spPr bwMode="auto">
          <a:xfrm>
            <a:off x="8458200" y="1295400"/>
            <a:ext cx="685800" cy="53340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5" name="Rectangle 19"/>
          <p:cNvSpPr>
            <a:spLocks noChangeArrowheads="1"/>
          </p:cNvSpPr>
          <p:nvPr/>
        </p:nvSpPr>
        <p:spPr bwMode="auto">
          <a:xfrm>
            <a:off x="0" y="0"/>
            <a:ext cx="9144000" cy="16002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4836" name="Picture 20" descr="BigConsol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" y="1485900"/>
            <a:ext cx="7970837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37" name="Text Box 21"/>
          <p:cNvSpPr txBox="1">
            <a:spLocks noChangeArrowheads="1"/>
          </p:cNvSpPr>
          <p:nvPr/>
        </p:nvSpPr>
        <p:spPr bwMode="auto">
          <a:xfrm>
            <a:off x="571500" y="1458913"/>
            <a:ext cx="8001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>
                <a:latin typeface="Helvetica Neue" charset="0"/>
              </a:rPr>
              <a:t>Adventure</a:t>
            </a:r>
          </a:p>
        </p:txBody>
      </p:sp>
      <p:sp>
        <p:nvSpPr>
          <p:cNvPr id="34838" name="Rectangle 2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Willie Crowther’s Adventure Game</a:t>
            </a:r>
            <a:endParaRPr 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2000"/>
                                        <p:tgtEl>
                                          <p:spTgt spid="482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/>
                                        <p:tgtEl>
                                          <p:spTgt spid="482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1"/>
                            </p:stCondLst>
                            <p:childTnLst>
                              <p:par>
                                <p:cTn id="43" presetID="2" presetClass="exit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2000"/>
                                        <p:tgtEl>
                                          <p:spTgt spid="482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/>
                                        <p:tgtEl>
                                          <p:spTgt spid="482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01"/>
                            </p:stCondLst>
                            <p:childTnLst>
                              <p:par>
                                <p:cTn id="48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482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/>
                                        <p:tgtEl>
                                          <p:spTgt spid="482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01"/>
                            </p:stCondLst>
                            <p:childTnLst>
                              <p:par>
                                <p:cTn id="53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482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/>
                                        <p:tgtEl>
                                          <p:spTgt spid="482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701"/>
                            </p:stCondLst>
                            <p:childTnLst>
                              <p:par>
                                <p:cTn id="58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2000"/>
                                        <p:tgtEl>
                                          <p:spTgt spid="482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/>
                                        <p:tgtEl>
                                          <p:spTgt spid="482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701"/>
                            </p:stCondLst>
                            <p:childTnLst>
                              <p:par>
                                <p:cTn id="63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2000"/>
                                        <p:tgtEl>
                                          <p:spTgt spid="482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"/>
                                        <p:tgtEl>
                                          <p:spTgt spid="482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701"/>
                            </p:stCondLst>
                            <p:childTnLst>
                              <p:par>
                                <p:cTn id="68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2000"/>
                                        <p:tgtEl>
                                          <p:spTgt spid="482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/>
                                        <p:tgtEl>
                                          <p:spTgt spid="482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701"/>
                            </p:stCondLst>
                            <p:childTnLst>
                              <p:par>
                                <p:cTn id="73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2000"/>
                                        <p:tgtEl>
                                          <p:spTgt spid="482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/>
                                        <p:tgtEl>
                                          <p:spTgt spid="482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2000"/>
                                        <p:tgtEl>
                                          <p:spTgt spid="482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/>
                                        <p:tgtEl>
                                          <p:spTgt spid="482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901"/>
                            </p:stCondLst>
                            <p:childTnLst>
                              <p:par>
                                <p:cTn id="82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2000"/>
                                        <p:tgtEl>
                                          <p:spTgt spid="482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/>
                                        <p:tgtEl>
                                          <p:spTgt spid="482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7901"/>
                            </p:stCondLst>
                            <p:childTnLst>
                              <p:par>
                                <p:cTn id="87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2000"/>
                                        <p:tgtEl>
                                          <p:spTgt spid="482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0"/>
                                        <p:tgtEl>
                                          <p:spTgt spid="482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9901"/>
                            </p:stCondLst>
                            <p:childTnLst>
                              <p:par>
                                <p:cTn id="92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" dur="2000"/>
                                        <p:tgtEl>
                                          <p:spTgt spid="482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000"/>
                                        <p:tgtEl>
                                          <p:spTgt spid="482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1"/>
                            </p:stCondLst>
                            <p:childTnLst>
                              <p:par>
                                <p:cTn id="101" presetID="2" presetClass="exit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2000"/>
                                        <p:tgtEl>
                                          <p:spTgt spid="482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000"/>
                                        <p:tgtEl>
                                          <p:spTgt spid="482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701"/>
                            </p:stCondLst>
                            <p:childTnLst>
                              <p:par>
                                <p:cTn id="10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7" dur="2000"/>
                                        <p:tgtEl>
                                          <p:spTgt spid="482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000"/>
                                        <p:tgtEl>
                                          <p:spTgt spid="482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307" grpId="0" build="p"/>
      <p:bldP spid="482308" grpId="0" animBg="1"/>
      <p:bldP spid="482309" grpId="0" animBg="1"/>
      <p:bldP spid="482310" grpId="0" animBg="1"/>
      <p:bldP spid="482311" grpId="0" animBg="1"/>
      <p:bldP spid="482312" grpId="0" animBg="1"/>
      <p:bldP spid="482313" grpId="0" animBg="1"/>
      <p:bldP spid="482314" grpId="0" animBg="1"/>
      <p:bldP spid="482315" grpId="0" animBg="1"/>
      <p:bldP spid="482316" grpId="0" animBg="1"/>
      <p:bldP spid="482317" grpId="0" animBg="1"/>
      <p:bldP spid="482318" grpId="0" animBg="1"/>
      <p:bldP spid="482319" grpId="0" animBg="1"/>
      <p:bldP spid="482320" grpId="0" animBg="1"/>
      <p:bldP spid="4823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592138" y="1668463"/>
            <a:ext cx="7862887" cy="46577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55" name="Rectangle 3"/>
          <p:cNvSpPr>
            <a:spLocks noChangeArrowheads="1"/>
          </p:cNvSpPr>
          <p:nvPr/>
        </p:nvSpPr>
        <p:spPr bwMode="auto">
          <a:xfrm>
            <a:off x="571500" y="1752600"/>
            <a:ext cx="7848600" cy="467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Monaco" charset="0"/>
              </a:rPr>
              <a:t>You are in the Hall of the Mountain King, with passages off in most directions, some of which appear to be newly constructed.</a:t>
            </a:r>
          </a:p>
          <a:p>
            <a:r>
              <a:rPr lang="en-US" sz="1400">
                <a:latin typeface="Monaco" charset="0"/>
              </a:rPr>
              <a:t>A huge green fierce snake bars the way!</a:t>
            </a:r>
          </a:p>
          <a:p>
            <a:endParaRPr lang="en-US" sz="1000">
              <a:latin typeface="Monaco" charset="0"/>
            </a:endParaRPr>
          </a:p>
          <a:p>
            <a:r>
              <a:rPr lang="en-US" sz="1400">
                <a:latin typeface="Monaco" charset="0"/>
              </a:rPr>
              <a:t>RELEASE BIRD</a:t>
            </a:r>
          </a:p>
          <a:p>
            <a:endParaRPr lang="en-US" sz="1000">
              <a:latin typeface="Monaco" charset="0"/>
            </a:endParaRPr>
          </a:p>
          <a:p>
            <a:r>
              <a:rPr lang="en-US" sz="1400">
                <a:latin typeface="Monaco" charset="0"/>
              </a:rPr>
              <a:t>The little bird attacks the green snake, and in an astounding flurry</a:t>
            </a:r>
          </a:p>
          <a:p>
            <a:r>
              <a:rPr lang="en-US" sz="1400">
                <a:latin typeface="Monaco" charset="0"/>
              </a:rPr>
              <a:t>drives the snake away.</a:t>
            </a:r>
          </a:p>
          <a:p>
            <a:endParaRPr lang="en-US" sz="1400">
              <a:latin typeface="Monaco" charset="0"/>
            </a:endParaRPr>
          </a:p>
          <a:p>
            <a:endParaRPr lang="en-US" sz="1400">
              <a:latin typeface="Monaco" charset="0"/>
            </a:endParaRPr>
          </a:p>
          <a:p>
            <a:pPr algn="ctr"/>
            <a:r>
              <a:rPr lang="en-US" sz="1400" i="1"/>
              <a:t>. . . some time later . . .</a:t>
            </a:r>
            <a:endParaRPr lang="en-US" sz="1400">
              <a:latin typeface="Monaco" charset="0"/>
            </a:endParaRPr>
          </a:p>
          <a:p>
            <a:endParaRPr lang="en-US" sz="1400">
              <a:latin typeface="Monaco" charset="0"/>
            </a:endParaRPr>
          </a:p>
          <a:p>
            <a:endParaRPr lang="en-US" sz="1400">
              <a:latin typeface="Monaco" charset="0"/>
            </a:endParaRPr>
          </a:p>
          <a:p>
            <a:r>
              <a:rPr lang="en-US" sz="1400">
                <a:latin typeface="Monaco" charset="0"/>
              </a:rPr>
              <a:t>You are in a secret canyon which exits to the north and east.</a:t>
            </a:r>
          </a:p>
          <a:p>
            <a:r>
              <a:rPr lang="en-US" sz="1400">
                <a:latin typeface="Monaco" charset="0"/>
              </a:rPr>
              <a:t>A huge green fierce dragon bars the way!</a:t>
            </a:r>
          </a:p>
          <a:p>
            <a:r>
              <a:rPr lang="en-US" sz="1400">
                <a:latin typeface="Monaco" charset="0"/>
              </a:rPr>
              <a:t>The dragon is sprawled out on a persian rug!!</a:t>
            </a:r>
          </a:p>
          <a:p>
            <a:endParaRPr lang="en-US" sz="1400">
              <a:latin typeface="Monaco" charset="0"/>
            </a:endParaRPr>
          </a:p>
          <a:p>
            <a:r>
              <a:rPr lang="en-US" sz="1400">
                <a:latin typeface="Monaco" charset="0"/>
              </a:rPr>
              <a:t>RELEASE BIRD</a:t>
            </a:r>
          </a:p>
          <a:p>
            <a:endParaRPr lang="en-US" sz="1400">
              <a:latin typeface="Monaco" charset="0"/>
            </a:endParaRPr>
          </a:p>
          <a:p>
            <a:r>
              <a:rPr lang="en-US" sz="1400">
                <a:latin typeface="Monaco" charset="0"/>
              </a:rPr>
              <a:t>The little bird attacks the green dragon, and in an astounding flurry</a:t>
            </a:r>
          </a:p>
          <a:p>
            <a:r>
              <a:rPr lang="en-US" sz="1400">
                <a:latin typeface="Monaco" charset="0"/>
              </a:rPr>
              <a:t>gets burnt to a cinder.  The ashes blow away.</a:t>
            </a:r>
          </a:p>
          <a:p>
            <a:pPr>
              <a:lnSpc>
                <a:spcPct val="110000"/>
              </a:lnSpc>
            </a:pPr>
            <a:endParaRPr lang="en-US" sz="1400">
              <a:latin typeface="Monaco" charset="0"/>
            </a:endParaRPr>
          </a:p>
        </p:txBody>
      </p:sp>
      <p:sp>
        <p:nvSpPr>
          <p:cNvPr id="484356" name="Rectangle 4"/>
          <p:cNvSpPr>
            <a:spLocks noChangeArrowheads="1"/>
          </p:cNvSpPr>
          <p:nvPr/>
        </p:nvSpPr>
        <p:spPr bwMode="auto">
          <a:xfrm>
            <a:off x="609600" y="1828800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57" name="Rectangle 5"/>
          <p:cNvSpPr>
            <a:spLocks noChangeArrowheads="1"/>
          </p:cNvSpPr>
          <p:nvPr/>
        </p:nvSpPr>
        <p:spPr bwMode="auto">
          <a:xfrm>
            <a:off x="596900" y="204311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58" name="Rectangle 6"/>
          <p:cNvSpPr>
            <a:spLocks noChangeArrowheads="1"/>
          </p:cNvSpPr>
          <p:nvPr/>
        </p:nvSpPr>
        <p:spPr bwMode="auto">
          <a:xfrm>
            <a:off x="596900" y="225901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59" name="Rectangle 7"/>
          <p:cNvSpPr>
            <a:spLocks noChangeArrowheads="1"/>
          </p:cNvSpPr>
          <p:nvPr/>
        </p:nvSpPr>
        <p:spPr bwMode="auto">
          <a:xfrm>
            <a:off x="609600" y="297656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0" name="Rectangle 8"/>
          <p:cNvSpPr>
            <a:spLocks noChangeArrowheads="1"/>
          </p:cNvSpPr>
          <p:nvPr/>
        </p:nvSpPr>
        <p:spPr bwMode="auto">
          <a:xfrm>
            <a:off x="609600" y="3216275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1" name="Rectangle 9"/>
          <p:cNvSpPr>
            <a:spLocks noChangeArrowheads="1"/>
          </p:cNvSpPr>
          <p:nvPr/>
        </p:nvSpPr>
        <p:spPr bwMode="auto">
          <a:xfrm>
            <a:off x="609600" y="4427538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2" name="Rectangle 10"/>
          <p:cNvSpPr>
            <a:spLocks noChangeArrowheads="1"/>
          </p:cNvSpPr>
          <p:nvPr/>
        </p:nvSpPr>
        <p:spPr bwMode="auto">
          <a:xfrm>
            <a:off x="609600" y="4667250"/>
            <a:ext cx="7759700" cy="255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3" name="Rectangle 11"/>
          <p:cNvSpPr>
            <a:spLocks noChangeArrowheads="1"/>
          </p:cNvSpPr>
          <p:nvPr/>
        </p:nvSpPr>
        <p:spPr bwMode="auto">
          <a:xfrm>
            <a:off x="609600" y="490696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4" name="Rectangle 12"/>
          <p:cNvSpPr>
            <a:spLocks noChangeArrowheads="1"/>
          </p:cNvSpPr>
          <p:nvPr/>
        </p:nvSpPr>
        <p:spPr bwMode="auto">
          <a:xfrm>
            <a:off x="609600" y="569436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5" name="Rectangle 13"/>
          <p:cNvSpPr>
            <a:spLocks noChangeArrowheads="1"/>
          </p:cNvSpPr>
          <p:nvPr/>
        </p:nvSpPr>
        <p:spPr bwMode="auto">
          <a:xfrm>
            <a:off x="609600" y="5980113"/>
            <a:ext cx="7759700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66" name="Rectangle 14"/>
          <p:cNvSpPr>
            <a:spLocks noChangeArrowheads="1"/>
          </p:cNvSpPr>
          <p:nvPr/>
        </p:nvSpPr>
        <p:spPr bwMode="auto">
          <a:xfrm>
            <a:off x="571500" y="1752600"/>
            <a:ext cx="78486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Welcome to ADVENTURE!!  Would you like instructions?</a:t>
            </a:r>
          </a:p>
          <a:p>
            <a:pPr>
              <a:lnSpc>
                <a:spcPct val="110000"/>
              </a:lnSpc>
            </a:pPr>
            <a:endParaRPr lang="en-US" sz="80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YES</a:t>
            </a:r>
          </a:p>
          <a:p>
            <a:pPr>
              <a:lnSpc>
                <a:spcPct val="110000"/>
              </a:lnSpc>
            </a:pPr>
            <a:endParaRPr lang="en-US" sz="80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Somewhere nearby is Colossal Cave, where others have found fortunes in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treasure and gold, though it is rumored that some who enter are never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seen again.  Magic is said to work in the cave.  I will be your eyes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and hands.  Direct me with natural English commands; I don't under-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stand all of the English language, but I do a pretty good job.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(Should you get stuck, type "HELP" or "?" for some general hints.)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Good Luck!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- - - -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You are standing at the end of a road before a small brick building.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Around you is a forest.  A small stream flows out of the building and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down a gully to the south.  The road runs up a small hill to the west.</a:t>
            </a:r>
          </a:p>
          <a:p>
            <a:pPr>
              <a:lnSpc>
                <a:spcPct val="110000"/>
              </a:lnSpc>
            </a:pPr>
            <a:endParaRPr lang="en-US" sz="80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GO INSIDE</a:t>
            </a:r>
          </a:p>
          <a:p>
            <a:pPr>
              <a:lnSpc>
                <a:spcPct val="110000"/>
              </a:lnSpc>
            </a:pPr>
            <a:endParaRPr lang="en-US" sz="800">
              <a:solidFill>
                <a:srgbClr val="000000"/>
              </a:solidFill>
              <a:latin typeface="Monaco" charset="0"/>
            </a:endParaRP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You are inside a building, a well house for a large spring.</a:t>
            </a:r>
          </a:p>
          <a:p>
            <a:pPr>
              <a:lnSpc>
                <a:spcPct val="110000"/>
              </a:lnSpc>
            </a:pPr>
            <a:r>
              <a:rPr lang="en-US" sz="1400">
                <a:solidFill>
                  <a:srgbClr val="000000"/>
                </a:solidFill>
                <a:latin typeface="Monaco" charset="0"/>
              </a:rPr>
              <a:t>There are some keys on the ground here. . . .</a:t>
            </a:r>
          </a:p>
          <a:p>
            <a:pPr>
              <a:lnSpc>
                <a:spcPct val="110000"/>
              </a:lnSpc>
            </a:pPr>
            <a:endParaRPr lang="en-US" sz="1400">
              <a:solidFill>
                <a:srgbClr val="000000"/>
              </a:solidFill>
              <a:latin typeface="Monaco" charset="0"/>
            </a:endParaRPr>
          </a:p>
        </p:txBody>
      </p:sp>
      <p:sp>
        <p:nvSpPr>
          <p:cNvPr id="36879" name="Rectangle 15"/>
          <p:cNvSpPr>
            <a:spLocks noChangeArrowheads="1"/>
          </p:cNvSpPr>
          <p:nvPr/>
        </p:nvSpPr>
        <p:spPr bwMode="auto">
          <a:xfrm>
            <a:off x="8458200" y="1295400"/>
            <a:ext cx="685800" cy="53340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0" name="Rectangle 16"/>
          <p:cNvSpPr>
            <a:spLocks noChangeArrowheads="1"/>
          </p:cNvSpPr>
          <p:nvPr/>
        </p:nvSpPr>
        <p:spPr bwMode="auto">
          <a:xfrm>
            <a:off x="0" y="0"/>
            <a:ext cx="9144000" cy="16002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881" name="Picture 17" descr="BigConsol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" y="1485900"/>
            <a:ext cx="7970837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82" name="Text Box 18"/>
          <p:cNvSpPr txBox="1">
            <a:spLocks noChangeArrowheads="1"/>
          </p:cNvSpPr>
          <p:nvPr/>
        </p:nvSpPr>
        <p:spPr bwMode="auto">
          <a:xfrm>
            <a:off x="571500" y="1458913"/>
            <a:ext cx="8001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>
                <a:latin typeface="Helvetica Neue" charset="0"/>
              </a:rPr>
              <a:t>Adventure</a:t>
            </a:r>
          </a:p>
        </p:txBody>
      </p:sp>
      <p:sp>
        <p:nvSpPr>
          <p:cNvPr id="36883" name="Rectangle 1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Willie Crowther’s Adventure Game</a:t>
            </a:r>
            <a:endParaRPr 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xit" presetSubtype="1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00"/>
                            </p:stCondLst>
                            <p:childTnLst>
                              <p:par>
                                <p:cTn id="32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2000"/>
                                        <p:tgtEl>
                                          <p:spTgt spid="48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/>
                                        <p:tgtEl>
                                          <p:spTgt spid="48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"/>
                            </p:stCondLst>
                            <p:childTnLst>
                              <p:par>
                                <p:cTn id="37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2000"/>
                                        <p:tgtEl>
                                          <p:spTgt spid="484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484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100"/>
                            </p:stCondLst>
                            <p:childTnLst>
                              <p:par>
                                <p:cTn id="42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2000"/>
                                        <p:tgtEl>
                                          <p:spTgt spid="484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/>
                                        <p:tgtEl>
                                          <p:spTgt spid="484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1"/>
                            </p:stCondLst>
                            <p:childTnLst>
                              <p:par>
                                <p:cTn id="51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2000"/>
                                        <p:tgtEl>
                                          <p:spTgt spid="484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/>
                                        <p:tgtEl>
                                          <p:spTgt spid="484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1"/>
                            </p:stCondLst>
                            <p:childTnLst>
                              <p:par>
                                <p:cTn id="5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2000"/>
                                        <p:tgtEl>
                                          <p:spTgt spid="484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/>
                                        <p:tgtEl>
                                          <p:spTgt spid="484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2000"/>
                                        <p:tgtEl>
                                          <p:spTgt spid="484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/>
                                        <p:tgtEl>
                                          <p:spTgt spid="484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2000"/>
                                        <p:tgtEl>
                                          <p:spTgt spid="484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/>
                                        <p:tgtEl>
                                          <p:spTgt spid="484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2000"/>
                                        <p:tgtEl>
                                          <p:spTgt spid="484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/>
                                        <p:tgtEl>
                                          <p:spTgt spid="484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1"/>
                            </p:stCondLst>
                            <p:childTnLst>
                              <p:par>
                                <p:cTn id="84" presetID="2" presetClass="exit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3000"/>
                                        <p:tgtEl>
                                          <p:spTgt spid="484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000"/>
                                        <p:tgtEl>
                                          <p:spTgt spid="484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8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201"/>
                            </p:stCondLst>
                            <p:childTnLst>
                              <p:par>
                                <p:cTn id="89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3000"/>
                                        <p:tgtEl>
                                          <p:spTgt spid="484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000"/>
                                        <p:tgtEl>
                                          <p:spTgt spid="484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8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355" grpId="0" build="p"/>
      <p:bldP spid="484356" grpId="0" animBg="1"/>
      <p:bldP spid="484357" grpId="0" animBg="1"/>
      <p:bldP spid="484358" grpId="0" animBg="1"/>
      <p:bldP spid="484359" grpId="0" animBg="1"/>
      <p:bldP spid="484360" grpId="0" animBg="1"/>
      <p:bldP spid="484361" grpId="0" animBg="1"/>
      <p:bldP spid="484362" grpId="0" animBg="1"/>
      <p:bldP spid="484363" grpId="0" animBg="1"/>
      <p:bldP spid="484364" grpId="0" animBg="1"/>
      <p:bldP spid="484365" grpId="0" animBg="1"/>
      <p:bldP spid="484366" grpId="0"/>
      <p:bldP spid="48436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A Brief History of Adventure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478220" name="Rectangle 12"/>
          <p:cNvSpPr>
            <a:spLocks noChangeArrowheads="1"/>
          </p:cNvSpPr>
          <p:nvPr/>
        </p:nvSpPr>
        <p:spPr bwMode="auto">
          <a:xfrm>
            <a:off x="457200" y="1206500"/>
            <a:ext cx="8077200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>
                <a:solidFill>
                  <a:srgbClr val="333333"/>
                </a:solidFill>
              </a:rPr>
              <a:t>Eric Roberts begins the Mirkwood Tales in early 1975</a:t>
            </a:r>
            <a:r>
              <a:rPr lang="en-US" sz="2400"/>
              <a:t>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>
                <a:solidFill>
                  <a:srgbClr val="333333"/>
                </a:solidFill>
              </a:rPr>
              <a:t>Will Crowther creates Adventure later that year.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>
                <a:solidFill>
                  <a:srgbClr val="333333"/>
                </a:solidFill>
              </a:rPr>
              <a:t>Will moves to Xerox/PARC in 1976.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>
                <a:solidFill>
                  <a:srgbClr val="333333"/>
                </a:solidFill>
              </a:rPr>
              <a:t>Stanford graduate student Don Woods releases an expanded version of Adventure in early 1977.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>
                <a:solidFill>
                  <a:srgbClr val="333333"/>
                </a:solidFill>
              </a:rPr>
              <a:t>Dave Lebling and others from MIT release the first version of Zork in 1977.  That game later becomes the foundation of the computer game company Infocom.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>
                <a:solidFill>
                  <a:srgbClr val="333333"/>
                </a:solidFill>
              </a:rPr>
              <a:t>Adventure is ported to a wide variety of platforms by 1980.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>
                <a:solidFill>
                  <a:srgbClr val="333333"/>
                </a:solidFill>
              </a:rPr>
              <a:t>Eric Roberts creates an expanded version in 1984 and uses it as the basis for his first Adventure Contest at Wellesley.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endParaRPr lang="en-US" sz="2400">
              <a:solidFill>
                <a:srgbClr val="3333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822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Structures in the Adventure Game</a:t>
            </a:r>
            <a:endParaRPr lang="en-US" sz="3600">
              <a:solidFill>
                <a:srgbClr val="FF0000"/>
              </a:solidFill>
            </a:endParaRPr>
          </a:p>
        </p:txBody>
      </p:sp>
      <p:grpSp>
        <p:nvGrpSpPr>
          <p:cNvPr id="2" name="Group 57"/>
          <p:cNvGrpSpPr>
            <a:grpSpLocks/>
          </p:cNvGrpSpPr>
          <p:nvPr/>
        </p:nvGrpSpPr>
        <p:grpSpPr bwMode="auto">
          <a:xfrm>
            <a:off x="522288" y="1295400"/>
            <a:ext cx="8102600" cy="1905000"/>
            <a:chOff x="329" y="816"/>
            <a:chExt cx="5104" cy="1200"/>
          </a:xfrm>
        </p:grpSpPr>
        <p:cxnSp>
          <p:nvCxnSpPr>
            <p:cNvPr id="40980" name="AutoShape 50"/>
            <p:cNvCxnSpPr>
              <a:cxnSpLocks noChangeShapeType="1"/>
              <a:stCxn id="40972" idx="0"/>
              <a:endCxn id="40985" idx="2"/>
            </p:cNvCxnSpPr>
            <p:nvPr/>
          </p:nvCxnSpPr>
          <p:spPr bwMode="auto">
            <a:xfrm flipV="1">
              <a:off x="4634" y="1728"/>
              <a:ext cx="0" cy="2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40981" name="AutoShape 46"/>
            <p:cNvSpPr>
              <a:spLocks noChangeArrowheads="1"/>
            </p:cNvSpPr>
            <p:nvPr/>
          </p:nvSpPr>
          <p:spPr bwMode="auto">
            <a:xfrm>
              <a:off x="4560" y="1736"/>
              <a:ext cx="144" cy="12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82" name="Rectangle 20"/>
            <p:cNvSpPr>
              <a:spLocks noChangeArrowheads="1"/>
            </p:cNvSpPr>
            <p:nvPr/>
          </p:nvSpPr>
          <p:spPr bwMode="auto">
            <a:xfrm>
              <a:off x="2096" y="816"/>
              <a:ext cx="1584" cy="912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83" name="Text Box 21"/>
            <p:cNvSpPr txBox="1">
              <a:spLocks noChangeArrowheads="1"/>
            </p:cNvSpPr>
            <p:nvPr/>
          </p:nvSpPr>
          <p:spPr bwMode="auto">
            <a:xfrm>
              <a:off x="2095" y="816"/>
              <a:ext cx="158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1">
                  <a:latin typeface="Courier New" charset="0"/>
                </a:rPr>
                <a:t>AdvRoomMagicSuperclass</a:t>
              </a:r>
              <a:endParaRPr lang="en-US" b="1">
                <a:latin typeface="Courier New" charset="0"/>
              </a:endParaRPr>
            </a:p>
          </p:txBody>
        </p:sp>
        <p:sp>
          <p:nvSpPr>
            <p:cNvPr id="40984" name="Text Box 26"/>
            <p:cNvSpPr txBox="1">
              <a:spLocks noChangeArrowheads="1"/>
            </p:cNvSpPr>
            <p:nvPr/>
          </p:nvSpPr>
          <p:spPr bwMode="auto">
            <a:xfrm>
              <a:off x="2080" y="1296"/>
              <a:ext cx="1598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1600"/>
                <a:t>Complete implementation in compiled form.</a:t>
              </a:r>
            </a:p>
          </p:txBody>
        </p:sp>
        <p:sp>
          <p:nvSpPr>
            <p:cNvPr id="40985" name="Rectangle 23"/>
            <p:cNvSpPr>
              <a:spLocks noChangeArrowheads="1"/>
            </p:cNvSpPr>
            <p:nvPr/>
          </p:nvSpPr>
          <p:spPr bwMode="auto">
            <a:xfrm>
              <a:off x="3842" y="816"/>
              <a:ext cx="1584" cy="912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86" name="Text Box 24"/>
            <p:cNvSpPr txBox="1">
              <a:spLocks noChangeArrowheads="1"/>
            </p:cNvSpPr>
            <p:nvPr/>
          </p:nvSpPr>
          <p:spPr bwMode="auto">
            <a:xfrm>
              <a:off x="3841" y="816"/>
              <a:ext cx="158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1">
                  <a:latin typeface="Courier New" charset="0"/>
                </a:rPr>
                <a:t>AdvObjectMagicSuperclass</a:t>
              </a:r>
            </a:p>
          </p:txBody>
        </p:sp>
        <p:sp>
          <p:nvSpPr>
            <p:cNvPr id="40987" name="Text Box 27"/>
            <p:cNvSpPr txBox="1">
              <a:spLocks noChangeArrowheads="1"/>
            </p:cNvSpPr>
            <p:nvPr/>
          </p:nvSpPr>
          <p:spPr bwMode="auto">
            <a:xfrm>
              <a:off x="3835" y="1296"/>
              <a:ext cx="1598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1600"/>
                <a:t>Complete implementation in compiled form.</a:t>
              </a:r>
            </a:p>
          </p:txBody>
        </p:sp>
        <p:sp>
          <p:nvSpPr>
            <p:cNvPr id="40988" name="Rectangle 17"/>
            <p:cNvSpPr>
              <a:spLocks noChangeArrowheads="1"/>
            </p:cNvSpPr>
            <p:nvPr/>
          </p:nvSpPr>
          <p:spPr bwMode="auto">
            <a:xfrm>
              <a:off x="336" y="816"/>
              <a:ext cx="1584" cy="912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89" name="Text Box 18"/>
            <p:cNvSpPr txBox="1">
              <a:spLocks noChangeArrowheads="1"/>
            </p:cNvSpPr>
            <p:nvPr/>
          </p:nvSpPr>
          <p:spPr bwMode="auto">
            <a:xfrm>
              <a:off x="335" y="816"/>
              <a:ext cx="158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1">
                  <a:latin typeface="Courier New" charset="0"/>
                </a:rPr>
                <a:t>AdventureMagicSuperclass</a:t>
              </a:r>
              <a:endParaRPr lang="en-US" b="1">
                <a:latin typeface="Courier New" charset="0"/>
              </a:endParaRPr>
            </a:p>
          </p:txBody>
        </p:sp>
        <p:sp>
          <p:nvSpPr>
            <p:cNvPr id="40990" name="Text Box 28"/>
            <p:cNvSpPr txBox="1">
              <a:spLocks noChangeArrowheads="1"/>
            </p:cNvSpPr>
            <p:nvPr/>
          </p:nvSpPr>
          <p:spPr bwMode="auto">
            <a:xfrm>
              <a:off x="329" y="1296"/>
              <a:ext cx="1598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1600"/>
                <a:t>Complete implementation in compiled form.</a:t>
              </a:r>
            </a:p>
          </p:txBody>
        </p:sp>
        <p:cxnSp>
          <p:nvCxnSpPr>
            <p:cNvPr id="40991" name="AutoShape 51"/>
            <p:cNvCxnSpPr>
              <a:cxnSpLocks noChangeShapeType="1"/>
              <a:stCxn id="40975" idx="0"/>
              <a:endCxn id="40982" idx="2"/>
            </p:cNvCxnSpPr>
            <p:nvPr/>
          </p:nvCxnSpPr>
          <p:spPr bwMode="auto">
            <a:xfrm flipV="1">
              <a:off x="2879" y="1728"/>
              <a:ext cx="9" cy="2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0992" name="AutoShape 52"/>
            <p:cNvCxnSpPr>
              <a:cxnSpLocks noChangeShapeType="1"/>
              <a:stCxn id="40978" idx="0"/>
              <a:endCxn id="40988" idx="2"/>
            </p:cNvCxnSpPr>
            <p:nvPr/>
          </p:nvCxnSpPr>
          <p:spPr bwMode="auto">
            <a:xfrm flipV="1">
              <a:off x="1128" y="1728"/>
              <a:ext cx="0" cy="2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40993" name="AutoShape 55"/>
            <p:cNvSpPr>
              <a:spLocks noChangeArrowheads="1"/>
            </p:cNvSpPr>
            <p:nvPr/>
          </p:nvSpPr>
          <p:spPr bwMode="auto">
            <a:xfrm>
              <a:off x="2808" y="1736"/>
              <a:ext cx="144" cy="12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4" name="AutoShape 56"/>
            <p:cNvSpPr>
              <a:spLocks noChangeArrowheads="1"/>
            </p:cNvSpPr>
            <p:nvPr/>
          </p:nvSpPr>
          <p:spPr bwMode="auto">
            <a:xfrm>
              <a:off x="1056" y="1736"/>
              <a:ext cx="144" cy="12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0964" name="Group 34"/>
          <p:cNvGrpSpPr>
            <a:grpSpLocks/>
          </p:cNvGrpSpPr>
          <p:nvPr/>
        </p:nvGrpSpPr>
        <p:grpSpPr bwMode="auto">
          <a:xfrm>
            <a:off x="522288" y="3200400"/>
            <a:ext cx="2536825" cy="1447800"/>
            <a:chOff x="329" y="2016"/>
            <a:chExt cx="1598" cy="912"/>
          </a:xfrm>
        </p:grpSpPr>
        <p:sp>
          <p:nvSpPr>
            <p:cNvPr id="40977" name="Rectangle 4"/>
            <p:cNvSpPr>
              <a:spLocks noChangeArrowheads="1"/>
            </p:cNvSpPr>
            <p:nvPr/>
          </p:nvSpPr>
          <p:spPr bwMode="auto">
            <a:xfrm>
              <a:off x="336" y="2016"/>
              <a:ext cx="1584" cy="912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8" name="Text Box 5"/>
            <p:cNvSpPr txBox="1">
              <a:spLocks noChangeArrowheads="1"/>
            </p:cNvSpPr>
            <p:nvPr/>
          </p:nvSpPr>
          <p:spPr bwMode="auto">
            <a:xfrm>
              <a:off x="335" y="2016"/>
              <a:ext cx="15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Courier New" charset="0"/>
                </a:rPr>
                <a:t>Adventure</a:t>
              </a:r>
            </a:p>
          </p:txBody>
        </p:sp>
        <p:sp>
          <p:nvSpPr>
            <p:cNvPr id="40979" name="Text Box 10"/>
            <p:cNvSpPr txBox="1">
              <a:spLocks noChangeArrowheads="1"/>
            </p:cNvSpPr>
            <p:nvPr/>
          </p:nvSpPr>
          <p:spPr bwMode="auto">
            <a:xfrm>
              <a:off x="329" y="2464"/>
              <a:ext cx="1598" cy="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1600"/>
                <a:t>Main program call that ties the application together and implements the commands.</a:t>
              </a:r>
            </a:p>
          </p:txBody>
        </p:sp>
      </p:grp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3302000" y="3200400"/>
            <a:ext cx="2536825" cy="1447800"/>
            <a:chOff x="2082" y="2016"/>
            <a:chExt cx="1598" cy="912"/>
          </a:xfrm>
        </p:grpSpPr>
        <p:sp>
          <p:nvSpPr>
            <p:cNvPr id="40974" name="Rectangle 11"/>
            <p:cNvSpPr>
              <a:spLocks noChangeArrowheads="1"/>
            </p:cNvSpPr>
            <p:nvPr/>
          </p:nvSpPr>
          <p:spPr bwMode="auto">
            <a:xfrm>
              <a:off x="2089" y="2016"/>
              <a:ext cx="1584" cy="912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5" name="Text Box 12"/>
            <p:cNvSpPr txBox="1">
              <a:spLocks noChangeArrowheads="1"/>
            </p:cNvSpPr>
            <p:nvPr/>
          </p:nvSpPr>
          <p:spPr bwMode="auto">
            <a:xfrm>
              <a:off x="2088" y="2016"/>
              <a:ext cx="15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Courier New" charset="0"/>
                </a:rPr>
                <a:t>AdvRoom</a:t>
              </a:r>
            </a:p>
          </p:txBody>
        </p:sp>
        <p:sp>
          <p:nvSpPr>
            <p:cNvPr id="40976" name="Text Box 13"/>
            <p:cNvSpPr txBox="1">
              <a:spLocks noChangeArrowheads="1"/>
            </p:cNvSpPr>
            <p:nvPr/>
          </p:nvSpPr>
          <p:spPr bwMode="auto">
            <a:xfrm>
              <a:off x="2082" y="2464"/>
              <a:ext cx="1598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1600"/>
                <a:t>Maintains the data structure for each room in the cave.</a:t>
              </a:r>
            </a:p>
          </p:txBody>
        </p:sp>
      </p:grp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6088063" y="3200400"/>
            <a:ext cx="2536825" cy="1447800"/>
            <a:chOff x="3835" y="2016"/>
            <a:chExt cx="1598" cy="912"/>
          </a:xfrm>
        </p:grpSpPr>
        <p:sp>
          <p:nvSpPr>
            <p:cNvPr id="40971" name="Rectangle 14"/>
            <p:cNvSpPr>
              <a:spLocks noChangeArrowheads="1"/>
            </p:cNvSpPr>
            <p:nvPr/>
          </p:nvSpPr>
          <p:spPr bwMode="auto">
            <a:xfrm>
              <a:off x="3842" y="2016"/>
              <a:ext cx="1584" cy="912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2" name="Text Box 15"/>
            <p:cNvSpPr txBox="1">
              <a:spLocks noChangeArrowheads="1"/>
            </p:cNvSpPr>
            <p:nvPr/>
          </p:nvSpPr>
          <p:spPr bwMode="auto">
            <a:xfrm>
              <a:off x="3841" y="2016"/>
              <a:ext cx="15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Courier New" charset="0"/>
                </a:rPr>
                <a:t>AdvObject</a:t>
              </a:r>
            </a:p>
          </p:txBody>
        </p:sp>
        <p:sp>
          <p:nvSpPr>
            <p:cNvPr id="40973" name="Text Box 16"/>
            <p:cNvSpPr txBox="1">
              <a:spLocks noChangeArrowheads="1"/>
            </p:cNvSpPr>
            <p:nvPr/>
          </p:nvSpPr>
          <p:spPr bwMode="auto">
            <a:xfrm>
              <a:off x="3835" y="2464"/>
              <a:ext cx="1598" cy="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1600"/>
                <a:t>Maintains the data structure for each object that can be carried by the player.</a:t>
              </a:r>
            </a:p>
          </p:txBody>
        </p:sp>
      </p:grpSp>
      <p:grpSp>
        <p:nvGrpSpPr>
          <p:cNvPr id="6" name="Group 32"/>
          <p:cNvGrpSpPr>
            <a:grpSpLocks/>
          </p:cNvGrpSpPr>
          <p:nvPr/>
        </p:nvGrpSpPr>
        <p:grpSpPr bwMode="auto">
          <a:xfrm>
            <a:off x="3303588" y="5099050"/>
            <a:ext cx="2536825" cy="1454150"/>
            <a:chOff x="2081" y="3212"/>
            <a:chExt cx="1598" cy="916"/>
          </a:xfrm>
        </p:grpSpPr>
        <p:sp>
          <p:nvSpPr>
            <p:cNvPr id="40968" name="Rectangle 29"/>
            <p:cNvSpPr>
              <a:spLocks noChangeArrowheads="1"/>
            </p:cNvSpPr>
            <p:nvPr/>
          </p:nvSpPr>
          <p:spPr bwMode="auto">
            <a:xfrm>
              <a:off x="2088" y="3216"/>
              <a:ext cx="1584" cy="912"/>
            </a:xfrm>
            <a:prstGeom prst="rect">
              <a:avLst/>
            </a:prstGeom>
            <a:solidFill>
              <a:srgbClr val="66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9" name="Text Box 30"/>
            <p:cNvSpPr txBox="1">
              <a:spLocks noChangeArrowheads="1"/>
            </p:cNvSpPr>
            <p:nvPr/>
          </p:nvSpPr>
          <p:spPr bwMode="auto">
            <a:xfrm>
              <a:off x="2087" y="3212"/>
              <a:ext cx="158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Courier New" charset="0"/>
                </a:rPr>
                <a:t>AdvMotionTableEntry</a:t>
              </a:r>
              <a:endParaRPr lang="en-US" sz="2000" b="1">
                <a:latin typeface="Courier New" charset="0"/>
              </a:endParaRPr>
            </a:p>
          </p:txBody>
        </p:sp>
        <p:sp>
          <p:nvSpPr>
            <p:cNvPr id="40970" name="Text Box 31"/>
            <p:cNvSpPr txBox="1">
              <a:spLocks noChangeArrowheads="1"/>
            </p:cNvSpPr>
            <p:nvPr/>
          </p:nvSpPr>
          <p:spPr bwMode="auto">
            <a:xfrm>
              <a:off x="2081" y="3664"/>
              <a:ext cx="1598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1600"/>
                <a:t>Structure for recording what passages lead from a room.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98463" y="1193800"/>
            <a:ext cx="8440737" cy="4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1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Outside building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You are standing at the end of a road before a small brick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building.  A small stream flows out of the building and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down a gully to the south.  A road runs up a small hill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to the west.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-----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WEST       2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UP         2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NORTH      3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IN         3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SOUTH      4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DOWN       4</a:t>
            </a:r>
          </a:p>
          <a:p>
            <a:pPr>
              <a:lnSpc>
                <a:spcPct val="90000"/>
              </a:lnSpc>
            </a:pPr>
            <a:endParaRPr lang="en-US" sz="1400" b="1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2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End of road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You are at the end of a road at the top of a small hill.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You can see a small building in the valley to the east.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-----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EAST       1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DOWN       1</a:t>
            </a:r>
          </a:p>
          <a:p>
            <a:pPr>
              <a:lnSpc>
                <a:spcPct val="90000"/>
              </a:lnSpc>
            </a:pPr>
            <a:endParaRPr lang="en-US" sz="1400" b="1">
              <a:latin typeface="Courier New" charset="0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0"/>
            <a:ext cx="9131300" cy="1087438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charset="0"/>
              </a:rPr>
              <a:t>SmallRooms.txt</a:t>
            </a:r>
            <a:r>
              <a:rPr lang="en-US" sz="4000">
                <a:solidFill>
                  <a:srgbClr val="FF0000"/>
                </a:solidFill>
              </a:rPr>
              <a:t> Data File</a:t>
            </a: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sp>
        <p:nvSpPr>
          <p:cNvPr id="43016" name="Text Box 9"/>
          <p:cNvSpPr txBox="1">
            <a:spLocks noChangeArrowheads="1"/>
          </p:cNvSpPr>
          <p:nvPr/>
        </p:nvSpPr>
        <p:spPr bwMode="auto">
          <a:xfrm>
            <a:off x="304800" y="6550025"/>
            <a:ext cx="914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i="1"/>
              <a:t>page 1 of 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sp>
        <p:nvSpPr>
          <p:cNvPr id="502787" name="Text Box 3"/>
          <p:cNvSpPr txBox="1">
            <a:spLocks noChangeArrowheads="1"/>
          </p:cNvSpPr>
          <p:nvPr/>
        </p:nvSpPr>
        <p:spPr bwMode="auto">
          <a:xfrm>
            <a:off x="398463" y="1193800"/>
            <a:ext cx="8440737" cy="4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1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Outside building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You are standing at the end of a road before a small brick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building.  A small stream flows out of the building and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down a gully to the south.  A road runs up a small hill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to the west.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-----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WEST       2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UP         2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NORTH      3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IN         3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SOUTH      4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DOWN       4</a:t>
            </a:r>
          </a:p>
          <a:p>
            <a:pPr>
              <a:lnSpc>
                <a:spcPct val="90000"/>
              </a:lnSpc>
            </a:pPr>
            <a:endParaRPr lang="en-US" sz="1400" b="1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2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End of road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You are at the end of a road at the top of a small hill.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You can see a small building in the valley to the east.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-----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EAST       1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DOWN       1</a:t>
            </a:r>
          </a:p>
          <a:p>
            <a:pPr>
              <a:lnSpc>
                <a:spcPct val="90000"/>
              </a:lnSpc>
            </a:pPr>
            <a:endParaRPr lang="en-US" sz="1400" b="1">
              <a:latin typeface="Courier New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55600" y="1143000"/>
            <a:ext cx="8494713" cy="5329238"/>
            <a:chOff x="240" y="720"/>
            <a:chExt cx="5280" cy="3357"/>
          </a:xfrm>
        </p:grpSpPr>
        <p:sp>
          <p:nvSpPr>
            <p:cNvPr id="45066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7" name="Text Box 6"/>
            <p:cNvSpPr txBox="1">
              <a:spLocks noChangeArrowheads="1"/>
            </p:cNvSpPr>
            <p:nvPr/>
          </p:nvSpPr>
          <p:spPr bwMode="auto">
            <a:xfrm>
              <a:off x="251" y="752"/>
              <a:ext cx="5261" cy="3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3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Inside building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You are inside a building, a well house for a large spring.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-----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SOUTH      1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OUT        1</a:t>
              </a:r>
            </a:p>
            <a:p>
              <a:pPr>
                <a:lnSpc>
                  <a:spcPct val="90000"/>
                </a:lnSpc>
              </a:pPr>
              <a:endParaRPr lang="en-US" sz="1400" b="1"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4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Valley beside a stream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You are in a valley in the forest beside a stream tumbling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along a rocky bed.  The stream is flowing to the south.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-----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NORTH      1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UP         1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SOUTH      5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DOWN       5</a:t>
              </a:r>
            </a:p>
            <a:p>
              <a:pPr>
                <a:lnSpc>
                  <a:spcPct val="90000"/>
                </a:lnSpc>
              </a:pPr>
              <a:endParaRPr lang="en-US" sz="1400" b="1">
                <a:latin typeface="Courier New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5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Slit in rock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At your feet all the water of the stream splashes into a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two-inch slit in the rock.  To the south, the streambed is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bare rock.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-----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NORTH      4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UP         4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SOUTH      6</a:t>
              </a:r>
            </a:p>
            <a:p>
              <a:pPr>
                <a:lnSpc>
                  <a:spcPct val="90000"/>
                </a:lnSpc>
              </a:pPr>
              <a:r>
                <a:rPr lang="en-US" sz="1400" b="1">
                  <a:latin typeface="Courier New" charset="0"/>
                </a:rPr>
                <a:t>DOWN       6</a:t>
              </a:r>
            </a:p>
          </p:txBody>
        </p:sp>
      </p:grpSp>
      <p:sp>
        <p:nvSpPr>
          <p:cNvPr id="45061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3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charset="0"/>
              </a:rPr>
              <a:t>SmallRooms.txt</a:t>
            </a:r>
            <a:r>
              <a:rPr lang="en-US" sz="4000">
                <a:solidFill>
                  <a:srgbClr val="FF0000"/>
                </a:solidFill>
              </a:rPr>
              <a:t> Data File</a:t>
            </a:r>
          </a:p>
        </p:txBody>
      </p:sp>
      <p:sp>
        <p:nvSpPr>
          <p:cNvPr id="45064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sp>
        <p:nvSpPr>
          <p:cNvPr id="45065" name="Text Box 12"/>
          <p:cNvSpPr txBox="1">
            <a:spLocks noChangeArrowheads="1"/>
          </p:cNvSpPr>
          <p:nvPr/>
        </p:nvSpPr>
        <p:spPr bwMode="auto">
          <a:xfrm>
            <a:off x="304800" y="6550025"/>
            <a:ext cx="914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i="1"/>
              <a:t>page 2 of 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502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0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78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sp>
        <p:nvSpPr>
          <p:cNvPr id="510979" name="Text Box 3"/>
          <p:cNvSpPr txBox="1">
            <a:spLocks noChangeArrowheads="1"/>
          </p:cNvSpPr>
          <p:nvPr/>
        </p:nvSpPr>
        <p:spPr bwMode="auto">
          <a:xfrm>
            <a:off x="373063" y="1193800"/>
            <a:ext cx="8440737" cy="527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3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Inside building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You are inside a building, a well house for a large spring.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-----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SOUTH      1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OUT        1</a:t>
            </a:r>
          </a:p>
          <a:p>
            <a:pPr>
              <a:lnSpc>
                <a:spcPct val="90000"/>
              </a:lnSpc>
            </a:pPr>
            <a:endParaRPr lang="en-US" sz="1400" b="1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4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Valley beside a stream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You are in a valley in the forest beside a stream tumbling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along a rocky bed.  The stream is flowing to the south.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-----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NORTH      1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UP         1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SOUTH      5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DOWN       5</a:t>
            </a:r>
          </a:p>
          <a:p>
            <a:pPr>
              <a:lnSpc>
                <a:spcPct val="90000"/>
              </a:lnSpc>
            </a:pPr>
            <a:endParaRPr lang="en-US" sz="1400" b="1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5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Slit in rock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At your feet all the water of the stream splashes into a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two-inch slit in the rock.  To the south, the streambed is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bare rock.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-----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NORTH      4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UP         4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SOUTH      6</a:t>
            </a:r>
          </a:p>
          <a:p>
            <a:pPr>
              <a:lnSpc>
                <a:spcPct val="90000"/>
              </a:lnSpc>
            </a:pPr>
            <a:r>
              <a:rPr lang="en-US" sz="1400" b="1">
                <a:latin typeface="Courier New" charset="0"/>
              </a:rPr>
              <a:t>DOWN       6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55600" y="1143000"/>
            <a:ext cx="8494713" cy="5343525"/>
            <a:chOff x="240" y="720"/>
            <a:chExt cx="5280" cy="3366"/>
          </a:xfrm>
        </p:grpSpPr>
        <p:sp>
          <p:nvSpPr>
            <p:cNvPr id="47116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17" name="Text Box 6"/>
            <p:cNvSpPr txBox="1">
              <a:spLocks noChangeArrowheads="1"/>
            </p:cNvSpPr>
            <p:nvPr/>
          </p:nvSpPr>
          <p:spPr bwMode="auto">
            <a:xfrm>
              <a:off x="251" y="752"/>
              <a:ext cx="5261" cy="3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6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Outside grate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You are in a 25-foot depression floored with bare dirt.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Set into the dirt is a strong steel grate mounted in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concrete.  A dry streambed leads into the depression from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the north.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-----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NORTH      5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UP         5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DOWN       8/KEYS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DOWN       7</a:t>
              </a:r>
            </a:p>
            <a:p>
              <a:pPr>
                <a:lnSpc>
                  <a:spcPct val="87000"/>
                </a:lnSpc>
              </a:pPr>
              <a:endParaRPr lang="en-US" sz="1400" b="1">
                <a:latin typeface="Courier New" charset="0"/>
              </a:endParaRP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7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Above locked grate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The grate is locked and you don't have any keys.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-----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FORCED     6</a:t>
              </a:r>
            </a:p>
            <a:p>
              <a:pPr>
                <a:lnSpc>
                  <a:spcPct val="87000"/>
                </a:lnSpc>
              </a:pPr>
              <a:endParaRPr lang="en-US" sz="1400" b="1">
                <a:latin typeface="Courier New" charset="0"/>
              </a:endParaRP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8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Beneath grate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You are in a small chamber beneath a 3x3 steel grate to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the surface.  A low crawl over cobbles leads inward to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the west.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-----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UP         6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OUT        6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IN         9</a:t>
              </a:r>
            </a:p>
            <a:p>
              <a:pPr>
                <a:lnSpc>
                  <a:spcPct val="87000"/>
                </a:lnSpc>
              </a:pPr>
              <a:r>
                <a:rPr lang="en-US" sz="1400" b="1">
                  <a:latin typeface="Courier New" charset="0"/>
                </a:rPr>
                <a:t>WEST       9</a:t>
              </a:r>
            </a:p>
          </p:txBody>
        </p:sp>
      </p:grpSp>
      <p:sp>
        <p:nvSpPr>
          <p:cNvPr id="47109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0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1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charset="0"/>
              </a:rPr>
              <a:t>SmallRooms.txt</a:t>
            </a:r>
            <a:r>
              <a:rPr lang="en-US" sz="4000">
                <a:solidFill>
                  <a:srgbClr val="FF0000"/>
                </a:solidFill>
              </a:rPr>
              <a:t> Data File</a:t>
            </a:r>
          </a:p>
        </p:txBody>
      </p:sp>
      <p:sp>
        <p:nvSpPr>
          <p:cNvPr id="47112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sp>
        <p:nvSpPr>
          <p:cNvPr id="47113" name="Text Box 12"/>
          <p:cNvSpPr txBox="1">
            <a:spLocks noChangeArrowheads="1"/>
          </p:cNvSpPr>
          <p:nvPr/>
        </p:nvSpPr>
        <p:spPr bwMode="auto">
          <a:xfrm>
            <a:off x="304800" y="6550025"/>
            <a:ext cx="914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i="1"/>
              <a:t>page 3 of 3</a:t>
            </a:r>
          </a:p>
        </p:txBody>
      </p:sp>
      <p:sp>
        <p:nvSpPr>
          <p:cNvPr id="510989" name="Oval 13"/>
          <p:cNvSpPr>
            <a:spLocks noChangeArrowheads="1"/>
          </p:cNvSpPr>
          <p:nvPr/>
        </p:nvSpPr>
        <p:spPr bwMode="auto">
          <a:xfrm>
            <a:off x="228600" y="2779713"/>
            <a:ext cx="2209800" cy="609600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0990" name="Oval 14"/>
          <p:cNvSpPr>
            <a:spLocks noChangeArrowheads="1"/>
          </p:cNvSpPr>
          <p:nvPr/>
        </p:nvSpPr>
        <p:spPr bwMode="auto">
          <a:xfrm>
            <a:off x="304800" y="4114800"/>
            <a:ext cx="1628775" cy="331788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510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10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0979" grpId="0"/>
      <p:bldP spid="510989" grpId="0" animBg="1"/>
      <p:bldP spid="51099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Locked Passages and Forced Motions</a:t>
            </a: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457200" y="1181100"/>
            <a:ext cx="80772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/>
              <a:t>The segment of the rooms data file on the previous slide illustrates two features of the Adventure game that you need to implement: </a:t>
            </a:r>
            <a:r>
              <a:rPr lang="en-US" sz="2400" b="1" i="1"/>
              <a:t>locked passages</a:t>
            </a:r>
            <a:r>
              <a:rPr lang="en-US" sz="2400" i="1"/>
              <a:t> </a:t>
            </a:r>
            <a:r>
              <a:rPr lang="en-US" sz="2400"/>
              <a:t>and </a:t>
            </a:r>
            <a:r>
              <a:rPr lang="en-US" sz="2400" b="1" i="1"/>
              <a:t>forced motions</a:t>
            </a:r>
            <a:r>
              <a:rPr lang="en-US" sz="2400" i="1"/>
              <a:t>.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457200" y="2298700"/>
            <a:ext cx="8077200" cy="2565400"/>
            <a:chOff x="288" y="1448"/>
            <a:chExt cx="5088" cy="1616"/>
          </a:xfrm>
        </p:grpSpPr>
        <p:sp>
          <p:nvSpPr>
            <p:cNvPr id="49162" name="Rectangle 4"/>
            <p:cNvSpPr>
              <a:spLocks noChangeArrowheads="1"/>
            </p:cNvSpPr>
            <p:nvPr/>
          </p:nvSpPr>
          <p:spPr bwMode="auto">
            <a:xfrm>
              <a:off x="288" y="1448"/>
              <a:ext cx="5088" cy="6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/>
                <a:t>In room 6, you can only descend below the grate if you are holding the keys.  This fact is represented by the lines</a:t>
              </a:r>
            </a:p>
          </p:txBody>
        </p:sp>
        <p:sp>
          <p:nvSpPr>
            <p:cNvPr id="49163" name="Rectangle 5"/>
            <p:cNvSpPr>
              <a:spLocks noChangeArrowheads="1"/>
            </p:cNvSpPr>
            <p:nvPr/>
          </p:nvSpPr>
          <p:spPr bwMode="auto">
            <a:xfrm>
              <a:off x="288" y="2384"/>
              <a:ext cx="5088" cy="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</a:pPr>
              <a:r>
                <a:rPr lang="en-US" sz="2400"/>
                <a:t>	in the data file.  The </a:t>
              </a:r>
              <a:r>
                <a:rPr lang="en-US" sz="2000" b="1">
                  <a:latin typeface="Courier New" charset="0"/>
                </a:rPr>
                <a:t>/KEYS</a:t>
              </a:r>
              <a:r>
                <a:rPr lang="en-US" sz="2400"/>
                <a:t> marker indicates that the </a:t>
              </a:r>
              <a:r>
                <a:rPr lang="en-US" sz="2000" b="1">
                  <a:latin typeface="Courier New" charset="0"/>
                </a:rPr>
                <a:t>DOWN</a:t>
              </a:r>
              <a:r>
                <a:rPr lang="en-US" sz="2400"/>
                <a:t> passage to room 8 is only open if the player is carrying the keys.  If not, the </a:t>
              </a:r>
              <a:r>
                <a:rPr lang="en-US" sz="2000" b="1">
                  <a:latin typeface="Courier New" charset="0"/>
                </a:rPr>
                <a:t>DOWN</a:t>
              </a:r>
              <a:r>
                <a:rPr lang="en-US" sz="2400"/>
                <a:t> verb takes the player to room 7.</a:t>
              </a:r>
            </a:p>
          </p:txBody>
        </p:sp>
        <p:sp>
          <p:nvSpPr>
            <p:cNvPr id="49164" name="Rectangle 8"/>
            <p:cNvSpPr>
              <a:spLocks noChangeArrowheads="1"/>
            </p:cNvSpPr>
            <p:nvPr/>
          </p:nvSpPr>
          <p:spPr bwMode="auto">
            <a:xfrm>
              <a:off x="1059" y="1928"/>
              <a:ext cx="1943" cy="4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65" name="Text Box 6"/>
            <p:cNvSpPr txBox="1">
              <a:spLocks noChangeArrowheads="1"/>
            </p:cNvSpPr>
            <p:nvPr/>
          </p:nvSpPr>
          <p:spPr bwMode="auto">
            <a:xfrm>
              <a:off x="1104" y="1921"/>
              <a:ext cx="18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>
                  <a:latin typeface="Courier New" charset="0"/>
                </a:rPr>
                <a:t>DOWN       8/KEYS</a:t>
              </a:r>
            </a:p>
            <a:p>
              <a:r>
                <a:rPr lang="en-US" b="1">
                  <a:latin typeface="Courier New" charset="0"/>
                </a:rPr>
                <a:t>DOWN       7</a:t>
              </a:r>
              <a:endParaRPr lang="en-US">
                <a:latin typeface="Courier New" charset="0"/>
              </a:endParaRP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457200" y="4902200"/>
            <a:ext cx="8077200" cy="1625600"/>
            <a:chOff x="288" y="3088"/>
            <a:chExt cx="5088" cy="1024"/>
          </a:xfrm>
        </p:grpSpPr>
        <p:sp>
          <p:nvSpPr>
            <p:cNvPr id="49158" name="Rectangle 7"/>
            <p:cNvSpPr>
              <a:spLocks noChangeArrowheads="1"/>
            </p:cNvSpPr>
            <p:nvPr/>
          </p:nvSpPr>
          <p:spPr bwMode="auto">
            <a:xfrm>
              <a:off x="288" y="3088"/>
              <a:ext cx="5088" cy="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/>
                <a:t>The motion table for room 7 is the single line</a:t>
              </a:r>
            </a:p>
          </p:txBody>
        </p:sp>
        <p:sp>
          <p:nvSpPr>
            <p:cNvPr id="49159" name="Rectangle 9"/>
            <p:cNvSpPr>
              <a:spLocks noChangeArrowheads="1"/>
            </p:cNvSpPr>
            <p:nvPr/>
          </p:nvSpPr>
          <p:spPr bwMode="auto">
            <a:xfrm>
              <a:off x="1056" y="3372"/>
              <a:ext cx="1943" cy="24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60" name="Text Box 10"/>
            <p:cNvSpPr txBox="1">
              <a:spLocks noChangeArrowheads="1"/>
            </p:cNvSpPr>
            <p:nvPr/>
          </p:nvSpPr>
          <p:spPr bwMode="auto">
            <a:xfrm>
              <a:off x="1101" y="3365"/>
              <a:ext cx="18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>
                  <a:latin typeface="Courier New" charset="0"/>
                </a:rPr>
                <a:t>FORCED     6</a:t>
              </a:r>
              <a:endParaRPr lang="en-US">
                <a:latin typeface="Courier New" charset="0"/>
              </a:endParaRPr>
            </a:p>
          </p:txBody>
        </p:sp>
        <p:sp>
          <p:nvSpPr>
            <p:cNvPr id="49161" name="Rectangle 11"/>
            <p:cNvSpPr>
              <a:spLocks noChangeArrowheads="1"/>
            </p:cNvSpPr>
            <p:nvPr/>
          </p:nvSpPr>
          <p:spPr bwMode="auto">
            <a:xfrm>
              <a:off x="288" y="3632"/>
              <a:ext cx="5088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</a:pPr>
              <a:r>
                <a:rPr lang="en-US" sz="2400"/>
                <a:t>	which indicates that a player entering room 7 always goes directly to room 6 without reading asking for a command.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398463" y="1193800"/>
            <a:ext cx="8440737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b="1">
                <a:latin typeface="Courier New" charset="0"/>
              </a:rPr>
              <a:t>KEYS</a:t>
            </a:r>
          </a:p>
          <a:p>
            <a:r>
              <a:rPr lang="en-US" sz="1600" b="1">
                <a:latin typeface="Courier New" charset="0"/>
              </a:rPr>
              <a:t>a set of keys</a:t>
            </a:r>
          </a:p>
          <a:p>
            <a:r>
              <a:rPr lang="en-US" sz="1600" b="1">
                <a:latin typeface="Courier New" charset="0"/>
              </a:rPr>
              <a:t>3</a:t>
            </a:r>
          </a:p>
          <a:p>
            <a:endParaRPr lang="en-US" sz="1600" b="1">
              <a:latin typeface="Courier New" charset="0"/>
            </a:endParaRPr>
          </a:p>
          <a:p>
            <a:r>
              <a:rPr lang="en-US" sz="1600" b="1">
                <a:latin typeface="Courier New" charset="0"/>
              </a:rPr>
              <a:t>LAMP</a:t>
            </a:r>
          </a:p>
          <a:p>
            <a:r>
              <a:rPr lang="en-US" sz="1600" b="1">
                <a:latin typeface="Courier New" charset="0"/>
              </a:rPr>
              <a:t>a brightly shining brass lamp</a:t>
            </a:r>
          </a:p>
          <a:p>
            <a:r>
              <a:rPr lang="en-US" sz="1600" b="1">
                <a:latin typeface="Courier New" charset="0"/>
              </a:rPr>
              <a:t>8</a:t>
            </a:r>
          </a:p>
          <a:p>
            <a:endParaRPr lang="en-US" sz="1600" b="1">
              <a:latin typeface="Courier New" charset="0"/>
            </a:endParaRPr>
          </a:p>
          <a:p>
            <a:r>
              <a:rPr lang="en-US" sz="1600" b="1">
                <a:latin typeface="Courier New" charset="0"/>
              </a:rPr>
              <a:t>ROD</a:t>
            </a:r>
          </a:p>
          <a:p>
            <a:r>
              <a:rPr lang="en-US" sz="1600" b="1">
                <a:latin typeface="Courier New" charset="0"/>
              </a:rPr>
              <a:t>a black rod with a rusty star</a:t>
            </a:r>
          </a:p>
          <a:p>
            <a:r>
              <a:rPr lang="en-US" sz="1600" b="1">
                <a:latin typeface="Courier New" charset="0"/>
              </a:rPr>
              <a:t>12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charset="0"/>
              </a:rPr>
              <a:t>SmallObjects.txt</a:t>
            </a:r>
            <a:r>
              <a:rPr lang="en-US" sz="4000">
                <a:solidFill>
                  <a:srgbClr val="FF0000"/>
                </a:solidFill>
              </a:rPr>
              <a:t> Data File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398463" y="1193800"/>
            <a:ext cx="8440737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b="1">
                <a:latin typeface="Courier New" charset="0"/>
              </a:rPr>
              <a:t>Q=QUIT</a:t>
            </a:r>
          </a:p>
          <a:p>
            <a:r>
              <a:rPr lang="en-US" sz="1600" b="1">
                <a:latin typeface="Courier New" charset="0"/>
              </a:rPr>
              <a:t>L=LOOK</a:t>
            </a:r>
          </a:p>
          <a:p>
            <a:r>
              <a:rPr lang="en-US" sz="1600" b="1">
                <a:latin typeface="Courier New" charset="0"/>
              </a:rPr>
              <a:t>I=INVENTORY</a:t>
            </a:r>
          </a:p>
          <a:p>
            <a:r>
              <a:rPr lang="en-US" sz="1600" b="1">
                <a:latin typeface="Courier New" charset="0"/>
              </a:rPr>
              <a:t>N=NORTH</a:t>
            </a:r>
          </a:p>
          <a:p>
            <a:r>
              <a:rPr lang="en-US" sz="1600" b="1">
                <a:latin typeface="Courier New" charset="0"/>
              </a:rPr>
              <a:t>S=SOUTH</a:t>
            </a:r>
          </a:p>
          <a:p>
            <a:r>
              <a:rPr lang="en-US" sz="1600" b="1">
                <a:latin typeface="Courier New" charset="0"/>
              </a:rPr>
              <a:t>E=EAST</a:t>
            </a:r>
          </a:p>
          <a:p>
            <a:r>
              <a:rPr lang="en-US" sz="1600" b="1">
                <a:latin typeface="Courier New" charset="0"/>
              </a:rPr>
              <a:t>W=WEST</a:t>
            </a:r>
          </a:p>
          <a:p>
            <a:r>
              <a:rPr lang="en-US" sz="1600" b="1">
                <a:latin typeface="Courier New" charset="0"/>
              </a:rPr>
              <a:t>U=UP</a:t>
            </a:r>
          </a:p>
          <a:p>
            <a:r>
              <a:rPr lang="en-US" sz="1600" b="1">
                <a:latin typeface="Courier New" charset="0"/>
              </a:rPr>
              <a:t>D=DOWN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charset="0"/>
              </a:rPr>
              <a:t>SmallSynonyms.txt</a:t>
            </a:r>
            <a:r>
              <a:rPr lang="en-US" sz="4000">
                <a:solidFill>
                  <a:srgbClr val="FF0000"/>
                </a:solidFill>
              </a:rPr>
              <a:t> Data File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19158</TotalTime>
  <Words>1844</Words>
  <Application>Microsoft Macintosh PowerPoint</Application>
  <PresentationFormat>On-screen Show (4:3)</PresentationFormat>
  <Paragraphs>280</Paragraphs>
  <Slides>21</Slides>
  <Notes>21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Times New Roman</vt:lpstr>
      <vt:lpstr>ＭＳ Ｐゴシック</vt:lpstr>
      <vt:lpstr>Arial</vt:lpstr>
      <vt:lpstr>Times</vt:lpstr>
      <vt:lpstr>Monotype Corsiva</vt:lpstr>
      <vt:lpstr>Monaco</vt:lpstr>
      <vt:lpstr>Helvetica Neue</vt:lpstr>
      <vt:lpstr>Courier New</vt:lpstr>
      <vt:lpstr>Blank Presentation</vt:lpstr>
      <vt:lpstr>Adventure!</vt:lpstr>
      <vt:lpstr>Once upon a time . . .</vt:lpstr>
      <vt:lpstr>Myst</vt:lpstr>
      <vt:lpstr>Adventure</vt:lpstr>
      <vt:lpstr>The Origins of the Internet</vt:lpstr>
      <vt:lpstr>Early Designs for the ARPANET</vt:lpstr>
      <vt:lpstr>The ARPANET in 1971</vt:lpstr>
      <vt:lpstr>The ARPANET in 1971</vt:lpstr>
      <vt:lpstr>Life among the Wizards</vt:lpstr>
      <vt:lpstr>The BBN ARPANET Team</vt:lpstr>
      <vt:lpstr>Willie Crowther’s Adventure Game</vt:lpstr>
      <vt:lpstr>Willie Crowther’s Adventure Game</vt:lpstr>
      <vt:lpstr>A Brief History of Adventure</vt:lpstr>
      <vt:lpstr>Structures in the Adventure Game</vt:lpstr>
      <vt:lpstr>The SmallRooms.txt Data File</vt:lpstr>
      <vt:lpstr>The SmallRooms.txt Data File</vt:lpstr>
      <vt:lpstr>The SmallRooms.txt Data File</vt:lpstr>
      <vt:lpstr>Locked Passages and Forced Motions</vt:lpstr>
      <vt:lpstr>The SmallObjects.txt Data File</vt:lpstr>
      <vt:lpstr>The SmallSynonyms.txt Data File</vt:lpstr>
      <vt:lpstr>The End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Eric Roberts</cp:lastModifiedBy>
  <cp:revision>157</cp:revision>
  <dcterms:created xsi:type="dcterms:W3CDTF">2012-05-20T03:21:41Z</dcterms:created>
  <dcterms:modified xsi:type="dcterms:W3CDTF">2012-05-20T03:24:46Z</dcterms:modified>
</cp:coreProperties>
</file>