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3" r:id="rId1"/>
  </p:sldMasterIdLst>
  <p:notesMasterIdLst>
    <p:notesMasterId r:id="rId72"/>
  </p:notesMasterIdLst>
  <p:sldIdLst>
    <p:sldId id="379" r:id="rId2"/>
    <p:sldId id="380" r:id="rId3"/>
    <p:sldId id="381" r:id="rId4"/>
    <p:sldId id="382" r:id="rId5"/>
    <p:sldId id="386" r:id="rId6"/>
    <p:sldId id="387" r:id="rId7"/>
    <p:sldId id="348" r:id="rId8"/>
    <p:sldId id="351" r:id="rId9"/>
    <p:sldId id="346" r:id="rId10"/>
    <p:sldId id="347" r:id="rId11"/>
    <p:sldId id="352" r:id="rId12"/>
    <p:sldId id="353" r:id="rId13"/>
    <p:sldId id="359" r:id="rId14"/>
    <p:sldId id="356" r:id="rId15"/>
    <p:sldId id="355" r:id="rId16"/>
    <p:sldId id="377" r:id="rId17"/>
    <p:sldId id="295" r:id="rId18"/>
    <p:sldId id="298" r:id="rId19"/>
    <p:sldId id="299" r:id="rId20"/>
    <p:sldId id="342" r:id="rId21"/>
    <p:sldId id="300" r:id="rId22"/>
    <p:sldId id="383" r:id="rId23"/>
    <p:sldId id="384" r:id="rId24"/>
    <p:sldId id="385" r:id="rId25"/>
    <p:sldId id="369" r:id="rId26"/>
    <p:sldId id="301" r:id="rId27"/>
    <p:sldId id="361" r:id="rId28"/>
    <p:sldId id="364" r:id="rId29"/>
    <p:sldId id="363" r:id="rId30"/>
    <p:sldId id="365" r:id="rId31"/>
    <p:sldId id="340" r:id="rId32"/>
    <p:sldId id="367" r:id="rId33"/>
    <p:sldId id="366" r:id="rId34"/>
    <p:sldId id="368" r:id="rId35"/>
    <p:sldId id="372" r:id="rId36"/>
    <p:sldId id="336" r:id="rId37"/>
    <p:sldId id="303" r:id="rId38"/>
    <p:sldId id="371" r:id="rId39"/>
    <p:sldId id="360" r:id="rId40"/>
    <p:sldId id="304" r:id="rId41"/>
    <p:sldId id="343" r:id="rId42"/>
    <p:sldId id="306" r:id="rId43"/>
    <p:sldId id="307" r:id="rId44"/>
    <p:sldId id="308" r:id="rId45"/>
    <p:sldId id="309" r:id="rId46"/>
    <p:sldId id="310" r:id="rId47"/>
    <p:sldId id="311" r:id="rId48"/>
    <p:sldId id="312" r:id="rId49"/>
    <p:sldId id="313" r:id="rId50"/>
    <p:sldId id="314" r:id="rId51"/>
    <p:sldId id="315" r:id="rId52"/>
    <p:sldId id="316" r:id="rId53"/>
    <p:sldId id="317" r:id="rId54"/>
    <p:sldId id="318" r:id="rId55"/>
    <p:sldId id="319" r:id="rId56"/>
    <p:sldId id="320" r:id="rId57"/>
    <p:sldId id="321" r:id="rId58"/>
    <p:sldId id="322" r:id="rId59"/>
    <p:sldId id="323" r:id="rId60"/>
    <p:sldId id="324" r:id="rId61"/>
    <p:sldId id="341" r:id="rId62"/>
    <p:sldId id="374" r:id="rId63"/>
    <p:sldId id="325" r:id="rId64"/>
    <p:sldId id="357" r:id="rId65"/>
    <p:sldId id="376" r:id="rId66"/>
    <p:sldId id="345" r:id="rId67"/>
    <p:sldId id="331" r:id="rId68"/>
    <p:sldId id="333" r:id="rId69"/>
    <p:sldId id="358" r:id="rId70"/>
    <p:sldId id="375" r:id="rId71"/>
  </p:sldIdLst>
  <p:sldSz cx="10080625" cy="7559675"/>
  <p:notesSz cx="7772400" cy="10058400"/>
  <p:defaultTextStyle>
    <a:defPPr>
      <a:defRPr lang="en-GB"/>
    </a:defPPr>
    <a:lvl1pPr algn="l" defTabSz="45720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charset="0"/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742950" indent="-285750" algn="l" defTabSz="45720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charset="0"/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1143000" indent="-228600" algn="l" defTabSz="45720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charset="0"/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600200" indent="-228600" algn="l" defTabSz="45720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charset="0"/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2057400" indent="-228600" algn="l" defTabSz="45720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charset="0"/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432FF"/>
    <a:srgbClr val="C3D69B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0979"/>
    <p:restoredTop sz="94643"/>
  </p:normalViewPr>
  <p:slideViewPr>
    <p:cSldViewPr snapToGrid="0">
      <p:cViewPr varScale="1">
        <p:scale>
          <a:sx n="105" d="100"/>
          <a:sy n="105" d="100"/>
        </p:scale>
        <p:origin x="1168" y="176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0" y="-60792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7613" cy="3770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3074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777875" y="4776788"/>
            <a:ext cx="6216650" cy="452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alt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3371850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98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DejaVu Serif" charset="0"/>
                <a:ea typeface="Arial Unicode MS" charset="0"/>
                <a:cs typeface="Arial Unicode MS" charset="0"/>
              </a:defRPr>
            </a:lvl1pPr>
          </a:lstStyle>
          <a:p>
            <a:endParaRPr lang="en-US" altLang="en-US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/>
          </p:nvPr>
        </p:nvSpPr>
        <p:spPr bwMode="auto">
          <a:xfrm>
            <a:off x="4398963" y="0"/>
            <a:ext cx="3371850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98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DejaVu Serif" charset="0"/>
                <a:ea typeface="Arial Unicode MS" charset="0"/>
                <a:cs typeface="Arial Unicode MS" charset="0"/>
              </a:defRPr>
            </a:lvl1pPr>
          </a:lstStyle>
          <a:p>
            <a:endParaRPr lang="en-US" altLang="en-US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/>
          </p:nvPr>
        </p:nvSpPr>
        <p:spPr bwMode="auto">
          <a:xfrm>
            <a:off x="0" y="9555163"/>
            <a:ext cx="3371850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lnSpc>
                <a:spcPct val="98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DejaVu Serif" charset="0"/>
                <a:ea typeface="Arial Unicode MS" charset="0"/>
                <a:cs typeface="Arial Unicode MS" charset="0"/>
              </a:defRPr>
            </a:lvl1pPr>
          </a:lstStyle>
          <a:p>
            <a:endParaRPr lang="en-US" alt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/>
          </p:nvPr>
        </p:nvSpPr>
        <p:spPr bwMode="auto">
          <a:xfrm>
            <a:off x="4398963" y="9555163"/>
            <a:ext cx="3371850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98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DejaVu Serif" charset="0"/>
                <a:ea typeface="Arial Unicode MS" charset="0"/>
                <a:cs typeface="Arial Unicode MS" charset="0"/>
              </a:defRPr>
            </a:lvl1pPr>
          </a:lstStyle>
          <a:p>
            <a:fld id="{38FAC162-A4CF-7F46-93EB-50637C42192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0580643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charset="0"/>
        <a:ea typeface="+mn-ea"/>
        <a:cs typeface="+mn-cs"/>
      </a:defRPr>
    </a:lvl1pPr>
    <a:lvl2pPr marL="742950" indent="-28575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charset="0"/>
        <a:ea typeface="+mn-ea"/>
        <a:cs typeface="+mn-cs"/>
      </a:defRPr>
    </a:lvl2pPr>
    <a:lvl3pPr marL="11430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charset="0"/>
        <a:ea typeface="+mn-ea"/>
        <a:cs typeface="+mn-cs"/>
      </a:defRPr>
    </a:lvl3pPr>
    <a:lvl4pPr marL="16002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charset="0"/>
        <a:ea typeface="+mn-ea"/>
        <a:cs typeface="+mn-cs"/>
      </a:defRPr>
    </a:lvl4pPr>
    <a:lvl5pPr marL="20574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5450357-82C1-C541-82FB-0E6B878CAEA4}" type="slidenum">
              <a:rPr lang="en-US"/>
              <a:pPr>
                <a:defRPr/>
              </a:pPr>
              <a:t>1</a:t>
            </a:fld>
            <a:endParaRPr lang="en-US"/>
          </a:p>
        </p:txBody>
      </p:sp>
      <p:sp>
        <p:nvSpPr>
          <p:cNvPr id="97282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25538" y="711200"/>
            <a:ext cx="4606925" cy="3454400"/>
          </a:xfrm>
          <a:solidFill>
            <a:srgbClr val="FFFFFF"/>
          </a:solidFill>
          <a:ln/>
        </p:spPr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69009"/>
            <a:ext cx="5029200" cy="4064521"/>
          </a:xfrm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754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5450357-82C1-C541-82FB-0E6B878CAEA4}" type="slidenum">
              <a:rPr lang="en-US"/>
              <a:pPr>
                <a:defRPr/>
              </a:pPr>
              <a:t>2</a:t>
            </a:fld>
            <a:endParaRPr lang="en-US"/>
          </a:p>
        </p:txBody>
      </p:sp>
      <p:sp>
        <p:nvSpPr>
          <p:cNvPr id="97282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25538" y="711200"/>
            <a:ext cx="4606925" cy="3454400"/>
          </a:xfrm>
          <a:solidFill>
            <a:srgbClr val="FFFFFF"/>
          </a:solidFill>
          <a:ln/>
        </p:spPr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69009"/>
            <a:ext cx="5029200" cy="4064521"/>
          </a:xfrm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19346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5450357-82C1-C541-82FB-0E6B878CAEA4}" type="slidenum">
              <a:rPr lang="en-US"/>
              <a:pPr>
                <a:defRPr/>
              </a:pPr>
              <a:t>11</a:t>
            </a:fld>
            <a:endParaRPr lang="en-US"/>
          </a:p>
        </p:txBody>
      </p:sp>
      <p:sp>
        <p:nvSpPr>
          <p:cNvPr id="97282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25538" y="711200"/>
            <a:ext cx="4606925" cy="3454400"/>
          </a:xfrm>
          <a:solidFill>
            <a:srgbClr val="FFFFFF"/>
          </a:solidFill>
          <a:ln/>
        </p:spPr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69009"/>
            <a:ext cx="5029200" cy="4064521"/>
          </a:xfrm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975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F92463B-E03A-E64A-B141-306247F0295D}" type="slidenum">
              <a:rPr lang="en-US" altLang="en-US"/>
              <a:pPr/>
              <a:t>12</a:t>
            </a:fld>
            <a:endParaRPr lang="en-US" altLang="en-US"/>
          </a:p>
        </p:txBody>
      </p:sp>
      <p:sp>
        <p:nvSpPr>
          <p:cNvPr id="88065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88066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520577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5450357-82C1-C541-82FB-0E6B878CAEA4}" type="slidenum">
              <a:rPr lang="en-US"/>
              <a:pPr>
                <a:defRPr/>
              </a:pPr>
              <a:t>16</a:t>
            </a:fld>
            <a:endParaRPr lang="en-US"/>
          </a:p>
        </p:txBody>
      </p:sp>
      <p:sp>
        <p:nvSpPr>
          <p:cNvPr id="97282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25538" y="711200"/>
            <a:ext cx="4606925" cy="3454400"/>
          </a:xfrm>
          <a:solidFill>
            <a:srgbClr val="FFFFFF"/>
          </a:solidFill>
          <a:ln/>
        </p:spPr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69009"/>
            <a:ext cx="5029200" cy="4064521"/>
          </a:xfrm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32116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F260649-9D13-594E-A356-1AA145A375CE}" type="slidenum">
              <a:rPr lang="en-US" altLang="en-US"/>
              <a:pPr/>
              <a:t>17</a:t>
            </a:fld>
            <a:endParaRPr lang="en-US" altLang="en-US"/>
          </a:p>
        </p:txBody>
      </p:sp>
      <p:sp>
        <p:nvSpPr>
          <p:cNvPr id="91137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91138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17640" rIns="0" bIns="0"/>
          <a:lstStyle/>
          <a:p>
            <a:pPr marL="215900" indent="-214313" eaLnBrk="1">
              <a:lnSpc>
                <a:spcPct val="93000"/>
              </a:lnSpc>
              <a:spcBef>
                <a:spcPct val="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r>
              <a:rPr lang="en-US" altLang="en-US" sz="2000">
                <a:latin typeface="Arial" charset="0"/>
                <a:ea typeface="Droid Sans Fallback" charset="0"/>
                <a:cs typeface="Droid Sans Fallback" charset="0"/>
              </a:rPr>
              <a:t>Write code that reads in a line of text from the user and echoes it back. First, do “Nubian Ibex”</a:t>
            </a:r>
          </a:p>
        </p:txBody>
      </p:sp>
    </p:spTree>
    <p:extLst>
      <p:ext uri="{BB962C8B-B14F-4D97-AF65-F5344CB8AC3E}">
        <p14:creationId xmlns:p14="http://schemas.microsoft.com/office/powerpoint/2010/main" val="14438689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C4A90B4-0071-EF4F-AE57-9030BD764D4F}" type="slidenum">
              <a:rPr lang="en-US" altLang="en-US"/>
              <a:pPr/>
              <a:t>18</a:t>
            </a:fld>
            <a:endParaRPr lang="en-US" altLang="en-US"/>
          </a:p>
        </p:txBody>
      </p:sp>
      <p:sp>
        <p:nvSpPr>
          <p:cNvPr id="94209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94210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17640" rIns="0" bIns="0"/>
          <a:lstStyle/>
          <a:p>
            <a:pPr marL="215900" indent="-214313" eaLnBrk="1">
              <a:lnSpc>
                <a:spcPct val="93000"/>
              </a:lnSpc>
              <a:spcBef>
                <a:spcPct val="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r>
              <a:rPr lang="en-US" altLang="en-US" sz="2000">
                <a:latin typeface="Arial" charset="0"/>
                <a:ea typeface="Droid Sans Fallback" charset="0"/>
                <a:cs typeface="Droid Sans Fallback" charset="0"/>
              </a:rPr>
              <a:t>Strings are made of characters.</a:t>
            </a:r>
          </a:p>
        </p:txBody>
      </p:sp>
    </p:spTree>
    <p:extLst>
      <p:ext uri="{BB962C8B-B14F-4D97-AF65-F5344CB8AC3E}">
        <p14:creationId xmlns:p14="http://schemas.microsoft.com/office/powerpoint/2010/main" val="22525053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DA4DAE0-52DF-4242-8256-54A5C61F02DA}" type="slidenum">
              <a:rPr lang="en-US" altLang="en-US"/>
              <a:pPr/>
              <a:t>19</a:t>
            </a:fld>
            <a:endParaRPr lang="en-US" altLang="en-US"/>
          </a:p>
        </p:txBody>
      </p:sp>
      <p:sp>
        <p:nvSpPr>
          <p:cNvPr id="95233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95234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195725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2F7C31CB-6B46-B54A-9E70-540D50FD7163}" type="slidenum">
              <a:rPr lang="en-US" altLang="en-US"/>
              <a:pPr/>
              <a:t>21</a:t>
            </a:fld>
            <a:endParaRPr lang="en-US" altLang="en-US"/>
          </a:p>
        </p:txBody>
      </p:sp>
      <p:sp>
        <p:nvSpPr>
          <p:cNvPr id="96257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96258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0881728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5450357-82C1-C541-82FB-0E6B878CAEA4}" type="slidenum">
              <a:rPr lang="en-US"/>
              <a:pPr>
                <a:defRPr/>
              </a:pPr>
              <a:t>22</a:t>
            </a:fld>
            <a:endParaRPr lang="en-US"/>
          </a:p>
        </p:txBody>
      </p:sp>
      <p:sp>
        <p:nvSpPr>
          <p:cNvPr id="97282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25538" y="711200"/>
            <a:ext cx="4606925" cy="3454400"/>
          </a:xfrm>
          <a:solidFill>
            <a:srgbClr val="FFFFFF"/>
          </a:solidFill>
          <a:ln/>
        </p:spPr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69009"/>
            <a:ext cx="5029200" cy="4064521"/>
          </a:xfrm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58604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7D70AD1-5726-F044-9C58-D99C77B3063C}" type="slidenum">
              <a:rPr lang="en-US" altLang="en-US"/>
              <a:pPr/>
              <a:t>23</a:t>
            </a:fld>
            <a:endParaRPr lang="en-US" altLang="en-US"/>
          </a:p>
        </p:txBody>
      </p:sp>
      <p:sp>
        <p:nvSpPr>
          <p:cNvPr id="53249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53250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17640" rIns="0" bIns="0"/>
          <a:lstStyle/>
          <a:p>
            <a:pPr marL="215900" indent="-214313" eaLnBrk="1">
              <a:lnSpc>
                <a:spcPct val="93000"/>
              </a:lnSpc>
              <a:spcBef>
                <a:spcPct val="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r>
              <a:rPr lang="en-US" altLang="en-US" sz="2000">
                <a:latin typeface="Arial" charset="0"/>
                <a:ea typeface="Droid Sans Fallback" charset="0"/>
                <a:cs typeface="Droid Sans Fallback" charset="0"/>
              </a:rPr>
              <a:t>Review the ourPrintln method, which prints one character at a time.</a:t>
            </a:r>
          </a:p>
        </p:txBody>
      </p:sp>
    </p:spTree>
    <p:extLst>
      <p:ext uri="{BB962C8B-B14F-4D97-AF65-F5344CB8AC3E}">
        <p14:creationId xmlns:p14="http://schemas.microsoft.com/office/powerpoint/2010/main" val="120481819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5450357-82C1-C541-82FB-0E6B878CAEA4}" type="slidenum">
              <a:rPr lang="en-US"/>
              <a:pPr>
                <a:defRPr/>
              </a:pPr>
              <a:t>24</a:t>
            </a:fld>
            <a:endParaRPr lang="en-US"/>
          </a:p>
        </p:txBody>
      </p:sp>
      <p:sp>
        <p:nvSpPr>
          <p:cNvPr id="97282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25538" y="711200"/>
            <a:ext cx="4606925" cy="3454400"/>
          </a:xfrm>
          <a:solidFill>
            <a:srgbClr val="FFFFFF"/>
          </a:solidFill>
          <a:ln/>
        </p:spPr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69009"/>
            <a:ext cx="5029200" cy="4064521"/>
          </a:xfrm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59577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5450357-82C1-C541-82FB-0E6B878CAEA4}" type="slidenum">
              <a:rPr lang="en-US"/>
              <a:pPr>
                <a:defRPr/>
              </a:pPr>
              <a:t>25</a:t>
            </a:fld>
            <a:endParaRPr lang="en-US"/>
          </a:p>
        </p:txBody>
      </p:sp>
      <p:sp>
        <p:nvSpPr>
          <p:cNvPr id="97282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25538" y="711200"/>
            <a:ext cx="4606925" cy="3454400"/>
          </a:xfrm>
          <a:solidFill>
            <a:srgbClr val="FFFFFF"/>
          </a:solidFill>
          <a:ln/>
        </p:spPr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69009"/>
            <a:ext cx="5029200" cy="4064521"/>
          </a:xfrm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610245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A5682BD-8B40-4A41-A544-63AC2F186A3B}" type="slidenum">
              <a:rPr lang="en-US" altLang="en-US"/>
              <a:pPr/>
              <a:t>26</a:t>
            </a:fld>
            <a:endParaRPr lang="en-US" altLang="en-US"/>
          </a:p>
        </p:txBody>
      </p:sp>
      <p:sp>
        <p:nvSpPr>
          <p:cNvPr id="97281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97282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8001468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27125" y="711200"/>
            <a:ext cx="4605338" cy="3454400"/>
          </a:xfrm>
          <a:ln/>
        </p:spPr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68800"/>
            <a:ext cx="5029200" cy="4064000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alt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752257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5450357-82C1-C541-82FB-0E6B878CAEA4}" type="slidenum">
              <a:rPr lang="en-US"/>
              <a:pPr>
                <a:defRPr/>
              </a:pPr>
              <a:t>28</a:t>
            </a:fld>
            <a:endParaRPr lang="en-US"/>
          </a:p>
        </p:txBody>
      </p:sp>
      <p:sp>
        <p:nvSpPr>
          <p:cNvPr id="97282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25538" y="711200"/>
            <a:ext cx="4606925" cy="3454400"/>
          </a:xfrm>
          <a:solidFill>
            <a:srgbClr val="FFFFFF"/>
          </a:solidFill>
          <a:ln/>
        </p:spPr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69009"/>
            <a:ext cx="5029200" cy="4064521"/>
          </a:xfrm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731948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27125" y="711200"/>
            <a:ext cx="4605338" cy="3454400"/>
          </a:xfrm>
          <a:ln/>
        </p:spPr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68800"/>
            <a:ext cx="5029200" cy="4064000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alt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625490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5450357-82C1-C541-82FB-0E6B878CAEA4}" type="slidenum">
              <a:rPr lang="en-US"/>
              <a:pPr>
                <a:defRPr/>
              </a:pPr>
              <a:t>30</a:t>
            </a:fld>
            <a:endParaRPr lang="en-US"/>
          </a:p>
        </p:txBody>
      </p:sp>
      <p:sp>
        <p:nvSpPr>
          <p:cNvPr id="97282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25538" y="711200"/>
            <a:ext cx="4606925" cy="3454400"/>
          </a:xfrm>
          <a:solidFill>
            <a:srgbClr val="FFFFFF"/>
          </a:solidFill>
          <a:ln/>
        </p:spPr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69009"/>
            <a:ext cx="5029200" cy="4064521"/>
          </a:xfrm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037890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5450357-82C1-C541-82FB-0E6B878CAEA4}" type="slidenum">
              <a:rPr lang="en-US"/>
              <a:pPr>
                <a:defRPr/>
              </a:pPr>
              <a:t>31</a:t>
            </a:fld>
            <a:endParaRPr lang="en-US"/>
          </a:p>
        </p:txBody>
      </p:sp>
      <p:sp>
        <p:nvSpPr>
          <p:cNvPr id="97282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25538" y="711200"/>
            <a:ext cx="4606925" cy="3454400"/>
          </a:xfrm>
          <a:solidFill>
            <a:srgbClr val="FFFFFF"/>
          </a:solidFill>
          <a:ln/>
        </p:spPr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69009"/>
            <a:ext cx="5029200" cy="4064521"/>
          </a:xfrm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878225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27125" y="711200"/>
            <a:ext cx="4605338" cy="3454400"/>
          </a:xfrm>
          <a:ln/>
        </p:spPr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68800"/>
            <a:ext cx="5029200" cy="4064000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alt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8443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27125" y="711200"/>
            <a:ext cx="4605338" cy="3454400"/>
          </a:xfrm>
          <a:ln/>
        </p:spPr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68800"/>
            <a:ext cx="5029200" cy="4064000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alt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22016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5450357-82C1-C541-82FB-0E6B878CAEA4}" type="slidenum">
              <a:rPr lang="en-US"/>
              <a:pPr>
                <a:defRPr/>
              </a:pPr>
              <a:t>34</a:t>
            </a:fld>
            <a:endParaRPr lang="en-US"/>
          </a:p>
        </p:txBody>
      </p:sp>
      <p:sp>
        <p:nvSpPr>
          <p:cNvPr id="97282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25538" y="711200"/>
            <a:ext cx="4606925" cy="3454400"/>
          </a:xfrm>
          <a:solidFill>
            <a:srgbClr val="FFFFFF"/>
          </a:solidFill>
          <a:ln/>
        </p:spPr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69009"/>
            <a:ext cx="5029200" cy="4064521"/>
          </a:xfrm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921896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5450357-82C1-C541-82FB-0E6B878CAEA4}" type="slidenum">
              <a:rPr lang="en-US"/>
              <a:pPr>
                <a:defRPr/>
              </a:pPr>
              <a:t>35</a:t>
            </a:fld>
            <a:endParaRPr lang="en-US"/>
          </a:p>
        </p:txBody>
      </p:sp>
      <p:sp>
        <p:nvSpPr>
          <p:cNvPr id="97282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25538" y="711200"/>
            <a:ext cx="4606925" cy="3454400"/>
          </a:xfrm>
          <a:solidFill>
            <a:srgbClr val="FFFFFF"/>
          </a:solidFill>
          <a:ln/>
        </p:spPr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69009"/>
            <a:ext cx="5029200" cy="4064521"/>
          </a:xfrm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032183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27125" y="711200"/>
            <a:ext cx="4605338" cy="3454400"/>
          </a:xfrm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68800"/>
            <a:ext cx="5029200" cy="4064000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r>
              <a:rPr lang="en-US" altLang="en-US" dirty="0">
                <a:latin typeface="Times New Roman" charset="0"/>
              </a:rPr>
              <a:t>This is not all that new</a:t>
            </a:r>
          </a:p>
        </p:txBody>
      </p:sp>
    </p:spTree>
    <p:extLst>
      <p:ext uri="{BB962C8B-B14F-4D97-AF65-F5344CB8AC3E}">
        <p14:creationId xmlns:p14="http://schemas.microsoft.com/office/powerpoint/2010/main" val="42082850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E9BE9EE-F6C3-6549-98F3-07BB109E5EA9}" type="slidenum">
              <a:rPr lang="en-US" altLang="en-US"/>
              <a:pPr/>
              <a:t>37</a:t>
            </a:fld>
            <a:endParaRPr lang="en-US" altLang="en-US"/>
          </a:p>
        </p:txBody>
      </p:sp>
      <p:sp>
        <p:nvSpPr>
          <p:cNvPr id="54273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54274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17640" rIns="0" bIns="0"/>
          <a:lstStyle/>
          <a:p>
            <a:pPr marL="215900" indent="-214313" eaLnBrk="1">
              <a:lnSpc>
                <a:spcPct val="93000"/>
              </a:lnSpc>
              <a:spcBef>
                <a:spcPct val="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r>
              <a:rPr lang="en-US" altLang="en-US" sz="2000">
                <a:latin typeface="Arial" charset="0"/>
                <a:ea typeface="Droid Sans Fallback" charset="0"/>
                <a:cs typeface="Droid Sans Fallback" charset="0"/>
              </a:rPr>
              <a:t>Show off toUpperCase and toLowerCase. Show that they don't actually modify the string because strings are immutable.</a:t>
            </a:r>
          </a:p>
        </p:txBody>
      </p:sp>
    </p:spTree>
    <p:extLst>
      <p:ext uri="{BB962C8B-B14F-4D97-AF65-F5344CB8AC3E}">
        <p14:creationId xmlns:p14="http://schemas.microsoft.com/office/powerpoint/2010/main" val="135035512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Water bears are also immutable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38FAC162-A4CF-7F46-93EB-50637C42192E}" type="slidenum">
              <a:rPr lang="en-US" altLang="en-US" smtClean="0"/>
              <a:pPr/>
              <a:t>38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8383815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5450357-82C1-C541-82FB-0E6B878CAEA4}" type="slidenum">
              <a:rPr lang="en-US"/>
              <a:pPr>
                <a:defRPr/>
              </a:pPr>
              <a:t>39</a:t>
            </a:fld>
            <a:endParaRPr lang="en-US"/>
          </a:p>
        </p:txBody>
      </p:sp>
      <p:sp>
        <p:nvSpPr>
          <p:cNvPr id="97282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25538" y="711200"/>
            <a:ext cx="4606925" cy="3454400"/>
          </a:xfrm>
          <a:solidFill>
            <a:srgbClr val="FFFFFF"/>
          </a:solidFill>
          <a:ln/>
        </p:spPr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69009"/>
            <a:ext cx="5029200" cy="4064521"/>
          </a:xfrm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974782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2D629E51-265A-7948-ABDB-A0ACECD429F1}" type="slidenum">
              <a:rPr lang="en-US" altLang="en-US"/>
              <a:pPr/>
              <a:t>40</a:t>
            </a:fld>
            <a:endParaRPr lang="en-US" altLang="en-US"/>
          </a:p>
        </p:txBody>
      </p:sp>
      <p:sp>
        <p:nvSpPr>
          <p:cNvPr id="55297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55298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9966515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CAE1D503-D90C-7746-83DB-59EBA3FADCB3}" type="slidenum">
              <a:rPr lang="en-US" altLang="en-US"/>
              <a:pPr/>
              <a:t>41</a:t>
            </a:fld>
            <a:endParaRPr lang="en-US" altLang="en-US"/>
          </a:p>
        </p:txBody>
      </p:sp>
      <p:sp>
        <p:nvSpPr>
          <p:cNvPr id="57345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57346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6895783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CAE1D503-D90C-7746-83DB-59EBA3FADCB3}" type="slidenum">
              <a:rPr lang="en-US" altLang="en-US"/>
              <a:pPr/>
              <a:t>42</a:t>
            </a:fld>
            <a:endParaRPr lang="en-US" altLang="en-US"/>
          </a:p>
        </p:txBody>
      </p:sp>
      <p:sp>
        <p:nvSpPr>
          <p:cNvPr id="57345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57346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361179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4CFCAEE-7E08-1A4E-85A3-5FCED407BBA1}" type="slidenum">
              <a:rPr lang="en-US" altLang="en-US"/>
              <a:pPr/>
              <a:t>43</a:t>
            </a:fld>
            <a:endParaRPr lang="en-US" altLang="en-US"/>
          </a:p>
        </p:txBody>
      </p:sp>
      <p:sp>
        <p:nvSpPr>
          <p:cNvPr id="58369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58370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7740158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029614C-718F-0F40-AE26-D4903BCE7B72}" type="slidenum">
              <a:rPr lang="en-US" altLang="en-US"/>
              <a:pPr/>
              <a:t>44</a:t>
            </a:fld>
            <a:endParaRPr lang="en-US" altLang="en-US"/>
          </a:p>
        </p:txBody>
      </p:sp>
      <p:sp>
        <p:nvSpPr>
          <p:cNvPr id="59393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59394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821453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1B1F4E1-DF62-0043-85DE-BC177FD0D33D}" type="slidenum">
              <a:rPr lang="en-US" altLang="en-US"/>
              <a:pPr/>
              <a:t>45</a:t>
            </a:fld>
            <a:endParaRPr lang="en-US" altLang="en-US"/>
          </a:p>
        </p:txBody>
      </p:sp>
      <p:sp>
        <p:nvSpPr>
          <p:cNvPr id="60417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60418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6512215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6B4F736E-205C-974A-8C9F-995B1EDC724E}" type="slidenum">
              <a:rPr lang="en-US" altLang="en-US"/>
              <a:pPr/>
              <a:t>46</a:t>
            </a:fld>
            <a:endParaRPr lang="en-US" altLang="en-US"/>
          </a:p>
        </p:txBody>
      </p:sp>
      <p:sp>
        <p:nvSpPr>
          <p:cNvPr id="61441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61442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8170835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F5C2DFC-1771-CB42-9EBF-6B58555CA6B0}" type="slidenum">
              <a:rPr lang="en-US" altLang="en-US"/>
              <a:pPr/>
              <a:t>47</a:t>
            </a:fld>
            <a:endParaRPr lang="en-US" altLang="en-US"/>
          </a:p>
        </p:txBody>
      </p:sp>
      <p:sp>
        <p:nvSpPr>
          <p:cNvPr id="62465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62466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0042770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C4755FED-A67E-4545-8D07-BF36B9A81424}" type="slidenum">
              <a:rPr lang="en-US" altLang="en-US"/>
              <a:pPr/>
              <a:t>48</a:t>
            </a:fld>
            <a:endParaRPr lang="en-US" altLang="en-US"/>
          </a:p>
        </p:txBody>
      </p:sp>
      <p:sp>
        <p:nvSpPr>
          <p:cNvPr id="63489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63490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8645191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52FAFFD-54A5-5C43-89A9-8C617D6BABF5}" type="slidenum">
              <a:rPr lang="en-US" altLang="en-US"/>
              <a:pPr/>
              <a:t>49</a:t>
            </a:fld>
            <a:endParaRPr lang="en-US" altLang="en-US"/>
          </a:p>
        </p:txBody>
      </p:sp>
      <p:sp>
        <p:nvSpPr>
          <p:cNvPr id="64513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64514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9889910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25D9D03-3CEA-1D47-9241-BDE57E767060}" type="slidenum">
              <a:rPr lang="en-US" altLang="en-US"/>
              <a:pPr/>
              <a:t>50</a:t>
            </a:fld>
            <a:endParaRPr lang="en-US" altLang="en-US"/>
          </a:p>
        </p:txBody>
      </p:sp>
      <p:sp>
        <p:nvSpPr>
          <p:cNvPr id="65537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65538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4661834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79F40B2-78F2-4D4E-B231-C184015E0421}" type="slidenum">
              <a:rPr lang="en-US" altLang="en-US"/>
              <a:pPr/>
              <a:t>51</a:t>
            </a:fld>
            <a:endParaRPr lang="en-US" altLang="en-US"/>
          </a:p>
        </p:txBody>
      </p:sp>
      <p:sp>
        <p:nvSpPr>
          <p:cNvPr id="66561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66562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05878019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FCD938C-B3EB-8E49-A814-99B46C31E8C2}" type="slidenum">
              <a:rPr lang="en-US" altLang="en-US"/>
              <a:pPr/>
              <a:t>52</a:t>
            </a:fld>
            <a:endParaRPr lang="en-US" altLang="en-US"/>
          </a:p>
        </p:txBody>
      </p:sp>
      <p:sp>
        <p:nvSpPr>
          <p:cNvPr id="67585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67586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41874952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A47289C-6318-5B49-AC61-641A0E8D5727}" type="slidenum">
              <a:rPr lang="en-US" altLang="en-US"/>
              <a:pPr/>
              <a:t>53</a:t>
            </a:fld>
            <a:endParaRPr lang="en-US" altLang="en-US"/>
          </a:p>
        </p:txBody>
      </p:sp>
      <p:sp>
        <p:nvSpPr>
          <p:cNvPr id="68609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68610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17640" rIns="0" bIns="0"/>
          <a:lstStyle/>
          <a:p>
            <a:pPr marL="215900" indent="-214313" eaLnBrk="1">
              <a:lnSpc>
                <a:spcPct val="93000"/>
              </a:lnSpc>
              <a:spcBef>
                <a:spcPct val="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r>
              <a:rPr lang="en-US" altLang="en-US" sz="2000">
                <a:latin typeface="Arial" charset="0"/>
                <a:ea typeface="Droid Sans Fallback" charset="0"/>
                <a:cs typeface="Droid Sans Fallback" charset="0"/>
              </a:rPr>
              <a:t>Code up reverseString</a:t>
            </a:r>
          </a:p>
          <a:p>
            <a:pPr marL="215900" indent="-214313" eaLnBrk="1">
              <a:lnSpc>
                <a:spcPct val="93000"/>
              </a:lnSpc>
              <a:spcBef>
                <a:spcPct val="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endParaRPr lang="en-US" altLang="en-US" sz="2000">
              <a:latin typeface="Arial" charset="0"/>
              <a:ea typeface="Droid Sans Fallback" charset="0"/>
              <a:cs typeface="Droid Sans Fallback" charset="0"/>
            </a:endParaRPr>
          </a:p>
          <a:p>
            <a:pPr marL="215900" indent="-214313" eaLnBrk="1">
              <a:lnSpc>
                <a:spcPct val="93000"/>
              </a:lnSpc>
              <a:spcBef>
                <a:spcPct val="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r>
              <a:rPr lang="en-US" altLang="en-US" sz="2000">
                <a:latin typeface="Arial" charset="0"/>
                <a:ea typeface="Droid Sans Fallback" charset="0"/>
                <a:cs typeface="Droid Sans Fallback" charset="0"/>
              </a:rPr>
              <a:t>for (int i = string.length() - 1; i ≥ 0; i--) {</a:t>
            </a:r>
          </a:p>
          <a:p>
            <a:pPr marL="215900" indent="-214313" eaLnBrk="1">
              <a:lnSpc>
                <a:spcPct val="93000"/>
              </a:lnSpc>
              <a:spcBef>
                <a:spcPct val="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r>
              <a:rPr lang="en-US" altLang="en-US" sz="2000">
                <a:latin typeface="Arial" charset="0"/>
                <a:ea typeface="Droid Sans Fallback" charset="0"/>
                <a:cs typeface="Droid Sans Fallback" charset="0"/>
              </a:rPr>
              <a:t>    result += string.charAt(i);</a:t>
            </a:r>
          </a:p>
          <a:p>
            <a:pPr marL="215900" indent="-214313" eaLnBrk="1">
              <a:lnSpc>
                <a:spcPct val="93000"/>
              </a:lnSpc>
              <a:spcBef>
                <a:spcPct val="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r>
              <a:rPr lang="en-US" altLang="en-US" sz="2000">
                <a:latin typeface="Arial" charset="0"/>
                <a:ea typeface="Droid Sans Fallback" charset="0"/>
                <a:cs typeface="Droid Sans Fallback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78806456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5EC69FE-81D4-8C45-95E1-3A31A6D1608E}" type="slidenum">
              <a:rPr lang="en-US" altLang="en-US"/>
              <a:pPr/>
              <a:t>54</a:t>
            </a:fld>
            <a:endParaRPr lang="en-US" altLang="en-US"/>
          </a:p>
        </p:txBody>
      </p:sp>
      <p:sp>
        <p:nvSpPr>
          <p:cNvPr id="69633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69634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62030722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A1A415C-2E69-704B-BC43-0E0EED519595}" type="slidenum">
              <a:rPr lang="en-US" altLang="en-US"/>
              <a:pPr/>
              <a:t>55</a:t>
            </a:fld>
            <a:endParaRPr lang="en-US" altLang="en-US"/>
          </a:p>
        </p:txBody>
      </p:sp>
      <p:sp>
        <p:nvSpPr>
          <p:cNvPr id="70657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70658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4665267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F753140F-ACD4-7D46-A715-CFAD3BC2316E}" type="slidenum">
              <a:rPr lang="en-US" altLang="en-US"/>
              <a:pPr/>
              <a:t>56</a:t>
            </a:fld>
            <a:endParaRPr lang="en-US" altLang="en-US"/>
          </a:p>
        </p:txBody>
      </p:sp>
      <p:sp>
        <p:nvSpPr>
          <p:cNvPr id="71681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71682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37579173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CE17E059-043F-2947-A0EE-8544F99C7EBC}" type="slidenum">
              <a:rPr lang="en-US" altLang="en-US"/>
              <a:pPr/>
              <a:t>57</a:t>
            </a:fld>
            <a:endParaRPr lang="en-US" altLang="en-US"/>
          </a:p>
        </p:txBody>
      </p:sp>
      <p:sp>
        <p:nvSpPr>
          <p:cNvPr id="72705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72706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44539834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F7D7CD49-EB6A-AB40-8F66-F04D7E18F584}" type="slidenum">
              <a:rPr lang="en-US" altLang="en-US"/>
              <a:pPr/>
              <a:t>58</a:t>
            </a:fld>
            <a:endParaRPr lang="en-US" altLang="en-US"/>
          </a:p>
        </p:txBody>
      </p:sp>
      <p:sp>
        <p:nvSpPr>
          <p:cNvPr id="73729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73730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40114706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FF453470-B289-2942-93F3-AB95E23C3F5D}" type="slidenum">
              <a:rPr lang="en-US" altLang="en-US"/>
              <a:pPr/>
              <a:t>59</a:t>
            </a:fld>
            <a:endParaRPr lang="en-US" altLang="en-US"/>
          </a:p>
        </p:txBody>
      </p:sp>
      <p:sp>
        <p:nvSpPr>
          <p:cNvPr id="74753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74754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11578379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CCB4EB16-0D76-FC4F-ADB5-4167C6C1C4A5}" type="slidenum">
              <a:rPr lang="en-US" altLang="en-US"/>
              <a:pPr/>
              <a:t>60</a:t>
            </a:fld>
            <a:endParaRPr lang="en-US" altLang="en-US"/>
          </a:p>
        </p:txBody>
      </p:sp>
      <p:sp>
        <p:nvSpPr>
          <p:cNvPr id="75777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75778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89009417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27125" y="711200"/>
            <a:ext cx="4605338" cy="3454400"/>
          </a:xfrm>
          <a:ln/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68800"/>
            <a:ext cx="5029200" cy="4064000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alt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8614614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27125" y="711200"/>
            <a:ext cx="4605338" cy="3454400"/>
          </a:xfrm>
          <a:ln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68800"/>
            <a:ext cx="5029200" cy="4064000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alt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344069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27C073C8-A078-BC4E-B637-E914C1E992B5}" type="slidenum">
              <a:rPr lang="en-US" altLang="en-US"/>
              <a:pPr/>
              <a:t>63</a:t>
            </a:fld>
            <a:endParaRPr lang="en-US" altLang="en-US"/>
          </a:p>
        </p:txBody>
      </p:sp>
      <p:sp>
        <p:nvSpPr>
          <p:cNvPr id="76801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76802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02942650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5450357-82C1-C541-82FB-0E6B878CAEA4}" type="slidenum">
              <a:rPr lang="en-US"/>
              <a:pPr>
                <a:defRPr/>
              </a:pPr>
              <a:t>64</a:t>
            </a:fld>
            <a:endParaRPr lang="en-US"/>
          </a:p>
        </p:txBody>
      </p:sp>
      <p:sp>
        <p:nvSpPr>
          <p:cNvPr id="97282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25538" y="711200"/>
            <a:ext cx="4606925" cy="3454400"/>
          </a:xfrm>
          <a:solidFill>
            <a:srgbClr val="FFFFFF"/>
          </a:solidFill>
          <a:ln/>
        </p:spPr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69009"/>
            <a:ext cx="5029200" cy="4064521"/>
          </a:xfrm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5444164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5450357-82C1-C541-82FB-0E6B878CAEA4}" type="slidenum">
              <a:rPr lang="en-US"/>
              <a:pPr>
                <a:defRPr/>
              </a:pPr>
              <a:t>66</a:t>
            </a:fld>
            <a:endParaRPr lang="en-US"/>
          </a:p>
        </p:txBody>
      </p:sp>
      <p:sp>
        <p:nvSpPr>
          <p:cNvPr id="97282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25538" y="711200"/>
            <a:ext cx="4606925" cy="3454400"/>
          </a:xfrm>
          <a:solidFill>
            <a:srgbClr val="FFFFFF"/>
          </a:solidFill>
          <a:ln/>
        </p:spPr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69009"/>
            <a:ext cx="5029200" cy="4064521"/>
          </a:xfrm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384778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A9FB391-53D1-5845-A45A-CE07813FE7C1}" type="slidenum">
              <a:rPr lang="en-US" altLang="en-US"/>
              <a:pPr/>
              <a:t>67</a:t>
            </a:fld>
            <a:endParaRPr lang="en-US" altLang="en-US"/>
          </a:p>
        </p:txBody>
      </p:sp>
      <p:sp>
        <p:nvSpPr>
          <p:cNvPr id="82945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82946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17640" rIns="0" bIns="0"/>
          <a:lstStyle/>
          <a:p>
            <a:pPr marL="215900" indent="-214313" eaLnBrk="1">
              <a:lnSpc>
                <a:spcPct val="93000"/>
              </a:lnSpc>
              <a:spcBef>
                <a:spcPct val="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r>
              <a:rPr lang="en-US" altLang="en-US" sz="2000">
                <a:latin typeface="Arial" charset="0"/>
                <a:ea typeface="Droid Sans Fallback" charset="0"/>
                <a:cs typeface="Droid Sans Fallback" charset="0"/>
              </a:rPr>
              <a:t>This isn't going to work. Why not? Go to the board – are these strings really equal to their reverses?</a:t>
            </a:r>
          </a:p>
          <a:p>
            <a:pPr marL="215900" indent="-214313" eaLnBrk="1">
              <a:lnSpc>
                <a:spcPct val="93000"/>
              </a:lnSpc>
              <a:spcBef>
                <a:spcPct val="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endParaRPr lang="en-US" altLang="en-US" sz="2000">
              <a:latin typeface="Arial" charset="0"/>
              <a:ea typeface="Droid Sans Fallback" charset="0"/>
              <a:cs typeface="Droid Sans Fallback" charset="0"/>
            </a:endParaRPr>
          </a:p>
          <a:p>
            <a:pPr marL="215900" indent="-214313" eaLnBrk="1">
              <a:lnSpc>
                <a:spcPct val="93000"/>
              </a:lnSpc>
              <a:spcBef>
                <a:spcPct val="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r>
              <a:rPr lang="en-US" altLang="en-US" sz="2000">
                <a:latin typeface="Arial" charset="0"/>
                <a:ea typeface="Droid Sans Fallback" charset="0"/>
                <a:cs typeface="Droid Sans Fallback" charset="0"/>
              </a:rPr>
              <a:t>Need to convert to lower case, for starters. Then, need to strip out everything besides letters.</a:t>
            </a:r>
          </a:p>
        </p:txBody>
      </p:sp>
    </p:spTree>
    <p:extLst>
      <p:ext uri="{BB962C8B-B14F-4D97-AF65-F5344CB8AC3E}">
        <p14:creationId xmlns:p14="http://schemas.microsoft.com/office/powerpoint/2010/main" val="1997096123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88F3F16-8500-E449-AC11-E2E2BDB0C86C}" type="slidenum">
              <a:rPr lang="en-US" altLang="en-US"/>
              <a:pPr/>
              <a:t>68</a:t>
            </a:fld>
            <a:endParaRPr lang="en-US" altLang="en-US"/>
          </a:p>
        </p:txBody>
      </p:sp>
      <p:sp>
        <p:nvSpPr>
          <p:cNvPr id="84993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84994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17640" rIns="0" bIns="0"/>
          <a:lstStyle/>
          <a:p>
            <a:pPr marL="215900" indent="-214313" eaLnBrk="1">
              <a:lnSpc>
                <a:spcPct val="93000"/>
              </a:lnSpc>
              <a:spcBef>
                <a:spcPct val="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r>
              <a:rPr lang="en-US" altLang="en-US" sz="2000">
                <a:latin typeface="Arial" charset="0"/>
                <a:ea typeface="Droid Sans Fallback" charset="0"/>
                <a:cs typeface="Droid Sans Fallback" charset="0"/>
              </a:rPr>
              <a:t>Try this in our checker – it should work!</a:t>
            </a:r>
          </a:p>
        </p:txBody>
      </p:sp>
    </p:spTree>
    <p:extLst>
      <p:ext uri="{BB962C8B-B14F-4D97-AF65-F5344CB8AC3E}">
        <p14:creationId xmlns:p14="http://schemas.microsoft.com/office/powerpoint/2010/main" val="5964831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6047" y="2348400"/>
            <a:ext cx="8568531" cy="162043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12094" y="4283816"/>
            <a:ext cx="7056438" cy="193191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039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07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119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158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198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0238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5278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0317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64390-E3C0-6246-A9EA-4A8125D5A5D6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285743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62954-1DCA-3642-A768-3E38F037C90C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823471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6300" y="4857792"/>
            <a:ext cx="8568531" cy="1501435"/>
          </a:xfrm>
        </p:spPr>
        <p:txBody>
          <a:bodyPr anchor="t"/>
          <a:lstStyle>
            <a:lvl1pPr algn="l">
              <a:defRPr sz="4409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6300" y="3204114"/>
            <a:ext cx="8568531" cy="1653678"/>
          </a:xfrm>
        </p:spPr>
        <p:txBody>
          <a:bodyPr anchor="b"/>
          <a:lstStyle>
            <a:lvl1pPr marL="0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1pPr>
            <a:lvl2pPr marL="503972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C648A-B16F-A942-A742-0443287FB40C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426164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4031" y="1763925"/>
            <a:ext cx="4452276" cy="4989036"/>
          </a:xfrm>
        </p:spPr>
        <p:txBody>
          <a:bodyPr/>
          <a:lstStyle>
            <a:lvl1pPr>
              <a:defRPr sz="3086"/>
            </a:lvl1pPr>
            <a:lvl2pPr>
              <a:defRPr sz="2646"/>
            </a:lvl2pPr>
            <a:lvl3pPr>
              <a:defRPr sz="2205"/>
            </a:lvl3pPr>
            <a:lvl4pPr>
              <a:defRPr sz="1984"/>
            </a:lvl4pPr>
            <a:lvl5pPr>
              <a:defRPr sz="1984"/>
            </a:lvl5pPr>
            <a:lvl6pPr>
              <a:defRPr sz="1984"/>
            </a:lvl6pPr>
            <a:lvl7pPr>
              <a:defRPr sz="1984"/>
            </a:lvl7pPr>
            <a:lvl8pPr>
              <a:defRPr sz="1984"/>
            </a:lvl8pPr>
            <a:lvl9pPr>
              <a:defRPr sz="198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24318" y="1763925"/>
            <a:ext cx="4452276" cy="4989036"/>
          </a:xfrm>
        </p:spPr>
        <p:txBody>
          <a:bodyPr/>
          <a:lstStyle>
            <a:lvl1pPr>
              <a:defRPr sz="3086"/>
            </a:lvl1pPr>
            <a:lvl2pPr>
              <a:defRPr sz="2646"/>
            </a:lvl2pPr>
            <a:lvl3pPr>
              <a:defRPr sz="2205"/>
            </a:lvl3pPr>
            <a:lvl4pPr>
              <a:defRPr sz="1984"/>
            </a:lvl4pPr>
            <a:lvl5pPr>
              <a:defRPr sz="1984"/>
            </a:lvl5pPr>
            <a:lvl6pPr>
              <a:defRPr sz="1984"/>
            </a:lvl6pPr>
            <a:lvl7pPr>
              <a:defRPr sz="1984"/>
            </a:lvl7pPr>
            <a:lvl8pPr>
              <a:defRPr sz="1984"/>
            </a:lvl8pPr>
            <a:lvl9pPr>
              <a:defRPr sz="198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C23B-6B64-2645-BCEC-407402D52EA3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358345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4031" y="1692178"/>
            <a:ext cx="4454027" cy="705219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4031" y="2397397"/>
            <a:ext cx="4454027" cy="4355563"/>
          </a:xfrm>
        </p:spPr>
        <p:txBody>
          <a:bodyPr/>
          <a:lstStyle>
            <a:lvl1pPr>
              <a:defRPr sz="2646"/>
            </a:lvl1pPr>
            <a:lvl2pPr>
              <a:defRPr sz="2205"/>
            </a:lvl2pPr>
            <a:lvl3pPr>
              <a:defRPr sz="1984"/>
            </a:lvl3pPr>
            <a:lvl4pPr>
              <a:defRPr sz="1764"/>
            </a:lvl4pPr>
            <a:lvl5pPr>
              <a:defRPr sz="1764"/>
            </a:lvl5pPr>
            <a:lvl6pPr>
              <a:defRPr sz="1764"/>
            </a:lvl6pPr>
            <a:lvl7pPr>
              <a:defRPr sz="1764"/>
            </a:lvl7pPr>
            <a:lvl8pPr>
              <a:defRPr sz="1764"/>
            </a:lvl8pPr>
            <a:lvl9pPr>
              <a:defRPr sz="176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20818" y="1692178"/>
            <a:ext cx="4455776" cy="705219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20818" y="2397397"/>
            <a:ext cx="4455776" cy="4355563"/>
          </a:xfrm>
        </p:spPr>
        <p:txBody>
          <a:bodyPr/>
          <a:lstStyle>
            <a:lvl1pPr>
              <a:defRPr sz="2646"/>
            </a:lvl1pPr>
            <a:lvl2pPr>
              <a:defRPr sz="2205"/>
            </a:lvl2pPr>
            <a:lvl3pPr>
              <a:defRPr sz="1984"/>
            </a:lvl3pPr>
            <a:lvl4pPr>
              <a:defRPr sz="1764"/>
            </a:lvl4pPr>
            <a:lvl5pPr>
              <a:defRPr sz="1764"/>
            </a:lvl5pPr>
            <a:lvl6pPr>
              <a:defRPr sz="1764"/>
            </a:lvl6pPr>
            <a:lvl7pPr>
              <a:defRPr sz="1764"/>
            </a:lvl7pPr>
            <a:lvl8pPr>
              <a:defRPr sz="1764"/>
            </a:lvl8pPr>
            <a:lvl9pPr>
              <a:defRPr sz="176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27266-6D70-B74B-9401-AA4C912077C8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944499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C203D-0946-1C4D-B1C3-F9E015387C6A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435976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2CB1B-F2F6-AE40-B8CF-69372816E4A1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302841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032" y="300987"/>
            <a:ext cx="3316456" cy="1280945"/>
          </a:xfrm>
        </p:spPr>
        <p:txBody>
          <a:bodyPr anchor="b"/>
          <a:lstStyle>
            <a:lvl1pPr algn="l">
              <a:defRPr sz="220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41245" y="300988"/>
            <a:ext cx="5635349" cy="6451973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4032" y="1581933"/>
            <a:ext cx="3316456" cy="5171028"/>
          </a:xfrm>
        </p:spPr>
        <p:txBody>
          <a:bodyPr/>
          <a:lstStyle>
            <a:lvl1pPr marL="0" indent="0">
              <a:buNone/>
              <a:defRPr sz="1543"/>
            </a:lvl1pPr>
            <a:lvl2pPr marL="503972" indent="0">
              <a:buNone/>
              <a:defRPr sz="1323"/>
            </a:lvl2pPr>
            <a:lvl3pPr marL="1007943" indent="0">
              <a:buNone/>
              <a:defRPr sz="1102"/>
            </a:lvl3pPr>
            <a:lvl4pPr marL="1511915" indent="0">
              <a:buNone/>
              <a:defRPr sz="992"/>
            </a:lvl4pPr>
            <a:lvl5pPr marL="2015886" indent="0">
              <a:buNone/>
              <a:defRPr sz="992"/>
            </a:lvl5pPr>
            <a:lvl6pPr marL="2519858" indent="0">
              <a:buNone/>
              <a:defRPr sz="992"/>
            </a:lvl6pPr>
            <a:lvl7pPr marL="3023829" indent="0">
              <a:buNone/>
              <a:defRPr sz="992"/>
            </a:lvl7pPr>
            <a:lvl8pPr marL="3527801" indent="0">
              <a:buNone/>
              <a:defRPr sz="992"/>
            </a:lvl8pPr>
            <a:lvl9pPr marL="4031772" indent="0">
              <a:buNone/>
              <a:defRPr sz="99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A07F9-978F-F748-9934-F3AFCC5F9D2B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417897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5873" y="5291772"/>
            <a:ext cx="6048375" cy="624724"/>
          </a:xfrm>
        </p:spPr>
        <p:txBody>
          <a:bodyPr anchor="b"/>
          <a:lstStyle>
            <a:lvl1pPr algn="l">
              <a:defRPr sz="220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75873" y="675471"/>
            <a:ext cx="6048375" cy="4535805"/>
          </a:xfrm>
        </p:spPr>
        <p:txBody>
          <a:bodyPr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r>
              <a:rPr lang="en-US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5873" y="5916496"/>
            <a:ext cx="6048375" cy="887211"/>
          </a:xfrm>
        </p:spPr>
        <p:txBody>
          <a:bodyPr/>
          <a:lstStyle>
            <a:lvl1pPr marL="0" indent="0">
              <a:buNone/>
              <a:defRPr sz="1543"/>
            </a:lvl1pPr>
            <a:lvl2pPr marL="503972" indent="0">
              <a:buNone/>
              <a:defRPr sz="1323"/>
            </a:lvl2pPr>
            <a:lvl3pPr marL="1007943" indent="0">
              <a:buNone/>
              <a:defRPr sz="1102"/>
            </a:lvl3pPr>
            <a:lvl4pPr marL="1511915" indent="0">
              <a:buNone/>
              <a:defRPr sz="992"/>
            </a:lvl4pPr>
            <a:lvl5pPr marL="2015886" indent="0">
              <a:buNone/>
              <a:defRPr sz="992"/>
            </a:lvl5pPr>
            <a:lvl6pPr marL="2519858" indent="0">
              <a:buNone/>
              <a:defRPr sz="992"/>
            </a:lvl6pPr>
            <a:lvl7pPr marL="3023829" indent="0">
              <a:buNone/>
              <a:defRPr sz="992"/>
            </a:lvl7pPr>
            <a:lvl8pPr marL="3527801" indent="0">
              <a:buNone/>
              <a:defRPr sz="992"/>
            </a:lvl8pPr>
            <a:lvl9pPr marL="4031772" indent="0">
              <a:buNone/>
              <a:defRPr sz="99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7A288-403A-C549-B31A-2CDE8B63024D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09343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7BF85-4567-C64C-AA03-9966FEE519A4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75710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08453" y="302738"/>
            <a:ext cx="2268141" cy="645022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4031" y="302738"/>
            <a:ext cx="6636411" cy="645022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EF9E5-6900-A64C-B9D7-1A0B8BF6A9FC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649574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031" y="1763925"/>
            <a:ext cx="9072563" cy="498903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CD22D-62C3-4F29-8493-06C9B0E7A3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55597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04031" y="302737"/>
            <a:ext cx="9072563" cy="12599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4031" y="1763925"/>
            <a:ext cx="9072563" cy="49890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04031" y="7006699"/>
            <a:ext cx="2352146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44214" y="7006699"/>
            <a:ext cx="319219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224448" y="7006699"/>
            <a:ext cx="2352146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398846-027C-9547-944B-264580DE8EF3}" type="slidenum">
              <a:rPr lang="en-US" altLang="en-US" smtClean="0"/>
              <a:pPr/>
              <a:t>‹#›</a:t>
            </a:fld>
            <a:endParaRPr lang="en-US" altLang="en-US"/>
          </a:p>
        </p:txBody>
      </p:sp>
      <p:pic>
        <p:nvPicPr>
          <p:cNvPr id="7" name="Picture 4" descr="C:\Users\Chris\University\Teaching\cs221\WWW\slides\img\stanford.png"/>
          <p:cNvPicPr>
            <a:picLocks noChangeAspect="1" noChangeArrowheads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045195" y="6526582"/>
            <a:ext cx="1001064" cy="99873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156230" y="7152555"/>
            <a:ext cx="3418052" cy="3499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chemeClr val="bg1">
                    <a:lumMod val="65000"/>
                  </a:schemeClr>
                </a:solidFill>
                <a:latin typeface="+mj-lt"/>
              </a:rPr>
              <a:t>Piech, CS106A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,</a:t>
            </a:r>
            <a:r>
              <a:rPr lang="en-US" baseline="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 Stanford University</a:t>
            </a:r>
            <a:endParaRPr lang="en-US" dirty="0">
              <a:solidFill>
                <a:schemeClr val="bg1">
                  <a:lumMod val="65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6408674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txStyles>
    <p:titleStyle>
      <a:lvl1pPr algn="ctr" defTabSz="503972" rtl="0" eaLnBrk="1" latinLnBrk="0" hangingPunct="1"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77979" indent="-377979" algn="l" defTabSz="503972" rtl="0" eaLnBrk="1" latinLnBrk="0" hangingPunct="1">
        <a:spcBef>
          <a:spcPct val="20000"/>
        </a:spcBef>
        <a:buFont typeface="Arial"/>
        <a:buChar char="•"/>
        <a:defRPr sz="3527" kern="1200">
          <a:solidFill>
            <a:schemeClr val="tx1"/>
          </a:solidFill>
          <a:latin typeface="+mn-lt"/>
          <a:ea typeface="+mn-ea"/>
          <a:cs typeface="+mn-cs"/>
        </a:defRPr>
      </a:lvl1pPr>
      <a:lvl2pPr marL="818954" indent="-314982" algn="l" defTabSz="503972" rtl="0" eaLnBrk="1" latinLnBrk="0" hangingPunct="1">
        <a:spcBef>
          <a:spcPct val="20000"/>
        </a:spcBef>
        <a:buFont typeface="Arial"/>
        <a:buChar char="–"/>
        <a:defRPr sz="308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503972" rtl="0" eaLnBrk="1" latinLnBrk="0" hangingPunct="1">
        <a:spcBef>
          <a:spcPct val="20000"/>
        </a:spcBef>
        <a:buFont typeface="Arial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503972" rtl="0" eaLnBrk="1" latinLnBrk="0" hangingPunct="1">
        <a:spcBef>
          <a:spcPct val="20000"/>
        </a:spcBef>
        <a:buFont typeface="Arial"/>
        <a:buChar char="–"/>
        <a:defRPr sz="2205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503972" rtl="0" eaLnBrk="1" latinLnBrk="0" hangingPunct="1">
        <a:spcBef>
          <a:spcPct val="20000"/>
        </a:spcBef>
        <a:buFont typeface="Arial"/>
        <a:buChar char="»"/>
        <a:defRPr sz="2205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503972" rtl="0" eaLnBrk="1" latinLnBrk="0" hangingPunct="1">
        <a:spcBef>
          <a:spcPct val="20000"/>
        </a:spcBef>
        <a:buFont typeface="Arial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503972" rtl="0" eaLnBrk="1" latinLnBrk="0" hangingPunct="1">
        <a:spcBef>
          <a:spcPct val="20000"/>
        </a:spcBef>
        <a:buFont typeface="Arial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503972" rtl="0" eaLnBrk="1" latinLnBrk="0" hangingPunct="1">
        <a:spcBef>
          <a:spcPct val="20000"/>
        </a:spcBef>
        <a:buFont typeface="Arial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503972" rtl="0" eaLnBrk="1" latinLnBrk="0" hangingPunct="1">
        <a:spcBef>
          <a:spcPct val="20000"/>
        </a:spcBef>
        <a:buFont typeface="Arial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03972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503972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503972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503972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503972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503972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503972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503972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503972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if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Relationship Id="rId4" Type="http://schemas.microsoft.com/office/2007/relationships/hdphoto" Target="../media/hdphoto2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tiff"/><Relationship Id="rId2" Type="http://schemas.openxmlformats.org/officeDocument/2006/relationships/image" Target="../media/image15.tif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tif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tif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tif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tif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tif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tif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tif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tiff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6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6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6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tiff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67464" y="-1"/>
            <a:ext cx="10667541" cy="7559675"/>
          </a:xfrm>
          <a:prstGeom prst="rect">
            <a:avLst/>
          </a:prstGeom>
          <a:solidFill>
            <a:srgbClr val="000000"/>
          </a:solidFill>
          <a:ln>
            <a:solidFill>
              <a:srgbClr val="01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010000"/>
              </a:solidFill>
            </a:endParaRPr>
          </a:p>
        </p:txBody>
      </p:sp>
      <p:sp>
        <p:nvSpPr>
          <p:cNvPr id="96258" name="TextBox 1"/>
          <p:cNvSpPr txBox="1">
            <a:spLocks noChangeArrowheads="1"/>
          </p:cNvSpPr>
          <p:nvPr/>
        </p:nvSpPr>
        <p:spPr bwMode="auto">
          <a:xfrm>
            <a:off x="898025" y="2833871"/>
            <a:ext cx="8386982" cy="6601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/>
            <a:r>
              <a:rPr lang="en-US" sz="3968" dirty="0">
                <a:solidFill>
                  <a:schemeClr val="bg1"/>
                </a:solidFill>
                <a:latin typeface="Courier"/>
                <a:cs typeface="Courier"/>
              </a:rPr>
              <a:t>What does an object store?</a:t>
            </a:r>
          </a:p>
        </p:txBody>
      </p:sp>
    </p:spTree>
    <p:extLst>
      <p:ext uri="{BB962C8B-B14F-4D97-AF65-F5344CB8AC3E}">
        <p14:creationId xmlns:p14="http://schemas.microsoft.com/office/powerpoint/2010/main" val="7454229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67464" y="-1"/>
            <a:ext cx="10667541" cy="7559675"/>
          </a:xfrm>
          <a:prstGeom prst="rect">
            <a:avLst/>
          </a:prstGeom>
          <a:solidFill>
            <a:srgbClr val="000000"/>
          </a:solidFill>
          <a:ln>
            <a:solidFill>
              <a:srgbClr val="01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010000"/>
              </a:solidFill>
            </a:endParaRPr>
          </a:p>
        </p:txBody>
      </p:sp>
      <p:sp>
        <p:nvSpPr>
          <p:cNvPr id="96258" name="TextBox 1"/>
          <p:cNvSpPr txBox="1">
            <a:spLocks noChangeArrowheads="1"/>
          </p:cNvSpPr>
          <p:nvPr/>
        </p:nvSpPr>
        <p:spPr bwMode="auto">
          <a:xfrm>
            <a:off x="-167464" y="3013370"/>
            <a:ext cx="10667541" cy="12280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/>
            <a:r>
              <a:rPr lang="en-US" sz="3968" dirty="0">
                <a:solidFill>
                  <a:schemeClr val="bg1"/>
                </a:solidFill>
                <a:latin typeface="Courier"/>
                <a:cs typeface="Courier"/>
              </a:rPr>
              <a:t>Objects store addresses </a:t>
            </a:r>
          </a:p>
          <a:p>
            <a:pPr algn="ctr"/>
            <a:r>
              <a:rPr lang="en-US" sz="3968" dirty="0">
                <a:solidFill>
                  <a:schemeClr val="bg1"/>
                </a:solidFill>
                <a:latin typeface="Courier"/>
                <a:cs typeface="Courier"/>
              </a:rPr>
              <a:t>(which are like URLs)</a:t>
            </a:r>
          </a:p>
        </p:txBody>
      </p:sp>
    </p:spTree>
    <p:extLst>
      <p:ext uri="{BB962C8B-B14F-4D97-AF65-F5344CB8AC3E}">
        <p14:creationId xmlns:p14="http://schemas.microsoft.com/office/powerpoint/2010/main" val="37590593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/>
              <a:t>Primitives </a:t>
            </a:r>
            <a:r>
              <a:rPr lang="en-US" dirty="0"/>
              <a:t>store their </a:t>
            </a:r>
            <a:r>
              <a:rPr lang="en-US" i="1" dirty="0"/>
              <a:t>actual value</a:t>
            </a:r>
            <a:r>
              <a:rPr lang="en-US" dirty="0"/>
              <a:t> in their variable box.  You can compare values with == and !=, and the original does not change when passed as a parameter and changed.</a:t>
            </a:r>
          </a:p>
          <a:p>
            <a:r>
              <a:rPr lang="en-US" b="1" dirty="0"/>
              <a:t>Objects</a:t>
            </a:r>
            <a:r>
              <a:rPr lang="en-US" dirty="0"/>
              <a:t> store their </a:t>
            </a:r>
            <a:r>
              <a:rPr lang="en-US" i="1" dirty="0"/>
              <a:t>address</a:t>
            </a:r>
            <a:r>
              <a:rPr lang="en-US" dirty="0"/>
              <a:t> in their variable box.   You can’t compare properties of an object via ==, and the original </a:t>
            </a:r>
            <a:r>
              <a:rPr lang="en-US" i="1" dirty="0"/>
              <a:t>does</a:t>
            </a:r>
            <a:r>
              <a:rPr lang="en-US" dirty="0"/>
              <a:t> change when passed as a parameter and changed.</a:t>
            </a:r>
            <a:endParaRPr lang="en-US" b="1" dirty="0"/>
          </a:p>
          <a:p>
            <a:r>
              <a:rPr lang="en-US" b="1" dirty="0"/>
              <a:t>Primitives, </a:t>
            </a:r>
            <a:r>
              <a:rPr lang="en-US" dirty="0"/>
              <a:t>when parameters, are </a:t>
            </a:r>
            <a:r>
              <a:rPr lang="en-US" i="1" dirty="0"/>
              <a:t>passed by value</a:t>
            </a:r>
            <a:r>
              <a:rPr lang="en-US" dirty="0"/>
              <a:t>, </a:t>
            </a:r>
            <a:r>
              <a:rPr lang="en-US" b="1" dirty="0"/>
              <a:t>Objects </a:t>
            </a:r>
            <a:r>
              <a:rPr lang="en-US" dirty="0"/>
              <a:t>are </a:t>
            </a:r>
            <a:r>
              <a:rPr lang="en-US" i="1" dirty="0"/>
              <a:t>passed by their address.</a:t>
            </a:r>
            <a:endParaRPr lang="en-US" b="1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9B19FAB1-89F1-784D-8029-F4977D4416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0E8830CA-4F8F-0B47-96E3-E693E7FBC955}"/>
              </a:ext>
            </a:extLst>
          </p:cNvPr>
          <p:cNvSpPr txBox="1">
            <a:spLocks/>
          </p:cNvSpPr>
          <p:nvPr/>
        </p:nvSpPr>
        <p:spPr>
          <a:xfrm>
            <a:off x="529" y="-4836"/>
            <a:ext cx="10079567" cy="816445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100796" tIns="50398" rIns="100796" bIns="50398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5071" dirty="0">
                <a:latin typeface="Calibri"/>
                <a:cs typeface="Calibri"/>
              </a:rPr>
              <a:t>Primitives vs Objects</a:t>
            </a:r>
          </a:p>
        </p:txBody>
      </p:sp>
    </p:spTree>
    <p:extLst>
      <p:ext uri="{BB962C8B-B14F-4D97-AF65-F5344CB8AC3E}">
        <p14:creationId xmlns:p14="http://schemas.microsoft.com/office/powerpoint/2010/main" val="3443299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166D5A2-F70A-6746-913C-588101B5C25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589088" y="1951037"/>
            <a:ext cx="6519123" cy="4712438"/>
          </a:xfrm>
          <a:prstGeom prst="rect">
            <a:avLst/>
          </a:prstGeom>
        </p:spPr>
      </p:pic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C9733193-47F8-EF45-82C8-52F830635175}"/>
              </a:ext>
            </a:extLst>
          </p:cNvPr>
          <p:cNvSpPr txBox="1">
            <a:spLocks/>
          </p:cNvSpPr>
          <p:nvPr/>
        </p:nvSpPr>
        <p:spPr>
          <a:xfrm>
            <a:off x="529" y="-4836"/>
            <a:ext cx="10079567" cy="816445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100796" tIns="50398" rIns="100796" bIns="50398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5071" dirty="0">
                <a:latin typeface="Calibri"/>
                <a:cs typeface="Calibri"/>
              </a:rPr>
              <a:t>Revisit our Programs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C139E61-2E96-324B-A8C7-BAA9DDC935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2671" y="1020000"/>
            <a:ext cx="6887954" cy="65278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8238630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37">
            <a:extLst>
              <a:ext uri="{FF2B5EF4-FFF2-40B4-BE49-F238E27FC236}">
                <a16:creationId xmlns:a16="http://schemas.microsoft.com/office/drawing/2014/main" id="{356B5A87-78E7-ED40-BAFA-C3D4492227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3767" y="145096"/>
            <a:ext cx="6457123" cy="3122359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92112" y="3779837"/>
            <a:ext cx="3138616" cy="1507524"/>
          </a:xfrm>
          <a:prstGeom prst="roundRect">
            <a:avLst>
              <a:gd name="adj" fmla="val 6933"/>
            </a:avLst>
          </a:pr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B9C5E23F-C75C-EC44-97AC-C7A551789803}"/>
              </a:ext>
            </a:extLst>
          </p:cNvPr>
          <p:cNvSpPr/>
          <p:nvPr/>
        </p:nvSpPr>
        <p:spPr>
          <a:xfrm>
            <a:off x="620712" y="4313237"/>
            <a:ext cx="3733800" cy="1507524"/>
          </a:xfrm>
          <a:prstGeom prst="roundRect">
            <a:avLst>
              <a:gd name="adj" fmla="val 6933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468312" y="3856037"/>
            <a:ext cx="7377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Courier" charset="0"/>
                <a:ea typeface="Courier" charset="0"/>
                <a:cs typeface="Courier" charset="0"/>
              </a:rPr>
              <a:t>run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96912" y="5075237"/>
            <a:ext cx="1843774" cy="4408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leftArrow</a:t>
            </a:r>
            <a:endParaRPr lang="en-US" sz="24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5" name="Freeform 4"/>
          <p:cNvSpPr/>
          <p:nvPr/>
        </p:nvSpPr>
        <p:spPr>
          <a:xfrm>
            <a:off x="2678112" y="4999037"/>
            <a:ext cx="1565191" cy="687857"/>
          </a:xfrm>
          <a:custGeom>
            <a:avLst/>
            <a:gdLst>
              <a:gd name="connsiteX0" fmla="*/ 86497 w 4967416"/>
              <a:gd name="connsiteY0" fmla="*/ 333632 h 2162432"/>
              <a:gd name="connsiteX1" fmla="*/ 98854 w 4967416"/>
              <a:gd name="connsiteY1" fmla="*/ 1668162 h 2162432"/>
              <a:gd name="connsiteX2" fmla="*/ 123568 w 4967416"/>
              <a:gd name="connsiteY2" fmla="*/ 2051221 h 2162432"/>
              <a:gd name="connsiteX3" fmla="*/ 679622 w 4967416"/>
              <a:gd name="connsiteY3" fmla="*/ 2038865 h 2162432"/>
              <a:gd name="connsiteX4" fmla="*/ 1161535 w 4967416"/>
              <a:gd name="connsiteY4" fmla="*/ 2014151 h 2162432"/>
              <a:gd name="connsiteX5" fmla="*/ 1655806 w 4967416"/>
              <a:gd name="connsiteY5" fmla="*/ 2026508 h 2162432"/>
              <a:gd name="connsiteX6" fmla="*/ 1729946 w 4967416"/>
              <a:gd name="connsiteY6" fmla="*/ 2051221 h 2162432"/>
              <a:gd name="connsiteX7" fmla="*/ 1853514 w 4967416"/>
              <a:gd name="connsiteY7" fmla="*/ 2075935 h 2162432"/>
              <a:gd name="connsiteX8" fmla="*/ 2693773 w 4967416"/>
              <a:gd name="connsiteY8" fmla="*/ 2088292 h 2162432"/>
              <a:gd name="connsiteX9" fmla="*/ 3150973 w 4967416"/>
              <a:gd name="connsiteY9" fmla="*/ 2075935 h 2162432"/>
              <a:gd name="connsiteX10" fmla="*/ 3855308 w 4967416"/>
              <a:gd name="connsiteY10" fmla="*/ 2088292 h 2162432"/>
              <a:gd name="connsiteX11" fmla="*/ 3978876 w 4967416"/>
              <a:gd name="connsiteY11" fmla="*/ 2100648 h 2162432"/>
              <a:gd name="connsiteX12" fmla="*/ 4028303 w 4967416"/>
              <a:gd name="connsiteY12" fmla="*/ 2113005 h 2162432"/>
              <a:gd name="connsiteX13" fmla="*/ 4114800 w 4967416"/>
              <a:gd name="connsiteY13" fmla="*/ 2137719 h 2162432"/>
              <a:gd name="connsiteX14" fmla="*/ 4275438 w 4967416"/>
              <a:gd name="connsiteY14" fmla="*/ 2162432 h 2162432"/>
              <a:gd name="connsiteX15" fmla="*/ 4374292 w 4967416"/>
              <a:gd name="connsiteY15" fmla="*/ 2150075 h 2162432"/>
              <a:gd name="connsiteX16" fmla="*/ 4460789 w 4967416"/>
              <a:gd name="connsiteY16" fmla="*/ 2137719 h 2162432"/>
              <a:gd name="connsiteX17" fmla="*/ 4584357 w 4967416"/>
              <a:gd name="connsiteY17" fmla="*/ 2125362 h 2162432"/>
              <a:gd name="connsiteX18" fmla="*/ 4683211 w 4967416"/>
              <a:gd name="connsiteY18" fmla="*/ 2100648 h 2162432"/>
              <a:gd name="connsiteX19" fmla="*/ 4806779 w 4967416"/>
              <a:gd name="connsiteY19" fmla="*/ 2075935 h 2162432"/>
              <a:gd name="connsiteX20" fmla="*/ 4967416 w 4967416"/>
              <a:gd name="connsiteY20" fmla="*/ 2063578 h 2162432"/>
              <a:gd name="connsiteX21" fmla="*/ 4942703 w 4967416"/>
              <a:gd name="connsiteY21" fmla="*/ 1828800 h 2162432"/>
              <a:gd name="connsiteX22" fmla="*/ 4893276 w 4967416"/>
              <a:gd name="connsiteY22" fmla="*/ 1729946 h 2162432"/>
              <a:gd name="connsiteX23" fmla="*/ 4880919 w 4967416"/>
              <a:gd name="connsiteY23" fmla="*/ 1680519 h 2162432"/>
              <a:gd name="connsiteX24" fmla="*/ 4831492 w 4967416"/>
              <a:gd name="connsiteY24" fmla="*/ 1594021 h 2162432"/>
              <a:gd name="connsiteX25" fmla="*/ 4782065 w 4967416"/>
              <a:gd name="connsiteY25" fmla="*/ 1470454 h 2162432"/>
              <a:gd name="connsiteX26" fmla="*/ 4769708 w 4967416"/>
              <a:gd name="connsiteY26" fmla="*/ 1433383 h 2162432"/>
              <a:gd name="connsiteX27" fmla="*/ 4757352 w 4967416"/>
              <a:gd name="connsiteY27" fmla="*/ 1383956 h 2162432"/>
              <a:gd name="connsiteX28" fmla="*/ 4732638 w 4967416"/>
              <a:gd name="connsiteY28" fmla="*/ 1346886 h 2162432"/>
              <a:gd name="connsiteX29" fmla="*/ 4720281 w 4967416"/>
              <a:gd name="connsiteY29" fmla="*/ 1297459 h 2162432"/>
              <a:gd name="connsiteX30" fmla="*/ 4695568 w 4967416"/>
              <a:gd name="connsiteY30" fmla="*/ 1223319 h 2162432"/>
              <a:gd name="connsiteX31" fmla="*/ 4683211 w 4967416"/>
              <a:gd name="connsiteY31" fmla="*/ 1161535 h 2162432"/>
              <a:gd name="connsiteX32" fmla="*/ 4646141 w 4967416"/>
              <a:gd name="connsiteY32" fmla="*/ 939113 h 2162432"/>
              <a:gd name="connsiteX33" fmla="*/ 4633784 w 4967416"/>
              <a:gd name="connsiteY33" fmla="*/ 864973 h 2162432"/>
              <a:gd name="connsiteX34" fmla="*/ 4621427 w 4967416"/>
              <a:gd name="connsiteY34" fmla="*/ 766119 h 2162432"/>
              <a:gd name="connsiteX35" fmla="*/ 4609070 w 4967416"/>
              <a:gd name="connsiteY35" fmla="*/ 704335 h 2162432"/>
              <a:gd name="connsiteX36" fmla="*/ 4596714 w 4967416"/>
              <a:gd name="connsiteY36" fmla="*/ 593124 h 2162432"/>
              <a:gd name="connsiteX37" fmla="*/ 4559643 w 4967416"/>
              <a:gd name="connsiteY37" fmla="*/ 111210 h 2162432"/>
              <a:gd name="connsiteX38" fmla="*/ 3361038 w 4967416"/>
              <a:gd name="connsiteY38" fmla="*/ 98854 h 2162432"/>
              <a:gd name="connsiteX39" fmla="*/ 3039762 w 4967416"/>
              <a:gd name="connsiteY39" fmla="*/ 37070 h 2162432"/>
              <a:gd name="connsiteX40" fmla="*/ 2928552 w 4967416"/>
              <a:gd name="connsiteY40" fmla="*/ 24713 h 2162432"/>
              <a:gd name="connsiteX41" fmla="*/ 2767914 w 4967416"/>
              <a:gd name="connsiteY41" fmla="*/ 0 h 2162432"/>
              <a:gd name="connsiteX42" fmla="*/ 2162433 w 4967416"/>
              <a:gd name="connsiteY42" fmla="*/ 12356 h 2162432"/>
              <a:gd name="connsiteX43" fmla="*/ 1198606 w 4967416"/>
              <a:gd name="connsiteY43" fmla="*/ 24713 h 2162432"/>
              <a:gd name="connsiteX44" fmla="*/ 1050324 w 4967416"/>
              <a:gd name="connsiteY44" fmla="*/ 49427 h 2162432"/>
              <a:gd name="connsiteX45" fmla="*/ 1013254 w 4967416"/>
              <a:gd name="connsiteY45" fmla="*/ 61783 h 2162432"/>
              <a:gd name="connsiteX46" fmla="*/ 0 w 4967416"/>
              <a:gd name="connsiteY46" fmla="*/ 86497 h 2162432"/>
              <a:gd name="connsiteX47" fmla="*/ 24714 w 4967416"/>
              <a:gd name="connsiteY47" fmla="*/ 185351 h 2162432"/>
              <a:gd name="connsiteX48" fmla="*/ 37070 w 4967416"/>
              <a:gd name="connsiteY48" fmla="*/ 222421 h 2162432"/>
              <a:gd name="connsiteX49" fmla="*/ 37070 w 4967416"/>
              <a:gd name="connsiteY49" fmla="*/ 234778 h 2162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4967416" h="2162432">
                <a:moveTo>
                  <a:pt x="86497" y="333632"/>
                </a:moveTo>
                <a:cubicBezTo>
                  <a:pt x="90616" y="778475"/>
                  <a:pt x="89255" y="1223403"/>
                  <a:pt x="98854" y="1668162"/>
                </a:cubicBezTo>
                <a:cubicBezTo>
                  <a:pt x="101615" y="1796084"/>
                  <a:pt x="15715" y="1982378"/>
                  <a:pt x="123568" y="2051221"/>
                </a:cubicBezTo>
                <a:cubicBezTo>
                  <a:pt x="279843" y="2150971"/>
                  <a:pt x="494271" y="2042984"/>
                  <a:pt x="679622" y="2038865"/>
                </a:cubicBezTo>
                <a:lnTo>
                  <a:pt x="1161535" y="2014151"/>
                </a:lnTo>
                <a:cubicBezTo>
                  <a:pt x="1326343" y="2014151"/>
                  <a:pt x="1491049" y="2022389"/>
                  <a:pt x="1655806" y="2026508"/>
                </a:cubicBezTo>
                <a:cubicBezTo>
                  <a:pt x="1680519" y="2034746"/>
                  <a:pt x="1704674" y="2044903"/>
                  <a:pt x="1729946" y="2051221"/>
                </a:cubicBezTo>
                <a:cubicBezTo>
                  <a:pt x="1770697" y="2061409"/>
                  <a:pt x="1853514" y="2075935"/>
                  <a:pt x="1853514" y="2075935"/>
                </a:cubicBezTo>
                <a:cubicBezTo>
                  <a:pt x="2138297" y="2218324"/>
                  <a:pt x="1891027" y="2104188"/>
                  <a:pt x="2693773" y="2088292"/>
                </a:cubicBezTo>
                <a:lnTo>
                  <a:pt x="3150973" y="2075935"/>
                </a:lnTo>
                <a:lnTo>
                  <a:pt x="3855308" y="2088292"/>
                </a:lnTo>
                <a:cubicBezTo>
                  <a:pt x="3896684" y="2089527"/>
                  <a:pt x="3937897" y="2094794"/>
                  <a:pt x="3978876" y="2100648"/>
                </a:cubicBezTo>
                <a:cubicBezTo>
                  <a:pt x="3995688" y="2103050"/>
                  <a:pt x="4011919" y="2108536"/>
                  <a:pt x="4028303" y="2113005"/>
                </a:cubicBezTo>
                <a:cubicBezTo>
                  <a:pt x="4057232" y="2120895"/>
                  <a:pt x="4085582" y="2130976"/>
                  <a:pt x="4114800" y="2137719"/>
                </a:cubicBezTo>
                <a:cubicBezTo>
                  <a:pt x="4142645" y="2144145"/>
                  <a:pt x="4251352" y="2158991"/>
                  <a:pt x="4275438" y="2162432"/>
                </a:cubicBezTo>
                <a:lnTo>
                  <a:pt x="4374292" y="2150075"/>
                </a:lnTo>
                <a:cubicBezTo>
                  <a:pt x="4403162" y="2146226"/>
                  <a:pt x="4431863" y="2141122"/>
                  <a:pt x="4460789" y="2137719"/>
                </a:cubicBezTo>
                <a:cubicBezTo>
                  <a:pt x="4501900" y="2132882"/>
                  <a:pt x="4543325" y="2130833"/>
                  <a:pt x="4584357" y="2125362"/>
                </a:cubicBezTo>
                <a:cubicBezTo>
                  <a:pt x="4704651" y="2109322"/>
                  <a:pt x="4597851" y="2120346"/>
                  <a:pt x="4683211" y="2100648"/>
                </a:cubicBezTo>
                <a:cubicBezTo>
                  <a:pt x="4724140" y="2091203"/>
                  <a:pt x="4764898" y="2079157"/>
                  <a:pt x="4806779" y="2075935"/>
                </a:cubicBezTo>
                <a:lnTo>
                  <a:pt x="4967416" y="2063578"/>
                </a:lnTo>
                <a:cubicBezTo>
                  <a:pt x="4967293" y="2061861"/>
                  <a:pt x="4961410" y="1877439"/>
                  <a:pt x="4942703" y="1828800"/>
                </a:cubicBezTo>
                <a:cubicBezTo>
                  <a:pt x="4929478" y="1794415"/>
                  <a:pt x="4902211" y="1765687"/>
                  <a:pt x="4893276" y="1729946"/>
                </a:cubicBezTo>
                <a:cubicBezTo>
                  <a:pt x="4889157" y="1713470"/>
                  <a:pt x="4886882" y="1696420"/>
                  <a:pt x="4880919" y="1680519"/>
                </a:cubicBezTo>
                <a:cubicBezTo>
                  <a:pt x="4867480" y="1644683"/>
                  <a:pt x="4851979" y="1624752"/>
                  <a:pt x="4831492" y="1594021"/>
                </a:cubicBezTo>
                <a:cubicBezTo>
                  <a:pt x="4808511" y="1502101"/>
                  <a:pt x="4833111" y="1585308"/>
                  <a:pt x="4782065" y="1470454"/>
                </a:cubicBezTo>
                <a:cubicBezTo>
                  <a:pt x="4776775" y="1458551"/>
                  <a:pt x="4773286" y="1445907"/>
                  <a:pt x="4769708" y="1433383"/>
                </a:cubicBezTo>
                <a:cubicBezTo>
                  <a:pt x="4765043" y="1417054"/>
                  <a:pt x="4764042" y="1399566"/>
                  <a:pt x="4757352" y="1383956"/>
                </a:cubicBezTo>
                <a:cubicBezTo>
                  <a:pt x="4751502" y="1370306"/>
                  <a:pt x="4740876" y="1359243"/>
                  <a:pt x="4732638" y="1346886"/>
                </a:cubicBezTo>
                <a:cubicBezTo>
                  <a:pt x="4728519" y="1330410"/>
                  <a:pt x="4725161" y="1313726"/>
                  <a:pt x="4720281" y="1297459"/>
                </a:cubicBezTo>
                <a:cubicBezTo>
                  <a:pt x="4712796" y="1272508"/>
                  <a:pt x="4702422" y="1248451"/>
                  <a:pt x="4695568" y="1223319"/>
                </a:cubicBezTo>
                <a:cubicBezTo>
                  <a:pt x="4690042" y="1203057"/>
                  <a:pt x="4686861" y="1182218"/>
                  <a:pt x="4683211" y="1161535"/>
                </a:cubicBezTo>
                <a:cubicBezTo>
                  <a:pt x="4683155" y="1161218"/>
                  <a:pt x="4652346" y="976342"/>
                  <a:pt x="4646141" y="939113"/>
                </a:cubicBezTo>
                <a:cubicBezTo>
                  <a:pt x="4642022" y="914400"/>
                  <a:pt x="4636892" y="889834"/>
                  <a:pt x="4633784" y="864973"/>
                </a:cubicBezTo>
                <a:cubicBezTo>
                  <a:pt x="4629665" y="832022"/>
                  <a:pt x="4626477" y="798941"/>
                  <a:pt x="4621427" y="766119"/>
                </a:cubicBezTo>
                <a:cubicBezTo>
                  <a:pt x="4618233" y="745361"/>
                  <a:pt x="4612040" y="725126"/>
                  <a:pt x="4609070" y="704335"/>
                </a:cubicBezTo>
                <a:cubicBezTo>
                  <a:pt x="4603795" y="667411"/>
                  <a:pt x="4599992" y="630278"/>
                  <a:pt x="4596714" y="593124"/>
                </a:cubicBezTo>
                <a:cubicBezTo>
                  <a:pt x="4580217" y="406157"/>
                  <a:pt x="4572181" y="286745"/>
                  <a:pt x="4559643" y="111210"/>
                </a:cubicBezTo>
                <a:cubicBezTo>
                  <a:pt x="4061226" y="132881"/>
                  <a:pt x="4079508" y="138769"/>
                  <a:pt x="3361038" y="98854"/>
                </a:cubicBezTo>
                <a:cubicBezTo>
                  <a:pt x="3206187" y="90251"/>
                  <a:pt x="3176367" y="52249"/>
                  <a:pt x="3039762" y="37070"/>
                </a:cubicBezTo>
                <a:lnTo>
                  <a:pt x="2928552" y="24713"/>
                </a:lnTo>
                <a:cubicBezTo>
                  <a:pt x="2864963" y="16764"/>
                  <a:pt x="2829741" y="10304"/>
                  <a:pt x="2767914" y="0"/>
                </a:cubicBezTo>
                <a:lnTo>
                  <a:pt x="2162433" y="12356"/>
                </a:lnTo>
                <a:lnTo>
                  <a:pt x="1198606" y="24713"/>
                </a:lnTo>
                <a:cubicBezTo>
                  <a:pt x="1149476" y="25856"/>
                  <a:pt x="1097920" y="35829"/>
                  <a:pt x="1050324" y="49427"/>
                </a:cubicBezTo>
                <a:cubicBezTo>
                  <a:pt x="1037800" y="53005"/>
                  <a:pt x="1026234" y="60701"/>
                  <a:pt x="1013254" y="61783"/>
                </a:cubicBezTo>
                <a:cubicBezTo>
                  <a:pt x="775110" y="81628"/>
                  <a:pt x="50019" y="85677"/>
                  <a:pt x="0" y="86497"/>
                </a:cubicBezTo>
                <a:cubicBezTo>
                  <a:pt x="8238" y="119448"/>
                  <a:pt x="13974" y="153128"/>
                  <a:pt x="24714" y="185351"/>
                </a:cubicBezTo>
                <a:cubicBezTo>
                  <a:pt x="28833" y="197708"/>
                  <a:pt x="33911" y="209785"/>
                  <a:pt x="37070" y="222421"/>
                </a:cubicBezTo>
                <a:cubicBezTo>
                  <a:pt x="38069" y="226417"/>
                  <a:pt x="37070" y="230659"/>
                  <a:pt x="37070" y="234778"/>
                </a:cubicBez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8319960" y="3112325"/>
            <a:ext cx="870751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heap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6792912" y="5151437"/>
            <a:ext cx="563563" cy="563563"/>
          </a:xfrm>
          <a:prstGeom prst="rect">
            <a:avLst/>
          </a:prstGeom>
          <a:solidFill>
            <a:schemeClr val="bg1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2400">
                <a:latin typeface="Courier" charset="0"/>
                <a:ea typeface="Courier" charset="0"/>
                <a:cs typeface="Courier" charset="0"/>
              </a:rPr>
              <a:t>e</a:t>
            </a:r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7326312" y="5151437"/>
            <a:ext cx="563563" cy="563563"/>
          </a:xfrm>
          <a:prstGeom prst="rect">
            <a:avLst/>
          </a:prstGeom>
          <a:solidFill>
            <a:schemeClr val="bg1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2400">
                <a:latin typeface="Courier" charset="0"/>
                <a:ea typeface="Courier" charset="0"/>
                <a:cs typeface="Courier" charset="0"/>
              </a:rPr>
              <a:t>l</a:t>
            </a: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7859712" y="5151437"/>
            <a:ext cx="563563" cy="563563"/>
          </a:xfrm>
          <a:prstGeom prst="rect">
            <a:avLst/>
          </a:prstGeom>
          <a:solidFill>
            <a:schemeClr val="bg1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2400">
                <a:latin typeface="Courier" charset="0"/>
                <a:ea typeface="Courier" charset="0"/>
                <a:cs typeface="Courier" charset="0"/>
              </a:rPr>
              <a:t>l</a:t>
            </a: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8393112" y="5151437"/>
            <a:ext cx="563563" cy="563563"/>
          </a:xfrm>
          <a:prstGeom prst="rect">
            <a:avLst/>
          </a:prstGeom>
          <a:solidFill>
            <a:schemeClr val="bg1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2400">
                <a:latin typeface="Courier" charset="0"/>
                <a:ea typeface="Courier" charset="0"/>
                <a:cs typeface="Courier" charset="0"/>
              </a:rPr>
              <a:t>o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801800" y="3679253"/>
            <a:ext cx="495649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u="sng" dirty="0">
                <a:solidFill>
                  <a:srgbClr val="0432FF"/>
                </a:solidFill>
                <a:latin typeface="Calibri" charset="0"/>
                <a:ea typeface="Calibri" charset="0"/>
                <a:cs typeface="Calibri" charset="0"/>
              </a:rPr>
              <a:t>28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059112" y="5075237"/>
            <a:ext cx="495649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u="sng" dirty="0">
                <a:solidFill>
                  <a:srgbClr val="0432FF"/>
                </a:solidFill>
                <a:latin typeface="Calibri" charset="0"/>
                <a:ea typeface="Calibri" charset="0"/>
                <a:cs typeface="Calibri" charset="0"/>
              </a:rPr>
              <a:t>28</a:t>
            </a:r>
          </a:p>
        </p:txBody>
      </p:sp>
      <p:sp>
        <p:nvSpPr>
          <p:cNvPr id="9" name="Freeform 8"/>
          <p:cNvSpPr/>
          <p:nvPr/>
        </p:nvSpPr>
        <p:spPr>
          <a:xfrm>
            <a:off x="6349873" y="4197413"/>
            <a:ext cx="3730752" cy="2728277"/>
          </a:xfrm>
          <a:custGeom>
            <a:avLst/>
            <a:gdLst>
              <a:gd name="connsiteX0" fmla="*/ 3157728 w 3730752"/>
              <a:gd name="connsiteY0" fmla="*/ 121920 h 1454105"/>
              <a:gd name="connsiteX1" fmla="*/ 2474976 w 3730752"/>
              <a:gd name="connsiteY1" fmla="*/ 121920 h 1454105"/>
              <a:gd name="connsiteX2" fmla="*/ 2340864 w 3730752"/>
              <a:gd name="connsiteY2" fmla="*/ 97536 h 1454105"/>
              <a:gd name="connsiteX3" fmla="*/ 2255520 w 3730752"/>
              <a:gd name="connsiteY3" fmla="*/ 60960 h 1454105"/>
              <a:gd name="connsiteX4" fmla="*/ 2206752 w 3730752"/>
              <a:gd name="connsiteY4" fmla="*/ 36576 h 1454105"/>
              <a:gd name="connsiteX5" fmla="*/ 2121408 w 3730752"/>
              <a:gd name="connsiteY5" fmla="*/ 12192 h 1454105"/>
              <a:gd name="connsiteX6" fmla="*/ 1950720 w 3730752"/>
              <a:gd name="connsiteY6" fmla="*/ 0 h 1454105"/>
              <a:gd name="connsiteX7" fmla="*/ 1316736 w 3730752"/>
              <a:gd name="connsiteY7" fmla="*/ 12192 h 1454105"/>
              <a:gd name="connsiteX8" fmla="*/ 1170432 w 3730752"/>
              <a:gd name="connsiteY8" fmla="*/ 48768 h 1454105"/>
              <a:gd name="connsiteX9" fmla="*/ 1121664 w 3730752"/>
              <a:gd name="connsiteY9" fmla="*/ 60960 h 1454105"/>
              <a:gd name="connsiteX10" fmla="*/ 816864 w 3730752"/>
              <a:gd name="connsiteY10" fmla="*/ 73152 h 1454105"/>
              <a:gd name="connsiteX11" fmla="*/ 743712 w 3730752"/>
              <a:gd name="connsiteY11" fmla="*/ 97536 h 1454105"/>
              <a:gd name="connsiteX12" fmla="*/ 256032 w 3730752"/>
              <a:gd name="connsiteY12" fmla="*/ 121920 h 1454105"/>
              <a:gd name="connsiteX13" fmla="*/ 182880 w 3730752"/>
              <a:gd name="connsiteY13" fmla="*/ 182880 h 1454105"/>
              <a:gd name="connsiteX14" fmla="*/ 158496 w 3730752"/>
              <a:gd name="connsiteY14" fmla="*/ 219456 h 1454105"/>
              <a:gd name="connsiteX15" fmla="*/ 85344 w 3730752"/>
              <a:gd name="connsiteY15" fmla="*/ 292608 h 1454105"/>
              <a:gd name="connsiteX16" fmla="*/ 73152 w 3730752"/>
              <a:gd name="connsiteY16" fmla="*/ 329184 h 1454105"/>
              <a:gd name="connsiteX17" fmla="*/ 36576 w 3730752"/>
              <a:gd name="connsiteY17" fmla="*/ 353568 h 1454105"/>
              <a:gd name="connsiteX18" fmla="*/ 12192 w 3730752"/>
              <a:gd name="connsiteY18" fmla="*/ 426720 h 1454105"/>
              <a:gd name="connsiteX19" fmla="*/ 0 w 3730752"/>
              <a:gd name="connsiteY19" fmla="*/ 463296 h 1454105"/>
              <a:gd name="connsiteX20" fmla="*/ 12192 w 3730752"/>
              <a:gd name="connsiteY20" fmla="*/ 1097280 h 1454105"/>
              <a:gd name="connsiteX21" fmla="*/ 24384 w 3730752"/>
              <a:gd name="connsiteY21" fmla="*/ 1133856 h 1454105"/>
              <a:gd name="connsiteX22" fmla="*/ 60960 w 3730752"/>
              <a:gd name="connsiteY22" fmla="*/ 1170432 h 1454105"/>
              <a:gd name="connsiteX23" fmla="*/ 146304 w 3730752"/>
              <a:gd name="connsiteY23" fmla="*/ 1267968 h 1454105"/>
              <a:gd name="connsiteX24" fmla="*/ 219456 w 3730752"/>
              <a:gd name="connsiteY24" fmla="*/ 1328928 h 1454105"/>
              <a:gd name="connsiteX25" fmla="*/ 390144 w 3730752"/>
              <a:gd name="connsiteY25" fmla="*/ 1377696 h 1454105"/>
              <a:gd name="connsiteX26" fmla="*/ 487680 w 3730752"/>
              <a:gd name="connsiteY26" fmla="*/ 1402080 h 1454105"/>
              <a:gd name="connsiteX27" fmla="*/ 536448 w 3730752"/>
              <a:gd name="connsiteY27" fmla="*/ 1414272 h 1454105"/>
              <a:gd name="connsiteX28" fmla="*/ 573024 w 3730752"/>
              <a:gd name="connsiteY28" fmla="*/ 1426464 h 1454105"/>
              <a:gd name="connsiteX29" fmla="*/ 2206752 w 3730752"/>
              <a:gd name="connsiteY29" fmla="*/ 1438656 h 1454105"/>
              <a:gd name="connsiteX30" fmla="*/ 2584704 w 3730752"/>
              <a:gd name="connsiteY30" fmla="*/ 1438656 h 1454105"/>
              <a:gd name="connsiteX31" fmla="*/ 2816352 w 3730752"/>
              <a:gd name="connsiteY31" fmla="*/ 1402080 h 1454105"/>
              <a:gd name="connsiteX32" fmla="*/ 3255264 w 3730752"/>
              <a:gd name="connsiteY32" fmla="*/ 1389888 h 1454105"/>
              <a:gd name="connsiteX33" fmla="*/ 3377184 w 3730752"/>
              <a:gd name="connsiteY33" fmla="*/ 1365504 h 1454105"/>
              <a:gd name="connsiteX34" fmla="*/ 3486912 w 3730752"/>
              <a:gd name="connsiteY34" fmla="*/ 1341120 h 1454105"/>
              <a:gd name="connsiteX35" fmla="*/ 3560064 w 3730752"/>
              <a:gd name="connsiteY35" fmla="*/ 1316736 h 1454105"/>
              <a:gd name="connsiteX36" fmla="*/ 3645408 w 3730752"/>
              <a:gd name="connsiteY36" fmla="*/ 1280160 h 1454105"/>
              <a:gd name="connsiteX37" fmla="*/ 3706368 w 3730752"/>
              <a:gd name="connsiteY37" fmla="*/ 1207008 h 1454105"/>
              <a:gd name="connsiteX38" fmla="*/ 3730752 w 3730752"/>
              <a:gd name="connsiteY38" fmla="*/ 1170432 h 1454105"/>
              <a:gd name="connsiteX39" fmla="*/ 3706368 w 3730752"/>
              <a:gd name="connsiteY39" fmla="*/ 999744 h 1454105"/>
              <a:gd name="connsiteX40" fmla="*/ 3694176 w 3730752"/>
              <a:gd name="connsiteY40" fmla="*/ 963168 h 1454105"/>
              <a:gd name="connsiteX41" fmla="*/ 3669792 w 3730752"/>
              <a:gd name="connsiteY41" fmla="*/ 865632 h 1454105"/>
              <a:gd name="connsiteX42" fmla="*/ 3645408 w 3730752"/>
              <a:gd name="connsiteY42" fmla="*/ 792480 h 1454105"/>
              <a:gd name="connsiteX43" fmla="*/ 3608832 w 3730752"/>
              <a:gd name="connsiteY43" fmla="*/ 719328 h 1454105"/>
              <a:gd name="connsiteX44" fmla="*/ 3560064 w 3730752"/>
              <a:gd name="connsiteY44" fmla="*/ 609600 h 1454105"/>
              <a:gd name="connsiteX45" fmla="*/ 3535680 w 3730752"/>
              <a:gd name="connsiteY45" fmla="*/ 438912 h 1454105"/>
              <a:gd name="connsiteX46" fmla="*/ 3523488 w 3730752"/>
              <a:gd name="connsiteY46" fmla="*/ 390144 h 1454105"/>
              <a:gd name="connsiteX47" fmla="*/ 3450336 w 3730752"/>
              <a:gd name="connsiteY47" fmla="*/ 329184 h 1454105"/>
              <a:gd name="connsiteX48" fmla="*/ 3425952 w 3730752"/>
              <a:gd name="connsiteY48" fmla="*/ 292608 h 1454105"/>
              <a:gd name="connsiteX49" fmla="*/ 3389376 w 3730752"/>
              <a:gd name="connsiteY49" fmla="*/ 268224 h 1454105"/>
              <a:gd name="connsiteX50" fmla="*/ 3096768 w 3730752"/>
              <a:gd name="connsiteY50" fmla="*/ 231648 h 1454105"/>
              <a:gd name="connsiteX51" fmla="*/ 2987040 w 3730752"/>
              <a:gd name="connsiteY51" fmla="*/ 182880 h 1454105"/>
              <a:gd name="connsiteX52" fmla="*/ 2913888 w 3730752"/>
              <a:gd name="connsiteY52" fmla="*/ 121920 h 1454105"/>
              <a:gd name="connsiteX53" fmla="*/ 2840736 w 3730752"/>
              <a:gd name="connsiteY53" fmla="*/ 85344 h 1454105"/>
              <a:gd name="connsiteX54" fmla="*/ 2816352 w 3730752"/>
              <a:gd name="connsiteY54" fmla="*/ 36576 h 14541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3730752" h="1454105">
                <a:moveTo>
                  <a:pt x="3157728" y="121920"/>
                </a:moveTo>
                <a:cubicBezTo>
                  <a:pt x="2906569" y="184710"/>
                  <a:pt x="3092093" y="142839"/>
                  <a:pt x="2474976" y="121920"/>
                </a:cubicBezTo>
                <a:cubicBezTo>
                  <a:pt x="2424438" y="120207"/>
                  <a:pt x="2387543" y="109206"/>
                  <a:pt x="2340864" y="97536"/>
                </a:cubicBezTo>
                <a:cubicBezTo>
                  <a:pt x="2266741" y="48121"/>
                  <a:pt x="2345496" y="94701"/>
                  <a:pt x="2255520" y="60960"/>
                </a:cubicBezTo>
                <a:cubicBezTo>
                  <a:pt x="2238502" y="54578"/>
                  <a:pt x="2223457" y="43735"/>
                  <a:pt x="2206752" y="36576"/>
                </a:cubicBezTo>
                <a:cubicBezTo>
                  <a:pt x="2190569" y="29640"/>
                  <a:pt x="2135328" y="13739"/>
                  <a:pt x="2121408" y="12192"/>
                </a:cubicBezTo>
                <a:cubicBezTo>
                  <a:pt x="2064716" y="5893"/>
                  <a:pt x="2007616" y="4064"/>
                  <a:pt x="1950720" y="0"/>
                </a:cubicBezTo>
                <a:cubicBezTo>
                  <a:pt x="1739392" y="4064"/>
                  <a:pt x="1527839" y="1637"/>
                  <a:pt x="1316736" y="12192"/>
                </a:cubicBezTo>
                <a:lnTo>
                  <a:pt x="1170432" y="48768"/>
                </a:lnTo>
                <a:cubicBezTo>
                  <a:pt x="1154176" y="52832"/>
                  <a:pt x="1138407" y="60290"/>
                  <a:pt x="1121664" y="60960"/>
                </a:cubicBezTo>
                <a:lnTo>
                  <a:pt x="816864" y="73152"/>
                </a:lnTo>
                <a:cubicBezTo>
                  <a:pt x="792480" y="81280"/>
                  <a:pt x="768916" y="92495"/>
                  <a:pt x="743712" y="97536"/>
                </a:cubicBezTo>
                <a:cubicBezTo>
                  <a:pt x="543217" y="137635"/>
                  <a:pt x="703466" y="109136"/>
                  <a:pt x="256032" y="121920"/>
                </a:cubicBezTo>
                <a:cubicBezTo>
                  <a:pt x="220068" y="145896"/>
                  <a:pt x="212216" y="147677"/>
                  <a:pt x="182880" y="182880"/>
                </a:cubicBezTo>
                <a:cubicBezTo>
                  <a:pt x="173499" y="194137"/>
                  <a:pt x="168231" y="208504"/>
                  <a:pt x="158496" y="219456"/>
                </a:cubicBezTo>
                <a:cubicBezTo>
                  <a:pt x="135586" y="245230"/>
                  <a:pt x="85344" y="292608"/>
                  <a:pt x="85344" y="292608"/>
                </a:cubicBezTo>
                <a:cubicBezTo>
                  <a:pt x="81280" y="304800"/>
                  <a:pt x="81180" y="319149"/>
                  <a:pt x="73152" y="329184"/>
                </a:cubicBezTo>
                <a:cubicBezTo>
                  <a:pt x="63998" y="340626"/>
                  <a:pt x="44342" y="341142"/>
                  <a:pt x="36576" y="353568"/>
                </a:cubicBezTo>
                <a:cubicBezTo>
                  <a:pt x="22953" y="375364"/>
                  <a:pt x="20320" y="402336"/>
                  <a:pt x="12192" y="426720"/>
                </a:cubicBezTo>
                <a:lnTo>
                  <a:pt x="0" y="463296"/>
                </a:lnTo>
                <a:cubicBezTo>
                  <a:pt x="4064" y="674624"/>
                  <a:pt x="4511" y="886053"/>
                  <a:pt x="12192" y="1097280"/>
                </a:cubicBezTo>
                <a:cubicBezTo>
                  <a:pt x="12659" y="1110123"/>
                  <a:pt x="17255" y="1123163"/>
                  <a:pt x="24384" y="1133856"/>
                </a:cubicBezTo>
                <a:cubicBezTo>
                  <a:pt x="33948" y="1148202"/>
                  <a:pt x="50374" y="1156822"/>
                  <a:pt x="60960" y="1170432"/>
                </a:cubicBezTo>
                <a:cubicBezTo>
                  <a:pt x="189725" y="1335987"/>
                  <a:pt x="49410" y="1187223"/>
                  <a:pt x="146304" y="1267968"/>
                </a:cubicBezTo>
                <a:cubicBezTo>
                  <a:pt x="179117" y="1295312"/>
                  <a:pt x="180537" y="1311631"/>
                  <a:pt x="219456" y="1328928"/>
                </a:cubicBezTo>
                <a:cubicBezTo>
                  <a:pt x="264432" y="1348917"/>
                  <a:pt x="345862" y="1366625"/>
                  <a:pt x="390144" y="1377696"/>
                </a:cubicBezTo>
                <a:lnTo>
                  <a:pt x="487680" y="1402080"/>
                </a:lnTo>
                <a:cubicBezTo>
                  <a:pt x="503936" y="1406144"/>
                  <a:pt x="520552" y="1408973"/>
                  <a:pt x="536448" y="1414272"/>
                </a:cubicBezTo>
                <a:cubicBezTo>
                  <a:pt x="548640" y="1418336"/>
                  <a:pt x="560174" y="1426276"/>
                  <a:pt x="573024" y="1426464"/>
                </a:cubicBezTo>
                <a:lnTo>
                  <a:pt x="2206752" y="1438656"/>
                </a:lnTo>
                <a:cubicBezTo>
                  <a:pt x="2373031" y="1457131"/>
                  <a:pt x="2358517" y="1461275"/>
                  <a:pt x="2584704" y="1438656"/>
                </a:cubicBezTo>
                <a:cubicBezTo>
                  <a:pt x="2988920" y="1398234"/>
                  <a:pt x="2296414" y="1424205"/>
                  <a:pt x="2816352" y="1402080"/>
                </a:cubicBezTo>
                <a:cubicBezTo>
                  <a:pt x="2962580" y="1395858"/>
                  <a:pt x="3108960" y="1393952"/>
                  <a:pt x="3255264" y="1389888"/>
                </a:cubicBezTo>
                <a:cubicBezTo>
                  <a:pt x="3464355" y="1360018"/>
                  <a:pt x="3263694" y="1393877"/>
                  <a:pt x="3377184" y="1365504"/>
                </a:cubicBezTo>
                <a:cubicBezTo>
                  <a:pt x="3446793" y="1348102"/>
                  <a:pt x="3424333" y="1359894"/>
                  <a:pt x="3486912" y="1341120"/>
                </a:cubicBezTo>
                <a:cubicBezTo>
                  <a:pt x="3511531" y="1333734"/>
                  <a:pt x="3537075" y="1328231"/>
                  <a:pt x="3560064" y="1316736"/>
                </a:cubicBezTo>
                <a:cubicBezTo>
                  <a:pt x="3620327" y="1286605"/>
                  <a:pt x="3591590" y="1298099"/>
                  <a:pt x="3645408" y="1280160"/>
                </a:cubicBezTo>
                <a:cubicBezTo>
                  <a:pt x="3705949" y="1189349"/>
                  <a:pt x="3628139" y="1300882"/>
                  <a:pt x="3706368" y="1207008"/>
                </a:cubicBezTo>
                <a:cubicBezTo>
                  <a:pt x="3715749" y="1195751"/>
                  <a:pt x="3722624" y="1182624"/>
                  <a:pt x="3730752" y="1170432"/>
                </a:cubicBezTo>
                <a:cubicBezTo>
                  <a:pt x="3722624" y="1113536"/>
                  <a:pt x="3716356" y="1056343"/>
                  <a:pt x="3706368" y="999744"/>
                </a:cubicBezTo>
                <a:cubicBezTo>
                  <a:pt x="3704135" y="987088"/>
                  <a:pt x="3697557" y="975567"/>
                  <a:pt x="3694176" y="963168"/>
                </a:cubicBezTo>
                <a:cubicBezTo>
                  <a:pt x="3685358" y="930836"/>
                  <a:pt x="3680390" y="897425"/>
                  <a:pt x="3669792" y="865632"/>
                </a:cubicBezTo>
                <a:cubicBezTo>
                  <a:pt x="3661664" y="841248"/>
                  <a:pt x="3659665" y="813866"/>
                  <a:pt x="3645408" y="792480"/>
                </a:cubicBezTo>
                <a:cubicBezTo>
                  <a:pt x="3575527" y="687658"/>
                  <a:pt x="3659309" y="820282"/>
                  <a:pt x="3608832" y="719328"/>
                </a:cubicBezTo>
                <a:cubicBezTo>
                  <a:pt x="3574779" y="651221"/>
                  <a:pt x="3581033" y="714447"/>
                  <a:pt x="3560064" y="609600"/>
                </a:cubicBezTo>
                <a:cubicBezTo>
                  <a:pt x="3527065" y="444605"/>
                  <a:pt x="3574294" y="689906"/>
                  <a:pt x="3535680" y="438912"/>
                </a:cubicBezTo>
                <a:cubicBezTo>
                  <a:pt x="3533132" y="422351"/>
                  <a:pt x="3531801" y="404693"/>
                  <a:pt x="3523488" y="390144"/>
                </a:cubicBezTo>
                <a:cubicBezTo>
                  <a:pt x="3509046" y="364870"/>
                  <a:pt x="3473643" y="344722"/>
                  <a:pt x="3450336" y="329184"/>
                </a:cubicBezTo>
                <a:cubicBezTo>
                  <a:pt x="3442208" y="316992"/>
                  <a:pt x="3436313" y="302969"/>
                  <a:pt x="3425952" y="292608"/>
                </a:cubicBezTo>
                <a:cubicBezTo>
                  <a:pt x="3415591" y="282247"/>
                  <a:pt x="3402766" y="274175"/>
                  <a:pt x="3389376" y="268224"/>
                </a:cubicBezTo>
                <a:cubicBezTo>
                  <a:pt x="3287478" y="222936"/>
                  <a:pt x="3225706" y="238811"/>
                  <a:pt x="3096768" y="231648"/>
                </a:cubicBezTo>
                <a:cubicBezTo>
                  <a:pt x="3043606" y="213927"/>
                  <a:pt x="3025681" y="215081"/>
                  <a:pt x="2987040" y="182880"/>
                </a:cubicBezTo>
                <a:cubicBezTo>
                  <a:pt x="2946594" y="149175"/>
                  <a:pt x="2959294" y="144623"/>
                  <a:pt x="2913888" y="121920"/>
                </a:cubicBezTo>
                <a:cubicBezTo>
                  <a:pt x="2812934" y="71443"/>
                  <a:pt x="2945558" y="155225"/>
                  <a:pt x="2840736" y="85344"/>
                </a:cubicBezTo>
                <a:cubicBezTo>
                  <a:pt x="2814098" y="45387"/>
                  <a:pt x="2816352" y="63421"/>
                  <a:pt x="2816352" y="36576"/>
                </a:cubicBez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3CD12EC-3365-7A41-8AC4-1DC98538CD8F}"/>
              </a:ext>
            </a:extLst>
          </p:cNvPr>
          <p:cNvSpPr txBox="1"/>
          <p:nvPr/>
        </p:nvSpPr>
        <p:spPr>
          <a:xfrm>
            <a:off x="696912" y="4465637"/>
            <a:ext cx="2581156" cy="4408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>
                <a:latin typeface="Courier" charset="0"/>
                <a:ea typeface="Courier" charset="0"/>
                <a:cs typeface="Courier" charset="0"/>
              </a:rPr>
              <a:t>showLeftArrow</a:t>
            </a:r>
            <a:endParaRPr lang="en-US" sz="2400" b="1" dirty="0">
              <a:latin typeface="Courier" charset="0"/>
              <a:ea typeface="Courier" charset="0"/>
              <a:cs typeface="Courier" charset="0"/>
            </a:endParaRP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03F947E8-E8FA-C644-B053-FA7C54AF236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7181" t="24571" r="24568" b="25755"/>
          <a:stretch/>
        </p:blipFill>
        <p:spPr>
          <a:xfrm>
            <a:off x="6705600" y="4544885"/>
            <a:ext cx="2662872" cy="1928038"/>
          </a:xfrm>
          <a:prstGeom prst="rect">
            <a:avLst/>
          </a:prstGeom>
        </p:spPr>
      </p:pic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94D91DB6-FD4B-214F-B028-895EA5BDECE7}"/>
              </a:ext>
            </a:extLst>
          </p:cNvPr>
          <p:cNvSpPr/>
          <p:nvPr/>
        </p:nvSpPr>
        <p:spPr>
          <a:xfrm>
            <a:off x="2147760" y="2639885"/>
            <a:ext cx="2814384" cy="304800"/>
          </a:xfrm>
          <a:prstGeom prst="roundRect">
            <a:avLst/>
          </a:prstGeom>
          <a:noFill/>
          <a:ln w="38100">
            <a:solidFill>
              <a:srgbClr val="0432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AA74D85-42CC-0147-AD5D-E274B66B506B}"/>
              </a:ext>
            </a:extLst>
          </p:cNvPr>
          <p:cNvSpPr txBox="1"/>
          <p:nvPr/>
        </p:nvSpPr>
        <p:spPr>
          <a:xfrm>
            <a:off x="7315200" y="6315456"/>
            <a:ext cx="1326004" cy="3499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x = 0, y = 0</a:t>
            </a:r>
          </a:p>
        </p:txBody>
      </p:sp>
      <p:sp>
        <p:nvSpPr>
          <p:cNvPr id="31" name="Rounded Rectangle 30">
            <a:extLst>
              <a:ext uri="{FF2B5EF4-FFF2-40B4-BE49-F238E27FC236}">
                <a16:creationId xmlns:a16="http://schemas.microsoft.com/office/drawing/2014/main" id="{9EE8E823-0975-FE48-95A3-44AA1C3673C8}"/>
              </a:ext>
            </a:extLst>
          </p:cNvPr>
          <p:cNvSpPr/>
          <p:nvPr/>
        </p:nvSpPr>
        <p:spPr>
          <a:xfrm>
            <a:off x="980376" y="5501957"/>
            <a:ext cx="3733800" cy="1507524"/>
          </a:xfrm>
          <a:prstGeom prst="roundRect">
            <a:avLst>
              <a:gd name="adj" fmla="val 6933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49FC7AF-69AF-044E-B26E-A1836BF28DC8}"/>
              </a:ext>
            </a:extLst>
          </p:cNvPr>
          <p:cNvSpPr txBox="1"/>
          <p:nvPr/>
        </p:nvSpPr>
        <p:spPr>
          <a:xfrm>
            <a:off x="1056576" y="6263957"/>
            <a:ext cx="737702" cy="4408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img</a:t>
            </a:r>
            <a:endParaRPr lang="en-US" sz="24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33" name="Freeform 32">
            <a:extLst>
              <a:ext uri="{FF2B5EF4-FFF2-40B4-BE49-F238E27FC236}">
                <a16:creationId xmlns:a16="http://schemas.microsoft.com/office/drawing/2014/main" id="{F5299A21-86DC-1C4F-88E6-6D4CF5C14093}"/>
              </a:ext>
            </a:extLst>
          </p:cNvPr>
          <p:cNvSpPr/>
          <p:nvPr/>
        </p:nvSpPr>
        <p:spPr>
          <a:xfrm>
            <a:off x="3037776" y="6187757"/>
            <a:ext cx="1565191" cy="687857"/>
          </a:xfrm>
          <a:custGeom>
            <a:avLst/>
            <a:gdLst>
              <a:gd name="connsiteX0" fmla="*/ 86497 w 4967416"/>
              <a:gd name="connsiteY0" fmla="*/ 333632 h 2162432"/>
              <a:gd name="connsiteX1" fmla="*/ 98854 w 4967416"/>
              <a:gd name="connsiteY1" fmla="*/ 1668162 h 2162432"/>
              <a:gd name="connsiteX2" fmla="*/ 123568 w 4967416"/>
              <a:gd name="connsiteY2" fmla="*/ 2051221 h 2162432"/>
              <a:gd name="connsiteX3" fmla="*/ 679622 w 4967416"/>
              <a:gd name="connsiteY3" fmla="*/ 2038865 h 2162432"/>
              <a:gd name="connsiteX4" fmla="*/ 1161535 w 4967416"/>
              <a:gd name="connsiteY4" fmla="*/ 2014151 h 2162432"/>
              <a:gd name="connsiteX5" fmla="*/ 1655806 w 4967416"/>
              <a:gd name="connsiteY5" fmla="*/ 2026508 h 2162432"/>
              <a:gd name="connsiteX6" fmla="*/ 1729946 w 4967416"/>
              <a:gd name="connsiteY6" fmla="*/ 2051221 h 2162432"/>
              <a:gd name="connsiteX7" fmla="*/ 1853514 w 4967416"/>
              <a:gd name="connsiteY7" fmla="*/ 2075935 h 2162432"/>
              <a:gd name="connsiteX8" fmla="*/ 2693773 w 4967416"/>
              <a:gd name="connsiteY8" fmla="*/ 2088292 h 2162432"/>
              <a:gd name="connsiteX9" fmla="*/ 3150973 w 4967416"/>
              <a:gd name="connsiteY9" fmla="*/ 2075935 h 2162432"/>
              <a:gd name="connsiteX10" fmla="*/ 3855308 w 4967416"/>
              <a:gd name="connsiteY10" fmla="*/ 2088292 h 2162432"/>
              <a:gd name="connsiteX11" fmla="*/ 3978876 w 4967416"/>
              <a:gd name="connsiteY11" fmla="*/ 2100648 h 2162432"/>
              <a:gd name="connsiteX12" fmla="*/ 4028303 w 4967416"/>
              <a:gd name="connsiteY12" fmla="*/ 2113005 h 2162432"/>
              <a:gd name="connsiteX13" fmla="*/ 4114800 w 4967416"/>
              <a:gd name="connsiteY13" fmla="*/ 2137719 h 2162432"/>
              <a:gd name="connsiteX14" fmla="*/ 4275438 w 4967416"/>
              <a:gd name="connsiteY14" fmla="*/ 2162432 h 2162432"/>
              <a:gd name="connsiteX15" fmla="*/ 4374292 w 4967416"/>
              <a:gd name="connsiteY15" fmla="*/ 2150075 h 2162432"/>
              <a:gd name="connsiteX16" fmla="*/ 4460789 w 4967416"/>
              <a:gd name="connsiteY16" fmla="*/ 2137719 h 2162432"/>
              <a:gd name="connsiteX17" fmla="*/ 4584357 w 4967416"/>
              <a:gd name="connsiteY17" fmla="*/ 2125362 h 2162432"/>
              <a:gd name="connsiteX18" fmla="*/ 4683211 w 4967416"/>
              <a:gd name="connsiteY18" fmla="*/ 2100648 h 2162432"/>
              <a:gd name="connsiteX19" fmla="*/ 4806779 w 4967416"/>
              <a:gd name="connsiteY19" fmla="*/ 2075935 h 2162432"/>
              <a:gd name="connsiteX20" fmla="*/ 4967416 w 4967416"/>
              <a:gd name="connsiteY20" fmla="*/ 2063578 h 2162432"/>
              <a:gd name="connsiteX21" fmla="*/ 4942703 w 4967416"/>
              <a:gd name="connsiteY21" fmla="*/ 1828800 h 2162432"/>
              <a:gd name="connsiteX22" fmla="*/ 4893276 w 4967416"/>
              <a:gd name="connsiteY22" fmla="*/ 1729946 h 2162432"/>
              <a:gd name="connsiteX23" fmla="*/ 4880919 w 4967416"/>
              <a:gd name="connsiteY23" fmla="*/ 1680519 h 2162432"/>
              <a:gd name="connsiteX24" fmla="*/ 4831492 w 4967416"/>
              <a:gd name="connsiteY24" fmla="*/ 1594021 h 2162432"/>
              <a:gd name="connsiteX25" fmla="*/ 4782065 w 4967416"/>
              <a:gd name="connsiteY25" fmla="*/ 1470454 h 2162432"/>
              <a:gd name="connsiteX26" fmla="*/ 4769708 w 4967416"/>
              <a:gd name="connsiteY26" fmla="*/ 1433383 h 2162432"/>
              <a:gd name="connsiteX27" fmla="*/ 4757352 w 4967416"/>
              <a:gd name="connsiteY27" fmla="*/ 1383956 h 2162432"/>
              <a:gd name="connsiteX28" fmla="*/ 4732638 w 4967416"/>
              <a:gd name="connsiteY28" fmla="*/ 1346886 h 2162432"/>
              <a:gd name="connsiteX29" fmla="*/ 4720281 w 4967416"/>
              <a:gd name="connsiteY29" fmla="*/ 1297459 h 2162432"/>
              <a:gd name="connsiteX30" fmla="*/ 4695568 w 4967416"/>
              <a:gd name="connsiteY30" fmla="*/ 1223319 h 2162432"/>
              <a:gd name="connsiteX31" fmla="*/ 4683211 w 4967416"/>
              <a:gd name="connsiteY31" fmla="*/ 1161535 h 2162432"/>
              <a:gd name="connsiteX32" fmla="*/ 4646141 w 4967416"/>
              <a:gd name="connsiteY32" fmla="*/ 939113 h 2162432"/>
              <a:gd name="connsiteX33" fmla="*/ 4633784 w 4967416"/>
              <a:gd name="connsiteY33" fmla="*/ 864973 h 2162432"/>
              <a:gd name="connsiteX34" fmla="*/ 4621427 w 4967416"/>
              <a:gd name="connsiteY34" fmla="*/ 766119 h 2162432"/>
              <a:gd name="connsiteX35" fmla="*/ 4609070 w 4967416"/>
              <a:gd name="connsiteY35" fmla="*/ 704335 h 2162432"/>
              <a:gd name="connsiteX36" fmla="*/ 4596714 w 4967416"/>
              <a:gd name="connsiteY36" fmla="*/ 593124 h 2162432"/>
              <a:gd name="connsiteX37" fmla="*/ 4559643 w 4967416"/>
              <a:gd name="connsiteY37" fmla="*/ 111210 h 2162432"/>
              <a:gd name="connsiteX38" fmla="*/ 3361038 w 4967416"/>
              <a:gd name="connsiteY38" fmla="*/ 98854 h 2162432"/>
              <a:gd name="connsiteX39" fmla="*/ 3039762 w 4967416"/>
              <a:gd name="connsiteY39" fmla="*/ 37070 h 2162432"/>
              <a:gd name="connsiteX40" fmla="*/ 2928552 w 4967416"/>
              <a:gd name="connsiteY40" fmla="*/ 24713 h 2162432"/>
              <a:gd name="connsiteX41" fmla="*/ 2767914 w 4967416"/>
              <a:gd name="connsiteY41" fmla="*/ 0 h 2162432"/>
              <a:gd name="connsiteX42" fmla="*/ 2162433 w 4967416"/>
              <a:gd name="connsiteY42" fmla="*/ 12356 h 2162432"/>
              <a:gd name="connsiteX43" fmla="*/ 1198606 w 4967416"/>
              <a:gd name="connsiteY43" fmla="*/ 24713 h 2162432"/>
              <a:gd name="connsiteX44" fmla="*/ 1050324 w 4967416"/>
              <a:gd name="connsiteY44" fmla="*/ 49427 h 2162432"/>
              <a:gd name="connsiteX45" fmla="*/ 1013254 w 4967416"/>
              <a:gd name="connsiteY45" fmla="*/ 61783 h 2162432"/>
              <a:gd name="connsiteX46" fmla="*/ 0 w 4967416"/>
              <a:gd name="connsiteY46" fmla="*/ 86497 h 2162432"/>
              <a:gd name="connsiteX47" fmla="*/ 24714 w 4967416"/>
              <a:gd name="connsiteY47" fmla="*/ 185351 h 2162432"/>
              <a:gd name="connsiteX48" fmla="*/ 37070 w 4967416"/>
              <a:gd name="connsiteY48" fmla="*/ 222421 h 2162432"/>
              <a:gd name="connsiteX49" fmla="*/ 37070 w 4967416"/>
              <a:gd name="connsiteY49" fmla="*/ 234778 h 2162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4967416" h="2162432">
                <a:moveTo>
                  <a:pt x="86497" y="333632"/>
                </a:moveTo>
                <a:cubicBezTo>
                  <a:pt x="90616" y="778475"/>
                  <a:pt x="89255" y="1223403"/>
                  <a:pt x="98854" y="1668162"/>
                </a:cubicBezTo>
                <a:cubicBezTo>
                  <a:pt x="101615" y="1796084"/>
                  <a:pt x="15715" y="1982378"/>
                  <a:pt x="123568" y="2051221"/>
                </a:cubicBezTo>
                <a:cubicBezTo>
                  <a:pt x="279843" y="2150971"/>
                  <a:pt x="494271" y="2042984"/>
                  <a:pt x="679622" y="2038865"/>
                </a:cubicBezTo>
                <a:lnTo>
                  <a:pt x="1161535" y="2014151"/>
                </a:lnTo>
                <a:cubicBezTo>
                  <a:pt x="1326343" y="2014151"/>
                  <a:pt x="1491049" y="2022389"/>
                  <a:pt x="1655806" y="2026508"/>
                </a:cubicBezTo>
                <a:cubicBezTo>
                  <a:pt x="1680519" y="2034746"/>
                  <a:pt x="1704674" y="2044903"/>
                  <a:pt x="1729946" y="2051221"/>
                </a:cubicBezTo>
                <a:cubicBezTo>
                  <a:pt x="1770697" y="2061409"/>
                  <a:pt x="1853514" y="2075935"/>
                  <a:pt x="1853514" y="2075935"/>
                </a:cubicBezTo>
                <a:cubicBezTo>
                  <a:pt x="2138297" y="2218324"/>
                  <a:pt x="1891027" y="2104188"/>
                  <a:pt x="2693773" y="2088292"/>
                </a:cubicBezTo>
                <a:lnTo>
                  <a:pt x="3150973" y="2075935"/>
                </a:lnTo>
                <a:lnTo>
                  <a:pt x="3855308" y="2088292"/>
                </a:lnTo>
                <a:cubicBezTo>
                  <a:pt x="3896684" y="2089527"/>
                  <a:pt x="3937897" y="2094794"/>
                  <a:pt x="3978876" y="2100648"/>
                </a:cubicBezTo>
                <a:cubicBezTo>
                  <a:pt x="3995688" y="2103050"/>
                  <a:pt x="4011919" y="2108536"/>
                  <a:pt x="4028303" y="2113005"/>
                </a:cubicBezTo>
                <a:cubicBezTo>
                  <a:pt x="4057232" y="2120895"/>
                  <a:pt x="4085582" y="2130976"/>
                  <a:pt x="4114800" y="2137719"/>
                </a:cubicBezTo>
                <a:cubicBezTo>
                  <a:pt x="4142645" y="2144145"/>
                  <a:pt x="4251352" y="2158991"/>
                  <a:pt x="4275438" y="2162432"/>
                </a:cubicBezTo>
                <a:lnTo>
                  <a:pt x="4374292" y="2150075"/>
                </a:lnTo>
                <a:cubicBezTo>
                  <a:pt x="4403162" y="2146226"/>
                  <a:pt x="4431863" y="2141122"/>
                  <a:pt x="4460789" y="2137719"/>
                </a:cubicBezTo>
                <a:cubicBezTo>
                  <a:pt x="4501900" y="2132882"/>
                  <a:pt x="4543325" y="2130833"/>
                  <a:pt x="4584357" y="2125362"/>
                </a:cubicBezTo>
                <a:cubicBezTo>
                  <a:pt x="4704651" y="2109322"/>
                  <a:pt x="4597851" y="2120346"/>
                  <a:pt x="4683211" y="2100648"/>
                </a:cubicBezTo>
                <a:cubicBezTo>
                  <a:pt x="4724140" y="2091203"/>
                  <a:pt x="4764898" y="2079157"/>
                  <a:pt x="4806779" y="2075935"/>
                </a:cubicBezTo>
                <a:lnTo>
                  <a:pt x="4967416" y="2063578"/>
                </a:lnTo>
                <a:cubicBezTo>
                  <a:pt x="4967293" y="2061861"/>
                  <a:pt x="4961410" y="1877439"/>
                  <a:pt x="4942703" y="1828800"/>
                </a:cubicBezTo>
                <a:cubicBezTo>
                  <a:pt x="4929478" y="1794415"/>
                  <a:pt x="4902211" y="1765687"/>
                  <a:pt x="4893276" y="1729946"/>
                </a:cubicBezTo>
                <a:cubicBezTo>
                  <a:pt x="4889157" y="1713470"/>
                  <a:pt x="4886882" y="1696420"/>
                  <a:pt x="4880919" y="1680519"/>
                </a:cubicBezTo>
                <a:cubicBezTo>
                  <a:pt x="4867480" y="1644683"/>
                  <a:pt x="4851979" y="1624752"/>
                  <a:pt x="4831492" y="1594021"/>
                </a:cubicBezTo>
                <a:cubicBezTo>
                  <a:pt x="4808511" y="1502101"/>
                  <a:pt x="4833111" y="1585308"/>
                  <a:pt x="4782065" y="1470454"/>
                </a:cubicBezTo>
                <a:cubicBezTo>
                  <a:pt x="4776775" y="1458551"/>
                  <a:pt x="4773286" y="1445907"/>
                  <a:pt x="4769708" y="1433383"/>
                </a:cubicBezTo>
                <a:cubicBezTo>
                  <a:pt x="4765043" y="1417054"/>
                  <a:pt x="4764042" y="1399566"/>
                  <a:pt x="4757352" y="1383956"/>
                </a:cubicBezTo>
                <a:cubicBezTo>
                  <a:pt x="4751502" y="1370306"/>
                  <a:pt x="4740876" y="1359243"/>
                  <a:pt x="4732638" y="1346886"/>
                </a:cubicBezTo>
                <a:cubicBezTo>
                  <a:pt x="4728519" y="1330410"/>
                  <a:pt x="4725161" y="1313726"/>
                  <a:pt x="4720281" y="1297459"/>
                </a:cubicBezTo>
                <a:cubicBezTo>
                  <a:pt x="4712796" y="1272508"/>
                  <a:pt x="4702422" y="1248451"/>
                  <a:pt x="4695568" y="1223319"/>
                </a:cubicBezTo>
                <a:cubicBezTo>
                  <a:pt x="4690042" y="1203057"/>
                  <a:pt x="4686861" y="1182218"/>
                  <a:pt x="4683211" y="1161535"/>
                </a:cubicBezTo>
                <a:cubicBezTo>
                  <a:pt x="4683155" y="1161218"/>
                  <a:pt x="4652346" y="976342"/>
                  <a:pt x="4646141" y="939113"/>
                </a:cubicBezTo>
                <a:cubicBezTo>
                  <a:pt x="4642022" y="914400"/>
                  <a:pt x="4636892" y="889834"/>
                  <a:pt x="4633784" y="864973"/>
                </a:cubicBezTo>
                <a:cubicBezTo>
                  <a:pt x="4629665" y="832022"/>
                  <a:pt x="4626477" y="798941"/>
                  <a:pt x="4621427" y="766119"/>
                </a:cubicBezTo>
                <a:cubicBezTo>
                  <a:pt x="4618233" y="745361"/>
                  <a:pt x="4612040" y="725126"/>
                  <a:pt x="4609070" y="704335"/>
                </a:cubicBezTo>
                <a:cubicBezTo>
                  <a:pt x="4603795" y="667411"/>
                  <a:pt x="4599992" y="630278"/>
                  <a:pt x="4596714" y="593124"/>
                </a:cubicBezTo>
                <a:cubicBezTo>
                  <a:pt x="4580217" y="406157"/>
                  <a:pt x="4572181" y="286745"/>
                  <a:pt x="4559643" y="111210"/>
                </a:cubicBezTo>
                <a:cubicBezTo>
                  <a:pt x="4061226" y="132881"/>
                  <a:pt x="4079508" y="138769"/>
                  <a:pt x="3361038" y="98854"/>
                </a:cubicBezTo>
                <a:cubicBezTo>
                  <a:pt x="3206187" y="90251"/>
                  <a:pt x="3176367" y="52249"/>
                  <a:pt x="3039762" y="37070"/>
                </a:cubicBezTo>
                <a:lnTo>
                  <a:pt x="2928552" y="24713"/>
                </a:lnTo>
                <a:cubicBezTo>
                  <a:pt x="2864963" y="16764"/>
                  <a:pt x="2829741" y="10304"/>
                  <a:pt x="2767914" y="0"/>
                </a:cubicBezTo>
                <a:lnTo>
                  <a:pt x="2162433" y="12356"/>
                </a:lnTo>
                <a:lnTo>
                  <a:pt x="1198606" y="24713"/>
                </a:lnTo>
                <a:cubicBezTo>
                  <a:pt x="1149476" y="25856"/>
                  <a:pt x="1097920" y="35829"/>
                  <a:pt x="1050324" y="49427"/>
                </a:cubicBezTo>
                <a:cubicBezTo>
                  <a:pt x="1037800" y="53005"/>
                  <a:pt x="1026234" y="60701"/>
                  <a:pt x="1013254" y="61783"/>
                </a:cubicBezTo>
                <a:cubicBezTo>
                  <a:pt x="775110" y="81628"/>
                  <a:pt x="50019" y="85677"/>
                  <a:pt x="0" y="86497"/>
                </a:cubicBezTo>
                <a:cubicBezTo>
                  <a:pt x="8238" y="119448"/>
                  <a:pt x="13974" y="153128"/>
                  <a:pt x="24714" y="185351"/>
                </a:cubicBezTo>
                <a:cubicBezTo>
                  <a:pt x="28833" y="197708"/>
                  <a:pt x="33911" y="209785"/>
                  <a:pt x="37070" y="222421"/>
                </a:cubicBezTo>
                <a:cubicBezTo>
                  <a:pt x="38069" y="226417"/>
                  <a:pt x="37070" y="230659"/>
                  <a:pt x="37070" y="234778"/>
                </a:cubicBez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6031CA0A-A260-F94F-A84A-1736875BA376}"/>
              </a:ext>
            </a:extLst>
          </p:cNvPr>
          <p:cNvSpPr txBox="1"/>
          <p:nvPr/>
        </p:nvSpPr>
        <p:spPr>
          <a:xfrm>
            <a:off x="1056576" y="5654357"/>
            <a:ext cx="2212465" cy="4408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>
                <a:latin typeface="Courier" charset="0"/>
                <a:ea typeface="Courier" charset="0"/>
                <a:cs typeface="Courier" charset="0"/>
              </a:rPr>
              <a:t>centerImage</a:t>
            </a:r>
            <a:endParaRPr lang="en-US" sz="2400" b="1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FDFD109F-C014-5D4B-BC09-51F502E4926F}"/>
              </a:ext>
            </a:extLst>
          </p:cNvPr>
          <p:cNvSpPr txBox="1"/>
          <p:nvPr/>
        </p:nvSpPr>
        <p:spPr>
          <a:xfrm>
            <a:off x="3479736" y="6349301"/>
            <a:ext cx="495649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u="sng" dirty="0">
                <a:solidFill>
                  <a:srgbClr val="0432FF"/>
                </a:solidFill>
                <a:latin typeface="Calibri" charset="0"/>
                <a:ea typeface="Calibri" charset="0"/>
                <a:cs typeface="Calibri" charset="0"/>
              </a:rPr>
              <a:t>28</a:t>
            </a:r>
          </a:p>
        </p:txBody>
      </p:sp>
    </p:spTree>
    <p:extLst>
      <p:ext uri="{BB962C8B-B14F-4D97-AF65-F5344CB8AC3E}">
        <p14:creationId xmlns:p14="http://schemas.microsoft.com/office/powerpoint/2010/main" val="19106290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37">
            <a:extLst>
              <a:ext uri="{FF2B5EF4-FFF2-40B4-BE49-F238E27FC236}">
                <a16:creationId xmlns:a16="http://schemas.microsoft.com/office/drawing/2014/main" id="{356B5A87-78E7-ED40-BAFA-C3D4492227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3767" y="145096"/>
            <a:ext cx="6457123" cy="3122359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92112" y="3779837"/>
            <a:ext cx="3138616" cy="1507524"/>
          </a:xfrm>
          <a:prstGeom prst="roundRect">
            <a:avLst>
              <a:gd name="adj" fmla="val 6933"/>
            </a:avLst>
          </a:pr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B9C5E23F-C75C-EC44-97AC-C7A551789803}"/>
              </a:ext>
            </a:extLst>
          </p:cNvPr>
          <p:cNvSpPr/>
          <p:nvPr/>
        </p:nvSpPr>
        <p:spPr>
          <a:xfrm>
            <a:off x="620712" y="4313237"/>
            <a:ext cx="3733800" cy="1507524"/>
          </a:xfrm>
          <a:prstGeom prst="roundRect">
            <a:avLst>
              <a:gd name="adj" fmla="val 6933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468312" y="3856037"/>
            <a:ext cx="7377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Courier" charset="0"/>
                <a:ea typeface="Courier" charset="0"/>
                <a:cs typeface="Courier" charset="0"/>
              </a:rPr>
              <a:t>run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96912" y="5075237"/>
            <a:ext cx="1843774" cy="4408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leftArrow</a:t>
            </a:r>
            <a:endParaRPr lang="en-US" sz="24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5" name="Freeform 4"/>
          <p:cNvSpPr/>
          <p:nvPr/>
        </p:nvSpPr>
        <p:spPr>
          <a:xfrm>
            <a:off x="2678112" y="4999037"/>
            <a:ext cx="1565191" cy="687857"/>
          </a:xfrm>
          <a:custGeom>
            <a:avLst/>
            <a:gdLst>
              <a:gd name="connsiteX0" fmla="*/ 86497 w 4967416"/>
              <a:gd name="connsiteY0" fmla="*/ 333632 h 2162432"/>
              <a:gd name="connsiteX1" fmla="*/ 98854 w 4967416"/>
              <a:gd name="connsiteY1" fmla="*/ 1668162 h 2162432"/>
              <a:gd name="connsiteX2" fmla="*/ 123568 w 4967416"/>
              <a:gd name="connsiteY2" fmla="*/ 2051221 h 2162432"/>
              <a:gd name="connsiteX3" fmla="*/ 679622 w 4967416"/>
              <a:gd name="connsiteY3" fmla="*/ 2038865 h 2162432"/>
              <a:gd name="connsiteX4" fmla="*/ 1161535 w 4967416"/>
              <a:gd name="connsiteY4" fmla="*/ 2014151 h 2162432"/>
              <a:gd name="connsiteX5" fmla="*/ 1655806 w 4967416"/>
              <a:gd name="connsiteY5" fmla="*/ 2026508 h 2162432"/>
              <a:gd name="connsiteX6" fmla="*/ 1729946 w 4967416"/>
              <a:gd name="connsiteY6" fmla="*/ 2051221 h 2162432"/>
              <a:gd name="connsiteX7" fmla="*/ 1853514 w 4967416"/>
              <a:gd name="connsiteY7" fmla="*/ 2075935 h 2162432"/>
              <a:gd name="connsiteX8" fmla="*/ 2693773 w 4967416"/>
              <a:gd name="connsiteY8" fmla="*/ 2088292 h 2162432"/>
              <a:gd name="connsiteX9" fmla="*/ 3150973 w 4967416"/>
              <a:gd name="connsiteY9" fmla="*/ 2075935 h 2162432"/>
              <a:gd name="connsiteX10" fmla="*/ 3855308 w 4967416"/>
              <a:gd name="connsiteY10" fmla="*/ 2088292 h 2162432"/>
              <a:gd name="connsiteX11" fmla="*/ 3978876 w 4967416"/>
              <a:gd name="connsiteY11" fmla="*/ 2100648 h 2162432"/>
              <a:gd name="connsiteX12" fmla="*/ 4028303 w 4967416"/>
              <a:gd name="connsiteY12" fmla="*/ 2113005 h 2162432"/>
              <a:gd name="connsiteX13" fmla="*/ 4114800 w 4967416"/>
              <a:gd name="connsiteY13" fmla="*/ 2137719 h 2162432"/>
              <a:gd name="connsiteX14" fmla="*/ 4275438 w 4967416"/>
              <a:gd name="connsiteY14" fmla="*/ 2162432 h 2162432"/>
              <a:gd name="connsiteX15" fmla="*/ 4374292 w 4967416"/>
              <a:gd name="connsiteY15" fmla="*/ 2150075 h 2162432"/>
              <a:gd name="connsiteX16" fmla="*/ 4460789 w 4967416"/>
              <a:gd name="connsiteY16" fmla="*/ 2137719 h 2162432"/>
              <a:gd name="connsiteX17" fmla="*/ 4584357 w 4967416"/>
              <a:gd name="connsiteY17" fmla="*/ 2125362 h 2162432"/>
              <a:gd name="connsiteX18" fmla="*/ 4683211 w 4967416"/>
              <a:gd name="connsiteY18" fmla="*/ 2100648 h 2162432"/>
              <a:gd name="connsiteX19" fmla="*/ 4806779 w 4967416"/>
              <a:gd name="connsiteY19" fmla="*/ 2075935 h 2162432"/>
              <a:gd name="connsiteX20" fmla="*/ 4967416 w 4967416"/>
              <a:gd name="connsiteY20" fmla="*/ 2063578 h 2162432"/>
              <a:gd name="connsiteX21" fmla="*/ 4942703 w 4967416"/>
              <a:gd name="connsiteY21" fmla="*/ 1828800 h 2162432"/>
              <a:gd name="connsiteX22" fmla="*/ 4893276 w 4967416"/>
              <a:gd name="connsiteY22" fmla="*/ 1729946 h 2162432"/>
              <a:gd name="connsiteX23" fmla="*/ 4880919 w 4967416"/>
              <a:gd name="connsiteY23" fmla="*/ 1680519 h 2162432"/>
              <a:gd name="connsiteX24" fmla="*/ 4831492 w 4967416"/>
              <a:gd name="connsiteY24" fmla="*/ 1594021 h 2162432"/>
              <a:gd name="connsiteX25" fmla="*/ 4782065 w 4967416"/>
              <a:gd name="connsiteY25" fmla="*/ 1470454 h 2162432"/>
              <a:gd name="connsiteX26" fmla="*/ 4769708 w 4967416"/>
              <a:gd name="connsiteY26" fmla="*/ 1433383 h 2162432"/>
              <a:gd name="connsiteX27" fmla="*/ 4757352 w 4967416"/>
              <a:gd name="connsiteY27" fmla="*/ 1383956 h 2162432"/>
              <a:gd name="connsiteX28" fmla="*/ 4732638 w 4967416"/>
              <a:gd name="connsiteY28" fmla="*/ 1346886 h 2162432"/>
              <a:gd name="connsiteX29" fmla="*/ 4720281 w 4967416"/>
              <a:gd name="connsiteY29" fmla="*/ 1297459 h 2162432"/>
              <a:gd name="connsiteX30" fmla="*/ 4695568 w 4967416"/>
              <a:gd name="connsiteY30" fmla="*/ 1223319 h 2162432"/>
              <a:gd name="connsiteX31" fmla="*/ 4683211 w 4967416"/>
              <a:gd name="connsiteY31" fmla="*/ 1161535 h 2162432"/>
              <a:gd name="connsiteX32" fmla="*/ 4646141 w 4967416"/>
              <a:gd name="connsiteY32" fmla="*/ 939113 h 2162432"/>
              <a:gd name="connsiteX33" fmla="*/ 4633784 w 4967416"/>
              <a:gd name="connsiteY33" fmla="*/ 864973 h 2162432"/>
              <a:gd name="connsiteX34" fmla="*/ 4621427 w 4967416"/>
              <a:gd name="connsiteY34" fmla="*/ 766119 h 2162432"/>
              <a:gd name="connsiteX35" fmla="*/ 4609070 w 4967416"/>
              <a:gd name="connsiteY35" fmla="*/ 704335 h 2162432"/>
              <a:gd name="connsiteX36" fmla="*/ 4596714 w 4967416"/>
              <a:gd name="connsiteY36" fmla="*/ 593124 h 2162432"/>
              <a:gd name="connsiteX37" fmla="*/ 4559643 w 4967416"/>
              <a:gd name="connsiteY37" fmla="*/ 111210 h 2162432"/>
              <a:gd name="connsiteX38" fmla="*/ 3361038 w 4967416"/>
              <a:gd name="connsiteY38" fmla="*/ 98854 h 2162432"/>
              <a:gd name="connsiteX39" fmla="*/ 3039762 w 4967416"/>
              <a:gd name="connsiteY39" fmla="*/ 37070 h 2162432"/>
              <a:gd name="connsiteX40" fmla="*/ 2928552 w 4967416"/>
              <a:gd name="connsiteY40" fmla="*/ 24713 h 2162432"/>
              <a:gd name="connsiteX41" fmla="*/ 2767914 w 4967416"/>
              <a:gd name="connsiteY41" fmla="*/ 0 h 2162432"/>
              <a:gd name="connsiteX42" fmla="*/ 2162433 w 4967416"/>
              <a:gd name="connsiteY42" fmla="*/ 12356 h 2162432"/>
              <a:gd name="connsiteX43" fmla="*/ 1198606 w 4967416"/>
              <a:gd name="connsiteY43" fmla="*/ 24713 h 2162432"/>
              <a:gd name="connsiteX44" fmla="*/ 1050324 w 4967416"/>
              <a:gd name="connsiteY44" fmla="*/ 49427 h 2162432"/>
              <a:gd name="connsiteX45" fmla="*/ 1013254 w 4967416"/>
              <a:gd name="connsiteY45" fmla="*/ 61783 h 2162432"/>
              <a:gd name="connsiteX46" fmla="*/ 0 w 4967416"/>
              <a:gd name="connsiteY46" fmla="*/ 86497 h 2162432"/>
              <a:gd name="connsiteX47" fmla="*/ 24714 w 4967416"/>
              <a:gd name="connsiteY47" fmla="*/ 185351 h 2162432"/>
              <a:gd name="connsiteX48" fmla="*/ 37070 w 4967416"/>
              <a:gd name="connsiteY48" fmla="*/ 222421 h 2162432"/>
              <a:gd name="connsiteX49" fmla="*/ 37070 w 4967416"/>
              <a:gd name="connsiteY49" fmla="*/ 234778 h 2162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4967416" h="2162432">
                <a:moveTo>
                  <a:pt x="86497" y="333632"/>
                </a:moveTo>
                <a:cubicBezTo>
                  <a:pt x="90616" y="778475"/>
                  <a:pt x="89255" y="1223403"/>
                  <a:pt x="98854" y="1668162"/>
                </a:cubicBezTo>
                <a:cubicBezTo>
                  <a:pt x="101615" y="1796084"/>
                  <a:pt x="15715" y="1982378"/>
                  <a:pt x="123568" y="2051221"/>
                </a:cubicBezTo>
                <a:cubicBezTo>
                  <a:pt x="279843" y="2150971"/>
                  <a:pt x="494271" y="2042984"/>
                  <a:pt x="679622" y="2038865"/>
                </a:cubicBezTo>
                <a:lnTo>
                  <a:pt x="1161535" y="2014151"/>
                </a:lnTo>
                <a:cubicBezTo>
                  <a:pt x="1326343" y="2014151"/>
                  <a:pt x="1491049" y="2022389"/>
                  <a:pt x="1655806" y="2026508"/>
                </a:cubicBezTo>
                <a:cubicBezTo>
                  <a:pt x="1680519" y="2034746"/>
                  <a:pt x="1704674" y="2044903"/>
                  <a:pt x="1729946" y="2051221"/>
                </a:cubicBezTo>
                <a:cubicBezTo>
                  <a:pt x="1770697" y="2061409"/>
                  <a:pt x="1853514" y="2075935"/>
                  <a:pt x="1853514" y="2075935"/>
                </a:cubicBezTo>
                <a:cubicBezTo>
                  <a:pt x="2138297" y="2218324"/>
                  <a:pt x="1891027" y="2104188"/>
                  <a:pt x="2693773" y="2088292"/>
                </a:cubicBezTo>
                <a:lnTo>
                  <a:pt x="3150973" y="2075935"/>
                </a:lnTo>
                <a:lnTo>
                  <a:pt x="3855308" y="2088292"/>
                </a:lnTo>
                <a:cubicBezTo>
                  <a:pt x="3896684" y="2089527"/>
                  <a:pt x="3937897" y="2094794"/>
                  <a:pt x="3978876" y="2100648"/>
                </a:cubicBezTo>
                <a:cubicBezTo>
                  <a:pt x="3995688" y="2103050"/>
                  <a:pt x="4011919" y="2108536"/>
                  <a:pt x="4028303" y="2113005"/>
                </a:cubicBezTo>
                <a:cubicBezTo>
                  <a:pt x="4057232" y="2120895"/>
                  <a:pt x="4085582" y="2130976"/>
                  <a:pt x="4114800" y="2137719"/>
                </a:cubicBezTo>
                <a:cubicBezTo>
                  <a:pt x="4142645" y="2144145"/>
                  <a:pt x="4251352" y="2158991"/>
                  <a:pt x="4275438" y="2162432"/>
                </a:cubicBezTo>
                <a:lnTo>
                  <a:pt x="4374292" y="2150075"/>
                </a:lnTo>
                <a:cubicBezTo>
                  <a:pt x="4403162" y="2146226"/>
                  <a:pt x="4431863" y="2141122"/>
                  <a:pt x="4460789" y="2137719"/>
                </a:cubicBezTo>
                <a:cubicBezTo>
                  <a:pt x="4501900" y="2132882"/>
                  <a:pt x="4543325" y="2130833"/>
                  <a:pt x="4584357" y="2125362"/>
                </a:cubicBezTo>
                <a:cubicBezTo>
                  <a:pt x="4704651" y="2109322"/>
                  <a:pt x="4597851" y="2120346"/>
                  <a:pt x="4683211" y="2100648"/>
                </a:cubicBezTo>
                <a:cubicBezTo>
                  <a:pt x="4724140" y="2091203"/>
                  <a:pt x="4764898" y="2079157"/>
                  <a:pt x="4806779" y="2075935"/>
                </a:cubicBezTo>
                <a:lnTo>
                  <a:pt x="4967416" y="2063578"/>
                </a:lnTo>
                <a:cubicBezTo>
                  <a:pt x="4967293" y="2061861"/>
                  <a:pt x="4961410" y="1877439"/>
                  <a:pt x="4942703" y="1828800"/>
                </a:cubicBezTo>
                <a:cubicBezTo>
                  <a:pt x="4929478" y="1794415"/>
                  <a:pt x="4902211" y="1765687"/>
                  <a:pt x="4893276" y="1729946"/>
                </a:cubicBezTo>
                <a:cubicBezTo>
                  <a:pt x="4889157" y="1713470"/>
                  <a:pt x="4886882" y="1696420"/>
                  <a:pt x="4880919" y="1680519"/>
                </a:cubicBezTo>
                <a:cubicBezTo>
                  <a:pt x="4867480" y="1644683"/>
                  <a:pt x="4851979" y="1624752"/>
                  <a:pt x="4831492" y="1594021"/>
                </a:cubicBezTo>
                <a:cubicBezTo>
                  <a:pt x="4808511" y="1502101"/>
                  <a:pt x="4833111" y="1585308"/>
                  <a:pt x="4782065" y="1470454"/>
                </a:cubicBezTo>
                <a:cubicBezTo>
                  <a:pt x="4776775" y="1458551"/>
                  <a:pt x="4773286" y="1445907"/>
                  <a:pt x="4769708" y="1433383"/>
                </a:cubicBezTo>
                <a:cubicBezTo>
                  <a:pt x="4765043" y="1417054"/>
                  <a:pt x="4764042" y="1399566"/>
                  <a:pt x="4757352" y="1383956"/>
                </a:cubicBezTo>
                <a:cubicBezTo>
                  <a:pt x="4751502" y="1370306"/>
                  <a:pt x="4740876" y="1359243"/>
                  <a:pt x="4732638" y="1346886"/>
                </a:cubicBezTo>
                <a:cubicBezTo>
                  <a:pt x="4728519" y="1330410"/>
                  <a:pt x="4725161" y="1313726"/>
                  <a:pt x="4720281" y="1297459"/>
                </a:cubicBezTo>
                <a:cubicBezTo>
                  <a:pt x="4712796" y="1272508"/>
                  <a:pt x="4702422" y="1248451"/>
                  <a:pt x="4695568" y="1223319"/>
                </a:cubicBezTo>
                <a:cubicBezTo>
                  <a:pt x="4690042" y="1203057"/>
                  <a:pt x="4686861" y="1182218"/>
                  <a:pt x="4683211" y="1161535"/>
                </a:cubicBezTo>
                <a:cubicBezTo>
                  <a:pt x="4683155" y="1161218"/>
                  <a:pt x="4652346" y="976342"/>
                  <a:pt x="4646141" y="939113"/>
                </a:cubicBezTo>
                <a:cubicBezTo>
                  <a:pt x="4642022" y="914400"/>
                  <a:pt x="4636892" y="889834"/>
                  <a:pt x="4633784" y="864973"/>
                </a:cubicBezTo>
                <a:cubicBezTo>
                  <a:pt x="4629665" y="832022"/>
                  <a:pt x="4626477" y="798941"/>
                  <a:pt x="4621427" y="766119"/>
                </a:cubicBezTo>
                <a:cubicBezTo>
                  <a:pt x="4618233" y="745361"/>
                  <a:pt x="4612040" y="725126"/>
                  <a:pt x="4609070" y="704335"/>
                </a:cubicBezTo>
                <a:cubicBezTo>
                  <a:pt x="4603795" y="667411"/>
                  <a:pt x="4599992" y="630278"/>
                  <a:pt x="4596714" y="593124"/>
                </a:cubicBezTo>
                <a:cubicBezTo>
                  <a:pt x="4580217" y="406157"/>
                  <a:pt x="4572181" y="286745"/>
                  <a:pt x="4559643" y="111210"/>
                </a:cubicBezTo>
                <a:cubicBezTo>
                  <a:pt x="4061226" y="132881"/>
                  <a:pt x="4079508" y="138769"/>
                  <a:pt x="3361038" y="98854"/>
                </a:cubicBezTo>
                <a:cubicBezTo>
                  <a:pt x="3206187" y="90251"/>
                  <a:pt x="3176367" y="52249"/>
                  <a:pt x="3039762" y="37070"/>
                </a:cubicBezTo>
                <a:lnTo>
                  <a:pt x="2928552" y="24713"/>
                </a:lnTo>
                <a:cubicBezTo>
                  <a:pt x="2864963" y="16764"/>
                  <a:pt x="2829741" y="10304"/>
                  <a:pt x="2767914" y="0"/>
                </a:cubicBezTo>
                <a:lnTo>
                  <a:pt x="2162433" y="12356"/>
                </a:lnTo>
                <a:lnTo>
                  <a:pt x="1198606" y="24713"/>
                </a:lnTo>
                <a:cubicBezTo>
                  <a:pt x="1149476" y="25856"/>
                  <a:pt x="1097920" y="35829"/>
                  <a:pt x="1050324" y="49427"/>
                </a:cubicBezTo>
                <a:cubicBezTo>
                  <a:pt x="1037800" y="53005"/>
                  <a:pt x="1026234" y="60701"/>
                  <a:pt x="1013254" y="61783"/>
                </a:cubicBezTo>
                <a:cubicBezTo>
                  <a:pt x="775110" y="81628"/>
                  <a:pt x="50019" y="85677"/>
                  <a:pt x="0" y="86497"/>
                </a:cubicBezTo>
                <a:cubicBezTo>
                  <a:pt x="8238" y="119448"/>
                  <a:pt x="13974" y="153128"/>
                  <a:pt x="24714" y="185351"/>
                </a:cubicBezTo>
                <a:cubicBezTo>
                  <a:pt x="28833" y="197708"/>
                  <a:pt x="33911" y="209785"/>
                  <a:pt x="37070" y="222421"/>
                </a:cubicBezTo>
                <a:cubicBezTo>
                  <a:pt x="38069" y="226417"/>
                  <a:pt x="37070" y="230659"/>
                  <a:pt x="37070" y="234778"/>
                </a:cubicBez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8319960" y="3112325"/>
            <a:ext cx="870751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heap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6792912" y="5151437"/>
            <a:ext cx="563563" cy="563563"/>
          </a:xfrm>
          <a:prstGeom prst="rect">
            <a:avLst/>
          </a:prstGeom>
          <a:solidFill>
            <a:schemeClr val="bg1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2400">
                <a:latin typeface="Courier" charset="0"/>
                <a:ea typeface="Courier" charset="0"/>
                <a:cs typeface="Courier" charset="0"/>
              </a:rPr>
              <a:t>e</a:t>
            </a:r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7326312" y="5151437"/>
            <a:ext cx="563563" cy="563563"/>
          </a:xfrm>
          <a:prstGeom prst="rect">
            <a:avLst/>
          </a:prstGeom>
          <a:solidFill>
            <a:schemeClr val="bg1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2400">
                <a:latin typeface="Courier" charset="0"/>
                <a:ea typeface="Courier" charset="0"/>
                <a:cs typeface="Courier" charset="0"/>
              </a:rPr>
              <a:t>l</a:t>
            </a: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7859712" y="5151437"/>
            <a:ext cx="563563" cy="563563"/>
          </a:xfrm>
          <a:prstGeom prst="rect">
            <a:avLst/>
          </a:prstGeom>
          <a:solidFill>
            <a:schemeClr val="bg1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2400">
                <a:latin typeface="Courier" charset="0"/>
                <a:ea typeface="Courier" charset="0"/>
                <a:cs typeface="Courier" charset="0"/>
              </a:rPr>
              <a:t>l</a:t>
            </a: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8393112" y="5151437"/>
            <a:ext cx="563563" cy="563563"/>
          </a:xfrm>
          <a:prstGeom prst="rect">
            <a:avLst/>
          </a:prstGeom>
          <a:solidFill>
            <a:schemeClr val="bg1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2400">
                <a:latin typeface="Courier" charset="0"/>
                <a:ea typeface="Courier" charset="0"/>
                <a:cs typeface="Courier" charset="0"/>
              </a:rPr>
              <a:t>o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801800" y="3679253"/>
            <a:ext cx="495649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u="sng" dirty="0">
                <a:solidFill>
                  <a:srgbClr val="0432FF"/>
                </a:solidFill>
                <a:latin typeface="Calibri" charset="0"/>
                <a:ea typeface="Calibri" charset="0"/>
                <a:cs typeface="Calibri" charset="0"/>
              </a:rPr>
              <a:t>28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059112" y="5075237"/>
            <a:ext cx="495649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u="sng" dirty="0">
                <a:solidFill>
                  <a:srgbClr val="0432FF"/>
                </a:solidFill>
                <a:latin typeface="Calibri" charset="0"/>
                <a:ea typeface="Calibri" charset="0"/>
                <a:cs typeface="Calibri" charset="0"/>
              </a:rPr>
              <a:t>28</a:t>
            </a:r>
          </a:p>
        </p:txBody>
      </p:sp>
      <p:sp>
        <p:nvSpPr>
          <p:cNvPr id="9" name="Freeform 8"/>
          <p:cNvSpPr/>
          <p:nvPr/>
        </p:nvSpPr>
        <p:spPr>
          <a:xfrm>
            <a:off x="6349873" y="4197413"/>
            <a:ext cx="3730752" cy="2728277"/>
          </a:xfrm>
          <a:custGeom>
            <a:avLst/>
            <a:gdLst>
              <a:gd name="connsiteX0" fmla="*/ 3157728 w 3730752"/>
              <a:gd name="connsiteY0" fmla="*/ 121920 h 1454105"/>
              <a:gd name="connsiteX1" fmla="*/ 2474976 w 3730752"/>
              <a:gd name="connsiteY1" fmla="*/ 121920 h 1454105"/>
              <a:gd name="connsiteX2" fmla="*/ 2340864 w 3730752"/>
              <a:gd name="connsiteY2" fmla="*/ 97536 h 1454105"/>
              <a:gd name="connsiteX3" fmla="*/ 2255520 w 3730752"/>
              <a:gd name="connsiteY3" fmla="*/ 60960 h 1454105"/>
              <a:gd name="connsiteX4" fmla="*/ 2206752 w 3730752"/>
              <a:gd name="connsiteY4" fmla="*/ 36576 h 1454105"/>
              <a:gd name="connsiteX5" fmla="*/ 2121408 w 3730752"/>
              <a:gd name="connsiteY5" fmla="*/ 12192 h 1454105"/>
              <a:gd name="connsiteX6" fmla="*/ 1950720 w 3730752"/>
              <a:gd name="connsiteY6" fmla="*/ 0 h 1454105"/>
              <a:gd name="connsiteX7" fmla="*/ 1316736 w 3730752"/>
              <a:gd name="connsiteY7" fmla="*/ 12192 h 1454105"/>
              <a:gd name="connsiteX8" fmla="*/ 1170432 w 3730752"/>
              <a:gd name="connsiteY8" fmla="*/ 48768 h 1454105"/>
              <a:gd name="connsiteX9" fmla="*/ 1121664 w 3730752"/>
              <a:gd name="connsiteY9" fmla="*/ 60960 h 1454105"/>
              <a:gd name="connsiteX10" fmla="*/ 816864 w 3730752"/>
              <a:gd name="connsiteY10" fmla="*/ 73152 h 1454105"/>
              <a:gd name="connsiteX11" fmla="*/ 743712 w 3730752"/>
              <a:gd name="connsiteY11" fmla="*/ 97536 h 1454105"/>
              <a:gd name="connsiteX12" fmla="*/ 256032 w 3730752"/>
              <a:gd name="connsiteY12" fmla="*/ 121920 h 1454105"/>
              <a:gd name="connsiteX13" fmla="*/ 182880 w 3730752"/>
              <a:gd name="connsiteY13" fmla="*/ 182880 h 1454105"/>
              <a:gd name="connsiteX14" fmla="*/ 158496 w 3730752"/>
              <a:gd name="connsiteY14" fmla="*/ 219456 h 1454105"/>
              <a:gd name="connsiteX15" fmla="*/ 85344 w 3730752"/>
              <a:gd name="connsiteY15" fmla="*/ 292608 h 1454105"/>
              <a:gd name="connsiteX16" fmla="*/ 73152 w 3730752"/>
              <a:gd name="connsiteY16" fmla="*/ 329184 h 1454105"/>
              <a:gd name="connsiteX17" fmla="*/ 36576 w 3730752"/>
              <a:gd name="connsiteY17" fmla="*/ 353568 h 1454105"/>
              <a:gd name="connsiteX18" fmla="*/ 12192 w 3730752"/>
              <a:gd name="connsiteY18" fmla="*/ 426720 h 1454105"/>
              <a:gd name="connsiteX19" fmla="*/ 0 w 3730752"/>
              <a:gd name="connsiteY19" fmla="*/ 463296 h 1454105"/>
              <a:gd name="connsiteX20" fmla="*/ 12192 w 3730752"/>
              <a:gd name="connsiteY20" fmla="*/ 1097280 h 1454105"/>
              <a:gd name="connsiteX21" fmla="*/ 24384 w 3730752"/>
              <a:gd name="connsiteY21" fmla="*/ 1133856 h 1454105"/>
              <a:gd name="connsiteX22" fmla="*/ 60960 w 3730752"/>
              <a:gd name="connsiteY22" fmla="*/ 1170432 h 1454105"/>
              <a:gd name="connsiteX23" fmla="*/ 146304 w 3730752"/>
              <a:gd name="connsiteY23" fmla="*/ 1267968 h 1454105"/>
              <a:gd name="connsiteX24" fmla="*/ 219456 w 3730752"/>
              <a:gd name="connsiteY24" fmla="*/ 1328928 h 1454105"/>
              <a:gd name="connsiteX25" fmla="*/ 390144 w 3730752"/>
              <a:gd name="connsiteY25" fmla="*/ 1377696 h 1454105"/>
              <a:gd name="connsiteX26" fmla="*/ 487680 w 3730752"/>
              <a:gd name="connsiteY26" fmla="*/ 1402080 h 1454105"/>
              <a:gd name="connsiteX27" fmla="*/ 536448 w 3730752"/>
              <a:gd name="connsiteY27" fmla="*/ 1414272 h 1454105"/>
              <a:gd name="connsiteX28" fmla="*/ 573024 w 3730752"/>
              <a:gd name="connsiteY28" fmla="*/ 1426464 h 1454105"/>
              <a:gd name="connsiteX29" fmla="*/ 2206752 w 3730752"/>
              <a:gd name="connsiteY29" fmla="*/ 1438656 h 1454105"/>
              <a:gd name="connsiteX30" fmla="*/ 2584704 w 3730752"/>
              <a:gd name="connsiteY30" fmla="*/ 1438656 h 1454105"/>
              <a:gd name="connsiteX31" fmla="*/ 2816352 w 3730752"/>
              <a:gd name="connsiteY31" fmla="*/ 1402080 h 1454105"/>
              <a:gd name="connsiteX32" fmla="*/ 3255264 w 3730752"/>
              <a:gd name="connsiteY32" fmla="*/ 1389888 h 1454105"/>
              <a:gd name="connsiteX33" fmla="*/ 3377184 w 3730752"/>
              <a:gd name="connsiteY33" fmla="*/ 1365504 h 1454105"/>
              <a:gd name="connsiteX34" fmla="*/ 3486912 w 3730752"/>
              <a:gd name="connsiteY34" fmla="*/ 1341120 h 1454105"/>
              <a:gd name="connsiteX35" fmla="*/ 3560064 w 3730752"/>
              <a:gd name="connsiteY35" fmla="*/ 1316736 h 1454105"/>
              <a:gd name="connsiteX36" fmla="*/ 3645408 w 3730752"/>
              <a:gd name="connsiteY36" fmla="*/ 1280160 h 1454105"/>
              <a:gd name="connsiteX37" fmla="*/ 3706368 w 3730752"/>
              <a:gd name="connsiteY37" fmla="*/ 1207008 h 1454105"/>
              <a:gd name="connsiteX38" fmla="*/ 3730752 w 3730752"/>
              <a:gd name="connsiteY38" fmla="*/ 1170432 h 1454105"/>
              <a:gd name="connsiteX39" fmla="*/ 3706368 w 3730752"/>
              <a:gd name="connsiteY39" fmla="*/ 999744 h 1454105"/>
              <a:gd name="connsiteX40" fmla="*/ 3694176 w 3730752"/>
              <a:gd name="connsiteY40" fmla="*/ 963168 h 1454105"/>
              <a:gd name="connsiteX41" fmla="*/ 3669792 w 3730752"/>
              <a:gd name="connsiteY41" fmla="*/ 865632 h 1454105"/>
              <a:gd name="connsiteX42" fmla="*/ 3645408 w 3730752"/>
              <a:gd name="connsiteY42" fmla="*/ 792480 h 1454105"/>
              <a:gd name="connsiteX43" fmla="*/ 3608832 w 3730752"/>
              <a:gd name="connsiteY43" fmla="*/ 719328 h 1454105"/>
              <a:gd name="connsiteX44" fmla="*/ 3560064 w 3730752"/>
              <a:gd name="connsiteY44" fmla="*/ 609600 h 1454105"/>
              <a:gd name="connsiteX45" fmla="*/ 3535680 w 3730752"/>
              <a:gd name="connsiteY45" fmla="*/ 438912 h 1454105"/>
              <a:gd name="connsiteX46" fmla="*/ 3523488 w 3730752"/>
              <a:gd name="connsiteY46" fmla="*/ 390144 h 1454105"/>
              <a:gd name="connsiteX47" fmla="*/ 3450336 w 3730752"/>
              <a:gd name="connsiteY47" fmla="*/ 329184 h 1454105"/>
              <a:gd name="connsiteX48" fmla="*/ 3425952 w 3730752"/>
              <a:gd name="connsiteY48" fmla="*/ 292608 h 1454105"/>
              <a:gd name="connsiteX49" fmla="*/ 3389376 w 3730752"/>
              <a:gd name="connsiteY49" fmla="*/ 268224 h 1454105"/>
              <a:gd name="connsiteX50" fmla="*/ 3096768 w 3730752"/>
              <a:gd name="connsiteY50" fmla="*/ 231648 h 1454105"/>
              <a:gd name="connsiteX51" fmla="*/ 2987040 w 3730752"/>
              <a:gd name="connsiteY51" fmla="*/ 182880 h 1454105"/>
              <a:gd name="connsiteX52" fmla="*/ 2913888 w 3730752"/>
              <a:gd name="connsiteY52" fmla="*/ 121920 h 1454105"/>
              <a:gd name="connsiteX53" fmla="*/ 2840736 w 3730752"/>
              <a:gd name="connsiteY53" fmla="*/ 85344 h 1454105"/>
              <a:gd name="connsiteX54" fmla="*/ 2816352 w 3730752"/>
              <a:gd name="connsiteY54" fmla="*/ 36576 h 14541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3730752" h="1454105">
                <a:moveTo>
                  <a:pt x="3157728" y="121920"/>
                </a:moveTo>
                <a:cubicBezTo>
                  <a:pt x="2906569" y="184710"/>
                  <a:pt x="3092093" y="142839"/>
                  <a:pt x="2474976" y="121920"/>
                </a:cubicBezTo>
                <a:cubicBezTo>
                  <a:pt x="2424438" y="120207"/>
                  <a:pt x="2387543" y="109206"/>
                  <a:pt x="2340864" y="97536"/>
                </a:cubicBezTo>
                <a:cubicBezTo>
                  <a:pt x="2266741" y="48121"/>
                  <a:pt x="2345496" y="94701"/>
                  <a:pt x="2255520" y="60960"/>
                </a:cubicBezTo>
                <a:cubicBezTo>
                  <a:pt x="2238502" y="54578"/>
                  <a:pt x="2223457" y="43735"/>
                  <a:pt x="2206752" y="36576"/>
                </a:cubicBezTo>
                <a:cubicBezTo>
                  <a:pt x="2190569" y="29640"/>
                  <a:pt x="2135328" y="13739"/>
                  <a:pt x="2121408" y="12192"/>
                </a:cubicBezTo>
                <a:cubicBezTo>
                  <a:pt x="2064716" y="5893"/>
                  <a:pt x="2007616" y="4064"/>
                  <a:pt x="1950720" y="0"/>
                </a:cubicBezTo>
                <a:cubicBezTo>
                  <a:pt x="1739392" y="4064"/>
                  <a:pt x="1527839" y="1637"/>
                  <a:pt x="1316736" y="12192"/>
                </a:cubicBezTo>
                <a:lnTo>
                  <a:pt x="1170432" y="48768"/>
                </a:lnTo>
                <a:cubicBezTo>
                  <a:pt x="1154176" y="52832"/>
                  <a:pt x="1138407" y="60290"/>
                  <a:pt x="1121664" y="60960"/>
                </a:cubicBezTo>
                <a:lnTo>
                  <a:pt x="816864" y="73152"/>
                </a:lnTo>
                <a:cubicBezTo>
                  <a:pt x="792480" y="81280"/>
                  <a:pt x="768916" y="92495"/>
                  <a:pt x="743712" y="97536"/>
                </a:cubicBezTo>
                <a:cubicBezTo>
                  <a:pt x="543217" y="137635"/>
                  <a:pt x="703466" y="109136"/>
                  <a:pt x="256032" y="121920"/>
                </a:cubicBezTo>
                <a:cubicBezTo>
                  <a:pt x="220068" y="145896"/>
                  <a:pt x="212216" y="147677"/>
                  <a:pt x="182880" y="182880"/>
                </a:cubicBezTo>
                <a:cubicBezTo>
                  <a:pt x="173499" y="194137"/>
                  <a:pt x="168231" y="208504"/>
                  <a:pt x="158496" y="219456"/>
                </a:cubicBezTo>
                <a:cubicBezTo>
                  <a:pt x="135586" y="245230"/>
                  <a:pt x="85344" y="292608"/>
                  <a:pt x="85344" y="292608"/>
                </a:cubicBezTo>
                <a:cubicBezTo>
                  <a:pt x="81280" y="304800"/>
                  <a:pt x="81180" y="319149"/>
                  <a:pt x="73152" y="329184"/>
                </a:cubicBezTo>
                <a:cubicBezTo>
                  <a:pt x="63998" y="340626"/>
                  <a:pt x="44342" y="341142"/>
                  <a:pt x="36576" y="353568"/>
                </a:cubicBezTo>
                <a:cubicBezTo>
                  <a:pt x="22953" y="375364"/>
                  <a:pt x="20320" y="402336"/>
                  <a:pt x="12192" y="426720"/>
                </a:cubicBezTo>
                <a:lnTo>
                  <a:pt x="0" y="463296"/>
                </a:lnTo>
                <a:cubicBezTo>
                  <a:pt x="4064" y="674624"/>
                  <a:pt x="4511" y="886053"/>
                  <a:pt x="12192" y="1097280"/>
                </a:cubicBezTo>
                <a:cubicBezTo>
                  <a:pt x="12659" y="1110123"/>
                  <a:pt x="17255" y="1123163"/>
                  <a:pt x="24384" y="1133856"/>
                </a:cubicBezTo>
                <a:cubicBezTo>
                  <a:pt x="33948" y="1148202"/>
                  <a:pt x="50374" y="1156822"/>
                  <a:pt x="60960" y="1170432"/>
                </a:cubicBezTo>
                <a:cubicBezTo>
                  <a:pt x="189725" y="1335987"/>
                  <a:pt x="49410" y="1187223"/>
                  <a:pt x="146304" y="1267968"/>
                </a:cubicBezTo>
                <a:cubicBezTo>
                  <a:pt x="179117" y="1295312"/>
                  <a:pt x="180537" y="1311631"/>
                  <a:pt x="219456" y="1328928"/>
                </a:cubicBezTo>
                <a:cubicBezTo>
                  <a:pt x="264432" y="1348917"/>
                  <a:pt x="345862" y="1366625"/>
                  <a:pt x="390144" y="1377696"/>
                </a:cubicBezTo>
                <a:lnTo>
                  <a:pt x="487680" y="1402080"/>
                </a:lnTo>
                <a:cubicBezTo>
                  <a:pt x="503936" y="1406144"/>
                  <a:pt x="520552" y="1408973"/>
                  <a:pt x="536448" y="1414272"/>
                </a:cubicBezTo>
                <a:cubicBezTo>
                  <a:pt x="548640" y="1418336"/>
                  <a:pt x="560174" y="1426276"/>
                  <a:pt x="573024" y="1426464"/>
                </a:cubicBezTo>
                <a:lnTo>
                  <a:pt x="2206752" y="1438656"/>
                </a:lnTo>
                <a:cubicBezTo>
                  <a:pt x="2373031" y="1457131"/>
                  <a:pt x="2358517" y="1461275"/>
                  <a:pt x="2584704" y="1438656"/>
                </a:cubicBezTo>
                <a:cubicBezTo>
                  <a:pt x="2988920" y="1398234"/>
                  <a:pt x="2296414" y="1424205"/>
                  <a:pt x="2816352" y="1402080"/>
                </a:cubicBezTo>
                <a:cubicBezTo>
                  <a:pt x="2962580" y="1395858"/>
                  <a:pt x="3108960" y="1393952"/>
                  <a:pt x="3255264" y="1389888"/>
                </a:cubicBezTo>
                <a:cubicBezTo>
                  <a:pt x="3464355" y="1360018"/>
                  <a:pt x="3263694" y="1393877"/>
                  <a:pt x="3377184" y="1365504"/>
                </a:cubicBezTo>
                <a:cubicBezTo>
                  <a:pt x="3446793" y="1348102"/>
                  <a:pt x="3424333" y="1359894"/>
                  <a:pt x="3486912" y="1341120"/>
                </a:cubicBezTo>
                <a:cubicBezTo>
                  <a:pt x="3511531" y="1333734"/>
                  <a:pt x="3537075" y="1328231"/>
                  <a:pt x="3560064" y="1316736"/>
                </a:cubicBezTo>
                <a:cubicBezTo>
                  <a:pt x="3620327" y="1286605"/>
                  <a:pt x="3591590" y="1298099"/>
                  <a:pt x="3645408" y="1280160"/>
                </a:cubicBezTo>
                <a:cubicBezTo>
                  <a:pt x="3705949" y="1189349"/>
                  <a:pt x="3628139" y="1300882"/>
                  <a:pt x="3706368" y="1207008"/>
                </a:cubicBezTo>
                <a:cubicBezTo>
                  <a:pt x="3715749" y="1195751"/>
                  <a:pt x="3722624" y="1182624"/>
                  <a:pt x="3730752" y="1170432"/>
                </a:cubicBezTo>
                <a:cubicBezTo>
                  <a:pt x="3722624" y="1113536"/>
                  <a:pt x="3716356" y="1056343"/>
                  <a:pt x="3706368" y="999744"/>
                </a:cubicBezTo>
                <a:cubicBezTo>
                  <a:pt x="3704135" y="987088"/>
                  <a:pt x="3697557" y="975567"/>
                  <a:pt x="3694176" y="963168"/>
                </a:cubicBezTo>
                <a:cubicBezTo>
                  <a:pt x="3685358" y="930836"/>
                  <a:pt x="3680390" y="897425"/>
                  <a:pt x="3669792" y="865632"/>
                </a:cubicBezTo>
                <a:cubicBezTo>
                  <a:pt x="3661664" y="841248"/>
                  <a:pt x="3659665" y="813866"/>
                  <a:pt x="3645408" y="792480"/>
                </a:cubicBezTo>
                <a:cubicBezTo>
                  <a:pt x="3575527" y="687658"/>
                  <a:pt x="3659309" y="820282"/>
                  <a:pt x="3608832" y="719328"/>
                </a:cubicBezTo>
                <a:cubicBezTo>
                  <a:pt x="3574779" y="651221"/>
                  <a:pt x="3581033" y="714447"/>
                  <a:pt x="3560064" y="609600"/>
                </a:cubicBezTo>
                <a:cubicBezTo>
                  <a:pt x="3527065" y="444605"/>
                  <a:pt x="3574294" y="689906"/>
                  <a:pt x="3535680" y="438912"/>
                </a:cubicBezTo>
                <a:cubicBezTo>
                  <a:pt x="3533132" y="422351"/>
                  <a:pt x="3531801" y="404693"/>
                  <a:pt x="3523488" y="390144"/>
                </a:cubicBezTo>
                <a:cubicBezTo>
                  <a:pt x="3509046" y="364870"/>
                  <a:pt x="3473643" y="344722"/>
                  <a:pt x="3450336" y="329184"/>
                </a:cubicBezTo>
                <a:cubicBezTo>
                  <a:pt x="3442208" y="316992"/>
                  <a:pt x="3436313" y="302969"/>
                  <a:pt x="3425952" y="292608"/>
                </a:cubicBezTo>
                <a:cubicBezTo>
                  <a:pt x="3415591" y="282247"/>
                  <a:pt x="3402766" y="274175"/>
                  <a:pt x="3389376" y="268224"/>
                </a:cubicBezTo>
                <a:cubicBezTo>
                  <a:pt x="3287478" y="222936"/>
                  <a:pt x="3225706" y="238811"/>
                  <a:pt x="3096768" y="231648"/>
                </a:cubicBezTo>
                <a:cubicBezTo>
                  <a:pt x="3043606" y="213927"/>
                  <a:pt x="3025681" y="215081"/>
                  <a:pt x="2987040" y="182880"/>
                </a:cubicBezTo>
                <a:cubicBezTo>
                  <a:pt x="2946594" y="149175"/>
                  <a:pt x="2959294" y="144623"/>
                  <a:pt x="2913888" y="121920"/>
                </a:cubicBezTo>
                <a:cubicBezTo>
                  <a:pt x="2812934" y="71443"/>
                  <a:pt x="2945558" y="155225"/>
                  <a:pt x="2840736" y="85344"/>
                </a:cubicBezTo>
                <a:cubicBezTo>
                  <a:pt x="2814098" y="45387"/>
                  <a:pt x="2816352" y="63421"/>
                  <a:pt x="2816352" y="36576"/>
                </a:cubicBez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3CD12EC-3365-7A41-8AC4-1DC98538CD8F}"/>
              </a:ext>
            </a:extLst>
          </p:cNvPr>
          <p:cNvSpPr txBox="1"/>
          <p:nvPr/>
        </p:nvSpPr>
        <p:spPr>
          <a:xfrm>
            <a:off x="696912" y="4465637"/>
            <a:ext cx="2581156" cy="4408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>
                <a:latin typeface="Courier" charset="0"/>
                <a:ea typeface="Courier" charset="0"/>
                <a:cs typeface="Courier" charset="0"/>
              </a:rPr>
              <a:t>showLeftArrow</a:t>
            </a:r>
            <a:endParaRPr lang="en-US" sz="2400" b="1" dirty="0">
              <a:latin typeface="Courier" charset="0"/>
              <a:ea typeface="Courier" charset="0"/>
              <a:cs typeface="Courier" charset="0"/>
            </a:endParaRP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03F947E8-E8FA-C644-B053-FA7C54AF236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7181" t="24571" r="24568" b="25755"/>
          <a:stretch/>
        </p:blipFill>
        <p:spPr>
          <a:xfrm>
            <a:off x="6705600" y="4544885"/>
            <a:ext cx="2662872" cy="1928038"/>
          </a:xfrm>
          <a:prstGeom prst="rect">
            <a:avLst/>
          </a:prstGeom>
        </p:spPr>
      </p:pic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94D91DB6-FD4B-214F-B028-895EA5BDECE7}"/>
              </a:ext>
            </a:extLst>
          </p:cNvPr>
          <p:cNvSpPr/>
          <p:nvPr/>
        </p:nvSpPr>
        <p:spPr>
          <a:xfrm>
            <a:off x="2147760" y="2639885"/>
            <a:ext cx="2814384" cy="304800"/>
          </a:xfrm>
          <a:prstGeom prst="roundRect">
            <a:avLst/>
          </a:prstGeom>
          <a:noFill/>
          <a:ln w="38100">
            <a:solidFill>
              <a:srgbClr val="0432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AA74D85-42CC-0147-AD5D-E274B66B506B}"/>
              </a:ext>
            </a:extLst>
          </p:cNvPr>
          <p:cNvSpPr txBox="1"/>
          <p:nvPr/>
        </p:nvSpPr>
        <p:spPr>
          <a:xfrm>
            <a:off x="7107936" y="6364224"/>
            <a:ext cx="1838965" cy="3499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x = </a:t>
            </a:r>
            <a:r>
              <a:rPr lang="en-US" dirty="0">
                <a:solidFill>
                  <a:srgbClr val="FF0000"/>
                </a:solidFill>
              </a:rPr>
              <a:t>327</a:t>
            </a:r>
            <a:r>
              <a:rPr lang="en-US" dirty="0"/>
              <a:t>, y = </a:t>
            </a:r>
            <a:r>
              <a:rPr lang="en-US" dirty="0">
                <a:solidFill>
                  <a:srgbClr val="FF0000"/>
                </a:solidFill>
              </a:rPr>
              <a:t>104</a:t>
            </a:r>
          </a:p>
        </p:txBody>
      </p:sp>
      <p:sp>
        <p:nvSpPr>
          <p:cNvPr id="31" name="Rounded Rectangle 30">
            <a:extLst>
              <a:ext uri="{FF2B5EF4-FFF2-40B4-BE49-F238E27FC236}">
                <a16:creationId xmlns:a16="http://schemas.microsoft.com/office/drawing/2014/main" id="{9EE8E823-0975-FE48-95A3-44AA1C3673C8}"/>
              </a:ext>
            </a:extLst>
          </p:cNvPr>
          <p:cNvSpPr/>
          <p:nvPr/>
        </p:nvSpPr>
        <p:spPr>
          <a:xfrm>
            <a:off x="980376" y="5501957"/>
            <a:ext cx="3733800" cy="1507524"/>
          </a:xfrm>
          <a:prstGeom prst="roundRect">
            <a:avLst>
              <a:gd name="adj" fmla="val 6933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49FC7AF-69AF-044E-B26E-A1836BF28DC8}"/>
              </a:ext>
            </a:extLst>
          </p:cNvPr>
          <p:cNvSpPr txBox="1"/>
          <p:nvPr/>
        </p:nvSpPr>
        <p:spPr>
          <a:xfrm>
            <a:off x="1056576" y="6263957"/>
            <a:ext cx="737702" cy="4408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img</a:t>
            </a:r>
            <a:endParaRPr lang="en-US" sz="24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33" name="Freeform 32">
            <a:extLst>
              <a:ext uri="{FF2B5EF4-FFF2-40B4-BE49-F238E27FC236}">
                <a16:creationId xmlns:a16="http://schemas.microsoft.com/office/drawing/2014/main" id="{F5299A21-86DC-1C4F-88E6-6D4CF5C14093}"/>
              </a:ext>
            </a:extLst>
          </p:cNvPr>
          <p:cNvSpPr/>
          <p:nvPr/>
        </p:nvSpPr>
        <p:spPr>
          <a:xfrm>
            <a:off x="3037776" y="6187757"/>
            <a:ext cx="1565191" cy="687857"/>
          </a:xfrm>
          <a:custGeom>
            <a:avLst/>
            <a:gdLst>
              <a:gd name="connsiteX0" fmla="*/ 86497 w 4967416"/>
              <a:gd name="connsiteY0" fmla="*/ 333632 h 2162432"/>
              <a:gd name="connsiteX1" fmla="*/ 98854 w 4967416"/>
              <a:gd name="connsiteY1" fmla="*/ 1668162 h 2162432"/>
              <a:gd name="connsiteX2" fmla="*/ 123568 w 4967416"/>
              <a:gd name="connsiteY2" fmla="*/ 2051221 h 2162432"/>
              <a:gd name="connsiteX3" fmla="*/ 679622 w 4967416"/>
              <a:gd name="connsiteY3" fmla="*/ 2038865 h 2162432"/>
              <a:gd name="connsiteX4" fmla="*/ 1161535 w 4967416"/>
              <a:gd name="connsiteY4" fmla="*/ 2014151 h 2162432"/>
              <a:gd name="connsiteX5" fmla="*/ 1655806 w 4967416"/>
              <a:gd name="connsiteY5" fmla="*/ 2026508 h 2162432"/>
              <a:gd name="connsiteX6" fmla="*/ 1729946 w 4967416"/>
              <a:gd name="connsiteY6" fmla="*/ 2051221 h 2162432"/>
              <a:gd name="connsiteX7" fmla="*/ 1853514 w 4967416"/>
              <a:gd name="connsiteY7" fmla="*/ 2075935 h 2162432"/>
              <a:gd name="connsiteX8" fmla="*/ 2693773 w 4967416"/>
              <a:gd name="connsiteY8" fmla="*/ 2088292 h 2162432"/>
              <a:gd name="connsiteX9" fmla="*/ 3150973 w 4967416"/>
              <a:gd name="connsiteY9" fmla="*/ 2075935 h 2162432"/>
              <a:gd name="connsiteX10" fmla="*/ 3855308 w 4967416"/>
              <a:gd name="connsiteY10" fmla="*/ 2088292 h 2162432"/>
              <a:gd name="connsiteX11" fmla="*/ 3978876 w 4967416"/>
              <a:gd name="connsiteY11" fmla="*/ 2100648 h 2162432"/>
              <a:gd name="connsiteX12" fmla="*/ 4028303 w 4967416"/>
              <a:gd name="connsiteY12" fmla="*/ 2113005 h 2162432"/>
              <a:gd name="connsiteX13" fmla="*/ 4114800 w 4967416"/>
              <a:gd name="connsiteY13" fmla="*/ 2137719 h 2162432"/>
              <a:gd name="connsiteX14" fmla="*/ 4275438 w 4967416"/>
              <a:gd name="connsiteY14" fmla="*/ 2162432 h 2162432"/>
              <a:gd name="connsiteX15" fmla="*/ 4374292 w 4967416"/>
              <a:gd name="connsiteY15" fmla="*/ 2150075 h 2162432"/>
              <a:gd name="connsiteX16" fmla="*/ 4460789 w 4967416"/>
              <a:gd name="connsiteY16" fmla="*/ 2137719 h 2162432"/>
              <a:gd name="connsiteX17" fmla="*/ 4584357 w 4967416"/>
              <a:gd name="connsiteY17" fmla="*/ 2125362 h 2162432"/>
              <a:gd name="connsiteX18" fmla="*/ 4683211 w 4967416"/>
              <a:gd name="connsiteY18" fmla="*/ 2100648 h 2162432"/>
              <a:gd name="connsiteX19" fmla="*/ 4806779 w 4967416"/>
              <a:gd name="connsiteY19" fmla="*/ 2075935 h 2162432"/>
              <a:gd name="connsiteX20" fmla="*/ 4967416 w 4967416"/>
              <a:gd name="connsiteY20" fmla="*/ 2063578 h 2162432"/>
              <a:gd name="connsiteX21" fmla="*/ 4942703 w 4967416"/>
              <a:gd name="connsiteY21" fmla="*/ 1828800 h 2162432"/>
              <a:gd name="connsiteX22" fmla="*/ 4893276 w 4967416"/>
              <a:gd name="connsiteY22" fmla="*/ 1729946 h 2162432"/>
              <a:gd name="connsiteX23" fmla="*/ 4880919 w 4967416"/>
              <a:gd name="connsiteY23" fmla="*/ 1680519 h 2162432"/>
              <a:gd name="connsiteX24" fmla="*/ 4831492 w 4967416"/>
              <a:gd name="connsiteY24" fmla="*/ 1594021 h 2162432"/>
              <a:gd name="connsiteX25" fmla="*/ 4782065 w 4967416"/>
              <a:gd name="connsiteY25" fmla="*/ 1470454 h 2162432"/>
              <a:gd name="connsiteX26" fmla="*/ 4769708 w 4967416"/>
              <a:gd name="connsiteY26" fmla="*/ 1433383 h 2162432"/>
              <a:gd name="connsiteX27" fmla="*/ 4757352 w 4967416"/>
              <a:gd name="connsiteY27" fmla="*/ 1383956 h 2162432"/>
              <a:gd name="connsiteX28" fmla="*/ 4732638 w 4967416"/>
              <a:gd name="connsiteY28" fmla="*/ 1346886 h 2162432"/>
              <a:gd name="connsiteX29" fmla="*/ 4720281 w 4967416"/>
              <a:gd name="connsiteY29" fmla="*/ 1297459 h 2162432"/>
              <a:gd name="connsiteX30" fmla="*/ 4695568 w 4967416"/>
              <a:gd name="connsiteY30" fmla="*/ 1223319 h 2162432"/>
              <a:gd name="connsiteX31" fmla="*/ 4683211 w 4967416"/>
              <a:gd name="connsiteY31" fmla="*/ 1161535 h 2162432"/>
              <a:gd name="connsiteX32" fmla="*/ 4646141 w 4967416"/>
              <a:gd name="connsiteY32" fmla="*/ 939113 h 2162432"/>
              <a:gd name="connsiteX33" fmla="*/ 4633784 w 4967416"/>
              <a:gd name="connsiteY33" fmla="*/ 864973 h 2162432"/>
              <a:gd name="connsiteX34" fmla="*/ 4621427 w 4967416"/>
              <a:gd name="connsiteY34" fmla="*/ 766119 h 2162432"/>
              <a:gd name="connsiteX35" fmla="*/ 4609070 w 4967416"/>
              <a:gd name="connsiteY35" fmla="*/ 704335 h 2162432"/>
              <a:gd name="connsiteX36" fmla="*/ 4596714 w 4967416"/>
              <a:gd name="connsiteY36" fmla="*/ 593124 h 2162432"/>
              <a:gd name="connsiteX37" fmla="*/ 4559643 w 4967416"/>
              <a:gd name="connsiteY37" fmla="*/ 111210 h 2162432"/>
              <a:gd name="connsiteX38" fmla="*/ 3361038 w 4967416"/>
              <a:gd name="connsiteY38" fmla="*/ 98854 h 2162432"/>
              <a:gd name="connsiteX39" fmla="*/ 3039762 w 4967416"/>
              <a:gd name="connsiteY39" fmla="*/ 37070 h 2162432"/>
              <a:gd name="connsiteX40" fmla="*/ 2928552 w 4967416"/>
              <a:gd name="connsiteY40" fmla="*/ 24713 h 2162432"/>
              <a:gd name="connsiteX41" fmla="*/ 2767914 w 4967416"/>
              <a:gd name="connsiteY41" fmla="*/ 0 h 2162432"/>
              <a:gd name="connsiteX42" fmla="*/ 2162433 w 4967416"/>
              <a:gd name="connsiteY42" fmla="*/ 12356 h 2162432"/>
              <a:gd name="connsiteX43" fmla="*/ 1198606 w 4967416"/>
              <a:gd name="connsiteY43" fmla="*/ 24713 h 2162432"/>
              <a:gd name="connsiteX44" fmla="*/ 1050324 w 4967416"/>
              <a:gd name="connsiteY44" fmla="*/ 49427 h 2162432"/>
              <a:gd name="connsiteX45" fmla="*/ 1013254 w 4967416"/>
              <a:gd name="connsiteY45" fmla="*/ 61783 h 2162432"/>
              <a:gd name="connsiteX46" fmla="*/ 0 w 4967416"/>
              <a:gd name="connsiteY46" fmla="*/ 86497 h 2162432"/>
              <a:gd name="connsiteX47" fmla="*/ 24714 w 4967416"/>
              <a:gd name="connsiteY47" fmla="*/ 185351 h 2162432"/>
              <a:gd name="connsiteX48" fmla="*/ 37070 w 4967416"/>
              <a:gd name="connsiteY48" fmla="*/ 222421 h 2162432"/>
              <a:gd name="connsiteX49" fmla="*/ 37070 w 4967416"/>
              <a:gd name="connsiteY49" fmla="*/ 234778 h 2162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4967416" h="2162432">
                <a:moveTo>
                  <a:pt x="86497" y="333632"/>
                </a:moveTo>
                <a:cubicBezTo>
                  <a:pt x="90616" y="778475"/>
                  <a:pt x="89255" y="1223403"/>
                  <a:pt x="98854" y="1668162"/>
                </a:cubicBezTo>
                <a:cubicBezTo>
                  <a:pt x="101615" y="1796084"/>
                  <a:pt x="15715" y="1982378"/>
                  <a:pt x="123568" y="2051221"/>
                </a:cubicBezTo>
                <a:cubicBezTo>
                  <a:pt x="279843" y="2150971"/>
                  <a:pt x="494271" y="2042984"/>
                  <a:pt x="679622" y="2038865"/>
                </a:cubicBezTo>
                <a:lnTo>
                  <a:pt x="1161535" y="2014151"/>
                </a:lnTo>
                <a:cubicBezTo>
                  <a:pt x="1326343" y="2014151"/>
                  <a:pt x="1491049" y="2022389"/>
                  <a:pt x="1655806" y="2026508"/>
                </a:cubicBezTo>
                <a:cubicBezTo>
                  <a:pt x="1680519" y="2034746"/>
                  <a:pt x="1704674" y="2044903"/>
                  <a:pt x="1729946" y="2051221"/>
                </a:cubicBezTo>
                <a:cubicBezTo>
                  <a:pt x="1770697" y="2061409"/>
                  <a:pt x="1853514" y="2075935"/>
                  <a:pt x="1853514" y="2075935"/>
                </a:cubicBezTo>
                <a:cubicBezTo>
                  <a:pt x="2138297" y="2218324"/>
                  <a:pt x="1891027" y="2104188"/>
                  <a:pt x="2693773" y="2088292"/>
                </a:cubicBezTo>
                <a:lnTo>
                  <a:pt x="3150973" y="2075935"/>
                </a:lnTo>
                <a:lnTo>
                  <a:pt x="3855308" y="2088292"/>
                </a:lnTo>
                <a:cubicBezTo>
                  <a:pt x="3896684" y="2089527"/>
                  <a:pt x="3937897" y="2094794"/>
                  <a:pt x="3978876" y="2100648"/>
                </a:cubicBezTo>
                <a:cubicBezTo>
                  <a:pt x="3995688" y="2103050"/>
                  <a:pt x="4011919" y="2108536"/>
                  <a:pt x="4028303" y="2113005"/>
                </a:cubicBezTo>
                <a:cubicBezTo>
                  <a:pt x="4057232" y="2120895"/>
                  <a:pt x="4085582" y="2130976"/>
                  <a:pt x="4114800" y="2137719"/>
                </a:cubicBezTo>
                <a:cubicBezTo>
                  <a:pt x="4142645" y="2144145"/>
                  <a:pt x="4251352" y="2158991"/>
                  <a:pt x="4275438" y="2162432"/>
                </a:cubicBezTo>
                <a:lnTo>
                  <a:pt x="4374292" y="2150075"/>
                </a:lnTo>
                <a:cubicBezTo>
                  <a:pt x="4403162" y="2146226"/>
                  <a:pt x="4431863" y="2141122"/>
                  <a:pt x="4460789" y="2137719"/>
                </a:cubicBezTo>
                <a:cubicBezTo>
                  <a:pt x="4501900" y="2132882"/>
                  <a:pt x="4543325" y="2130833"/>
                  <a:pt x="4584357" y="2125362"/>
                </a:cubicBezTo>
                <a:cubicBezTo>
                  <a:pt x="4704651" y="2109322"/>
                  <a:pt x="4597851" y="2120346"/>
                  <a:pt x="4683211" y="2100648"/>
                </a:cubicBezTo>
                <a:cubicBezTo>
                  <a:pt x="4724140" y="2091203"/>
                  <a:pt x="4764898" y="2079157"/>
                  <a:pt x="4806779" y="2075935"/>
                </a:cubicBezTo>
                <a:lnTo>
                  <a:pt x="4967416" y="2063578"/>
                </a:lnTo>
                <a:cubicBezTo>
                  <a:pt x="4967293" y="2061861"/>
                  <a:pt x="4961410" y="1877439"/>
                  <a:pt x="4942703" y="1828800"/>
                </a:cubicBezTo>
                <a:cubicBezTo>
                  <a:pt x="4929478" y="1794415"/>
                  <a:pt x="4902211" y="1765687"/>
                  <a:pt x="4893276" y="1729946"/>
                </a:cubicBezTo>
                <a:cubicBezTo>
                  <a:pt x="4889157" y="1713470"/>
                  <a:pt x="4886882" y="1696420"/>
                  <a:pt x="4880919" y="1680519"/>
                </a:cubicBezTo>
                <a:cubicBezTo>
                  <a:pt x="4867480" y="1644683"/>
                  <a:pt x="4851979" y="1624752"/>
                  <a:pt x="4831492" y="1594021"/>
                </a:cubicBezTo>
                <a:cubicBezTo>
                  <a:pt x="4808511" y="1502101"/>
                  <a:pt x="4833111" y="1585308"/>
                  <a:pt x="4782065" y="1470454"/>
                </a:cubicBezTo>
                <a:cubicBezTo>
                  <a:pt x="4776775" y="1458551"/>
                  <a:pt x="4773286" y="1445907"/>
                  <a:pt x="4769708" y="1433383"/>
                </a:cubicBezTo>
                <a:cubicBezTo>
                  <a:pt x="4765043" y="1417054"/>
                  <a:pt x="4764042" y="1399566"/>
                  <a:pt x="4757352" y="1383956"/>
                </a:cubicBezTo>
                <a:cubicBezTo>
                  <a:pt x="4751502" y="1370306"/>
                  <a:pt x="4740876" y="1359243"/>
                  <a:pt x="4732638" y="1346886"/>
                </a:cubicBezTo>
                <a:cubicBezTo>
                  <a:pt x="4728519" y="1330410"/>
                  <a:pt x="4725161" y="1313726"/>
                  <a:pt x="4720281" y="1297459"/>
                </a:cubicBezTo>
                <a:cubicBezTo>
                  <a:pt x="4712796" y="1272508"/>
                  <a:pt x="4702422" y="1248451"/>
                  <a:pt x="4695568" y="1223319"/>
                </a:cubicBezTo>
                <a:cubicBezTo>
                  <a:pt x="4690042" y="1203057"/>
                  <a:pt x="4686861" y="1182218"/>
                  <a:pt x="4683211" y="1161535"/>
                </a:cubicBezTo>
                <a:cubicBezTo>
                  <a:pt x="4683155" y="1161218"/>
                  <a:pt x="4652346" y="976342"/>
                  <a:pt x="4646141" y="939113"/>
                </a:cubicBezTo>
                <a:cubicBezTo>
                  <a:pt x="4642022" y="914400"/>
                  <a:pt x="4636892" y="889834"/>
                  <a:pt x="4633784" y="864973"/>
                </a:cubicBezTo>
                <a:cubicBezTo>
                  <a:pt x="4629665" y="832022"/>
                  <a:pt x="4626477" y="798941"/>
                  <a:pt x="4621427" y="766119"/>
                </a:cubicBezTo>
                <a:cubicBezTo>
                  <a:pt x="4618233" y="745361"/>
                  <a:pt x="4612040" y="725126"/>
                  <a:pt x="4609070" y="704335"/>
                </a:cubicBezTo>
                <a:cubicBezTo>
                  <a:pt x="4603795" y="667411"/>
                  <a:pt x="4599992" y="630278"/>
                  <a:pt x="4596714" y="593124"/>
                </a:cubicBezTo>
                <a:cubicBezTo>
                  <a:pt x="4580217" y="406157"/>
                  <a:pt x="4572181" y="286745"/>
                  <a:pt x="4559643" y="111210"/>
                </a:cubicBezTo>
                <a:cubicBezTo>
                  <a:pt x="4061226" y="132881"/>
                  <a:pt x="4079508" y="138769"/>
                  <a:pt x="3361038" y="98854"/>
                </a:cubicBezTo>
                <a:cubicBezTo>
                  <a:pt x="3206187" y="90251"/>
                  <a:pt x="3176367" y="52249"/>
                  <a:pt x="3039762" y="37070"/>
                </a:cubicBezTo>
                <a:lnTo>
                  <a:pt x="2928552" y="24713"/>
                </a:lnTo>
                <a:cubicBezTo>
                  <a:pt x="2864963" y="16764"/>
                  <a:pt x="2829741" y="10304"/>
                  <a:pt x="2767914" y="0"/>
                </a:cubicBezTo>
                <a:lnTo>
                  <a:pt x="2162433" y="12356"/>
                </a:lnTo>
                <a:lnTo>
                  <a:pt x="1198606" y="24713"/>
                </a:lnTo>
                <a:cubicBezTo>
                  <a:pt x="1149476" y="25856"/>
                  <a:pt x="1097920" y="35829"/>
                  <a:pt x="1050324" y="49427"/>
                </a:cubicBezTo>
                <a:cubicBezTo>
                  <a:pt x="1037800" y="53005"/>
                  <a:pt x="1026234" y="60701"/>
                  <a:pt x="1013254" y="61783"/>
                </a:cubicBezTo>
                <a:cubicBezTo>
                  <a:pt x="775110" y="81628"/>
                  <a:pt x="50019" y="85677"/>
                  <a:pt x="0" y="86497"/>
                </a:cubicBezTo>
                <a:cubicBezTo>
                  <a:pt x="8238" y="119448"/>
                  <a:pt x="13974" y="153128"/>
                  <a:pt x="24714" y="185351"/>
                </a:cubicBezTo>
                <a:cubicBezTo>
                  <a:pt x="28833" y="197708"/>
                  <a:pt x="33911" y="209785"/>
                  <a:pt x="37070" y="222421"/>
                </a:cubicBezTo>
                <a:cubicBezTo>
                  <a:pt x="38069" y="226417"/>
                  <a:pt x="37070" y="230659"/>
                  <a:pt x="37070" y="234778"/>
                </a:cubicBez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6031CA0A-A260-F94F-A84A-1736875BA376}"/>
              </a:ext>
            </a:extLst>
          </p:cNvPr>
          <p:cNvSpPr txBox="1"/>
          <p:nvPr/>
        </p:nvSpPr>
        <p:spPr>
          <a:xfrm>
            <a:off x="1056576" y="5654357"/>
            <a:ext cx="2212465" cy="4408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>
                <a:latin typeface="Courier" charset="0"/>
                <a:ea typeface="Courier" charset="0"/>
                <a:cs typeface="Courier" charset="0"/>
              </a:rPr>
              <a:t>centerImage</a:t>
            </a:r>
            <a:endParaRPr lang="en-US" sz="2400" b="1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FDFD109F-C014-5D4B-BC09-51F502E4926F}"/>
              </a:ext>
            </a:extLst>
          </p:cNvPr>
          <p:cNvSpPr txBox="1"/>
          <p:nvPr/>
        </p:nvSpPr>
        <p:spPr>
          <a:xfrm>
            <a:off x="3479736" y="6349301"/>
            <a:ext cx="495649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u="sng" dirty="0">
                <a:solidFill>
                  <a:srgbClr val="0432FF"/>
                </a:solidFill>
                <a:latin typeface="Calibri" charset="0"/>
                <a:ea typeface="Calibri" charset="0"/>
                <a:cs typeface="Calibri" charset="0"/>
              </a:rPr>
              <a:t>28</a:t>
            </a:r>
          </a:p>
        </p:txBody>
      </p:sp>
    </p:spTree>
    <p:extLst>
      <p:ext uri="{BB962C8B-B14F-4D97-AF65-F5344CB8AC3E}">
        <p14:creationId xmlns:p14="http://schemas.microsoft.com/office/powerpoint/2010/main" val="26612241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507" y="1036342"/>
            <a:ext cx="9071610" cy="4989036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700,000 deaths a year from fake malaria and tuberculosis drugs [1]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96912" y="7132637"/>
            <a:ext cx="8674426" cy="28168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323" dirty="0"/>
              <a:t>[1] http://</a:t>
            </a:r>
            <a:r>
              <a:rPr lang="en-US" sz="1323" dirty="0" err="1"/>
              <a:t>www.un.org</a:t>
            </a:r>
            <a:r>
              <a:rPr lang="en-US" sz="1323" dirty="0"/>
              <a:t>/</a:t>
            </a:r>
            <a:r>
              <a:rPr lang="en-US" sz="1323" dirty="0" err="1"/>
              <a:t>africarenewal</a:t>
            </a:r>
            <a:r>
              <a:rPr lang="en-US" sz="1323" dirty="0"/>
              <a:t>/magazine/may-2013/counterfeit-drugs-raise-africa%E2%80%99s-temperature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63013" y="3406048"/>
            <a:ext cx="4092138" cy="120286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63013" y="4359319"/>
            <a:ext cx="4092138" cy="120286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63013" y="5312591"/>
            <a:ext cx="4092138" cy="120286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63013" y="2452777"/>
            <a:ext cx="4092138" cy="1202865"/>
          </a:xfrm>
          <a:prstGeom prst="rect">
            <a:avLst/>
          </a:prstGeom>
        </p:spPr>
      </p:pic>
      <p:sp>
        <p:nvSpPr>
          <p:cNvPr id="9" name="Right Brace 8"/>
          <p:cNvSpPr/>
          <p:nvPr/>
        </p:nvSpPr>
        <p:spPr>
          <a:xfrm>
            <a:off x="6045325" y="2412600"/>
            <a:ext cx="511784" cy="4102855"/>
          </a:xfrm>
          <a:prstGeom prst="rightBrace">
            <a:avLst>
              <a:gd name="adj1" fmla="val 8333"/>
              <a:gd name="adj2" fmla="val 50609"/>
            </a:avLst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6912947" y="4050164"/>
            <a:ext cx="2337472" cy="8652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Equivalent of this many crashes per day</a:t>
            </a:r>
          </a:p>
        </p:txBody>
      </p:sp>
      <p:sp>
        <p:nvSpPr>
          <p:cNvPr id="11" name="Title Placeholder 1"/>
          <p:cNvSpPr txBox="1">
            <a:spLocks/>
          </p:cNvSpPr>
          <p:nvPr/>
        </p:nvSpPr>
        <p:spPr>
          <a:xfrm>
            <a:off x="529" y="-4836"/>
            <a:ext cx="10079567" cy="816445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100796" tIns="50398" rIns="100796" bIns="50398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5071" dirty="0">
                <a:latin typeface="Calibri"/>
                <a:cs typeface="Calibri"/>
              </a:rPr>
              <a:t>Fake Medicine was a Problem</a:t>
            </a:r>
          </a:p>
        </p:txBody>
      </p:sp>
    </p:spTree>
    <p:extLst>
      <p:ext uri="{BB962C8B-B14F-4D97-AF65-F5344CB8AC3E}">
        <p14:creationId xmlns:p14="http://schemas.microsoft.com/office/powerpoint/2010/main" val="4622375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4712" y="1265237"/>
            <a:ext cx="5487764" cy="548776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554183" y="5857356"/>
            <a:ext cx="3357009" cy="66018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968" dirty="0"/>
              <a:t>Bright Simons</a:t>
            </a:r>
          </a:p>
        </p:txBody>
      </p:sp>
      <p:sp>
        <p:nvSpPr>
          <p:cNvPr id="6" name="Title Placeholder 1"/>
          <p:cNvSpPr txBox="1">
            <a:spLocks/>
          </p:cNvSpPr>
          <p:nvPr/>
        </p:nvSpPr>
        <p:spPr>
          <a:xfrm>
            <a:off x="0" y="317"/>
            <a:ext cx="10080625" cy="740664"/>
          </a:xfrm>
          <a:prstGeom prst="rect">
            <a:avLst/>
          </a:prstGeom>
          <a:solidFill>
            <a:srgbClr val="C3D69B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>
                <a:latin typeface="Calibri"/>
                <a:cs typeface="Calibri"/>
              </a:rPr>
              <a:t>Chris’ Favorite Program</a:t>
            </a:r>
            <a:endParaRPr lang="en-US" sz="4600" b="1" dirty="0">
              <a:latin typeface="Courier" charset="0"/>
              <a:ea typeface="Courier" charset="0"/>
              <a:cs typeface="Courie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11817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54712" y="4237037"/>
            <a:ext cx="3227667" cy="2158566"/>
          </a:xfrm>
          <a:prstGeom prst="rect">
            <a:avLst/>
          </a:prstGeom>
        </p:spPr>
      </p:pic>
      <p:sp>
        <p:nvSpPr>
          <p:cNvPr id="4" name="Title Placeholder 1"/>
          <p:cNvSpPr txBox="1">
            <a:spLocks/>
          </p:cNvSpPr>
          <p:nvPr/>
        </p:nvSpPr>
        <p:spPr>
          <a:xfrm>
            <a:off x="529" y="-4836"/>
            <a:ext cx="10079567" cy="816445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100796" tIns="50398" rIns="100796" bIns="50398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5071">
                <a:latin typeface="Calibri"/>
                <a:cs typeface="Calibri"/>
              </a:rPr>
              <a:t>Underlying Puzzle</a:t>
            </a:r>
            <a:endParaRPr lang="en-US" sz="5071" dirty="0">
              <a:latin typeface="Calibri"/>
              <a:cs typeface="Calibri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30811" y="4000158"/>
            <a:ext cx="1708634" cy="237196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8016" y="1417019"/>
            <a:ext cx="2453213" cy="173660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87953" y="2802139"/>
            <a:ext cx="2335743" cy="1944079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345797" y="6459204"/>
            <a:ext cx="1843582" cy="3499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You (Distributor)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34919" y="1012834"/>
            <a:ext cx="1518364" cy="3499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Counterfeiter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240347" y="2395019"/>
            <a:ext cx="671979" cy="3499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User</a:t>
            </a:r>
          </a:p>
        </p:txBody>
      </p:sp>
    </p:spTree>
    <p:extLst>
      <p:ext uri="{BB962C8B-B14F-4D97-AF65-F5344CB8AC3E}">
        <p14:creationId xmlns:p14="http://schemas.microsoft.com/office/powerpoint/2010/main" val="8730055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54712" y="4237037"/>
            <a:ext cx="3227667" cy="215856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30811" y="4000158"/>
            <a:ext cx="1708634" cy="237196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8016" y="1417019"/>
            <a:ext cx="2453213" cy="173660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87953" y="2802139"/>
            <a:ext cx="2335743" cy="1944079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345797" y="6459204"/>
            <a:ext cx="1843582" cy="3499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You (Distributor)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34919" y="1012834"/>
            <a:ext cx="1518364" cy="3499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Counterfeiter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240347" y="2395019"/>
            <a:ext cx="671979" cy="3499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User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889" b="98000" l="25500" r="76917">
                        <a14:foregroundMark x1="39417" y1="19222" x2="58750" y2="46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81003" y="2829215"/>
            <a:ext cx="2556004" cy="1917003"/>
          </a:xfrm>
          <a:prstGeom prst="rect">
            <a:avLst/>
          </a:prstGeom>
        </p:spPr>
      </p:pic>
      <p:cxnSp>
        <p:nvCxnSpPr>
          <p:cNvPr id="15" name="Straight Arrow Connector 14"/>
          <p:cNvCxnSpPr/>
          <p:nvPr/>
        </p:nvCxnSpPr>
        <p:spPr>
          <a:xfrm>
            <a:off x="3937982" y="2662606"/>
            <a:ext cx="1874977" cy="975038"/>
          </a:xfrm>
          <a:prstGeom prst="straightConnector1">
            <a:avLst/>
          </a:prstGeom>
          <a:ln w="57150" cmpd="sng">
            <a:solidFill>
              <a:srgbClr val="000000"/>
            </a:solidFill>
            <a:prstDash val="dash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V="1">
            <a:off x="3843477" y="3825151"/>
            <a:ext cx="2056981" cy="1305539"/>
          </a:xfrm>
          <a:prstGeom prst="straightConnector1">
            <a:avLst/>
          </a:prstGeom>
          <a:ln w="57150" cmpd="sng">
            <a:solidFill>
              <a:srgbClr val="000000"/>
            </a:solidFill>
            <a:prstDash val="dash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4137979" y="1890420"/>
            <a:ext cx="1757212" cy="32474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46" dirty="0">
                <a:solidFill>
                  <a:schemeClr val="accent3">
                    <a:lumMod val="50000"/>
                  </a:schemeClr>
                </a:solidFill>
              </a:rPr>
              <a:t>?</a:t>
            </a:r>
          </a:p>
        </p:txBody>
      </p:sp>
      <p:sp>
        <p:nvSpPr>
          <p:cNvPr id="14" name="Title Placeholder 1"/>
          <p:cNvSpPr txBox="1">
            <a:spLocks/>
          </p:cNvSpPr>
          <p:nvPr/>
        </p:nvSpPr>
        <p:spPr>
          <a:xfrm>
            <a:off x="529" y="-4836"/>
            <a:ext cx="10079567" cy="816445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100796" tIns="50398" rIns="100796" bIns="50398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5071">
                <a:latin typeface="Calibri"/>
                <a:cs typeface="Calibri"/>
              </a:rPr>
              <a:t>Underlying Puzzle</a:t>
            </a:r>
            <a:endParaRPr lang="en-US" sz="5071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96019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67464" y="-1"/>
            <a:ext cx="10667541" cy="7559675"/>
          </a:xfrm>
          <a:prstGeom prst="rect">
            <a:avLst/>
          </a:prstGeom>
          <a:solidFill>
            <a:srgbClr val="000000"/>
          </a:solidFill>
          <a:ln>
            <a:solidFill>
              <a:srgbClr val="01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010000"/>
              </a:solidFill>
            </a:endParaRPr>
          </a:p>
        </p:txBody>
      </p:sp>
      <p:sp>
        <p:nvSpPr>
          <p:cNvPr id="96258" name="TextBox 1"/>
          <p:cNvSpPr txBox="1">
            <a:spLocks noChangeArrowheads="1"/>
          </p:cNvSpPr>
          <p:nvPr/>
        </p:nvSpPr>
        <p:spPr bwMode="auto">
          <a:xfrm>
            <a:off x="-167464" y="3013371"/>
            <a:ext cx="10667541" cy="6601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/>
            <a:r>
              <a:rPr lang="en-US" sz="3968" dirty="0">
                <a:solidFill>
                  <a:schemeClr val="bg1"/>
                </a:solidFill>
                <a:latin typeface="Courier"/>
                <a:cs typeface="Courier"/>
              </a:rPr>
              <a:t>Revisit this on Wednesday</a:t>
            </a:r>
          </a:p>
        </p:txBody>
      </p:sp>
    </p:spTree>
    <p:extLst>
      <p:ext uri="{BB962C8B-B14F-4D97-AF65-F5344CB8AC3E}">
        <p14:creationId xmlns:p14="http://schemas.microsoft.com/office/powerpoint/2010/main" val="9234185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98488" y="-33211"/>
            <a:ext cx="13498463" cy="7592886"/>
          </a:xfrm>
          <a:prstGeom prst="rect">
            <a:avLst/>
          </a:prstGeom>
        </p:spPr>
      </p:pic>
      <p:sp>
        <p:nvSpPr>
          <p:cNvPr id="40961" name="Text Box 1"/>
          <p:cNvSpPr txBox="1">
            <a:spLocks noChangeArrowheads="1"/>
          </p:cNvSpPr>
          <p:nvPr/>
        </p:nvSpPr>
        <p:spPr bwMode="auto">
          <a:xfrm>
            <a:off x="503238" y="301625"/>
            <a:ext cx="9070975" cy="5851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8063" rIns="0" bIns="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endParaRPr lang="en-US" altLang="en-US" sz="3200" dirty="0">
              <a:latin typeface="DejaVu Serif" charset="0"/>
            </a:endParaRPr>
          </a:p>
        </p:txBody>
      </p:sp>
      <p:pic>
        <p:nvPicPr>
          <p:cNvPr id="8" name="Picture 4" descr="C:\Users\Chris\University\Teaching\cs221\WWW\slides\img\stanford.pn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91200" y="304800"/>
            <a:ext cx="2383383" cy="2378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990600" y="4038600"/>
            <a:ext cx="7391399" cy="213360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chemeClr val="tx1"/>
                </a:solidFill>
                <a:latin typeface="Century Gothic"/>
                <a:cs typeface="Century Gothic"/>
              </a:rPr>
              <a:t>Text Processing</a:t>
            </a:r>
          </a:p>
          <a:p>
            <a:r>
              <a:rPr lang="en-US" sz="2400" b="1" dirty="0">
                <a:solidFill>
                  <a:schemeClr val="tx1"/>
                </a:solidFill>
                <a:latin typeface="Century Gothic"/>
                <a:cs typeface="Century Gothic"/>
              </a:rPr>
              <a:t>Chris Piech</a:t>
            </a:r>
          </a:p>
          <a:p>
            <a:r>
              <a:rPr lang="en-US" sz="2400" b="1" dirty="0">
                <a:solidFill>
                  <a:schemeClr val="tx1"/>
                </a:solidFill>
                <a:latin typeface="Century Gothic"/>
                <a:cs typeface="Century Gothic"/>
              </a:rPr>
              <a:t>CS106A, Stanford University</a:t>
            </a:r>
          </a:p>
        </p:txBody>
      </p:sp>
    </p:spTree>
    <p:extLst>
      <p:ext uri="{BB962C8B-B14F-4D97-AF65-F5344CB8AC3E}">
        <p14:creationId xmlns:p14="http://schemas.microsoft.com/office/powerpoint/2010/main" val="16845573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529" y="793300"/>
            <a:ext cx="10079567" cy="6766375"/>
          </a:xfrm>
          <a:prstGeom prst="rect">
            <a:avLst/>
          </a:prstGeom>
          <a:solidFill>
            <a:srgbClr val="86D0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Placeholder 1"/>
          <p:cNvSpPr txBox="1">
            <a:spLocks/>
          </p:cNvSpPr>
          <p:nvPr/>
        </p:nvSpPr>
        <p:spPr>
          <a:xfrm>
            <a:off x="529" y="-4836"/>
            <a:ext cx="10079567" cy="816445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100796" tIns="50398" rIns="100796" bIns="50398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5071" dirty="0">
                <a:latin typeface="Calibri"/>
                <a:cs typeface="Calibri"/>
              </a:rPr>
              <a:t>Learning Goals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19453" y="1214836"/>
            <a:ext cx="10079567" cy="6722626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410852" y="1089906"/>
            <a:ext cx="9133157" cy="12284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03972" indent="-503972" algn="ctr">
              <a:buAutoNum type="arabicPeriod"/>
            </a:pPr>
            <a:r>
              <a:rPr lang="en-US" sz="2646" dirty="0">
                <a:latin typeface="Chalkboard"/>
                <a:cs typeface="Chalkboard"/>
              </a:rPr>
              <a:t>Be able to perform math operations on chars</a:t>
            </a:r>
          </a:p>
          <a:p>
            <a:pPr marL="503972" indent="-503972" algn="ctr">
              <a:buAutoNum type="arabicPeriod"/>
            </a:pPr>
            <a:r>
              <a:rPr lang="en-US" sz="2646" dirty="0">
                <a:latin typeface="Chalkboard"/>
                <a:cs typeface="Chalkboard"/>
              </a:rPr>
              <a:t>Be able to write string algorithms that loops over each character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16512" y="2332037"/>
            <a:ext cx="1463608" cy="1463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5433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912" y="752475"/>
            <a:ext cx="8648700" cy="68072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0312" y="3551237"/>
            <a:ext cx="1600200" cy="2329404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45312" y="3551237"/>
            <a:ext cx="1870253" cy="23114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5116512" y="5989637"/>
            <a:ext cx="1415772" cy="349968"/>
          </a:xfrm>
          <a:prstGeom prst="rect">
            <a:avLst/>
          </a:prstGeom>
          <a:solidFill>
            <a:srgbClr val="FFFFFF">
              <a:alpha val="80000"/>
            </a:srgbClr>
          </a:solidFill>
        </p:spPr>
        <p:txBody>
          <a:bodyPr wrap="none" rtlCol="0">
            <a:spAutoFit/>
          </a:bodyPr>
          <a:lstStyle/>
          <a:p>
            <a:r>
              <a:rPr lang="en-US"/>
              <a:t>Joan Clarke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250112" y="5989637"/>
            <a:ext cx="1351780" cy="349968"/>
          </a:xfrm>
          <a:prstGeom prst="rect">
            <a:avLst/>
          </a:prstGeom>
          <a:solidFill>
            <a:srgbClr val="FFFFFF">
              <a:alpha val="80000"/>
            </a:srgbClr>
          </a:solidFill>
        </p:spPr>
        <p:txBody>
          <a:bodyPr wrap="none" rtlCol="0">
            <a:spAutoFit/>
          </a:bodyPr>
          <a:lstStyle/>
          <a:p>
            <a:r>
              <a:rPr lang="en-US"/>
              <a:t>Alan Turing</a:t>
            </a:r>
          </a:p>
        </p:txBody>
      </p:sp>
      <p:sp>
        <p:nvSpPr>
          <p:cNvPr id="17" name="Title Placeholder 1"/>
          <p:cNvSpPr txBox="1">
            <a:spLocks/>
          </p:cNvSpPr>
          <p:nvPr/>
        </p:nvSpPr>
        <p:spPr>
          <a:xfrm>
            <a:off x="529" y="-4836"/>
            <a:ext cx="10079567" cy="816445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100796" tIns="50398" rIns="100796" bIns="50398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5071">
                <a:latin typeface="Calibri"/>
                <a:cs typeface="Calibri"/>
              </a:rPr>
              <a:t>Text Problem: Decryption</a:t>
            </a:r>
            <a:endParaRPr lang="en-US" sz="5071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716050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58912" y="1874837"/>
            <a:ext cx="7189081" cy="337033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itle Placeholder 1"/>
          <p:cNvSpPr txBox="1">
            <a:spLocks/>
          </p:cNvSpPr>
          <p:nvPr/>
        </p:nvSpPr>
        <p:spPr>
          <a:xfrm>
            <a:off x="529" y="-4836"/>
            <a:ext cx="10079567" cy="816445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100796" tIns="50398" rIns="100796" bIns="50398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5071" dirty="0">
                <a:latin typeface="Calibri"/>
                <a:cs typeface="Calibri"/>
              </a:rPr>
              <a:t>Text Problem: Translation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068512" y="6218237"/>
            <a:ext cx="5878532" cy="3499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*This result cost billions of dollars (adjusted </a:t>
            </a:r>
            <a:r>
              <a:rPr lang="en-US" i="1"/>
              <a:t>for inflation)</a:t>
            </a:r>
          </a:p>
        </p:txBody>
      </p:sp>
    </p:spTree>
    <p:extLst>
      <p:ext uri="{BB962C8B-B14F-4D97-AF65-F5344CB8AC3E}">
        <p14:creationId xmlns:p14="http://schemas.microsoft.com/office/powerpoint/2010/main" val="16248908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67464" y="-1"/>
            <a:ext cx="10667541" cy="7559675"/>
          </a:xfrm>
          <a:prstGeom prst="rect">
            <a:avLst/>
          </a:prstGeom>
          <a:solidFill>
            <a:srgbClr val="000000"/>
          </a:solidFill>
          <a:ln>
            <a:solidFill>
              <a:srgbClr val="01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010000"/>
              </a:solidFill>
            </a:endParaRPr>
          </a:p>
        </p:txBody>
      </p:sp>
      <p:sp>
        <p:nvSpPr>
          <p:cNvPr id="96258" name="TextBox 1"/>
          <p:cNvSpPr txBox="1">
            <a:spLocks noChangeArrowheads="1"/>
          </p:cNvSpPr>
          <p:nvPr/>
        </p:nvSpPr>
        <p:spPr bwMode="auto">
          <a:xfrm>
            <a:off x="-167464" y="3013371"/>
            <a:ext cx="10667541" cy="12280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/>
            <a:r>
              <a:rPr lang="en-US" sz="3968" dirty="0">
                <a:solidFill>
                  <a:schemeClr val="bg1"/>
                </a:solidFill>
                <a:latin typeface="Courier"/>
                <a:cs typeface="Courier"/>
              </a:rPr>
              <a:t>How is text</a:t>
            </a:r>
          </a:p>
          <a:p>
            <a:pPr algn="ctr"/>
            <a:r>
              <a:rPr lang="en-US" sz="3968" dirty="0">
                <a:solidFill>
                  <a:schemeClr val="bg1"/>
                </a:solidFill>
                <a:latin typeface="Courier"/>
                <a:cs typeface="Courier"/>
              </a:rPr>
              <a:t>represented?</a:t>
            </a:r>
          </a:p>
        </p:txBody>
      </p:sp>
    </p:spTree>
    <p:extLst>
      <p:ext uri="{BB962C8B-B14F-4D97-AF65-F5344CB8AC3E}">
        <p14:creationId xmlns:p14="http://schemas.microsoft.com/office/powerpoint/2010/main" val="19116508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Text Box 1"/>
          <p:cNvSpPr txBox="1">
            <a:spLocks noChangeArrowheads="1"/>
          </p:cNvSpPr>
          <p:nvPr/>
        </p:nvSpPr>
        <p:spPr bwMode="auto">
          <a:xfrm>
            <a:off x="392112" y="-792163"/>
            <a:ext cx="9070975" cy="6456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8063" rIns="0" bIns="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3200" dirty="0">
                <a:latin typeface="+mn-lt"/>
              </a:rPr>
              <a:t>Text is stored using the variable type </a:t>
            </a:r>
            <a:r>
              <a:rPr lang="en-US" altLang="en-US" sz="3200" b="1" dirty="0">
                <a:solidFill>
                  <a:srgbClr val="0000FF"/>
                </a:solidFill>
                <a:latin typeface="Courier" charset="0"/>
                <a:ea typeface="Courier" charset="0"/>
                <a:cs typeface="Courier" charset="0"/>
              </a:rPr>
              <a:t>String</a:t>
            </a:r>
            <a:r>
              <a:rPr lang="en-US" altLang="en-US" sz="3200" dirty="0">
                <a:latin typeface="+mn-lt"/>
              </a:rPr>
              <a:t>. </a:t>
            </a:r>
          </a:p>
          <a:p>
            <a:pPr algn="ctr">
              <a:lnSpc>
                <a:spcPct val="98000"/>
              </a:lnSpc>
            </a:pPr>
            <a:r>
              <a:rPr lang="en-US" altLang="en-US" sz="3200" dirty="0">
                <a:latin typeface="+mn-lt"/>
              </a:rPr>
              <a:t>A </a:t>
            </a:r>
            <a:r>
              <a:rPr lang="en-US" altLang="en-US" sz="3200" b="1" dirty="0">
                <a:solidFill>
                  <a:srgbClr val="0000FF"/>
                </a:solidFill>
                <a:latin typeface="Courier" charset="0"/>
                <a:ea typeface="Courier" charset="0"/>
                <a:cs typeface="Courier" charset="0"/>
              </a:rPr>
              <a:t>String</a:t>
            </a:r>
            <a:r>
              <a:rPr lang="en-US" altLang="en-US" sz="3200" dirty="0">
                <a:latin typeface="+mn-lt"/>
              </a:rPr>
              <a:t> is a sequence of characters.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44712" y="3703637"/>
            <a:ext cx="4977645" cy="14662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public void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run() {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  String text = </a:t>
            </a:r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“hello!”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;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 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println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(text);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}</a:t>
            </a:r>
          </a:p>
        </p:txBody>
      </p:sp>
      <p:sp>
        <p:nvSpPr>
          <p:cNvPr id="4" name="Title Placeholder 1"/>
          <p:cNvSpPr txBox="1">
            <a:spLocks/>
          </p:cNvSpPr>
          <p:nvPr/>
        </p:nvSpPr>
        <p:spPr>
          <a:xfrm>
            <a:off x="0" y="317"/>
            <a:ext cx="10080625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>
                <a:latin typeface="Calibri"/>
                <a:cs typeface="Calibri"/>
              </a:rPr>
              <a:t>The variable type </a:t>
            </a:r>
            <a:r>
              <a:rPr lang="en-US" sz="4600" b="1" dirty="0">
                <a:latin typeface="Courier" charset="0"/>
                <a:ea typeface="Courier" charset="0"/>
                <a:cs typeface="Courier" charset="0"/>
              </a:rPr>
              <a:t>String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1"/>
          <p:cNvSpPr>
            <a:spLocks noChangeArrowheads="1"/>
          </p:cNvSpPr>
          <p:nvPr/>
        </p:nvSpPr>
        <p:spPr bwMode="auto">
          <a:xfrm>
            <a:off x="1600200" y="2971800"/>
            <a:ext cx="11430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6720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7200">
                <a:latin typeface="Courier" charset="0"/>
                <a:ea typeface="Courier" charset="0"/>
                <a:cs typeface="Courier" charset="0"/>
              </a:rPr>
              <a:t>H</a:t>
            </a:r>
          </a:p>
        </p:txBody>
      </p:sp>
      <p:sp>
        <p:nvSpPr>
          <p:cNvPr id="47106" name="Rectangle 2"/>
          <p:cNvSpPr>
            <a:spLocks noChangeArrowheads="1"/>
          </p:cNvSpPr>
          <p:nvPr/>
        </p:nvSpPr>
        <p:spPr bwMode="auto">
          <a:xfrm>
            <a:off x="2743200" y="2971800"/>
            <a:ext cx="11430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6720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7200">
                <a:latin typeface="Courier" charset="0"/>
                <a:ea typeface="Courier" charset="0"/>
                <a:cs typeface="Courier" charset="0"/>
              </a:rPr>
              <a:t>e</a:t>
            </a:r>
          </a:p>
        </p:txBody>
      </p:sp>
      <p:sp>
        <p:nvSpPr>
          <p:cNvPr id="47107" name="Rectangle 3"/>
          <p:cNvSpPr>
            <a:spLocks noChangeArrowheads="1"/>
          </p:cNvSpPr>
          <p:nvPr/>
        </p:nvSpPr>
        <p:spPr bwMode="auto">
          <a:xfrm>
            <a:off x="3886200" y="2971800"/>
            <a:ext cx="11430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6720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7200" dirty="0">
                <a:latin typeface="Courier" charset="0"/>
                <a:ea typeface="Courier" charset="0"/>
                <a:cs typeface="Courier" charset="0"/>
              </a:rPr>
              <a:t>l</a:t>
            </a:r>
          </a:p>
        </p:txBody>
      </p:sp>
      <p:sp>
        <p:nvSpPr>
          <p:cNvPr id="47108" name="Rectangle 4"/>
          <p:cNvSpPr>
            <a:spLocks noChangeArrowheads="1"/>
          </p:cNvSpPr>
          <p:nvPr/>
        </p:nvSpPr>
        <p:spPr bwMode="auto">
          <a:xfrm>
            <a:off x="5029200" y="2971800"/>
            <a:ext cx="11430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6720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7200">
                <a:latin typeface="Courier" charset="0"/>
                <a:ea typeface="Courier" charset="0"/>
                <a:cs typeface="Courier" charset="0"/>
              </a:rPr>
              <a:t>l</a:t>
            </a:r>
          </a:p>
        </p:txBody>
      </p:sp>
      <p:sp>
        <p:nvSpPr>
          <p:cNvPr id="47109" name="Rectangle 5"/>
          <p:cNvSpPr>
            <a:spLocks noChangeArrowheads="1"/>
          </p:cNvSpPr>
          <p:nvPr/>
        </p:nvSpPr>
        <p:spPr bwMode="auto">
          <a:xfrm>
            <a:off x="6172200" y="2971800"/>
            <a:ext cx="11430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6720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7200">
                <a:latin typeface="Courier" charset="0"/>
                <a:ea typeface="Courier" charset="0"/>
                <a:cs typeface="Courier" charset="0"/>
              </a:rPr>
              <a:t>o</a:t>
            </a:r>
          </a:p>
        </p:txBody>
      </p:sp>
      <p:sp>
        <p:nvSpPr>
          <p:cNvPr id="47110" name="Rectangle 6"/>
          <p:cNvSpPr>
            <a:spLocks noChangeArrowheads="1"/>
          </p:cNvSpPr>
          <p:nvPr/>
        </p:nvSpPr>
        <p:spPr bwMode="auto">
          <a:xfrm>
            <a:off x="7315200" y="2971800"/>
            <a:ext cx="11430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6720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7200">
                <a:latin typeface="Courier" charset="0"/>
                <a:ea typeface="Courier" charset="0"/>
                <a:cs typeface="Courier" charset="0"/>
              </a:rPr>
              <a:t>!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1"/>
          <p:cNvSpPr>
            <a:spLocks noChangeArrowheads="1"/>
          </p:cNvSpPr>
          <p:nvPr/>
        </p:nvSpPr>
        <p:spPr bwMode="auto">
          <a:xfrm>
            <a:off x="1600200" y="2971800"/>
            <a:ext cx="1143000" cy="1143000"/>
          </a:xfrm>
          <a:prstGeom prst="rect">
            <a:avLst/>
          </a:prstGeom>
          <a:noFill/>
          <a:ln w="36720" cap="flat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7200">
                <a:latin typeface="Courier" charset="0"/>
                <a:ea typeface="Courier" charset="0"/>
                <a:cs typeface="Courier" charset="0"/>
              </a:rPr>
              <a:t>H</a:t>
            </a:r>
          </a:p>
        </p:txBody>
      </p:sp>
      <p:sp>
        <p:nvSpPr>
          <p:cNvPr id="48130" name="Rectangle 2"/>
          <p:cNvSpPr>
            <a:spLocks noChangeArrowheads="1"/>
          </p:cNvSpPr>
          <p:nvPr/>
        </p:nvSpPr>
        <p:spPr bwMode="auto">
          <a:xfrm>
            <a:off x="2743200" y="2971800"/>
            <a:ext cx="1143000" cy="1143000"/>
          </a:xfrm>
          <a:prstGeom prst="rect">
            <a:avLst/>
          </a:prstGeom>
          <a:noFill/>
          <a:ln w="36720" cap="flat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7200">
                <a:latin typeface="Courier" charset="0"/>
                <a:ea typeface="Courier" charset="0"/>
                <a:cs typeface="Courier" charset="0"/>
              </a:rPr>
              <a:t>e</a:t>
            </a:r>
          </a:p>
        </p:txBody>
      </p:sp>
      <p:sp>
        <p:nvSpPr>
          <p:cNvPr id="48131" name="Rectangle 3"/>
          <p:cNvSpPr>
            <a:spLocks noChangeArrowheads="1"/>
          </p:cNvSpPr>
          <p:nvPr/>
        </p:nvSpPr>
        <p:spPr bwMode="auto">
          <a:xfrm>
            <a:off x="3886200" y="2971800"/>
            <a:ext cx="1143000" cy="1143000"/>
          </a:xfrm>
          <a:prstGeom prst="rect">
            <a:avLst/>
          </a:prstGeom>
          <a:noFill/>
          <a:ln w="36720" cap="flat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7200">
                <a:latin typeface="Courier" charset="0"/>
                <a:ea typeface="Courier" charset="0"/>
                <a:cs typeface="Courier" charset="0"/>
              </a:rPr>
              <a:t>l</a:t>
            </a:r>
          </a:p>
        </p:txBody>
      </p:sp>
      <p:sp>
        <p:nvSpPr>
          <p:cNvPr id="48132" name="Rectangle 4"/>
          <p:cNvSpPr>
            <a:spLocks noChangeArrowheads="1"/>
          </p:cNvSpPr>
          <p:nvPr/>
        </p:nvSpPr>
        <p:spPr bwMode="auto">
          <a:xfrm>
            <a:off x="5029200" y="2971800"/>
            <a:ext cx="1143000" cy="1143000"/>
          </a:xfrm>
          <a:prstGeom prst="rect">
            <a:avLst/>
          </a:prstGeom>
          <a:noFill/>
          <a:ln w="36720" cap="flat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7200">
                <a:latin typeface="Courier" charset="0"/>
                <a:ea typeface="Courier" charset="0"/>
                <a:cs typeface="Courier" charset="0"/>
              </a:rPr>
              <a:t>l</a:t>
            </a:r>
          </a:p>
        </p:txBody>
      </p:sp>
      <p:sp>
        <p:nvSpPr>
          <p:cNvPr id="48133" name="Rectangle 5"/>
          <p:cNvSpPr>
            <a:spLocks noChangeArrowheads="1"/>
          </p:cNvSpPr>
          <p:nvPr/>
        </p:nvSpPr>
        <p:spPr bwMode="auto">
          <a:xfrm>
            <a:off x="6172200" y="2971800"/>
            <a:ext cx="1143000" cy="1143000"/>
          </a:xfrm>
          <a:prstGeom prst="rect">
            <a:avLst/>
          </a:prstGeom>
          <a:noFill/>
          <a:ln w="36720" cap="flat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7200">
                <a:latin typeface="Courier" charset="0"/>
                <a:ea typeface="Courier" charset="0"/>
                <a:cs typeface="Courier" charset="0"/>
              </a:rPr>
              <a:t>o</a:t>
            </a:r>
          </a:p>
        </p:txBody>
      </p:sp>
      <p:sp>
        <p:nvSpPr>
          <p:cNvPr id="48134" name="Rectangle 6"/>
          <p:cNvSpPr>
            <a:spLocks noChangeArrowheads="1"/>
          </p:cNvSpPr>
          <p:nvPr/>
        </p:nvSpPr>
        <p:spPr bwMode="auto">
          <a:xfrm>
            <a:off x="7315200" y="2971800"/>
            <a:ext cx="1143000" cy="1143000"/>
          </a:xfrm>
          <a:prstGeom prst="rect">
            <a:avLst/>
          </a:prstGeom>
          <a:noFill/>
          <a:ln w="36720" cap="flat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7200">
                <a:latin typeface="Courier" charset="0"/>
                <a:ea typeface="Courier" charset="0"/>
                <a:cs typeface="Courier" charset="0"/>
              </a:rPr>
              <a:t>!</a:t>
            </a:r>
          </a:p>
        </p:txBody>
      </p:sp>
      <p:sp>
        <p:nvSpPr>
          <p:cNvPr id="48135" name="Text Box 7"/>
          <p:cNvSpPr txBox="1">
            <a:spLocks noChangeArrowheads="1"/>
          </p:cNvSpPr>
          <p:nvPr/>
        </p:nvSpPr>
        <p:spPr bwMode="auto">
          <a:xfrm>
            <a:off x="1600200" y="4114800"/>
            <a:ext cx="1143000" cy="488950"/>
          </a:xfrm>
          <a:prstGeom prst="rect">
            <a:avLst/>
          </a:prstGeom>
          <a:noFill/>
          <a:ln>
            <a:noFill/>
          </a:ln>
          <a:effectLst/>
        </p:spPr>
        <p:txBody>
          <a:bodyPr lIns="90000" tIns="69695" rIns="90000" bIns="45000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/>
            <a:r>
              <a:rPr lang="en-US" altLang="en-US" sz="2800">
                <a:latin typeface="Courier" charset="0"/>
                <a:ea typeface="Courier" charset="0"/>
                <a:cs typeface="Courier" charset="0"/>
              </a:rPr>
              <a:t>0</a:t>
            </a:r>
          </a:p>
        </p:txBody>
      </p:sp>
      <p:sp>
        <p:nvSpPr>
          <p:cNvPr id="48136" name="Text Box 8"/>
          <p:cNvSpPr txBox="1">
            <a:spLocks noChangeArrowheads="1"/>
          </p:cNvSpPr>
          <p:nvPr/>
        </p:nvSpPr>
        <p:spPr bwMode="auto">
          <a:xfrm>
            <a:off x="2743200" y="4114800"/>
            <a:ext cx="1143000" cy="488950"/>
          </a:xfrm>
          <a:prstGeom prst="rect">
            <a:avLst/>
          </a:prstGeom>
          <a:noFill/>
          <a:ln>
            <a:noFill/>
          </a:ln>
          <a:effectLst/>
        </p:spPr>
        <p:txBody>
          <a:bodyPr lIns="90000" tIns="69695" rIns="90000" bIns="45000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/>
            <a:r>
              <a:rPr lang="en-US" altLang="en-US" sz="2800">
                <a:latin typeface="Courier" charset="0"/>
                <a:ea typeface="Courier" charset="0"/>
                <a:cs typeface="Courier" charset="0"/>
              </a:rPr>
              <a:t>1</a:t>
            </a:r>
          </a:p>
        </p:txBody>
      </p:sp>
      <p:sp>
        <p:nvSpPr>
          <p:cNvPr id="48137" name="Text Box 9"/>
          <p:cNvSpPr txBox="1">
            <a:spLocks noChangeArrowheads="1"/>
          </p:cNvSpPr>
          <p:nvPr/>
        </p:nvSpPr>
        <p:spPr bwMode="auto">
          <a:xfrm>
            <a:off x="3886200" y="4114800"/>
            <a:ext cx="1143000" cy="488950"/>
          </a:xfrm>
          <a:prstGeom prst="rect">
            <a:avLst/>
          </a:prstGeom>
          <a:noFill/>
          <a:ln>
            <a:noFill/>
          </a:ln>
          <a:effectLst/>
        </p:spPr>
        <p:txBody>
          <a:bodyPr lIns="90000" tIns="69695" rIns="90000" bIns="45000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/>
            <a:r>
              <a:rPr lang="en-US" altLang="en-US" sz="2800">
                <a:latin typeface="Courier" charset="0"/>
                <a:ea typeface="Courier" charset="0"/>
                <a:cs typeface="Courier" charset="0"/>
              </a:rPr>
              <a:t>2</a:t>
            </a:r>
          </a:p>
        </p:txBody>
      </p:sp>
      <p:sp>
        <p:nvSpPr>
          <p:cNvPr id="48138" name="Text Box 10"/>
          <p:cNvSpPr txBox="1">
            <a:spLocks noChangeArrowheads="1"/>
          </p:cNvSpPr>
          <p:nvPr/>
        </p:nvSpPr>
        <p:spPr bwMode="auto">
          <a:xfrm>
            <a:off x="5029200" y="4114800"/>
            <a:ext cx="1143000" cy="488950"/>
          </a:xfrm>
          <a:prstGeom prst="rect">
            <a:avLst/>
          </a:prstGeom>
          <a:noFill/>
          <a:ln>
            <a:noFill/>
          </a:ln>
          <a:effectLst/>
        </p:spPr>
        <p:txBody>
          <a:bodyPr lIns="90000" tIns="69695" rIns="90000" bIns="45000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/>
            <a:r>
              <a:rPr lang="en-US" altLang="en-US" sz="2800">
                <a:latin typeface="Courier" charset="0"/>
                <a:ea typeface="Courier" charset="0"/>
                <a:cs typeface="Courier" charset="0"/>
              </a:rPr>
              <a:t>3</a:t>
            </a:r>
          </a:p>
        </p:txBody>
      </p:sp>
      <p:sp>
        <p:nvSpPr>
          <p:cNvPr id="48139" name="Text Box 11"/>
          <p:cNvSpPr txBox="1">
            <a:spLocks noChangeArrowheads="1"/>
          </p:cNvSpPr>
          <p:nvPr/>
        </p:nvSpPr>
        <p:spPr bwMode="auto">
          <a:xfrm>
            <a:off x="6172200" y="4114800"/>
            <a:ext cx="1143000" cy="488950"/>
          </a:xfrm>
          <a:prstGeom prst="rect">
            <a:avLst/>
          </a:prstGeom>
          <a:noFill/>
          <a:ln>
            <a:noFill/>
          </a:ln>
          <a:effectLst/>
        </p:spPr>
        <p:txBody>
          <a:bodyPr lIns="90000" tIns="69695" rIns="90000" bIns="45000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/>
            <a:r>
              <a:rPr lang="en-US" altLang="en-US" sz="2800">
                <a:latin typeface="Courier" charset="0"/>
                <a:ea typeface="Courier" charset="0"/>
                <a:cs typeface="Courier" charset="0"/>
              </a:rPr>
              <a:t>4</a:t>
            </a:r>
          </a:p>
        </p:txBody>
      </p:sp>
      <p:sp>
        <p:nvSpPr>
          <p:cNvPr id="48140" name="Text Box 12"/>
          <p:cNvSpPr txBox="1">
            <a:spLocks noChangeArrowheads="1"/>
          </p:cNvSpPr>
          <p:nvPr/>
        </p:nvSpPr>
        <p:spPr bwMode="auto">
          <a:xfrm>
            <a:off x="7315200" y="4114800"/>
            <a:ext cx="1143000" cy="488950"/>
          </a:xfrm>
          <a:prstGeom prst="rect">
            <a:avLst/>
          </a:prstGeom>
          <a:noFill/>
          <a:ln>
            <a:noFill/>
          </a:ln>
          <a:effectLst/>
        </p:spPr>
        <p:txBody>
          <a:bodyPr lIns="90000" tIns="69695" rIns="90000" bIns="45000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/>
            <a:r>
              <a:rPr lang="en-US" altLang="en-US" sz="2800">
                <a:latin typeface="Courier" charset="0"/>
                <a:ea typeface="Courier" charset="0"/>
                <a:cs typeface="Courier" charset="0"/>
              </a:rPr>
              <a:t>5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45190" y="4239096"/>
            <a:ext cx="7377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Courier" charset="0"/>
                <a:ea typeface="Courier" charset="0"/>
                <a:cs typeface="Courier" charset="0"/>
              </a:rPr>
              <a:t>run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72197" y="4164957"/>
            <a:ext cx="3138616" cy="1507524"/>
          </a:xfrm>
          <a:prstGeom prst="roundRect">
            <a:avLst>
              <a:gd name="adj" fmla="val 6933"/>
            </a:avLst>
          </a:pr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972876" y="4836339"/>
            <a:ext cx="922047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text</a:t>
            </a:r>
          </a:p>
        </p:txBody>
      </p:sp>
      <p:sp>
        <p:nvSpPr>
          <p:cNvPr id="5" name="Freeform 4"/>
          <p:cNvSpPr/>
          <p:nvPr/>
        </p:nvSpPr>
        <p:spPr>
          <a:xfrm>
            <a:off x="1992312" y="4770437"/>
            <a:ext cx="1565191" cy="687857"/>
          </a:xfrm>
          <a:custGeom>
            <a:avLst/>
            <a:gdLst>
              <a:gd name="connsiteX0" fmla="*/ 86497 w 4967416"/>
              <a:gd name="connsiteY0" fmla="*/ 333632 h 2162432"/>
              <a:gd name="connsiteX1" fmla="*/ 98854 w 4967416"/>
              <a:gd name="connsiteY1" fmla="*/ 1668162 h 2162432"/>
              <a:gd name="connsiteX2" fmla="*/ 123568 w 4967416"/>
              <a:gd name="connsiteY2" fmla="*/ 2051221 h 2162432"/>
              <a:gd name="connsiteX3" fmla="*/ 679622 w 4967416"/>
              <a:gd name="connsiteY3" fmla="*/ 2038865 h 2162432"/>
              <a:gd name="connsiteX4" fmla="*/ 1161535 w 4967416"/>
              <a:gd name="connsiteY4" fmla="*/ 2014151 h 2162432"/>
              <a:gd name="connsiteX5" fmla="*/ 1655806 w 4967416"/>
              <a:gd name="connsiteY5" fmla="*/ 2026508 h 2162432"/>
              <a:gd name="connsiteX6" fmla="*/ 1729946 w 4967416"/>
              <a:gd name="connsiteY6" fmla="*/ 2051221 h 2162432"/>
              <a:gd name="connsiteX7" fmla="*/ 1853514 w 4967416"/>
              <a:gd name="connsiteY7" fmla="*/ 2075935 h 2162432"/>
              <a:gd name="connsiteX8" fmla="*/ 2693773 w 4967416"/>
              <a:gd name="connsiteY8" fmla="*/ 2088292 h 2162432"/>
              <a:gd name="connsiteX9" fmla="*/ 3150973 w 4967416"/>
              <a:gd name="connsiteY9" fmla="*/ 2075935 h 2162432"/>
              <a:gd name="connsiteX10" fmla="*/ 3855308 w 4967416"/>
              <a:gd name="connsiteY10" fmla="*/ 2088292 h 2162432"/>
              <a:gd name="connsiteX11" fmla="*/ 3978876 w 4967416"/>
              <a:gd name="connsiteY11" fmla="*/ 2100648 h 2162432"/>
              <a:gd name="connsiteX12" fmla="*/ 4028303 w 4967416"/>
              <a:gd name="connsiteY12" fmla="*/ 2113005 h 2162432"/>
              <a:gd name="connsiteX13" fmla="*/ 4114800 w 4967416"/>
              <a:gd name="connsiteY13" fmla="*/ 2137719 h 2162432"/>
              <a:gd name="connsiteX14" fmla="*/ 4275438 w 4967416"/>
              <a:gd name="connsiteY14" fmla="*/ 2162432 h 2162432"/>
              <a:gd name="connsiteX15" fmla="*/ 4374292 w 4967416"/>
              <a:gd name="connsiteY15" fmla="*/ 2150075 h 2162432"/>
              <a:gd name="connsiteX16" fmla="*/ 4460789 w 4967416"/>
              <a:gd name="connsiteY16" fmla="*/ 2137719 h 2162432"/>
              <a:gd name="connsiteX17" fmla="*/ 4584357 w 4967416"/>
              <a:gd name="connsiteY17" fmla="*/ 2125362 h 2162432"/>
              <a:gd name="connsiteX18" fmla="*/ 4683211 w 4967416"/>
              <a:gd name="connsiteY18" fmla="*/ 2100648 h 2162432"/>
              <a:gd name="connsiteX19" fmla="*/ 4806779 w 4967416"/>
              <a:gd name="connsiteY19" fmla="*/ 2075935 h 2162432"/>
              <a:gd name="connsiteX20" fmla="*/ 4967416 w 4967416"/>
              <a:gd name="connsiteY20" fmla="*/ 2063578 h 2162432"/>
              <a:gd name="connsiteX21" fmla="*/ 4942703 w 4967416"/>
              <a:gd name="connsiteY21" fmla="*/ 1828800 h 2162432"/>
              <a:gd name="connsiteX22" fmla="*/ 4893276 w 4967416"/>
              <a:gd name="connsiteY22" fmla="*/ 1729946 h 2162432"/>
              <a:gd name="connsiteX23" fmla="*/ 4880919 w 4967416"/>
              <a:gd name="connsiteY23" fmla="*/ 1680519 h 2162432"/>
              <a:gd name="connsiteX24" fmla="*/ 4831492 w 4967416"/>
              <a:gd name="connsiteY24" fmla="*/ 1594021 h 2162432"/>
              <a:gd name="connsiteX25" fmla="*/ 4782065 w 4967416"/>
              <a:gd name="connsiteY25" fmla="*/ 1470454 h 2162432"/>
              <a:gd name="connsiteX26" fmla="*/ 4769708 w 4967416"/>
              <a:gd name="connsiteY26" fmla="*/ 1433383 h 2162432"/>
              <a:gd name="connsiteX27" fmla="*/ 4757352 w 4967416"/>
              <a:gd name="connsiteY27" fmla="*/ 1383956 h 2162432"/>
              <a:gd name="connsiteX28" fmla="*/ 4732638 w 4967416"/>
              <a:gd name="connsiteY28" fmla="*/ 1346886 h 2162432"/>
              <a:gd name="connsiteX29" fmla="*/ 4720281 w 4967416"/>
              <a:gd name="connsiteY29" fmla="*/ 1297459 h 2162432"/>
              <a:gd name="connsiteX30" fmla="*/ 4695568 w 4967416"/>
              <a:gd name="connsiteY30" fmla="*/ 1223319 h 2162432"/>
              <a:gd name="connsiteX31" fmla="*/ 4683211 w 4967416"/>
              <a:gd name="connsiteY31" fmla="*/ 1161535 h 2162432"/>
              <a:gd name="connsiteX32" fmla="*/ 4646141 w 4967416"/>
              <a:gd name="connsiteY32" fmla="*/ 939113 h 2162432"/>
              <a:gd name="connsiteX33" fmla="*/ 4633784 w 4967416"/>
              <a:gd name="connsiteY33" fmla="*/ 864973 h 2162432"/>
              <a:gd name="connsiteX34" fmla="*/ 4621427 w 4967416"/>
              <a:gd name="connsiteY34" fmla="*/ 766119 h 2162432"/>
              <a:gd name="connsiteX35" fmla="*/ 4609070 w 4967416"/>
              <a:gd name="connsiteY35" fmla="*/ 704335 h 2162432"/>
              <a:gd name="connsiteX36" fmla="*/ 4596714 w 4967416"/>
              <a:gd name="connsiteY36" fmla="*/ 593124 h 2162432"/>
              <a:gd name="connsiteX37" fmla="*/ 4559643 w 4967416"/>
              <a:gd name="connsiteY37" fmla="*/ 111210 h 2162432"/>
              <a:gd name="connsiteX38" fmla="*/ 3361038 w 4967416"/>
              <a:gd name="connsiteY38" fmla="*/ 98854 h 2162432"/>
              <a:gd name="connsiteX39" fmla="*/ 3039762 w 4967416"/>
              <a:gd name="connsiteY39" fmla="*/ 37070 h 2162432"/>
              <a:gd name="connsiteX40" fmla="*/ 2928552 w 4967416"/>
              <a:gd name="connsiteY40" fmla="*/ 24713 h 2162432"/>
              <a:gd name="connsiteX41" fmla="*/ 2767914 w 4967416"/>
              <a:gd name="connsiteY41" fmla="*/ 0 h 2162432"/>
              <a:gd name="connsiteX42" fmla="*/ 2162433 w 4967416"/>
              <a:gd name="connsiteY42" fmla="*/ 12356 h 2162432"/>
              <a:gd name="connsiteX43" fmla="*/ 1198606 w 4967416"/>
              <a:gd name="connsiteY43" fmla="*/ 24713 h 2162432"/>
              <a:gd name="connsiteX44" fmla="*/ 1050324 w 4967416"/>
              <a:gd name="connsiteY44" fmla="*/ 49427 h 2162432"/>
              <a:gd name="connsiteX45" fmla="*/ 1013254 w 4967416"/>
              <a:gd name="connsiteY45" fmla="*/ 61783 h 2162432"/>
              <a:gd name="connsiteX46" fmla="*/ 0 w 4967416"/>
              <a:gd name="connsiteY46" fmla="*/ 86497 h 2162432"/>
              <a:gd name="connsiteX47" fmla="*/ 24714 w 4967416"/>
              <a:gd name="connsiteY47" fmla="*/ 185351 h 2162432"/>
              <a:gd name="connsiteX48" fmla="*/ 37070 w 4967416"/>
              <a:gd name="connsiteY48" fmla="*/ 222421 h 2162432"/>
              <a:gd name="connsiteX49" fmla="*/ 37070 w 4967416"/>
              <a:gd name="connsiteY49" fmla="*/ 234778 h 2162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4967416" h="2162432">
                <a:moveTo>
                  <a:pt x="86497" y="333632"/>
                </a:moveTo>
                <a:cubicBezTo>
                  <a:pt x="90616" y="778475"/>
                  <a:pt x="89255" y="1223403"/>
                  <a:pt x="98854" y="1668162"/>
                </a:cubicBezTo>
                <a:cubicBezTo>
                  <a:pt x="101615" y="1796084"/>
                  <a:pt x="15715" y="1982378"/>
                  <a:pt x="123568" y="2051221"/>
                </a:cubicBezTo>
                <a:cubicBezTo>
                  <a:pt x="279843" y="2150971"/>
                  <a:pt x="494271" y="2042984"/>
                  <a:pt x="679622" y="2038865"/>
                </a:cubicBezTo>
                <a:lnTo>
                  <a:pt x="1161535" y="2014151"/>
                </a:lnTo>
                <a:cubicBezTo>
                  <a:pt x="1326343" y="2014151"/>
                  <a:pt x="1491049" y="2022389"/>
                  <a:pt x="1655806" y="2026508"/>
                </a:cubicBezTo>
                <a:cubicBezTo>
                  <a:pt x="1680519" y="2034746"/>
                  <a:pt x="1704674" y="2044903"/>
                  <a:pt x="1729946" y="2051221"/>
                </a:cubicBezTo>
                <a:cubicBezTo>
                  <a:pt x="1770697" y="2061409"/>
                  <a:pt x="1853514" y="2075935"/>
                  <a:pt x="1853514" y="2075935"/>
                </a:cubicBezTo>
                <a:cubicBezTo>
                  <a:pt x="2138297" y="2218324"/>
                  <a:pt x="1891027" y="2104188"/>
                  <a:pt x="2693773" y="2088292"/>
                </a:cubicBezTo>
                <a:lnTo>
                  <a:pt x="3150973" y="2075935"/>
                </a:lnTo>
                <a:lnTo>
                  <a:pt x="3855308" y="2088292"/>
                </a:lnTo>
                <a:cubicBezTo>
                  <a:pt x="3896684" y="2089527"/>
                  <a:pt x="3937897" y="2094794"/>
                  <a:pt x="3978876" y="2100648"/>
                </a:cubicBezTo>
                <a:cubicBezTo>
                  <a:pt x="3995688" y="2103050"/>
                  <a:pt x="4011919" y="2108536"/>
                  <a:pt x="4028303" y="2113005"/>
                </a:cubicBezTo>
                <a:cubicBezTo>
                  <a:pt x="4057232" y="2120895"/>
                  <a:pt x="4085582" y="2130976"/>
                  <a:pt x="4114800" y="2137719"/>
                </a:cubicBezTo>
                <a:cubicBezTo>
                  <a:pt x="4142645" y="2144145"/>
                  <a:pt x="4251352" y="2158991"/>
                  <a:pt x="4275438" y="2162432"/>
                </a:cubicBezTo>
                <a:lnTo>
                  <a:pt x="4374292" y="2150075"/>
                </a:lnTo>
                <a:cubicBezTo>
                  <a:pt x="4403162" y="2146226"/>
                  <a:pt x="4431863" y="2141122"/>
                  <a:pt x="4460789" y="2137719"/>
                </a:cubicBezTo>
                <a:cubicBezTo>
                  <a:pt x="4501900" y="2132882"/>
                  <a:pt x="4543325" y="2130833"/>
                  <a:pt x="4584357" y="2125362"/>
                </a:cubicBezTo>
                <a:cubicBezTo>
                  <a:pt x="4704651" y="2109322"/>
                  <a:pt x="4597851" y="2120346"/>
                  <a:pt x="4683211" y="2100648"/>
                </a:cubicBezTo>
                <a:cubicBezTo>
                  <a:pt x="4724140" y="2091203"/>
                  <a:pt x="4764898" y="2079157"/>
                  <a:pt x="4806779" y="2075935"/>
                </a:cubicBezTo>
                <a:lnTo>
                  <a:pt x="4967416" y="2063578"/>
                </a:lnTo>
                <a:cubicBezTo>
                  <a:pt x="4967293" y="2061861"/>
                  <a:pt x="4961410" y="1877439"/>
                  <a:pt x="4942703" y="1828800"/>
                </a:cubicBezTo>
                <a:cubicBezTo>
                  <a:pt x="4929478" y="1794415"/>
                  <a:pt x="4902211" y="1765687"/>
                  <a:pt x="4893276" y="1729946"/>
                </a:cubicBezTo>
                <a:cubicBezTo>
                  <a:pt x="4889157" y="1713470"/>
                  <a:pt x="4886882" y="1696420"/>
                  <a:pt x="4880919" y="1680519"/>
                </a:cubicBezTo>
                <a:cubicBezTo>
                  <a:pt x="4867480" y="1644683"/>
                  <a:pt x="4851979" y="1624752"/>
                  <a:pt x="4831492" y="1594021"/>
                </a:cubicBezTo>
                <a:cubicBezTo>
                  <a:pt x="4808511" y="1502101"/>
                  <a:pt x="4833111" y="1585308"/>
                  <a:pt x="4782065" y="1470454"/>
                </a:cubicBezTo>
                <a:cubicBezTo>
                  <a:pt x="4776775" y="1458551"/>
                  <a:pt x="4773286" y="1445907"/>
                  <a:pt x="4769708" y="1433383"/>
                </a:cubicBezTo>
                <a:cubicBezTo>
                  <a:pt x="4765043" y="1417054"/>
                  <a:pt x="4764042" y="1399566"/>
                  <a:pt x="4757352" y="1383956"/>
                </a:cubicBezTo>
                <a:cubicBezTo>
                  <a:pt x="4751502" y="1370306"/>
                  <a:pt x="4740876" y="1359243"/>
                  <a:pt x="4732638" y="1346886"/>
                </a:cubicBezTo>
                <a:cubicBezTo>
                  <a:pt x="4728519" y="1330410"/>
                  <a:pt x="4725161" y="1313726"/>
                  <a:pt x="4720281" y="1297459"/>
                </a:cubicBezTo>
                <a:cubicBezTo>
                  <a:pt x="4712796" y="1272508"/>
                  <a:pt x="4702422" y="1248451"/>
                  <a:pt x="4695568" y="1223319"/>
                </a:cubicBezTo>
                <a:cubicBezTo>
                  <a:pt x="4690042" y="1203057"/>
                  <a:pt x="4686861" y="1182218"/>
                  <a:pt x="4683211" y="1161535"/>
                </a:cubicBezTo>
                <a:cubicBezTo>
                  <a:pt x="4683155" y="1161218"/>
                  <a:pt x="4652346" y="976342"/>
                  <a:pt x="4646141" y="939113"/>
                </a:cubicBezTo>
                <a:cubicBezTo>
                  <a:pt x="4642022" y="914400"/>
                  <a:pt x="4636892" y="889834"/>
                  <a:pt x="4633784" y="864973"/>
                </a:cubicBezTo>
                <a:cubicBezTo>
                  <a:pt x="4629665" y="832022"/>
                  <a:pt x="4626477" y="798941"/>
                  <a:pt x="4621427" y="766119"/>
                </a:cubicBezTo>
                <a:cubicBezTo>
                  <a:pt x="4618233" y="745361"/>
                  <a:pt x="4612040" y="725126"/>
                  <a:pt x="4609070" y="704335"/>
                </a:cubicBezTo>
                <a:cubicBezTo>
                  <a:pt x="4603795" y="667411"/>
                  <a:pt x="4599992" y="630278"/>
                  <a:pt x="4596714" y="593124"/>
                </a:cubicBezTo>
                <a:cubicBezTo>
                  <a:pt x="4580217" y="406157"/>
                  <a:pt x="4572181" y="286745"/>
                  <a:pt x="4559643" y="111210"/>
                </a:cubicBezTo>
                <a:cubicBezTo>
                  <a:pt x="4061226" y="132881"/>
                  <a:pt x="4079508" y="138769"/>
                  <a:pt x="3361038" y="98854"/>
                </a:cubicBezTo>
                <a:cubicBezTo>
                  <a:pt x="3206187" y="90251"/>
                  <a:pt x="3176367" y="52249"/>
                  <a:pt x="3039762" y="37070"/>
                </a:cubicBezTo>
                <a:lnTo>
                  <a:pt x="2928552" y="24713"/>
                </a:lnTo>
                <a:cubicBezTo>
                  <a:pt x="2864963" y="16764"/>
                  <a:pt x="2829741" y="10304"/>
                  <a:pt x="2767914" y="0"/>
                </a:cubicBezTo>
                <a:lnTo>
                  <a:pt x="2162433" y="12356"/>
                </a:lnTo>
                <a:lnTo>
                  <a:pt x="1198606" y="24713"/>
                </a:lnTo>
                <a:cubicBezTo>
                  <a:pt x="1149476" y="25856"/>
                  <a:pt x="1097920" y="35829"/>
                  <a:pt x="1050324" y="49427"/>
                </a:cubicBezTo>
                <a:cubicBezTo>
                  <a:pt x="1037800" y="53005"/>
                  <a:pt x="1026234" y="60701"/>
                  <a:pt x="1013254" y="61783"/>
                </a:cubicBezTo>
                <a:cubicBezTo>
                  <a:pt x="775110" y="81628"/>
                  <a:pt x="50019" y="85677"/>
                  <a:pt x="0" y="86497"/>
                </a:cubicBezTo>
                <a:cubicBezTo>
                  <a:pt x="8238" y="119448"/>
                  <a:pt x="13974" y="153128"/>
                  <a:pt x="24714" y="185351"/>
                </a:cubicBezTo>
                <a:cubicBezTo>
                  <a:pt x="28833" y="197708"/>
                  <a:pt x="33911" y="209785"/>
                  <a:pt x="37070" y="222421"/>
                </a:cubicBezTo>
                <a:cubicBezTo>
                  <a:pt x="38069" y="226417"/>
                  <a:pt x="37070" y="230659"/>
                  <a:pt x="37070" y="234778"/>
                </a:cubicBez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7173912" y="3551237"/>
            <a:ext cx="870751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heap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763712" y="3551237"/>
            <a:ext cx="8171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/>
              <a:t>stack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220912" y="1341437"/>
            <a:ext cx="4977645" cy="1122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public void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run() {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  String text = </a:t>
            </a:r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“hello!”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;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}</a:t>
            </a:r>
          </a:p>
        </p:txBody>
      </p:sp>
      <p:cxnSp>
        <p:nvCxnSpPr>
          <p:cNvPr id="11" name="Straight Connector 10"/>
          <p:cNvCxnSpPr/>
          <p:nvPr/>
        </p:nvCxnSpPr>
        <p:spPr>
          <a:xfrm>
            <a:off x="468312" y="3017837"/>
            <a:ext cx="8254314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6248400" y="5151436"/>
            <a:ext cx="563563" cy="563563"/>
          </a:xfrm>
          <a:prstGeom prst="rect">
            <a:avLst/>
          </a:prstGeom>
          <a:solidFill>
            <a:schemeClr val="bg1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2400">
                <a:latin typeface="Courier" charset="0"/>
                <a:ea typeface="Courier" charset="0"/>
                <a:cs typeface="Courier" charset="0"/>
              </a:rPr>
              <a:t>H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6792912" y="5151437"/>
            <a:ext cx="563563" cy="563563"/>
          </a:xfrm>
          <a:prstGeom prst="rect">
            <a:avLst/>
          </a:prstGeom>
          <a:solidFill>
            <a:schemeClr val="bg1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2400">
                <a:latin typeface="Courier" charset="0"/>
                <a:ea typeface="Courier" charset="0"/>
                <a:cs typeface="Courier" charset="0"/>
              </a:rPr>
              <a:t>e</a:t>
            </a:r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7326312" y="5151437"/>
            <a:ext cx="563563" cy="563563"/>
          </a:xfrm>
          <a:prstGeom prst="rect">
            <a:avLst/>
          </a:prstGeom>
          <a:solidFill>
            <a:schemeClr val="bg1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2400">
                <a:latin typeface="Courier" charset="0"/>
                <a:ea typeface="Courier" charset="0"/>
                <a:cs typeface="Courier" charset="0"/>
              </a:rPr>
              <a:t>l</a:t>
            </a: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7859712" y="5151437"/>
            <a:ext cx="563563" cy="563563"/>
          </a:xfrm>
          <a:prstGeom prst="rect">
            <a:avLst/>
          </a:prstGeom>
          <a:solidFill>
            <a:schemeClr val="bg1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2400">
                <a:latin typeface="Courier" charset="0"/>
                <a:ea typeface="Courier" charset="0"/>
                <a:cs typeface="Courier" charset="0"/>
              </a:rPr>
              <a:t>l</a:t>
            </a: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8393112" y="5151437"/>
            <a:ext cx="563563" cy="563563"/>
          </a:xfrm>
          <a:prstGeom prst="rect">
            <a:avLst/>
          </a:prstGeom>
          <a:solidFill>
            <a:schemeClr val="bg1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2400">
                <a:latin typeface="Courier" charset="0"/>
                <a:ea typeface="Courier" charset="0"/>
                <a:cs typeface="Courier" charset="0"/>
              </a:rPr>
              <a:t>o</a:t>
            </a:r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auto">
          <a:xfrm>
            <a:off x="8926512" y="5151437"/>
            <a:ext cx="563563" cy="563563"/>
          </a:xfrm>
          <a:prstGeom prst="rect">
            <a:avLst/>
          </a:prstGeom>
          <a:solidFill>
            <a:schemeClr val="bg1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2400">
                <a:latin typeface="Courier" charset="0"/>
                <a:ea typeface="Courier" charset="0"/>
                <a:cs typeface="Courier" charset="0"/>
              </a:rPr>
              <a:t>!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259512" y="4313237"/>
            <a:ext cx="495649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u="sng" dirty="0">
                <a:solidFill>
                  <a:srgbClr val="0432FF"/>
                </a:solidFill>
                <a:latin typeface="Calibri" charset="0"/>
                <a:ea typeface="Calibri" charset="0"/>
                <a:cs typeface="Calibri" charset="0"/>
              </a:rPr>
              <a:t>28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220912" y="4846637"/>
            <a:ext cx="495649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u="sng" dirty="0">
                <a:solidFill>
                  <a:srgbClr val="0432FF"/>
                </a:solidFill>
                <a:latin typeface="Calibri" charset="0"/>
                <a:ea typeface="Calibri" charset="0"/>
                <a:cs typeface="Calibri" charset="0"/>
              </a:rPr>
              <a:t>28</a:t>
            </a:r>
          </a:p>
        </p:txBody>
      </p:sp>
      <p:sp>
        <p:nvSpPr>
          <p:cNvPr id="26" name="Freeform 25"/>
          <p:cNvSpPr/>
          <p:nvPr/>
        </p:nvSpPr>
        <p:spPr>
          <a:xfrm>
            <a:off x="2962656" y="4434840"/>
            <a:ext cx="2839656" cy="759593"/>
          </a:xfrm>
          <a:custGeom>
            <a:avLst/>
            <a:gdLst>
              <a:gd name="connsiteX0" fmla="*/ 0 w 3145536"/>
              <a:gd name="connsiteY0" fmla="*/ 646176 h 759593"/>
              <a:gd name="connsiteX1" fmla="*/ 48768 w 3145536"/>
              <a:gd name="connsiteY1" fmla="*/ 682752 h 759593"/>
              <a:gd name="connsiteX2" fmla="*/ 36576 w 3145536"/>
              <a:gd name="connsiteY2" fmla="*/ 719328 h 759593"/>
              <a:gd name="connsiteX3" fmla="*/ 60960 w 3145536"/>
              <a:gd name="connsiteY3" fmla="*/ 755904 h 759593"/>
              <a:gd name="connsiteX4" fmla="*/ 231648 w 3145536"/>
              <a:gd name="connsiteY4" fmla="*/ 731520 h 759593"/>
              <a:gd name="connsiteX5" fmla="*/ 268224 w 3145536"/>
              <a:gd name="connsiteY5" fmla="*/ 694944 h 759593"/>
              <a:gd name="connsiteX6" fmla="*/ 377952 w 3145536"/>
              <a:gd name="connsiteY6" fmla="*/ 621792 h 759593"/>
              <a:gd name="connsiteX7" fmla="*/ 475488 w 3145536"/>
              <a:gd name="connsiteY7" fmla="*/ 560832 h 759593"/>
              <a:gd name="connsiteX8" fmla="*/ 585216 w 3145536"/>
              <a:gd name="connsiteY8" fmla="*/ 463296 h 759593"/>
              <a:gd name="connsiteX9" fmla="*/ 621792 w 3145536"/>
              <a:gd name="connsiteY9" fmla="*/ 438912 h 759593"/>
              <a:gd name="connsiteX10" fmla="*/ 658368 w 3145536"/>
              <a:gd name="connsiteY10" fmla="*/ 426720 h 759593"/>
              <a:gd name="connsiteX11" fmla="*/ 731520 w 3145536"/>
              <a:gd name="connsiteY11" fmla="*/ 377952 h 759593"/>
              <a:gd name="connsiteX12" fmla="*/ 792480 w 3145536"/>
              <a:gd name="connsiteY12" fmla="*/ 316992 h 759593"/>
              <a:gd name="connsiteX13" fmla="*/ 829056 w 3145536"/>
              <a:gd name="connsiteY13" fmla="*/ 304800 h 759593"/>
              <a:gd name="connsiteX14" fmla="*/ 902208 w 3145536"/>
              <a:gd name="connsiteY14" fmla="*/ 256032 h 759593"/>
              <a:gd name="connsiteX15" fmla="*/ 938784 w 3145536"/>
              <a:gd name="connsiteY15" fmla="*/ 243840 h 759593"/>
              <a:gd name="connsiteX16" fmla="*/ 975360 w 3145536"/>
              <a:gd name="connsiteY16" fmla="*/ 219456 h 759593"/>
              <a:gd name="connsiteX17" fmla="*/ 1048512 w 3145536"/>
              <a:gd name="connsiteY17" fmla="*/ 195072 h 759593"/>
              <a:gd name="connsiteX18" fmla="*/ 1085088 w 3145536"/>
              <a:gd name="connsiteY18" fmla="*/ 182880 h 759593"/>
              <a:gd name="connsiteX19" fmla="*/ 1194816 w 3145536"/>
              <a:gd name="connsiteY19" fmla="*/ 109728 h 759593"/>
              <a:gd name="connsiteX20" fmla="*/ 1231392 w 3145536"/>
              <a:gd name="connsiteY20" fmla="*/ 85344 h 759593"/>
              <a:gd name="connsiteX21" fmla="*/ 1267968 w 3145536"/>
              <a:gd name="connsiteY21" fmla="*/ 60960 h 759593"/>
              <a:gd name="connsiteX22" fmla="*/ 1316736 w 3145536"/>
              <a:gd name="connsiteY22" fmla="*/ 36576 h 759593"/>
              <a:gd name="connsiteX23" fmla="*/ 1414272 w 3145536"/>
              <a:gd name="connsiteY23" fmla="*/ 12192 h 759593"/>
              <a:gd name="connsiteX24" fmla="*/ 1463040 w 3145536"/>
              <a:gd name="connsiteY24" fmla="*/ 0 h 759593"/>
              <a:gd name="connsiteX25" fmla="*/ 2340864 w 3145536"/>
              <a:gd name="connsiteY25" fmla="*/ 12192 h 759593"/>
              <a:gd name="connsiteX26" fmla="*/ 2462784 w 3145536"/>
              <a:gd name="connsiteY26" fmla="*/ 36576 h 759593"/>
              <a:gd name="connsiteX27" fmla="*/ 2560320 w 3145536"/>
              <a:gd name="connsiteY27" fmla="*/ 60960 h 759593"/>
              <a:gd name="connsiteX28" fmla="*/ 2706624 w 3145536"/>
              <a:gd name="connsiteY28" fmla="*/ 109728 h 759593"/>
              <a:gd name="connsiteX29" fmla="*/ 2816352 w 3145536"/>
              <a:gd name="connsiteY29" fmla="*/ 146304 h 759593"/>
              <a:gd name="connsiteX30" fmla="*/ 2852928 w 3145536"/>
              <a:gd name="connsiteY30" fmla="*/ 158496 h 759593"/>
              <a:gd name="connsiteX31" fmla="*/ 2889504 w 3145536"/>
              <a:gd name="connsiteY31" fmla="*/ 182880 h 759593"/>
              <a:gd name="connsiteX32" fmla="*/ 2962656 w 3145536"/>
              <a:gd name="connsiteY32" fmla="*/ 207264 h 759593"/>
              <a:gd name="connsiteX33" fmla="*/ 3035808 w 3145536"/>
              <a:gd name="connsiteY33" fmla="*/ 243840 h 759593"/>
              <a:gd name="connsiteX34" fmla="*/ 3060192 w 3145536"/>
              <a:gd name="connsiteY34" fmla="*/ 280416 h 759593"/>
              <a:gd name="connsiteX35" fmla="*/ 3096768 w 3145536"/>
              <a:gd name="connsiteY35" fmla="*/ 292608 h 759593"/>
              <a:gd name="connsiteX36" fmla="*/ 3084576 w 3145536"/>
              <a:gd name="connsiteY36" fmla="*/ 231648 h 759593"/>
              <a:gd name="connsiteX37" fmla="*/ 3072384 w 3145536"/>
              <a:gd name="connsiteY37" fmla="*/ 195072 h 759593"/>
              <a:gd name="connsiteX38" fmla="*/ 3023616 w 3145536"/>
              <a:gd name="connsiteY38" fmla="*/ 121920 h 759593"/>
              <a:gd name="connsiteX39" fmla="*/ 3011424 w 3145536"/>
              <a:gd name="connsiteY39" fmla="*/ 85344 h 759593"/>
              <a:gd name="connsiteX40" fmla="*/ 3048000 w 3145536"/>
              <a:gd name="connsiteY40" fmla="*/ 97536 h 759593"/>
              <a:gd name="connsiteX41" fmla="*/ 3084576 w 3145536"/>
              <a:gd name="connsiteY41" fmla="*/ 170688 h 759593"/>
              <a:gd name="connsiteX42" fmla="*/ 3108960 w 3145536"/>
              <a:gd name="connsiteY42" fmla="*/ 243840 h 759593"/>
              <a:gd name="connsiteX43" fmla="*/ 3145536 w 3145536"/>
              <a:gd name="connsiteY43" fmla="*/ 316992 h 759593"/>
              <a:gd name="connsiteX44" fmla="*/ 3133344 w 3145536"/>
              <a:gd name="connsiteY44" fmla="*/ 377952 h 759593"/>
              <a:gd name="connsiteX45" fmla="*/ 3023616 w 3145536"/>
              <a:gd name="connsiteY45" fmla="*/ 463296 h 759593"/>
              <a:gd name="connsiteX46" fmla="*/ 2950464 w 3145536"/>
              <a:gd name="connsiteY46" fmla="*/ 487680 h 759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3145536" h="759593">
                <a:moveTo>
                  <a:pt x="0" y="646176"/>
                </a:moveTo>
                <a:cubicBezTo>
                  <a:pt x="230681" y="669244"/>
                  <a:pt x="108316" y="640217"/>
                  <a:pt x="48768" y="682752"/>
                </a:cubicBezTo>
                <a:cubicBezTo>
                  <a:pt x="38310" y="690222"/>
                  <a:pt x="40640" y="707136"/>
                  <a:pt x="36576" y="719328"/>
                </a:cubicBezTo>
                <a:cubicBezTo>
                  <a:pt x="44704" y="731520"/>
                  <a:pt x="46477" y="753676"/>
                  <a:pt x="60960" y="755904"/>
                </a:cubicBezTo>
                <a:cubicBezTo>
                  <a:pt x="134064" y="767151"/>
                  <a:pt x="173618" y="750863"/>
                  <a:pt x="231648" y="731520"/>
                </a:cubicBezTo>
                <a:cubicBezTo>
                  <a:pt x="243840" y="719328"/>
                  <a:pt x="254614" y="705530"/>
                  <a:pt x="268224" y="694944"/>
                </a:cubicBezTo>
                <a:cubicBezTo>
                  <a:pt x="377952" y="609600"/>
                  <a:pt x="304800" y="676656"/>
                  <a:pt x="377952" y="621792"/>
                </a:cubicBezTo>
                <a:cubicBezTo>
                  <a:pt x="441260" y="574311"/>
                  <a:pt x="408545" y="594303"/>
                  <a:pt x="475488" y="560832"/>
                </a:cubicBezTo>
                <a:cubicBezTo>
                  <a:pt x="529648" y="488619"/>
                  <a:pt x="495157" y="523336"/>
                  <a:pt x="585216" y="463296"/>
                </a:cubicBezTo>
                <a:cubicBezTo>
                  <a:pt x="597408" y="455168"/>
                  <a:pt x="607891" y="443546"/>
                  <a:pt x="621792" y="438912"/>
                </a:cubicBezTo>
                <a:cubicBezTo>
                  <a:pt x="633984" y="434848"/>
                  <a:pt x="647134" y="432961"/>
                  <a:pt x="658368" y="426720"/>
                </a:cubicBezTo>
                <a:cubicBezTo>
                  <a:pt x="683986" y="412488"/>
                  <a:pt x="731520" y="377952"/>
                  <a:pt x="731520" y="377952"/>
                </a:cubicBezTo>
                <a:cubicBezTo>
                  <a:pt x="755904" y="341376"/>
                  <a:pt x="751840" y="337312"/>
                  <a:pt x="792480" y="316992"/>
                </a:cubicBezTo>
                <a:cubicBezTo>
                  <a:pt x="803975" y="311245"/>
                  <a:pt x="817822" y="311041"/>
                  <a:pt x="829056" y="304800"/>
                </a:cubicBezTo>
                <a:cubicBezTo>
                  <a:pt x="854674" y="290568"/>
                  <a:pt x="874406" y="265299"/>
                  <a:pt x="902208" y="256032"/>
                </a:cubicBezTo>
                <a:cubicBezTo>
                  <a:pt x="914400" y="251968"/>
                  <a:pt x="927289" y="249587"/>
                  <a:pt x="938784" y="243840"/>
                </a:cubicBezTo>
                <a:cubicBezTo>
                  <a:pt x="951890" y="237287"/>
                  <a:pt x="961970" y="225407"/>
                  <a:pt x="975360" y="219456"/>
                </a:cubicBezTo>
                <a:cubicBezTo>
                  <a:pt x="998848" y="209017"/>
                  <a:pt x="1024128" y="203200"/>
                  <a:pt x="1048512" y="195072"/>
                </a:cubicBezTo>
                <a:cubicBezTo>
                  <a:pt x="1060704" y="191008"/>
                  <a:pt x="1074395" y="190009"/>
                  <a:pt x="1085088" y="182880"/>
                </a:cubicBezTo>
                <a:lnTo>
                  <a:pt x="1194816" y="109728"/>
                </a:lnTo>
                <a:lnTo>
                  <a:pt x="1231392" y="85344"/>
                </a:lnTo>
                <a:cubicBezTo>
                  <a:pt x="1243584" y="77216"/>
                  <a:pt x="1254862" y="67513"/>
                  <a:pt x="1267968" y="60960"/>
                </a:cubicBezTo>
                <a:cubicBezTo>
                  <a:pt x="1284224" y="52832"/>
                  <a:pt x="1300031" y="43735"/>
                  <a:pt x="1316736" y="36576"/>
                </a:cubicBezTo>
                <a:cubicBezTo>
                  <a:pt x="1351929" y="21493"/>
                  <a:pt x="1374639" y="20999"/>
                  <a:pt x="1414272" y="12192"/>
                </a:cubicBezTo>
                <a:cubicBezTo>
                  <a:pt x="1430629" y="8557"/>
                  <a:pt x="1446784" y="4064"/>
                  <a:pt x="1463040" y="0"/>
                </a:cubicBezTo>
                <a:lnTo>
                  <a:pt x="2340864" y="12192"/>
                </a:lnTo>
                <a:cubicBezTo>
                  <a:pt x="2427308" y="14380"/>
                  <a:pt x="2404144" y="20583"/>
                  <a:pt x="2462784" y="36576"/>
                </a:cubicBezTo>
                <a:cubicBezTo>
                  <a:pt x="2495116" y="45394"/>
                  <a:pt x="2528527" y="50362"/>
                  <a:pt x="2560320" y="60960"/>
                </a:cubicBezTo>
                <a:lnTo>
                  <a:pt x="2706624" y="109728"/>
                </a:lnTo>
                <a:lnTo>
                  <a:pt x="2816352" y="146304"/>
                </a:lnTo>
                <a:cubicBezTo>
                  <a:pt x="2828544" y="150368"/>
                  <a:pt x="2842235" y="151367"/>
                  <a:pt x="2852928" y="158496"/>
                </a:cubicBezTo>
                <a:cubicBezTo>
                  <a:pt x="2865120" y="166624"/>
                  <a:pt x="2876114" y="176929"/>
                  <a:pt x="2889504" y="182880"/>
                </a:cubicBezTo>
                <a:cubicBezTo>
                  <a:pt x="2912992" y="193319"/>
                  <a:pt x="2941270" y="193007"/>
                  <a:pt x="2962656" y="207264"/>
                </a:cubicBezTo>
                <a:cubicBezTo>
                  <a:pt x="3009925" y="238777"/>
                  <a:pt x="2985331" y="227014"/>
                  <a:pt x="3035808" y="243840"/>
                </a:cubicBezTo>
                <a:cubicBezTo>
                  <a:pt x="3043936" y="256032"/>
                  <a:pt x="3048750" y="271262"/>
                  <a:pt x="3060192" y="280416"/>
                </a:cubicBezTo>
                <a:cubicBezTo>
                  <a:pt x="3070227" y="288444"/>
                  <a:pt x="3091021" y="304103"/>
                  <a:pt x="3096768" y="292608"/>
                </a:cubicBezTo>
                <a:cubicBezTo>
                  <a:pt x="3106035" y="274073"/>
                  <a:pt x="3089602" y="251752"/>
                  <a:pt x="3084576" y="231648"/>
                </a:cubicBezTo>
                <a:cubicBezTo>
                  <a:pt x="3081459" y="219180"/>
                  <a:pt x="3078625" y="206306"/>
                  <a:pt x="3072384" y="195072"/>
                </a:cubicBezTo>
                <a:cubicBezTo>
                  <a:pt x="3058152" y="169454"/>
                  <a:pt x="3032883" y="149722"/>
                  <a:pt x="3023616" y="121920"/>
                </a:cubicBezTo>
                <a:cubicBezTo>
                  <a:pt x="3019552" y="109728"/>
                  <a:pt x="3002337" y="94431"/>
                  <a:pt x="3011424" y="85344"/>
                </a:cubicBezTo>
                <a:cubicBezTo>
                  <a:pt x="3020511" y="76257"/>
                  <a:pt x="3035808" y="93472"/>
                  <a:pt x="3048000" y="97536"/>
                </a:cubicBezTo>
                <a:cubicBezTo>
                  <a:pt x="3092464" y="230928"/>
                  <a:pt x="3021551" y="28881"/>
                  <a:pt x="3084576" y="170688"/>
                </a:cubicBezTo>
                <a:cubicBezTo>
                  <a:pt x="3095015" y="194176"/>
                  <a:pt x="3094703" y="222454"/>
                  <a:pt x="3108960" y="243840"/>
                </a:cubicBezTo>
                <a:cubicBezTo>
                  <a:pt x="3140473" y="291109"/>
                  <a:pt x="3128710" y="266515"/>
                  <a:pt x="3145536" y="316992"/>
                </a:cubicBezTo>
                <a:cubicBezTo>
                  <a:pt x="3141472" y="337312"/>
                  <a:pt x="3142611" y="359417"/>
                  <a:pt x="3133344" y="377952"/>
                </a:cubicBezTo>
                <a:cubicBezTo>
                  <a:pt x="3120721" y="403199"/>
                  <a:pt x="3035181" y="459441"/>
                  <a:pt x="3023616" y="463296"/>
                </a:cubicBezTo>
                <a:lnTo>
                  <a:pt x="2950464" y="487680"/>
                </a:ln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itle Placeholder 1"/>
          <p:cNvSpPr txBox="1">
            <a:spLocks/>
          </p:cNvSpPr>
          <p:nvPr/>
        </p:nvSpPr>
        <p:spPr>
          <a:xfrm>
            <a:off x="0" y="317"/>
            <a:ext cx="10080625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>
                <a:latin typeface="Calibri"/>
                <a:cs typeface="Calibri"/>
              </a:rPr>
              <a:t>How it is actually stored</a:t>
            </a:r>
            <a:endParaRPr lang="en-US" sz="4600" b="1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183312" y="4770437"/>
            <a:ext cx="1146468" cy="3499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Length: 6</a:t>
            </a:r>
          </a:p>
        </p:txBody>
      </p:sp>
      <p:sp>
        <p:nvSpPr>
          <p:cNvPr id="9" name="Freeform 8"/>
          <p:cNvSpPr/>
          <p:nvPr/>
        </p:nvSpPr>
        <p:spPr>
          <a:xfrm>
            <a:off x="6047232" y="4632960"/>
            <a:ext cx="3730752" cy="1454105"/>
          </a:xfrm>
          <a:custGeom>
            <a:avLst/>
            <a:gdLst>
              <a:gd name="connsiteX0" fmla="*/ 3157728 w 3730752"/>
              <a:gd name="connsiteY0" fmla="*/ 121920 h 1454105"/>
              <a:gd name="connsiteX1" fmla="*/ 2474976 w 3730752"/>
              <a:gd name="connsiteY1" fmla="*/ 121920 h 1454105"/>
              <a:gd name="connsiteX2" fmla="*/ 2340864 w 3730752"/>
              <a:gd name="connsiteY2" fmla="*/ 97536 h 1454105"/>
              <a:gd name="connsiteX3" fmla="*/ 2255520 w 3730752"/>
              <a:gd name="connsiteY3" fmla="*/ 60960 h 1454105"/>
              <a:gd name="connsiteX4" fmla="*/ 2206752 w 3730752"/>
              <a:gd name="connsiteY4" fmla="*/ 36576 h 1454105"/>
              <a:gd name="connsiteX5" fmla="*/ 2121408 w 3730752"/>
              <a:gd name="connsiteY5" fmla="*/ 12192 h 1454105"/>
              <a:gd name="connsiteX6" fmla="*/ 1950720 w 3730752"/>
              <a:gd name="connsiteY6" fmla="*/ 0 h 1454105"/>
              <a:gd name="connsiteX7" fmla="*/ 1316736 w 3730752"/>
              <a:gd name="connsiteY7" fmla="*/ 12192 h 1454105"/>
              <a:gd name="connsiteX8" fmla="*/ 1170432 w 3730752"/>
              <a:gd name="connsiteY8" fmla="*/ 48768 h 1454105"/>
              <a:gd name="connsiteX9" fmla="*/ 1121664 w 3730752"/>
              <a:gd name="connsiteY9" fmla="*/ 60960 h 1454105"/>
              <a:gd name="connsiteX10" fmla="*/ 816864 w 3730752"/>
              <a:gd name="connsiteY10" fmla="*/ 73152 h 1454105"/>
              <a:gd name="connsiteX11" fmla="*/ 743712 w 3730752"/>
              <a:gd name="connsiteY11" fmla="*/ 97536 h 1454105"/>
              <a:gd name="connsiteX12" fmla="*/ 256032 w 3730752"/>
              <a:gd name="connsiteY12" fmla="*/ 121920 h 1454105"/>
              <a:gd name="connsiteX13" fmla="*/ 182880 w 3730752"/>
              <a:gd name="connsiteY13" fmla="*/ 182880 h 1454105"/>
              <a:gd name="connsiteX14" fmla="*/ 158496 w 3730752"/>
              <a:gd name="connsiteY14" fmla="*/ 219456 h 1454105"/>
              <a:gd name="connsiteX15" fmla="*/ 85344 w 3730752"/>
              <a:gd name="connsiteY15" fmla="*/ 292608 h 1454105"/>
              <a:gd name="connsiteX16" fmla="*/ 73152 w 3730752"/>
              <a:gd name="connsiteY16" fmla="*/ 329184 h 1454105"/>
              <a:gd name="connsiteX17" fmla="*/ 36576 w 3730752"/>
              <a:gd name="connsiteY17" fmla="*/ 353568 h 1454105"/>
              <a:gd name="connsiteX18" fmla="*/ 12192 w 3730752"/>
              <a:gd name="connsiteY18" fmla="*/ 426720 h 1454105"/>
              <a:gd name="connsiteX19" fmla="*/ 0 w 3730752"/>
              <a:gd name="connsiteY19" fmla="*/ 463296 h 1454105"/>
              <a:gd name="connsiteX20" fmla="*/ 12192 w 3730752"/>
              <a:gd name="connsiteY20" fmla="*/ 1097280 h 1454105"/>
              <a:gd name="connsiteX21" fmla="*/ 24384 w 3730752"/>
              <a:gd name="connsiteY21" fmla="*/ 1133856 h 1454105"/>
              <a:gd name="connsiteX22" fmla="*/ 60960 w 3730752"/>
              <a:gd name="connsiteY22" fmla="*/ 1170432 h 1454105"/>
              <a:gd name="connsiteX23" fmla="*/ 146304 w 3730752"/>
              <a:gd name="connsiteY23" fmla="*/ 1267968 h 1454105"/>
              <a:gd name="connsiteX24" fmla="*/ 219456 w 3730752"/>
              <a:gd name="connsiteY24" fmla="*/ 1328928 h 1454105"/>
              <a:gd name="connsiteX25" fmla="*/ 390144 w 3730752"/>
              <a:gd name="connsiteY25" fmla="*/ 1377696 h 1454105"/>
              <a:gd name="connsiteX26" fmla="*/ 487680 w 3730752"/>
              <a:gd name="connsiteY26" fmla="*/ 1402080 h 1454105"/>
              <a:gd name="connsiteX27" fmla="*/ 536448 w 3730752"/>
              <a:gd name="connsiteY27" fmla="*/ 1414272 h 1454105"/>
              <a:gd name="connsiteX28" fmla="*/ 573024 w 3730752"/>
              <a:gd name="connsiteY28" fmla="*/ 1426464 h 1454105"/>
              <a:gd name="connsiteX29" fmla="*/ 2206752 w 3730752"/>
              <a:gd name="connsiteY29" fmla="*/ 1438656 h 1454105"/>
              <a:gd name="connsiteX30" fmla="*/ 2584704 w 3730752"/>
              <a:gd name="connsiteY30" fmla="*/ 1438656 h 1454105"/>
              <a:gd name="connsiteX31" fmla="*/ 2816352 w 3730752"/>
              <a:gd name="connsiteY31" fmla="*/ 1402080 h 1454105"/>
              <a:gd name="connsiteX32" fmla="*/ 3255264 w 3730752"/>
              <a:gd name="connsiteY32" fmla="*/ 1389888 h 1454105"/>
              <a:gd name="connsiteX33" fmla="*/ 3377184 w 3730752"/>
              <a:gd name="connsiteY33" fmla="*/ 1365504 h 1454105"/>
              <a:gd name="connsiteX34" fmla="*/ 3486912 w 3730752"/>
              <a:gd name="connsiteY34" fmla="*/ 1341120 h 1454105"/>
              <a:gd name="connsiteX35" fmla="*/ 3560064 w 3730752"/>
              <a:gd name="connsiteY35" fmla="*/ 1316736 h 1454105"/>
              <a:gd name="connsiteX36" fmla="*/ 3645408 w 3730752"/>
              <a:gd name="connsiteY36" fmla="*/ 1280160 h 1454105"/>
              <a:gd name="connsiteX37" fmla="*/ 3706368 w 3730752"/>
              <a:gd name="connsiteY37" fmla="*/ 1207008 h 1454105"/>
              <a:gd name="connsiteX38" fmla="*/ 3730752 w 3730752"/>
              <a:gd name="connsiteY38" fmla="*/ 1170432 h 1454105"/>
              <a:gd name="connsiteX39" fmla="*/ 3706368 w 3730752"/>
              <a:gd name="connsiteY39" fmla="*/ 999744 h 1454105"/>
              <a:gd name="connsiteX40" fmla="*/ 3694176 w 3730752"/>
              <a:gd name="connsiteY40" fmla="*/ 963168 h 1454105"/>
              <a:gd name="connsiteX41" fmla="*/ 3669792 w 3730752"/>
              <a:gd name="connsiteY41" fmla="*/ 865632 h 1454105"/>
              <a:gd name="connsiteX42" fmla="*/ 3645408 w 3730752"/>
              <a:gd name="connsiteY42" fmla="*/ 792480 h 1454105"/>
              <a:gd name="connsiteX43" fmla="*/ 3608832 w 3730752"/>
              <a:gd name="connsiteY43" fmla="*/ 719328 h 1454105"/>
              <a:gd name="connsiteX44" fmla="*/ 3560064 w 3730752"/>
              <a:gd name="connsiteY44" fmla="*/ 609600 h 1454105"/>
              <a:gd name="connsiteX45" fmla="*/ 3535680 w 3730752"/>
              <a:gd name="connsiteY45" fmla="*/ 438912 h 1454105"/>
              <a:gd name="connsiteX46" fmla="*/ 3523488 w 3730752"/>
              <a:gd name="connsiteY46" fmla="*/ 390144 h 1454105"/>
              <a:gd name="connsiteX47" fmla="*/ 3450336 w 3730752"/>
              <a:gd name="connsiteY47" fmla="*/ 329184 h 1454105"/>
              <a:gd name="connsiteX48" fmla="*/ 3425952 w 3730752"/>
              <a:gd name="connsiteY48" fmla="*/ 292608 h 1454105"/>
              <a:gd name="connsiteX49" fmla="*/ 3389376 w 3730752"/>
              <a:gd name="connsiteY49" fmla="*/ 268224 h 1454105"/>
              <a:gd name="connsiteX50" fmla="*/ 3096768 w 3730752"/>
              <a:gd name="connsiteY50" fmla="*/ 231648 h 1454105"/>
              <a:gd name="connsiteX51" fmla="*/ 2987040 w 3730752"/>
              <a:gd name="connsiteY51" fmla="*/ 182880 h 1454105"/>
              <a:gd name="connsiteX52" fmla="*/ 2913888 w 3730752"/>
              <a:gd name="connsiteY52" fmla="*/ 121920 h 1454105"/>
              <a:gd name="connsiteX53" fmla="*/ 2840736 w 3730752"/>
              <a:gd name="connsiteY53" fmla="*/ 85344 h 1454105"/>
              <a:gd name="connsiteX54" fmla="*/ 2816352 w 3730752"/>
              <a:gd name="connsiteY54" fmla="*/ 36576 h 14541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3730752" h="1454105">
                <a:moveTo>
                  <a:pt x="3157728" y="121920"/>
                </a:moveTo>
                <a:cubicBezTo>
                  <a:pt x="2906569" y="184710"/>
                  <a:pt x="3092093" y="142839"/>
                  <a:pt x="2474976" y="121920"/>
                </a:cubicBezTo>
                <a:cubicBezTo>
                  <a:pt x="2424438" y="120207"/>
                  <a:pt x="2387543" y="109206"/>
                  <a:pt x="2340864" y="97536"/>
                </a:cubicBezTo>
                <a:cubicBezTo>
                  <a:pt x="2266741" y="48121"/>
                  <a:pt x="2345496" y="94701"/>
                  <a:pt x="2255520" y="60960"/>
                </a:cubicBezTo>
                <a:cubicBezTo>
                  <a:pt x="2238502" y="54578"/>
                  <a:pt x="2223457" y="43735"/>
                  <a:pt x="2206752" y="36576"/>
                </a:cubicBezTo>
                <a:cubicBezTo>
                  <a:pt x="2190569" y="29640"/>
                  <a:pt x="2135328" y="13739"/>
                  <a:pt x="2121408" y="12192"/>
                </a:cubicBezTo>
                <a:cubicBezTo>
                  <a:pt x="2064716" y="5893"/>
                  <a:pt x="2007616" y="4064"/>
                  <a:pt x="1950720" y="0"/>
                </a:cubicBezTo>
                <a:cubicBezTo>
                  <a:pt x="1739392" y="4064"/>
                  <a:pt x="1527839" y="1637"/>
                  <a:pt x="1316736" y="12192"/>
                </a:cubicBezTo>
                <a:lnTo>
                  <a:pt x="1170432" y="48768"/>
                </a:lnTo>
                <a:cubicBezTo>
                  <a:pt x="1154176" y="52832"/>
                  <a:pt x="1138407" y="60290"/>
                  <a:pt x="1121664" y="60960"/>
                </a:cubicBezTo>
                <a:lnTo>
                  <a:pt x="816864" y="73152"/>
                </a:lnTo>
                <a:cubicBezTo>
                  <a:pt x="792480" y="81280"/>
                  <a:pt x="768916" y="92495"/>
                  <a:pt x="743712" y="97536"/>
                </a:cubicBezTo>
                <a:cubicBezTo>
                  <a:pt x="543217" y="137635"/>
                  <a:pt x="703466" y="109136"/>
                  <a:pt x="256032" y="121920"/>
                </a:cubicBezTo>
                <a:cubicBezTo>
                  <a:pt x="220068" y="145896"/>
                  <a:pt x="212216" y="147677"/>
                  <a:pt x="182880" y="182880"/>
                </a:cubicBezTo>
                <a:cubicBezTo>
                  <a:pt x="173499" y="194137"/>
                  <a:pt x="168231" y="208504"/>
                  <a:pt x="158496" y="219456"/>
                </a:cubicBezTo>
                <a:cubicBezTo>
                  <a:pt x="135586" y="245230"/>
                  <a:pt x="85344" y="292608"/>
                  <a:pt x="85344" y="292608"/>
                </a:cubicBezTo>
                <a:cubicBezTo>
                  <a:pt x="81280" y="304800"/>
                  <a:pt x="81180" y="319149"/>
                  <a:pt x="73152" y="329184"/>
                </a:cubicBezTo>
                <a:cubicBezTo>
                  <a:pt x="63998" y="340626"/>
                  <a:pt x="44342" y="341142"/>
                  <a:pt x="36576" y="353568"/>
                </a:cubicBezTo>
                <a:cubicBezTo>
                  <a:pt x="22953" y="375364"/>
                  <a:pt x="20320" y="402336"/>
                  <a:pt x="12192" y="426720"/>
                </a:cubicBezTo>
                <a:lnTo>
                  <a:pt x="0" y="463296"/>
                </a:lnTo>
                <a:cubicBezTo>
                  <a:pt x="4064" y="674624"/>
                  <a:pt x="4511" y="886053"/>
                  <a:pt x="12192" y="1097280"/>
                </a:cubicBezTo>
                <a:cubicBezTo>
                  <a:pt x="12659" y="1110123"/>
                  <a:pt x="17255" y="1123163"/>
                  <a:pt x="24384" y="1133856"/>
                </a:cubicBezTo>
                <a:cubicBezTo>
                  <a:pt x="33948" y="1148202"/>
                  <a:pt x="50374" y="1156822"/>
                  <a:pt x="60960" y="1170432"/>
                </a:cubicBezTo>
                <a:cubicBezTo>
                  <a:pt x="189725" y="1335987"/>
                  <a:pt x="49410" y="1187223"/>
                  <a:pt x="146304" y="1267968"/>
                </a:cubicBezTo>
                <a:cubicBezTo>
                  <a:pt x="179117" y="1295312"/>
                  <a:pt x="180537" y="1311631"/>
                  <a:pt x="219456" y="1328928"/>
                </a:cubicBezTo>
                <a:cubicBezTo>
                  <a:pt x="264432" y="1348917"/>
                  <a:pt x="345862" y="1366625"/>
                  <a:pt x="390144" y="1377696"/>
                </a:cubicBezTo>
                <a:lnTo>
                  <a:pt x="487680" y="1402080"/>
                </a:lnTo>
                <a:cubicBezTo>
                  <a:pt x="503936" y="1406144"/>
                  <a:pt x="520552" y="1408973"/>
                  <a:pt x="536448" y="1414272"/>
                </a:cubicBezTo>
                <a:cubicBezTo>
                  <a:pt x="548640" y="1418336"/>
                  <a:pt x="560174" y="1426276"/>
                  <a:pt x="573024" y="1426464"/>
                </a:cubicBezTo>
                <a:lnTo>
                  <a:pt x="2206752" y="1438656"/>
                </a:lnTo>
                <a:cubicBezTo>
                  <a:pt x="2373031" y="1457131"/>
                  <a:pt x="2358517" y="1461275"/>
                  <a:pt x="2584704" y="1438656"/>
                </a:cubicBezTo>
                <a:cubicBezTo>
                  <a:pt x="2988920" y="1398234"/>
                  <a:pt x="2296414" y="1424205"/>
                  <a:pt x="2816352" y="1402080"/>
                </a:cubicBezTo>
                <a:cubicBezTo>
                  <a:pt x="2962580" y="1395858"/>
                  <a:pt x="3108960" y="1393952"/>
                  <a:pt x="3255264" y="1389888"/>
                </a:cubicBezTo>
                <a:cubicBezTo>
                  <a:pt x="3464355" y="1360018"/>
                  <a:pt x="3263694" y="1393877"/>
                  <a:pt x="3377184" y="1365504"/>
                </a:cubicBezTo>
                <a:cubicBezTo>
                  <a:pt x="3446793" y="1348102"/>
                  <a:pt x="3424333" y="1359894"/>
                  <a:pt x="3486912" y="1341120"/>
                </a:cubicBezTo>
                <a:cubicBezTo>
                  <a:pt x="3511531" y="1333734"/>
                  <a:pt x="3537075" y="1328231"/>
                  <a:pt x="3560064" y="1316736"/>
                </a:cubicBezTo>
                <a:cubicBezTo>
                  <a:pt x="3620327" y="1286605"/>
                  <a:pt x="3591590" y="1298099"/>
                  <a:pt x="3645408" y="1280160"/>
                </a:cubicBezTo>
                <a:cubicBezTo>
                  <a:pt x="3705949" y="1189349"/>
                  <a:pt x="3628139" y="1300882"/>
                  <a:pt x="3706368" y="1207008"/>
                </a:cubicBezTo>
                <a:cubicBezTo>
                  <a:pt x="3715749" y="1195751"/>
                  <a:pt x="3722624" y="1182624"/>
                  <a:pt x="3730752" y="1170432"/>
                </a:cubicBezTo>
                <a:cubicBezTo>
                  <a:pt x="3722624" y="1113536"/>
                  <a:pt x="3716356" y="1056343"/>
                  <a:pt x="3706368" y="999744"/>
                </a:cubicBezTo>
                <a:cubicBezTo>
                  <a:pt x="3704135" y="987088"/>
                  <a:pt x="3697557" y="975567"/>
                  <a:pt x="3694176" y="963168"/>
                </a:cubicBezTo>
                <a:cubicBezTo>
                  <a:pt x="3685358" y="930836"/>
                  <a:pt x="3680390" y="897425"/>
                  <a:pt x="3669792" y="865632"/>
                </a:cubicBezTo>
                <a:cubicBezTo>
                  <a:pt x="3661664" y="841248"/>
                  <a:pt x="3659665" y="813866"/>
                  <a:pt x="3645408" y="792480"/>
                </a:cubicBezTo>
                <a:cubicBezTo>
                  <a:pt x="3575527" y="687658"/>
                  <a:pt x="3659309" y="820282"/>
                  <a:pt x="3608832" y="719328"/>
                </a:cubicBezTo>
                <a:cubicBezTo>
                  <a:pt x="3574779" y="651221"/>
                  <a:pt x="3581033" y="714447"/>
                  <a:pt x="3560064" y="609600"/>
                </a:cubicBezTo>
                <a:cubicBezTo>
                  <a:pt x="3527065" y="444605"/>
                  <a:pt x="3574294" y="689906"/>
                  <a:pt x="3535680" y="438912"/>
                </a:cubicBezTo>
                <a:cubicBezTo>
                  <a:pt x="3533132" y="422351"/>
                  <a:pt x="3531801" y="404693"/>
                  <a:pt x="3523488" y="390144"/>
                </a:cubicBezTo>
                <a:cubicBezTo>
                  <a:pt x="3509046" y="364870"/>
                  <a:pt x="3473643" y="344722"/>
                  <a:pt x="3450336" y="329184"/>
                </a:cubicBezTo>
                <a:cubicBezTo>
                  <a:pt x="3442208" y="316992"/>
                  <a:pt x="3436313" y="302969"/>
                  <a:pt x="3425952" y="292608"/>
                </a:cubicBezTo>
                <a:cubicBezTo>
                  <a:pt x="3415591" y="282247"/>
                  <a:pt x="3402766" y="274175"/>
                  <a:pt x="3389376" y="268224"/>
                </a:cubicBezTo>
                <a:cubicBezTo>
                  <a:pt x="3287478" y="222936"/>
                  <a:pt x="3225706" y="238811"/>
                  <a:pt x="3096768" y="231648"/>
                </a:cubicBezTo>
                <a:cubicBezTo>
                  <a:pt x="3043606" y="213927"/>
                  <a:pt x="3025681" y="215081"/>
                  <a:pt x="2987040" y="182880"/>
                </a:cubicBezTo>
                <a:cubicBezTo>
                  <a:pt x="2946594" y="149175"/>
                  <a:pt x="2959294" y="144623"/>
                  <a:pt x="2913888" y="121920"/>
                </a:cubicBezTo>
                <a:cubicBezTo>
                  <a:pt x="2812934" y="71443"/>
                  <a:pt x="2945558" y="155225"/>
                  <a:pt x="2840736" y="85344"/>
                </a:cubicBezTo>
                <a:cubicBezTo>
                  <a:pt x="2814098" y="45387"/>
                  <a:pt x="2816352" y="63421"/>
                  <a:pt x="2816352" y="36576"/>
                </a:cubicBez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40615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1"/>
          <p:cNvSpPr>
            <a:spLocks noChangeArrowheads="1"/>
          </p:cNvSpPr>
          <p:nvPr/>
        </p:nvSpPr>
        <p:spPr bwMode="auto">
          <a:xfrm>
            <a:off x="1600200" y="2971800"/>
            <a:ext cx="1143000" cy="1143000"/>
          </a:xfrm>
          <a:prstGeom prst="rect">
            <a:avLst/>
          </a:prstGeom>
          <a:noFill/>
          <a:ln w="36720" cap="flat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7200">
                <a:latin typeface="Courier" charset="0"/>
                <a:ea typeface="Courier" charset="0"/>
                <a:cs typeface="Courier" charset="0"/>
              </a:rPr>
              <a:t>H</a:t>
            </a:r>
          </a:p>
        </p:txBody>
      </p:sp>
      <p:sp>
        <p:nvSpPr>
          <p:cNvPr id="49154" name="Rectangle 2"/>
          <p:cNvSpPr>
            <a:spLocks noChangeArrowheads="1"/>
          </p:cNvSpPr>
          <p:nvPr/>
        </p:nvSpPr>
        <p:spPr bwMode="auto">
          <a:xfrm>
            <a:off x="2743200" y="2971800"/>
            <a:ext cx="1143000" cy="1143000"/>
          </a:xfrm>
          <a:prstGeom prst="rect">
            <a:avLst/>
          </a:prstGeom>
          <a:noFill/>
          <a:ln w="36720" cap="flat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7200">
                <a:latin typeface="Courier" charset="0"/>
                <a:ea typeface="Courier" charset="0"/>
                <a:cs typeface="Courier" charset="0"/>
              </a:rPr>
              <a:t>e</a:t>
            </a:r>
          </a:p>
        </p:txBody>
      </p:sp>
      <p:sp>
        <p:nvSpPr>
          <p:cNvPr id="49155" name="Rectangle 3"/>
          <p:cNvSpPr>
            <a:spLocks noChangeArrowheads="1"/>
          </p:cNvSpPr>
          <p:nvPr/>
        </p:nvSpPr>
        <p:spPr bwMode="auto">
          <a:xfrm>
            <a:off x="3886200" y="2971800"/>
            <a:ext cx="1143000" cy="1143000"/>
          </a:xfrm>
          <a:prstGeom prst="rect">
            <a:avLst/>
          </a:prstGeom>
          <a:noFill/>
          <a:ln w="36720" cap="flat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7200">
                <a:latin typeface="Courier" charset="0"/>
                <a:ea typeface="Courier" charset="0"/>
                <a:cs typeface="Courier" charset="0"/>
              </a:rPr>
              <a:t>l</a:t>
            </a:r>
          </a:p>
        </p:txBody>
      </p:sp>
      <p:sp>
        <p:nvSpPr>
          <p:cNvPr id="49156" name="Rectangle 4"/>
          <p:cNvSpPr>
            <a:spLocks noChangeArrowheads="1"/>
          </p:cNvSpPr>
          <p:nvPr/>
        </p:nvSpPr>
        <p:spPr bwMode="auto">
          <a:xfrm>
            <a:off x="5029200" y="2971800"/>
            <a:ext cx="1143000" cy="1143000"/>
          </a:xfrm>
          <a:prstGeom prst="rect">
            <a:avLst/>
          </a:prstGeom>
          <a:noFill/>
          <a:ln w="36720" cap="flat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7200">
                <a:latin typeface="Courier" charset="0"/>
                <a:ea typeface="Courier" charset="0"/>
                <a:cs typeface="Courier" charset="0"/>
              </a:rPr>
              <a:t>l</a:t>
            </a:r>
          </a:p>
        </p:txBody>
      </p:sp>
      <p:sp>
        <p:nvSpPr>
          <p:cNvPr id="49157" name="Rectangle 5"/>
          <p:cNvSpPr>
            <a:spLocks noChangeArrowheads="1"/>
          </p:cNvSpPr>
          <p:nvPr/>
        </p:nvSpPr>
        <p:spPr bwMode="auto">
          <a:xfrm>
            <a:off x="6172200" y="2971800"/>
            <a:ext cx="1143000" cy="1143000"/>
          </a:xfrm>
          <a:prstGeom prst="rect">
            <a:avLst/>
          </a:prstGeom>
          <a:noFill/>
          <a:ln w="36720" cap="flat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7200">
                <a:latin typeface="Courier" charset="0"/>
                <a:ea typeface="Courier" charset="0"/>
                <a:cs typeface="Courier" charset="0"/>
              </a:rPr>
              <a:t>o</a:t>
            </a:r>
          </a:p>
        </p:txBody>
      </p:sp>
      <p:sp>
        <p:nvSpPr>
          <p:cNvPr id="49158" name="Rectangle 6"/>
          <p:cNvSpPr>
            <a:spLocks noChangeArrowheads="1"/>
          </p:cNvSpPr>
          <p:nvPr/>
        </p:nvSpPr>
        <p:spPr bwMode="auto">
          <a:xfrm>
            <a:off x="7315200" y="2971800"/>
            <a:ext cx="1143000" cy="1143000"/>
          </a:xfrm>
          <a:prstGeom prst="rect">
            <a:avLst/>
          </a:prstGeom>
          <a:noFill/>
          <a:ln w="36720" cap="flat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7200">
                <a:latin typeface="Courier" charset="0"/>
                <a:ea typeface="Courier" charset="0"/>
                <a:cs typeface="Courier" charset="0"/>
              </a:rPr>
              <a:t>!</a:t>
            </a:r>
          </a:p>
        </p:txBody>
      </p:sp>
      <p:sp>
        <p:nvSpPr>
          <p:cNvPr id="49159" name="Text Box 7"/>
          <p:cNvSpPr txBox="1">
            <a:spLocks noChangeArrowheads="1"/>
          </p:cNvSpPr>
          <p:nvPr/>
        </p:nvSpPr>
        <p:spPr bwMode="auto">
          <a:xfrm>
            <a:off x="1600200" y="4114800"/>
            <a:ext cx="1143000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69695" rIns="90000" bIns="45000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/>
            <a:r>
              <a:rPr lang="en-US" altLang="en-US" sz="2800">
                <a:latin typeface="Courier" charset="0"/>
                <a:ea typeface="Courier" charset="0"/>
                <a:cs typeface="Courier" charset="0"/>
              </a:rPr>
              <a:t>0</a:t>
            </a:r>
          </a:p>
        </p:txBody>
      </p:sp>
      <p:sp>
        <p:nvSpPr>
          <p:cNvPr id="49160" name="Text Box 8"/>
          <p:cNvSpPr txBox="1">
            <a:spLocks noChangeArrowheads="1"/>
          </p:cNvSpPr>
          <p:nvPr/>
        </p:nvSpPr>
        <p:spPr bwMode="auto">
          <a:xfrm>
            <a:off x="2743200" y="4114800"/>
            <a:ext cx="1143000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69695" rIns="90000" bIns="45000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/>
            <a:r>
              <a:rPr lang="en-US" altLang="en-US" sz="2800">
                <a:latin typeface="Courier" charset="0"/>
                <a:ea typeface="Courier" charset="0"/>
                <a:cs typeface="Courier" charset="0"/>
              </a:rPr>
              <a:t>1</a:t>
            </a:r>
          </a:p>
        </p:txBody>
      </p:sp>
      <p:sp>
        <p:nvSpPr>
          <p:cNvPr id="49161" name="Text Box 9"/>
          <p:cNvSpPr txBox="1">
            <a:spLocks noChangeArrowheads="1"/>
          </p:cNvSpPr>
          <p:nvPr/>
        </p:nvSpPr>
        <p:spPr bwMode="auto">
          <a:xfrm>
            <a:off x="3886200" y="4114800"/>
            <a:ext cx="1143000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69695" rIns="90000" bIns="45000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/>
            <a:r>
              <a:rPr lang="en-US" altLang="en-US" sz="2800">
                <a:latin typeface="Courier" charset="0"/>
                <a:ea typeface="Courier" charset="0"/>
                <a:cs typeface="Courier" charset="0"/>
              </a:rPr>
              <a:t>2</a:t>
            </a:r>
          </a:p>
        </p:txBody>
      </p:sp>
      <p:sp>
        <p:nvSpPr>
          <p:cNvPr id="49162" name="Text Box 10"/>
          <p:cNvSpPr txBox="1">
            <a:spLocks noChangeArrowheads="1"/>
          </p:cNvSpPr>
          <p:nvPr/>
        </p:nvSpPr>
        <p:spPr bwMode="auto">
          <a:xfrm>
            <a:off x="5029200" y="4114800"/>
            <a:ext cx="1143000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69695" rIns="90000" bIns="45000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/>
            <a:r>
              <a:rPr lang="en-US" altLang="en-US" sz="2800">
                <a:latin typeface="Courier" charset="0"/>
                <a:ea typeface="Courier" charset="0"/>
                <a:cs typeface="Courier" charset="0"/>
              </a:rPr>
              <a:t>3</a:t>
            </a:r>
          </a:p>
        </p:txBody>
      </p:sp>
      <p:sp>
        <p:nvSpPr>
          <p:cNvPr id="49163" name="Text Box 11"/>
          <p:cNvSpPr txBox="1">
            <a:spLocks noChangeArrowheads="1"/>
          </p:cNvSpPr>
          <p:nvPr/>
        </p:nvSpPr>
        <p:spPr bwMode="auto">
          <a:xfrm>
            <a:off x="6172200" y="4114800"/>
            <a:ext cx="1143000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69695" rIns="90000" bIns="45000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/>
            <a:r>
              <a:rPr lang="en-US" altLang="en-US" sz="2800">
                <a:latin typeface="Courier" charset="0"/>
                <a:ea typeface="Courier" charset="0"/>
                <a:cs typeface="Courier" charset="0"/>
              </a:rPr>
              <a:t>4</a:t>
            </a:r>
          </a:p>
        </p:txBody>
      </p:sp>
      <p:sp>
        <p:nvSpPr>
          <p:cNvPr id="49164" name="Text Box 12"/>
          <p:cNvSpPr txBox="1">
            <a:spLocks noChangeArrowheads="1"/>
          </p:cNvSpPr>
          <p:nvPr/>
        </p:nvSpPr>
        <p:spPr bwMode="auto">
          <a:xfrm>
            <a:off x="7315200" y="4114800"/>
            <a:ext cx="1143000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69695" rIns="90000" bIns="45000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/>
            <a:r>
              <a:rPr lang="en-US" altLang="en-US" sz="2800">
                <a:latin typeface="Courier" charset="0"/>
                <a:ea typeface="Courier" charset="0"/>
                <a:cs typeface="Courier" charset="0"/>
              </a:rPr>
              <a:t>5</a:t>
            </a:r>
          </a:p>
        </p:txBody>
      </p:sp>
      <p:sp>
        <p:nvSpPr>
          <p:cNvPr id="49165" name="Text Box 13"/>
          <p:cNvSpPr txBox="1">
            <a:spLocks noChangeArrowheads="1"/>
          </p:cNvSpPr>
          <p:nvPr/>
        </p:nvSpPr>
        <p:spPr bwMode="auto">
          <a:xfrm>
            <a:off x="0" y="5257800"/>
            <a:ext cx="10080625" cy="62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76752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/>
            <a:r>
              <a:rPr lang="en-US" altLang="en-US" sz="3600" b="1" i="1" dirty="0" err="1">
                <a:solidFill>
                  <a:srgbClr val="0000FF"/>
                </a:solidFill>
                <a:latin typeface="Courier" charset="0"/>
                <a:ea typeface="Courier" charset="0"/>
                <a:cs typeface="Courier" charset="0"/>
              </a:rPr>
              <a:t>text</a:t>
            </a:r>
            <a:r>
              <a:rPr lang="en-US" altLang="en-US" sz="3600" dirty="0" err="1">
                <a:latin typeface="Courier" charset="0"/>
                <a:ea typeface="Courier" charset="0"/>
                <a:cs typeface="Courier" charset="0"/>
              </a:rPr>
              <a:t>.charAt</a:t>
            </a:r>
            <a:r>
              <a:rPr lang="en-US" altLang="en-US" sz="36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altLang="en-US" sz="3600" b="1" i="1" dirty="0">
                <a:solidFill>
                  <a:srgbClr val="0000FF"/>
                </a:solidFill>
                <a:latin typeface="Courier" charset="0"/>
                <a:ea typeface="Courier" charset="0"/>
                <a:cs typeface="Courier" charset="0"/>
              </a:rPr>
              <a:t>index</a:t>
            </a:r>
            <a:r>
              <a:rPr lang="en-US" altLang="en-US" sz="3600" dirty="0">
                <a:latin typeface="Courier" charset="0"/>
                <a:ea typeface="Courier" charset="0"/>
                <a:cs typeface="Courier" charset="0"/>
              </a:rPr>
              <a:t>)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TextBox 1"/>
          <p:cNvSpPr txBox="1">
            <a:spLocks noChangeArrowheads="1"/>
          </p:cNvSpPr>
          <p:nvPr/>
        </p:nvSpPr>
        <p:spPr bwMode="auto">
          <a:xfrm>
            <a:off x="3592512" y="1417637"/>
            <a:ext cx="6172200" cy="2931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/>
            <a:r>
              <a:rPr lang="en-US" sz="3968" dirty="0">
                <a:latin typeface="+mn-lt"/>
                <a:cs typeface="Courier"/>
              </a:rPr>
              <a:t>All characters in a string have an index. </a:t>
            </a:r>
          </a:p>
          <a:p>
            <a:pPr algn="ctr"/>
            <a:endParaRPr lang="en-US" sz="3968" dirty="0">
              <a:latin typeface="+mn-lt"/>
              <a:cs typeface="Courier"/>
            </a:endParaRPr>
          </a:p>
          <a:p>
            <a:pPr algn="ctr"/>
            <a:r>
              <a:rPr lang="en-US" sz="3968" dirty="0">
                <a:latin typeface="+mn-lt"/>
                <a:cs typeface="Courier"/>
              </a:rPr>
              <a:t>You can access a character in the sequence via its </a:t>
            </a:r>
            <a:r>
              <a:rPr lang="en-US" sz="3968" i="1" dirty="0">
                <a:latin typeface="+mn-lt"/>
                <a:cs typeface="Courier"/>
              </a:rPr>
              <a:t>index</a:t>
            </a:r>
            <a:endParaRPr lang="en-US" sz="3968" i="1" dirty="0">
              <a:latin typeface="+mn-lt"/>
              <a:ea typeface="Calibri" charset="0"/>
              <a:cs typeface="Calibri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" y="1374967"/>
            <a:ext cx="3583846" cy="3583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55019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idx="1"/>
          </p:nvPr>
        </p:nvSpPr>
        <p:spPr>
          <a:xfrm>
            <a:off x="503238" y="960437"/>
            <a:ext cx="9070975" cy="4384675"/>
          </a:xfrm>
          <a:ln/>
        </p:spPr>
        <p:txBody>
          <a:bodyPr>
            <a:normAutofit fontScale="70000" lnSpcReduction="20000"/>
          </a:bodyPr>
          <a:lstStyle/>
          <a:p>
            <a:pPr marL="431800" indent="-323850">
              <a:buSzPct val="45000"/>
              <a:buFont typeface="Wingdings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 dirty="0"/>
              <a:t>Because each character in a string occupies a particular index, you can visit all the characters in a string one at a time using a loop.</a:t>
            </a:r>
          </a:p>
          <a:p>
            <a:pPr marL="431800" indent="-323850">
              <a:buSzPct val="45000"/>
              <a:buFont typeface="Wingdings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 dirty="0"/>
              <a:t>Canonical “loop over the characters in a string” loop:</a:t>
            </a:r>
          </a:p>
          <a:p>
            <a:pPr marL="431800" indent="-323850">
              <a:buSzPct val="45000"/>
              <a:buFont typeface="Wingdings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n-US" altLang="en-US" dirty="0"/>
          </a:p>
          <a:p>
            <a:pPr marL="431800" indent="-323850">
              <a:lnSpc>
                <a:spcPct val="83000"/>
              </a:lnSpc>
              <a:buSzPct val="45000"/>
              <a:buFont typeface="Wingdings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 b="1" dirty="0">
                <a:solidFill>
                  <a:srgbClr val="800080"/>
                </a:solidFill>
                <a:latin typeface="Ubuntu Mono" charset="0"/>
              </a:rPr>
              <a:t>      </a:t>
            </a:r>
            <a:r>
              <a:rPr lang="en-US" altLang="en-US" sz="2800" b="1" dirty="0">
                <a:solidFill>
                  <a:srgbClr val="800080"/>
                </a:solidFill>
                <a:latin typeface="Courier" charset="0"/>
                <a:ea typeface="Courier" charset="0"/>
                <a:cs typeface="Courier" charset="0"/>
              </a:rPr>
              <a:t>for</a:t>
            </a:r>
            <a:r>
              <a:rPr lang="en-US" altLang="en-US" sz="2800" dirty="0">
                <a:latin typeface="Courier" charset="0"/>
                <a:ea typeface="Courier" charset="0"/>
                <a:cs typeface="Courier" charset="0"/>
              </a:rPr>
              <a:t> (</a:t>
            </a:r>
            <a:r>
              <a:rPr lang="en-US" altLang="en-US" sz="2800" b="1" dirty="0" err="1">
                <a:solidFill>
                  <a:srgbClr val="800080"/>
                </a:solidFill>
                <a:latin typeface="Courier" charset="0"/>
                <a:ea typeface="Courier" charset="0"/>
                <a:cs typeface="Courier" charset="0"/>
              </a:rPr>
              <a:t>int</a:t>
            </a:r>
            <a:r>
              <a:rPr lang="en-US" altLang="en-US" sz="28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en-US" sz="28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altLang="en-US" sz="2800" dirty="0">
                <a:latin typeface="Courier" charset="0"/>
                <a:ea typeface="Courier" charset="0"/>
                <a:cs typeface="Courier" charset="0"/>
              </a:rPr>
              <a:t> = 0; </a:t>
            </a:r>
            <a:r>
              <a:rPr lang="en-US" altLang="en-US" sz="28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altLang="en-US" sz="2800" dirty="0">
                <a:latin typeface="Courier" charset="0"/>
                <a:ea typeface="Courier" charset="0"/>
                <a:cs typeface="Courier" charset="0"/>
              </a:rPr>
              <a:t> &lt; </a:t>
            </a:r>
            <a:r>
              <a:rPr lang="en-US" altLang="en-US" sz="2800" b="1" i="1" dirty="0" err="1">
                <a:solidFill>
                  <a:srgbClr val="0000FF"/>
                </a:solidFill>
                <a:latin typeface="Courier" charset="0"/>
                <a:ea typeface="Courier" charset="0"/>
                <a:cs typeface="Courier" charset="0"/>
              </a:rPr>
              <a:t>string</a:t>
            </a:r>
            <a:r>
              <a:rPr lang="en-US" altLang="en-US" sz="2800" dirty="0" err="1">
                <a:latin typeface="Courier" charset="0"/>
                <a:ea typeface="Courier" charset="0"/>
                <a:cs typeface="Courier" charset="0"/>
              </a:rPr>
              <a:t>.length</a:t>
            </a:r>
            <a:r>
              <a:rPr lang="en-US" altLang="en-US" sz="2800" dirty="0">
                <a:latin typeface="Courier" charset="0"/>
                <a:ea typeface="Courier" charset="0"/>
                <a:cs typeface="Courier" charset="0"/>
              </a:rPr>
              <a:t>(); </a:t>
            </a:r>
            <a:r>
              <a:rPr lang="en-US" altLang="en-US" sz="28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altLang="en-US" sz="2800" dirty="0">
                <a:latin typeface="Courier" charset="0"/>
                <a:ea typeface="Courier" charset="0"/>
                <a:cs typeface="Courier" charset="0"/>
              </a:rPr>
              <a:t>++) {</a:t>
            </a:r>
          </a:p>
          <a:p>
            <a:pPr marL="431800" indent="-323850">
              <a:lnSpc>
                <a:spcPct val="83000"/>
              </a:lnSpc>
              <a:buSzPct val="45000"/>
              <a:buFont typeface="Wingdings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 sz="2800" b="1" dirty="0">
                <a:solidFill>
                  <a:srgbClr val="800080"/>
                </a:solidFill>
                <a:latin typeface="Courier" charset="0"/>
                <a:ea typeface="Courier" charset="0"/>
                <a:cs typeface="Courier" charset="0"/>
              </a:rPr>
              <a:t>    </a:t>
            </a:r>
            <a:r>
              <a:rPr lang="en-US" altLang="en-US" sz="2800" dirty="0">
                <a:latin typeface="Courier" charset="0"/>
                <a:ea typeface="Courier" charset="0"/>
                <a:cs typeface="Courier" charset="0"/>
              </a:rPr>
              <a:t>  </a:t>
            </a:r>
            <a:r>
              <a:rPr lang="en-US" altLang="en-US" sz="2800" b="1" dirty="0">
                <a:solidFill>
                  <a:srgbClr val="800080"/>
                </a:solidFill>
                <a:latin typeface="Courier" charset="0"/>
                <a:ea typeface="Courier" charset="0"/>
                <a:cs typeface="Courier" charset="0"/>
              </a:rPr>
              <a:t>char</a:t>
            </a:r>
            <a:r>
              <a:rPr lang="en-US" altLang="en-US" sz="28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en-US" sz="2800" dirty="0" err="1">
                <a:latin typeface="Courier" charset="0"/>
                <a:ea typeface="Courier" charset="0"/>
                <a:cs typeface="Courier" charset="0"/>
              </a:rPr>
              <a:t>ch</a:t>
            </a:r>
            <a:r>
              <a:rPr lang="en-US" altLang="en-US" sz="2800" dirty="0">
                <a:latin typeface="Courier" charset="0"/>
                <a:ea typeface="Courier" charset="0"/>
                <a:cs typeface="Courier" charset="0"/>
              </a:rPr>
              <a:t> = </a:t>
            </a:r>
            <a:r>
              <a:rPr lang="en-US" altLang="en-US" sz="2800" b="1" i="1" dirty="0" err="1">
                <a:solidFill>
                  <a:srgbClr val="0000FF"/>
                </a:solidFill>
                <a:latin typeface="Courier" charset="0"/>
                <a:ea typeface="Courier" charset="0"/>
                <a:cs typeface="Courier" charset="0"/>
              </a:rPr>
              <a:t>string</a:t>
            </a:r>
            <a:r>
              <a:rPr lang="en-US" altLang="en-US" sz="2800" dirty="0" err="1">
                <a:latin typeface="Courier" charset="0"/>
                <a:ea typeface="Courier" charset="0"/>
                <a:cs typeface="Courier" charset="0"/>
              </a:rPr>
              <a:t>.charAt</a:t>
            </a:r>
            <a:r>
              <a:rPr lang="en-US" altLang="en-US" sz="28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altLang="en-US" sz="28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altLang="en-US" sz="2800" dirty="0">
                <a:latin typeface="Courier" charset="0"/>
                <a:ea typeface="Courier" charset="0"/>
                <a:cs typeface="Courier" charset="0"/>
              </a:rPr>
              <a:t>);</a:t>
            </a:r>
          </a:p>
          <a:p>
            <a:pPr marL="431800" indent="-323850">
              <a:lnSpc>
                <a:spcPct val="83000"/>
              </a:lnSpc>
              <a:buSzPct val="45000"/>
              <a:buFont typeface="Wingdings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 sz="2800" b="1" dirty="0">
                <a:solidFill>
                  <a:srgbClr val="800080"/>
                </a:solidFill>
                <a:latin typeface="Courier" charset="0"/>
                <a:ea typeface="Courier" charset="0"/>
                <a:cs typeface="Courier" charset="0"/>
              </a:rPr>
              <a:t>    </a:t>
            </a:r>
            <a:r>
              <a:rPr lang="en-US" altLang="en-US" sz="2800" dirty="0">
                <a:latin typeface="Courier" charset="0"/>
                <a:ea typeface="Courier" charset="0"/>
                <a:cs typeface="Courier" charset="0"/>
              </a:rPr>
              <a:t>  </a:t>
            </a:r>
            <a:r>
              <a:rPr lang="en-US" altLang="en-US" sz="2800" dirty="0">
                <a:solidFill>
                  <a:srgbClr val="008080"/>
                </a:solidFill>
                <a:latin typeface="Courier" charset="0"/>
                <a:ea typeface="Courier" charset="0"/>
                <a:cs typeface="Courier" charset="0"/>
              </a:rPr>
              <a:t>/* … process </a:t>
            </a:r>
            <a:r>
              <a:rPr lang="en-US" altLang="en-US" sz="2800" dirty="0" err="1">
                <a:solidFill>
                  <a:srgbClr val="008080"/>
                </a:solidFill>
                <a:latin typeface="Courier" charset="0"/>
                <a:ea typeface="Courier" charset="0"/>
                <a:cs typeface="Courier" charset="0"/>
              </a:rPr>
              <a:t>ch</a:t>
            </a:r>
            <a:r>
              <a:rPr lang="en-US" altLang="en-US" sz="2800" dirty="0">
                <a:solidFill>
                  <a:srgbClr val="008080"/>
                </a:solidFill>
                <a:latin typeface="Courier" charset="0"/>
                <a:ea typeface="Courier" charset="0"/>
                <a:cs typeface="Courier" charset="0"/>
              </a:rPr>
              <a:t> … */</a:t>
            </a:r>
          </a:p>
          <a:p>
            <a:pPr marL="431800" indent="-323850">
              <a:lnSpc>
                <a:spcPct val="83000"/>
              </a:lnSpc>
              <a:buSzPct val="45000"/>
              <a:buFont typeface="Wingdings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 sz="2800" b="1" dirty="0">
                <a:solidFill>
                  <a:srgbClr val="800080"/>
                </a:solidFill>
                <a:latin typeface="Courier" charset="0"/>
                <a:ea typeface="Courier" charset="0"/>
                <a:cs typeface="Courier" charset="0"/>
              </a:rPr>
              <a:t>   </a:t>
            </a:r>
            <a:r>
              <a:rPr lang="en-US" altLang="en-US" sz="2800" dirty="0">
                <a:latin typeface="Courier" charset="0"/>
                <a:ea typeface="Courier" charset="0"/>
                <a:cs typeface="Courier" charset="0"/>
              </a:rPr>
              <a:t>}</a:t>
            </a:r>
          </a:p>
          <a:p>
            <a:pPr marL="431800" indent="-323850">
              <a:lnSpc>
                <a:spcPct val="83000"/>
              </a:lnSpc>
              <a:buSzPct val="45000"/>
              <a:buFont typeface="Wingdings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n-US" altLang="en-US" sz="2800" dirty="0">
              <a:latin typeface="Courier" charset="0"/>
              <a:ea typeface="Courier" charset="0"/>
              <a:cs typeface="Courier" charset="0"/>
            </a:endParaRPr>
          </a:p>
          <a:p>
            <a:pPr marL="431800" indent="-323850">
              <a:buSzPct val="45000"/>
              <a:buFont typeface="Wingdings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 dirty="0"/>
              <a:t>The </a:t>
            </a:r>
            <a:r>
              <a:rPr lang="en-US" altLang="en-US" b="1" i="1" dirty="0" err="1">
                <a:solidFill>
                  <a:srgbClr val="0000FF"/>
                </a:solidFill>
                <a:latin typeface="Courier" charset="0"/>
                <a:ea typeface="Courier" charset="0"/>
                <a:cs typeface="Courier" charset="0"/>
              </a:rPr>
              <a:t>string</a:t>
            </a:r>
            <a:r>
              <a:rPr lang="en-US" altLang="en-US" dirty="0" err="1">
                <a:latin typeface="Courier" charset="0"/>
                <a:ea typeface="Courier" charset="0"/>
                <a:cs typeface="Courier" charset="0"/>
              </a:rPr>
              <a:t>.length</a:t>
            </a:r>
            <a:r>
              <a:rPr lang="en-US" altLang="en-US" dirty="0">
                <a:latin typeface="Courier" charset="0"/>
                <a:ea typeface="Courier" charset="0"/>
                <a:cs typeface="Courier" charset="0"/>
              </a:rPr>
              <a:t>()</a:t>
            </a:r>
            <a:r>
              <a:rPr lang="en-US" altLang="en-US" dirty="0"/>
              <a:t> method returns the number of characters in the string. This is one larger than the last valid index in the string.</a:t>
            </a:r>
          </a:p>
        </p:txBody>
      </p:sp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2743200" y="5881687"/>
            <a:ext cx="647700" cy="6477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000" tIns="70056" rIns="108000" bIns="63000" anchor="ctr"/>
          <a:lstStyle/>
          <a:p>
            <a:pPr algn="ctr">
              <a:lnSpc>
                <a:spcPct val="98000"/>
              </a:lnSpc>
            </a:pPr>
            <a:r>
              <a:rPr lang="en-US" altLang="en-US" sz="2800">
                <a:solidFill>
                  <a:srgbClr val="000000"/>
                </a:solidFill>
                <a:latin typeface="DejaVu Serif" charset="0"/>
                <a:ea typeface="Droid Sans Fallback" charset="0"/>
                <a:cs typeface="Droid Sans Fallback" charset="0"/>
              </a:rPr>
              <a:t>H</a:t>
            </a:r>
          </a:p>
        </p:txBody>
      </p:sp>
      <p:sp>
        <p:nvSpPr>
          <p:cNvPr id="12292" name="Rectangle 4"/>
          <p:cNvSpPr>
            <a:spLocks noChangeArrowheads="1"/>
          </p:cNvSpPr>
          <p:nvPr/>
        </p:nvSpPr>
        <p:spPr bwMode="auto">
          <a:xfrm>
            <a:off x="3390900" y="5881687"/>
            <a:ext cx="647700" cy="6477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000" tIns="70056" rIns="108000" bIns="63000" anchor="ctr"/>
          <a:lstStyle/>
          <a:p>
            <a:pPr algn="ctr">
              <a:lnSpc>
                <a:spcPct val="98000"/>
              </a:lnSpc>
            </a:pPr>
            <a:r>
              <a:rPr lang="en-US" altLang="en-US" sz="2800">
                <a:solidFill>
                  <a:srgbClr val="000000"/>
                </a:solidFill>
                <a:latin typeface="DejaVu Serif" charset="0"/>
                <a:ea typeface="Droid Sans Fallback" charset="0"/>
                <a:cs typeface="Droid Sans Fallback" charset="0"/>
              </a:rPr>
              <a:t>i</a:t>
            </a:r>
          </a:p>
        </p:txBody>
      </p:sp>
      <p:sp>
        <p:nvSpPr>
          <p:cNvPr id="12293" name="Rectangle 5"/>
          <p:cNvSpPr>
            <a:spLocks noChangeArrowheads="1"/>
          </p:cNvSpPr>
          <p:nvPr/>
        </p:nvSpPr>
        <p:spPr bwMode="auto">
          <a:xfrm>
            <a:off x="4038600" y="5881687"/>
            <a:ext cx="647700" cy="6477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000" tIns="70056" rIns="108000" bIns="63000" anchor="ctr"/>
          <a:lstStyle/>
          <a:p>
            <a:pPr algn="ctr">
              <a:lnSpc>
                <a:spcPct val="98000"/>
              </a:lnSpc>
            </a:pPr>
            <a:r>
              <a:rPr lang="en-US" altLang="en-US" sz="2800">
                <a:solidFill>
                  <a:srgbClr val="000000"/>
                </a:solidFill>
                <a:latin typeface="DejaVu Serif" charset="0"/>
                <a:ea typeface="Droid Sans Fallback" charset="0"/>
                <a:cs typeface="Droid Sans Fallback" charset="0"/>
              </a:rPr>
              <a:t> </a:t>
            </a:r>
          </a:p>
        </p:txBody>
      </p:sp>
      <p:sp>
        <p:nvSpPr>
          <p:cNvPr id="12294" name="Rectangle 6"/>
          <p:cNvSpPr>
            <a:spLocks noChangeArrowheads="1"/>
          </p:cNvSpPr>
          <p:nvPr/>
        </p:nvSpPr>
        <p:spPr bwMode="auto">
          <a:xfrm>
            <a:off x="4686300" y="5881687"/>
            <a:ext cx="647700" cy="6477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000" tIns="70056" rIns="108000" bIns="63000" anchor="ctr"/>
          <a:lstStyle/>
          <a:p>
            <a:pPr algn="ctr">
              <a:lnSpc>
                <a:spcPct val="98000"/>
              </a:lnSpc>
            </a:pPr>
            <a:r>
              <a:rPr lang="en-US" altLang="en-US" sz="2800">
                <a:solidFill>
                  <a:srgbClr val="000000"/>
                </a:solidFill>
                <a:latin typeface="DejaVu Serif" charset="0"/>
                <a:ea typeface="Droid Sans Fallback" charset="0"/>
                <a:cs typeface="Droid Sans Fallback" charset="0"/>
              </a:rPr>
              <a:t>m</a:t>
            </a:r>
          </a:p>
        </p:txBody>
      </p:sp>
      <p:sp>
        <p:nvSpPr>
          <p:cNvPr id="12295" name="Rectangle 7"/>
          <p:cNvSpPr>
            <a:spLocks noChangeArrowheads="1"/>
          </p:cNvSpPr>
          <p:nvPr/>
        </p:nvSpPr>
        <p:spPr bwMode="auto">
          <a:xfrm>
            <a:off x="5334000" y="5881687"/>
            <a:ext cx="647700" cy="6477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000" tIns="70056" rIns="108000" bIns="63000" anchor="ctr"/>
          <a:lstStyle/>
          <a:p>
            <a:pPr algn="ctr">
              <a:lnSpc>
                <a:spcPct val="98000"/>
              </a:lnSpc>
            </a:pPr>
            <a:r>
              <a:rPr lang="en-US" altLang="en-US" sz="2800">
                <a:solidFill>
                  <a:srgbClr val="000000"/>
                </a:solidFill>
                <a:latin typeface="DejaVu Serif" charset="0"/>
                <a:ea typeface="Droid Sans Fallback" charset="0"/>
                <a:cs typeface="Droid Sans Fallback" charset="0"/>
              </a:rPr>
              <a:t>o</a:t>
            </a:r>
          </a:p>
        </p:txBody>
      </p:sp>
      <p:sp>
        <p:nvSpPr>
          <p:cNvPr id="12296" name="Rectangle 8"/>
          <p:cNvSpPr>
            <a:spLocks noChangeArrowheads="1"/>
          </p:cNvSpPr>
          <p:nvPr/>
        </p:nvSpPr>
        <p:spPr bwMode="auto">
          <a:xfrm>
            <a:off x="5981700" y="5881687"/>
            <a:ext cx="647700" cy="6477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000" tIns="70056" rIns="108000" bIns="63000" anchor="ctr"/>
          <a:lstStyle/>
          <a:p>
            <a:pPr algn="ctr">
              <a:lnSpc>
                <a:spcPct val="98000"/>
              </a:lnSpc>
            </a:pPr>
            <a:r>
              <a:rPr lang="en-US" altLang="en-US" sz="2800">
                <a:solidFill>
                  <a:srgbClr val="000000"/>
                </a:solidFill>
                <a:latin typeface="DejaVu Serif" charset="0"/>
                <a:ea typeface="Droid Sans Fallback" charset="0"/>
                <a:cs typeface="Droid Sans Fallback" charset="0"/>
              </a:rPr>
              <a:t>m</a:t>
            </a:r>
          </a:p>
        </p:txBody>
      </p:sp>
      <p:sp>
        <p:nvSpPr>
          <p:cNvPr id="12297" name="Text Box 9"/>
          <p:cNvSpPr txBox="1">
            <a:spLocks noChangeArrowheads="1"/>
          </p:cNvSpPr>
          <p:nvPr/>
        </p:nvSpPr>
        <p:spPr bwMode="auto">
          <a:xfrm>
            <a:off x="2743200" y="6529387"/>
            <a:ext cx="647700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69695" rIns="90000" bIns="45000"/>
          <a:lstStyle/>
          <a:p>
            <a:pPr algn="ctr"/>
            <a:r>
              <a:rPr lang="en-US" altLang="en-US" sz="2800">
                <a:solidFill>
                  <a:srgbClr val="000000"/>
                </a:solidFill>
                <a:ea typeface="Droid Sans Fallback" charset="0"/>
                <a:cs typeface="Droid Sans Fallback" charset="0"/>
              </a:rPr>
              <a:t>0</a:t>
            </a:r>
          </a:p>
        </p:txBody>
      </p:sp>
      <p:sp>
        <p:nvSpPr>
          <p:cNvPr id="12298" name="Text Box 10"/>
          <p:cNvSpPr txBox="1">
            <a:spLocks noChangeArrowheads="1"/>
          </p:cNvSpPr>
          <p:nvPr/>
        </p:nvSpPr>
        <p:spPr bwMode="auto">
          <a:xfrm>
            <a:off x="3390900" y="6529387"/>
            <a:ext cx="647700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69695" rIns="90000" bIns="45000"/>
          <a:lstStyle/>
          <a:p>
            <a:pPr algn="ctr"/>
            <a:r>
              <a:rPr lang="en-US" altLang="en-US" sz="2800">
                <a:solidFill>
                  <a:srgbClr val="000000"/>
                </a:solidFill>
                <a:ea typeface="Droid Sans Fallback" charset="0"/>
                <a:cs typeface="Droid Sans Fallback" charset="0"/>
              </a:rPr>
              <a:t>1</a:t>
            </a:r>
          </a:p>
        </p:txBody>
      </p:sp>
      <p:sp>
        <p:nvSpPr>
          <p:cNvPr id="12299" name="Text Box 11"/>
          <p:cNvSpPr txBox="1">
            <a:spLocks noChangeArrowheads="1"/>
          </p:cNvSpPr>
          <p:nvPr/>
        </p:nvSpPr>
        <p:spPr bwMode="auto">
          <a:xfrm>
            <a:off x="4038600" y="6529387"/>
            <a:ext cx="647700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69695" rIns="90000" bIns="45000"/>
          <a:lstStyle/>
          <a:p>
            <a:pPr algn="ctr"/>
            <a:r>
              <a:rPr lang="en-US" altLang="en-US" sz="2800">
                <a:solidFill>
                  <a:srgbClr val="000000"/>
                </a:solidFill>
                <a:ea typeface="Droid Sans Fallback" charset="0"/>
                <a:cs typeface="Droid Sans Fallback" charset="0"/>
              </a:rPr>
              <a:t>2</a:t>
            </a:r>
          </a:p>
        </p:txBody>
      </p:sp>
      <p:sp>
        <p:nvSpPr>
          <p:cNvPr id="12300" name="Text Box 12"/>
          <p:cNvSpPr txBox="1">
            <a:spLocks noChangeArrowheads="1"/>
          </p:cNvSpPr>
          <p:nvPr/>
        </p:nvSpPr>
        <p:spPr bwMode="auto">
          <a:xfrm>
            <a:off x="4686300" y="6529387"/>
            <a:ext cx="647700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69695" rIns="90000" bIns="45000"/>
          <a:lstStyle/>
          <a:p>
            <a:pPr algn="ctr"/>
            <a:r>
              <a:rPr lang="en-US" altLang="en-US" sz="2800">
                <a:solidFill>
                  <a:srgbClr val="000000"/>
                </a:solidFill>
                <a:ea typeface="Droid Sans Fallback" charset="0"/>
                <a:cs typeface="Droid Sans Fallback" charset="0"/>
              </a:rPr>
              <a:t>3</a:t>
            </a:r>
          </a:p>
        </p:txBody>
      </p:sp>
      <p:sp>
        <p:nvSpPr>
          <p:cNvPr id="12301" name="Text Box 13"/>
          <p:cNvSpPr txBox="1">
            <a:spLocks noChangeArrowheads="1"/>
          </p:cNvSpPr>
          <p:nvPr/>
        </p:nvSpPr>
        <p:spPr bwMode="auto">
          <a:xfrm>
            <a:off x="5334000" y="6529387"/>
            <a:ext cx="647700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69695" rIns="90000" bIns="45000"/>
          <a:lstStyle/>
          <a:p>
            <a:pPr algn="ctr"/>
            <a:r>
              <a:rPr lang="en-US" altLang="en-US" sz="2800">
                <a:solidFill>
                  <a:srgbClr val="000000"/>
                </a:solidFill>
                <a:ea typeface="Droid Sans Fallback" charset="0"/>
                <a:cs typeface="Droid Sans Fallback" charset="0"/>
              </a:rPr>
              <a:t>4</a:t>
            </a:r>
          </a:p>
        </p:txBody>
      </p:sp>
      <p:sp>
        <p:nvSpPr>
          <p:cNvPr id="12302" name="Text Box 14"/>
          <p:cNvSpPr txBox="1">
            <a:spLocks noChangeArrowheads="1"/>
          </p:cNvSpPr>
          <p:nvPr/>
        </p:nvSpPr>
        <p:spPr bwMode="auto">
          <a:xfrm>
            <a:off x="5981700" y="6529387"/>
            <a:ext cx="647700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69695" rIns="90000" bIns="45000"/>
          <a:lstStyle/>
          <a:p>
            <a:pPr algn="ctr"/>
            <a:r>
              <a:rPr lang="en-US" altLang="en-US" sz="2800">
                <a:solidFill>
                  <a:srgbClr val="000000"/>
                </a:solidFill>
                <a:ea typeface="Droid Sans Fallback" charset="0"/>
                <a:cs typeface="Droid Sans Fallback" charset="0"/>
              </a:rPr>
              <a:t>5</a:t>
            </a:r>
          </a:p>
        </p:txBody>
      </p:sp>
      <p:sp>
        <p:nvSpPr>
          <p:cNvPr id="12303" name="Text Box 15"/>
          <p:cNvSpPr txBox="1">
            <a:spLocks noChangeArrowheads="1"/>
          </p:cNvSpPr>
          <p:nvPr/>
        </p:nvSpPr>
        <p:spPr bwMode="auto">
          <a:xfrm>
            <a:off x="7015163" y="6065837"/>
            <a:ext cx="1371600" cy="34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60876" rIns="90000" bIns="45000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/>
            <a:r>
              <a:rPr lang="en-US" altLang="en-US" i="1"/>
              <a:t>(length 6)</a:t>
            </a:r>
          </a:p>
        </p:txBody>
      </p:sp>
      <p:sp>
        <p:nvSpPr>
          <p:cNvPr id="18" name="Title Placeholder 1"/>
          <p:cNvSpPr txBox="1">
            <a:spLocks/>
          </p:cNvSpPr>
          <p:nvPr/>
        </p:nvSpPr>
        <p:spPr>
          <a:xfrm>
            <a:off x="0" y="317"/>
            <a:ext cx="10080625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>
                <a:latin typeface="Calibri"/>
                <a:cs typeface="Calibri"/>
              </a:rPr>
              <a:t>Looping with Strings</a:t>
            </a:r>
            <a:endParaRPr lang="en-US" sz="4600" b="1" dirty="0">
              <a:latin typeface="Courier" charset="0"/>
              <a:ea typeface="Courier" charset="0"/>
              <a:cs typeface="Courie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749768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67464" y="-1"/>
            <a:ext cx="10667541" cy="7559675"/>
          </a:xfrm>
          <a:prstGeom prst="rect">
            <a:avLst/>
          </a:prstGeom>
          <a:solidFill>
            <a:srgbClr val="000000"/>
          </a:solidFill>
          <a:ln>
            <a:solidFill>
              <a:srgbClr val="01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010000"/>
              </a:solidFill>
            </a:endParaRPr>
          </a:p>
        </p:txBody>
      </p:sp>
      <p:sp>
        <p:nvSpPr>
          <p:cNvPr id="96258" name="TextBox 1"/>
          <p:cNvSpPr txBox="1">
            <a:spLocks noChangeArrowheads="1"/>
          </p:cNvSpPr>
          <p:nvPr/>
        </p:nvSpPr>
        <p:spPr bwMode="auto">
          <a:xfrm>
            <a:off x="-167464" y="3013371"/>
            <a:ext cx="10667541" cy="6685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/>
            <a:r>
              <a:rPr lang="en-US" sz="3968" dirty="0" err="1">
                <a:solidFill>
                  <a:schemeClr val="bg1"/>
                </a:solidFill>
                <a:latin typeface="Courier"/>
                <a:cs typeface="Courier"/>
              </a:rPr>
              <a:t>numLs</a:t>
            </a:r>
            <a:endParaRPr lang="en-US" sz="3968" dirty="0">
              <a:solidFill>
                <a:schemeClr val="bg1"/>
              </a:solidFill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297202755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67464" y="-1"/>
            <a:ext cx="10667541" cy="7559675"/>
          </a:xfrm>
          <a:prstGeom prst="rect">
            <a:avLst/>
          </a:prstGeom>
          <a:solidFill>
            <a:srgbClr val="000000"/>
          </a:solidFill>
          <a:ln>
            <a:solidFill>
              <a:srgbClr val="01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010000"/>
              </a:solidFill>
            </a:endParaRPr>
          </a:p>
        </p:txBody>
      </p:sp>
      <p:sp>
        <p:nvSpPr>
          <p:cNvPr id="96258" name="TextBox 1"/>
          <p:cNvSpPr txBox="1">
            <a:spLocks noChangeArrowheads="1"/>
          </p:cNvSpPr>
          <p:nvPr/>
        </p:nvSpPr>
        <p:spPr bwMode="auto">
          <a:xfrm>
            <a:off x="-167464" y="3013371"/>
            <a:ext cx="10667541" cy="12280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/>
            <a:r>
              <a:rPr lang="en-US" sz="3968" dirty="0">
                <a:solidFill>
                  <a:schemeClr val="bg1"/>
                </a:solidFill>
                <a:latin typeface="Courier"/>
                <a:cs typeface="Courier"/>
              </a:rPr>
              <a:t>How are characters </a:t>
            </a:r>
          </a:p>
          <a:p>
            <a:pPr algn="ctr"/>
            <a:r>
              <a:rPr lang="en-US" sz="3968" dirty="0">
                <a:solidFill>
                  <a:schemeClr val="bg1"/>
                </a:solidFill>
                <a:latin typeface="Courier"/>
                <a:cs typeface="Courier"/>
              </a:rPr>
              <a:t>represented?</a:t>
            </a:r>
          </a:p>
        </p:txBody>
      </p:sp>
    </p:spTree>
    <p:extLst>
      <p:ext uri="{BB962C8B-B14F-4D97-AF65-F5344CB8AC3E}">
        <p14:creationId xmlns:p14="http://schemas.microsoft.com/office/powerpoint/2010/main" val="2176880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idx="1"/>
          </p:nvPr>
        </p:nvSpPr>
        <p:spPr>
          <a:xfrm>
            <a:off x="544512" y="1417637"/>
            <a:ext cx="9070975" cy="4989513"/>
          </a:xfrm>
          <a:ln/>
        </p:spPr>
        <p:txBody>
          <a:bodyPr/>
          <a:lstStyle/>
          <a:p>
            <a:pPr marL="431800" indent="-323850">
              <a:buSzPct val="45000"/>
              <a:buFont typeface="Wingdings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 dirty="0"/>
              <a:t>The primitive type </a:t>
            </a:r>
            <a:r>
              <a:rPr lang="en-US" altLang="en-US" b="1" dirty="0">
                <a:solidFill>
                  <a:srgbClr val="800080"/>
                </a:solidFill>
                <a:latin typeface="Courier" charset="0"/>
                <a:ea typeface="Courier" charset="0"/>
                <a:cs typeface="Courier" charset="0"/>
              </a:rPr>
              <a:t>char</a:t>
            </a:r>
            <a:r>
              <a:rPr lang="en-US" altLang="en-US" dirty="0"/>
              <a:t> represents a single character or glyph.</a:t>
            </a:r>
          </a:p>
          <a:p>
            <a:pPr marL="431800" indent="-323850">
              <a:buSzPct val="45000"/>
              <a:buFont typeface="Wingdings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 dirty="0"/>
              <a:t>Some examples:</a:t>
            </a:r>
          </a:p>
          <a:p>
            <a:pPr marL="863600" lvl="1" indent="-323850">
              <a:lnSpc>
                <a:spcPct val="83000"/>
              </a:lnSpc>
              <a:buSzPct val="45000"/>
              <a:buFont typeface="Wingdings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 b="1" dirty="0">
                <a:solidFill>
                  <a:srgbClr val="800080"/>
                </a:solidFill>
                <a:latin typeface="Courier" charset="0"/>
                <a:ea typeface="Courier" charset="0"/>
                <a:cs typeface="Courier" charset="0"/>
              </a:rPr>
              <a:t>char</a:t>
            </a:r>
            <a:r>
              <a:rPr lang="en-US" altLang="en-US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en-US" dirty="0" err="1">
                <a:latin typeface="Courier" charset="0"/>
                <a:ea typeface="Courier" charset="0"/>
                <a:cs typeface="Courier" charset="0"/>
              </a:rPr>
              <a:t>letterA</a:t>
            </a:r>
            <a:r>
              <a:rPr lang="en-US" altLang="en-US" dirty="0">
                <a:latin typeface="Courier" charset="0"/>
                <a:ea typeface="Courier" charset="0"/>
                <a:cs typeface="Courier" charset="0"/>
              </a:rPr>
              <a:t> = 'A';</a:t>
            </a:r>
          </a:p>
          <a:p>
            <a:pPr marL="863600" lvl="1" indent="-323850">
              <a:lnSpc>
                <a:spcPct val="83000"/>
              </a:lnSpc>
              <a:buSzPct val="45000"/>
              <a:buFont typeface="Wingdings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 b="1" dirty="0">
                <a:solidFill>
                  <a:srgbClr val="800080"/>
                </a:solidFill>
                <a:latin typeface="Courier" charset="0"/>
                <a:ea typeface="Courier" charset="0"/>
                <a:cs typeface="Courier" charset="0"/>
              </a:rPr>
              <a:t>char</a:t>
            </a:r>
            <a:r>
              <a:rPr lang="en-US" altLang="en-US" dirty="0">
                <a:latin typeface="Courier" charset="0"/>
                <a:ea typeface="Courier" charset="0"/>
                <a:cs typeface="Courier" charset="0"/>
              </a:rPr>
              <a:t> plus    = '+'</a:t>
            </a:r>
          </a:p>
          <a:p>
            <a:pPr marL="863600" lvl="1" indent="-323850">
              <a:lnSpc>
                <a:spcPct val="83000"/>
              </a:lnSpc>
              <a:buSzPct val="45000"/>
              <a:buFont typeface="Wingdings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 b="1" dirty="0">
                <a:solidFill>
                  <a:srgbClr val="800080"/>
                </a:solidFill>
                <a:latin typeface="Courier" charset="0"/>
                <a:ea typeface="Courier" charset="0"/>
                <a:cs typeface="Courier" charset="0"/>
              </a:rPr>
              <a:t>char</a:t>
            </a:r>
            <a:r>
              <a:rPr lang="en-US" altLang="en-US" dirty="0">
                <a:latin typeface="Courier" charset="0"/>
                <a:ea typeface="Courier" charset="0"/>
                <a:cs typeface="Courier" charset="0"/>
              </a:rPr>
              <a:t> zero    = '0';</a:t>
            </a:r>
          </a:p>
          <a:p>
            <a:pPr marL="863600" lvl="1" indent="-323850">
              <a:lnSpc>
                <a:spcPct val="83000"/>
              </a:lnSpc>
              <a:buSzPct val="45000"/>
              <a:buFont typeface="Wingdings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 b="1" dirty="0">
                <a:solidFill>
                  <a:srgbClr val="800080"/>
                </a:solidFill>
                <a:latin typeface="Courier" charset="0"/>
                <a:ea typeface="Courier" charset="0"/>
                <a:cs typeface="Courier" charset="0"/>
              </a:rPr>
              <a:t>char</a:t>
            </a:r>
            <a:r>
              <a:rPr lang="en-US" altLang="en-US" dirty="0">
                <a:latin typeface="Courier" charset="0"/>
                <a:ea typeface="Courier" charset="0"/>
                <a:cs typeface="Courier" charset="0"/>
              </a:rPr>
              <a:t> space   = ' ';</a:t>
            </a:r>
          </a:p>
          <a:p>
            <a:pPr marL="863600" lvl="1" indent="-323850">
              <a:lnSpc>
                <a:spcPct val="83000"/>
              </a:lnSpc>
              <a:buSzPct val="45000"/>
              <a:buFont typeface="Wingdings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 b="1" dirty="0">
                <a:solidFill>
                  <a:srgbClr val="800080"/>
                </a:solidFill>
                <a:latin typeface="Courier" charset="0"/>
                <a:ea typeface="Courier" charset="0"/>
                <a:cs typeface="Courier" charset="0"/>
              </a:rPr>
              <a:t>char</a:t>
            </a:r>
            <a:r>
              <a:rPr lang="en-US" altLang="en-US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en-US" dirty="0" err="1">
                <a:latin typeface="Courier" charset="0"/>
                <a:ea typeface="Courier" charset="0"/>
                <a:cs typeface="Courier" charset="0"/>
              </a:rPr>
              <a:t>newLine</a:t>
            </a:r>
            <a:r>
              <a:rPr lang="en-US" altLang="en-US" dirty="0">
                <a:latin typeface="Courier" charset="0"/>
                <a:ea typeface="Courier" charset="0"/>
                <a:cs typeface="Courier" charset="0"/>
              </a:rPr>
              <a:t> = '\n'; </a:t>
            </a:r>
            <a:r>
              <a:rPr lang="en-US" altLang="en-US" b="1" dirty="0">
                <a:solidFill>
                  <a:srgbClr val="000080"/>
                </a:solidFill>
                <a:latin typeface="Courier" charset="0"/>
                <a:ea typeface="Courier" charset="0"/>
                <a:cs typeface="Courier" charset="0"/>
              </a:rPr>
              <a:t>// special</a:t>
            </a:r>
          </a:p>
          <a:p>
            <a:pPr marL="863600" lvl="1" indent="-323850">
              <a:lnSpc>
                <a:spcPct val="83000"/>
              </a:lnSpc>
              <a:buSzPct val="45000"/>
              <a:buFont typeface="Wingdings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char</a:t>
            </a:r>
            <a:r>
              <a:rPr lang="en-US" altLang="en-US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en-US" dirty="0">
                <a:latin typeface="Courier" charset="0"/>
                <a:ea typeface="Courier" charset="0"/>
                <a:cs typeface="Courier" charset="0"/>
              </a:rPr>
              <a:t>first = </a:t>
            </a:r>
            <a:r>
              <a:rPr lang="en-US" altLang="en-US" dirty="0" err="1">
                <a:latin typeface="Courier" charset="0"/>
                <a:ea typeface="Courier" charset="0"/>
                <a:cs typeface="Courier" charset="0"/>
              </a:rPr>
              <a:t>text.charAt</a:t>
            </a:r>
            <a:r>
              <a:rPr lang="en-US" altLang="en-US" dirty="0">
                <a:latin typeface="Courier" charset="0"/>
                <a:ea typeface="Courier" charset="0"/>
                <a:cs typeface="Courier" charset="0"/>
              </a:rPr>
              <a:t>(0);</a:t>
            </a:r>
          </a:p>
        </p:txBody>
      </p:sp>
      <p:sp>
        <p:nvSpPr>
          <p:cNvPr id="7" name="Title Placeholder 1"/>
          <p:cNvSpPr txBox="1">
            <a:spLocks/>
          </p:cNvSpPr>
          <p:nvPr/>
        </p:nvSpPr>
        <p:spPr>
          <a:xfrm>
            <a:off x="0" y="317"/>
            <a:ext cx="10080625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>
                <a:latin typeface="Calibri"/>
                <a:cs typeface="Calibri"/>
              </a:rPr>
              <a:t>The variable type </a:t>
            </a:r>
            <a:r>
              <a:rPr lang="en-US" sz="4600" b="1" dirty="0">
                <a:latin typeface="Courier" charset="0"/>
                <a:ea typeface="Courier" charset="0"/>
                <a:cs typeface="Courier" charset="0"/>
              </a:rPr>
              <a:t>char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Text Box 5"/>
          <p:cNvSpPr txBox="1">
            <a:spLocks noChangeArrowheads="1"/>
          </p:cNvSpPr>
          <p:nvPr/>
        </p:nvSpPr>
        <p:spPr bwMode="auto">
          <a:xfrm>
            <a:off x="390763" y="1036637"/>
            <a:ext cx="9689333" cy="4730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Courier New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Courier New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Courier New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Courier New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Courier New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urier New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urier New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urier New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urier New" charset="0"/>
              </a:defRPr>
            </a:lvl9pPr>
          </a:lstStyle>
          <a:p>
            <a:r>
              <a:rPr lang="en-US" altLang="en-US" sz="2315" b="1" dirty="0">
                <a:solidFill>
                  <a:srgbClr val="7030A0"/>
                </a:solidFill>
              </a:rPr>
              <a:t>private static final </a:t>
            </a:r>
            <a:r>
              <a:rPr lang="en-US" altLang="en-US" sz="2315" b="1" dirty="0" err="1">
                <a:solidFill>
                  <a:srgbClr val="7030A0"/>
                </a:solidFill>
              </a:rPr>
              <a:t>int</a:t>
            </a:r>
            <a:r>
              <a:rPr lang="en-US" altLang="en-US" sz="2315" b="1" dirty="0"/>
              <a:t> FROSH = </a:t>
            </a:r>
            <a:r>
              <a:rPr lang="en-US" altLang="en-US" sz="2315" b="1" dirty="0">
                <a:solidFill>
                  <a:srgbClr val="0432FF"/>
                </a:solidFill>
              </a:rPr>
              <a:t>1</a:t>
            </a:r>
            <a:r>
              <a:rPr lang="en-US" altLang="en-US" sz="2315" b="1" dirty="0"/>
              <a:t>;</a:t>
            </a:r>
          </a:p>
          <a:p>
            <a:r>
              <a:rPr lang="en-US" altLang="en-US" sz="2315" b="1" dirty="0">
                <a:solidFill>
                  <a:srgbClr val="7030A0"/>
                </a:solidFill>
              </a:rPr>
              <a:t>private static final </a:t>
            </a:r>
            <a:r>
              <a:rPr lang="en-US" altLang="en-US" sz="2315" b="1" dirty="0" err="1">
                <a:solidFill>
                  <a:srgbClr val="7030A0"/>
                </a:solidFill>
              </a:rPr>
              <a:t>int</a:t>
            </a:r>
            <a:r>
              <a:rPr lang="en-US" altLang="en-US" sz="2315" b="1" dirty="0">
                <a:solidFill>
                  <a:srgbClr val="7030A0"/>
                </a:solidFill>
              </a:rPr>
              <a:t> </a:t>
            </a:r>
            <a:r>
              <a:rPr lang="en-US" altLang="en-US" sz="2315" b="1" dirty="0"/>
              <a:t>SOPHOMORE = </a:t>
            </a:r>
            <a:r>
              <a:rPr lang="en-US" altLang="en-US" sz="2315" b="1" dirty="0">
                <a:solidFill>
                  <a:srgbClr val="0432FF"/>
                </a:solidFill>
              </a:rPr>
              <a:t>2</a:t>
            </a:r>
            <a:r>
              <a:rPr lang="en-US" altLang="en-US" sz="2315" b="1" dirty="0"/>
              <a:t>;</a:t>
            </a:r>
          </a:p>
          <a:p>
            <a:r>
              <a:rPr lang="en-US" altLang="en-US" sz="2315" b="1" dirty="0">
                <a:solidFill>
                  <a:srgbClr val="7030A0"/>
                </a:solidFill>
              </a:rPr>
              <a:t>private static final </a:t>
            </a:r>
            <a:r>
              <a:rPr lang="en-US" altLang="en-US" sz="2315" b="1" dirty="0" err="1">
                <a:solidFill>
                  <a:srgbClr val="7030A0"/>
                </a:solidFill>
              </a:rPr>
              <a:t>int</a:t>
            </a:r>
            <a:r>
              <a:rPr lang="en-US" altLang="en-US" sz="2315" b="1" dirty="0">
                <a:solidFill>
                  <a:srgbClr val="7030A0"/>
                </a:solidFill>
              </a:rPr>
              <a:t> </a:t>
            </a:r>
            <a:r>
              <a:rPr lang="en-US" altLang="en-US" sz="2315" b="1" dirty="0"/>
              <a:t>JUNIOR = </a:t>
            </a:r>
            <a:r>
              <a:rPr lang="en-US" altLang="en-US" sz="2315" b="1" dirty="0">
                <a:solidFill>
                  <a:srgbClr val="0432FF"/>
                </a:solidFill>
              </a:rPr>
              <a:t>3</a:t>
            </a:r>
            <a:r>
              <a:rPr lang="en-US" altLang="en-US" sz="2315" b="1" dirty="0"/>
              <a:t>;</a:t>
            </a:r>
          </a:p>
          <a:p>
            <a:r>
              <a:rPr lang="en-US" altLang="en-US" sz="2315" b="1" dirty="0">
                <a:solidFill>
                  <a:srgbClr val="7030A0"/>
                </a:solidFill>
              </a:rPr>
              <a:t>private static final </a:t>
            </a:r>
            <a:r>
              <a:rPr lang="en-US" altLang="en-US" sz="2315" b="1" dirty="0" err="1">
                <a:solidFill>
                  <a:srgbClr val="7030A0"/>
                </a:solidFill>
              </a:rPr>
              <a:t>int</a:t>
            </a:r>
            <a:r>
              <a:rPr lang="en-US" altLang="en-US" sz="2315" b="1" dirty="0"/>
              <a:t> SENIOR = </a:t>
            </a:r>
            <a:r>
              <a:rPr lang="en-US" altLang="en-US" sz="2315" b="1" dirty="0">
                <a:solidFill>
                  <a:srgbClr val="0432FF"/>
                </a:solidFill>
              </a:rPr>
              <a:t>4</a:t>
            </a:r>
            <a:r>
              <a:rPr lang="en-US" altLang="en-US" sz="2315" b="1" dirty="0"/>
              <a:t>;</a:t>
            </a:r>
          </a:p>
          <a:p>
            <a:r>
              <a:rPr lang="en-US" altLang="en-US" sz="2315" b="1" dirty="0">
                <a:solidFill>
                  <a:srgbClr val="7030A0"/>
                </a:solidFill>
              </a:rPr>
              <a:t>private static final </a:t>
            </a:r>
            <a:r>
              <a:rPr lang="en-US" altLang="en-US" sz="2315" b="1" dirty="0" err="1">
                <a:solidFill>
                  <a:srgbClr val="7030A0"/>
                </a:solidFill>
              </a:rPr>
              <a:t>int</a:t>
            </a:r>
            <a:r>
              <a:rPr lang="en-US" altLang="en-US" sz="2315" b="1" dirty="0">
                <a:solidFill>
                  <a:srgbClr val="7030A0"/>
                </a:solidFill>
              </a:rPr>
              <a:t> </a:t>
            </a:r>
            <a:r>
              <a:rPr lang="en-US" altLang="en-US" sz="2315" b="1" dirty="0"/>
              <a:t>OTHER = </a:t>
            </a:r>
            <a:r>
              <a:rPr lang="en-US" altLang="en-US" sz="2315" b="1" dirty="0">
                <a:solidFill>
                  <a:srgbClr val="0432FF"/>
                </a:solidFill>
              </a:rPr>
              <a:t>5</a:t>
            </a:r>
            <a:r>
              <a:rPr lang="en-US" altLang="en-US" sz="2315" b="1" dirty="0"/>
              <a:t>;</a:t>
            </a:r>
          </a:p>
          <a:p>
            <a:endParaRPr lang="en-US" altLang="en-US" sz="2315" b="1" dirty="0"/>
          </a:p>
          <a:p>
            <a:r>
              <a:rPr lang="en-US" altLang="en-US" sz="2315" b="1" dirty="0">
                <a:solidFill>
                  <a:srgbClr val="7030A0"/>
                </a:solidFill>
              </a:rPr>
              <a:t>private </a:t>
            </a:r>
            <a:r>
              <a:rPr lang="en-US" altLang="en-US" sz="2315" b="1" dirty="0" err="1">
                <a:solidFill>
                  <a:srgbClr val="7030A0"/>
                </a:solidFill>
              </a:rPr>
              <a:t>int</a:t>
            </a:r>
            <a:r>
              <a:rPr lang="en-US" altLang="en-US" sz="2315" b="1" dirty="0">
                <a:solidFill>
                  <a:srgbClr val="7030A0"/>
                </a:solidFill>
              </a:rPr>
              <a:t> </a:t>
            </a:r>
            <a:r>
              <a:rPr lang="en-US" altLang="en-US" sz="2315" b="1" dirty="0" err="1"/>
              <a:t>askForYear</a:t>
            </a:r>
            <a:r>
              <a:rPr lang="en-US" altLang="en-US" sz="2315" b="1" dirty="0"/>
              <a:t>() {</a:t>
            </a:r>
          </a:p>
          <a:p>
            <a:r>
              <a:rPr lang="en-US" altLang="en-US" sz="2315" b="1" dirty="0"/>
              <a:t>  </a:t>
            </a:r>
            <a:r>
              <a:rPr lang="en-US" altLang="en-US" sz="2315" b="1" dirty="0">
                <a:solidFill>
                  <a:srgbClr val="7030A0"/>
                </a:solidFill>
              </a:rPr>
              <a:t>while</a:t>
            </a:r>
            <a:r>
              <a:rPr lang="en-US" altLang="en-US" sz="2315" b="1" dirty="0"/>
              <a:t> (</a:t>
            </a:r>
            <a:r>
              <a:rPr lang="en-US" altLang="en-US" sz="2315" b="1" dirty="0">
                <a:solidFill>
                  <a:srgbClr val="7030A0"/>
                </a:solidFill>
              </a:rPr>
              <a:t>true</a:t>
            </a:r>
            <a:r>
              <a:rPr lang="en-US" altLang="en-US" sz="2315" b="1" dirty="0"/>
              <a:t>) {</a:t>
            </a:r>
          </a:p>
          <a:p>
            <a:r>
              <a:rPr lang="en-US" altLang="en-US" sz="2315" b="1" dirty="0"/>
              <a:t>    </a:t>
            </a:r>
            <a:r>
              <a:rPr lang="en-US" altLang="en-US" sz="2315" b="1" dirty="0" err="1">
                <a:solidFill>
                  <a:srgbClr val="7030A0"/>
                </a:solidFill>
              </a:rPr>
              <a:t>int</a:t>
            </a:r>
            <a:r>
              <a:rPr lang="en-US" altLang="en-US" sz="2315" b="1" dirty="0"/>
              <a:t> year = </a:t>
            </a:r>
            <a:r>
              <a:rPr lang="en-US" altLang="en-US" sz="2315" b="1" dirty="0" err="1"/>
              <a:t>readInt</a:t>
            </a:r>
            <a:r>
              <a:rPr lang="en-US" altLang="en-US" sz="2315" b="1" dirty="0"/>
              <a:t>(</a:t>
            </a:r>
            <a:r>
              <a:rPr lang="en-US" altLang="en-US" sz="2315" b="1" dirty="0">
                <a:solidFill>
                  <a:srgbClr val="0432FF"/>
                </a:solidFill>
              </a:rPr>
              <a:t>"Enter class year: "</a:t>
            </a:r>
            <a:r>
              <a:rPr lang="en-US" altLang="en-US" sz="2315" b="1" dirty="0"/>
              <a:t>);</a:t>
            </a:r>
          </a:p>
          <a:p>
            <a:r>
              <a:rPr lang="en-US" altLang="en-US" sz="2315" b="1" dirty="0"/>
              <a:t>    </a:t>
            </a:r>
            <a:r>
              <a:rPr lang="en-US" altLang="en-US" sz="2315" b="1" dirty="0">
                <a:solidFill>
                  <a:srgbClr val="7030A0"/>
                </a:solidFill>
              </a:rPr>
              <a:t>if</a:t>
            </a:r>
            <a:r>
              <a:rPr lang="en-US" altLang="en-US" sz="2315" b="1" dirty="0"/>
              <a:t> (year &gt;= FROSH &amp;&amp; year &lt;= OTHER) </a:t>
            </a:r>
            <a:r>
              <a:rPr lang="en-US" altLang="en-US" sz="2315" b="1" dirty="0">
                <a:solidFill>
                  <a:srgbClr val="7030A0"/>
                </a:solidFill>
              </a:rPr>
              <a:t>return</a:t>
            </a:r>
            <a:r>
              <a:rPr lang="en-US" altLang="en-US" sz="2315" b="1" dirty="0"/>
              <a:t> year;</a:t>
            </a:r>
          </a:p>
          <a:p>
            <a:r>
              <a:rPr lang="en-US" altLang="en-US" sz="2315" b="1" dirty="0"/>
              <a:t>  }</a:t>
            </a:r>
          </a:p>
          <a:p>
            <a:r>
              <a:rPr lang="en-US" altLang="en-US" sz="2315" b="1" dirty="0"/>
              <a:t>}</a:t>
            </a:r>
          </a:p>
          <a:p>
            <a:endParaRPr lang="en-US" altLang="en-US" sz="2315" b="1" dirty="0"/>
          </a:p>
          <a:p>
            <a:endParaRPr lang="en-US" altLang="en-US" sz="2315" b="1" dirty="0"/>
          </a:p>
        </p:txBody>
      </p:sp>
      <p:sp>
        <p:nvSpPr>
          <p:cNvPr id="5" name="Title Placeholder 1"/>
          <p:cNvSpPr txBox="1">
            <a:spLocks/>
          </p:cNvSpPr>
          <p:nvPr/>
        </p:nvSpPr>
        <p:spPr>
          <a:xfrm>
            <a:off x="0" y="317"/>
            <a:ext cx="10080625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>
                <a:latin typeface="Calibri"/>
                <a:cs typeface="Calibri"/>
              </a:rPr>
              <a:t>Enumeration</a:t>
            </a:r>
            <a:endParaRPr lang="en-US" sz="4600" b="1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6" name="Text Box 5">
            <a:extLst>
              <a:ext uri="{FF2B5EF4-FFF2-40B4-BE49-F238E27FC236}">
                <a16:creationId xmlns:a16="http://schemas.microsoft.com/office/drawing/2014/main" id="{CB6E9AA8-4F35-6848-971D-7152027A82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175" y="5303837"/>
            <a:ext cx="9605337" cy="24114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Courier New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Courier New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Courier New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Courier New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Courier New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urier New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urier New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urier New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urier New" charset="0"/>
              </a:defRPr>
            </a:lvl9pPr>
          </a:lstStyle>
          <a:p>
            <a:r>
              <a:rPr lang="en-US" altLang="en-US" sz="2315" b="1" dirty="0">
                <a:solidFill>
                  <a:srgbClr val="7030A0"/>
                </a:solidFill>
              </a:rPr>
              <a:t>private void </a:t>
            </a:r>
            <a:r>
              <a:rPr lang="en-US" altLang="en-US" sz="2315" b="1" dirty="0" err="1"/>
              <a:t>printPopulation</a:t>
            </a:r>
            <a:r>
              <a:rPr lang="en-US" altLang="en-US" sz="2315" b="1" dirty="0"/>
              <a:t>() {</a:t>
            </a:r>
          </a:p>
          <a:p>
            <a:r>
              <a:rPr lang="en-US" altLang="en-US" sz="2315" b="1" dirty="0"/>
              <a:t>   </a:t>
            </a:r>
            <a:r>
              <a:rPr lang="en-US" altLang="en-US" sz="2315" b="1" dirty="0">
                <a:solidFill>
                  <a:srgbClr val="7030A0"/>
                </a:solidFill>
              </a:rPr>
              <a:t>for</a:t>
            </a:r>
            <a:r>
              <a:rPr lang="en-US" altLang="en-US" sz="2315" b="1" dirty="0"/>
              <a:t>(</a:t>
            </a:r>
            <a:r>
              <a:rPr lang="en-US" altLang="en-US" sz="2315" b="1" dirty="0" err="1">
                <a:solidFill>
                  <a:srgbClr val="7030A0"/>
                </a:solidFill>
              </a:rPr>
              <a:t>int</a:t>
            </a:r>
            <a:r>
              <a:rPr lang="en-US" altLang="en-US" sz="2315" b="1" dirty="0"/>
              <a:t> year = FROSH; year &lt;= SENIOR; year++) {</a:t>
            </a:r>
          </a:p>
          <a:p>
            <a:r>
              <a:rPr lang="en-US" altLang="en-US" sz="2315" b="1" dirty="0"/>
              <a:t>		</a:t>
            </a:r>
            <a:r>
              <a:rPr lang="en-US" altLang="en-US" sz="2315" b="1" dirty="0" err="1"/>
              <a:t>printYear</a:t>
            </a:r>
            <a:r>
              <a:rPr lang="en-US" altLang="en-US" sz="2315" b="1" dirty="0"/>
              <a:t>(year);</a:t>
            </a:r>
          </a:p>
          <a:p>
            <a:r>
              <a:rPr lang="en-US" altLang="en-US" sz="2315" b="1" dirty="0"/>
              <a:t>   }</a:t>
            </a:r>
          </a:p>
          <a:p>
            <a:r>
              <a:rPr lang="en-US" altLang="en-US" sz="2315" b="1" dirty="0"/>
              <a:t>}</a:t>
            </a:r>
          </a:p>
          <a:p>
            <a:endParaRPr lang="en-US" altLang="en-US" sz="2315" b="1" dirty="0"/>
          </a:p>
          <a:p>
            <a:endParaRPr lang="en-US" altLang="en-US" sz="2315" b="1" dirty="0"/>
          </a:p>
        </p:txBody>
      </p:sp>
    </p:spTree>
    <p:extLst>
      <p:ext uri="{BB962C8B-B14F-4D97-AF65-F5344CB8AC3E}">
        <p14:creationId xmlns:p14="http://schemas.microsoft.com/office/powerpoint/2010/main" val="1140825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TextBox 1"/>
          <p:cNvSpPr txBox="1">
            <a:spLocks noChangeArrowheads="1"/>
          </p:cNvSpPr>
          <p:nvPr/>
        </p:nvSpPr>
        <p:spPr bwMode="auto">
          <a:xfrm>
            <a:off x="3668712" y="2103437"/>
            <a:ext cx="5827533" cy="17958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/>
            <a:r>
              <a:rPr lang="en-US" sz="3968" dirty="0">
                <a:latin typeface="+mn-lt"/>
                <a:cs typeface="Courier"/>
              </a:rPr>
              <a:t>Chars are just a giant enumeration. You can use math operators on char!</a:t>
            </a:r>
            <a:endParaRPr lang="en-US" sz="3968" dirty="0">
              <a:latin typeface="+mn-lt"/>
              <a:ea typeface="Calibri" charset="0"/>
              <a:cs typeface="Calibri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" y="1374967"/>
            <a:ext cx="3583846" cy="3583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655674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468" name="Text Box 4"/>
          <p:cNvSpPr txBox="1">
            <a:spLocks noChangeArrowheads="1"/>
          </p:cNvSpPr>
          <p:nvPr/>
        </p:nvSpPr>
        <p:spPr bwMode="auto">
          <a:xfrm>
            <a:off x="1306512" y="6523037"/>
            <a:ext cx="9071610" cy="4384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Courier New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Courier New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Courier New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Courier New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Courier New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urier New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urier New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urier New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urier New" charset="0"/>
              </a:defRPr>
            </a:lvl9pPr>
          </a:lstStyle>
          <a:p>
            <a:pPr algn="just">
              <a:lnSpc>
                <a:spcPct val="85000"/>
              </a:lnSpc>
            </a:pPr>
            <a:r>
              <a:rPr lang="en-US" altLang="en-US" sz="2646" dirty="0">
                <a:latin typeface="Times New Roman" charset="0"/>
              </a:rPr>
              <a:t>The letter </a:t>
            </a:r>
            <a:r>
              <a:rPr lang="en-US" altLang="en-US" sz="2205" dirty="0">
                <a:latin typeface="Helvetica" charset="0"/>
              </a:rPr>
              <a:t>A</a:t>
            </a:r>
            <a:r>
              <a:rPr lang="en-US" altLang="en-US" sz="2646" dirty="0">
                <a:latin typeface="Times New Roman" charset="0"/>
              </a:rPr>
              <a:t>, for example, has the ASCII value 65</a:t>
            </a:r>
          </a:p>
        </p:txBody>
      </p:sp>
      <p:sp>
        <p:nvSpPr>
          <p:cNvPr id="4127" name="Text Box 291"/>
          <p:cNvSpPr txBox="1">
            <a:spLocks noChangeArrowheads="1"/>
          </p:cNvSpPr>
          <p:nvPr/>
        </p:nvSpPr>
        <p:spPr bwMode="auto">
          <a:xfrm>
            <a:off x="529" y="7188690"/>
            <a:ext cx="5454516" cy="344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Courier New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Courier New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Courier New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Courier New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Courier New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urier New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urier New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urier New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urier New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764" i="1">
                <a:latin typeface="Times New Roman" charset="0"/>
              </a:rPr>
              <a:t>Using portions of slides by Eric Roberts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89" name="Title Placeholder 1"/>
          <p:cNvSpPr txBox="1">
            <a:spLocks/>
          </p:cNvSpPr>
          <p:nvPr/>
        </p:nvSpPr>
        <p:spPr>
          <a:xfrm>
            <a:off x="0" y="317"/>
            <a:ext cx="10080625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>
                <a:latin typeface="Calibri"/>
                <a:cs typeface="Calibri"/>
              </a:rPr>
              <a:t>ASCII</a:t>
            </a:r>
            <a:endParaRPr lang="en-US" sz="4600" b="1" dirty="0">
              <a:latin typeface="Courier" charset="0"/>
              <a:ea typeface="Courier" charset="0"/>
              <a:cs typeface="Courier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2812" y="1811337"/>
            <a:ext cx="8255000" cy="3937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59112" y="5837237"/>
            <a:ext cx="3950762" cy="3499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* This is only the first half of the table</a:t>
            </a:r>
          </a:p>
        </p:txBody>
      </p:sp>
    </p:spTree>
    <p:extLst>
      <p:ext uri="{BB962C8B-B14F-4D97-AF65-F5344CB8AC3E}">
        <p14:creationId xmlns:p14="http://schemas.microsoft.com/office/powerpoint/2010/main" val="130978066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TextBox 1"/>
          <p:cNvSpPr txBox="1">
            <a:spLocks noChangeArrowheads="1"/>
          </p:cNvSpPr>
          <p:nvPr/>
        </p:nvSpPr>
        <p:spPr bwMode="auto">
          <a:xfrm>
            <a:off x="3668712" y="2103437"/>
            <a:ext cx="5827533" cy="2931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/>
            <a:r>
              <a:rPr lang="en-US" sz="3968" dirty="0">
                <a:latin typeface="Calibri" charset="0"/>
                <a:ea typeface="Calibri" charset="0"/>
                <a:cs typeface="Calibri" charset="0"/>
              </a:rPr>
              <a:t>‘A’ -&gt; ‘Z’ are sequential.</a:t>
            </a:r>
          </a:p>
          <a:p>
            <a:pPr algn="ctr"/>
            <a:r>
              <a:rPr lang="en-US" sz="3968" dirty="0">
                <a:latin typeface="Calibri" charset="0"/>
                <a:ea typeface="Calibri" charset="0"/>
                <a:cs typeface="Calibri" charset="0"/>
              </a:rPr>
              <a:t>‘a’ -&gt; ‘z’ are sequential.</a:t>
            </a:r>
          </a:p>
          <a:p>
            <a:pPr algn="ctr"/>
            <a:r>
              <a:rPr lang="en-US" sz="3968" dirty="0">
                <a:latin typeface="Calibri" charset="0"/>
                <a:ea typeface="Calibri" charset="0"/>
                <a:cs typeface="Calibri" charset="0"/>
              </a:rPr>
              <a:t>‘0’ -&gt; ‘9’ are sequential.</a:t>
            </a:r>
          </a:p>
          <a:p>
            <a:pPr algn="ctr"/>
            <a:endParaRPr lang="en-US" sz="3968" dirty="0">
              <a:latin typeface="Calibri" charset="0"/>
              <a:ea typeface="Calibri" charset="0"/>
              <a:cs typeface="Calibri" charset="0"/>
            </a:endParaRPr>
          </a:p>
          <a:p>
            <a:pPr algn="ctr"/>
            <a:endParaRPr lang="en-US" sz="3968" dirty="0">
              <a:latin typeface="Calibri" charset="0"/>
              <a:ea typeface="Calibri" charset="0"/>
              <a:cs typeface="Calibri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" y="1374967"/>
            <a:ext cx="3583846" cy="3583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78973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67464" y="-1"/>
            <a:ext cx="10667541" cy="7559675"/>
          </a:xfrm>
          <a:prstGeom prst="rect">
            <a:avLst/>
          </a:prstGeom>
          <a:solidFill>
            <a:srgbClr val="000000"/>
          </a:solidFill>
          <a:ln>
            <a:solidFill>
              <a:srgbClr val="01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010000"/>
              </a:solidFill>
            </a:endParaRPr>
          </a:p>
        </p:txBody>
      </p:sp>
      <p:sp>
        <p:nvSpPr>
          <p:cNvPr id="96258" name="TextBox 1"/>
          <p:cNvSpPr txBox="1">
            <a:spLocks noChangeArrowheads="1"/>
          </p:cNvSpPr>
          <p:nvPr/>
        </p:nvSpPr>
        <p:spPr bwMode="auto">
          <a:xfrm>
            <a:off x="-167464" y="3013371"/>
            <a:ext cx="10667541" cy="6601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/>
            <a:r>
              <a:rPr lang="en-US" sz="3968" dirty="0" err="1">
                <a:solidFill>
                  <a:schemeClr val="bg1"/>
                </a:solidFill>
                <a:latin typeface="Courier"/>
                <a:cs typeface="Courier"/>
              </a:rPr>
              <a:t>toUpperCase</a:t>
            </a:r>
            <a:endParaRPr lang="en-US" sz="3968" dirty="0">
              <a:solidFill>
                <a:schemeClr val="bg1"/>
              </a:solidFill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190490956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Text Box 5"/>
          <p:cNvSpPr txBox="1">
            <a:spLocks noChangeArrowheads="1"/>
          </p:cNvSpPr>
          <p:nvPr/>
        </p:nvSpPr>
        <p:spPr bwMode="auto">
          <a:xfrm>
            <a:off x="390763" y="1455937"/>
            <a:ext cx="9689333" cy="50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Courier New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Courier New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Courier New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Courier New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Courier New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urier New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urier New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urier New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urier New" charset="0"/>
              </a:defRPr>
            </a:lvl9pPr>
          </a:lstStyle>
          <a:p>
            <a:r>
              <a:rPr lang="en-US" altLang="en-US" sz="2315" b="1" dirty="0">
                <a:solidFill>
                  <a:srgbClr val="7030A0"/>
                </a:solidFill>
              </a:rPr>
              <a:t>public</a:t>
            </a:r>
            <a:r>
              <a:rPr lang="en-US" altLang="en-US" sz="2315" b="1" dirty="0"/>
              <a:t> </a:t>
            </a:r>
            <a:r>
              <a:rPr lang="en-US" altLang="en-US" sz="2315" b="1" dirty="0">
                <a:solidFill>
                  <a:srgbClr val="7030A0"/>
                </a:solidFill>
              </a:rPr>
              <a:t>void</a:t>
            </a:r>
            <a:r>
              <a:rPr lang="en-US" altLang="en-US" sz="2315" b="1" dirty="0"/>
              <a:t> run() {</a:t>
            </a:r>
          </a:p>
          <a:p>
            <a:r>
              <a:rPr lang="en-US" altLang="en-US" sz="2315" b="1" dirty="0"/>
              <a:t>   String </a:t>
            </a:r>
            <a:r>
              <a:rPr lang="en-US" altLang="en-US" sz="2315" b="1" dirty="0" err="1"/>
              <a:t>str</a:t>
            </a:r>
            <a:r>
              <a:rPr lang="en-US" altLang="en-US" sz="2315" b="1" dirty="0"/>
              <a:t> = </a:t>
            </a:r>
            <a:r>
              <a:rPr lang="en-US" altLang="en-US" sz="2315" b="1" dirty="0" err="1"/>
              <a:t>readLine</a:t>
            </a:r>
            <a:r>
              <a:rPr lang="en-US" altLang="en-US" sz="2315" b="1" dirty="0">
                <a:solidFill>
                  <a:srgbClr val="0432FF"/>
                </a:solidFill>
              </a:rPr>
              <a:t>("Line: "</a:t>
            </a:r>
            <a:r>
              <a:rPr lang="en-US" altLang="en-US" sz="2315" b="1" dirty="0"/>
              <a:t>);</a:t>
            </a:r>
          </a:p>
          <a:p>
            <a:endParaRPr lang="en-US" altLang="en-US" sz="2315" b="1" dirty="0"/>
          </a:p>
          <a:p>
            <a:r>
              <a:rPr lang="en-US" altLang="en-US" sz="2315" b="1" dirty="0"/>
              <a:t>   </a:t>
            </a:r>
            <a:r>
              <a:rPr lang="en-US" altLang="en-US" sz="2315" b="1" dirty="0">
                <a:solidFill>
                  <a:srgbClr val="7030A0"/>
                </a:solidFill>
              </a:rPr>
              <a:t>char</a:t>
            </a:r>
            <a:r>
              <a:rPr lang="en-US" altLang="en-US" sz="2315" b="1" dirty="0"/>
              <a:t> </a:t>
            </a:r>
            <a:r>
              <a:rPr lang="en-US" altLang="en-US" sz="2315" b="1" dirty="0" err="1"/>
              <a:t>ch</a:t>
            </a:r>
            <a:r>
              <a:rPr lang="en-US" altLang="en-US" sz="2315" b="1" dirty="0"/>
              <a:t> = </a:t>
            </a:r>
            <a:r>
              <a:rPr lang="en-US" altLang="en-US" sz="2315" b="1" dirty="0" err="1"/>
              <a:t>str.charAt</a:t>
            </a:r>
            <a:r>
              <a:rPr lang="en-US" altLang="en-US" sz="2315" b="1" dirty="0"/>
              <a:t>(0);</a:t>
            </a:r>
          </a:p>
          <a:p>
            <a:r>
              <a:rPr lang="en-US" altLang="en-US" sz="2315" b="1" dirty="0"/>
              <a:t>   </a:t>
            </a:r>
            <a:r>
              <a:rPr lang="en-US" altLang="en-US" sz="2315" b="1" dirty="0" err="1"/>
              <a:t>println</a:t>
            </a:r>
            <a:r>
              <a:rPr lang="en-US" altLang="en-US" sz="2315" b="1" dirty="0">
                <a:solidFill>
                  <a:srgbClr val="0432FF"/>
                </a:solidFill>
              </a:rPr>
              <a:t>("Original first char: " </a:t>
            </a:r>
            <a:r>
              <a:rPr lang="en-US" altLang="en-US" sz="2315" b="1" dirty="0"/>
              <a:t>+ </a:t>
            </a:r>
            <a:r>
              <a:rPr lang="en-US" altLang="en-US" sz="2315" b="1" dirty="0" err="1"/>
              <a:t>ch</a:t>
            </a:r>
            <a:r>
              <a:rPr lang="en-US" altLang="en-US" sz="2315" b="1" dirty="0"/>
              <a:t>);</a:t>
            </a:r>
          </a:p>
          <a:p>
            <a:endParaRPr lang="en-US" altLang="en-US" sz="2315" b="1" dirty="0"/>
          </a:p>
          <a:p>
            <a:r>
              <a:rPr lang="en-US" altLang="en-US" sz="2315" b="1" dirty="0"/>
              <a:t>   </a:t>
            </a:r>
            <a:r>
              <a:rPr lang="en-US" altLang="en-US" sz="2315" b="1" dirty="0" err="1"/>
              <a:t>ch</a:t>
            </a:r>
            <a:r>
              <a:rPr lang="en-US" altLang="en-US" sz="2315" b="1" dirty="0"/>
              <a:t> = </a:t>
            </a:r>
            <a:r>
              <a:rPr lang="en-US" altLang="en-US" sz="2315" b="1" dirty="0" err="1"/>
              <a:t>Character.toUpperCase</a:t>
            </a:r>
            <a:r>
              <a:rPr lang="en-US" altLang="en-US" sz="2315" b="1" dirty="0"/>
              <a:t>(</a:t>
            </a:r>
            <a:r>
              <a:rPr lang="en-US" altLang="en-US" sz="2315" b="1" dirty="0" err="1"/>
              <a:t>ch</a:t>
            </a:r>
            <a:r>
              <a:rPr lang="en-US" altLang="en-US" sz="2315" b="1" dirty="0"/>
              <a:t>);</a:t>
            </a:r>
          </a:p>
          <a:p>
            <a:r>
              <a:rPr lang="en-US" altLang="en-US" sz="2315" b="1" dirty="0"/>
              <a:t>   </a:t>
            </a:r>
            <a:r>
              <a:rPr lang="en-US" altLang="en-US" sz="2315" b="1" dirty="0" err="1"/>
              <a:t>println</a:t>
            </a:r>
            <a:r>
              <a:rPr lang="en-US" altLang="en-US" sz="2315" b="1" dirty="0">
                <a:solidFill>
                  <a:srgbClr val="0432FF"/>
                </a:solidFill>
              </a:rPr>
              <a:t>("Uppercase first char: " </a:t>
            </a:r>
            <a:r>
              <a:rPr lang="en-US" altLang="en-US" sz="2315" b="1" dirty="0"/>
              <a:t>+ </a:t>
            </a:r>
            <a:r>
              <a:rPr lang="en-US" altLang="en-US" sz="2315" b="1" dirty="0" err="1"/>
              <a:t>ch</a:t>
            </a:r>
            <a:r>
              <a:rPr lang="en-US" altLang="en-US" sz="2315" b="1" dirty="0"/>
              <a:t>);</a:t>
            </a:r>
          </a:p>
          <a:p>
            <a:endParaRPr lang="en-US" altLang="en-US" sz="2315" b="1" dirty="0"/>
          </a:p>
          <a:p>
            <a:r>
              <a:rPr lang="en-US" altLang="en-US" sz="2315" b="1" dirty="0"/>
              <a:t>   </a:t>
            </a:r>
            <a:r>
              <a:rPr lang="en-US" altLang="en-US" sz="2315" b="1" dirty="0">
                <a:solidFill>
                  <a:srgbClr val="7030A0"/>
                </a:solidFill>
              </a:rPr>
              <a:t>if</a:t>
            </a:r>
            <a:r>
              <a:rPr lang="en-US" altLang="en-US" sz="2315" b="1" dirty="0"/>
              <a:t>(</a:t>
            </a:r>
            <a:r>
              <a:rPr lang="en-US" altLang="en-US" sz="2315" b="1" dirty="0" err="1"/>
              <a:t>Character.isLetter</a:t>
            </a:r>
            <a:r>
              <a:rPr lang="en-US" altLang="en-US" sz="2315" b="1" dirty="0"/>
              <a:t>(</a:t>
            </a:r>
            <a:r>
              <a:rPr lang="en-US" altLang="en-US" sz="2315" b="1" dirty="0" err="1"/>
              <a:t>ch</a:t>
            </a:r>
            <a:r>
              <a:rPr lang="en-US" altLang="en-US" sz="2315" b="1" dirty="0"/>
              <a:t>)) {</a:t>
            </a:r>
          </a:p>
          <a:p>
            <a:r>
              <a:rPr lang="en-US" altLang="en-US" sz="2315" b="1" dirty="0"/>
              <a:t>      </a:t>
            </a:r>
            <a:r>
              <a:rPr lang="en-US" altLang="en-US" sz="2315" b="1" dirty="0" err="1"/>
              <a:t>println</a:t>
            </a:r>
            <a:r>
              <a:rPr lang="en-US" altLang="en-US" sz="2315" b="1" dirty="0"/>
              <a:t>(</a:t>
            </a:r>
            <a:r>
              <a:rPr lang="en-US" altLang="en-US" sz="2315" b="1" dirty="0">
                <a:solidFill>
                  <a:srgbClr val="0432FF"/>
                </a:solidFill>
              </a:rPr>
              <a:t>"It</a:t>
            </a:r>
            <a:r>
              <a:rPr lang="mr-IN" altLang="en-US" sz="2315" b="1" dirty="0">
                <a:solidFill>
                  <a:srgbClr val="0432FF"/>
                </a:solidFill>
              </a:rPr>
              <a:t>’</a:t>
            </a:r>
            <a:r>
              <a:rPr lang="en-US" altLang="en-US" sz="2315" b="1" dirty="0">
                <a:solidFill>
                  <a:srgbClr val="0432FF"/>
                </a:solidFill>
              </a:rPr>
              <a:t>s a letter!"</a:t>
            </a:r>
            <a:r>
              <a:rPr lang="en-US" altLang="en-US" sz="2315" b="1" dirty="0"/>
              <a:t>);</a:t>
            </a:r>
          </a:p>
          <a:p>
            <a:r>
              <a:rPr lang="en-US" altLang="en-US" sz="2315" b="1" dirty="0"/>
              <a:t>   }</a:t>
            </a:r>
          </a:p>
          <a:p>
            <a:r>
              <a:rPr lang="en-US" altLang="en-US" sz="2315" b="1" dirty="0"/>
              <a:t>}</a:t>
            </a:r>
          </a:p>
          <a:p>
            <a:endParaRPr lang="en-US" altLang="en-US" sz="2315" b="1" dirty="0"/>
          </a:p>
          <a:p>
            <a:endParaRPr lang="en-US" altLang="en-US" sz="2315" b="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tle Placeholder 1"/>
          <p:cNvSpPr txBox="1">
            <a:spLocks/>
          </p:cNvSpPr>
          <p:nvPr/>
        </p:nvSpPr>
        <p:spPr>
          <a:xfrm>
            <a:off x="0" y="317"/>
            <a:ext cx="10080625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>
                <a:latin typeface="Calibri"/>
                <a:cs typeface="Calibri"/>
              </a:rPr>
              <a:t>Useful Character methods</a:t>
            </a:r>
            <a:endParaRPr lang="en-US" sz="4600" b="1" dirty="0">
              <a:latin typeface="Courier" charset="0"/>
              <a:ea typeface="Courier" charset="0"/>
              <a:cs typeface="Courie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7342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3" name="Group 3"/>
          <p:cNvGrpSpPr>
            <a:grpSpLocks/>
          </p:cNvGrpSpPr>
          <p:nvPr/>
        </p:nvGrpSpPr>
        <p:grpSpPr bwMode="auto">
          <a:xfrm>
            <a:off x="546505" y="1112837"/>
            <a:ext cx="8987614" cy="729719"/>
            <a:chOff x="288" y="1103"/>
            <a:chExt cx="5136" cy="417"/>
          </a:xfrm>
        </p:grpSpPr>
        <p:sp>
          <p:nvSpPr>
            <p:cNvPr id="5153" name="Rectangle 4"/>
            <p:cNvSpPr>
              <a:spLocks noChangeArrowheads="1"/>
            </p:cNvSpPr>
            <p:nvPr/>
          </p:nvSpPr>
          <p:spPr bwMode="auto">
            <a:xfrm>
              <a:off x="288" y="1103"/>
              <a:ext cx="5136" cy="41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1600">
                  <a:solidFill>
                    <a:schemeClr val="tx1"/>
                  </a:solidFill>
                  <a:latin typeface="Courier New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Courier New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9pPr>
            </a:lstStyle>
            <a:p>
              <a:pPr algn="ctr"/>
              <a:endParaRPr lang="en-US" altLang="en-US" sz="1764" b="1"/>
            </a:p>
          </p:txBody>
        </p:sp>
        <p:sp>
          <p:nvSpPr>
            <p:cNvPr id="5154" name="Text Box 5"/>
            <p:cNvSpPr txBox="1">
              <a:spLocks noChangeArrowheads="1"/>
            </p:cNvSpPr>
            <p:nvPr/>
          </p:nvSpPr>
          <p:spPr bwMode="auto">
            <a:xfrm>
              <a:off x="384" y="1103"/>
              <a:ext cx="4944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Courier New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Courier New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2205" b="1"/>
                <a:t>static boolean isDigit(char ch)</a:t>
              </a:r>
            </a:p>
          </p:txBody>
        </p:sp>
        <p:sp>
          <p:nvSpPr>
            <p:cNvPr id="5155" name="Text Box 6"/>
            <p:cNvSpPr txBox="1">
              <a:spLocks noChangeArrowheads="1"/>
            </p:cNvSpPr>
            <p:nvPr/>
          </p:nvSpPr>
          <p:spPr bwMode="auto">
            <a:xfrm>
              <a:off x="576" y="1280"/>
              <a:ext cx="4800" cy="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Courier New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Courier New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984">
                  <a:latin typeface="Times New Roman" charset="0"/>
                </a:rPr>
                <a:t>Determines if the specified character is a digit.</a:t>
              </a:r>
            </a:p>
          </p:txBody>
        </p:sp>
      </p:grpSp>
      <p:grpSp>
        <p:nvGrpSpPr>
          <p:cNvPr id="5124" name="Group 7"/>
          <p:cNvGrpSpPr>
            <a:grpSpLocks/>
          </p:cNvGrpSpPr>
          <p:nvPr/>
        </p:nvGrpSpPr>
        <p:grpSpPr bwMode="auto">
          <a:xfrm>
            <a:off x="546505" y="1826806"/>
            <a:ext cx="8987614" cy="743719"/>
            <a:chOff x="288" y="1511"/>
            <a:chExt cx="5136" cy="425"/>
          </a:xfrm>
        </p:grpSpPr>
        <p:sp>
          <p:nvSpPr>
            <p:cNvPr id="5150" name="Rectangle 8"/>
            <p:cNvSpPr>
              <a:spLocks noChangeArrowheads="1"/>
            </p:cNvSpPr>
            <p:nvPr/>
          </p:nvSpPr>
          <p:spPr bwMode="auto">
            <a:xfrm>
              <a:off x="288" y="1519"/>
              <a:ext cx="5136" cy="41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1600">
                  <a:solidFill>
                    <a:schemeClr val="tx1"/>
                  </a:solidFill>
                  <a:latin typeface="Courier New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Courier New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9pPr>
            </a:lstStyle>
            <a:p>
              <a:pPr algn="ctr"/>
              <a:endParaRPr lang="en-US" altLang="en-US" sz="1764" b="1"/>
            </a:p>
          </p:txBody>
        </p:sp>
        <p:sp>
          <p:nvSpPr>
            <p:cNvPr id="5151" name="Text Box 9"/>
            <p:cNvSpPr txBox="1">
              <a:spLocks noChangeArrowheads="1"/>
            </p:cNvSpPr>
            <p:nvPr/>
          </p:nvSpPr>
          <p:spPr bwMode="auto">
            <a:xfrm>
              <a:off x="384" y="1511"/>
              <a:ext cx="4944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Courier New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Courier New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2205" b="1"/>
                <a:t>static boolean isLetter(char ch)</a:t>
              </a:r>
            </a:p>
          </p:txBody>
        </p:sp>
        <p:sp>
          <p:nvSpPr>
            <p:cNvPr id="5152" name="Text Box 10"/>
            <p:cNvSpPr txBox="1">
              <a:spLocks noChangeArrowheads="1"/>
            </p:cNvSpPr>
            <p:nvPr/>
          </p:nvSpPr>
          <p:spPr bwMode="auto">
            <a:xfrm>
              <a:off x="576" y="1696"/>
              <a:ext cx="4800" cy="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Courier New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Courier New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984">
                  <a:latin typeface="Times New Roman" charset="0"/>
                </a:rPr>
                <a:t>Determines if the specified character is a letter.</a:t>
              </a:r>
            </a:p>
          </p:txBody>
        </p:sp>
      </p:grpSp>
      <p:grpSp>
        <p:nvGrpSpPr>
          <p:cNvPr id="5125" name="Group 11"/>
          <p:cNvGrpSpPr>
            <a:grpSpLocks/>
          </p:cNvGrpSpPr>
          <p:nvPr/>
        </p:nvGrpSpPr>
        <p:grpSpPr bwMode="auto">
          <a:xfrm>
            <a:off x="546505" y="2554774"/>
            <a:ext cx="8987614" cy="743719"/>
            <a:chOff x="288" y="1927"/>
            <a:chExt cx="5136" cy="425"/>
          </a:xfrm>
        </p:grpSpPr>
        <p:sp>
          <p:nvSpPr>
            <p:cNvPr id="5147" name="Rectangle 12"/>
            <p:cNvSpPr>
              <a:spLocks noChangeArrowheads="1"/>
            </p:cNvSpPr>
            <p:nvPr/>
          </p:nvSpPr>
          <p:spPr bwMode="auto">
            <a:xfrm>
              <a:off x="288" y="1935"/>
              <a:ext cx="5136" cy="41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1600">
                  <a:solidFill>
                    <a:schemeClr val="tx1"/>
                  </a:solidFill>
                  <a:latin typeface="Courier New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Courier New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9pPr>
            </a:lstStyle>
            <a:p>
              <a:pPr algn="ctr"/>
              <a:endParaRPr lang="en-US" altLang="en-US" sz="1764" b="1"/>
            </a:p>
          </p:txBody>
        </p:sp>
        <p:sp>
          <p:nvSpPr>
            <p:cNvPr id="5148" name="Text Box 13"/>
            <p:cNvSpPr txBox="1">
              <a:spLocks noChangeArrowheads="1"/>
            </p:cNvSpPr>
            <p:nvPr/>
          </p:nvSpPr>
          <p:spPr bwMode="auto">
            <a:xfrm>
              <a:off x="384" y="1927"/>
              <a:ext cx="4944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Courier New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Courier New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2205" b="1"/>
                <a:t>static boolean isLetterOrDigit(char ch)</a:t>
              </a:r>
            </a:p>
          </p:txBody>
        </p:sp>
        <p:sp>
          <p:nvSpPr>
            <p:cNvPr id="5149" name="Text Box 14"/>
            <p:cNvSpPr txBox="1">
              <a:spLocks noChangeArrowheads="1"/>
            </p:cNvSpPr>
            <p:nvPr/>
          </p:nvSpPr>
          <p:spPr bwMode="auto">
            <a:xfrm>
              <a:off x="576" y="2112"/>
              <a:ext cx="4800" cy="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Courier New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Courier New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984">
                  <a:latin typeface="Times New Roman" charset="0"/>
                </a:rPr>
                <a:t>Determines if the specified character is a letter or a digit.</a:t>
              </a:r>
            </a:p>
          </p:txBody>
        </p:sp>
      </p:grpSp>
      <p:grpSp>
        <p:nvGrpSpPr>
          <p:cNvPr id="5" name="Group 15"/>
          <p:cNvGrpSpPr>
            <a:grpSpLocks/>
          </p:cNvGrpSpPr>
          <p:nvPr/>
        </p:nvGrpSpPr>
        <p:grpSpPr bwMode="auto">
          <a:xfrm>
            <a:off x="546505" y="3296743"/>
            <a:ext cx="8987614" cy="729719"/>
            <a:chOff x="288" y="1103"/>
            <a:chExt cx="5136" cy="417"/>
          </a:xfrm>
        </p:grpSpPr>
        <p:sp>
          <p:nvSpPr>
            <p:cNvPr id="5144" name="Rectangle 16"/>
            <p:cNvSpPr>
              <a:spLocks noChangeArrowheads="1"/>
            </p:cNvSpPr>
            <p:nvPr/>
          </p:nvSpPr>
          <p:spPr bwMode="auto">
            <a:xfrm>
              <a:off x="288" y="1103"/>
              <a:ext cx="5136" cy="41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1600">
                  <a:solidFill>
                    <a:schemeClr val="tx1"/>
                  </a:solidFill>
                  <a:latin typeface="Courier New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Courier New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9pPr>
            </a:lstStyle>
            <a:p>
              <a:pPr algn="ctr"/>
              <a:endParaRPr lang="en-US" altLang="en-US" sz="1764" b="1"/>
            </a:p>
          </p:txBody>
        </p:sp>
        <p:sp>
          <p:nvSpPr>
            <p:cNvPr id="5145" name="Text Box 17"/>
            <p:cNvSpPr txBox="1">
              <a:spLocks noChangeArrowheads="1"/>
            </p:cNvSpPr>
            <p:nvPr/>
          </p:nvSpPr>
          <p:spPr bwMode="auto">
            <a:xfrm>
              <a:off x="384" y="1103"/>
              <a:ext cx="4944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Courier New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Courier New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2205" b="1"/>
                <a:t>static boolean isLowerCase(char ch)</a:t>
              </a:r>
            </a:p>
          </p:txBody>
        </p:sp>
        <p:sp>
          <p:nvSpPr>
            <p:cNvPr id="5146" name="Text Box 18"/>
            <p:cNvSpPr txBox="1">
              <a:spLocks noChangeArrowheads="1"/>
            </p:cNvSpPr>
            <p:nvPr/>
          </p:nvSpPr>
          <p:spPr bwMode="auto">
            <a:xfrm>
              <a:off x="576" y="1280"/>
              <a:ext cx="4800" cy="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Courier New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Courier New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984">
                  <a:latin typeface="Times New Roman" charset="0"/>
                </a:rPr>
                <a:t>Determines if the specified character is a lowercase letter.</a:t>
              </a:r>
            </a:p>
          </p:txBody>
        </p:sp>
      </p:grpSp>
      <p:grpSp>
        <p:nvGrpSpPr>
          <p:cNvPr id="6" name="Group 19"/>
          <p:cNvGrpSpPr>
            <a:grpSpLocks/>
          </p:cNvGrpSpPr>
          <p:nvPr/>
        </p:nvGrpSpPr>
        <p:grpSpPr bwMode="auto">
          <a:xfrm>
            <a:off x="546505" y="4010712"/>
            <a:ext cx="8987614" cy="743719"/>
            <a:chOff x="288" y="1511"/>
            <a:chExt cx="5136" cy="425"/>
          </a:xfrm>
        </p:grpSpPr>
        <p:sp>
          <p:nvSpPr>
            <p:cNvPr id="5141" name="Rectangle 20"/>
            <p:cNvSpPr>
              <a:spLocks noChangeArrowheads="1"/>
            </p:cNvSpPr>
            <p:nvPr/>
          </p:nvSpPr>
          <p:spPr bwMode="auto">
            <a:xfrm>
              <a:off x="288" y="1519"/>
              <a:ext cx="5136" cy="41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1600">
                  <a:solidFill>
                    <a:schemeClr val="tx1"/>
                  </a:solidFill>
                  <a:latin typeface="Courier New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Courier New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9pPr>
            </a:lstStyle>
            <a:p>
              <a:pPr algn="ctr"/>
              <a:endParaRPr lang="en-US" altLang="en-US" sz="1764" b="1"/>
            </a:p>
          </p:txBody>
        </p:sp>
        <p:sp>
          <p:nvSpPr>
            <p:cNvPr id="5142" name="Text Box 21"/>
            <p:cNvSpPr txBox="1">
              <a:spLocks noChangeArrowheads="1"/>
            </p:cNvSpPr>
            <p:nvPr/>
          </p:nvSpPr>
          <p:spPr bwMode="auto">
            <a:xfrm>
              <a:off x="384" y="1511"/>
              <a:ext cx="4944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Courier New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Courier New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2205" b="1"/>
                <a:t>static boolean isUpperCase(char ch)</a:t>
              </a:r>
            </a:p>
          </p:txBody>
        </p:sp>
        <p:sp>
          <p:nvSpPr>
            <p:cNvPr id="5143" name="Text Box 22"/>
            <p:cNvSpPr txBox="1">
              <a:spLocks noChangeArrowheads="1"/>
            </p:cNvSpPr>
            <p:nvPr/>
          </p:nvSpPr>
          <p:spPr bwMode="auto">
            <a:xfrm>
              <a:off x="576" y="1696"/>
              <a:ext cx="4800" cy="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Courier New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Courier New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984">
                  <a:latin typeface="Times New Roman" charset="0"/>
                </a:rPr>
                <a:t>Determines if the specified character is an uppercase letter.</a:t>
              </a:r>
            </a:p>
          </p:txBody>
        </p:sp>
      </p:grpSp>
      <p:grpSp>
        <p:nvGrpSpPr>
          <p:cNvPr id="7" name="Group 23"/>
          <p:cNvGrpSpPr>
            <a:grpSpLocks/>
          </p:cNvGrpSpPr>
          <p:nvPr/>
        </p:nvGrpSpPr>
        <p:grpSpPr bwMode="auto">
          <a:xfrm>
            <a:off x="546505" y="4738680"/>
            <a:ext cx="8987614" cy="743719"/>
            <a:chOff x="288" y="1927"/>
            <a:chExt cx="5136" cy="425"/>
          </a:xfrm>
        </p:grpSpPr>
        <p:sp>
          <p:nvSpPr>
            <p:cNvPr id="5138" name="Rectangle 24"/>
            <p:cNvSpPr>
              <a:spLocks noChangeArrowheads="1"/>
            </p:cNvSpPr>
            <p:nvPr/>
          </p:nvSpPr>
          <p:spPr bwMode="auto">
            <a:xfrm>
              <a:off x="288" y="1935"/>
              <a:ext cx="5136" cy="41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1600">
                  <a:solidFill>
                    <a:schemeClr val="tx1"/>
                  </a:solidFill>
                  <a:latin typeface="Courier New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Courier New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9pPr>
            </a:lstStyle>
            <a:p>
              <a:pPr algn="ctr"/>
              <a:endParaRPr lang="en-US" altLang="en-US" sz="1764" b="1"/>
            </a:p>
          </p:txBody>
        </p:sp>
        <p:sp>
          <p:nvSpPr>
            <p:cNvPr id="5139" name="Text Box 25"/>
            <p:cNvSpPr txBox="1">
              <a:spLocks noChangeArrowheads="1"/>
            </p:cNvSpPr>
            <p:nvPr/>
          </p:nvSpPr>
          <p:spPr bwMode="auto">
            <a:xfrm>
              <a:off x="384" y="1927"/>
              <a:ext cx="4944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Courier New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Courier New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2205" b="1"/>
                <a:t>static boolean isWhitespace(char ch)</a:t>
              </a:r>
            </a:p>
          </p:txBody>
        </p:sp>
        <p:sp>
          <p:nvSpPr>
            <p:cNvPr id="5140" name="Text Box 26"/>
            <p:cNvSpPr txBox="1">
              <a:spLocks noChangeArrowheads="1"/>
            </p:cNvSpPr>
            <p:nvPr/>
          </p:nvSpPr>
          <p:spPr bwMode="auto">
            <a:xfrm>
              <a:off x="576" y="2112"/>
              <a:ext cx="4800" cy="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Courier New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Courier New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984">
                  <a:latin typeface="Times New Roman" charset="0"/>
                </a:rPr>
                <a:t>Determines if the specified character is </a:t>
              </a:r>
              <a:r>
                <a:rPr lang="en-US" altLang="en-US" sz="1984" b="1">
                  <a:latin typeface="Times New Roman" charset="0"/>
                </a:rPr>
                <a:t>whitespace</a:t>
              </a:r>
              <a:r>
                <a:rPr lang="en-US" altLang="en-US" sz="1984">
                  <a:latin typeface="Times New Roman" charset="0"/>
                </a:rPr>
                <a:t> (spaces and tabs).</a:t>
              </a:r>
            </a:p>
          </p:txBody>
        </p:sp>
      </p:grpSp>
      <p:grpSp>
        <p:nvGrpSpPr>
          <p:cNvPr id="8" name="Group 27"/>
          <p:cNvGrpSpPr>
            <a:grpSpLocks/>
          </p:cNvGrpSpPr>
          <p:nvPr/>
        </p:nvGrpSpPr>
        <p:grpSpPr bwMode="auto">
          <a:xfrm>
            <a:off x="546505" y="5464900"/>
            <a:ext cx="8987614" cy="743717"/>
            <a:chOff x="288" y="1927"/>
            <a:chExt cx="5136" cy="425"/>
          </a:xfrm>
        </p:grpSpPr>
        <p:sp>
          <p:nvSpPr>
            <p:cNvPr id="5135" name="Rectangle 28"/>
            <p:cNvSpPr>
              <a:spLocks noChangeArrowheads="1"/>
            </p:cNvSpPr>
            <p:nvPr/>
          </p:nvSpPr>
          <p:spPr bwMode="auto">
            <a:xfrm>
              <a:off x="288" y="1935"/>
              <a:ext cx="5136" cy="41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1600">
                  <a:solidFill>
                    <a:schemeClr val="tx1"/>
                  </a:solidFill>
                  <a:latin typeface="Courier New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Courier New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9pPr>
            </a:lstStyle>
            <a:p>
              <a:pPr algn="ctr"/>
              <a:endParaRPr lang="en-US" altLang="en-US" sz="1764" b="1"/>
            </a:p>
          </p:txBody>
        </p:sp>
        <p:sp>
          <p:nvSpPr>
            <p:cNvPr id="5136" name="Text Box 29"/>
            <p:cNvSpPr txBox="1">
              <a:spLocks noChangeArrowheads="1"/>
            </p:cNvSpPr>
            <p:nvPr/>
          </p:nvSpPr>
          <p:spPr bwMode="auto">
            <a:xfrm>
              <a:off x="384" y="1927"/>
              <a:ext cx="4944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Courier New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Courier New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2205" b="1"/>
                <a:t>static char toLowerCase(char ch)</a:t>
              </a:r>
            </a:p>
          </p:txBody>
        </p:sp>
        <p:sp>
          <p:nvSpPr>
            <p:cNvPr id="5137" name="Text Box 30"/>
            <p:cNvSpPr txBox="1">
              <a:spLocks noChangeArrowheads="1"/>
            </p:cNvSpPr>
            <p:nvPr/>
          </p:nvSpPr>
          <p:spPr bwMode="auto">
            <a:xfrm>
              <a:off x="576" y="2112"/>
              <a:ext cx="4800" cy="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Courier New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Courier New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984">
                  <a:latin typeface="Times New Roman" charset="0"/>
                </a:rPr>
                <a:t>Converts </a:t>
              </a:r>
              <a:r>
                <a:rPr lang="en-US" altLang="en-US" sz="1764" b="1"/>
                <a:t>ch</a:t>
              </a:r>
              <a:r>
                <a:rPr lang="en-US" altLang="en-US" sz="1984">
                  <a:latin typeface="Times New Roman" charset="0"/>
                </a:rPr>
                <a:t> to its lowercase equivalent, if any.  If not, </a:t>
              </a:r>
              <a:r>
                <a:rPr lang="en-US" altLang="en-US" sz="1764" b="1"/>
                <a:t>ch</a:t>
              </a:r>
              <a:r>
                <a:rPr lang="en-US" altLang="en-US" sz="1984">
                  <a:latin typeface="Times New Roman" charset="0"/>
                </a:rPr>
                <a:t> is returned unchanged.</a:t>
              </a:r>
            </a:p>
          </p:txBody>
        </p:sp>
      </p:grpSp>
      <p:grpSp>
        <p:nvGrpSpPr>
          <p:cNvPr id="9" name="Group 31"/>
          <p:cNvGrpSpPr>
            <a:grpSpLocks/>
          </p:cNvGrpSpPr>
          <p:nvPr/>
        </p:nvGrpSpPr>
        <p:grpSpPr bwMode="auto">
          <a:xfrm>
            <a:off x="546505" y="6192868"/>
            <a:ext cx="8987614" cy="743717"/>
            <a:chOff x="288" y="1927"/>
            <a:chExt cx="5136" cy="425"/>
          </a:xfrm>
        </p:grpSpPr>
        <p:sp>
          <p:nvSpPr>
            <p:cNvPr id="5132" name="Rectangle 32"/>
            <p:cNvSpPr>
              <a:spLocks noChangeArrowheads="1"/>
            </p:cNvSpPr>
            <p:nvPr/>
          </p:nvSpPr>
          <p:spPr bwMode="auto">
            <a:xfrm>
              <a:off x="288" y="1935"/>
              <a:ext cx="5136" cy="41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1600">
                  <a:solidFill>
                    <a:schemeClr val="tx1"/>
                  </a:solidFill>
                  <a:latin typeface="Courier New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Courier New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9pPr>
            </a:lstStyle>
            <a:p>
              <a:pPr algn="ctr"/>
              <a:endParaRPr lang="en-US" altLang="en-US" sz="1764" b="1"/>
            </a:p>
          </p:txBody>
        </p:sp>
        <p:sp>
          <p:nvSpPr>
            <p:cNvPr id="5133" name="Text Box 33"/>
            <p:cNvSpPr txBox="1">
              <a:spLocks noChangeArrowheads="1"/>
            </p:cNvSpPr>
            <p:nvPr/>
          </p:nvSpPr>
          <p:spPr bwMode="auto">
            <a:xfrm>
              <a:off x="384" y="1927"/>
              <a:ext cx="4944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Courier New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Courier New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2205" b="1"/>
                <a:t>static char toUpperCase(char ch)</a:t>
              </a:r>
            </a:p>
          </p:txBody>
        </p:sp>
        <p:sp>
          <p:nvSpPr>
            <p:cNvPr id="5134" name="Text Box 34"/>
            <p:cNvSpPr txBox="1">
              <a:spLocks noChangeArrowheads="1"/>
            </p:cNvSpPr>
            <p:nvPr/>
          </p:nvSpPr>
          <p:spPr bwMode="auto">
            <a:xfrm>
              <a:off x="576" y="2112"/>
              <a:ext cx="4800" cy="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Courier New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Courier New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984">
                  <a:latin typeface="Times New Roman" charset="0"/>
                </a:rPr>
                <a:t>Converts </a:t>
              </a:r>
              <a:r>
                <a:rPr lang="en-US" altLang="en-US" sz="1764" b="1"/>
                <a:t>ch</a:t>
              </a:r>
              <a:r>
                <a:rPr lang="en-US" altLang="en-US" sz="1984">
                  <a:latin typeface="Times New Roman" charset="0"/>
                </a:rPr>
                <a:t> to its uppercase equivalent, if any.  If not, </a:t>
              </a:r>
              <a:r>
                <a:rPr lang="en-US" altLang="en-US" sz="1764" b="1"/>
                <a:t>ch</a:t>
              </a:r>
              <a:r>
                <a:rPr lang="en-US" altLang="en-US" sz="1984">
                  <a:latin typeface="Times New Roman" charset="0"/>
                </a:rPr>
                <a:t> is returned unchanged.</a:t>
              </a:r>
            </a:p>
          </p:txBody>
        </p:sp>
      </p:grpSp>
      <p:sp>
        <p:nvSpPr>
          <p:cNvPr id="5131" name="Text Box 35"/>
          <p:cNvSpPr txBox="1">
            <a:spLocks noChangeArrowheads="1"/>
          </p:cNvSpPr>
          <p:nvPr/>
        </p:nvSpPr>
        <p:spPr bwMode="auto">
          <a:xfrm>
            <a:off x="529" y="7188690"/>
            <a:ext cx="5454516" cy="344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Courier New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Courier New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Courier New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Courier New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Courier New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urier New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urier New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urier New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urier New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764" i="1">
                <a:latin typeface="Times New Roman" charset="0"/>
              </a:rPr>
              <a:t>Using portions of slides by Eric Roberts</a:t>
            </a:r>
          </a:p>
        </p:txBody>
      </p:sp>
      <p:sp>
        <p:nvSpPr>
          <p:cNvPr id="37" name="Title Placeholder 1"/>
          <p:cNvSpPr txBox="1">
            <a:spLocks/>
          </p:cNvSpPr>
          <p:nvPr/>
        </p:nvSpPr>
        <p:spPr>
          <a:xfrm>
            <a:off x="0" y="317"/>
            <a:ext cx="10080625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>
                <a:latin typeface="Calibri"/>
                <a:cs typeface="Calibri"/>
              </a:rPr>
              <a:t>Useful Character methods</a:t>
            </a:r>
            <a:endParaRPr lang="en-US" sz="4600" b="1" dirty="0">
              <a:latin typeface="Courier" charset="0"/>
              <a:ea typeface="Courier" charset="0"/>
              <a:cs typeface="Courie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5572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67464" y="-1"/>
            <a:ext cx="10667541" cy="7559675"/>
          </a:xfrm>
          <a:prstGeom prst="rect">
            <a:avLst/>
          </a:prstGeom>
          <a:solidFill>
            <a:srgbClr val="000000"/>
          </a:solidFill>
          <a:ln>
            <a:solidFill>
              <a:srgbClr val="01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010000"/>
              </a:solidFill>
            </a:endParaRPr>
          </a:p>
        </p:txBody>
      </p:sp>
      <p:sp>
        <p:nvSpPr>
          <p:cNvPr id="96258" name="TextBox 1"/>
          <p:cNvSpPr txBox="1">
            <a:spLocks noChangeArrowheads="1"/>
          </p:cNvSpPr>
          <p:nvPr/>
        </p:nvSpPr>
        <p:spPr bwMode="auto">
          <a:xfrm>
            <a:off x="-167464" y="3013371"/>
            <a:ext cx="10667541" cy="6601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/>
            <a:r>
              <a:rPr lang="en-US" sz="3968" dirty="0" err="1">
                <a:solidFill>
                  <a:schemeClr val="bg1"/>
                </a:solidFill>
                <a:latin typeface="Courier"/>
                <a:cs typeface="Courier"/>
              </a:rPr>
              <a:t>numUppercase</a:t>
            </a:r>
            <a:endParaRPr lang="en-US" sz="3968" dirty="0">
              <a:solidFill>
                <a:schemeClr val="bg1"/>
              </a:solidFill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9693888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67464" y="-1"/>
            <a:ext cx="10667541" cy="7559675"/>
          </a:xfrm>
          <a:prstGeom prst="rect">
            <a:avLst/>
          </a:prstGeom>
          <a:solidFill>
            <a:srgbClr val="000000"/>
          </a:solidFill>
          <a:ln>
            <a:solidFill>
              <a:srgbClr val="01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010000"/>
              </a:solidFill>
            </a:endParaRPr>
          </a:p>
        </p:txBody>
      </p:sp>
      <p:sp>
        <p:nvSpPr>
          <p:cNvPr id="96258" name="TextBox 1"/>
          <p:cNvSpPr txBox="1">
            <a:spLocks noChangeArrowheads="1"/>
          </p:cNvSpPr>
          <p:nvPr/>
        </p:nvSpPr>
        <p:spPr bwMode="auto">
          <a:xfrm>
            <a:off x="-167464" y="3013371"/>
            <a:ext cx="10667541" cy="12280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/>
            <a:r>
              <a:rPr lang="en-US" sz="3968" dirty="0">
                <a:solidFill>
                  <a:schemeClr val="bg1"/>
                </a:solidFill>
                <a:latin typeface="Courier"/>
                <a:cs typeface="Courier"/>
              </a:rPr>
              <a:t>Strings have some unique properties</a:t>
            </a:r>
          </a:p>
        </p:txBody>
      </p:sp>
    </p:spTree>
    <p:extLst>
      <p:ext uri="{BB962C8B-B14F-4D97-AF65-F5344CB8AC3E}">
        <p14:creationId xmlns:p14="http://schemas.microsoft.com/office/powerpoint/2010/main" val="121139854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Text Box 5"/>
          <p:cNvSpPr txBox="1">
            <a:spLocks noChangeArrowheads="1"/>
          </p:cNvSpPr>
          <p:nvPr/>
        </p:nvSpPr>
        <p:spPr bwMode="auto">
          <a:xfrm>
            <a:off x="390763" y="1455937"/>
            <a:ext cx="9689333" cy="3074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Courier New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Courier New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Courier New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Courier New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Courier New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urier New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urier New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urier New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urier New" charset="0"/>
              </a:defRPr>
            </a:lvl9pPr>
          </a:lstStyle>
          <a:p>
            <a:r>
              <a:rPr lang="en-US" altLang="en-US" sz="2315" b="1"/>
              <a:t>public void run() {</a:t>
            </a:r>
          </a:p>
          <a:p>
            <a:r>
              <a:rPr lang="en-US" altLang="en-US" sz="2315" b="1"/>
              <a:t>   String s1 = "CS106";</a:t>
            </a:r>
          </a:p>
          <a:p>
            <a:r>
              <a:rPr lang="en-US" altLang="en-US" sz="2315" b="1"/>
              <a:t>   String s2 = "A";</a:t>
            </a:r>
          </a:p>
          <a:p>
            <a:r>
              <a:rPr lang="en-US" altLang="en-US" sz="2315" b="1"/>
              <a:t>   String s3 = "I got an " + s2 + " in " + s1 + s2;</a:t>
            </a:r>
          </a:p>
          <a:p>
            <a:endParaRPr lang="en-US" altLang="en-US" sz="2315" b="1"/>
          </a:p>
          <a:p>
            <a:r>
              <a:rPr lang="en-US" altLang="en-US" sz="2315" b="1"/>
              <a:t>   println(s3);</a:t>
            </a:r>
          </a:p>
          <a:p>
            <a:r>
              <a:rPr lang="en-US" altLang="en-US" sz="2315" b="1"/>
              <a:t>}</a:t>
            </a:r>
          </a:p>
          <a:p>
            <a:endParaRPr lang="en-US" altLang="en-US" sz="2315" b="1"/>
          </a:p>
          <a:p>
            <a:endParaRPr lang="en-US" altLang="en-US" sz="2315" b="1"/>
          </a:p>
        </p:txBody>
      </p:sp>
      <p:sp>
        <p:nvSpPr>
          <p:cNvPr id="7172" name="Rectangle 3"/>
          <p:cNvSpPr>
            <a:spLocks noChangeArrowheads="1"/>
          </p:cNvSpPr>
          <p:nvPr/>
        </p:nvSpPr>
        <p:spPr bwMode="auto">
          <a:xfrm>
            <a:off x="504507" y="5039783"/>
            <a:ext cx="8987614" cy="839964"/>
          </a:xfrm>
          <a:prstGeom prst="rect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Courier New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Courier New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Courier New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Courier New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Courier New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urier New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urier New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urier New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urier New" charset="0"/>
              </a:defRPr>
            </a:lvl9pPr>
          </a:lstStyle>
          <a:p>
            <a:r>
              <a:rPr lang="en-US" altLang="en-US" sz="2646" b="1" dirty="0"/>
              <a:t>I got an A in CS106A</a:t>
            </a:r>
            <a:endParaRPr lang="en-US" altLang="en-US" sz="1764" b="1" dirty="0"/>
          </a:p>
        </p:txBody>
      </p:sp>
      <p:sp>
        <p:nvSpPr>
          <p:cNvPr id="6" name="Title Placeholder 1"/>
          <p:cNvSpPr txBox="1">
            <a:spLocks/>
          </p:cNvSpPr>
          <p:nvPr/>
        </p:nvSpPr>
        <p:spPr>
          <a:xfrm>
            <a:off x="0" y="317"/>
            <a:ext cx="10080625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dirty="0">
                <a:latin typeface="Calibri"/>
                <a:cs typeface="Calibri"/>
              </a:rPr>
              <a:t>Strings are often made through concatenation</a:t>
            </a:r>
            <a:endParaRPr lang="en-US" b="1" dirty="0">
              <a:latin typeface="Courier" charset="0"/>
              <a:ea typeface="Courier" charset="0"/>
              <a:cs typeface="Courie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3464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2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idx="1"/>
          </p:nvPr>
        </p:nvSpPr>
        <p:spPr>
          <a:xfrm>
            <a:off x="503238" y="1341437"/>
            <a:ext cx="9070975" cy="5318125"/>
          </a:xfrm>
          <a:ln/>
        </p:spPr>
        <p:txBody>
          <a:bodyPr>
            <a:normAutofit/>
          </a:bodyPr>
          <a:lstStyle/>
          <a:p>
            <a:pPr marL="431800" indent="-323850">
              <a:buSzPct val="45000"/>
              <a:buFont typeface="Wingdings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 dirty="0"/>
              <a:t>Java strings are </a:t>
            </a:r>
            <a:r>
              <a:rPr lang="en-US" altLang="en-US" b="1" i="1" dirty="0">
                <a:solidFill>
                  <a:srgbClr val="0000FF"/>
                </a:solidFill>
              </a:rPr>
              <a:t>immutable</a:t>
            </a:r>
            <a:r>
              <a:rPr lang="en-US" altLang="en-US" dirty="0"/>
              <a:t>: once a string has been created you cannot set characters.</a:t>
            </a:r>
          </a:p>
          <a:p>
            <a:pPr marL="431800" indent="-323850">
              <a:buSzPct val="45000"/>
              <a:buFont typeface="Wingdings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 dirty="0"/>
              <a:t>To change a string:</a:t>
            </a:r>
          </a:p>
          <a:p>
            <a:pPr marL="863600" lvl="1" indent="-323850">
              <a:buSzPct val="45000"/>
              <a:buFont typeface="Wingdings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 b="1" i="1" dirty="0">
                <a:solidFill>
                  <a:srgbClr val="0432FF"/>
                </a:solidFill>
              </a:rPr>
              <a:t>Create a new string </a:t>
            </a:r>
            <a:r>
              <a:rPr lang="en-US" altLang="en-US" dirty="0"/>
              <a:t>holding the new value you want it to have via concatenation.</a:t>
            </a:r>
          </a:p>
          <a:p>
            <a:pPr marL="863600" lvl="1" indent="-323850">
              <a:buSzPct val="45000"/>
              <a:buFont typeface="Wingdings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 dirty="0"/>
              <a:t>Reassigning the </a:t>
            </a:r>
            <a:r>
              <a:rPr lang="en-US" altLang="en-US" dirty="0">
                <a:latin typeface="Ubuntu Mono" charset="0"/>
              </a:rPr>
              <a:t>String</a:t>
            </a:r>
            <a:r>
              <a:rPr lang="en-US" altLang="en-US" dirty="0"/>
              <a:t> variable (that’s allowed).</a:t>
            </a:r>
          </a:p>
          <a:p>
            <a:pPr marL="431800" indent="-323850">
              <a:buSzPct val="45000"/>
              <a:buFont typeface="Wingdings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 b="1" i="1" dirty="0">
                <a:solidFill>
                  <a:srgbClr val="0000FF"/>
                </a:solidFill>
              </a:rPr>
              <a:t>Important consequence:</a:t>
            </a:r>
            <a:r>
              <a:rPr lang="en-US" altLang="en-US" dirty="0"/>
              <a:t> if you pass a </a:t>
            </a:r>
            <a:r>
              <a:rPr lang="en-US" altLang="en-US" dirty="0">
                <a:latin typeface="Ubuntu Mono" charset="0"/>
              </a:rPr>
              <a:t>String</a:t>
            </a:r>
            <a:r>
              <a:rPr lang="en-US" altLang="en-US" dirty="0"/>
              <a:t> into a method, that method cannot modify that string.</a:t>
            </a:r>
          </a:p>
        </p:txBody>
      </p:sp>
      <p:sp>
        <p:nvSpPr>
          <p:cNvPr id="5" name="Title Placeholder 1"/>
          <p:cNvSpPr txBox="1">
            <a:spLocks/>
          </p:cNvSpPr>
          <p:nvPr/>
        </p:nvSpPr>
        <p:spPr>
          <a:xfrm>
            <a:off x="0" y="317"/>
            <a:ext cx="10080625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>
                <a:latin typeface="Calibri"/>
                <a:cs typeface="Calibri"/>
              </a:rPr>
              <a:t>Strings are Immutable</a:t>
            </a:r>
            <a:endParaRPr lang="en-US" sz="4600" b="1" dirty="0">
              <a:latin typeface="Courier" charset="0"/>
              <a:ea typeface="Courier" charset="0"/>
              <a:cs typeface="Courie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304063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17488" y="-1"/>
            <a:ext cx="10594319" cy="755967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45CA63F-4782-5243-98B9-8DD03A630E52}"/>
              </a:ext>
            </a:extLst>
          </p:cNvPr>
          <p:cNvSpPr txBox="1"/>
          <p:nvPr/>
        </p:nvSpPr>
        <p:spPr>
          <a:xfrm>
            <a:off x="315912" y="6218237"/>
            <a:ext cx="2377574" cy="11228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Can survive:</a:t>
            </a:r>
          </a:p>
          <a:p>
            <a:r>
              <a:rPr lang="en-US" dirty="0"/>
              <a:t>-300F to +300F</a:t>
            </a:r>
          </a:p>
          <a:p>
            <a:r>
              <a:rPr lang="en-US" dirty="0"/>
              <a:t>Massive radiation</a:t>
            </a:r>
          </a:p>
          <a:p>
            <a:r>
              <a:rPr lang="en-US" dirty="0"/>
              <a:t>The vacuum of space</a:t>
            </a:r>
          </a:p>
        </p:txBody>
      </p:sp>
    </p:spTree>
    <p:extLst>
      <p:ext uri="{BB962C8B-B14F-4D97-AF65-F5344CB8AC3E}">
        <p14:creationId xmlns:p14="http://schemas.microsoft.com/office/powerpoint/2010/main" val="115683227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TextBox 1"/>
          <p:cNvSpPr txBox="1">
            <a:spLocks noChangeArrowheads="1"/>
          </p:cNvSpPr>
          <p:nvPr/>
        </p:nvSpPr>
        <p:spPr bwMode="auto">
          <a:xfrm>
            <a:off x="3668712" y="2103437"/>
            <a:ext cx="5827533" cy="17958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/>
            <a:r>
              <a:rPr lang="en-US" sz="3968" dirty="0">
                <a:latin typeface="+mn-lt"/>
                <a:cs typeface="Courier"/>
              </a:rPr>
              <a:t>Many string algorithms use the “loop and construct” pattern.</a:t>
            </a:r>
            <a:endParaRPr lang="en-US" sz="3968" dirty="0">
              <a:latin typeface="+mn-lt"/>
              <a:ea typeface="Calibri" charset="0"/>
              <a:cs typeface="Calibri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" y="1374967"/>
            <a:ext cx="3583846" cy="3583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618324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4112" y="274637"/>
            <a:ext cx="7683500" cy="669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145480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ChangeArrowheads="1"/>
          </p:cNvSpPr>
          <p:nvPr/>
        </p:nvSpPr>
        <p:spPr bwMode="auto">
          <a:xfrm>
            <a:off x="1600200" y="2971800"/>
            <a:ext cx="1143000" cy="11430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7200">
                <a:latin typeface="DejaVu Serif" charset="0"/>
              </a:rPr>
              <a:t>H</a:t>
            </a:r>
          </a:p>
        </p:txBody>
      </p:sp>
      <p:sp>
        <p:nvSpPr>
          <p:cNvPr id="16387" name="Rectangle 3"/>
          <p:cNvSpPr>
            <a:spLocks noChangeArrowheads="1"/>
          </p:cNvSpPr>
          <p:nvPr/>
        </p:nvSpPr>
        <p:spPr bwMode="auto">
          <a:xfrm>
            <a:off x="2743200" y="2971800"/>
            <a:ext cx="1143000" cy="11430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7200">
                <a:latin typeface="DejaVu Serif" charset="0"/>
              </a:rPr>
              <a:t>e</a:t>
            </a:r>
          </a:p>
        </p:txBody>
      </p:sp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3886200" y="2971800"/>
            <a:ext cx="1143000" cy="11430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7200">
                <a:latin typeface="DejaVu Serif" charset="0"/>
              </a:rPr>
              <a:t>l</a:t>
            </a:r>
          </a:p>
        </p:txBody>
      </p:sp>
      <p:sp>
        <p:nvSpPr>
          <p:cNvPr id="16389" name="Rectangle 5"/>
          <p:cNvSpPr>
            <a:spLocks noChangeArrowheads="1"/>
          </p:cNvSpPr>
          <p:nvPr/>
        </p:nvSpPr>
        <p:spPr bwMode="auto">
          <a:xfrm>
            <a:off x="5029200" y="2971800"/>
            <a:ext cx="1143000" cy="11430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7200">
                <a:latin typeface="DejaVu Serif" charset="0"/>
              </a:rPr>
              <a:t>l</a:t>
            </a:r>
          </a:p>
        </p:txBody>
      </p:sp>
      <p:sp>
        <p:nvSpPr>
          <p:cNvPr id="16390" name="Rectangle 6"/>
          <p:cNvSpPr>
            <a:spLocks noChangeArrowheads="1"/>
          </p:cNvSpPr>
          <p:nvPr/>
        </p:nvSpPr>
        <p:spPr bwMode="auto">
          <a:xfrm>
            <a:off x="6172200" y="2971800"/>
            <a:ext cx="1143000" cy="11430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7200">
                <a:latin typeface="DejaVu Serif" charset="0"/>
              </a:rPr>
              <a:t>o</a:t>
            </a:r>
          </a:p>
        </p:txBody>
      </p:sp>
      <p:sp>
        <p:nvSpPr>
          <p:cNvPr id="16391" name="Rectangle 7"/>
          <p:cNvSpPr>
            <a:spLocks noChangeArrowheads="1"/>
          </p:cNvSpPr>
          <p:nvPr/>
        </p:nvSpPr>
        <p:spPr bwMode="auto">
          <a:xfrm>
            <a:off x="7315200" y="2971800"/>
            <a:ext cx="1143000" cy="11430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7200">
                <a:latin typeface="DejaVu Serif" charset="0"/>
              </a:rPr>
              <a:t>!</a:t>
            </a:r>
          </a:p>
        </p:txBody>
      </p:sp>
      <p:sp>
        <p:nvSpPr>
          <p:cNvPr id="16392" name="AutoShape 8"/>
          <p:cNvSpPr>
            <a:spLocks noChangeArrowheads="1"/>
          </p:cNvSpPr>
          <p:nvPr/>
        </p:nvSpPr>
        <p:spPr bwMode="auto">
          <a:xfrm>
            <a:off x="7543800" y="2057400"/>
            <a:ext cx="685800" cy="914400"/>
          </a:xfrm>
          <a:prstGeom prst="downArrow">
            <a:avLst>
              <a:gd name="adj1" fmla="val 49954"/>
              <a:gd name="adj2" fmla="val 52846"/>
            </a:avLst>
          </a:prstGeom>
          <a:solidFill>
            <a:srgbClr val="FFD32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Title Placeholder 1"/>
          <p:cNvSpPr txBox="1">
            <a:spLocks/>
          </p:cNvSpPr>
          <p:nvPr/>
        </p:nvSpPr>
        <p:spPr>
          <a:xfrm>
            <a:off x="0" y="317"/>
            <a:ext cx="10080625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>
                <a:latin typeface="Calibri"/>
                <a:cs typeface="Calibri"/>
              </a:rPr>
              <a:t>Reversing a String</a:t>
            </a:r>
            <a:endParaRPr lang="en-US" sz="4600" b="1" dirty="0">
              <a:latin typeface="Courier" charset="0"/>
              <a:ea typeface="Courier" charset="0"/>
              <a:cs typeface="Courie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748455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92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ChangeArrowheads="1"/>
          </p:cNvSpPr>
          <p:nvPr/>
        </p:nvSpPr>
        <p:spPr bwMode="auto">
          <a:xfrm>
            <a:off x="1600200" y="2971800"/>
            <a:ext cx="1143000" cy="11430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7200">
                <a:latin typeface="DejaVu Serif" charset="0"/>
              </a:rPr>
              <a:t>H</a:t>
            </a:r>
          </a:p>
        </p:txBody>
      </p:sp>
      <p:sp>
        <p:nvSpPr>
          <p:cNvPr id="16387" name="Rectangle 3"/>
          <p:cNvSpPr>
            <a:spLocks noChangeArrowheads="1"/>
          </p:cNvSpPr>
          <p:nvPr/>
        </p:nvSpPr>
        <p:spPr bwMode="auto">
          <a:xfrm>
            <a:off x="2743200" y="2971800"/>
            <a:ext cx="1143000" cy="11430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7200">
                <a:latin typeface="DejaVu Serif" charset="0"/>
              </a:rPr>
              <a:t>e</a:t>
            </a:r>
          </a:p>
        </p:txBody>
      </p:sp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3886200" y="2971800"/>
            <a:ext cx="1143000" cy="11430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7200">
                <a:latin typeface="DejaVu Serif" charset="0"/>
              </a:rPr>
              <a:t>l</a:t>
            </a:r>
          </a:p>
        </p:txBody>
      </p:sp>
      <p:sp>
        <p:nvSpPr>
          <p:cNvPr id="16389" name="Rectangle 5"/>
          <p:cNvSpPr>
            <a:spLocks noChangeArrowheads="1"/>
          </p:cNvSpPr>
          <p:nvPr/>
        </p:nvSpPr>
        <p:spPr bwMode="auto">
          <a:xfrm>
            <a:off x="5029200" y="2971800"/>
            <a:ext cx="1143000" cy="11430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7200">
                <a:latin typeface="DejaVu Serif" charset="0"/>
              </a:rPr>
              <a:t>l</a:t>
            </a:r>
          </a:p>
        </p:txBody>
      </p:sp>
      <p:sp>
        <p:nvSpPr>
          <p:cNvPr id="16390" name="Rectangle 6"/>
          <p:cNvSpPr>
            <a:spLocks noChangeArrowheads="1"/>
          </p:cNvSpPr>
          <p:nvPr/>
        </p:nvSpPr>
        <p:spPr bwMode="auto">
          <a:xfrm>
            <a:off x="6172200" y="2971800"/>
            <a:ext cx="1143000" cy="11430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7200">
                <a:latin typeface="DejaVu Serif" charset="0"/>
              </a:rPr>
              <a:t>o</a:t>
            </a:r>
          </a:p>
        </p:txBody>
      </p:sp>
      <p:sp>
        <p:nvSpPr>
          <p:cNvPr id="16391" name="Rectangle 7"/>
          <p:cNvSpPr>
            <a:spLocks noChangeArrowheads="1"/>
          </p:cNvSpPr>
          <p:nvPr/>
        </p:nvSpPr>
        <p:spPr bwMode="auto">
          <a:xfrm>
            <a:off x="7315200" y="2971800"/>
            <a:ext cx="1143000" cy="11430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7200">
                <a:latin typeface="DejaVu Serif" charset="0"/>
              </a:rPr>
              <a:t>!</a:t>
            </a:r>
          </a:p>
        </p:txBody>
      </p:sp>
      <p:sp>
        <p:nvSpPr>
          <p:cNvPr id="16392" name="AutoShape 8"/>
          <p:cNvSpPr>
            <a:spLocks noChangeArrowheads="1"/>
          </p:cNvSpPr>
          <p:nvPr/>
        </p:nvSpPr>
        <p:spPr bwMode="auto">
          <a:xfrm>
            <a:off x="7543800" y="2057400"/>
            <a:ext cx="685800" cy="914400"/>
          </a:xfrm>
          <a:prstGeom prst="downArrow">
            <a:avLst>
              <a:gd name="adj1" fmla="val 49954"/>
              <a:gd name="adj2" fmla="val 52846"/>
            </a:avLst>
          </a:prstGeom>
          <a:solidFill>
            <a:srgbClr val="FFD32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393" name="Rectangle 9"/>
          <p:cNvSpPr>
            <a:spLocks noChangeArrowheads="1"/>
          </p:cNvSpPr>
          <p:nvPr/>
        </p:nvSpPr>
        <p:spPr bwMode="auto">
          <a:xfrm>
            <a:off x="1600200" y="5029200"/>
            <a:ext cx="1143000" cy="11430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7200">
                <a:latin typeface="DejaVu Serif" charset="0"/>
              </a:rPr>
              <a:t>!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Title Placeholder 1"/>
          <p:cNvSpPr txBox="1">
            <a:spLocks/>
          </p:cNvSpPr>
          <p:nvPr/>
        </p:nvSpPr>
        <p:spPr>
          <a:xfrm>
            <a:off x="0" y="317"/>
            <a:ext cx="10080625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>
                <a:latin typeface="Calibri"/>
                <a:cs typeface="Calibri"/>
              </a:rPr>
              <a:t>Reversing a String</a:t>
            </a:r>
            <a:endParaRPr lang="en-US" sz="4600" b="1" dirty="0">
              <a:latin typeface="Courier" charset="0"/>
              <a:ea typeface="Courier" charset="0"/>
              <a:cs typeface="Courie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14380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1600200" y="2971800"/>
            <a:ext cx="1143000" cy="11430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7200">
                <a:latin typeface="DejaVu Serif" charset="0"/>
              </a:rPr>
              <a:t>H</a:t>
            </a:r>
          </a:p>
        </p:txBody>
      </p:sp>
      <p:sp>
        <p:nvSpPr>
          <p:cNvPr id="17411" name="Rectangle 3"/>
          <p:cNvSpPr>
            <a:spLocks noChangeArrowheads="1"/>
          </p:cNvSpPr>
          <p:nvPr/>
        </p:nvSpPr>
        <p:spPr bwMode="auto">
          <a:xfrm>
            <a:off x="2743200" y="2971800"/>
            <a:ext cx="1143000" cy="11430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7200">
                <a:latin typeface="DejaVu Serif" charset="0"/>
              </a:rPr>
              <a:t>e</a:t>
            </a:r>
          </a:p>
        </p:txBody>
      </p:sp>
      <p:sp>
        <p:nvSpPr>
          <p:cNvPr id="17412" name="Rectangle 4"/>
          <p:cNvSpPr>
            <a:spLocks noChangeArrowheads="1"/>
          </p:cNvSpPr>
          <p:nvPr/>
        </p:nvSpPr>
        <p:spPr bwMode="auto">
          <a:xfrm>
            <a:off x="3886200" y="2971800"/>
            <a:ext cx="1143000" cy="11430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7200">
                <a:latin typeface="DejaVu Serif" charset="0"/>
              </a:rPr>
              <a:t>l</a:t>
            </a:r>
          </a:p>
        </p:txBody>
      </p:sp>
      <p:sp>
        <p:nvSpPr>
          <p:cNvPr id="17413" name="Rectangle 5"/>
          <p:cNvSpPr>
            <a:spLocks noChangeArrowheads="1"/>
          </p:cNvSpPr>
          <p:nvPr/>
        </p:nvSpPr>
        <p:spPr bwMode="auto">
          <a:xfrm>
            <a:off x="5029200" y="2971800"/>
            <a:ext cx="1143000" cy="11430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7200">
                <a:latin typeface="DejaVu Serif" charset="0"/>
              </a:rPr>
              <a:t>l</a:t>
            </a:r>
          </a:p>
        </p:txBody>
      </p:sp>
      <p:sp>
        <p:nvSpPr>
          <p:cNvPr id="17414" name="Rectangle 6"/>
          <p:cNvSpPr>
            <a:spLocks noChangeArrowheads="1"/>
          </p:cNvSpPr>
          <p:nvPr/>
        </p:nvSpPr>
        <p:spPr bwMode="auto">
          <a:xfrm>
            <a:off x="6172200" y="2971800"/>
            <a:ext cx="1143000" cy="11430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7200">
                <a:latin typeface="DejaVu Serif" charset="0"/>
              </a:rPr>
              <a:t>o</a:t>
            </a:r>
          </a:p>
        </p:txBody>
      </p:sp>
      <p:sp>
        <p:nvSpPr>
          <p:cNvPr id="17415" name="Rectangle 7"/>
          <p:cNvSpPr>
            <a:spLocks noChangeArrowheads="1"/>
          </p:cNvSpPr>
          <p:nvPr/>
        </p:nvSpPr>
        <p:spPr bwMode="auto">
          <a:xfrm>
            <a:off x="7315200" y="2971800"/>
            <a:ext cx="1143000" cy="11430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7200">
                <a:latin typeface="DejaVu Serif" charset="0"/>
              </a:rPr>
              <a:t>!</a:t>
            </a:r>
          </a:p>
        </p:txBody>
      </p:sp>
      <p:sp>
        <p:nvSpPr>
          <p:cNvPr id="17416" name="AutoShape 8"/>
          <p:cNvSpPr>
            <a:spLocks noChangeArrowheads="1"/>
          </p:cNvSpPr>
          <p:nvPr/>
        </p:nvSpPr>
        <p:spPr bwMode="auto">
          <a:xfrm>
            <a:off x="6400800" y="2057400"/>
            <a:ext cx="685800" cy="914400"/>
          </a:xfrm>
          <a:prstGeom prst="downArrow">
            <a:avLst>
              <a:gd name="adj1" fmla="val 49954"/>
              <a:gd name="adj2" fmla="val 52846"/>
            </a:avLst>
          </a:prstGeom>
          <a:solidFill>
            <a:srgbClr val="FFD32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17" name="Rectangle 9"/>
          <p:cNvSpPr>
            <a:spLocks noChangeArrowheads="1"/>
          </p:cNvSpPr>
          <p:nvPr/>
        </p:nvSpPr>
        <p:spPr bwMode="auto">
          <a:xfrm>
            <a:off x="1600200" y="5029200"/>
            <a:ext cx="1143000" cy="11430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7200">
                <a:latin typeface="DejaVu Serif" charset="0"/>
              </a:rPr>
              <a:t>!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Title Placeholder 1"/>
          <p:cNvSpPr txBox="1">
            <a:spLocks/>
          </p:cNvSpPr>
          <p:nvPr/>
        </p:nvSpPr>
        <p:spPr>
          <a:xfrm>
            <a:off x="0" y="317"/>
            <a:ext cx="10080625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>
                <a:latin typeface="Calibri"/>
                <a:cs typeface="Calibri"/>
              </a:rPr>
              <a:t>Reversing a String</a:t>
            </a:r>
            <a:endParaRPr lang="en-US" sz="4600" b="1" dirty="0">
              <a:latin typeface="Courier" charset="0"/>
              <a:ea typeface="Courier" charset="0"/>
              <a:cs typeface="Courie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066274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1600200" y="2971800"/>
            <a:ext cx="1143000" cy="11430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7200">
                <a:latin typeface="DejaVu Serif" charset="0"/>
              </a:rPr>
              <a:t>H</a:t>
            </a:r>
          </a:p>
        </p:txBody>
      </p:sp>
      <p:sp>
        <p:nvSpPr>
          <p:cNvPr id="18435" name="Rectangle 3"/>
          <p:cNvSpPr>
            <a:spLocks noChangeArrowheads="1"/>
          </p:cNvSpPr>
          <p:nvPr/>
        </p:nvSpPr>
        <p:spPr bwMode="auto">
          <a:xfrm>
            <a:off x="2743200" y="2971800"/>
            <a:ext cx="1143000" cy="11430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7200">
                <a:latin typeface="DejaVu Serif" charset="0"/>
              </a:rPr>
              <a:t>e</a:t>
            </a:r>
          </a:p>
        </p:txBody>
      </p:sp>
      <p:sp>
        <p:nvSpPr>
          <p:cNvPr id="18436" name="Rectangle 4"/>
          <p:cNvSpPr>
            <a:spLocks noChangeArrowheads="1"/>
          </p:cNvSpPr>
          <p:nvPr/>
        </p:nvSpPr>
        <p:spPr bwMode="auto">
          <a:xfrm>
            <a:off x="3886200" y="2971800"/>
            <a:ext cx="1143000" cy="11430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7200">
                <a:latin typeface="DejaVu Serif" charset="0"/>
              </a:rPr>
              <a:t>l</a:t>
            </a:r>
          </a:p>
        </p:txBody>
      </p:sp>
      <p:sp>
        <p:nvSpPr>
          <p:cNvPr id="18437" name="Rectangle 5"/>
          <p:cNvSpPr>
            <a:spLocks noChangeArrowheads="1"/>
          </p:cNvSpPr>
          <p:nvPr/>
        </p:nvSpPr>
        <p:spPr bwMode="auto">
          <a:xfrm>
            <a:off x="5029200" y="2971800"/>
            <a:ext cx="1143000" cy="11430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7200">
                <a:latin typeface="DejaVu Serif" charset="0"/>
              </a:rPr>
              <a:t>l</a:t>
            </a:r>
          </a:p>
        </p:txBody>
      </p:sp>
      <p:sp>
        <p:nvSpPr>
          <p:cNvPr id="18438" name="Rectangle 6"/>
          <p:cNvSpPr>
            <a:spLocks noChangeArrowheads="1"/>
          </p:cNvSpPr>
          <p:nvPr/>
        </p:nvSpPr>
        <p:spPr bwMode="auto">
          <a:xfrm>
            <a:off x="6172200" y="2971800"/>
            <a:ext cx="1143000" cy="11430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7200">
                <a:latin typeface="DejaVu Serif" charset="0"/>
              </a:rPr>
              <a:t>o</a:t>
            </a:r>
          </a:p>
        </p:txBody>
      </p:sp>
      <p:sp>
        <p:nvSpPr>
          <p:cNvPr id="18439" name="Rectangle 7"/>
          <p:cNvSpPr>
            <a:spLocks noChangeArrowheads="1"/>
          </p:cNvSpPr>
          <p:nvPr/>
        </p:nvSpPr>
        <p:spPr bwMode="auto">
          <a:xfrm>
            <a:off x="7315200" y="2971800"/>
            <a:ext cx="1143000" cy="11430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7200">
                <a:latin typeface="DejaVu Serif" charset="0"/>
              </a:rPr>
              <a:t>!</a:t>
            </a:r>
          </a:p>
        </p:txBody>
      </p:sp>
      <p:sp>
        <p:nvSpPr>
          <p:cNvPr id="18440" name="AutoShape 8"/>
          <p:cNvSpPr>
            <a:spLocks noChangeArrowheads="1"/>
          </p:cNvSpPr>
          <p:nvPr/>
        </p:nvSpPr>
        <p:spPr bwMode="auto">
          <a:xfrm>
            <a:off x="6400800" y="2057400"/>
            <a:ext cx="685800" cy="914400"/>
          </a:xfrm>
          <a:prstGeom prst="downArrow">
            <a:avLst>
              <a:gd name="adj1" fmla="val 49954"/>
              <a:gd name="adj2" fmla="val 52846"/>
            </a:avLst>
          </a:prstGeom>
          <a:solidFill>
            <a:srgbClr val="FFD32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41" name="Rectangle 9"/>
          <p:cNvSpPr>
            <a:spLocks noChangeArrowheads="1"/>
          </p:cNvSpPr>
          <p:nvPr/>
        </p:nvSpPr>
        <p:spPr bwMode="auto">
          <a:xfrm>
            <a:off x="1600200" y="5029200"/>
            <a:ext cx="1143000" cy="11430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7200">
                <a:latin typeface="DejaVu Serif" charset="0"/>
              </a:rPr>
              <a:t>!</a:t>
            </a:r>
          </a:p>
        </p:txBody>
      </p:sp>
      <p:sp>
        <p:nvSpPr>
          <p:cNvPr id="18442" name="Rectangle 10"/>
          <p:cNvSpPr>
            <a:spLocks noChangeArrowheads="1"/>
          </p:cNvSpPr>
          <p:nvPr/>
        </p:nvSpPr>
        <p:spPr bwMode="auto">
          <a:xfrm>
            <a:off x="2743200" y="5029200"/>
            <a:ext cx="1143000" cy="11430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7200">
                <a:latin typeface="DejaVu Serif" charset="0"/>
              </a:rPr>
              <a:t>o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Title Placeholder 1"/>
          <p:cNvSpPr txBox="1">
            <a:spLocks/>
          </p:cNvSpPr>
          <p:nvPr/>
        </p:nvSpPr>
        <p:spPr>
          <a:xfrm>
            <a:off x="0" y="317"/>
            <a:ext cx="10080625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>
                <a:latin typeface="Calibri"/>
                <a:cs typeface="Calibri"/>
              </a:rPr>
              <a:t>Reversing a String</a:t>
            </a:r>
            <a:endParaRPr lang="en-US" sz="4600" b="1" dirty="0">
              <a:latin typeface="Courier" charset="0"/>
              <a:ea typeface="Courier" charset="0"/>
              <a:cs typeface="Courie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75804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1600200" y="2971800"/>
            <a:ext cx="1143000" cy="11430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7200">
                <a:latin typeface="DejaVu Serif" charset="0"/>
              </a:rPr>
              <a:t>H</a:t>
            </a:r>
          </a:p>
        </p:txBody>
      </p:sp>
      <p:sp>
        <p:nvSpPr>
          <p:cNvPr id="19459" name="Rectangle 3"/>
          <p:cNvSpPr>
            <a:spLocks noChangeArrowheads="1"/>
          </p:cNvSpPr>
          <p:nvPr/>
        </p:nvSpPr>
        <p:spPr bwMode="auto">
          <a:xfrm>
            <a:off x="2743200" y="2971800"/>
            <a:ext cx="1143000" cy="11430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7200">
                <a:latin typeface="DejaVu Serif" charset="0"/>
              </a:rPr>
              <a:t>e</a:t>
            </a:r>
          </a:p>
        </p:txBody>
      </p:sp>
      <p:sp>
        <p:nvSpPr>
          <p:cNvPr id="19460" name="Rectangle 4"/>
          <p:cNvSpPr>
            <a:spLocks noChangeArrowheads="1"/>
          </p:cNvSpPr>
          <p:nvPr/>
        </p:nvSpPr>
        <p:spPr bwMode="auto">
          <a:xfrm>
            <a:off x="3886200" y="2971800"/>
            <a:ext cx="1143000" cy="11430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7200">
                <a:latin typeface="DejaVu Serif" charset="0"/>
              </a:rPr>
              <a:t>l</a:t>
            </a:r>
          </a:p>
        </p:txBody>
      </p:sp>
      <p:sp>
        <p:nvSpPr>
          <p:cNvPr id="19461" name="Rectangle 5"/>
          <p:cNvSpPr>
            <a:spLocks noChangeArrowheads="1"/>
          </p:cNvSpPr>
          <p:nvPr/>
        </p:nvSpPr>
        <p:spPr bwMode="auto">
          <a:xfrm>
            <a:off x="5029200" y="2971800"/>
            <a:ext cx="1143000" cy="11430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7200">
                <a:latin typeface="DejaVu Serif" charset="0"/>
              </a:rPr>
              <a:t>l</a:t>
            </a:r>
          </a:p>
        </p:txBody>
      </p:sp>
      <p:sp>
        <p:nvSpPr>
          <p:cNvPr id="19462" name="Rectangle 6"/>
          <p:cNvSpPr>
            <a:spLocks noChangeArrowheads="1"/>
          </p:cNvSpPr>
          <p:nvPr/>
        </p:nvSpPr>
        <p:spPr bwMode="auto">
          <a:xfrm>
            <a:off x="6172200" y="2971800"/>
            <a:ext cx="1143000" cy="11430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7200">
                <a:latin typeface="DejaVu Serif" charset="0"/>
              </a:rPr>
              <a:t>o</a:t>
            </a:r>
          </a:p>
        </p:txBody>
      </p:sp>
      <p:sp>
        <p:nvSpPr>
          <p:cNvPr id="19463" name="Rectangle 7"/>
          <p:cNvSpPr>
            <a:spLocks noChangeArrowheads="1"/>
          </p:cNvSpPr>
          <p:nvPr/>
        </p:nvSpPr>
        <p:spPr bwMode="auto">
          <a:xfrm>
            <a:off x="7315200" y="2971800"/>
            <a:ext cx="1143000" cy="11430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7200">
                <a:latin typeface="DejaVu Serif" charset="0"/>
              </a:rPr>
              <a:t>!</a:t>
            </a:r>
          </a:p>
        </p:txBody>
      </p:sp>
      <p:sp>
        <p:nvSpPr>
          <p:cNvPr id="19464" name="AutoShape 8"/>
          <p:cNvSpPr>
            <a:spLocks noChangeArrowheads="1"/>
          </p:cNvSpPr>
          <p:nvPr/>
        </p:nvSpPr>
        <p:spPr bwMode="auto">
          <a:xfrm>
            <a:off x="5257800" y="2057400"/>
            <a:ext cx="685800" cy="914400"/>
          </a:xfrm>
          <a:prstGeom prst="downArrow">
            <a:avLst>
              <a:gd name="adj1" fmla="val 49954"/>
              <a:gd name="adj2" fmla="val 52846"/>
            </a:avLst>
          </a:prstGeom>
          <a:solidFill>
            <a:srgbClr val="FFD32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65" name="Rectangle 9"/>
          <p:cNvSpPr>
            <a:spLocks noChangeArrowheads="1"/>
          </p:cNvSpPr>
          <p:nvPr/>
        </p:nvSpPr>
        <p:spPr bwMode="auto">
          <a:xfrm>
            <a:off x="1600200" y="5029200"/>
            <a:ext cx="1143000" cy="11430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7200">
                <a:latin typeface="DejaVu Serif" charset="0"/>
              </a:rPr>
              <a:t>!</a:t>
            </a:r>
          </a:p>
        </p:txBody>
      </p:sp>
      <p:sp>
        <p:nvSpPr>
          <p:cNvPr id="19466" name="Rectangle 10"/>
          <p:cNvSpPr>
            <a:spLocks noChangeArrowheads="1"/>
          </p:cNvSpPr>
          <p:nvPr/>
        </p:nvSpPr>
        <p:spPr bwMode="auto">
          <a:xfrm>
            <a:off x="2743200" y="5029200"/>
            <a:ext cx="1143000" cy="11430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7200">
                <a:latin typeface="DejaVu Serif" charset="0"/>
              </a:rPr>
              <a:t>o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Title Placeholder 1"/>
          <p:cNvSpPr txBox="1">
            <a:spLocks/>
          </p:cNvSpPr>
          <p:nvPr/>
        </p:nvSpPr>
        <p:spPr>
          <a:xfrm>
            <a:off x="0" y="317"/>
            <a:ext cx="10080625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>
                <a:latin typeface="Calibri"/>
                <a:cs typeface="Calibri"/>
              </a:rPr>
              <a:t>Reversing a String</a:t>
            </a:r>
            <a:endParaRPr lang="en-US" sz="4600" b="1" dirty="0">
              <a:latin typeface="Courier" charset="0"/>
              <a:ea typeface="Courier" charset="0"/>
              <a:cs typeface="Courie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237490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1600200" y="2971800"/>
            <a:ext cx="1143000" cy="11430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7200">
                <a:latin typeface="DejaVu Serif" charset="0"/>
              </a:rPr>
              <a:t>H</a:t>
            </a:r>
          </a:p>
        </p:txBody>
      </p:sp>
      <p:sp>
        <p:nvSpPr>
          <p:cNvPr id="20483" name="Rectangle 3"/>
          <p:cNvSpPr>
            <a:spLocks noChangeArrowheads="1"/>
          </p:cNvSpPr>
          <p:nvPr/>
        </p:nvSpPr>
        <p:spPr bwMode="auto">
          <a:xfrm>
            <a:off x="2743200" y="2971800"/>
            <a:ext cx="1143000" cy="11430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7200">
                <a:latin typeface="DejaVu Serif" charset="0"/>
              </a:rPr>
              <a:t>e</a:t>
            </a:r>
          </a:p>
        </p:txBody>
      </p:sp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3886200" y="2971800"/>
            <a:ext cx="1143000" cy="11430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7200">
                <a:latin typeface="DejaVu Serif" charset="0"/>
              </a:rPr>
              <a:t>l</a:t>
            </a:r>
          </a:p>
        </p:txBody>
      </p:sp>
      <p:sp>
        <p:nvSpPr>
          <p:cNvPr id="20485" name="Rectangle 5"/>
          <p:cNvSpPr>
            <a:spLocks noChangeArrowheads="1"/>
          </p:cNvSpPr>
          <p:nvPr/>
        </p:nvSpPr>
        <p:spPr bwMode="auto">
          <a:xfrm>
            <a:off x="5029200" y="2971800"/>
            <a:ext cx="1143000" cy="11430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7200">
                <a:latin typeface="DejaVu Serif" charset="0"/>
              </a:rPr>
              <a:t>l</a:t>
            </a:r>
          </a:p>
        </p:txBody>
      </p:sp>
      <p:sp>
        <p:nvSpPr>
          <p:cNvPr id="20486" name="Rectangle 6"/>
          <p:cNvSpPr>
            <a:spLocks noChangeArrowheads="1"/>
          </p:cNvSpPr>
          <p:nvPr/>
        </p:nvSpPr>
        <p:spPr bwMode="auto">
          <a:xfrm>
            <a:off x="6172200" y="2971800"/>
            <a:ext cx="1143000" cy="11430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7200">
                <a:latin typeface="DejaVu Serif" charset="0"/>
              </a:rPr>
              <a:t>o</a:t>
            </a:r>
          </a:p>
        </p:txBody>
      </p:sp>
      <p:sp>
        <p:nvSpPr>
          <p:cNvPr id="20487" name="Rectangle 7"/>
          <p:cNvSpPr>
            <a:spLocks noChangeArrowheads="1"/>
          </p:cNvSpPr>
          <p:nvPr/>
        </p:nvSpPr>
        <p:spPr bwMode="auto">
          <a:xfrm>
            <a:off x="7315200" y="2971800"/>
            <a:ext cx="1143000" cy="11430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7200">
                <a:latin typeface="DejaVu Serif" charset="0"/>
              </a:rPr>
              <a:t>!</a:t>
            </a:r>
          </a:p>
        </p:txBody>
      </p:sp>
      <p:sp>
        <p:nvSpPr>
          <p:cNvPr id="20488" name="AutoShape 8"/>
          <p:cNvSpPr>
            <a:spLocks noChangeArrowheads="1"/>
          </p:cNvSpPr>
          <p:nvPr/>
        </p:nvSpPr>
        <p:spPr bwMode="auto">
          <a:xfrm>
            <a:off x="5257800" y="2057400"/>
            <a:ext cx="685800" cy="914400"/>
          </a:xfrm>
          <a:prstGeom prst="downArrow">
            <a:avLst>
              <a:gd name="adj1" fmla="val 49954"/>
              <a:gd name="adj2" fmla="val 52846"/>
            </a:avLst>
          </a:prstGeom>
          <a:solidFill>
            <a:srgbClr val="FFD32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489" name="Rectangle 9"/>
          <p:cNvSpPr>
            <a:spLocks noChangeArrowheads="1"/>
          </p:cNvSpPr>
          <p:nvPr/>
        </p:nvSpPr>
        <p:spPr bwMode="auto">
          <a:xfrm>
            <a:off x="1600200" y="5029200"/>
            <a:ext cx="1143000" cy="11430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7200">
                <a:latin typeface="DejaVu Serif" charset="0"/>
              </a:rPr>
              <a:t>!</a:t>
            </a:r>
          </a:p>
        </p:txBody>
      </p:sp>
      <p:sp>
        <p:nvSpPr>
          <p:cNvPr id="20490" name="Rectangle 10"/>
          <p:cNvSpPr>
            <a:spLocks noChangeArrowheads="1"/>
          </p:cNvSpPr>
          <p:nvPr/>
        </p:nvSpPr>
        <p:spPr bwMode="auto">
          <a:xfrm>
            <a:off x="2743200" y="5029200"/>
            <a:ext cx="1143000" cy="11430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7200">
                <a:latin typeface="DejaVu Serif" charset="0"/>
              </a:rPr>
              <a:t>o</a:t>
            </a:r>
          </a:p>
        </p:txBody>
      </p:sp>
      <p:sp>
        <p:nvSpPr>
          <p:cNvPr id="20491" name="Rectangle 11"/>
          <p:cNvSpPr>
            <a:spLocks noChangeArrowheads="1"/>
          </p:cNvSpPr>
          <p:nvPr/>
        </p:nvSpPr>
        <p:spPr bwMode="auto">
          <a:xfrm>
            <a:off x="3886200" y="5029200"/>
            <a:ext cx="1143000" cy="11430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7200">
                <a:latin typeface="DejaVu Serif" charset="0"/>
              </a:rPr>
              <a:t>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Title Placeholder 1"/>
          <p:cNvSpPr txBox="1">
            <a:spLocks/>
          </p:cNvSpPr>
          <p:nvPr/>
        </p:nvSpPr>
        <p:spPr>
          <a:xfrm>
            <a:off x="0" y="317"/>
            <a:ext cx="10080625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>
                <a:latin typeface="Calibri"/>
                <a:cs typeface="Calibri"/>
              </a:rPr>
              <a:t>Reversing a String</a:t>
            </a:r>
            <a:endParaRPr lang="en-US" sz="4600" b="1" dirty="0">
              <a:latin typeface="Courier" charset="0"/>
              <a:ea typeface="Courier" charset="0"/>
              <a:cs typeface="Courie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243652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1600200" y="2971800"/>
            <a:ext cx="1143000" cy="11430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7200">
                <a:latin typeface="DejaVu Serif" charset="0"/>
              </a:rPr>
              <a:t>H</a:t>
            </a:r>
          </a:p>
        </p:txBody>
      </p:sp>
      <p:sp>
        <p:nvSpPr>
          <p:cNvPr id="21507" name="Rectangle 3"/>
          <p:cNvSpPr>
            <a:spLocks noChangeArrowheads="1"/>
          </p:cNvSpPr>
          <p:nvPr/>
        </p:nvSpPr>
        <p:spPr bwMode="auto">
          <a:xfrm>
            <a:off x="2743200" y="2971800"/>
            <a:ext cx="1143000" cy="11430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7200">
                <a:latin typeface="DejaVu Serif" charset="0"/>
              </a:rPr>
              <a:t>e</a:t>
            </a:r>
          </a:p>
        </p:txBody>
      </p:sp>
      <p:sp>
        <p:nvSpPr>
          <p:cNvPr id="21508" name="Rectangle 4"/>
          <p:cNvSpPr>
            <a:spLocks noChangeArrowheads="1"/>
          </p:cNvSpPr>
          <p:nvPr/>
        </p:nvSpPr>
        <p:spPr bwMode="auto">
          <a:xfrm>
            <a:off x="3886200" y="2971800"/>
            <a:ext cx="1143000" cy="11430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7200">
                <a:latin typeface="DejaVu Serif" charset="0"/>
              </a:rPr>
              <a:t>l</a:t>
            </a:r>
          </a:p>
        </p:txBody>
      </p:sp>
      <p:sp>
        <p:nvSpPr>
          <p:cNvPr id="21509" name="Rectangle 5"/>
          <p:cNvSpPr>
            <a:spLocks noChangeArrowheads="1"/>
          </p:cNvSpPr>
          <p:nvPr/>
        </p:nvSpPr>
        <p:spPr bwMode="auto">
          <a:xfrm>
            <a:off x="5029200" y="2971800"/>
            <a:ext cx="1143000" cy="11430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7200">
                <a:latin typeface="DejaVu Serif" charset="0"/>
              </a:rPr>
              <a:t>l</a:t>
            </a:r>
          </a:p>
        </p:txBody>
      </p:sp>
      <p:sp>
        <p:nvSpPr>
          <p:cNvPr id="21510" name="Rectangle 6"/>
          <p:cNvSpPr>
            <a:spLocks noChangeArrowheads="1"/>
          </p:cNvSpPr>
          <p:nvPr/>
        </p:nvSpPr>
        <p:spPr bwMode="auto">
          <a:xfrm>
            <a:off x="6172200" y="2971800"/>
            <a:ext cx="1143000" cy="11430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7200">
                <a:latin typeface="DejaVu Serif" charset="0"/>
              </a:rPr>
              <a:t>o</a:t>
            </a:r>
          </a:p>
        </p:txBody>
      </p:sp>
      <p:sp>
        <p:nvSpPr>
          <p:cNvPr id="21511" name="Rectangle 7"/>
          <p:cNvSpPr>
            <a:spLocks noChangeArrowheads="1"/>
          </p:cNvSpPr>
          <p:nvPr/>
        </p:nvSpPr>
        <p:spPr bwMode="auto">
          <a:xfrm>
            <a:off x="7315200" y="2971800"/>
            <a:ext cx="1143000" cy="11430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7200">
                <a:latin typeface="DejaVu Serif" charset="0"/>
              </a:rPr>
              <a:t>!</a:t>
            </a:r>
          </a:p>
        </p:txBody>
      </p:sp>
      <p:sp>
        <p:nvSpPr>
          <p:cNvPr id="21512" name="AutoShape 8"/>
          <p:cNvSpPr>
            <a:spLocks noChangeArrowheads="1"/>
          </p:cNvSpPr>
          <p:nvPr/>
        </p:nvSpPr>
        <p:spPr bwMode="auto">
          <a:xfrm>
            <a:off x="4114800" y="2057400"/>
            <a:ext cx="685800" cy="914400"/>
          </a:xfrm>
          <a:prstGeom prst="downArrow">
            <a:avLst>
              <a:gd name="adj1" fmla="val 49954"/>
              <a:gd name="adj2" fmla="val 52846"/>
            </a:avLst>
          </a:prstGeom>
          <a:solidFill>
            <a:srgbClr val="FFD32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513" name="Rectangle 9"/>
          <p:cNvSpPr>
            <a:spLocks noChangeArrowheads="1"/>
          </p:cNvSpPr>
          <p:nvPr/>
        </p:nvSpPr>
        <p:spPr bwMode="auto">
          <a:xfrm>
            <a:off x="1600200" y="5029200"/>
            <a:ext cx="1143000" cy="11430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7200">
                <a:latin typeface="DejaVu Serif" charset="0"/>
              </a:rPr>
              <a:t>!</a:t>
            </a:r>
          </a:p>
        </p:txBody>
      </p:sp>
      <p:sp>
        <p:nvSpPr>
          <p:cNvPr id="21514" name="Rectangle 10"/>
          <p:cNvSpPr>
            <a:spLocks noChangeArrowheads="1"/>
          </p:cNvSpPr>
          <p:nvPr/>
        </p:nvSpPr>
        <p:spPr bwMode="auto">
          <a:xfrm>
            <a:off x="2743200" y="5029200"/>
            <a:ext cx="1143000" cy="11430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7200">
                <a:latin typeface="DejaVu Serif" charset="0"/>
              </a:rPr>
              <a:t>o</a:t>
            </a:r>
          </a:p>
        </p:txBody>
      </p:sp>
      <p:sp>
        <p:nvSpPr>
          <p:cNvPr id="21515" name="Rectangle 11"/>
          <p:cNvSpPr>
            <a:spLocks noChangeArrowheads="1"/>
          </p:cNvSpPr>
          <p:nvPr/>
        </p:nvSpPr>
        <p:spPr bwMode="auto">
          <a:xfrm>
            <a:off x="3886200" y="5029200"/>
            <a:ext cx="1143000" cy="11430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7200">
                <a:latin typeface="DejaVu Serif" charset="0"/>
              </a:rPr>
              <a:t>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Title Placeholder 1"/>
          <p:cNvSpPr txBox="1">
            <a:spLocks/>
          </p:cNvSpPr>
          <p:nvPr/>
        </p:nvSpPr>
        <p:spPr>
          <a:xfrm>
            <a:off x="0" y="317"/>
            <a:ext cx="10080625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>
                <a:latin typeface="Calibri"/>
                <a:cs typeface="Calibri"/>
              </a:rPr>
              <a:t>Reversing a String</a:t>
            </a:r>
            <a:endParaRPr lang="en-US" sz="4600" b="1" dirty="0">
              <a:latin typeface="Courier" charset="0"/>
              <a:ea typeface="Courier" charset="0"/>
              <a:cs typeface="Courie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23946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1600200" y="2971800"/>
            <a:ext cx="1143000" cy="11430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7200">
                <a:latin typeface="DejaVu Serif" charset="0"/>
              </a:rPr>
              <a:t>H</a:t>
            </a:r>
          </a:p>
        </p:txBody>
      </p:sp>
      <p:sp>
        <p:nvSpPr>
          <p:cNvPr id="22531" name="Rectangle 3"/>
          <p:cNvSpPr>
            <a:spLocks noChangeArrowheads="1"/>
          </p:cNvSpPr>
          <p:nvPr/>
        </p:nvSpPr>
        <p:spPr bwMode="auto">
          <a:xfrm>
            <a:off x="2743200" y="2971800"/>
            <a:ext cx="1143000" cy="11430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7200">
                <a:latin typeface="DejaVu Serif" charset="0"/>
              </a:rPr>
              <a:t>e</a:t>
            </a:r>
          </a:p>
        </p:txBody>
      </p:sp>
      <p:sp>
        <p:nvSpPr>
          <p:cNvPr id="22532" name="Rectangle 4"/>
          <p:cNvSpPr>
            <a:spLocks noChangeArrowheads="1"/>
          </p:cNvSpPr>
          <p:nvPr/>
        </p:nvSpPr>
        <p:spPr bwMode="auto">
          <a:xfrm>
            <a:off x="3886200" y="2971800"/>
            <a:ext cx="1143000" cy="11430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7200">
                <a:latin typeface="DejaVu Serif" charset="0"/>
              </a:rPr>
              <a:t>l</a:t>
            </a:r>
          </a:p>
        </p:txBody>
      </p:sp>
      <p:sp>
        <p:nvSpPr>
          <p:cNvPr id="22533" name="Rectangle 5"/>
          <p:cNvSpPr>
            <a:spLocks noChangeArrowheads="1"/>
          </p:cNvSpPr>
          <p:nvPr/>
        </p:nvSpPr>
        <p:spPr bwMode="auto">
          <a:xfrm>
            <a:off x="5029200" y="2971800"/>
            <a:ext cx="1143000" cy="11430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7200">
                <a:latin typeface="DejaVu Serif" charset="0"/>
              </a:rPr>
              <a:t>l</a:t>
            </a:r>
          </a:p>
        </p:txBody>
      </p:sp>
      <p:sp>
        <p:nvSpPr>
          <p:cNvPr id="22534" name="Rectangle 6"/>
          <p:cNvSpPr>
            <a:spLocks noChangeArrowheads="1"/>
          </p:cNvSpPr>
          <p:nvPr/>
        </p:nvSpPr>
        <p:spPr bwMode="auto">
          <a:xfrm>
            <a:off x="6172200" y="2971800"/>
            <a:ext cx="1143000" cy="11430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7200">
                <a:latin typeface="DejaVu Serif" charset="0"/>
              </a:rPr>
              <a:t>o</a:t>
            </a:r>
          </a:p>
        </p:txBody>
      </p:sp>
      <p:sp>
        <p:nvSpPr>
          <p:cNvPr id="22535" name="Rectangle 7"/>
          <p:cNvSpPr>
            <a:spLocks noChangeArrowheads="1"/>
          </p:cNvSpPr>
          <p:nvPr/>
        </p:nvSpPr>
        <p:spPr bwMode="auto">
          <a:xfrm>
            <a:off x="7315200" y="2971800"/>
            <a:ext cx="1143000" cy="11430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7200">
                <a:latin typeface="DejaVu Serif" charset="0"/>
              </a:rPr>
              <a:t>!</a:t>
            </a:r>
          </a:p>
        </p:txBody>
      </p:sp>
      <p:sp>
        <p:nvSpPr>
          <p:cNvPr id="22536" name="AutoShape 8"/>
          <p:cNvSpPr>
            <a:spLocks noChangeArrowheads="1"/>
          </p:cNvSpPr>
          <p:nvPr/>
        </p:nvSpPr>
        <p:spPr bwMode="auto">
          <a:xfrm>
            <a:off x="4114800" y="2057400"/>
            <a:ext cx="685800" cy="914400"/>
          </a:xfrm>
          <a:prstGeom prst="downArrow">
            <a:avLst>
              <a:gd name="adj1" fmla="val 49954"/>
              <a:gd name="adj2" fmla="val 52846"/>
            </a:avLst>
          </a:prstGeom>
          <a:solidFill>
            <a:srgbClr val="FFD32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537" name="Rectangle 9"/>
          <p:cNvSpPr>
            <a:spLocks noChangeArrowheads="1"/>
          </p:cNvSpPr>
          <p:nvPr/>
        </p:nvSpPr>
        <p:spPr bwMode="auto">
          <a:xfrm>
            <a:off x="1600200" y="5029200"/>
            <a:ext cx="1143000" cy="11430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7200">
                <a:latin typeface="DejaVu Serif" charset="0"/>
              </a:rPr>
              <a:t>!</a:t>
            </a:r>
          </a:p>
        </p:txBody>
      </p:sp>
      <p:sp>
        <p:nvSpPr>
          <p:cNvPr id="22538" name="Rectangle 10"/>
          <p:cNvSpPr>
            <a:spLocks noChangeArrowheads="1"/>
          </p:cNvSpPr>
          <p:nvPr/>
        </p:nvSpPr>
        <p:spPr bwMode="auto">
          <a:xfrm>
            <a:off x="2743200" y="5029200"/>
            <a:ext cx="1143000" cy="11430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7200">
                <a:latin typeface="DejaVu Serif" charset="0"/>
              </a:rPr>
              <a:t>o</a:t>
            </a:r>
          </a:p>
        </p:txBody>
      </p:sp>
      <p:sp>
        <p:nvSpPr>
          <p:cNvPr id="22539" name="Rectangle 11"/>
          <p:cNvSpPr>
            <a:spLocks noChangeArrowheads="1"/>
          </p:cNvSpPr>
          <p:nvPr/>
        </p:nvSpPr>
        <p:spPr bwMode="auto">
          <a:xfrm>
            <a:off x="3886200" y="5029200"/>
            <a:ext cx="1143000" cy="11430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7200">
                <a:latin typeface="DejaVu Serif" charset="0"/>
              </a:rPr>
              <a:t>l</a:t>
            </a:r>
          </a:p>
        </p:txBody>
      </p:sp>
      <p:sp>
        <p:nvSpPr>
          <p:cNvPr id="22540" name="Rectangle 12"/>
          <p:cNvSpPr>
            <a:spLocks noChangeArrowheads="1"/>
          </p:cNvSpPr>
          <p:nvPr/>
        </p:nvSpPr>
        <p:spPr bwMode="auto">
          <a:xfrm>
            <a:off x="5029200" y="5029200"/>
            <a:ext cx="1143000" cy="11430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7200">
                <a:latin typeface="DejaVu Serif" charset="0"/>
              </a:rPr>
              <a:t>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Title Placeholder 1"/>
          <p:cNvSpPr txBox="1">
            <a:spLocks/>
          </p:cNvSpPr>
          <p:nvPr/>
        </p:nvSpPr>
        <p:spPr>
          <a:xfrm>
            <a:off x="0" y="317"/>
            <a:ext cx="10080625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>
                <a:latin typeface="Calibri"/>
                <a:cs typeface="Calibri"/>
              </a:rPr>
              <a:t>Reversing a String</a:t>
            </a:r>
            <a:endParaRPr lang="en-US" sz="4600" b="1" dirty="0">
              <a:latin typeface="Courier" charset="0"/>
              <a:ea typeface="Courier" charset="0"/>
              <a:cs typeface="Courie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078909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ChangeArrowheads="1"/>
          </p:cNvSpPr>
          <p:nvPr/>
        </p:nvSpPr>
        <p:spPr bwMode="auto">
          <a:xfrm>
            <a:off x="1600200" y="2971800"/>
            <a:ext cx="1143000" cy="11430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7200">
                <a:latin typeface="DejaVu Serif" charset="0"/>
              </a:rPr>
              <a:t>H</a:t>
            </a:r>
          </a:p>
        </p:txBody>
      </p:sp>
      <p:sp>
        <p:nvSpPr>
          <p:cNvPr id="23555" name="Rectangle 3"/>
          <p:cNvSpPr>
            <a:spLocks noChangeArrowheads="1"/>
          </p:cNvSpPr>
          <p:nvPr/>
        </p:nvSpPr>
        <p:spPr bwMode="auto">
          <a:xfrm>
            <a:off x="2743200" y="2971800"/>
            <a:ext cx="1143000" cy="11430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7200">
                <a:latin typeface="DejaVu Serif" charset="0"/>
              </a:rPr>
              <a:t>e</a:t>
            </a:r>
          </a:p>
        </p:txBody>
      </p:sp>
      <p:sp>
        <p:nvSpPr>
          <p:cNvPr id="23556" name="Rectangle 4"/>
          <p:cNvSpPr>
            <a:spLocks noChangeArrowheads="1"/>
          </p:cNvSpPr>
          <p:nvPr/>
        </p:nvSpPr>
        <p:spPr bwMode="auto">
          <a:xfrm>
            <a:off x="3886200" y="2971800"/>
            <a:ext cx="1143000" cy="11430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7200">
                <a:latin typeface="DejaVu Serif" charset="0"/>
              </a:rPr>
              <a:t>l</a:t>
            </a:r>
          </a:p>
        </p:txBody>
      </p:sp>
      <p:sp>
        <p:nvSpPr>
          <p:cNvPr id="23557" name="Rectangle 5"/>
          <p:cNvSpPr>
            <a:spLocks noChangeArrowheads="1"/>
          </p:cNvSpPr>
          <p:nvPr/>
        </p:nvSpPr>
        <p:spPr bwMode="auto">
          <a:xfrm>
            <a:off x="5029200" y="2971800"/>
            <a:ext cx="1143000" cy="11430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7200">
                <a:latin typeface="DejaVu Serif" charset="0"/>
              </a:rPr>
              <a:t>l</a:t>
            </a:r>
          </a:p>
        </p:txBody>
      </p:sp>
      <p:sp>
        <p:nvSpPr>
          <p:cNvPr id="23558" name="Rectangle 6"/>
          <p:cNvSpPr>
            <a:spLocks noChangeArrowheads="1"/>
          </p:cNvSpPr>
          <p:nvPr/>
        </p:nvSpPr>
        <p:spPr bwMode="auto">
          <a:xfrm>
            <a:off x="6172200" y="2971800"/>
            <a:ext cx="1143000" cy="11430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7200">
                <a:latin typeface="DejaVu Serif" charset="0"/>
              </a:rPr>
              <a:t>o</a:t>
            </a:r>
          </a:p>
        </p:txBody>
      </p:sp>
      <p:sp>
        <p:nvSpPr>
          <p:cNvPr id="23559" name="Rectangle 7"/>
          <p:cNvSpPr>
            <a:spLocks noChangeArrowheads="1"/>
          </p:cNvSpPr>
          <p:nvPr/>
        </p:nvSpPr>
        <p:spPr bwMode="auto">
          <a:xfrm>
            <a:off x="7315200" y="2971800"/>
            <a:ext cx="1143000" cy="11430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7200">
                <a:latin typeface="DejaVu Serif" charset="0"/>
              </a:rPr>
              <a:t>!</a:t>
            </a:r>
          </a:p>
        </p:txBody>
      </p:sp>
      <p:sp>
        <p:nvSpPr>
          <p:cNvPr id="23560" name="AutoShape 8"/>
          <p:cNvSpPr>
            <a:spLocks noChangeArrowheads="1"/>
          </p:cNvSpPr>
          <p:nvPr/>
        </p:nvSpPr>
        <p:spPr bwMode="auto">
          <a:xfrm>
            <a:off x="2971800" y="2057400"/>
            <a:ext cx="685800" cy="914400"/>
          </a:xfrm>
          <a:prstGeom prst="downArrow">
            <a:avLst>
              <a:gd name="adj1" fmla="val 49954"/>
              <a:gd name="adj2" fmla="val 52846"/>
            </a:avLst>
          </a:prstGeom>
          <a:solidFill>
            <a:srgbClr val="FFD32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561" name="Rectangle 9"/>
          <p:cNvSpPr>
            <a:spLocks noChangeArrowheads="1"/>
          </p:cNvSpPr>
          <p:nvPr/>
        </p:nvSpPr>
        <p:spPr bwMode="auto">
          <a:xfrm>
            <a:off x="1600200" y="5029200"/>
            <a:ext cx="1143000" cy="11430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7200">
                <a:latin typeface="DejaVu Serif" charset="0"/>
              </a:rPr>
              <a:t>!</a:t>
            </a:r>
          </a:p>
        </p:txBody>
      </p:sp>
      <p:sp>
        <p:nvSpPr>
          <p:cNvPr id="23562" name="Rectangle 10"/>
          <p:cNvSpPr>
            <a:spLocks noChangeArrowheads="1"/>
          </p:cNvSpPr>
          <p:nvPr/>
        </p:nvSpPr>
        <p:spPr bwMode="auto">
          <a:xfrm>
            <a:off x="2743200" y="5029200"/>
            <a:ext cx="1143000" cy="11430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7200">
                <a:latin typeface="DejaVu Serif" charset="0"/>
              </a:rPr>
              <a:t>o</a:t>
            </a:r>
          </a:p>
        </p:txBody>
      </p:sp>
      <p:sp>
        <p:nvSpPr>
          <p:cNvPr id="23563" name="Rectangle 11"/>
          <p:cNvSpPr>
            <a:spLocks noChangeArrowheads="1"/>
          </p:cNvSpPr>
          <p:nvPr/>
        </p:nvSpPr>
        <p:spPr bwMode="auto">
          <a:xfrm>
            <a:off x="3886200" y="5029200"/>
            <a:ext cx="1143000" cy="11430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7200">
                <a:latin typeface="DejaVu Serif" charset="0"/>
              </a:rPr>
              <a:t>l</a:t>
            </a:r>
          </a:p>
        </p:txBody>
      </p:sp>
      <p:sp>
        <p:nvSpPr>
          <p:cNvPr id="23564" name="Rectangle 12"/>
          <p:cNvSpPr>
            <a:spLocks noChangeArrowheads="1"/>
          </p:cNvSpPr>
          <p:nvPr/>
        </p:nvSpPr>
        <p:spPr bwMode="auto">
          <a:xfrm>
            <a:off x="5029200" y="5029200"/>
            <a:ext cx="1143000" cy="11430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7200">
                <a:latin typeface="DejaVu Serif" charset="0"/>
              </a:rPr>
              <a:t>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Title Placeholder 1"/>
          <p:cNvSpPr txBox="1">
            <a:spLocks/>
          </p:cNvSpPr>
          <p:nvPr/>
        </p:nvSpPr>
        <p:spPr>
          <a:xfrm>
            <a:off x="0" y="317"/>
            <a:ext cx="10080625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>
                <a:latin typeface="Calibri"/>
                <a:cs typeface="Calibri"/>
              </a:rPr>
              <a:t>Reversing a String</a:t>
            </a:r>
            <a:endParaRPr lang="en-US" sz="4600" b="1" dirty="0">
              <a:latin typeface="Courier" charset="0"/>
              <a:ea typeface="Courier" charset="0"/>
              <a:cs typeface="Courie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12489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1600200" y="2971800"/>
            <a:ext cx="1143000" cy="11430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7200">
                <a:latin typeface="DejaVu Serif" charset="0"/>
              </a:rPr>
              <a:t>H</a:t>
            </a:r>
          </a:p>
        </p:txBody>
      </p:sp>
      <p:sp>
        <p:nvSpPr>
          <p:cNvPr id="24579" name="Rectangle 3"/>
          <p:cNvSpPr>
            <a:spLocks noChangeArrowheads="1"/>
          </p:cNvSpPr>
          <p:nvPr/>
        </p:nvSpPr>
        <p:spPr bwMode="auto">
          <a:xfrm>
            <a:off x="2743200" y="2971800"/>
            <a:ext cx="1143000" cy="11430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7200">
                <a:latin typeface="DejaVu Serif" charset="0"/>
              </a:rPr>
              <a:t>e</a:t>
            </a:r>
          </a:p>
        </p:txBody>
      </p:sp>
      <p:sp>
        <p:nvSpPr>
          <p:cNvPr id="24580" name="Rectangle 4"/>
          <p:cNvSpPr>
            <a:spLocks noChangeArrowheads="1"/>
          </p:cNvSpPr>
          <p:nvPr/>
        </p:nvSpPr>
        <p:spPr bwMode="auto">
          <a:xfrm>
            <a:off x="3886200" y="2971800"/>
            <a:ext cx="1143000" cy="11430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7200">
                <a:latin typeface="DejaVu Serif" charset="0"/>
              </a:rPr>
              <a:t>l</a:t>
            </a:r>
          </a:p>
        </p:txBody>
      </p:sp>
      <p:sp>
        <p:nvSpPr>
          <p:cNvPr id="24581" name="Rectangle 5"/>
          <p:cNvSpPr>
            <a:spLocks noChangeArrowheads="1"/>
          </p:cNvSpPr>
          <p:nvPr/>
        </p:nvSpPr>
        <p:spPr bwMode="auto">
          <a:xfrm>
            <a:off x="5029200" y="2971800"/>
            <a:ext cx="1143000" cy="11430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7200">
                <a:latin typeface="DejaVu Serif" charset="0"/>
              </a:rPr>
              <a:t>l</a:t>
            </a:r>
          </a:p>
        </p:txBody>
      </p:sp>
      <p:sp>
        <p:nvSpPr>
          <p:cNvPr id="24582" name="Rectangle 6"/>
          <p:cNvSpPr>
            <a:spLocks noChangeArrowheads="1"/>
          </p:cNvSpPr>
          <p:nvPr/>
        </p:nvSpPr>
        <p:spPr bwMode="auto">
          <a:xfrm>
            <a:off x="6172200" y="2971800"/>
            <a:ext cx="1143000" cy="11430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7200">
                <a:latin typeface="DejaVu Serif" charset="0"/>
              </a:rPr>
              <a:t>o</a:t>
            </a:r>
          </a:p>
        </p:txBody>
      </p:sp>
      <p:sp>
        <p:nvSpPr>
          <p:cNvPr id="24583" name="Rectangle 7"/>
          <p:cNvSpPr>
            <a:spLocks noChangeArrowheads="1"/>
          </p:cNvSpPr>
          <p:nvPr/>
        </p:nvSpPr>
        <p:spPr bwMode="auto">
          <a:xfrm>
            <a:off x="7315200" y="2971800"/>
            <a:ext cx="1143000" cy="11430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7200">
                <a:latin typeface="DejaVu Serif" charset="0"/>
              </a:rPr>
              <a:t>!</a:t>
            </a:r>
          </a:p>
        </p:txBody>
      </p:sp>
      <p:sp>
        <p:nvSpPr>
          <p:cNvPr id="24584" name="AutoShape 8"/>
          <p:cNvSpPr>
            <a:spLocks noChangeArrowheads="1"/>
          </p:cNvSpPr>
          <p:nvPr/>
        </p:nvSpPr>
        <p:spPr bwMode="auto">
          <a:xfrm>
            <a:off x="2971800" y="2057400"/>
            <a:ext cx="685800" cy="914400"/>
          </a:xfrm>
          <a:prstGeom prst="downArrow">
            <a:avLst>
              <a:gd name="adj1" fmla="val 49954"/>
              <a:gd name="adj2" fmla="val 52846"/>
            </a:avLst>
          </a:prstGeom>
          <a:solidFill>
            <a:srgbClr val="FFD32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585" name="Rectangle 9"/>
          <p:cNvSpPr>
            <a:spLocks noChangeArrowheads="1"/>
          </p:cNvSpPr>
          <p:nvPr/>
        </p:nvSpPr>
        <p:spPr bwMode="auto">
          <a:xfrm>
            <a:off x="1600200" y="5029200"/>
            <a:ext cx="1143000" cy="11430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7200">
                <a:latin typeface="DejaVu Serif" charset="0"/>
              </a:rPr>
              <a:t>!</a:t>
            </a:r>
          </a:p>
        </p:txBody>
      </p:sp>
      <p:sp>
        <p:nvSpPr>
          <p:cNvPr id="24586" name="Rectangle 10"/>
          <p:cNvSpPr>
            <a:spLocks noChangeArrowheads="1"/>
          </p:cNvSpPr>
          <p:nvPr/>
        </p:nvSpPr>
        <p:spPr bwMode="auto">
          <a:xfrm>
            <a:off x="2743200" y="5029200"/>
            <a:ext cx="1143000" cy="11430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7200">
                <a:latin typeface="DejaVu Serif" charset="0"/>
              </a:rPr>
              <a:t>o</a:t>
            </a:r>
          </a:p>
        </p:txBody>
      </p:sp>
      <p:sp>
        <p:nvSpPr>
          <p:cNvPr id="24587" name="Rectangle 11"/>
          <p:cNvSpPr>
            <a:spLocks noChangeArrowheads="1"/>
          </p:cNvSpPr>
          <p:nvPr/>
        </p:nvSpPr>
        <p:spPr bwMode="auto">
          <a:xfrm>
            <a:off x="3886200" y="5029200"/>
            <a:ext cx="1143000" cy="11430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7200">
                <a:latin typeface="DejaVu Serif" charset="0"/>
              </a:rPr>
              <a:t>l</a:t>
            </a:r>
          </a:p>
        </p:txBody>
      </p:sp>
      <p:sp>
        <p:nvSpPr>
          <p:cNvPr id="24588" name="Rectangle 12"/>
          <p:cNvSpPr>
            <a:spLocks noChangeArrowheads="1"/>
          </p:cNvSpPr>
          <p:nvPr/>
        </p:nvSpPr>
        <p:spPr bwMode="auto">
          <a:xfrm>
            <a:off x="5029200" y="5029200"/>
            <a:ext cx="1143000" cy="11430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7200">
                <a:latin typeface="DejaVu Serif" charset="0"/>
              </a:rPr>
              <a:t>l</a:t>
            </a:r>
          </a:p>
        </p:txBody>
      </p:sp>
      <p:sp>
        <p:nvSpPr>
          <p:cNvPr id="24589" name="Rectangle 13"/>
          <p:cNvSpPr>
            <a:spLocks noChangeArrowheads="1"/>
          </p:cNvSpPr>
          <p:nvPr/>
        </p:nvSpPr>
        <p:spPr bwMode="auto">
          <a:xfrm>
            <a:off x="6172200" y="5029200"/>
            <a:ext cx="1143000" cy="11430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7200">
                <a:latin typeface="DejaVu Serif" charset="0"/>
              </a:rPr>
              <a:t>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Title Placeholder 1"/>
          <p:cNvSpPr txBox="1">
            <a:spLocks/>
          </p:cNvSpPr>
          <p:nvPr/>
        </p:nvSpPr>
        <p:spPr>
          <a:xfrm>
            <a:off x="0" y="317"/>
            <a:ext cx="10080625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>
                <a:latin typeface="Calibri"/>
                <a:cs typeface="Calibri"/>
              </a:rPr>
              <a:t>Reversing a String</a:t>
            </a:r>
            <a:endParaRPr lang="en-US" sz="4600" b="1" dirty="0">
              <a:latin typeface="Courier" charset="0"/>
              <a:ea typeface="Courier" charset="0"/>
              <a:cs typeface="Courie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472886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ChangeArrowheads="1"/>
          </p:cNvSpPr>
          <p:nvPr/>
        </p:nvSpPr>
        <p:spPr bwMode="auto">
          <a:xfrm>
            <a:off x="1600200" y="2971800"/>
            <a:ext cx="1143000" cy="11430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7200">
                <a:latin typeface="DejaVu Serif" charset="0"/>
              </a:rPr>
              <a:t>H</a:t>
            </a:r>
          </a:p>
        </p:txBody>
      </p:sp>
      <p:sp>
        <p:nvSpPr>
          <p:cNvPr id="25603" name="Rectangle 3"/>
          <p:cNvSpPr>
            <a:spLocks noChangeArrowheads="1"/>
          </p:cNvSpPr>
          <p:nvPr/>
        </p:nvSpPr>
        <p:spPr bwMode="auto">
          <a:xfrm>
            <a:off x="2743200" y="2971800"/>
            <a:ext cx="1143000" cy="11430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7200">
                <a:latin typeface="DejaVu Serif" charset="0"/>
              </a:rPr>
              <a:t>e</a:t>
            </a:r>
          </a:p>
        </p:txBody>
      </p:sp>
      <p:sp>
        <p:nvSpPr>
          <p:cNvPr id="25604" name="Rectangle 4"/>
          <p:cNvSpPr>
            <a:spLocks noChangeArrowheads="1"/>
          </p:cNvSpPr>
          <p:nvPr/>
        </p:nvSpPr>
        <p:spPr bwMode="auto">
          <a:xfrm>
            <a:off x="3886200" y="2971800"/>
            <a:ext cx="1143000" cy="11430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7200">
                <a:latin typeface="DejaVu Serif" charset="0"/>
              </a:rPr>
              <a:t>l</a:t>
            </a:r>
          </a:p>
        </p:txBody>
      </p:sp>
      <p:sp>
        <p:nvSpPr>
          <p:cNvPr id="25605" name="Rectangle 5"/>
          <p:cNvSpPr>
            <a:spLocks noChangeArrowheads="1"/>
          </p:cNvSpPr>
          <p:nvPr/>
        </p:nvSpPr>
        <p:spPr bwMode="auto">
          <a:xfrm>
            <a:off x="5029200" y="2971800"/>
            <a:ext cx="1143000" cy="11430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7200">
                <a:latin typeface="DejaVu Serif" charset="0"/>
              </a:rPr>
              <a:t>l</a:t>
            </a:r>
          </a:p>
        </p:txBody>
      </p:sp>
      <p:sp>
        <p:nvSpPr>
          <p:cNvPr id="25606" name="Rectangle 6"/>
          <p:cNvSpPr>
            <a:spLocks noChangeArrowheads="1"/>
          </p:cNvSpPr>
          <p:nvPr/>
        </p:nvSpPr>
        <p:spPr bwMode="auto">
          <a:xfrm>
            <a:off x="6172200" y="2971800"/>
            <a:ext cx="1143000" cy="11430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7200">
                <a:latin typeface="DejaVu Serif" charset="0"/>
              </a:rPr>
              <a:t>o</a:t>
            </a:r>
          </a:p>
        </p:txBody>
      </p:sp>
      <p:sp>
        <p:nvSpPr>
          <p:cNvPr id="25607" name="Rectangle 7"/>
          <p:cNvSpPr>
            <a:spLocks noChangeArrowheads="1"/>
          </p:cNvSpPr>
          <p:nvPr/>
        </p:nvSpPr>
        <p:spPr bwMode="auto">
          <a:xfrm>
            <a:off x="7315200" y="2971800"/>
            <a:ext cx="1143000" cy="11430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7200">
                <a:latin typeface="DejaVu Serif" charset="0"/>
              </a:rPr>
              <a:t>!</a:t>
            </a:r>
          </a:p>
        </p:txBody>
      </p:sp>
      <p:sp>
        <p:nvSpPr>
          <p:cNvPr id="25608" name="AutoShape 8"/>
          <p:cNvSpPr>
            <a:spLocks noChangeArrowheads="1"/>
          </p:cNvSpPr>
          <p:nvPr/>
        </p:nvSpPr>
        <p:spPr bwMode="auto">
          <a:xfrm>
            <a:off x="1828800" y="2057400"/>
            <a:ext cx="685800" cy="914400"/>
          </a:xfrm>
          <a:prstGeom prst="downArrow">
            <a:avLst>
              <a:gd name="adj1" fmla="val 49954"/>
              <a:gd name="adj2" fmla="val 52846"/>
            </a:avLst>
          </a:prstGeom>
          <a:solidFill>
            <a:srgbClr val="FFD32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609" name="Rectangle 9"/>
          <p:cNvSpPr>
            <a:spLocks noChangeArrowheads="1"/>
          </p:cNvSpPr>
          <p:nvPr/>
        </p:nvSpPr>
        <p:spPr bwMode="auto">
          <a:xfrm>
            <a:off x="1600200" y="5029200"/>
            <a:ext cx="1143000" cy="11430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7200">
                <a:latin typeface="DejaVu Serif" charset="0"/>
              </a:rPr>
              <a:t>!</a:t>
            </a:r>
          </a:p>
        </p:txBody>
      </p:sp>
      <p:sp>
        <p:nvSpPr>
          <p:cNvPr id="25610" name="Rectangle 10"/>
          <p:cNvSpPr>
            <a:spLocks noChangeArrowheads="1"/>
          </p:cNvSpPr>
          <p:nvPr/>
        </p:nvSpPr>
        <p:spPr bwMode="auto">
          <a:xfrm>
            <a:off x="2743200" y="5029200"/>
            <a:ext cx="1143000" cy="11430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7200">
                <a:latin typeface="DejaVu Serif" charset="0"/>
              </a:rPr>
              <a:t>o</a:t>
            </a:r>
          </a:p>
        </p:txBody>
      </p:sp>
      <p:sp>
        <p:nvSpPr>
          <p:cNvPr id="25611" name="Rectangle 11"/>
          <p:cNvSpPr>
            <a:spLocks noChangeArrowheads="1"/>
          </p:cNvSpPr>
          <p:nvPr/>
        </p:nvSpPr>
        <p:spPr bwMode="auto">
          <a:xfrm>
            <a:off x="3886200" y="5029200"/>
            <a:ext cx="1143000" cy="11430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7200">
                <a:latin typeface="DejaVu Serif" charset="0"/>
              </a:rPr>
              <a:t>l</a:t>
            </a:r>
          </a:p>
        </p:txBody>
      </p:sp>
      <p:sp>
        <p:nvSpPr>
          <p:cNvPr id="25612" name="Rectangle 12"/>
          <p:cNvSpPr>
            <a:spLocks noChangeArrowheads="1"/>
          </p:cNvSpPr>
          <p:nvPr/>
        </p:nvSpPr>
        <p:spPr bwMode="auto">
          <a:xfrm>
            <a:off x="5029200" y="5029200"/>
            <a:ext cx="1143000" cy="11430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7200">
                <a:latin typeface="DejaVu Serif" charset="0"/>
              </a:rPr>
              <a:t>l</a:t>
            </a:r>
          </a:p>
        </p:txBody>
      </p:sp>
      <p:sp>
        <p:nvSpPr>
          <p:cNvPr id="25613" name="Rectangle 13"/>
          <p:cNvSpPr>
            <a:spLocks noChangeArrowheads="1"/>
          </p:cNvSpPr>
          <p:nvPr/>
        </p:nvSpPr>
        <p:spPr bwMode="auto">
          <a:xfrm>
            <a:off x="6172200" y="5029200"/>
            <a:ext cx="1143000" cy="11430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7200">
                <a:latin typeface="DejaVu Serif" charset="0"/>
              </a:rPr>
              <a:t>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Title Placeholder 1"/>
          <p:cNvSpPr txBox="1">
            <a:spLocks/>
          </p:cNvSpPr>
          <p:nvPr/>
        </p:nvSpPr>
        <p:spPr>
          <a:xfrm>
            <a:off x="0" y="317"/>
            <a:ext cx="10080625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>
                <a:latin typeface="Calibri"/>
                <a:cs typeface="Calibri"/>
              </a:rPr>
              <a:t>Reversing a String</a:t>
            </a:r>
            <a:endParaRPr lang="en-US" sz="4600" b="1" dirty="0">
              <a:latin typeface="Courier" charset="0"/>
              <a:ea typeface="Courier" charset="0"/>
              <a:cs typeface="Courie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857878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1600200" y="2971800"/>
            <a:ext cx="1143000" cy="11430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7200">
                <a:latin typeface="DejaVu Serif" charset="0"/>
              </a:rPr>
              <a:t>H</a:t>
            </a:r>
          </a:p>
        </p:txBody>
      </p:sp>
      <p:sp>
        <p:nvSpPr>
          <p:cNvPr id="26627" name="Rectangle 3"/>
          <p:cNvSpPr>
            <a:spLocks noChangeArrowheads="1"/>
          </p:cNvSpPr>
          <p:nvPr/>
        </p:nvSpPr>
        <p:spPr bwMode="auto">
          <a:xfrm>
            <a:off x="2743200" y="2971800"/>
            <a:ext cx="1143000" cy="11430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7200">
                <a:latin typeface="DejaVu Serif" charset="0"/>
              </a:rPr>
              <a:t>e</a:t>
            </a:r>
          </a:p>
        </p:txBody>
      </p:sp>
      <p:sp>
        <p:nvSpPr>
          <p:cNvPr id="26628" name="Rectangle 4"/>
          <p:cNvSpPr>
            <a:spLocks noChangeArrowheads="1"/>
          </p:cNvSpPr>
          <p:nvPr/>
        </p:nvSpPr>
        <p:spPr bwMode="auto">
          <a:xfrm>
            <a:off x="3886200" y="2971800"/>
            <a:ext cx="1143000" cy="11430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7200">
                <a:latin typeface="DejaVu Serif" charset="0"/>
              </a:rPr>
              <a:t>l</a:t>
            </a:r>
          </a:p>
        </p:txBody>
      </p:sp>
      <p:sp>
        <p:nvSpPr>
          <p:cNvPr id="26629" name="Rectangle 5"/>
          <p:cNvSpPr>
            <a:spLocks noChangeArrowheads="1"/>
          </p:cNvSpPr>
          <p:nvPr/>
        </p:nvSpPr>
        <p:spPr bwMode="auto">
          <a:xfrm>
            <a:off x="5029200" y="2971800"/>
            <a:ext cx="1143000" cy="11430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7200">
                <a:latin typeface="DejaVu Serif" charset="0"/>
              </a:rPr>
              <a:t>l</a:t>
            </a:r>
          </a:p>
        </p:txBody>
      </p:sp>
      <p:sp>
        <p:nvSpPr>
          <p:cNvPr id="26630" name="Rectangle 6"/>
          <p:cNvSpPr>
            <a:spLocks noChangeArrowheads="1"/>
          </p:cNvSpPr>
          <p:nvPr/>
        </p:nvSpPr>
        <p:spPr bwMode="auto">
          <a:xfrm>
            <a:off x="6172200" y="2971800"/>
            <a:ext cx="1143000" cy="11430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7200">
                <a:latin typeface="DejaVu Serif" charset="0"/>
              </a:rPr>
              <a:t>o</a:t>
            </a:r>
          </a:p>
        </p:txBody>
      </p:sp>
      <p:sp>
        <p:nvSpPr>
          <p:cNvPr id="26631" name="Rectangle 7"/>
          <p:cNvSpPr>
            <a:spLocks noChangeArrowheads="1"/>
          </p:cNvSpPr>
          <p:nvPr/>
        </p:nvSpPr>
        <p:spPr bwMode="auto">
          <a:xfrm>
            <a:off x="7315200" y="2971800"/>
            <a:ext cx="1143000" cy="11430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7200">
                <a:latin typeface="DejaVu Serif" charset="0"/>
              </a:rPr>
              <a:t>!</a:t>
            </a:r>
          </a:p>
        </p:txBody>
      </p:sp>
      <p:sp>
        <p:nvSpPr>
          <p:cNvPr id="26632" name="AutoShape 8"/>
          <p:cNvSpPr>
            <a:spLocks noChangeArrowheads="1"/>
          </p:cNvSpPr>
          <p:nvPr/>
        </p:nvSpPr>
        <p:spPr bwMode="auto">
          <a:xfrm>
            <a:off x="1828800" y="2057400"/>
            <a:ext cx="685800" cy="914400"/>
          </a:xfrm>
          <a:prstGeom prst="downArrow">
            <a:avLst>
              <a:gd name="adj1" fmla="val 49954"/>
              <a:gd name="adj2" fmla="val 52846"/>
            </a:avLst>
          </a:prstGeom>
          <a:solidFill>
            <a:srgbClr val="FFD32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633" name="Rectangle 9"/>
          <p:cNvSpPr>
            <a:spLocks noChangeArrowheads="1"/>
          </p:cNvSpPr>
          <p:nvPr/>
        </p:nvSpPr>
        <p:spPr bwMode="auto">
          <a:xfrm>
            <a:off x="1600200" y="5029200"/>
            <a:ext cx="1143000" cy="11430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7200">
                <a:latin typeface="DejaVu Serif" charset="0"/>
              </a:rPr>
              <a:t>!</a:t>
            </a:r>
          </a:p>
        </p:txBody>
      </p:sp>
      <p:sp>
        <p:nvSpPr>
          <p:cNvPr id="26634" name="Rectangle 10"/>
          <p:cNvSpPr>
            <a:spLocks noChangeArrowheads="1"/>
          </p:cNvSpPr>
          <p:nvPr/>
        </p:nvSpPr>
        <p:spPr bwMode="auto">
          <a:xfrm>
            <a:off x="2743200" y="5029200"/>
            <a:ext cx="1143000" cy="11430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7200">
                <a:latin typeface="DejaVu Serif" charset="0"/>
              </a:rPr>
              <a:t>o</a:t>
            </a:r>
          </a:p>
        </p:txBody>
      </p:sp>
      <p:sp>
        <p:nvSpPr>
          <p:cNvPr id="26635" name="Rectangle 11"/>
          <p:cNvSpPr>
            <a:spLocks noChangeArrowheads="1"/>
          </p:cNvSpPr>
          <p:nvPr/>
        </p:nvSpPr>
        <p:spPr bwMode="auto">
          <a:xfrm>
            <a:off x="3886200" y="5029200"/>
            <a:ext cx="1143000" cy="11430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7200">
                <a:latin typeface="DejaVu Serif" charset="0"/>
              </a:rPr>
              <a:t>l</a:t>
            </a:r>
          </a:p>
        </p:txBody>
      </p:sp>
      <p:sp>
        <p:nvSpPr>
          <p:cNvPr id="26636" name="Rectangle 12"/>
          <p:cNvSpPr>
            <a:spLocks noChangeArrowheads="1"/>
          </p:cNvSpPr>
          <p:nvPr/>
        </p:nvSpPr>
        <p:spPr bwMode="auto">
          <a:xfrm>
            <a:off x="5029200" y="5029200"/>
            <a:ext cx="1143000" cy="11430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7200">
                <a:latin typeface="DejaVu Serif" charset="0"/>
              </a:rPr>
              <a:t>l</a:t>
            </a:r>
          </a:p>
        </p:txBody>
      </p:sp>
      <p:sp>
        <p:nvSpPr>
          <p:cNvPr id="26637" name="Rectangle 13"/>
          <p:cNvSpPr>
            <a:spLocks noChangeArrowheads="1"/>
          </p:cNvSpPr>
          <p:nvPr/>
        </p:nvSpPr>
        <p:spPr bwMode="auto">
          <a:xfrm>
            <a:off x="6172200" y="5029200"/>
            <a:ext cx="1143000" cy="11430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7200">
                <a:latin typeface="DejaVu Serif" charset="0"/>
              </a:rPr>
              <a:t>e</a:t>
            </a:r>
          </a:p>
        </p:txBody>
      </p:sp>
      <p:sp>
        <p:nvSpPr>
          <p:cNvPr id="26638" name="Rectangle 14"/>
          <p:cNvSpPr>
            <a:spLocks noChangeArrowheads="1"/>
          </p:cNvSpPr>
          <p:nvPr/>
        </p:nvSpPr>
        <p:spPr bwMode="auto">
          <a:xfrm>
            <a:off x="7315200" y="5029200"/>
            <a:ext cx="1143000" cy="11430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7200">
                <a:latin typeface="DejaVu Serif" charset="0"/>
              </a:rPr>
              <a:t>H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Title Placeholder 1"/>
          <p:cNvSpPr txBox="1">
            <a:spLocks/>
          </p:cNvSpPr>
          <p:nvPr/>
        </p:nvSpPr>
        <p:spPr>
          <a:xfrm>
            <a:off x="0" y="317"/>
            <a:ext cx="10080625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>
                <a:latin typeface="Calibri"/>
                <a:cs typeface="Calibri"/>
              </a:rPr>
              <a:t>Reversing a String</a:t>
            </a:r>
            <a:endParaRPr lang="en-US" sz="4600" b="1" dirty="0">
              <a:latin typeface="Courier" charset="0"/>
              <a:ea typeface="Courier" charset="0"/>
              <a:cs typeface="Courie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357472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ChangeArrowheads="1"/>
          </p:cNvSpPr>
          <p:nvPr/>
        </p:nvSpPr>
        <p:spPr bwMode="auto">
          <a:xfrm>
            <a:off x="1600200" y="2971800"/>
            <a:ext cx="1143000" cy="11430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7200">
                <a:latin typeface="DejaVu Serif" charset="0"/>
              </a:rPr>
              <a:t>H</a:t>
            </a:r>
          </a:p>
        </p:txBody>
      </p:sp>
      <p:sp>
        <p:nvSpPr>
          <p:cNvPr id="27651" name="Rectangle 3"/>
          <p:cNvSpPr>
            <a:spLocks noChangeArrowheads="1"/>
          </p:cNvSpPr>
          <p:nvPr/>
        </p:nvSpPr>
        <p:spPr bwMode="auto">
          <a:xfrm>
            <a:off x="2743200" y="2971800"/>
            <a:ext cx="1143000" cy="11430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7200">
                <a:latin typeface="DejaVu Serif" charset="0"/>
              </a:rPr>
              <a:t>e</a:t>
            </a:r>
          </a:p>
        </p:txBody>
      </p:sp>
      <p:sp>
        <p:nvSpPr>
          <p:cNvPr id="27652" name="Rectangle 4"/>
          <p:cNvSpPr>
            <a:spLocks noChangeArrowheads="1"/>
          </p:cNvSpPr>
          <p:nvPr/>
        </p:nvSpPr>
        <p:spPr bwMode="auto">
          <a:xfrm>
            <a:off x="3886200" y="2971800"/>
            <a:ext cx="1143000" cy="11430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7200">
                <a:latin typeface="DejaVu Serif" charset="0"/>
              </a:rPr>
              <a:t>l</a:t>
            </a:r>
          </a:p>
        </p:txBody>
      </p:sp>
      <p:sp>
        <p:nvSpPr>
          <p:cNvPr id="27653" name="Rectangle 5"/>
          <p:cNvSpPr>
            <a:spLocks noChangeArrowheads="1"/>
          </p:cNvSpPr>
          <p:nvPr/>
        </p:nvSpPr>
        <p:spPr bwMode="auto">
          <a:xfrm>
            <a:off x="5029200" y="2971800"/>
            <a:ext cx="1143000" cy="11430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7200">
                <a:latin typeface="DejaVu Serif" charset="0"/>
              </a:rPr>
              <a:t>l</a:t>
            </a:r>
          </a:p>
        </p:txBody>
      </p:sp>
      <p:sp>
        <p:nvSpPr>
          <p:cNvPr id="27654" name="Rectangle 6"/>
          <p:cNvSpPr>
            <a:spLocks noChangeArrowheads="1"/>
          </p:cNvSpPr>
          <p:nvPr/>
        </p:nvSpPr>
        <p:spPr bwMode="auto">
          <a:xfrm>
            <a:off x="6172200" y="2971800"/>
            <a:ext cx="1143000" cy="11430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7200">
                <a:latin typeface="DejaVu Serif" charset="0"/>
              </a:rPr>
              <a:t>o</a:t>
            </a:r>
          </a:p>
        </p:txBody>
      </p:sp>
      <p:sp>
        <p:nvSpPr>
          <p:cNvPr id="27655" name="Rectangle 7"/>
          <p:cNvSpPr>
            <a:spLocks noChangeArrowheads="1"/>
          </p:cNvSpPr>
          <p:nvPr/>
        </p:nvSpPr>
        <p:spPr bwMode="auto">
          <a:xfrm>
            <a:off x="7315200" y="2971800"/>
            <a:ext cx="1143000" cy="11430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7200">
                <a:latin typeface="DejaVu Serif" charset="0"/>
              </a:rPr>
              <a:t>!</a:t>
            </a:r>
          </a:p>
        </p:txBody>
      </p:sp>
      <p:sp>
        <p:nvSpPr>
          <p:cNvPr id="27656" name="Rectangle 8"/>
          <p:cNvSpPr>
            <a:spLocks noChangeArrowheads="1"/>
          </p:cNvSpPr>
          <p:nvPr/>
        </p:nvSpPr>
        <p:spPr bwMode="auto">
          <a:xfrm>
            <a:off x="1600200" y="5029200"/>
            <a:ext cx="1143000" cy="11430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7200">
                <a:latin typeface="DejaVu Serif" charset="0"/>
              </a:rPr>
              <a:t>!</a:t>
            </a:r>
          </a:p>
        </p:txBody>
      </p:sp>
      <p:sp>
        <p:nvSpPr>
          <p:cNvPr id="27657" name="Rectangle 9"/>
          <p:cNvSpPr>
            <a:spLocks noChangeArrowheads="1"/>
          </p:cNvSpPr>
          <p:nvPr/>
        </p:nvSpPr>
        <p:spPr bwMode="auto">
          <a:xfrm>
            <a:off x="2743200" y="5029200"/>
            <a:ext cx="1143000" cy="11430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7200">
                <a:latin typeface="DejaVu Serif" charset="0"/>
              </a:rPr>
              <a:t>o</a:t>
            </a:r>
          </a:p>
        </p:txBody>
      </p:sp>
      <p:sp>
        <p:nvSpPr>
          <p:cNvPr id="27658" name="Rectangle 10"/>
          <p:cNvSpPr>
            <a:spLocks noChangeArrowheads="1"/>
          </p:cNvSpPr>
          <p:nvPr/>
        </p:nvSpPr>
        <p:spPr bwMode="auto">
          <a:xfrm>
            <a:off x="3886200" y="5029200"/>
            <a:ext cx="1143000" cy="11430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7200">
                <a:latin typeface="DejaVu Serif" charset="0"/>
              </a:rPr>
              <a:t>l</a:t>
            </a:r>
          </a:p>
        </p:txBody>
      </p:sp>
      <p:sp>
        <p:nvSpPr>
          <p:cNvPr id="27659" name="Rectangle 11"/>
          <p:cNvSpPr>
            <a:spLocks noChangeArrowheads="1"/>
          </p:cNvSpPr>
          <p:nvPr/>
        </p:nvSpPr>
        <p:spPr bwMode="auto">
          <a:xfrm>
            <a:off x="5029200" y="5029200"/>
            <a:ext cx="1143000" cy="11430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7200">
                <a:latin typeface="DejaVu Serif" charset="0"/>
              </a:rPr>
              <a:t>l</a:t>
            </a:r>
          </a:p>
        </p:txBody>
      </p:sp>
      <p:sp>
        <p:nvSpPr>
          <p:cNvPr id="27660" name="Rectangle 12"/>
          <p:cNvSpPr>
            <a:spLocks noChangeArrowheads="1"/>
          </p:cNvSpPr>
          <p:nvPr/>
        </p:nvSpPr>
        <p:spPr bwMode="auto">
          <a:xfrm>
            <a:off x="6172200" y="5029200"/>
            <a:ext cx="1143000" cy="11430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7200">
                <a:latin typeface="DejaVu Serif" charset="0"/>
              </a:rPr>
              <a:t>e</a:t>
            </a:r>
          </a:p>
        </p:txBody>
      </p:sp>
      <p:sp>
        <p:nvSpPr>
          <p:cNvPr id="27661" name="Rectangle 13"/>
          <p:cNvSpPr>
            <a:spLocks noChangeArrowheads="1"/>
          </p:cNvSpPr>
          <p:nvPr/>
        </p:nvSpPr>
        <p:spPr bwMode="auto">
          <a:xfrm>
            <a:off x="7315200" y="5029200"/>
            <a:ext cx="1143000" cy="11430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7200">
                <a:latin typeface="DejaVu Serif" charset="0"/>
              </a:rPr>
              <a:t>H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Title Placeholder 1"/>
          <p:cNvSpPr txBox="1">
            <a:spLocks/>
          </p:cNvSpPr>
          <p:nvPr/>
        </p:nvSpPr>
        <p:spPr>
          <a:xfrm>
            <a:off x="0" y="317"/>
            <a:ext cx="10080625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>
                <a:latin typeface="Calibri"/>
                <a:cs typeface="Calibri"/>
              </a:rPr>
              <a:t>Reversing a String</a:t>
            </a:r>
            <a:endParaRPr lang="en-US" sz="4600" b="1" dirty="0">
              <a:latin typeface="Courier" charset="0"/>
              <a:ea typeface="Courier" charset="0"/>
              <a:cs typeface="Courie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333480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ChangeArrowheads="1"/>
          </p:cNvSpPr>
          <p:nvPr/>
        </p:nvSpPr>
        <p:spPr bwMode="auto">
          <a:xfrm>
            <a:off x="1600200" y="2971800"/>
            <a:ext cx="1143000" cy="11430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7200">
                <a:latin typeface="DejaVu Serif" charset="0"/>
              </a:rPr>
              <a:t>H</a:t>
            </a:r>
          </a:p>
        </p:txBody>
      </p:sp>
      <p:sp>
        <p:nvSpPr>
          <p:cNvPr id="28675" name="Rectangle 3"/>
          <p:cNvSpPr>
            <a:spLocks noChangeArrowheads="1"/>
          </p:cNvSpPr>
          <p:nvPr/>
        </p:nvSpPr>
        <p:spPr bwMode="auto">
          <a:xfrm>
            <a:off x="2743200" y="2971800"/>
            <a:ext cx="1143000" cy="11430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7200">
                <a:latin typeface="DejaVu Serif" charset="0"/>
              </a:rPr>
              <a:t>e</a:t>
            </a:r>
          </a:p>
        </p:txBody>
      </p:sp>
      <p:sp>
        <p:nvSpPr>
          <p:cNvPr id="28676" name="Rectangle 4"/>
          <p:cNvSpPr>
            <a:spLocks noChangeArrowheads="1"/>
          </p:cNvSpPr>
          <p:nvPr/>
        </p:nvSpPr>
        <p:spPr bwMode="auto">
          <a:xfrm>
            <a:off x="3886200" y="2971800"/>
            <a:ext cx="1143000" cy="11430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7200">
                <a:latin typeface="DejaVu Serif" charset="0"/>
              </a:rPr>
              <a:t>l</a:t>
            </a:r>
          </a:p>
        </p:txBody>
      </p:sp>
      <p:sp>
        <p:nvSpPr>
          <p:cNvPr id="28677" name="Rectangle 5"/>
          <p:cNvSpPr>
            <a:spLocks noChangeArrowheads="1"/>
          </p:cNvSpPr>
          <p:nvPr/>
        </p:nvSpPr>
        <p:spPr bwMode="auto">
          <a:xfrm>
            <a:off x="5029200" y="2971800"/>
            <a:ext cx="1143000" cy="11430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7200">
                <a:latin typeface="DejaVu Serif" charset="0"/>
              </a:rPr>
              <a:t>l</a:t>
            </a:r>
          </a:p>
        </p:txBody>
      </p:sp>
      <p:sp>
        <p:nvSpPr>
          <p:cNvPr id="28678" name="Rectangle 6"/>
          <p:cNvSpPr>
            <a:spLocks noChangeArrowheads="1"/>
          </p:cNvSpPr>
          <p:nvPr/>
        </p:nvSpPr>
        <p:spPr bwMode="auto">
          <a:xfrm>
            <a:off x="6172200" y="2971800"/>
            <a:ext cx="1143000" cy="11430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7200">
                <a:latin typeface="DejaVu Serif" charset="0"/>
              </a:rPr>
              <a:t>o</a:t>
            </a:r>
          </a:p>
        </p:txBody>
      </p:sp>
      <p:sp>
        <p:nvSpPr>
          <p:cNvPr id="28679" name="Rectangle 7"/>
          <p:cNvSpPr>
            <a:spLocks noChangeArrowheads="1"/>
          </p:cNvSpPr>
          <p:nvPr/>
        </p:nvSpPr>
        <p:spPr bwMode="auto">
          <a:xfrm>
            <a:off x="7315200" y="2971800"/>
            <a:ext cx="1143000" cy="11430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7200">
                <a:latin typeface="DejaVu Serif" charset="0"/>
              </a:rPr>
              <a:t>!</a:t>
            </a:r>
          </a:p>
        </p:txBody>
      </p:sp>
      <p:sp>
        <p:nvSpPr>
          <p:cNvPr id="28680" name="AutoShape 8"/>
          <p:cNvSpPr>
            <a:spLocks noChangeArrowheads="1"/>
          </p:cNvSpPr>
          <p:nvPr/>
        </p:nvSpPr>
        <p:spPr bwMode="auto">
          <a:xfrm>
            <a:off x="1828800" y="2057400"/>
            <a:ext cx="685800" cy="914400"/>
          </a:xfrm>
          <a:prstGeom prst="downArrow">
            <a:avLst>
              <a:gd name="adj1" fmla="val 49954"/>
              <a:gd name="adj2" fmla="val 52846"/>
            </a:avLst>
          </a:prstGeom>
          <a:solidFill>
            <a:srgbClr val="FFD32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Title Placeholder 1"/>
          <p:cNvSpPr txBox="1">
            <a:spLocks/>
          </p:cNvSpPr>
          <p:nvPr/>
        </p:nvSpPr>
        <p:spPr>
          <a:xfrm>
            <a:off x="0" y="317"/>
            <a:ext cx="10080625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>
                <a:latin typeface="Calibri"/>
                <a:cs typeface="Calibri"/>
              </a:rPr>
              <a:t>Reversing a String</a:t>
            </a:r>
            <a:endParaRPr lang="en-US" sz="4600" b="1" dirty="0">
              <a:latin typeface="Courier" charset="0"/>
              <a:ea typeface="Courier" charset="0"/>
              <a:cs typeface="Courie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017944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80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1600200" y="2971800"/>
            <a:ext cx="1143000" cy="11430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7200">
                <a:latin typeface="DejaVu Serif" charset="0"/>
              </a:rPr>
              <a:t>H</a:t>
            </a:r>
          </a:p>
        </p:txBody>
      </p:sp>
      <p:sp>
        <p:nvSpPr>
          <p:cNvPr id="29699" name="Rectangle 3"/>
          <p:cNvSpPr>
            <a:spLocks noChangeArrowheads="1"/>
          </p:cNvSpPr>
          <p:nvPr/>
        </p:nvSpPr>
        <p:spPr bwMode="auto">
          <a:xfrm>
            <a:off x="2743200" y="2971800"/>
            <a:ext cx="1143000" cy="11430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7200">
                <a:latin typeface="DejaVu Serif" charset="0"/>
              </a:rPr>
              <a:t>e</a:t>
            </a:r>
          </a:p>
        </p:txBody>
      </p:sp>
      <p:sp>
        <p:nvSpPr>
          <p:cNvPr id="29700" name="Rectangle 4"/>
          <p:cNvSpPr>
            <a:spLocks noChangeArrowheads="1"/>
          </p:cNvSpPr>
          <p:nvPr/>
        </p:nvSpPr>
        <p:spPr bwMode="auto">
          <a:xfrm>
            <a:off x="3886200" y="2971800"/>
            <a:ext cx="1143000" cy="11430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7200">
                <a:latin typeface="DejaVu Serif" charset="0"/>
              </a:rPr>
              <a:t>l</a:t>
            </a:r>
          </a:p>
        </p:txBody>
      </p:sp>
      <p:sp>
        <p:nvSpPr>
          <p:cNvPr id="29701" name="Rectangle 5"/>
          <p:cNvSpPr>
            <a:spLocks noChangeArrowheads="1"/>
          </p:cNvSpPr>
          <p:nvPr/>
        </p:nvSpPr>
        <p:spPr bwMode="auto">
          <a:xfrm>
            <a:off x="5029200" y="2971800"/>
            <a:ext cx="1143000" cy="11430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7200">
                <a:latin typeface="DejaVu Serif" charset="0"/>
              </a:rPr>
              <a:t>l</a:t>
            </a:r>
          </a:p>
        </p:txBody>
      </p:sp>
      <p:sp>
        <p:nvSpPr>
          <p:cNvPr id="29702" name="Rectangle 6"/>
          <p:cNvSpPr>
            <a:spLocks noChangeArrowheads="1"/>
          </p:cNvSpPr>
          <p:nvPr/>
        </p:nvSpPr>
        <p:spPr bwMode="auto">
          <a:xfrm>
            <a:off x="6172200" y="2971800"/>
            <a:ext cx="1143000" cy="11430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7200">
                <a:latin typeface="DejaVu Serif" charset="0"/>
              </a:rPr>
              <a:t>o</a:t>
            </a:r>
          </a:p>
        </p:txBody>
      </p:sp>
      <p:sp>
        <p:nvSpPr>
          <p:cNvPr id="29703" name="Rectangle 7"/>
          <p:cNvSpPr>
            <a:spLocks noChangeArrowheads="1"/>
          </p:cNvSpPr>
          <p:nvPr/>
        </p:nvSpPr>
        <p:spPr bwMode="auto">
          <a:xfrm>
            <a:off x="7315200" y="2971800"/>
            <a:ext cx="1143000" cy="11430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7200">
                <a:latin typeface="DejaVu Serif" charset="0"/>
              </a:rPr>
              <a:t>!</a:t>
            </a:r>
          </a:p>
        </p:txBody>
      </p:sp>
      <p:sp>
        <p:nvSpPr>
          <p:cNvPr id="29704" name="Rectangle 8"/>
          <p:cNvSpPr>
            <a:spLocks noChangeArrowheads="1"/>
          </p:cNvSpPr>
          <p:nvPr/>
        </p:nvSpPr>
        <p:spPr bwMode="auto">
          <a:xfrm>
            <a:off x="1600200" y="5029200"/>
            <a:ext cx="1143000" cy="11430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7200">
                <a:latin typeface="DejaVu Serif" charset="0"/>
              </a:rPr>
              <a:t>H</a:t>
            </a:r>
          </a:p>
        </p:txBody>
      </p:sp>
      <p:sp>
        <p:nvSpPr>
          <p:cNvPr id="29705" name="AutoShape 9"/>
          <p:cNvSpPr>
            <a:spLocks noChangeArrowheads="1"/>
          </p:cNvSpPr>
          <p:nvPr/>
        </p:nvSpPr>
        <p:spPr bwMode="auto">
          <a:xfrm>
            <a:off x="2971800" y="2057400"/>
            <a:ext cx="685800" cy="914400"/>
          </a:xfrm>
          <a:prstGeom prst="downArrow">
            <a:avLst>
              <a:gd name="adj1" fmla="val 49954"/>
              <a:gd name="adj2" fmla="val 52846"/>
            </a:avLst>
          </a:prstGeom>
          <a:solidFill>
            <a:srgbClr val="FFD32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" name="Title Placeholder 1"/>
          <p:cNvSpPr txBox="1">
            <a:spLocks/>
          </p:cNvSpPr>
          <p:nvPr/>
        </p:nvSpPr>
        <p:spPr>
          <a:xfrm>
            <a:off x="0" y="317"/>
            <a:ext cx="10080625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>
                <a:latin typeface="Calibri"/>
                <a:cs typeface="Calibri"/>
              </a:rPr>
              <a:t>Reversing a String</a:t>
            </a:r>
            <a:endParaRPr lang="en-US" sz="4600" b="1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894496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ChangeArrowheads="1"/>
          </p:cNvSpPr>
          <p:nvPr/>
        </p:nvSpPr>
        <p:spPr bwMode="auto">
          <a:xfrm>
            <a:off x="1600200" y="2971800"/>
            <a:ext cx="1143000" cy="11430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7200">
                <a:latin typeface="DejaVu Serif" charset="0"/>
              </a:rPr>
              <a:t>H</a:t>
            </a:r>
          </a:p>
        </p:txBody>
      </p:sp>
      <p:sp>
        <p:nvSpPr>
          <p:cNvPr id="30723" name="Rectangle 3"/>
          <p:cNvSpPr>
            <a:spLocks noChangeArrowheads="1"/>
          </p:cNvSpPr>
          <p:nvPr/>
        </p:nvSpPr>
        <p:spPr bwMode="auto">
          <a:xfrm>
            <a:off x="2743200" y="2971800"/>
            <a:ext cx="1143000" cy="11430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7200">
                <a:latin typeface="DejaVu Serif" charset="0"/>
              </a:rPr>
              <a:t>e</a:t>
            </a:r>
          </a:p>
        </p:txBody>
      </p:sp>
      <p:sp>
        <p:nvSpPr>
          <p:cNvPr id="30724" name="Rectangle 4"/>
          <p:cNvSpPr>
            <a:spLocks noChangeArrowheads="1"/>
          </p:cNvSpPr>
          <p:nvPr/>
        </p:nvSpPr>
        <p:spPr bwMode="auto">
          <a:xfrm>
            <a:off x="3886200" y="2971800"/>
            <a:ext cx="1143000" cy="11430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7200">
                <a:latin typeface="DejaVu Serif" charset="0"/>
              </a:rPr>
              <a:t>l</a:t>
            </a:r>
          </a:p>
        </p:txBody>
      </p:sp>
      <p:sp>
        <p:nvSpPr>
          <p:cNvPr id="30725" name="Rectangle 5"/>
          <p:cNvSpPr>
            <a:spLocks noChangeArrowheads="1"/>
          </p:cNvSpPr>
          <p:nvPr/>
        </p:nvSpPr>
        <p:spPr bwMode="auto">
          <a:xfrm>
            <a:off x="5029200" y="2971800"/>
            <a:ext cx="1143000" cy="11430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7200">
                <a:latin typeface="DejaVu Serif" charset="0"/>
              </a:rPr>
              <a:t>l</a:t>
            </a:r>
          </a:p>
        </p:txBody>
      </p:sp>
      <p:sp>
        <p:nvSpPr>
          <p:cNvPr id="30726" name="Rectangle 6"/>
          <p:cNvSpPr>
            <a:spLocks noChangeArrowheads="1"/>
          </p:cNvSpPr>
          <p:nvPr/>
        </p:nvSpPr>
        <p:spPr bwMode="auto">
          <a:xfrm>
            <a:off x="6172200" y="2971800"/>
            <a:ext cx="1143000" cy="11430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7200">
                <a:latin typeface="DejaVu Serif" charset="0"/>
              </a:rPr>
              <a:t>o</a:t>
            </a:r>
          </a:p>
        </p:txBody>
      </p:sp>
      <p:sp>
        <p:nvSpPr>
          <p:cNvPr id="30727" name="Rectangle 7"/>
          <p:cNvSpPr>
            <a:spLocks noChangeArrowheads="1"/>
          </p:cNvSpPr>
          <p:nvPr/>
        </p:nvSpPr>
        <p:spPr bwMode="auto">
          <a:xfrm>
            <a:off x="7315200" y="2971800"/>
            <a:ext cx="1143000" cy="11430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7200">
                <a:latin typeface="DejaVu Serif" charset="0"/>
              </a:rPr>
              <a:t>!</a:t>
            </a:r>
          </a:p>
        </p:txBody>
      </p:sp>
      <p:sp>
        <p:nvSpPr>
          <p:cNvPr id="30728" name="Rectangle 8"/>
          <p:cNvSpPr>
            <a:spLocks noChangeArrowheads="1"/>
          </p:cNvSpPr>
          <p:nvPr/>
        </p:nvSpPr>
        <p:spPr bwMode="auto">
          <a:xfrm>
            <a:off x="2743200" y="5029200"/>
            <a:ext cx="1143000" cy="11430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7200">
                <a:latin typeface="DejaVu Serif" charset="0"/>
              </a:rPr>
              <a:t>H</a:t>
            </a:r>
          </a:p>
        </p:txBody>
      </p:sp>
      <p:sp>
        <p:nvSpPr>
          <p:cNvPr id="30729" name="Rectangle 9"/>
          <p:cNvSpPr>
            <a:spLocks noChangeArrowheads="1"/>
          </p:cNvSpPr>
          <p:nvPr/>
        </p:nvSpPr>
        <p:spPr bwMode="auto">
          <a:xfrm>
            <a:off x="1600200" y="5029200"/>
            <a:ext cx="1143000" cy="11430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7200">
                <a:latin typeface="DejaVu Serif" charset="0"/>
              </a:rPr>
              <a:t>e</a:t>
            </a:r>
          </a:p>
        </p:txBody>
      </p:sp>
      <p:sp>
        <p:nvSpPr>
          <p:cNvPr id="30730" name="AutoShape 10"/>
          <p:cNvSpPr>
            <a:spLocks noChangeArrowheads="1"/>
          </p:cNvSpPr>
          <p:nvPr/>
        </p:nvSpPr>
        <p:spPr bwMode="auto">
          <a:xfrm>
            <a:off x="4114800" y="2057400"/>
            <a:ext cx="685800" cy="914400"/>
          </a:xfrm>
          <a:prstGeom prst="downArrow">
            <a:avLst>
              <a:gd name="adj1" fmla="val 49954"/>
              <a:gd name="adj2" fmla="val 52846"/>
            </a:avLst>
          </a:prstGeom>
          <a:solidFill>
            <a:srgbClr val="FFD32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Title Placeholder 1"/>
          <p:cNvSpPr txBox="1">
            <a:spLocks/>
          </p:cNvSpPr>
          <p:nvPr/>
        </p:nvSpPr>
        <p:spPr>
          <a:xfrm>
            <a:off x="0" y="317"/>
            <a:ext cx="10080625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>
                <a:latin typeface="Calibri"/>
                <a:cs typeface="Calibri"/>
              </a:rPr>
              <a:t>Reversing a String</a:t>
            </a:r>
            <a:endParaRPr lang="en-US" sz="4600" b="1" dirty="0">
              <a:latin typeface="Courier" charset="0"/>
              <a:ea typeface="Courier" charset="0"/>
              <a:cs typeface="Courie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258452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1600200" y="2971800"/>
            <a:ext cx="1143000" cy="11430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7200">
                <a:latin typeface="DejaVu Serif" charset="0"/>
              </a:rPr>
              <a:t>H</a:t>
            </a:r>
          </a:p>
        </p:txBody>
      </p:sp>
      <p:sp>
        <p:nvSpPr>
          <p:cNvPr id="31747" name="Rectangle 3"/>
          <p:cNvSpPr>
            <a:spLocks noChangeArrowheads="1"/>
          </p:cNvSpPr>
          <p:nvPr/>
        </p:nvSpPr>
        <p:spPr bwMode="auto">
          <a:xfrm>
            <a:off x="2743200" y="2971800"/>
            <a:ext cx="1143000" cy="11430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7200">
                <a:latin typeface="DejaVu Serif" charset="0"/>
              </a:rPr>
              <a:t>e</a:t>
            </a:r>
          </a:p>
        </p:txBody>
      </p:sp>
      <p:sp>
        <p:nvSpPr>
          <p:cNvPr id="31748" name="Rectangle 4"/>
          <p:cNvSpPr>
            <a:spLocks noChangeArrowheads="1"/>
          </p:cNvSpPr>
          <p:nvPr/>
        </p:nvSpPr>
        <p:spPr bwMode="auto">
          <a:xfrm>
            <a:off x="3886200" y="2971800"/>
            <a:ext cx="1143000" cy="11430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7200">
                <a:latin typeface="DejaVu Serif" charset="0"/>
              </a:rPr>
              <a:t>l</a:t>
            </a:r>
          </a:p>
        </p:txBody>
      </p:sp>
      <p:sp>
        <p:nvSpPr>
          <p:cNvPr id="31749" name="Rectangle 5"/>
          <p:cNvSpPr>
            <a:spLocks noChangeArrowheads="1"/>
          </p:cNvSpPr>
          <p:nvPr/>
        </p:nvSpPr>
        <p:spPr bwMode="auto">
          <a:xfrm>
            <a:off x="5029200" y="2971800"/>
            <a:ext cx="1143000" cy="11430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7200">
                <a:latin typeface="DejaVu Serif" charset="0"/>
              </a:rPr>
              <a:t>l</a:t>
            </a:r>
          </a:p>
        </p:txBody>
      </p:sp>
      <p:sp>
        <p:nvSpPr>
          <p:cNvPr id="31750" name="Rectangle 6"/>
          <p:cNvSpPr>
            <a:spLocks noChangeArrowheads="1"/>
          </p:cNvSpPr>
          <p:nvPr/>
        </p:nvSpPr>
        <p:spPr bwMode="auto">
          <a:xfrm>
            <a:off x="6172200" y="2971800"/>
            <a:ext cx="1143000" cy="11430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7200">
                <a:latin typeface="DejaVu Serif" charset="0"/>
              </a:rPr>
              <a:t>o</a:t>
            </a:r>
          </a:p>
        </p:txBody>
      </p:sp>
      <p:sp>
        <p:nvSpPr>
          <p:cNvPr id="31751" name="Rectangle 7"/>
          <p:cNvSpPr>
            <a:spLocks noChangeArrowheads="1"/>
          </p:cNvSpPr>
          <p:nvPr/>
        </p:nvSpPr>
        <p:spPr bwMode="auto">
          <a:xfrm>
            <a:off x="7315200" y="2971800"/>
            <a:ext cx="1143000" cy="11430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7200">
                <a:latin typeface="DejaVu Serif" charset="0"/>
              </a:rPr>
              <a:t>!</a:t>
            </a:r>
          </a:p>
        </p:txBody>
      </p:sp>
      <p:sp>
        <p:nvSpPr>
          <p:cNvPr id="31752" name="Rectangle 8"/>
          <p:cNvSpPr>
            <a:spLocks noChangeArrowheads="1"/>
          </p:cNvSpPr>
          <p:nvPr/>
        </p:nvSpPr>
        <p:spPr bwMode="auto">
          <a:xfrm>
            <a:off x="3886200" y="5029200"/>
            <a:ext cx="1143000" cy="11430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7200">
                <a:latin typeface="DejaVu Serif" charset="0"/>
              </a:rPr>
              <a:t>H</a:t>
            </a:r>
          </a:p>
        </p:txBody>
      </p:sp>
      <p:sp>
        <p:nvSpPr>
          <p:cNvPr id="31753" name="Rectangle 9"/>
          <p:cNvSpPr>
            <a:spLocks noChangeArrowheads="1"/>
          </p:cNvSpPr>
          <p:nvPr/>
        </p:nvSpPr>
        <p:spPr bwMode="auto">
          <a:xfrm>
            <a:off x="2743200" y="5029200"/>
            <a:ext cx="1143000" cy="11430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7200">
                <a:latin typeface="DejaVu Serif" charset="0"/>
              </a:rPr>
              <a:t>e</a:t>
            </a:r>
          </a:p>
        </p:txBody>
      </p:sp>
      <p:sp>
        <p:nvSpPr>
          <p:cNvPr id="31754" name="Rectangle 10"/>
          <p:cNvSpPr>
            <a:spLocks noChangeArrowheads="1"/>
          </p:cNvSpPr>
          <p:nvPr/>
        </p:nvSpPr>
        <p:spPr bwMode="auto">
          <a:xfrm>
            <a:off x="1600200" y="5029200"/>
            <a:ext cx="1143000" cy="11430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7200">
                <a:latin typeface="DejaVu Serif" charset="0"/>
              </a:rPr>
              <a:t>l</a:t>
            </a:r>
          </a:p>
        </p:txBody>
      </p:sp>
      <p:sp>
        <p:nvSpPr>
          <p:cNvPr id="31755" name="AutoShape 11"/>
          <p:cNvSpPr>
            <a:spLocks noChangeArrowheads="1"/>
          </p:cNvSpPr>
          <p:nvPr/>
        </p:nvSpPr>
        <p:spPr bwMode="auto">
          <a:xfrm>
            <a:off x="5257800" y="2057400"/>
            <a:ext cx="685800" cy="914400"/>
          </a:xfrm>
          <a:prstGeom prst="downArrow">
            <a:avLst>
              <a:gd name="adj1" fmla="val 49954"/>
              <a:gd name="adj2" fmla="val 52846"/>
            </a:avLst>
          </a:prstGeom>
          <a:solidFill>
            <a:srgbClr val="FFD32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Title Placeholder 1"/>
          <p:cNvSpPr txBox="1">
            <a:spLocks/>
          </p:cNvSpPr>
          <p:nvPr/>
        </p:nvSpPr>
        <p:spPr>
          <a:xfrm>
            <a:off x="0" y="317"/>
            <a:ext cx="10080625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>
                <a:latin typeface="Calibri"/>
                <a:cs typeface="Calibri"/>
              </a:rPr>
              <a:t>Reversing a String</a:t>
            </a:r>
            <a:endParaRPr lang="en-US" sz="4600" b="1" dirty="0">
              <a:latin typeface="Courier" charset="0"/>
              <a:ea typeface="Courier" charset="0"/>
              <a:cs typeface="Courie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594697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ChangeArrowheads="1"/>
          </p:cNvSpPr>
          <p:nvPr/>
        </p:nvSpPr>
        <p:spPr bwMode="auto">
          <a:xfrm>
            <a:off x="1600200" y="2971800"/>
            <a:ext cx="1143000" cy="11430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7200">
                <a:latin typeface="DejaVu Serif" charset="0"/>
              </a:rPr>
              <a:t>H</a:t>
            </a:r>
          </a:p>
        </p:txBody>
      </p:sp>
      <p:sp>
        <p:nvSpPr>
          <p:cNvPr id="32771" name="Rectangle 3"/>
          <p:cNvSpPr>
            <a:spLocks noChangeArrowheads="1"/>
          </p:cNvSpPr>
          <p:nvPr/>
        </p:nvSpPr>
        <p:spPr bwMode="auto">
          <a:xfrm>
            <a:off x="2743200" y="2971800"/>
            <a:ext cx="1143000" cy="11430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7200">
                <a:latin typeface="DejaVu Serif" charset="0"/>
              </a:rPr>
              <a:t>e</a:t>
            </a:r>
          </a:p>
        </p:txBody>
      </p:sp>
      <p:sp>
        <p:nvSpPr>
          <p:cNvPr id="32772" name="Rectangle 4"/>
          <p:cNvSpPr>
            <a:spLocks noChangeArrowheads="1"/>
          </p:cNvSpPr>
          <p:nvPr/>
        </p:nvSpPr>
        <p:spPr bwMode="auto">
          <a:xfrm>
            <a:off x="3886200" y="2971800"/>
            <a:ext cx="1143000" cy="11430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7200">
                <a:latin typeface="DejaVu Serif" charset="0"/>
              </a:rPr>
              <a:t>l</a:t>
            </a:r>
          </a:p>
        </p:txBody>
      </p:sp>
      <p:sp>
        <p:nvSpPr>
          <p:cNvPr id="32773" name="Rectangle 5"/>
          <p:cNvSpPr>
            <a:spLocks noChangeArrowheads="1"/>
          </p:cNvSpPr>
          <p:nvPr/>
        </p:nvSpPr>
        <p:spPr bwMode="auto">
          <a:xfrm>
            <a:off x="5029200" y="2971800"/>
            <a:ext cx="1143000" cy="11430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7200">
                <a:latin typeface="DejaVu Serif" charset="0"/>
              </a:rPr>
              <a:t>l</a:t>
            </a:r>
          </a:p>
        </p:txBody>
      </p:sp>
      <p:sp>
        <p:nvSpPr>
          <p:cNvPr id="32774" name="Rectangle 6"/>
          <p:cNvSpPr>
            <a:spLocks noChangeArrowheads="1"/>
          </p:cNvSpPr>
          <p:nvPr/>
        </p:nvSpPr>
        <p:spPr bwMode="auto">
          <a:xfrm>
            <a:off x="6172200" y="2971800"/>
            <a:ext cx="1143000" cy="11430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7200">
                <a:latin typeface="DejaVu Serif" charset="0"/>
              </a:rPr>
              <a:t>o</a:t>
            </a:r>
          </a:p>
        </p:txBody>
      </p:sp>
      <p:sp>
        <p:nvSpPr>
          <p:cNvPr id="32775" name="Rectangle 7"/>
          <p:cNvSpPr>
            <a:spLocks noChangeArrowheads="1"/>
          </p:cNvSpPr>
          <p:nvPr/>
        </p:nvSpPr>
        <p:spPr bwMode="auto">
          <a:xfrm>
            <a:off x="7315200" y="2971800"/>
            <a:ext cx="1143000" cy="11430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7200">
                <a:latin typeface="DejaVu Serif" charset="0"/>
              </a:rPr>
              <a:t>!</a:t>
            </a:r>
          </a:p>
        </p:txBody>
      </p:sp>
      <p:sp>
        <p:nvSpPr>
          <p:cNvPr id="32776" name="Rectangle 8"/>
          <p:cNvSpPr>
            <a:spLocks noChangeArrowheads="1"/>
          </p:cNvSpPr>
          <p:nvPr/>
        </p:nvSpPr>
        <p:spPr bwMode="auto">
          <a:xfrm>
            <a:off x="5029200" y="5029200"/>
            <a:ext cx="1143000" cy="11430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7200">
                <a:latin typeface="DejaVu Serif" charset="0"/>
              </a:rPr>
              <a:t>H</a:t>
            </a:r>
          </a:p>
        </p:txBody>
      </p:sp>
      <p:sp>
        <p:nvSpPr>
          <p:cNvPr id="32777" name="Rectangle 9"/>
          <p:cNvSpPr>
            <a:spLocks noChangeArrowheads="1"/>
          </p:cNvSpPr>
          <p:nvPr/>
        </p:nvSpPr>
        <p:spPr bwMode="auto">
          <a:xfrm>
            <a:off x="3886200" y="5029200"/>
            <a:ext cx="1143000" cy="11430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7200">
                <a:latin typeface="DejaVu Serif" charset="0"/>
              </a:rPr>
              <a:t>e</a:t>
            </a:r>
          </a:p>
        </p:txBody>
      </p:sp>
      <p:sp>
        <p:nvSpPr>
          <p:cNvPr id="32778" name="Rectangle 10"/>
          <p:cNvSpPr>
            <a:spLocks noChangeArrowheads="1"/>
          </p:cNvSpPr>
          <p:nvPr/>
        </p:nvSpPr>
        <p:spPr bwMode="auto">
          <a:xfrm>
            <a:off x="2743200" y="5029200"/>
            <a:ext cx="1143000" cy="11430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7200">
                <a:latin typeface="DejaVu Serif" charset="0"/>
              </a:rPr>
              <a:t>l</a:t>
            </a:r>
          </a:p>
        </p:txBody>
      </p:sp>
      <p:sp>
        <p:nvSpPr>
          <p:cNvPr id="32779" name="Rectangle 11"/>
          <p:cNvSpPr>
            <a:spLocks noChangeArrowheads="1"/>
          </p:cNvSpPr>
          <p:nvPr/>
        </p:nvSpPr>
        <p:spPr bwMode="auto">
          <a:xfrm>
            <a:off x="1600200" y="5029200"/>
            <a:ext cx="1143000" cy="11430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7200">
                <a:latin typeface="DejaVu Serif" charset="0"/>
              </a:rPr>
              <a:t>l</a:t>
            </a:r>
          </a:p>
        </p:txBody>
      </p:sp>
      <p:sp>
        <p:nvSpPr>
          <p:cNvPr id="32780" name="AutoShape 12"/>
          <p:cNvSpPr>
            <a:spLocks noChangeArrowheads="1"/>
          </p:cNvSpPr>
          <p:nvPr/>
        </p:nvSpPr>
        <p:spPr bwMode="auto">
          <a:xfrm>
            <a:off x="6400800" y="2057400"/>
            <a:ext cx="685800" cy="914400"/>
          </a:xfrm>
          <a:prstGeom prst="downArrow">
            <a:avLst>
              <a:gd name="adj1" fmla="val 49954"/>
              <a:gd name="adj2" fmla="val 52846"/>
            </a:avLst>
          </a:prstGeom>
          <a:solidFill>
            <a:srgbClr val="FFD32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Title Placeholder 1"/>
          <p:cNvSpPr txBox="1">
            <a:spLocks/>
          </p:cNvSpPr>
          <p:nvPr/>
        </p:nvSpPr>
        <p:spPr>
          <a:xfrm>
            <a:off x="0" y="317"/>
            <a:ext cx="10080625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>
                <a:latin typeface="Calibri"/>
                <a:cs typeface="Calibri"/>
              </a:rPr>
              <a:t>Reversing a String</a:t>
            </a:r>
            <a:endParaRPr lang="en-US" sz="4600" b="1" dirty="0">
              <a:latin typeface="Courier" charset="0"/>
              <a:ea typeface="Courier" charset="0"/>
              <a:cs typeface="Courie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187141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1600200" y="2971800"/>
            <a:ext cx="1143000" cy="11430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7200">
                <a:latin typeface="DejaVu Serif" charset="0"/>
              </a:rPr>
              <a:t>H</a:t>
            </a:r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2743200" y="2971800"/>
            <a:ext cx="1143000" cy="11430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7200">
                <a:latin typeface="DejaVu Serif" charset="0"/>
              </a:rPr>
              <a:t>e</a:t>
            </a:r>
          </a:p>
        </p:txBody>
      </p:sp>
      <p:sp>
        <p:nvSpPr>
          <p:cNvPr id="33796" name="Rectangle 4"/>
          <p:cNvSpPr>
            <a:spLocks noChangeArrowheads="1"/>
          </p:cNvSpPr>
          <p:nvPr/>
        </p:nvSpPr>
        <p:spPr bwMode="auto">
          <a:xfrm>
            <a:off x="3886200" y="2971800"/>
            <a:ext cx="1143000" cy="11430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7200">
                <a:latin typeface="DejaVu Serif" charset="0"/>
              </a:rPr>
              <a:t>l</a:t>
            </a:r>
          </a:p>
        </p:txBody>
      </p:sp>
      <p:sp>
        <p:nvSpPr>
          <p:cNvPr id="33797" name="Rectangle 5"/>
          <p:cNvSpPr>
            <a:spLocks noChangeArrowheads="1"/>
          </p:cNvSpPr>
          <p:nvPr/>
        </p:nvSpPr>
        <p:spPr bwMode="auto">
          <a:xfrm>
            <a:off x="5029200" y="2971800"/>
            <a:ext cx="1143000" cy="11430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7200">
                <a:latin typeface="DejaVu Serif" charset="0"/>
              </a:rPr>
              <a:t>l</a:t>
            </a:r>
          </a:p>
        </p:txBody>
      </p:sp>
      <p:sp>
        <p:nvSpPr>
          <p:cNvPr id="33798" name="Rectangle 6"/>
          <p:cNvSpPr>
            <a:spLocks noChangeArrowheads="1"/>
          </p:cNvSpPr>
          <p:nvPr/>
        </p:nvSpPr>
        <p:spPr bwMode="auto">
          <a:xfrm>
            <a:off x="6172200" y="2971800"/>
            <a:ext cx="1143000" cy="11430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7200">
                <a:latin typeface="DejaVu Serif" charset="0"/>
              </a:rPr>
              <a:t>o</a:t>
            </a:r>
          </a:p>
        </p:txBody>
      </p:sp>
      <p:sp>
        <p:nvSpPr>
          <p:cNvPr id="33799" name="Rectangle 7"/>
          <p:cNvSpPr>
            <a:spLocks noChangeArrowheads="1"/>
          </p:cNvSpPr>
          <p:nvPr/>
        </p:nvSpPr>
        <p:spPr bwMode="auto">
          <a:xfrm>
            <a:off x="7315200" y="2971800"/>
            <a:ext cx="1143000" cy="11430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7200">
                <a:latin typeface="DejaVu Serif" charset="0"/>
              </a:rPr>
              <a:t>!</a:t>
            </a:r>
          </a:p>
        </p:txBody>
      </p:sp>
      <p:sp>
        <p:nvSpPr>
          <p:cNvPr id="33800" name="Rectangle 8"/>
          <p:cNvSpPr>
            <a:spLocks noChangeArrowheads="1"/>
          </p:cNvSpPr>
          <p:nvPr/>
        </p:nvSpPr>
        <p:spPr bwMode="auto">
          <a:xfrm>
            <a:off x="6172200" y="5029200"/>
            <a:ext cx="1143000" cy="11430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7200">
                <a:latin typeface="DejaVu Serif" charset="0"/>
              </a:rPr>
              <a:t>H</a:t>
            </a:r>
          </a:p>
        </p:txBody>
      </p:sp>
      <p:sp>
        <p:nvSpPr>
          <p:cNvPr id="33801" name="Rectangle 9"/>
          <p:cNvSpPr>
            <a:spLocks noChangeArrowheads="1"/>
          </p:cNvSpPr>
          <p:nvPr/>
        </p:nvSpPr>
        <p:spPr bwMode="auto">
          <a:xfrm>
            <a:off x="5029200" y="5029200"/>
            <a:ext cx="1143000" cy="11430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7200">
                <a:latin typeface="DejaVu Serif" charset="0"/>
              </a:rPr>
              <a:t>e</a:t>
            </a:r>
          </a:p>
        </p:txBody>
      </p:sp>
      <p:sp>
        <p:nvSpPr>
          <p:cNvPr id="33802" name="Rectangle 10"/>
          <p:cNvSpPr>
            <a:spLocks noChangeArrowheads="1"/>
          </p:cNvSpPr>
          <p:nvPr/>
        </p:nvSpPr>
        <p:spPr bwMode="auto">
          <a:xfrm>
            <a:off x="3886200" y="5029200"/>
            <a:ext cx="1143000" cy="11430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7200">
                <a:latin typeface="DejaVu Serif" charset="0"/>
              </a:rPr>
              <a:t>l</a:t>
            </a:r>
          </a:p>
        </p:txBody>
      </p:sp>
      <p:sp>
        <p:nvSpPr>
          <p:cNvPr id="33803" name="Rectangle 11"/>
          <p:cNvSpPr>
            <a:spLocks noChangeArrowheads="1"/>
          </p:cNvSpPr>
          <p:nvPr/>
        </p:nvSpPr>
        <p:spPr bwMode="auto">
          <a:xfrm>
            <a:off x="2743200" y="5029200"/>
            <a:ext cx="1143000" cy="11430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7200">
                <a:latin typeface="DejaVu Serif" charset="0"/>
              </a:rPr>
              <a:t>l</a:t>
            </a:r>
          </a:p>
        </p:txBody>
      </p:sp>
      <p:sp>
        <p:nvSpPr>
          <p:cNvPr id="33804" name="Rectangle 12"/>
          <p:cNvSpPr>
            <a:spLocks noChangeArrowheads="1"/>
          </p:cNvSpPr>
          <p:nvPr/>
        </p:nvSpPr>
        <p:spPr bwMode="auto">
          <a:xfrm>
            <a:off x="1600200" y="5029200"/>
            <a:ext cx="1143000" cy="11430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7200">
                <a:latin typeface="DejaVu Serif" charset="0"/>
              </a:rPr>
              <a:t>o</a:t>
            </a:r>
          </a:p>
        </p:txBody>
      </p:sp>
      <p:sp>
        <p:nvSpPr>
          <p:cNvPr id="33805" name="AutoShape 13"/>
          <p:cNvSpPr>
            <a:spLocks noChangeArrowheads="1"/>
          </p:cNvSpPr>
          <p:nvPr/>
        </p:nvSpPr>
        <p:spPr bwMode="auto">
          <a:xfrm>
            <a:off x="7543800" y="2057400"/>
            <a:ext cx="685800" cy="914400"/>
          </a:xfrm>
          <a:prstGeom prst="downArrow">
            <a:avLst>
              <a:gd name="adj1" fmla="val 49954"/>
              <a:gd name="adj2" fmla="val 52846"/>
            </a:avLst>
          </a:prstGeom>
          <a:solidFill>
            <a:srgbClr val="FFD32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Title Placeholder 1"/>
          <p:cNvSpPr txBox="1">
            <a:spLocks/>
          </p:cNvSpPr>
          <p:nvPr/>
        </p:nvSpPr>
        <p:spPr>
          <a:xfrm>
            <a:off x="0" y="317"/>
            <a:ext cx="10080625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>
                <a:latin typeface="Calibri"/>
                <a:cs typeface="Calibri"/>
              </a:rPr>
              <a:t>Reversing a String</a:t>
            </a:r>
            <a:endParaRPr lang="en-US" sz="4600" b="1" dirty="0">
              <a:latin typeface="Courier" charset="0"/>
              <a:ea typeface="Courier" charset="0"/>
              <a:cs typeface="Courie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906960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ChangeArrowheads="1"/>
          </p:cNvSpPr>
          <p:nvPr/>
        </p:nvSpPr>
        <p:spPr bwMode="auto">
          <a:xfrm>
            <a:off x="1600200" y="2971800"/>
            <a:ext cx="1143000" cy="11430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7200">
                <a:latin typeface="DejaVu Serif" charset="0"/>
              </a:rPr>
              <a:t>H</a:t>
            </a:r>
          </a:p>
        </p:txBody>
      </p:sp>
      <p:sp>
        <p:nvSpPr>
          <p:cNvPr id="34819" name="Rectangle 3"/>
          <p:cNvSpPr>
            <a:spLocks noChangeArrowheads="1"/>
          </p:cNvSpPr>
          <p:nvPr/>
        </p:nvSpPr>
        <p:spPr bwMode="auto">
          <a:xfrm>
            <a:off x="2743200" y="2971800"/>
            <a:ext cx="1143000" cy="11430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7200">
                <a:latin typeface="DejaVu Serif" charset="0"/>
              </a:rPr>
              <a:t>e</a:t>
            </a:r>
          </a:p>
        </p:txBody>
      </p:sp>
      <p:sp>
        <p:nvSpPr>
          <p:cNvPr id="34820" name="Rectangle 4"/>
          <p:cNvSpPr>
            <a:spLocks noChangeArrowheads="1"/>
          </p:cNvSpPr>
          <p:nvPr/>
        </p:nvSpPr>
        <p:spPr bwMode="auto">
          <a:xfrm>
            <a:off x="3886200" y="2971800"/>
            <a:ext cx="1143000" cy="11430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7200">
                <a:latin typeface="DejaVu Serif" charset="0"/>
              </a:rPr>
              <a:t>l</a:t>
            </a:r>
          </a:p>
        </p:txBody>
      </p:sp>
      <p:sp>
        <p:nvSpPr>
          <p:cNvPr id="34821" name="Rectangle 5"/>
          <p:cNvSpPr>
            <a:spLocks noChangeArrowheads="1"/>
          </p:cNvSpPr>
          <p:nvPr/>
        </p:nvSpPr>
        <p:spPr bwMode="auto">
          <a:xfrm>
            <a:off x="5029200" y="2971800"/>
            <a:ext cx="1143000" cy="11430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7200">
                <a:latin typeface="DejaVu Serif" charset="0"/>
              </a:rPr>
              <a:t>l</a:t>
            </a:r>
          </a:p>
        </p:txBody>
      </p:sp>
      <p:sp>
        <p:nvSpPr>
          <p:cNvPr id="34822" name="Rectangle 6"/>
          <p:cNvSpPr>
            <a:spLocks noChangeArrowheads="1"/>
          </p:cNvSpPr>
          <p:nvPr/>
        </p:nvSpPr>
        <p:spPr bwMode="auto">
          <a:xfrm>
            <a:off x="6172200" y="2971800"/>
            <a:ext cx="1143000" cy="11430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7200">
                <a:latin typeface="DejaVu Serif" charset="0"/>
              </a:rPr>
              <a:t>o</a:t>
            </a:r>
          </a:p>
        </p:txBody>
      </p:sp>
      <p:sp>
        <p:nvSpPr>
          <p:cNvPr id="34823" name="Rectangle 7"/>
          <p:cNvSpPr>
            <a:spLocks noChangeArrowheads="1"/>
          </p:cNvSpPr>
          <p:nvPr/>
        </p:nvSpPr>
        <p:spPr bwMode="auto">
          <a:xfrm>
            <a:off x="7315200" y="2971800"/>
            <a:ext cx="1143000" cy="11430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7200">
                <a:latin typeface="DejaVu Serif" charset="0"/>
              </a:rPr>
              <a:t>!</a:t>
            </a:r>
          </a:p>
        </p:txBody>
      </p:sp>
      <p:sp>
        <p:nvSpPr>
          <p:cNvPr id="34824" name="Rectangle 8"/>
          <p:cNvSpPr>
            <a:spLocks noChangeArrowheads="1"/>
          </p:cNvSpPr>
          <p:nvPr/>
        </p:nvSpPr>
        <p:spPr bwMode="auto">
          <a:xfrm>
            <a:off x="7315200" y="5029200"/>
            <a:ext cx="1143000" cy="11430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7200">
                <a:latin typeface="DejaVu Serif" charset="0"/>
              </a:rPr>
              <a:t>H</a:t>
            </a:r>
          </a:p>
        </p:txBody>
      </p:sp>
      <p:sp>
        <p:nvSpPr>
          <p:cNvPr id="34825" name="Rectangle 9"/>
          <p:cNvSpPr>
            <a:spLocks noChangeArrowheads="1"/>
          </p:cNvSpPr>
          <p:nvPr/>
        </p:nvSpPr>
        <p:spPr bwMode="auto">
          <a:xfrm>
            <a:off x="6172200" y="5029200"/>
            <a:ext cx="1143000" cy="11430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7200">
                <a:latin typeface="DejaVu Serif" charset="0"/>
              </a:rPr>
              <a:t>e</a:t>
            </a:r>
          </a:p>
        </p:txBody>
      </p:sp>
      <p:sp>
        <p:nvSpPr>
          <p:cNvPr id="34826" name="Rectangle 10"/>
          <p:cNvSpPr>
            <a:spLocks noChangeArrowheads="1"/>
          </p:cNvSpPr>
          <p:nvPr/>
        </p:nvSpPr>
        <p:spPr bwMode="auto">
          <a:xfrm>
            <a:off x="5029200" y="5029200"/>
            <a:ext cx="1143000" cy="11430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7200">
                <a:latin typeface="DejaVu Serif" charset="0"/>
              </a:rPr>
              <a:t>l</a:t>
            </a:r>
          </a:p>
        </p:txBody>
      </p:sp>
      <p:sp>
        <p:nvSpPr>
          <p:cNvPr id="34827" name="Rectangle 11"/>
          <p:cNvSpPr>
            <a:spLocks noChangeArrowheads="1"/>
          </p:cNvSpPr>
          <p:nvPr/>
        </p:nvSpPr>
        <p:spPr bwMode="auto">
          <a:xfrm>
            <a:off x="3886200" y="5029200"/>
            <a:ext cx="1143000" cy="11430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7200">
                <a:latin typeface="DejaVu Serif" charset="0"/>
              </a:rPr>
              <a:t>l</a:t>
            </a:r>
          </a:p>
        </p:txBody>
      </p:sp>
      <p:sp>
        <p:nvSpPr>
          <p:cNvPr id="34828" name="Rectangle 12"/>
          <p:cNvSpPr>
            <a:spLocks noChangeArrowheads="1"/>
          </p:cNvSpPr>
          <p:nvPr/>
        </p:nvSpPr>
        <p:spPr bwMode="auto">
          <a:xfrm>
            <a:off x="2743200" y="5029200"/>
            <a:ext cx="1143000" cy="11430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7200">
                <a:latin typeface="DejaVu Serif" charset="0"/>
              </a:rPr>
              <a:t>o</a:t>
            </a:r>
          </a:p>
        </p:txBody>
      </p:sp>
      <p:sp>
        <p:nvSpPr>
          <p:cNvPr id="34829" name="Rectangle 13"/>
          <p:cNvSpPr>
            <a:spLocks noChangeArrowheads="1"/>
          </p:cNvSpPr>
          <p:nvPr/>
        </p:nvSpPr>
        <p:spPr bwMode="auto">
          <a:xfrm>
            <a:off x="1600200" y="5029200"/>
            <a:ext cx="1143000" cy="11430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7200">
                <a:latin typeface="DejaVu Serif" charset="0"/>
              </a:rPr>
              <a:t>!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Title Placeholder 1"/>
          <p:cNvSpPr txBox="1">
            <a:spLocks/>
          </p:cNvSpPr>
          <p:nvPr/>
        </p:nvSpPr>
        <p:spPr>
          <a:xfrm>
            <a:off x="0" y="317"/>
            <a:ext cx="10080625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>
                <a:latin typeface="Calibri"/>
                <a:cs typeface="Calibri"/>
              </a:rPr>
              <a:t>Reversing a String</a:t>
            </a:r>
            <a:endParaRPr lang="en-US" sz="4600" b="1" dirty="0">
              <a:latin typeface="Courier" charset="0"/>
              <a:ea typeface="Courier" charset="0"/>
              <a:cs typeface="Courie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726620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3"/>
          <p:cNvSpPr>
            <a:spLocks noChangeArrowheads="1"/>
          </p:cNvSpPr>
          <p:nvPr/>
        </p:nvSpPr>
        <p:spPr bwMode="auto">
          <a:xfrm>
            <a:off x="588503" y="1217947"/>
            <a:ext cx="8814372" cy="256189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Courier New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Courier New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Courier New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Courier New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Courier New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urier New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urier New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urier New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urier New" charset="0"/>
              </a:defRPr>
            </a:lvl9pPr>
          </a:lstStyle>
          <a:p>
            <a:pPr algn="ctr"/>
            <a:endParaRPr lang="en-US" altLang="en-US" sz="1764">
              <a:latin typeface="Times New Roman" charset="0"/>
            </a:endParaRPr>
          </a:p>
        </p:txBody>
      </p:sp>
      <p:sp>
        <p:nvSpPr>
          <p:cNvPr id="9220" name="Text Box 4"/>
          <p:cNvSpPr txBox="1">
            <a:spLocks noChangeArrowheads="1"/>
          </p:cNvSpPr>
          <p:nvPr/>
        </p:nvSpPr>
        <p:spPr bwMode="auto">
          <a:xfrm>
            <a:off x="714498" y="1287945"/>
            <a:ext cx="8777623" cy="1607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Courier New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Courier New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Courier New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Courier New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Courier New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urier New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urier New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urier New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urier New" charset="0"/>
              </a:defRPr>
            </a:lvl9pPr>
          </a:lstStyle>
          <a:p>
            <a:r>
              <a:rPr altLang="en-US" sz="1764" b="1" noProof="1"/>
              <a:t>public void run() {</a:t>
            </a:r>
          </a:p>
          <a:p>
            <a:r>
              <a:rPr altLang="en-US" sz="1764" b="1" noProof="1"/>
              <a:t>   println("This program reverses a string.");</a:t>
            </a:r>
          </a:p>
          <a:p>
            <a:r>
              <a:rPr altLang="en-US" sz="1764" b="1" noProof="1"/>
              <a:t>   String str = readLine("Enter a string: ");</a:t>
            </a:r>
          </a:p>
          <a:p>
            <a:r>
              <a:rPr altLang="en-US" sz="1764" b="1" noProof="1"/>
              <a:t>   String rev = reverseString(str);</a:t>
            </a:r>
          </a:p>
          <a:p>
            <a:r>
              <a:rPr altLang="en-US" sz="1764" b="1" noProof="1"/>
              <a:t>   println(str + " spelled backwards is " + rev);</a:t>
            </a:r>
          </a:p>
          <a:p>
            <a:r>
              <a:rPr lang="en-US" altLang="en-US" sz="1764" b="1"/>
              <a:t>}</a:t>
            </a:r>
            <a:endParaRPr altLang="en-US" sz="1764" b="1" noProof="1"/>
          </a:p>
        </p:txBody>
      </p:sp>
      <p:grpSp>
        <p:nvGrpSpPr>
          <p:cNvPr id="9221" name="Group 5"/>
          <p:cNvGrpSpPr>
            <a:grpSpLocks/>
          </p:cNvGrpSpPr>
          <p:nvPr/>
        </p:nvGrpSpPr>
        <p:grpSpPr bwMode="auto">
          <a:xfrm>
            <a:off x="2061940" y="5179777"/>
            <a:ext cx="5954995" cy="1811173"/>
            <a:chOff x="1178" y="2960"/>
            <a:chExt cx="3403" cy="1035"/>
          </a:xfrm>
        </p:grpSpPr>
        <p:pic>
          <p:nvPicPr>
            <p:cNvPr id="9308" name="Picture 6" descr="Console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78" y="2976"/>
              <a:ext cx="3403" cy="10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309" name="Text Box 7"/>
            <p:cNvSpPr txBox="1">
              <a:spLocks noChangeArrowheads="1"/>
            </p:cNvSpPr>
            <p:nvPr/>
          </p:nvSpPr>
          <p:spPr bwMode="auto">
            <a:xfrm>
              <a:off x="1200" y="2960"/>
              <a:ext cx="3360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Courier New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Courier New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9pPr>
            </a:lstStyle>
            <a:p>
              <a:pPr algn="ctr"/>
              <a:r>
                <a:rPr lang="en-US" altLang="en-US" sz="1102" b="1">
                  <a:solidFill>
                    <a:srgbClr val="333333"/>
                  </a:solidFill>
                  <a:latin typeface="Helvetica" charset="0"/>
                </a:rPr>
                <a:t>ReverseString</a:t>
              </a:r>
              <a:endParaRPr lang="en-US" altLang="en-US" sz="1102">
                <a:solidFill>
                  <a:srgbClr val="333333"/>
                </a:solidFill>
                <a:latin typeface="Charcoal CY" charset="0"/>
              </a:endParaRPr>
            </a:p>
          </p:txBody>
        </p:sp>
      </p:grpSp>
      <p:sp>
        <p:nvSpPr>
          <p:cNvPr id="9222" name="Rectangle 8"/>
          <p:cNvSpPr>
            <a:spLocks noChangeArrowheads="1"/>
          </p:cNvSpPr>
          <p:nvPr/>
        </p:nvSpPr>
        <p:spPr bwMode="auto">
          <a:xfrm>
            <a:off x="7544455" y="3233860"/>
            <a:ext cx="1625680" cy="41998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Courier New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Courier New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Courier New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Courier New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Courier New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urier New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urier New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urier New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urier New" charset="0"/>
              </a:defRPr>
            </a:lvl9pPr>
          </a:lstStyle>
          <a:p>
            <a:endParaRPr lang="en-US" altLang="en-US" sz="1764"/>
          </a:p>
        </p:txBody>
      </p:sp>
      <p:sp>
        <p:nvSpPr>
          <p:cNvPr id="9223" name="Text Box 9"/>
          <p:cNvSpPr txBox="1">
            <a:spLocks noChangeArrowheads="1"/>
          </p:cNvSpPr>
          <p:nvPr/>
        </p:nvSpPr>
        <p:spPr bwMode="auto">
          <a:xfrm>
            <a:off x="7561954" y="2911874"/>
            <a:ext cx="1608180" cy="344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Courier New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Courier New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Courier New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Courier New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Courier New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urier New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urier New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urier New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urier New" charset="0"/>
              </a:defRPr>
            </a:lvl9pPr>
          </a:lstStyle>
          <a:p>
            <a:r>
              <a:rPr lang="en-US" altLang="en-US" sz="1764" b="1"/>
              <a:t>str</a:t>
            </a:r>
          </a:p>
        </p:txBody>
      </p:sp>
      <p:sp>
        <p:nvSpPr>
          <p:cNvPr id="324618" name="Rectangle 10"/>
          <p:cNvSpPr>
            <a:spLocks noChangeArrowheads="1"/>
          </p:cNvSpPr>
          <p:nvPr/>
        </p:nvSpPr>
        <p:spPr bwMode="auto">
          <a:xfrm>
            <a:off x="1148479" y="1601181"/>
            <a:ext cx="5935745" cy="279988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Courier New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Courier New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Courier New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Courier New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Courier New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urier New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urier New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urier New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urier New" charset="0"/>
              </a:defRPr>
            </a:lvl9pPr>
          </a:lstStyle>
          <a:p>
            <a:endParaRPr lang="en-US" altLang="en-US" sz="1764"/>
          </a:p>
        </p:txBody>
      </p:sp>
      <p:sp>
        <p:nvSpPr>
          <p:cNvPr id="324619" name="Rectangle 11"/>
          <p:cNvSpPr>
            <a:spLocks noChangeArrowheads="1"/>
          </p:cNvSpPr>
          <p:nvPr/>
        </p:nvSpPr>
        <p:spPr bwMode="auto">
          <a:xfrm>
            <a:off x="1148479" y="2064626"/>
            <a:ext cx="4437809" cy="283488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Courier New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Courier New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Courier New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Courier New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Courier New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urier New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urier New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urier New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urier New" charset="0"/>
              </a:defRPr>
            </a:lvl9pPr>
          </a:lstStyle>
          <a:p>
            <a:endParaRPr lang="en-US" altLang="en-US" sz="1764"/>
          </a:p>
        </p:txBody>
      </p:sp>
      <p:sp>
        <p:nvSpPr>
          <p:cNvPr id="324620" name="Rectangle 12"/>
          <p:cNvSpPr>
            <a:spLocks noChangeArrowheads="1"/>
          </p:cNvSpPr>
          <p:nvPr/>
        </p:nvSpPr>
        <p:spPr bwMode="auto">
          <a:xfrm>
            <a:off x="2912404" y="2064626"/>
            <a:ext cx="2446395" cy="290488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Courier New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Courier New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Courier New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Courier New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Courier New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urier New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urier New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urier New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urier New" charset="0"/>
              </a:defRPr>
            </a:lvl9pPr>
          </a:lstStyle>
          <a:p>
            <a:endParaRPr lang="en-US" altLang="en-US" sz="1764"/>
          </a:p>
        </p:txBody>
      </p:sp>
      <p:sp>
        <p:nvSpPr>
          <p:cNvPr id="324621" name="Text Box 13"/>
          <p:cNvSpPr txBox="1">
            <a:spLocks noChangeArrowheads="1"/>
          </p:cNvSpPr>
          <p:nvPr/>
        </p:nvSpPr>
        <p:spPr bwMode="auto">
          <a:xfrm>
            <a:off x="7542705" y="3261859"/>
            <a:ext cx="1615181" cy="344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Courier New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Courier New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Courier New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Courier New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Courier New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urier New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urier New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urier New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urier New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1764" b="1"/>
              <a:t>STRESSED</a:t>
            </a:r>
            <a:endParaRPr lang="en-US" altLang="en-US" sz="1764">
              <a:latin typeface="Times New Roman" charset="0"/>
            </a:endParaRPr>
          </a:p>
        </p:txBody>
      </p:sp>
      <p:sp>
        <p:nvSpPr>
          <p:cNvPr id="324622" name="Text Box 14"/>
          <p:cNvSpPr txBox="1">
            <a:spLocks noChangeArrowheads="1"/>
          </p:cNvSpPr>
          <p:nvPr/>
        </p:nvSpPr>
        <p:spPr bwMode="auto">
          <a:xfrm>
            <a:off x="2079439" y="5417767"/>
            <a:ext cx="5543762" cy="313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Courier New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Courier New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Courier New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Courier New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Courier New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urier New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urier New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urier New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urier New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543" b="1"/>
              <a:t>This program reverses a string.</a:t>
            </a:r>
          </a:p>
        </p:txBody>
      </p:sp>
      <p:sp>
        <p:nvSpPr>
          <p:cNvPr id="324623" name="Text Box 15"/>
          <p:cNvSpPr txBox="1">
            <a:spLocks noChangeArrowheads="1"/>
          </p:cNvSpPr>
          <p:nvPr/>
        </p:nvSpPr>
        <p:spPr bwMode="auto">
          <a:xfrm>
            <a:off x="2079439" y="5879747"/>
            <a:ext cx="5543762" cy="313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Courier New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Courier New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Courier New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Courier New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Courier New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urier New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urier New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urier New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urier New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543" b="1"/>
              <a:t>STRESSED spelled backwards is DESSERTS</a:t>
            </a:r>
          </a:p>
        </p:txBody>
      </p:sp>
      <p:sp>
        <p:nvSpPr>
          <p:cNvPr id="324624" name="Text Box 16"/>
          <p:cNvSpPr txBox="1">
            <a:spLocks noChangeArrowheads="1"/>
          </p:cNvSpPr>
          <p:nvPr/>
        </p:nvSpPr>
        <p:spPr bwMode="auto">
          <a:xfrm>
            <a:off x="3979858" y="5641758"/>
            <a:ext cx="2488393" cy="313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Courier New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Courier New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Courier New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Courier New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Courier New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urier New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urier New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urier New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urier New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543" b="1">
                <a:solidFill>
                  <a:schemeClr val="accent2"/>
                </a:solidFill>
              </a:rPr>
              <a:t>STRESSED</a:t>
            </a:r>
          </a:p>
        </p:txBody>
      </p:sp>
      <p:sp>
        <p:nvSpPr>
          <p:cNvPr id="324625" name="Text Box 17"/>
          <p:cNvSpPr txBox="1">
            <a:spLocks noChangeArrowheads="1"/>
          </p:cNvSpPr>
          <p:nvPr/>
        </p:nvSpPr>
        <p:spPr bwMode="auto">
          <a:xfrm>
            <a:off x="2086439" y="5648757"/>
            <a:ext cx="5543762" cy="313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Courier New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Courier New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Courier New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Courier New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Courier New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urier New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urier New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urier New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urier New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543" b="1"/>
              <a:t>Enter a string: </a:t>
            </a:r>
          </a:p>
        </p:txBody>
      </p:sp>
      <p:sp>
        <p:nvSpPr>
          <p:cNvPr id="324626" name="Rectangle 18"/>
          <p:cNvSpPr>
            <a:spLocks noChangeArrowheads="1"/>
          </p:cNvSpPr>
          <p:nvPr/>
        </p:nvSpPr>
        <p:spPr bwMode="auto">
          <a:xfrm>
            <a:off x="1148480" y="1798637"/>
            <a:ext cx="5724004" cy="279988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Courier New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Courier New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Courier New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Courier New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Courier New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urier New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urier New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urier New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urier New" charset="0"/>
              </a:defRPr>
            </a:lvl9pPr>
          </a:lstStyle>
          <a:p>
            <a:endParaRPr lang="en-US" altLang="en-US" sz="1764"/>
          </a:p>
        </p:txBody>
      </p:sp>
      <p:sp>
        <p:nvSpPr>
          <p:cNvPr id="324627" name="Rectangle 19"/>
          <p:cNvSpPr>
            <a:spLocks noChangeArrowheads="1"/>
          </p:cNvSpPr>
          <p:nvPr/>
        </p:nvSpPr>
        <p:spPr bwMode="auto">
          <a:xfrm>
            <a:off x="2887905" y="1798637"/>
            <a:ext cx="3828835" cy="267739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Courier New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Courier New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Courier New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Courier New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Courier New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urier New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urier New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urier New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urier New" charset="0"/>
              </a:defRPr>
            </a:lvl9pPr>
          </a:lstStyle>
          <a:p>
            <a:endParaRPr lang="en-US" altLang="en-US" sz="1764"/>
          </a:p>
        </p:txBody>
      </p:sp>
      <p:sp>
        <p:nvSpPr>
          <p:cNvPr id="324628" name="Rectangle 20"/>
          <p:cNvSpPr>
            <a:spLocks noChangeArrowheads="1"/>
          </p:cNvSpPr>
          <p:nvPr/>
        </p:nvSpPr>
        <p:spPr bwMode="auto">
          <a:xfrm>
            <a:off x="1144979" y="2332364"/>
            <a:ext cx="6294480" cy="299237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Courier New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Courier New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Courier New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Courier New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Courier New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urier New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urier New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urier New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urier New" charset="0"/>
              </a:defRPr>
            </a:lvl9pPr>
          </a:lstStyle>
          <a:p>
            <a:endParaRPr lang="en-US" altLang="en-US" sz="1764"/>
          </a:p>
        </p:txBody>
      </p:sp>
      <p:sp>
        <p:nvSpPr>
          <p:cNvPr id="9235" name="Rectangle 21"/>
          <p:cNvSpPr>
            <a:spLocks noChangeArrowheads="1"/>
          </p:cNvSpPr>
          <p:nvPr/>
        </p:nvSpPr>
        <p:spPr bwMode="auto">
          <a:xfrm>
            <a:off x="5696535" y="3233860"/>
            <a:ext cx="1625680" cy="41998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Courier New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Courier New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Courier New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Courier New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Courier New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urier New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urier New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urier New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urier New" charset="0"/>
              </a:defRPr>
            </a:lvl9pPr>
          </a:lstStyle>
          <a:p>
            <a:endParaRPr lang="en-US" altLang="en-US" sz="1764"/>
          </a:p>
        </p:txBody>
      </p:sp>
      <p:sp>
        <p:nvSpPr>
          <p:cNvPr id="9236" name="Text Box 22"/>
          <p:cNvSpPr txBox="1">
            <a:spLocks noChangeArrowheads="1"/>
          </p:cNvSpPr>
          <p:nvPr/>
        </p:nvSpPr>
        <p:spPr bwMode="auto">
          <a:xfrm>
            <a:off x="5714034" y="2834592"/>
            <a:ext cx="1608180" cy="344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Courier New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Courier New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Courier New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Courier New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Courier New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urier New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urier New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urier New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urier New" charset="0"/>
              </a:defRPr>
            </a:lvl9pPr>
          </a:lstStyle>
          <a:p>
            <a:r>
              <a:rPr lang="en-US" altLang="en-US" sz="1764" b="1"/>
              <a:t>rev</a:t>
            </a:r>
          </a:p>
        </p:txBody>
      </p:sp>
      <p:sp>
        <p:nvSpPr>
          <p:cNvPr id="324631" name="Text Box 23"/>
          <p:cNvSpPr txBox="1">
            <a:spLocks noChangeArrowheads="1"/>
          </p:cNvSpPr>
          <p:nvPr/>
        </p:nvSpPr>
        <p:spPr bwMode="auto">
          <a:xfrm>
            <a:off x="5694784" y="3261859"/>
            <a:ext cx="1615181" cy="344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Courier New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Courier New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Courier New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Courier New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Courier New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urier New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urier New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urier New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urier New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1764" b="1"/>
              <a:t>DESSERTS</a:t>
            </a:r>
            <a:endParaRPr lang="en-US" altLang="en-US" sz="1764">
              <a:latin typeface="Times New Roman" charset="0"/>
            </a:endParaRPr>
          </a:p>
        </p:txBody>
      </p:sp>
      <p:grpSp>
        <p:nvGrpSpPr>
          <p:cNvPr id="3" name="Group 24"/>
          <p:cNvGrpSpPr>
            <a:grpSpLocks/>
          </p:cNvGrpSpPr>
          <p:nvPr/>
        </p:nvGrpSpPr>
        <p:grpSpPr bwMode="auto">
          <a:xfrm>
            <a:off x="770496" y="1625680"/>
            <a:ext cx="8903617" cy="3134115"/>
            <a:chOff x="336" y="696"/>
            <a:chExt cx="5088" cy="1791"/>
          </a:xfrm>
        </p:grpSpPr>
        <p:sp>
          <p:nvSpPr>
            <p:cNvPr id="9300" name="Rectangle 25"/>
            <p:cNvSpPr>
              <a:spLocks noChangeArrowheads="1"/>
            </p:cNvSpPr>
            <p:nvPr/>
          </p:nvSpPr>
          <p:spPr bwMode="auto">
            <a:xfrm>
              <a:off x="336" y="696"/>
              <a:ext cx="5040" cy="1791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1600">
                  <a:solidFill>
                    <a:schemeClr val="tx1"/>
                  </a:solidFill>
                  <a:latin typeface="Courier New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Courier New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9pPr>
            </a:lstStyle>
            <a:p>
              <a:endParaRPr lang="en-US" altLang="en-US" sz="1764"/>
            </a:p>
          </p:txBody>
        </p:sp>
        <p:sp>
          <p:nvSpPr>
            <p:cNvPr id="9301" name="Text Box 26"/>
            <p:cNvSpPr txBox="1">
              <a:spLocks noChangeArrowheads="1"/>
            </p:cNvSpPr>
            <p:nvPr/>
          </p:nvSpPr>
          <p:spPr bwMode="auto">
            <a:xfrm>
              <a:off x="408" y="736"/>
              <a:ext cx="5016" cy="1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Courier New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Courier New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9pPr>
            </a:lstStyle>
            <a:p>
              <a:r>
                <a:rPr lang="en-US" altLang="en-US" sz="1764" b="1"/>
                <a:t>private String reverseString(String str) {</a:t>
              </a:r>
            </a:p>
            <a:p>
              <a:r>
                <a:rPr lang="en-US" altLang="en-US" sz="1764" b="1"/>
                <a:t>   String result = "";</a:t>
              </a:r>
            </a:p>
            <a:p>
              <a:r>
                <a:rPr lang="en-US" altLang="en-US" sz="1764" b="1"/>
                <a:t>   for ( int i = 0; i &lt; str.length(); i++ ) {</a:t>
              </a:r>
            </a:p>
            <a:p>
              <a:r>
                <a:rPr lang="en-US" altLang="en-US" sz="1764" b="1"/>
                <a:t>      result = str.charAt(i) + result;</a:t>
              </a:r>
            </a:p>
            <a:p>
              <a:r>
                <a:rPr lang="en-US" altLang="en-US" sz="1764" b="1"/>
                <a:t>   }</a:t>
              </a:r>
            </a:p>
            <a:p>
              <a:r>
                <a:rPr lang="en-US" altLang="en-US" sz="1764" b="1"/>
                <a:t>   return result;</a:t>
              </a:r>
            </a:p>
            <a:p>
              <a:r>
                <a:rPr lang="en-US" altLang="en-US" sz="1764" b="1"/>
                <a:t>}</a:t>
              </a:r>
            </a:p>
            <a:p>
              <a:endParaRPr altLang="en-US" sz="1764" b="1" noProof="1"/>
            </a:p>
          </p:txBody>
        </p:sp>
        <p:sp>
          <p:nvSpPr>
            <p:cNvPr id="9302" name="Text Box 27"/>
            <p:cNvSpPr txBox="1">
              <a:spLocks noChangeArrowheads="1"/>
            </p:cNvSpPr>
            <p:nvPr/>
          </p:nvSpPr>
          <p:spPr bwMode="auto">
            <a:xfrm>
              <a:off x="4632" y="1984"/>
              <a:ext cx="648" cy="1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Courier New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Courier New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9pPr>
            </a:lstStyle>
            <a:p>
              <a:r>
                <a:rPr lang="en-US" altLang="en-US" sz="1764" b="1"/>
                <a:t>i</a:t>
              </a:r>
            </a:p>
          </p:txBody>
        </p:sp>
        <p:sp>
          <p:nvSpPr>
            <p:cNvPr id="9303" name="Text Box 28"/>
            <p:cNvSpPr txBox="1">
              <a:spLocks noChangeArrowheads="1"/>
            </p:cNvSpPr>
            <p:nvPr/>
          </p:nvSpPr>
          <p:spPr bwMode="auto">
            <a:xfrm>
              <a:off x="3617" y="1984"/>
              <a:ext cx="919" cy="1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Courier New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Courier New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9pPr>
            </a:lstStyle>
            <a:p>
              <a:r>
                <a:rPr lang="en-US" altLang="en-US" sz="1764" b="1"/>
                <a:t>str</a:t>
              </a:r>
            </a:p>
          </p:txBody>
        </p:sp>
        <p:sp>
          <p:nvSpPr>
            <p:cNvPr id="9304" name="Text Box 29"/>
            <p:cNvSpPr txBox="1">
              <a:spLocks noChangeArrowheads="1"/>
            </p:cNvSpPr>
            <p:nvPr/>
          </p:nvSpPr>
          <p:spPr bwMode="auto">
            <a:xfrm>
              <a:off x="2561" y="1984"/>
              <a:ext cx="919" cy="1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Courier New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Courier New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9pPr>
            </a:lstStyle>
            <a:p>
              <a:r>
                <a:rPr lang="en-US" altLang="en-US" sz="1764" b="1"/>
                <a:t>result</a:t>
              </a:r>
            </a:p>
          </p:txBody>
        </p:sp>
        <p:sp>
          <p:nvSpPr>
            <p:cNvPr id="9305" name="Rectangle 30"/>
            <p:cNvSpPr>
              <a:spLocks noChangeArrowheads="1"/>
            </p:cNvSpPr>
            <p:nvPr/>
          </p:nvSpPr>
          <p:spPr bwMode="auto">
            <a:xfrm>
              <a:off x="3607" y="2168"/>
              <a:ext cx="929" cy="24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1600">
                  <a:solidFill>
                    <a:schemeClr val="tx1"/>
                  </a:solidFill>
                  <a:latin typeface="Courier New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Courier New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9pPr>
            </a:lstStyle>
            <a:p>
              <a:endParaRPr lang="en-US" altLang="en-US" sz="1764"/>
            </a:p>
          </p:txBody>
        </p:sp>
        <p:sp>
          <p:nvSpPr>
            <p:cNvPr id="9306" name="Rectangle 31"/>
            <p:cNvSpPr>
              <a:spLocks noChangeArrowheads="1"/>
            </p:cNvSpPr>
            <p:nvPr/>
          </p:nvSpPr>
          <p:spPr bwMode="auto">
            <a:xfrm>
              <a:off x="4656" y="2168"/>
              <a:ext cx="624" cy="24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1600">
                  <a:solidFill>
                    <a:schemeClr val="tx1"/>
                  </a:solidFill>
                  <a:latin typeface="Courier New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Courier New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9pPr>
            </a:lstStyle>
            <a:p>
              <a:endParaRPr lang="en-US" altLang="en-US" sz="1764"/>
            </a:p>
          </p:txBody>
        </p:sp>
        <p:sp>
          <p:nvSpPr>
            <p:cNvPr id="9307" name="Rectangle 32"/>
            <p:cNvSpPr>
              <a:spLocks noChangeArrowheads="1"/>
            </p:cNvSpPr>
            <p:nvPr/>
          </p:nvSpPr>
          <p:spPr bwMode="auto">
            <a:xfrm>
              <a:off x="2551" y="2168"/>
              <a:ext cx="929" cy="24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1600">
                  <a:solidFill>
                    <a:schemeClr val="tx1"/>
                  </a:solidFill>
                  <a:latin typeface="Courier New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Courier New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9pPr>
            </a:lstStyle>
            <a:p>
              <a:endParaRPr lang="en-US" altLang="en-US" sz="1764"/>
            </a:p>
          </p:txBody>
        </p:sp>
      </p:grpSp>
      <p:sp>
        <p:nvSpPr>
          <p:cNvPr id="324641" name="Text Box 33"/>
          <p:cNvSpPr txBox="1">
            <a:spLocks noChangeArrowheads="1"/>
          </p:cNvSpPr>
          <p:nvPr/>
        </p:nvSpPr>
        <p:spPr bwMode="auto">
          <a:xfrm>
            <a:off x="6492750" y="4229568"/>
            <a:ext cx="1615181" cy="344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Courier New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Courier New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Courier New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Courier New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Courier New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urier New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urier New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urier New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urier New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1764" b="1"/>
              <a:t>STRESSED</a:t>
            </a:r>
            <a:endParaRPr lang="en-US" altLang="en-US" sz="1764">
              <a:latin typeface="Times New Roman" charset="0"/>
            </a:endParaRPr>
          </a:p>
        </p:txBody>
      </p:sp>
      <p:sp>
        <p:nvSpPr>
          <p:cNvPr id="324642" name="Rectangle 34"/>
          <p:cNvSpPr>
            <a:spLocks noChangeArrowheads="1"/>
          </p:cNvSpPr>
          <p:nvPr/>
        </p:nvSpPr>
        <p:spPr bwMode="auto">
          <a:xfrm>
            <a:off x="1330472" y="1931632"/>
            <a:ext cx="2684385" cy="285238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Courier New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Courier New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Courier New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Courier New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Courier New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urier New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urier New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urier New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urier New" charset="0"/>
              </a:defRPr>
            </a:lvl9pPr>
          </a:lstStyle>
          <a:p>
            <a:endParaRPr lang="en-US" altLang="en-US" sz="1764"/>
          </a:p>
        </p:txBody>
      </p:sp>
      <p:sp>
        <p:nvSpPr>
          <p:cNvPr id="324643" name="Rectangle 35"/>
          <p:cNvSpPr>
            <a:spLocks noChangeArrowheads="1"/>
          </p:cNvSpPr>
          <p:nvPr/>
        </p:nvSpPr>
        <p:spPr bwMode="auto">
          <a:xfrm>
            <a:off x="1330472" y="3006086"/>
            <a:ext cx="2015913" cy="264239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Courier New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Courier New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Courier New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Courier New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Courier New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urier New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urier New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urier New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urier New" charset="0"/>
              </a:defRPr>
            </a:lvl9pPr>
          </a:lstStyle>
          <a:p>
            <a:endParaRPr lang="en-US" altLang="en-US" sz="1764"/>
          </a:p>
        </p:txBody>
      </p:sp>
      <p:grpSp>
        <p:nvGrpSpPr>
          <p:cNvPr id="4" name="Group 36"/>
          <p:cNvGrpSpPr>
            <a:grpSpLocks/>
          </p:cNvGrpSpPr>
          <p:nvPr/>
        </p:nvGrpSpPr>
        <p:grpSpPr bwMode="auto">
          <a:xfrm>
            <a:off x="8330171" y="4229570"/>
            <a:ext cx="1079704" cy="346485"/>
            <a:chOff x="4992" y="2632"/>
            <a:chExt cx="617" cy="198"/>
          </a:xfrm>
        </p:grpSpPr>
        <p:sp>
          <p:nvSpPr>
            <p:cNvPr id="9298" name="Rectangle 37"/>
            <p:cNvSpPr>
              <a:spLocks noChangeArrowheads="1"/>
            </p:cNvSpPr>
            <p:nvPr/>
          </p:nvSpPr>
          <p:spPr bwMode="auto">
            <a:xfrm>
              <a:off x="5040" y="2640"/>
              <a:ext cx="528" cy="1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1600">
                  <a:solidFill>
                    <a:schemeClr val="tx1"/>
                  </a:solidFill>
                  <a:latin typeface="Courier New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Courier New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9pPr>
            </a:lstStyle>
            <a:p>
              <a:endParaRPr lang="en-US" altLang="en-US" sz="1764"/>
            </a:p>
          </p:txBody>
        </p:sp>
        <p:sp>
          <p:nvSpPr>
            <p:cNvPr id="9299" name="Text Box 38"/>
            <p:cNvSpPr txBox="1">
              <a:spLocks noChangeArrowheads="1"/>
            </p:cNvSpPr>
            <p:nvPr/>
          </p:nvSpPr>
          <p:spPr bwMode="auto">
            <a:xfrm>
              <a:off x="4992" y="2632"/>
              <a:ext cx="617" cy="1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Courier New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Courier New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altLang="en-US" sz="1764">
                  <a:latin typeface="Times New Roman" charset="0"/>
                </a:rPr>
                <a:t>0</a:t>
              </a:r>
            </a:p>
          </p:txBody>
        </p:sp>
      </p:grpSp>
      <p:grpSp>
        <p:nvGrpSpPr>
          <p:cNvPr id="5" name="Group 39"/>
          <p:cNvGrpSpPr>
            <a:grpSpLocks/>
          </p:cNvGrpSpPr>
          <p:nvPr/>
        </p:nvGrpSpPr>
        <p:grpSpPr bwMode="auto">
          <a:xfrm>
            <a:off x="8330171" y="4229570"/>
            <a:ext cx="1079704" cy="346485"/>
            <a:chOff x="4985" y="2892"/>
            <a:chExt cx="617" cy="198"/>
          </a:xfrm>
        </p:grpSpPr>
        <p:sp>
          <p:nvSpPr>
            <p:cNvPr id="9296" name="Rectangle 40"/>
            <p:cNvSpPr>
              <a:spLocks noChangeArrowheads="1"/>
            </p:cNvSpPr>
            <p:nvPr/>
          </p:nvSpPr>
          <p:spPr bwMode="auto">
            <a:xfrm>
              <a:off x="5033" y="2900"/>
              <a:ext cx="528" cy="1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1600">
                  <a:solidFill>
                    <a:schemeClr val="tx1"/>
                  </a:solidFill>
                  <a:latin typeface="Courier New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Courier New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9pPr>
            </a:lstStyle>
            <a:p>
              <a:endParaRPr lang="en-US" altLang="en-US" sz="1764"/>
            </a:p>
          </p:txBody>
        </p:sp>
        <p:sp>
          <p:nvSpPr>
            <p:cNvPr id="9297" name="Text Box 41"/>
            <p:cNvSpPr txBox="1">
              <a:spLocks noChangeArrowheads="1"/>
            </p:cNvSpPr>
            <p:nvPr/>
          </p:nvSpPr>
          <p:spPr bwMode="auto">
            <a:xfrm>
              <a:off x="4985" y="2892"/>
              <a:ext cx="617" cy="1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Courier New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Courier New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altLang="en-US" sz="1764">
                  <a:latin typeface="Times New Roman" charset="0"/>
                </a:rPr>
                <a:t>1</a:t>
              </a:r>
            </a:p>
          </p:txBody>
        </p:sp>
      </p:grpSp>
      <p:grpSp>
        <p:nvGrpSpPr>
          <p:cNvPr id="6" name="Group 42"/>
          <p:cNvGrpSpPr>
            <a:grpSpLocks/>
          </p:cNvGrpSpPr>
          <p:nvPr/>
        </p:nvGrpSpPr>
        <p:grpSpPr bwMode="auto">
          <a:xfrm>
            <a:off x="8330171" y="4229570"/>
            <a:ext cx="1079704" cy="346485"/>
            <a:chOff x="4978" y="3152"/>
            <a:chExt cx="617" cy="198"/>
          </a:xfrm>
        </p:grpSpPr>
        <p:sp>
          <p:nvSpPr>
            <p:cNvPr id="9294" name="Rectangle 43"/>
            <p:cNvSpPr>
              <a:spLocks noChangeArrowheads="1"/>
            </p:cNvSpPr>
            <p:nvPr/>
          </p:nvSpPr>
          <p:spPr bwMode="auto">
            <a:xfrm>
              <a:off x="5026" y="3160"/>
              <a:ext cx="528" cy="1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1600">
                  <a:solidFill>
                    <a:schemeClr val="tx1"/>
                  </a:solidFill>
                  <a:latin typeface="Courier New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Courier New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9pPr>
            </a:lstStyle>
            <a:p>
              <a:endParaRPr lang="en-US" altLang="en-US" sz="1764"/>
            </a:p>
          </p:txBody>
        </p:sp>
        <p:sp>
          <p:nvSpPr>
            <p:cNvPr id="9295" name="Text Box 44"/>
            <p:cNvSpPr txBox="1">
              <a:spLocks noChangeArrowheads="1"/>
            </p:cNvSpPr>
            <p:nvPr/>
          </p:nvSpPr>
          <p:spPr bwMode="auto">
            <a:xfrm>
              <a:off x="4978" y="3152"/>
              <a:ext cx="617" cy="1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Courier New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Courier New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altLang="en-US" sz="1764">
                  <a:latin typeface="Times New Roman" charset="0"/>
                </a:rPr>
                <a:t>2</a:t>
              </a:r>
            </a:p>
          </p:txBody>
        </p:sp>
      </p:grpSp>
      <p:grpSp>
        <p:nvGrpSpPr>
          <p:cNvPr id="7" name="Group 45"/>
          <p:cNvGrpSpPr>
            <a:grpSpLocks/>
          </p:cNvGrpSpPr>
          <p:nvPr/>
        </p:nvGrpSpPr>
        <p:grpSpPr bwMode="auto">
          <a:xfrm>
            <a:off x="8330171" y="4229570"/>
            <a:ext cx="1079704" cy="346485"/>
            <a:chOff x="4971" y="3412"/>
            <a:chExt cx="617" cy="198"/>
          </a:xfrm>
        </p:grpSpPr>
        <p:sp>
          <p:nvSpPr>
            <p:cNvPr id="9292" name="Rectangle 46"/>
            <p:cNvSpPr>
              <a:spLocks noChangeArrowheads="1"/>
            </p:cNvSpPr>
            <p:nvPr/>
          </p:nvSpPr>
          <p:spPr bwMode="auto">
            <a:xfrm>
              <a:off x="5019" y="3420"/>
              <a:ext cx="528" cy="1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1600">
                  <a:solidFill>
                    <a:schemeClr val="tx1"/>
                  </a:solidFill>
                  <a:latin typeface="Courier New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Courier New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9pPr>
            </a:lstStyle>
            <a:p>
              <a:endParaRPr lang="en-US" altLang="en-US" sz="1764"/>
            </a:p>
          </p:txBody>
        </p:sp>
        <p:sp>
          <p:nvSpPr>
            <p:cNvPr id="9293" name="Text Box 47"/>
            <p:cNvSpPr txBox="1">
              <a:spLocks noChangeArrowheads="1"/>
            </p:cNvSpPr>
            <p:nvPr/>
          </p:nvSpPr>
          <p:spPr bwMode="auto">
            <a:xfrm>
              <a:off x="4971" y="3412"/>
              <a:ext cx="617" cy="1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Courier New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Courier New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altLang="en-US" sz="1764">
                  <a:latin typeface="Times New Roman" charset="0"/>
                </a:rPr>
                <a:t>3</a:t>
              </a:r>
            </a:p>
          </p:txBody>
        </p:sp>
      </p:grpSp>
      <p:grpSp>
        <p:nvGrpSpPr>
          <p:cNvPr id="8" name="Group 48"/>
          <p:cNvGrpSpPr>
            <a:grpSpLocks/>
          </p:cNvGrpSpPr>
          <p:nvPr/>
        </p:nvGrpSpPr>
        <p:grpSpPr bwMode="auto">
          <a:xfrm>
            <a:off x="8330171" y="4229570"/>
            <a:ext cx="1079704" cy="346485"/>
            <a:chOff x="4964" y="3672"/>
            <a:chExt cx="617" cy="198"/>
          </a:xfrm>
        </p:grpSpPr>
        <p:sp>
          <p:nvSpPr>
            <p:cNvPr id="9290" name="Rectangle 49"/>
            <p:cNvSpPr>
              <a:spLocks noChangeArrowheads="1"/>
            </p:cNvSpPr>
            <p:nvPr/>
          </p:nvSpPr>
          <p:spPr bwMode="auto">
            <a:xfrm>
              <a:off x="5012" y="3680"/>
              <a:ext cx="528" cy="1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1600">
                  <a:solidFill>
                    <a:schemeClr val="tx1"/>
                  </a:solidFill>
                  <a:latin typeface="Courier New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Courier New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9pPr>
            </a:lstStyle>
            <a:p>
              <a:endParaRPr lang="en-US" altLang="en-US" sz="1764"/>
            </a:p>
          </p:txBody>
        </p:sp>
        <p:sp>
          <p:nvSpPr>
            <p:cNvPr id="9291" name="Text Box 50"/>
            <p:cNvSpPr txBox="1">
              <a:spLocks noChangeArrowheads="1"/>
            </p:cNvSpPr>
            <p:nvPr/>
          </p:nvSpPr>
          <p:spPr bwMode="auto">
            <a:xfrm>
              <a:off x="4964" y="3672"/>
              <a:ext cx="617" cy="1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Courier New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Courier New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altLang="en-US" sz="1764">
                  <a:latin typeface="Times New Roman" charset="0"/>
                </a:rPr>
                <a:t>4</a:t>
              </a:r>
            </a:p>
          </p:txBody>
        </p:sp>
      </p:grpSp>
      <p:grpSp>
        <p:nvGrpSpPr>
          <p:cNvPr id="9" name="Group 51"/>
          <p:cNvGrpSpPr>
            <a:grpSpLocks/>
          </p:cNvGrpSpPr>
          <p:nvPr/>
        </p:nvGrpSpPr>
        <p:grpSpPr bwMode="auto">
          <a:xfrm>
            <a:off x="8330171" y="4229570"/>
            <a:ext cx="1079704" cy="346485"/>
            <a:chOff x="4957" y="3932"/>
            <a:chExt cx="617" cy="198"/>
          </a:xfrm>
        </p:grpSpPr>
        <p:sp>
          <p:nvSpPr>
            <p:cNvPr id="9288" name="Rectangle 52"/>
            <p:cNvSpPr>
              <a:spLocks noChangeArrowheads="1"/>
            </p:cNvSpPr>
            <p:nvPr/>
          </p:nvSpPr>
          <p:spPr bwMode="auto">
            <a:xfrm>
              <a:off x="5005" y="3940"/>
              <a:ext cx="528" cy="1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1600">
                  <a:solidFill>
                    <a:schemeClr val="tx1"/>
                  </a:solidFill>
                  <a:latin typeface="Courier New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Courier New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9pPr>
            </a:lstStyle>
            <a:p>
              <a:endParaRPr lang="en-US" altLang="en-US" sz="1764"/>
            </a:p>
          </p:txBody>
        </p:sp>
        <p:sp>
          <p:nvSpPr>
            <p:cNvPr id="9289" name="Text Box 53"/>
            <p:cNvSpPr txBox="1">
              <a:spLocks noChangeArrowheads="1"/>
            </p:cNvSpPr>
            <p:nvPr/>
          </p:nvSpPr>
          <p:spPr bwMode="auto">
            <a:xfrm>
              <a:off x="4957" y="3932"/>
              <a:ext cx="617" cy="1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Courier New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Courier New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altLang="en-US" sz="1764">
                  <a:latin typeface="Times New Roman" charset="0"/>
                </a:rPr>
                <a:t>5</a:t>
              </a:r>
            </a:p>
          </p:txBody>
        </p:sp>
      </p:grpSp>
      <p:grpSp>
        <p:nvGrpSpPr>
          <p:cNvPr id="10" name="Group 54"/>
          <p:cNvGrpSpPr>
            <a:grpSpLocks/>
          </p:cNvGrpSpPr>
          <p:nvPr/>
        </p:nvGrpSpPr>
        <p:grpSpPr bwMode="auto">
          <a:xfrm>
            <a:off x="8330171" y="4229571"/>
            <a:ext cx="1079704" cy="346485"/>
            <a:chOff x="4950" y="4192"/>
            <a:chExt cx="617" cy="198"/>
          </a:xfrm>
        </p:grpSpPr>
        <p:sp>
          <p:nvSpPr>
            <p:cNvPr id="9286" name="Rectangle 55"/>
            <p:cNvSpPr>
              <a:spLocks noChangeArrowheads="1"/>
            </p:cNvSpPr>
            <p:nvPr/>
          </p:nvSpPr>
          <p:spPr bwMode="auto">
            <a:xfrm>
              <a:off x="4998" y="4200"/>
              <a:ext cx="528" cy="1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1600">
                  <a:solidFill>
                    <a:schemeClr val="tx1"/>
                  </a:solidFill>
                  <a:latin typeface="Courier New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Courier New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9pPr>
            </a:lstStyle>
            <a:p>
              <a:endParaRPr lang="en-US" altLang="en-US" sz="1764"/>
            </a:p>
          </p:txBody>
        </p:sp>
        <p:sp>
          <p:nvSpPr>
            <p:cNvPr id="9287" name="Text Box 56"/>
            <p:cNvSpPr txBox="1">
              <a:spLocks noChangeArrowheads="1"/>
            </p:cNvSpPr>
            <p:nvPr/>
          </p:nvSpPr>
          <p:spPr bwMode="auto">
            <a:xfrm>
              <a:off x="4950" y="4192"/>
              <a:ext cx="617" cy="1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Courier New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Courier New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altLang="en-US" sz="1764">
                  <a:latin typeface="Times New Roman" charset="0"/>
                </a:rPr>
                <a:t>6</a:t>
              </a:r>
            </a:p>
          </p:txBody>
        </p:sp>
      </p:grpSp>
      <p:grpSp>
        <p:nvGrpSpPr>
          <p:cNvPr id="11" name="Group 57"/>
          <p:cNvGrpSpPr>
            <a:grpSpLocks/>
          </p:cNvGrpSpPr>
          <p:nvPr/>
        </p:nvGrpSpPr>
        <p:grpSpPr bwMode="auto">
          <a:xfrm>
            <a:off x="8330171" y="4229570"/>
            <a:ext cx="1079704" cy="346485"/>
            <a:chOff x="4943" y="4452"/>
            <a:chExt cx="617" cy="198"/>
          </a:xfrm>
        </p:grpSpPr>
        <p:sp>
          <p:nvSpPr>
            <p:cNvPr id="9284" name="Rectangle 58"/>
            <p:cNvSpPr>
              <a:spLocks noChangeArrowheads="1"/>
            </p:cNvSpPr>
            <p:nvPr/>
          </p:nvSpPr>
          <p:spPr bwMode="auto">
            <a:xfrm>
              <a:off x="4991" y="4460"/>
              <a:ext cx="528" cy="1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1600">
                  <a:solidFill>
                    <a:schemeClr val="tx1"/>
                  </a:solidFill>
                  <a:latin typeface="Courier New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Courier New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9pPr>
            </a:lstStyle>
            <a:p>
              <a:endParaRPr lang="en-US" altLang="en-US" sz="1764"/>
            </a:p>
          </p:txBody>
        </p:sp>
        <p:sp>
          <p:nvSpPr>
            <p:cNvPr id="9285" name="Text Box 59"/>
            <p:cNvSpPr txBox="1">
              <a:spLocks noChangeArrowheads="1"/>
            </p:cNvSpPr>
            <p:nvPr/>
          </p:nvSpPr>
          <p:spPr bwMode="auto">
            <a:xfrm>
              <a:off x="4943" y="4452"/>
              <a:ext cx="617" cy="1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Courier New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Courier New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altLang="en-US" sz="1764">
                  <a:latin typeface="Times New Roman" charset="0"/>
                </a:rPr>
                <a:t>7</a:t>
              </a:r>
            </a:p>
          </p:txBody>
        </p:sp>
      </p:grpSp>
      <p:grpSp>
        <p:nvGrpSpPr>
          <p:cNvPr id="12" name="Group 60"/>
          <p:cNvGrpSpPr>
            <a:grpSpLocks/>
          </p:cNvGrpSpPr>
          <p:nvPr/>
        </p:nvGrpSpPr>
        <p:grpSpPr bwMode="auto">
          <a:xfrm>
            <a:off x="8330171" y="4229570"/>
            <a:ext cx="1079704" cy="346485"/>
            <a:chOff x="4943" y="4452"/>
            <a:chExt cx="617" cy="198"/>
          </a:xfrm>
        </p:grpSpPr>
        <p:sp>
          <p:nvSpPr>
            <p:cNvPr id="9282" name="Rectangle 61"/>
            <p:cNvSpPr>
              <a:spLocks noChangeArrowheads="1"/>
            </p:cNvSpPr>
            <p:nvPr/>
          </p:nvSpPr>
          <p:spPr bwMode="auto">
            <a:xfrm>
              <a:off x="4991" y="4460"/>
              <a:ext cx="528" cy="1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1600">
                  <a:solidFill>
                    <a:schemeClr val="tx1"/>
                  </a:solidFill>
                  <a:latin typeface="Courier New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Courier New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9pPr>
            </a:lstStyle>
            <a:p>
              <a:endParaRPr lang="en-US" altLang="en-US" sz="1764"/>
            </a:p>
          </p:txBody>
        </p:sp>
        <p:sp>
          <p:nvSpPr>
            <p:cNvPr id="9283" name="Text Box 62"/>
            <p:cNvSpPr txBox="1">
              <a:spLocks noChangeArrowheads="1"/>
            </p:cNvSpPr>
            <p:nvPr/>
          </p:nvSpPr>
          <p:spPr bwMode="auto">
            <a:xfrm>
              <a:off x="4943" y="4452"/>
              <a:ext cx="617" cy="1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Courier New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Courier New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altLang="en-US" sz="1764">
                  <a:latin typeface="Times New Roman" charset="0"/>
                </a:rPr>
                <a:t>8</a:t>
              </a:r>
            </a:p>
          </p:txBody>
        </p:sp>
      </p:grpSp>
      <p:grpSp>
        <p:nvGrpSpPr>
          <p:cNvPr id="13" name="Group 63"/>
          <p:cNvGrpSpPr>
            <a:grpSpLocks/>
          </p:cNvGrpSpPr>
          <p:nvPr/>
        </p:nvGrpSpPr>
        <p:grpSpPr bwMode="auto">
          <a:xfrm>
            <a:off x="4644830" y="4236573"/>
            <a:ext cx="1615181" cy="351735"/>
            <a:chOff x="2646" y="2544"/>
            <a:chExt cx="923" cy="201"/>
          </a:xfrm>
        </p:grpSpPr>
        <p:sp>
          <p:nvSpPr>
            <p:cNvPr id="9280" name="Rectangle 64"/>
            <p:cNvSpPr>
              <a:spLocks noChangeArrowheads="1"/>
            </p:cNvSpPr>
            <p:nvPr/>
          </p:nvSpPr>
          <p:spPr bwMode="auto">
            <a:xfrm>
              <a:off x="2671" y="2555"/>
              <a:ext cx="876" cy="1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1600">
                  <a:solidFill>
                    <a:schemeClr val="tx1"/>
                  </a:solidFill>
                  <a:latin typeface="Courier New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Courier New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9pPr>
            </a:lstStyle>
            <a:p>
              <a:endParaRPr lang="en-US" altLang="en-US" sz="1764"/>
            </a:p>
          </p:txBody>
        </p:sp>
        <p:sp>
          <p:nvSpPr>
            <p:cNvPr id="9281" name="Text Box 65"/>
            <p:cNvSpPr txBox="1">
              <a:spLocks noChangeArrowheads="1"/>
            </p:cNvSpPr>
            <p:nvPr/>
          </p:nvSpPr>
          <p:spPr bwMode="auto">
            <a:xfrm>
              <a:off x="2646" y="2544"/>
              <a:ext cx="923" cy="1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Courier New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Courier New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altLang="en-US" sz="1764" b="1"/>
                <a:t>S</a:t>
              </a:r>
              <a:endParaRPr lang="en-US" altLang="en-US" sz="1764">
                <a:latin typeface="Times New Roman" charset="0"/>
              </a:endParaRPr>
            </a:p>
          </p:txBody>
        </p:sp>
      </p:grpSp>
      <p:grpSp>
        <p:nvGrpSpPr>
          <p:cNvPr id="14" name="Group 66"/>
          <p:cNvGrpSpPr>
            <a:grpSpLocks/>
          </p:cNvGrpSpPr>
          <p:nvPr/>
        </p:nvGrpSpPr>
        <p:grpSpPr bwMode="auto">
          <a:xfrm>
            <a:off x="4644830" y="4236573"/>
            <a:ext cx="1615181" cy="351735"/>
            <a:chOff x="2646" y="2544"/>
            <a:chExt cx="923" cy="201"/>
          </a:xfrm>
        </p:grpSpPr>
        <p:sp>
          <p:nvSpPr>
            <p:cNvPr id="9278" name="Rectangle 67"/>
            <p:cNvSpPr>
              <a:spLocks noChangeArrowheads="1"/>
            </p:cNvSpPr>
            <p:nvPr/>
          </p:nvSpPr>
          <p:spPr bwMode="auto">
            <a:xfrm>
              <a:off x="2671" y="2555"/>
              <a:ext cx="876" cy="1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1600">
                  <a:solidFill>
                    <a:schemeClr val="tx1"/>
                  </a:solidFill>
                  <a:latin typeface="Courier New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Courier New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9pPr>
            </a:lstStyle>
            <a:p>
              <a:endParaRPr lang="en-US" altLang="en-US" sz="1764"/>
            </a:p>
          </p:txBody>
        </p:sp>
        <p:sp>
          <p:nvSpPr>
            <p:cNvPr id="9279" name="Text Box 68"/>
            <p:cNvSpPr txBox="1">
              <a:spLocks noChangeArrowheads="1"/>
            </p:cNvSpPr>
            <p:nvPr/>
          </p:nvSpPr>
          <p:spPr bwMode="auto">
            <a:xfrm>
              <a:off x="2646" y="2544"/>
              <a:ext cx="923" cy="1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Courier New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Courier New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altLang="en-US" sz="1764" b="1"/>
                <a:t>TS</a:t>
              </a:r>
              <a:endParaRPr lang="en-US" altLang="en-US" sz="1764">
                <a:latin typeface="Times New Roman" charset="0"/>
              </a:endParaRPr>
            </a:p>
          </p:txBody>
        </p:sp>
      </p:grpSp>
      <p:grpSp>
        <p:nvGrpSpPr>
          <p:cNvPr id="15" name="Group 69"/>
          <p:cNvGrpSpPr>
            <a:grpSpLocks/>
          </p:cNvGrpSpPr>
          <p:nvPr/>
        </p:nvGrpSpPr>
        <p:grpSpPr bwMode="auto">
          <a:xfrm>
            <a:off x="4644830" y="4236573"/>
            <a:ext cx="1615181" cy="351735"/>
            <a:chOff x="2646" y="2544"/>
            <a:chExt cx="923" cy="201"/>
          </a:xfrm>
        </p:grpSpPr>
        <p:sp>
          <p:nvSpPr>
            <p:cNvPr id="9276" name="Rectangle 70"/>
            <p:cNvSpPr>
              <a:spLocks noChangeArrowheads="1"/>
            </p:cNvSpPr>
            <p:nvPr/>
          </p:nvSpPr>
          <p:spPr bwMode="auto">
            <a:xfrm>
              <a:off x="2671" y="2555"/>
              <a:ext cx="876" cy="1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1600">
                  <a:solidFill>
                    <a:schemeClr val="tx1"/>
                  </a:solidFill>
                  <a:latin typeface="Courier New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Courier New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9pPr>
            </a:lstStyle>
            <a:p>
              <a:endParaRPr lang="en-US" altLang="en-US" sz="1764"/>
            </a:p>
          </p:txBody>
        </p:sp>
        <p:sp>
          <p:nvSpPr>
            <p:cNvPr id="9277" name="Text Box 71"/>
            <p:cNvSpPr txBox="1">
              <a:spLocks noChangeArrowheads="1"/>
            </p:cNvSpPr>
            <p:nvPr/>
          </p:nvSpPr>
          <p:spPr bwMode="auto">
            <a:xfrm>
              <a:off x="2646" y="2544"/>
              <a:ext cx="923" cy="1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Courier New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Courier New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altLang="en-US" sz="1764" b="1"/>
                <a:t>RTS</a:t>
              </a:r>
              <a:endParaRPr lang="en-US" altLang="en-US" sz="1764">
                <a:latin typeface="Times New Roman" charset="0"/>
              </a:endParaRPr>
            </a:p>
          </p:txBody>
        </p:sp>
      </p:grpSp>
      <p:grpSp>
        <p:nvGrpSpPr>
          <p:cNvPr id="16" name="Group 72"/>
          <p:cNvGrpSpPr>
            <a:grpSpLocks/>
          </p:cNvGrpSpPr>
          <p:nvPr/>
        </p:nvGrpSpPr>
        <p:grpSpPr bwMode="auto">
          <a:xfrm>
            <a:off x="4644830" y="4236573"/>
            <a:ext cx="1615181" cy="351735"/>
            <a:chOff x="2646" y="2544"/>
            <a:chExt cx="923" cy="201"/>
          </a:xfrm>
        </p:grpSpPr>
        <p:sp>
          <p:nvSpPr>
            <p:cNvPr id="9274" name="Rectangle 73"/>
            <p:cNvSpPr>
              <a:spLocks noChangeArrowheads="1"/>
            </p:cNvSpPr>
            <p:nvPr/>
          </p:nvSpPr>
          <p:spPr bwMode="auto">
            <a:xfrm>
              <a:off x="2671" y="2555"/>
              <a:ext cx="876" cy="1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1600">
                  <a:solidFill>
                    <a:schemeClr val="tx1"/>
                  </a:solidFill>
                  <a:latin typeface="Courier New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Courier New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9pPr>
            </a:lstStyle>
            <a:p>
              <a:endParaRPr lang="en-US" altLang="en-US" sz="1764"/>
            </a:p>
          </p:txBody>
        </p:sp>
        <p:sp>
          <p:nvSpPr>
            <p:cNvPr id="9275" name="Text Box 74"/>
            <p:cNvSpPr txBox="1">
              <a:spLocks noChangeArrowheads="1"/>
            </p:cNvSpPr>
            <p:nvPr/>
          </p:nvSpPr>
          <p:spPr bwMode="auto">
            <a:xfrm>
              <a:off x="2646" y="2544"/>
              <a:ext cx="923" cy="1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Courier New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Courier New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altLang="en-US" sz="1764" b="1"/>
                <a:t>ERTS</a:t>
              </a:r>
              <a:endParaRPr lang="en-US" altLang="en-US" sz="1764">
                <a:latin typeface="Times New Roman" charset="0"/>
              </a:endParaRPr>
            </a:p>
          </p:txBody>
        </p:sp>
      </p:grpSp>
      <p:grpSp>
        <p:nvGrpSpPr>
          <p:cNvPr id="17" name="Group 75"/>
          <p:cNvGrpSpPr>
            <a:grpSpLocks/>
          </p:cNvGrpSpPr>
          <p:nvPr/>
        </p:nvGrpSpPr>
        <p:grpSpPr bwMode="auto">
          <a:xfrm>
            <a:off x="4644830" y="4236573"/>
            <a:ext cx="1615181" cy="351735"/>
            <a:chOff x="2646" y="2544"/>
            <a:chExt cx="923" cy="201"/>
          </a:xfrm>
        </p:grpSpPr>
        <p:sp>
          <p:nvSpPr>
            <p:cNvPr id="9272" name="Rectangle 76"/>
            <p:cNvSpPr>
              <a:spLocks noChangeArrowheads="1"/>
            </p:cNvSpPr>
            <p:nvPr/>
          </p:nvSpPr>
          <p:spPr bwMode="auto">
            <a:xfrm>
              <a:off x="2671" y="2555"/>
              <a:ext cx="876" cy="1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1600">
                  <a:solidFill>
                    <a:schemeClr val="tx1"/>
                  </a:solidFill>
                  <a:latin typeface="Courier New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Courier New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9pPr>
            </a:lstStyle>
            <a:p>
              <a:endParaRPr lang="en-US" altLang="en-US" sz="1764"/>
            </a:p>
          </p:txBody>
        </p:sp>
        <p:sp>
          <p:nvSpPr>
            <p:cNvPr id="9273" name="Text Box 77"/>
            <p:cNvSpPr txBox="1">
              <a:spLocks noChangeArrowheads="1"/>
            </p:cNvSpPr>
            <p:nvPr/>
          </p:nvSpPr>
          <p:spPr bwMode="auto">
            <a:xfrm>
              <a:off x="2646" y="2544"/>
              <a:ext cx="923" cy="1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Courier New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Courier New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altLang="en-US" sz="1764" b="1"/>
                <a:t>SERTS</a:t>
              </a:r>
              <a:endParaRPr lang="en-US" altLang="en-US" sz="1764">
                <a:latin typeface="Times New Roman" charset="0"/>
              </a:endParaRPr>
            </a:p>
          </p:txBody>
        </p:sp>
      </p:grpSp>
      <p:grpSp>
        <p:nvGrpSpPr>
          <p:cNvPr id="18" name="Group 78"/>
          <p:cNvGrpSpPr>
            <a:grpSpLocks/>
          </p:cNvGrpSpPr>
          <p:nvPr/>
        </p:nvGrpSpPr>
        <p:grpSpPr bwMode="auto">
          <a:xfrm>
            <a:off x="4644830" y="4236573"/>
            <a:ext cx="1615181" cy="351735"/>
            <a:chOff x="2646" y="2544"/>
            <a:chExt cx="923" cy="201"/>
          </a:xfrm>
        </p:grpSpPr>
        <p:sp>
          <p:nvSpPr>
            <p:cNvPr id="9270" name="Rectangle 79"/>
            <p:cNvSpPr>
              <a:spLocks noChangeArrowheads="1"/>
            </p:cNvSpPr>
            <p:nvPr/>
          </p:nvSpPr>
          <p:spPr bwMode="auto">
            <a:xfrm>
              <a:off x="2671" y="2555"/>
              <a:ext cx="876" cy="1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1600">
                  <a:solidFill>
                    <a:schemeClr val="tx1"/>
                  </a:solidFill>
                  <a:latin typeface="Courier New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Courier New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9pPr>
            </a:lstStyle>
            <a:p>
              <a:endParaRPr lang="en-US" altLang="en-US" sz="1764"/>
            </a:p>
          </p:txBody>
        </p:sp>
        <p:sp>
          <p:nvSpPr>
            <p:cNvPr id="9271" name="Text Box 80"/>
            <p:cNvSpPr txBox="1">
              <a:spLocks noChangeArrowheads="1"/>
            </p:cNvSpPr>
            <p:nvPr/>
          </p:nvSpPr>
          <p:spPr bwMode="auto">
            <a:xfrm>
              <a:off x="2646" y="2544"/>
              <a:ext cx="923" cy="1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Courier New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Courier New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altLang="en-US" sz="1764" b="1"/>
                <a:t>SSERTS</a:t>
              </a:r>
              <a:endParaRPr lang="en-US" altLang="en-US" sz="1764">
                <a:latin typeface="Times New Roman" charset="0"/>
              </a:endParaRPr>
            </a:p>
          </p:txBody>
        </p:sp>
      </p:grpSp>
      <p:grpSp>
        <p:nvGrpSpPr>
          <p:cNvPr id="19" name="Group 81"/>
          <p:cNvGrpSpPr>
            <a:grpSpLocks/>
          </p:cNvGrpSpPr>
          <p:nvPr/>
        </p:nvGrpSpPr>
        <p:grpSpPr bwMode="auto">
          <a:xfrm>
            <a:off x="4644830" y="4236573"/>
            <a:ext cx="1615181" cy="351735"/>
            <a:chOff x="2646" y="2544"/>
            <a:chExt cx="923" cy="201"/>
          </a:xfrm>
        </p:grpSpPr>
        <p:sp>
          <p:nvSpPr>
            <p:cNvPr id="9268" name="Rectangle 82"/>
            <p:cNvSpPr>
              <a:spLocks noChangeArrowheads="1"/>
            </p:cNvSpPr>
            <p:nvPr/>
          </p:nvSpPr>
          <p:spPr bwMode="auto">
            <a:xfrm>
              <a:off x="2671" y="2555"/>
              <a:ext cx="876" cy="1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1600">
                  <a:solidFill>
                    <a:schemeClr val="tx1"/>
                  </a:solidFill>
                  <a:latin typeface="Courier New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Courier New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9pPr>
            </a:lstStyle>
            <a:p>
              <a:endParaRPr lang="en-US" altLang="en-US" sz="1764"/>
            </a:p>
          </p:txBody>
        </p:sp>
        <p:sp>
          <p:nvSpPr>
            <p:cNvPr id="9269" name="Text Box 83"/>
            <p:cNvSpPr txBox="1">
              <a:spLocks noChangeArrowheads="1"/>
            </p:cNvSpPr>
            <p:nvPr/>
          </p:nvSpPr>
          <p:spPr bwMode="auto">
            <a:xfrm>
              <a:off x="2646" y="2544"/>
              <a:ext cx="923" cy="1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Courier New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Courier New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altLang="en-US" sz="1764" b="1"/>
                <a:t>ESSERTS</a:t>
              </a:r>
              <a:endParaRPr lang="en-US" altLang="en-US" sz="1764">
                <a:latin typeface="Times New Roman" charset="0"/>
              </a:endParaRPr>
            </a:p>
          </p:txBody>
        </p:sp>
      </p:grpSp>
      <p:grpSp>
        <p:nvGrpSpPr>
          <p:cNvPr id="20" name="Group 84"/>
          <p:cNvGrpSpPr>
            <a:grpSpLocks/>
          </p:cNvGrpSpPr>
          <p:nvPr/>
        </p:nvGrpSpPr>
        <p:grpSpPr bwMode="auto">
          <a:xfrm>
            <a:off x="4644830" y="4236573"/>
            <a:ext cx="1615181" cy="351735"/>
            <a:chOff x="2646" y="2544"/>
            <a:chExt cx="923" cy="201"/>
          </a:xfrm>
        </p:grpSpPr>
        <p:sp>
          <p:nvSpPr>
            <p:cNvPr id="9266" name="Rectangle 85"/>
            <p:cNvSpPr>
              <a:spLocks noChangeArrowheads="1"/>
            </p:cNvSpPr>
            <p:nvPr/>
          </p:nvSpPr>
          <p:spPr bwMode="auto">
            <a:xfrm>
              <a:off x="2671" y="2555"/>
              <a:ext cx="876" cy="1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1600">
                  <a:solidFill>
                    <a:schemeClr val="tx1"/>
                  </a:solidFill>
                  <a:latin typeface="Courier New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Courier New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9pPr>
            </a:lstStyle>
            <a:p>
              <a:endParaRPr lang="en-US" altLang="en-US" sz="1764"/>
            </a:p>
          </p:txBody>
        </p:sp>
        <p:sp>
          <p:nvSpPr>
            <p:cNvPr id="9267" name="Text Box 86"/>
            <p:cNvSpPr txBox="1">
              <a:spLocks noChangeArrowheads="1"/>
            </p:cNvSpPr>
            <p:nvPr/>
          </p:nvSpPr>
          <p:spPr bwMode="auto">
            <a:xfrm>
              <a:off x="2646" y="2544"/>
              <a:ext cx="923" cy="1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Courier New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Courier New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altLang="en-US" sz="1764" b="1"/>
                <a:t>DESSERTS</a:t>
              </a:r>
              <a:endParaRPr lang="en-US" altLang="en-US" sz="1764">
                <a:latin typeface="Times New Roman" charset="0"/>
              </a:endParaRPr>
            </a:p>
          </p:txBody>
        </p:sp>
      </p:grpSp>
      <p:sp>
        <p:nvSpPr>
          <p:cNvPr id="324695" name="Rectangle 87"/>
          <p:cNvSpPr>
            <a:spLocks noChangeArrowheads="1"/>
          </p:cNvSpPr>
          <p:nvPr/>
        </p:nvSpPr>
        <p:spPr bwMode="auto">
          <a:xfrm>
            <a:off x="1330471" y="2202870"/>
            <a:ext cx="5823750" cy="283488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Courier New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Courier New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Courier New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Courier New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Courier New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urier New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urier New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urier New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urier New" charset="0"/>
              </a:defRPr>
            </a:lvl9pPr>
          </a:lstStyle>
          <a:p>
            <a:endParaRPr lang="en-US" altLang="en-US" sz="1764"/>
          </a:p>
        </p:txBody>
      </p:sp>
      <p:sp>
        <p:nvSpPr>
          <p:cNvPr id="324696" name="Rectangle 88"/>
          <p:cNvSpPr>
            <a:spLocks noChangeArrowheads="1"/>
          </p:cNvSpPr>
          <p:nvPr/>
        </p:nvSpPr>
        <p:spPr bwMode="auto">
          <a:xfrm>
            <a:off x="1725955" y="2482858"/>
            <a:ext cx="4483307" cy="283488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Courier New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Courier New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Courier New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Courier New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Courier New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urier New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urier New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urier New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urier New" charset="0"/>
              </a:defRPr>
            </a:lvl9pPr>
          </a:lstStyle>
          <a:p>
            <a:endParaRPr lang="en-US" altLang="en-US" sz="1764"/>
          </a:p>
        </p:txBody>
      </p:sp>
      <p:sp>
        <p:nvSpPr>
          <p:cNvPr id="324697" name="Rectangle 89"/>
          <p:cNvSpPr>
            <a:spLocks noChangeArrowheads="1"/>
          </p:cNvSpPr>
          <p:nvPr/>
        </p:nvSpPr>
        <p:spPr bwMode="auto">
          <a:xfrm>
            <a:off x="2142437" y="2194120"/>
            <a:ext cx="1494436" cy="278239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Courier New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Courier New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Courier New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Courier New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Courier New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urier New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urier New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urier New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urier New" charset="0"/>
              </a:defRPr>
            </a:lvl9pPr>
          </a:lstStyle>
          <a:p>
            <a:endParaRPr lang="en-US" altLang="en-US" sz="1764"/>
          </a:p>
        </p:txBody>
      </p:sp>
      <p:sp>
        <p:nvSpPr>
          <p:cNvPr id="324698" name="Rectangle 90"/>
          <p:cNvSpPr>
            <a:spLocks noChangeArrowheads="1"/>
          </p:cNvSpPr>
          <p:nvPr/>
        </p:nvSpPr>
        <p:spPr bwMode="auto">
          <a:xfrm>
            <a:off x="3633373" y="2194120"/>
            <a:ext cx="2246903" cy="278239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Courier New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Courier New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Courier New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Courier New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Courier New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urier New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urier New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urier New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urier New" charset="0"/>
              </a:defRPr>
            </a:lvl9pPr>
          </a:lstStyle>
          <a:p>
            <a:endParaRPr lang="en-US" altLang="en-US" sz="1764"/>
          </a:p>
        </p:txBody>
      </p:sp>
      <p:sp>
        <p:nvSpPr>
          <p:cNvPr id="324699" name="Rectangle 91"/>
          <p:cNvSpPr>
            <a:spLocks noChangeArrowheads="1"/>
          </p:cNvSpPr>
          <p:nvPr/>
        </p:nvSpPr>
        <p:spPr bwMode="auto">
          <a:xfrm>
            <a:off x="6067519" y="2197620"/>
            <a:ext cx="526727" cy="288738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Courier New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Courier New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Courier New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Courier New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Courier New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urier New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urier New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urier New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urier New" charset="0"/>
              </a:defRPr>
            </a:lvl9pPr>
          </a:lstStyle>
          <a:p>
            <a:endParaRPr lang="en-US" altLang="en-US" sz="1764"/>
          </a:p>
        </p:txBody>
      </p:sp>
      <p:sp>
        <p:nvSpPr>
          <p:cNvPr id="9264" name="Text Box 92">
            <a:hlinkClick r:id="" action="ppaction://hlinkshowjump?jump=nextslide"/>
          </p:cNvPr>
          <p:cNvSpPr txBox="1">
            <a:spLocks noChangeArrowheads="1"/>
          </p:cNvSpPr>
          <p:nvPr/>
        </p:nvSpPr>
        <p:spPr bwMode="auto">
          <a:xfrm>
            <a:off x="8652157" y="7055696"/>
            <a:ext cx="1259946" cy="2500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Courier New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Courier New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Courier New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Courier New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Courier New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urier New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urier New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urier New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urier New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102" i="1">
                <a:latin typeface="Times New Roman" charset="0"/>
              </a:rPr>
              <a:t>skip simulation</a:t>
            </a:r>
          </a:p>
        </p:txBody>
      </p:sp>
      <p:sp>
        <p:nvSpPr>
          <p:cNvPr id="9265" name="Text Box 104"/>
          <p:cNvSpPr txBox="1">
            <a:spLocks noChangeArrowheads="1"/>
          </p:cNvSpPr>
          <p:nvPr/>
        </p:nvSpPr>
        <p:spPr bwMode="auto">
          <a:xfrm>
            <a:off x="529" y="7188690"/>
            <a:ext cx="5454516" cy="344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Courier New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Courier New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Courier New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Courier New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Courier New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urier New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urier New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urier New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urier New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764" i="1">
                <a:latin typeface="Times New Roman" charset="0"/>
              </a:rPr>
              <a:t>Using portions of slides by Eric Roberts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5" name="Title Placeholder 1"/>
          <p:cNvSpPr txBox="1">
            <a:spLocks/>
          </p:cNvSpPr>
          <p:nvPr/>
        </p:nvSpPr>
        <p:spPr>
          <a:xfrm>
            <a:off x="0" y="317"/>
            <a:ext cx="10080625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err="1">
                <a:latin typeface="Courier" charset="0"/>
                <a:ea typeface="Courier" charset="0"/>
                <a:cs typeface="Courier" charset="0"/>
              </a:rPr>
              <a:t>reverseString</a:t>
            </a:r>
            <a:endParaRPr lang="en-US" sz="4600" b="1" dirty="0">
              <a:latin typeface="Courier" charset="0"/>
              <a:ea typeface="Courier" charset="0"/>
              <a:cs typeface="Courie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2778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4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24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46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4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24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46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4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24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46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4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24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4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24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24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4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24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24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24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4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24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24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24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 nodeType="clickPar">
                      <p:stCondLst>
                        <p:cond delay="indefinite"/>
                      </p:stCondLst>
                      <p:childTnLst>
                        <p:par>
                          <p:cTn id="7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24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24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24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24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 nodeType="clickPar">
                      <p:stCondLst>
                        <p:cond delay="indefinite"/>
                      </p:stCondLst>
                      <p:childTnLst>
                        <p:par>
                          <p:cTn id="9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24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 nodeType="clickPar">
                      <p:stCondLst>
                        <p:cond delay="indefinite"/>
                      </p:stCondLst>
                      <p:childTnLst>
                        <p:par>
                          <p:cTn id="10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24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 nodeType="clickPar">
                      <p:stCondLst>
                        <p:cond delay="indefinite"/>
                      </p:stCondLst>
                      <p:childTnLst>
                        <p:par>
                          <p:cTn id="1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24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 nodeType="clickPar">
                      <p:stCondLst>
                        <p:cond delay="indefinite"/>
                      </p:stCondLst>
                      <p:childTnLst>
                        <p:par>
                          <p:cTn id="1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24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 nodeType="clickPar">
                      <p:stCondLst>
                        <p:cond delay="indefinite"/>
                      </p:stCondLst>
                      <p:childTnLst>
                        <p:par>
                          <p:cTn id="1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24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 nodeType="clickPar">
                      <p:stCondLst>
                        <p:cond delay="indefinite"/>
                      </p:stCondLst>
                      <p:childTnLst>
                        <p:par>
                          <p:cTn id="1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7" presetID="1" presetClass="entr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24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 nodeType="clickPar">
                      <p:stCondLst>
                        <p:cond delay="indefinite"/>
                      </p:stCondLst>
                      <p:childTnLst>
                        <p:par>
                          <p:cTn id="1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24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 nodeType="clickPar">
                      <p:stCondLst>
                        <p:cond delay="indefinite"/>
                      </p:stCondLst>
                      <p:childTnLst>
                        <p:par>
                          <p:cTn id="1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ntr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24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 nodeType="clickPar">
                      <p:stCondLst>
                        <p:cond delay="indefinite"/>
                      </p:stCondLst>
                      <p:childTnLst>
                        <p:par>
                          <p:cTn id="1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3" presetID="1" presetClass="entr" presetSubtype="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24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 nodeType="clickPar">
                      <p:stCondLst>
                        <p:cond delay="indefinite"/>
                      </p:stCondLst>
                      <p:childTnLst>
                        <p:par>
                          <p:cTn id="1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ntr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24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 nodeType="clickPar">
                      <p:stCondLst>
                        <p:cond delay="indefinite"/>
                      </p:stCondLst>
                      <p:childTnLst>
                        <p:par>
                          <p:cTn id="1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" presetClass="entr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24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 nodeType="clickPar">
                      <p:stCondLst>
                        <p:cond delay="indefinite"/>
                      </p:stCondLst>
                      <p:childTnLst>
                        <p:par>
                          <p:cTn id="1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9" presetID="1" presetClass="entr" presetSubtype="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24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 nodeType="clickPar">
                      <p:stCondLst>
                        <p:cond delay="indefinite"/>
                      </p:stCondLst>
                      <p:childTnLst>
                        <p:par>
                          <p:cTn id="1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" presetClass="entr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24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 nodeType="clickPar">
                      <p:stCondLst>
                        <p:cond delay="indefinite"/>
                      </p:stCondLst>
                      <p:childTnLst>
                        <p:par>
                          <p:cTn id="1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" presetClass="entr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24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 nodeType="clickPar">
                      <p:stCondLst>
                        <p:cond delay="indefinite"/>
                      </p:stCondLst>
                      <p:childTnLst>
                        <p:par>
                          <p:cTn id="1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5" presetID="1" presetClass="entr" presetSubtype="0" fill="hold" grpId="7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24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 nodeType="clickPar">
                      <p:stCondLst>
                        <p:cond delay="indefinite"/>
                      </p:stCondLst>
                      <p:childTnLst>
                        <p:par>
                          <p:cTn id="17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" presetClass="entr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24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 nodeType="clickPar">
                      <p:stCondLst>
                        <p:cond delay="indefinite"/>
                      </p:stCondLst>
                      <p:childTnLst>
                        <p:par>
                          <p:cTn id="1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88" presetID="1" presetClass="entr" presetSubtype="0" fill="hold" grpId="8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24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0" fill="hold" nodeType="clickPar">
                      <p:stCondLst>
                        <p:cond delay="indefinite"/>
                      </p:stCondLst>
                      <p:childTnLst>
                        <p:par>
                          <p:cTn id="19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24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4" fill="hold" nodeType="clickPar">
                      <p:stCondLst>
                        <p:cond delay="indefinite"/>
                      </p:stCondLst>
                      <p:childTnLst>
                        <p:par>
                          <p:cTn id="19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6" presetID="53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3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24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2" fill="hold" nodeType="clickPar">
                      <p:stCondLst>
                        <p:cond delay="indefinite"/>
                      </p:stCondLst>
                      <p:childTnLst>
                        <p:par>
                          <p:cTn id="2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4618" grpId="0" animBg="1"/>
      <p:bldP spid="324619" grpId="0" animBg="1"/>
      <p:bldP spid="324620" grpId="0" animBg="1"/>
      <p:bldP spid="324621" grpId="0"/>
      <p:bldP spid="324622" grpId="0" build="p" autoUpdateAnimBg="0"/>
      <p:bldP spid="324623" grpId="0"/>
      <p:bldP spid="324624" grpId="0" build="p" autoUpdateAnimBg="0"/>
      <p:bldP spid="324625" grpId="0" build="p" autoUpdateAnimBg="0"/>
      <p:bldP spid="324626" grpId="0" animBg="1"/>
      <p:bldP spid="324627" grpId="0" animBg="1"/>
      <p:bldP spid="324628" grpId="0" animBg="1"/>
      <p:bldP spid="324631" grpId="0"/>
      <p:bldP spid="324641" grpId="0"/>
      <p:bldP spid="324641" grpId="1"/>
      <p:bldP spid="324642" grpId="0" animBg="1"/>
      <p:bldP spid="324643" grpId="0" animBg="1"/>
      <p:bldP spid="324695" grpId="0" animBg="1"/>
      <p:bldP spid="324696" grpId="0" animBg="1"/>
      <p:bldP spid="324696" grpId="1" animBg="1"/>
      <p:bldP spid="324696" grpId="2" animBg="1"/>
      <p:bldP spid="324696" grpId="3" animBg="1"/>
      <p:bldP spid="324696" grpId="4" animBg="1"/>
      <p:bldP spid="324696" grpId="5" animBg="1"/>
      <p:bldP spid="324696" grpId="6" animBg="1"/>
      <p:bldP spid="324696" grpId="7" animBg="1"/>
      <p:bldP spid="324697" grpId="0" animBg="1"/>
      <p:bldP spid="324698" grpId="0" animBg="1"/>
      <p:bldP spid="324698" grpId="1" animBg="1"/>
      <p:bldP spid="324698" grpId="2" animBg="1"/>
      <p:bldP spid="324698" grpId="3" animBg="1"/>
      <p:bldP spid="324698" grpId="4" animBg="1"/>
      <p:bldP spid="324698" grpId="5" animBg="1"/>
      <p:bldP spid="324698" grpId="6" animBg="1"/>
      <p:bldP spid="324698" grpId="7" animBg="1"/>
      <p:bldP spid="324698" grpId="8" animBg="1"/>
      <p:bldP spid="324699" grpId="0" animBg="1"/>
      <p:bldP spid="324699" grpId="1" animBg="1"/>
      <p:bldP spid="324699" grpId="2" animBg="1"/>
      <p:bldP spid="324699" grpId="3" animBg="1"/>
      <p:bldP spid="324699" grpId="4" animBg="1"/>
      <p:bldP spid="324699" grpId="5" animBg="1"/>
      <p:bldP spid="324699" grpId="6" animBg="1"/>
      <p:bldP spid="324699" grpId="7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95" name="Group 3"/>
          <p:cNvGrpSpPr>
            <a:grpSpLocks/>
          </p:cNvGrpSpPr>
          <p:nvPr/>
        </p:nvGrpSpPr>
        <p:grpSpPr bwMode="auto">
          <a:xfrm>
            <a:off x="546505" y="1036637"/>
            <a:ext cx="8987614" cy="729719"/>
            <a:chOff x="288" y="1103"/>
            <a:chExt cx="5136" cy="417"/>
          </a:xfrm>
        </p:grpSpPr>
        <p:sp>
          <p:nvSpPr>
            <p:cNvPr id="8225" name="Rectangle 4"/>
            <p:cNvSpPr>
              <a:spLocks noChangeArrowheads="1"/>
            </p:cNvSpPr>
            <p:nvPr/>
          </p:nvSpPr>
          <p:spPr bwMode="auto">
            <a:xfrm>
              <a:off x="288" y="1103"/>
              <a:ext cx="5136" cy="41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1600">
                  <a:solidFill>
                    <a:schemeClr val="tx1"/>
                  </a:solidFill>
                  <a:latin typeface="Courier New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Courier New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9pPr>
            </a:lstStyle>
            <a:p>
              <a:pPr algn="ctr"/>
              <a:endParaRPr lang="en-US" altLang="en-US" sz="1764" b="1"/>
            </a:p>
          </p:txBody>
        </p:sp>
        <p:sp>
          <p:nvSpPr>
            <p:cNvPr id="8226" name="Text Box 5"/>
            <p:cNvSpPr txBox="1">
              <a:spLocks noChangeArrowheads="1"/>
            </p:cNvSpPr>
            <p:nvPr/>
          </p:nvSpPr>
          <p:spPr bwMode="auto">
            <a:xfrm>
              <a:off x="384" y="1103"/>
              <a:ext cx="4944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Courier New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Courier New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2205" b="1"/>
                <a:t>int length()</a:t>
              </a:r>
            </a:p>
          </p:txBody>
        </p:sp>
        <p:sp>
          <p:nvSpPr>
            <p:cNvPr id="8227" name="Text Box 6"/>
            <p:cNvSpPr txBox="1">
              <a:spLocks noChangeArrowheads="1"/>
            </p:cNvSpPr>
            <p:nvPr/>
          </p:nvSpPr>
          <p:spPr bwMode="auto">
            <a:xfrm>
              <a:off x="576" y="1280"/>
              <a:ext cx="4800" cy="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Courier New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Courier New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984">
                  <a:latin typeface="Times New Roman" charset="0"/>
                </a:rPr>
                <a:t>Returns the length of the string</a:t>
              </a:r>
            </a:p>
          </p:txBody>
        </p:sp>
      </p:grpSp>
      <p:grpSp>
        <p:nvGrpSpPr>
          <p:cNvPr id="8196" name="Group 7"/>
          <p:cNvGrpSpPr>
            <a:grpSpLocks/>
          </p:cNvGrpSpPr>
          <p:nvPr/>
        </p:nvGrpSpPr>
        <p:grpSpPr bwMode="auto">
          <a:xfrm>
            <a:off x="546505" y="1750604"/>
            <a:ext cx="8987614" cy="743718"/>
            <a:chOff x="288" y="1511"/>
            <a:chExt cx="5136" cy="425"/>
          </a:xfrm>
        </p:grpSpPr>
        <p:sp>
          <p:nvSpPr>
            <p:cNvPr id="8222" name="Rectangle 8"/>
            <p:cNvSpPr>
              <a:spLocks noChangeArrowheads="1"/>
            </p:cNvSpPr>
            <p:nvPr/>
          </p:nvSpPr>
          <p:spPr bwMode="auto">
            <a:xfrm>
              <a:off x="288" y="1519"/>
              <a:ext cx="5136" cy="41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1600">
                  <a:solidFill>
                    <a:schemeClr val="tx1"/>
                  </a:solidFill>
                  <a:latin typeface="Courier New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Courier New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9pPr>
            </a:lstStyle>
            <a:p>
              <a:pPr algn="ctr"/>
              <a:endParaRPr lang="en-US" altLang="en-US" sz="1764" b="1"/>
            </a:p>
          </p:txBody>
        </p:sp>
        <p:sp>
          <p:nvSpPr>
            <p:cNvPr id="8223" name="Text Box 9"/>
            <p:cNvSpPr txBox="1">
              <a:spLocks noChangeArrowheads="1"/>
            </p:cNvSpPr>
            <p:nvPr/>
          </p:nvSpPr>
          <p:spPr bwMode="auto">
            <a:xfrm>
              <a:off x="384" y="1511"/>
              <a:ext cx="4944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Courier New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Courier New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2205" b="1"/>
                <a:t>char charAt(int index)</a:t>
              </a:r>
            </a:p>
          </p:txBody>
        </p:sp>
        <p:sp>
          <p:nvSpPr>
            <p:cNvPr id="8224" name="Text Box 10"/>
            <p:cNvSpPr txBox="1">
              <a:spLocks noChangeArrowheads="1"/>
            </p:cNvSpPr>
            <p:nvPr/>
          </p:nvSpPr>
          <p:spPr bwMode="auto">
            <a:xfrm>
              <a:off x="576" y="1696"/>
              <a:ext cx="4800" cy="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Courier New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Courier New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984">
                  <a:latin typeface="Times New Roman" charset="0"/>
                </a:rPr>
                <a:t>Returns the character at the specified index.  Note: Strings indexed starting at 0.</a:t>
              </a:r>
            </a:p>
          </p:txBody>
        </p:sp>
      </p:grpSp>
      <p:grpSp>
        <p:nvGrpSpPr>
          <p:cNvPr id="4" name="Group 11"/>
          <p:cNvGrpSpPr>
            <a:grpSpLocks/>
          </p:cNvGrpSpPr>
          <p:nvPr/>
        </p:nvGrpSpPr>
        <p:grpSpPr bwMode="auto">
          <a:xfrm>
            <a:off x="546505" y="2478573"/>
            <a:ext cx="8987614" cy="743718"/>
            <a:chOff x="288" y="1927"/>
            <a:chExt cx="5136" cy="425"/>
          </a:xfrm>
        </p:grpSpPr>
        <p:sp>
          <p:nvSpPr>
            <p:cNvPr id="8219" name="Rectangle 12"/>
            <p:cNvSpPr>
              <a:spLocks noChangeArrowheads="1"/>
            </p:cNvSpPr>
            <p:nvPr/>
          </p:nvSpPr>
          <p:spPr bwMode="auto">
            <a:xfrm>
              <a:off x="288" y="1935"/>
              <a:ext cx="5136" cy="41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1600">
                  <a:solidFill>
                    <a:schemeClr val="tx1"/>
                  </a:solidFill>
                  <a:latin typeface="Courier New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Courier New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9pPr>
            </a:lstStyle>
            <a:p>
              <a:pPr algn="ctr"/>
              <a:endParaRPr lang="en-US" altLang="en-US" sz="1764" b="1"/>
            </a:p>
          </p:txBody>
        </p:sp>
        <p:sp>
          <p:nvSpPr>
            <p:cNvPr id="8220" name="Text Box 13"/>
            <p:cNvSpPr txBox="1">
              <a:spLocks noChangeArrowheads="1"/>
            </p:cNvSpPr>
            <p:nvPr/>
          </p:nvSpPr>
          <p:spPr bwMode="auto">
            <a:xfrm>
              <a:off x="384" y="1927"/>
              <a:ext cx="4944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Courier New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Courier New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2205" b="1"/>
                <a:t>String substring(int p1, int p2)</a:t>
              </a:r>
            </a:p>
          </p:txBody>
        </p:sp>
        <p:sp>
          <p:nvSpPr>
            <p:cNvPr id="8221" name="Text Box 14"/>
            <p:cNvSpPr txBox="1">
              <a:spLocks noChangeArrowheads="1"/>
            </p:cNvSpPr>
            <p:nvPr/>
          </p:nvSpPr>
          <p:spPr bwMode="auto">
            <a:xfrm>
              <a:off x="576" y="2112"/>
              <a:ext cx="4800" cy="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Courier New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Courier New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984">
                  <a:latin typeface="Times New Roman" charset="0"/>
                </a:rPr>
                <a:t>Returns the substring beginning at </a:t>
              </a:r>
              <a:r>
                <a:rPr lang="en-US" altLang="en-US" sz="1984" b="1"/>
                <a:t>p1</a:t>
              </a:r>
              <a:r>
                <a:rPr lang="en-US" altLang="en-US" sz="1984">
                  <a:latin typeface="Times New Roman" charset="0"/>
                </a:rPr>
                <a:t> and extending up to but not including </a:t>
              </a:r>
              <a:r>
                <a:rPr lang="en-US" altLang="en-US" sz="1984" b="1"/>
                <a:t>p2</a:t>
              </a:r>
            </a:p>
          </p:txBody>
        </p:sp>
      </p:grpSp>
      <p:grpSp>
        <p:nvGrpSpPr>
          <p:cNvPr id="5" name="Group 15"/>
          <p:cNvGrpSpPr>
            <a:grpSpLocks/>
          </p:cNvGrpSpPr>
          <p:nvPr/>
        </p:nvGrpSpPr>
        <p:grpSpPr bwMode="auto">
          <a:xfrm>
            <a:off x="546505" y="3220543"/>
            <a:ext cx="8987614" cy="729719"/>
            <a:chOff x="288" y="1103"/>
            <a:chExt cx="5136" cy="417"/>
          </a:xfrm>
        </p:grpSpPr>
        <p:sp>
          <p:nvSpPr>
            <p:cNvPr id="8216" name="Rectangle 16"/>
            <p:cNvSpPr>
              <a:spLocks noChangeArrowheads="1"/>
            </p:cNvSpPr>
            <p:nvPr/>
          </p:nvSpPr>
          <p:spPr bwMode="auto">
            <a:xfrm>
              <a:off x="288" y="1103"/>
              <a:ext cx="5136" cy="41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1600">
                  <a:solidFill>
                    <a:schemeClr val="tx1"/>
                  </a:solidFill>
                  <a:latin typeface="Courier New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Courier New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9pPr>
            </a:lstStyle>
            <a:p>
              <a:pPr algn="ctr"/>
              <a:endParaRPr lang="en-US" altLang="en-US" sz="1764" b="1"/>
            </a:p>
          </p:txBody>
        </p:sp>
        <p:sp>
          <p:nvSpPr>
            <p:cNvPr id="8217" name="Text Box 17"/>
            <p:cNvSpPr txBox="1">
              <a:spLocks noChangeArrowheads="1"/>
            </p:cNvSpPr>
            <p:nvPr/>
          </p:nvSpPr>
          <p:spPr bwMode="auto">
            <a:xfrm>
              <a:off x="384" y="1103"/>
              <a:ext cx="4944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Courier New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Courier New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2205" b="1"/>
                <a:t>String substring(int p1)</a:t>
              </a:r>
            </a:p>
          </p:txBody>
        </p:sp>
        <p:sp>
          <p:nvSpPr>
            <p:cNvPr id="8218" name="Text Box 18"/>
            <p:cNvSpPr txBox="1">
              <a:spLocks noChangeArrowheads="1"/>
            </p:cNvSpPr>
            <p:nvPr/>
          </p:nvSpPr>
          <p:spPr bwMode="auto">
            <a:xfrm>
              <a:off x="576" y="1280"/>
              <a:ext cx="4800" cy="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Courier New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Courier New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984">
                  <a:latin typeface="Times New Roman" charset="0"/>
                </a:rPr>
                <a:t>Returns substring beginning at </a:t>
              </a:r>
              <a:r>
                <a:rPr lang="en-US" altLang="en-US" sz="1984" b="1"/>
                <a:t>p1</a:t>
              </a:r>
              <a:r>
                <a:rPr lang="en-US" altLang="en-US" sz="1984">
                  <a:latin typeface="Times New Roman" charset="0"/>
                </a:rPr>
                <a:t> and extending through end of string.</a:t>
              </a:r>
            </a:p>
          </p:txBody>
        </p:sp>
      </p:grpSp>
      <p:grpSp>
        <p:nvGrpSpPr>
          <p:cNvPr id="6" name="Group 19"/>
          <p:cNvGrpSpPr>
            <a:grpSpLocks/>
          </p:cNvGrpSpPr>
          <p:nvPr/>
        </p:nvGrpSpPr>
        <p:grpSpPr bwMode="auto">
          <a:xfrm>
            <a:off x="546505" y="3934510"/>
            <a:ext cx="8987614" cy="743718"/>
            <a:chOff x="288" y="1511"/>
            <a:chExt cx="5136" cy="425"/>
          </a:xfrm>
        </p:grpSpPr>
        <p:sp>
          <p:nvSpPr>
            <p:cNvPr id="8213" name="Rectangle 20"/>
            <p:cNvSpPr>
              <a:spLocks noChangeArrowheads="1"/>
            </p:cNvSpPr>
            <p:nvPr/>
          </p:nvSpPr>
          <p:spPr bwMode="auto">
            <a:xfrm>
              <a:off x="288" y="1519"/>
              <a:ext cx="5136" cy="41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1600">
                  <a:solidFill>
                    <a:schemeClr val="tx1"/>
                  </a:solidFill>
                  <a:latin typeface="Courier New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Courier New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9pPr>
            </a:lstStyle>
            <a:p>
              <a:pPr algn="ctr"/>
              <a:endParaRPr lang="en-US" altLang="en-US" sz="1764" b="1"/>
            </a:p>
          </p:txBody>
        </p:sp>
        <p:sp>
          <p:nvSpPr>
            <p:cNvPr id="8214" name="Text Box 21"/>
            <p:cNvSpPr txBox="1">
              <a:spLocks noChangeArrowheads="1"/>
            </p:cNvSpPr>
            <p:nvPr/>
          </p:nvSpPr>
          <p:spPr bwMode="auto">
            <a:xfrm>
              <a:off x="384" y="1511"/>
              <a:ext cx="4944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Courier New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Courier New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2205" b="1"/>
                <a:t>boolean equals(String s2)</a:t>
              </a:r>
            </a:p>
          </p:txBody>
        </p:sp>
        <p:sp>
          <p:nvSpPr>
            <p:cNvPr id="8215" name="Text Box 22"/>
            <p:cNvSpPr txBox="1">
              <a:spLocks noChangeArrowheads="1"/>
            </p:cNvSpPr>
            <p:nvPr/>
          </p:nvSpPr>
          <p:spPr bwMode="auto">
            <a:xfrm>
              <a:off x="576" y="1696"/>
              <a:ext cx="4800" cy="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Courier New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Courier New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984">
                  <a:latin typeface="Times New Roman" charset="0"/>
                </a:rPr>
                <a:t>Returns true if string </a:t>
              </a:r>
              <a:r>
                <a:rPr lang="en-US" altLang="en-US" sz="1984" b="1"/>
                <a:t>s2</a:t>
              </a:r>
              <a:r>
                <a:rPr lang="en-US" altLang="en-US" sz="1984">
                  <a:latin typeface="Times New Roman" charset="0"/>
                </a:rPr>
                <a:t> is equal to the receiver string.  This is case sensitive.</a:t>
              </a:r>
            </a:p>
          </p:txBody>
        </p:sp>
      </p:grpSp>
      <p:grpSp>
        <p:nvGrpSpPr>
          <p:cNvPr id="7" name="Group 23"/>
          <p:cNvGrpSpPr>
            <a:grpSpLocks/>
          </p:cNvGrpSpPr>
          <p:nvPr/>
        </p:nvGrpSpPr>
        <p:grpSpPr bwMode="auto">
          <a:xfrm>
            <a:off x="546505" y="4662479"/>
            <a:ext cx="8987614" cy="743718"/>
            <a:chOff x="288" y="1927"/>
            <a:chExt cx="5136" cy="425"/>
          </a:xfrm>
        </p:grpSpPr>
        <p:sp>
          <p:nvSpPr>
            <p:cNvPr id="8210" name="Rectangle 24"/>
            <p:cNvSpPr>
              <a:spLocks noChangeArrowheads="1"/>
            </p:cNvSpPr>
            <p:nvPr/>
          </p:nvSpPr>
          <p:spPr bwMode="auto">
            <a:xfrm>
              <a:off x="288" y="1935"/>
              <a:ext cx="5136" cy="41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1600">
                  <a:solidFill>
                    <a:schemeClr val="tx1"/>
                  </a:solidFill>
                  <a:latin typeface="Courier New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Courier New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9pPr>
            </a:lstStyle>
            <a:p>
              <a:pPr algn="ctr"/>
              <a:endParaRPr lang="en-US" altLang="en-US" sz="1764" b="1"/>
            </a:p>
          </p:txBody>
        </p:sp>
        <p:sp>
          <p:nvSpPr>
            <p:cNvPr id="8211" name="Text Box 25"/>
            <p:cNvSpPr txBox="1">
              <a:spLocks noChangeArrowheads="1"/>
            </p:cNvSpPr>
            <p:nvPr/>
          </p:nvSpPr>
          <p:spPr bwMode="auto">
            <a:xfrm>
              <a:off x="384" y="1927"/>
              <a:ext cx="4944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Courier New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Courier New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2205" b="1"/>
                <a:t>int compareTo(String s2)</a:t>
              </a:r>
            </a:p>
          </p:txBody>
        </p:sp>
        <p:sp>
          <p:nvSpPr>
            <p:cNvPr id="8212" name="Text Box 26"/>
            <p:cNvSpPr txBox="1">
              <a:spLocks noChangeArrowheads="1"/>
            </p:cNvSpPr>
            <p:nvPr/>
          </p:nvSpPr>
          <p:spPr bwMode="auto">
            <a:xfrm>
              <a:off x="576" y="2112"/>
              <a:ext cx="4800" cy="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Courier New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Courier New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984">
                  <a:latin typeface="Times New Roman" charset="0"/>
                </a:rPr>
                <a:t>Returns integer whose sign indicates how strings compare in lexicographic order</a:t>
              </a:r>
            </a:p>
          </p:txBody>
        </p:sp>
      </p:grpSp>
      <p:grpSp>
        <p:nvGrpSpPr>
          <p:cNvPr id="8" name="Group 27"/>
          <p:cNvGrpSpPr>
            <a:grpSpLocks/>
          </p:cNvGrpSpPr>
          <p:nvPr/>
        </p:nvGrpSpPr>
        <p:grpSpPr bwMode="auto">
          <a:xfrm>
            <a:off x="546505" y="5388698"/>
            <a:ext cx="8987614" cy="743717"/>
            <a:chOff x="288" y="1927"/>
            <a:chExt cx="5136" cy="425"/>
          </a:xfrm>
        </p:grpSpPr>
        <p:sp>
          <p:nvSpPr>
            <p:cNvPr id="8207" name="Rectangle 28"/>
            <p:cNvSpPr>
              <a:spLocks noChangeArrowheads="1"/>
            </p:cNvSpPr>
            <p:nvPr/>
          </p:nvSpPr>
          <p:spPr bwMode="auto">
            <a:xfrm>
              <a:off x="288" y="1935"/>
              <a:ext cx="5136" cy="41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1600">
                  <a:solidFill>
                    <a:schemeClr val="tx1"/>
                  </a:solidFill>
                  <a:latin typeface="Courier New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Courier New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9pPr>
            </a:lstStyle>
            <a:p>
              <a:pPr algn="ctr"/>
              <a:endParaRPr lang="en-US" altLang="en-US" sz="1764" b="1"/>
            </a:p>
          </p:txBody>
        </p:sp>
        <p:sp>
          <p:nvSpPr>
            <p:cNvPr id="8208" name="Text Box 29"/>
            <p:cNvSpPr txBox="1">
              <a:spLocks noChangeArrowheads="1"/>
            </p:cNvSpPr>
            <p:nvPr/>
          </p:nvSpPr>
          <p:spPr bwMode="auto">
            <a:xfrm>
              <a:off x="384" y="1927"/>
              <a:ext cx="4944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Courier New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Courier New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2205" b="1"/>
                <a:t>int indexOf(char ch)  </a:t>
              </a:r>
              <a:r>
                <a:rPr lang="en-US" altLang="en-US" sz="2205" b="1" i="1">
                  <a:latin typeface="Times New Roman" charset="0"/>
                </a:rPr>
                <a:t>or</a:t>
              </a:r>
              <a:r>
                <a:rPr lang="en-US" altLang="en-US" sz="2205" b="1"/>
                <a:t>  int indexOf(String s)</a:t>
              </a:r>
            </a:p>
          </p:txBody>
        </p:sp>
        <p:sp>
          <p:nvSpPr>
            <p:cNvPr id="8209" name="Text Box 30"/>
            <p:cNvSpPr txBox="1">
              <a:spLocks noChangeArrowheads="1"/>
            </p:cNvSpPr>
            <p:nvPr/>
          </p:nvSpPr>
          <p:spPr bwMode="auto">
            <a:xfrm>
              <a:off x="576" y="2112"/>
              <a:ext cx="4800" cy="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Courier New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Courier New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984">
                  <a:latin typeface="Times New Roman" charset="0"/>
                </a:rPr>
                <a:t>Returns index of first occurrence of the character or the string, or -1 if not found</a:t>
              </a:r>
            </a:p>
          </p:txBody>
        </p:sp>
      </p:grpSp>
      <p:grpSp>
        <p:nvGrpSpPr>
          <p:cNvPr id="9" name="Group 31"/>
          <p:cNvGrpSpPr>
            <a:grpSpLocks/>
          </p:cNvGrpSpPr>
          <p:nvPr/>
        </p:nvGrpSpPr>
        <p:grpSpPr bwMode="auto">
          <a:xfrm>
            <a:off x="546505" y="6116669"/>
            <a:ext cx="8987614" cy="743717"/>
            <a:chOff x="288" y="1927"/>
            <a:chExt cx="5136" cy="425"/>
          </a:xfrm>
        </p:grpSpPr>
        <p:sp>
          <p:nvSpPr>
            <p:cNvPr id="8204" name="Rectangle 32"/>
            <p:cNvSpPr>
              <a:spLocks noChangeArrowheads="1"/>
            </p:cNvSpPr>
            <p:nvPr/>
          </p:nvSpPr>
          <p:spPr bwMode="auto">
            <a:xfrm>
              <a:off x="288" y="1935"/>
              <a:ext cx="5136" cy="41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1600">
                  <a:solidFill>
                    <a:schemeClr val="tx1"/>
                  </a:solidFill>
                  <a:latin typeface="Courier New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Courier New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9pPr>
            </a:lstStyle>
            <a:p>
              <a:pPr algn="ctr"/>
              <a:endParaRPr lang="en-US" altLang="en-US" sz="1764" b="1"/>
            </a:p>
          </p:txBody>
        </p:sp>
        <p:sp>
          <p:nvSpPr>
            <p:cNvPr id="8205" name="Text Box 33"/>
            <p:cNvSpPr txBox="1">
              <a:spLocks noChangeArrowheads="1"/>
            </p:cNvSpPr>
            <p:nvPr/>
          </p:nvSpPr>
          <p:spPr bwMode="auto">
            <a:xfrm>
              <a:off x="384" y="1927"/>
              <a:ext cx="4944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Courier New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Courier New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2205" b="1"/>
                <a:t>String toLowerCase()</a:t>
              </a:r>
              <a:r>
                <a:rPr lang="en-US" altLang="en-US" sz="1764"/>
                <a:t>  </a:t>
              </a:r>
              <a:r>
                <a:rPr lang="en-US" altLang="en-US" sz="2205" b="1" i="1">
                  <a:latin typeface="Times New Roman" charset="0"/>
                </a:rPr>
                <a:t>or</a:t>
              </a:r>
              <a:r>
                <a:rPr lang="en-US" altLang="en-US" sz="1764"/>
                <a:t>  </a:t>
              </a:r>
              <a:r>
                <a:rPr lang="en-US" altLang="en-US" sz="2205" b="1"/>
                <a:t>String toUpperCase()</a:t>
              </a:r>
            </a:p>
          </p:txBody>
        </p:sp>
        <p:sp>
          <p:nvSpPr>
            <p:cNvPr id="8206" name="Text Box 34"/>
            <p:cNvSpPr txBox="1">
              <a:spLocks noChangeArrowheads="1"/>
            </p:cNvSpPr>
            <p:nvPr/>
          </p:nvSpPr>
          <p:spPr bwMode="auto">
            <a:xfrm>
              <a:off x="576" y="2112"/>
              <a:ext cx="4800" cy="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Courier New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Courier New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Courier New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urier New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984">
                  <a:latin typeface="Times New Roman" charset="0"/>
                </a:rPr>
                <a:t>Returns a lowercase or uppercase version of the receiver string</a:t>
              </a:r>
            </a:p>
          </p:txBody>
        </p:sp>
      </p:grpSp>
      <p:sp>
        <p:nvSpPr>
          <p:cNvPr id="8203" name="Text Box 35"/>
          <p:cNvSpPr txBox="1">
            <a:spLocks noChangeArrowheads="1"/>
          </p:cNvSpPr>
          <p:nvPr/>
        </p:nvSpPr>
        <p:spPr bwMode="auto">
          <a:xfrm>
            <a:off x="529" y="6853386"/>
            <a:ext cx="5454516" cy="344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Courier New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Courier New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Courier New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Courier New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Courier New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urier New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urier New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urier New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urier New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764" i="1" dirty="0">
                <a:latin typeface="Times New Roman" charset="0"/>
              </a:rPr>
              <a:t>Using portions of slides by Eric Roberts</a:t>
            </a:r>
          </a:p>
        </p:txBody>
      </p:sp>
      <p:sp>
        <p:nvSpPr>
          <p:cNvPr id="37" name="Title Placeholder 1"/>
          <p:cNvSpPr txBox="1">
            <a:spLocks/>
          </p:cNvSpPr>
          <p:nvPr/>
        </p:nvSpPr>
        <p:spPr>
          <a:xfrm>
            <a:off x="0" y="317"/>
            <a:ext cx="10080625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>
                <a:latin typeface="Calibri"/>
                <a:cs typeface="Calibri"/>
              </a:rPr>
              <a:t>Useful String methods</a:t>
            </a:r>
            <a:endParaRPr lang="en-US" sz="4600" b="1" dirty="0">
              <a:latin typeface="Courier" charset="0"/>
              <a:ea typeface="Courier" charset="0"/>
              <a:cs typeface="Courie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8351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idx="1"/>
          </p:nvPr>
        </p:nvSpPr>
        <p:spPr>
          <a:xfrm>
            <a:off x="503238" y="1265237"/>
            <a:ext cx="9070975" cy="4989513"/>
          </a:xfrm>
          <a:ln/>
        </p:spPr>
        <p:txBody>
          <a:bodyPr>
            <a:normAutofit lnSpcReduction="10000"/>
          </a:bodyPr>
          <a:lstStyle/>
          <a:p>
            <a:pPr marL="431800" indent="-323850">
              <a:buSzPct val="45000"/>
              <a:buFont typeface="Wingdings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 dirty="0"/>
              <a:t>A </a:t>
            </a:r>
            <a:r>
              <a:rPr lang="en-US" altLang="en-US" b="1" i="1" dirty="0">
                <a:solidFill>
                  <a:srgbClr val="0000FF"/>
                </a:solidFill>
              </a:rPr>
              <a:t>palindrome</a:t>
            </a:r>
            <a:r>
              <a:rPr lang="en-US" altLang="en-US" dirty="0"/>
              <a:t> is a string that reads the same forwards and backwards.</a:t>
            </a:r>
          </a:p>
          <a:p>
            <a:pPr marL="431800" indent="-323850">
              <a:buSzPct val="45000"/>
              <a:buFont typeface="Wingdings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 dirty="0"/>
              <a:t>For example:</a:t>
            </a:r>
          </a:p>
          <a:p>
            <a:pPr marL="863600" lvl="1" indent="-323850">
              <a:buSzPct val="45000"/>
              <a:buFont typeface="Wingdings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 dirty="0"/>
              <a:t>Abba</a:t>
            </a:r>
          </a:p>
          <a:p>
            <a:pPr marL="863600" lvl="1" indent="-323850">
              <a:buSzPct val="45000"/>
              <a:buFont typeface="Wingdings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 dirty="0"/>
              <a:t>Racecar</a:t>
            </a:r>
          </a:p>
          <a:p>
            <a:pPr marL="863600" lvl="1" indent="-323850">
              <a:buSzPct val="45000"/>
              <a:buFont typeface="Wingdings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 dirty="0"/>
              <a:t>Kayak</a:t>
            </a:r>
          </a:p>
          <a:p>
            <a:pPr marL="863600" lvl="1" indent="-323850">
              <a:buSzPct val="45000"/>
              <a:buFont typeface="Wingdings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 dirty="0"/>
              <a:t>Mr. Owl ate my metal worm.</a:t>
            </a:r>
          </a:p>
          <a:p>
            <a:pPr marL="863600" lvl="1" indent="-323850">
              <a:buSzPct val="45000"/>
              <a:buFont typeface="Wingdings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 dirty="0"/>
              <a:t>Go hang a salami!  I'm a lasagna hog.</a:t>
            </a:r>
          </a:p>
          <a:p>
            <a:pPr marL="863600" lvl="1" indent="-323850">
              <a:buSzPct val="45000"/>
              <a:buFont typeface="Wingdings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err="1"/>
              <a:t>Elu</a:t>
            </a:r>
            <a:r>
              <a:rPr lang="en-US" dirty="0"/>
              <a:t> par </a:t>
            </a:r>
            <a:r>
              <a:rPr lang="en-US" dirty="0" err="1"/>
              <a:t>cette</a:t>
            </a:r>
            <a:r>
              <a:rPr lang="en-US" dirty="0"/>
              <a:t> </a:t>
            </a:r>
            <a:r>
              <a:rPr lang="en-US" dirty="0" err="1"/>
              <a:t>crapule</a:t>
            </a:r>
            <a:endParaRPr lang="en-US" altLang="en-US" dirty="0"/>
          </a:p>
        </p:txBody>
      </p:sp>
      <p:sp>
        <p:nvSpPr>
          <p:cNvPr id="5" name="Title Placeholder 1"/>
          <p:cNvSpPr txBox="1">
            <a:spLocks/>
          </p:cNvSpPr>
          <p:nvPr/>
        </p:nvSpPr>
        <p:spPr>
          <a:xfrm>
            <a:off x="0" y="317"/>
            <a:ext cx="10080625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>
                <a:latin typeface="Calibri"/>
                <a:cs typeface="Calibri"/>
              </a:rPr>
              <a:t>Palindrome</a:t>
            </a:r>
            <a:endParaRPr lang="en-US" sz="4600" b="1" dirty="0">
              <a:latin typeface="Courier" charset="0"/>
              <a:ea typeface="Courier" charset="0"/>
              <a:cs typeface="Courie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563178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67464" y="-1"/>
            <a:ext cx="10667541" cy="7559675"/>
          </a:xfrm>
          <a:prstGeom prst="rect">
            <a:avLst/>
          </a:prstGeom>
          <a:solidFill>
            <a:srgbClr val="000000"/>
          </a:solidFill>
          <a:ln>
            <a:solidFill>
              <a:srgbClr val="01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010000"/>
              </a:solidFill>
            </a:endParaRPr>
          </a:p>
        </p:txBody>
      </p:sp>
      <p:sp>
        <p:nvSpPr>
          <p:cNvPr id="96258" name="TextBox 1"/>
          <p:cNvSpPr txBox="1">
            <a:spLocks noChangeArrowheads="1"/>
          </p:cNvSpPr>
          <p:nvPr/>
        </p:nvSpPr>
        <p:spPr bwMode="auto">
          <a:xfrm>
            <a:off x="-167464" y="3013371"/>
            <a:ext cx="10667541" cy="6601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/>
            <a:r>
              <a:rPr lang="en-US" sz="3968" dirty="0">
                <a:solidFill>
                  <a:schemeClr val="bg1"/>
                </a:solidFill>
                <a:latin typeface="Courier"/>
                <a:cs typeface="Courier"/>
              </a:rPr>
              <a:t>What went wrong?</a:t>
            </a:r>
          </a:p>
        </p:txBody>
      </p:sp>
    </p:spTree>
    <p:extLst>
      <p:ext uri="{BB962C8B-B14F-4D97-AF65-F5344CB8AC3E}">
        <p14:creationId xmlns:p14="http://schemas.microsoft.com/office/powerpoint/2010/main" val="54526495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611312" y="808037"/>
            <a:ext cx="6862763" cy="1122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7F0055"/>
                </a:solidFill>
                <a:latin typeface="Monaco" charset="0"/>
              </a:rPr>
              <a:t>private</a:t>
            </a:r>
            <a:r>
              <a:rPr lang="en-US" b="1" dirty="0">
                <a:solidFill>
                  <a:srgbClr val="000000"/>
                </a:solidFill>
                <a:latin typeface="Monaco" charset="0"/>
              </a:rPr>
              <a:t> </a:t>
            </a:r>
            <a:r>
              <a:rPr lang="en-US" b="1" dirty="0" err="1">
                <a:solidFill>
                  <a:srgbClr val="7F0055"/>
                </a:solidFill>
                <a:latin typeface="Monaco" charset="0"/>
              </a:rPr>
              <a:t>boolean</a:t>
            </a:r>
            <a:r>
              <a:rPr lang="en-US" b="1" dirty="0">
                <a:solidFill>
                  <a:srgbClr val="000000"/>
                </a:solidFill>
                <a:latin typeface="Monaco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Monaco" charset="0"/>
              </a:rPr>
              <a:t>isPalindrome</a:t>
            </a:r>
            <a:r>
              <a:rPr lang="en-US" b="1" dirty="0">
                <a:solidFill>
                  <a:srgbClr val="000000"/>
                </a:solidFill>
                <a:latin typeface="Monaco" charset="0"/>
              </a:rPr>
              <a:t>(String </a:t>
            </a:r>
            <a:r>
              <a:rPr lang="en-US" b="1" dirty="0">
                <a:solidFill>
                  <a:srgbClr val="6A3E3E"/>
                </a:solidFill>
                <a:latin typeface="Monaco" charset="0"/>
              </a:rPr>
              <a:t>original</a:t>
            </a:r>
            <a:r>
              <a:rPr lang="en-US" b="1" dirty="0">
                <a:solidFill>
                  <a:srgbClr val="000000"/>
                </a:solidFill>
                <a:latin typeface="Monaco" charset="0"/>
              </a:rPr>
              <a:t>) {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String </a:t>
            </a:r>
            <a:r>
              <a:rPr lang="en-US" dirty="0">
                <a:solidFill>
                  <a:srgbClr val="6A3E3E"/>
                </a:solidFill>
                <a:latin typeface="Monaco" charset="0"/>
              </a:rPr>
              <a:t>reversed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 = reverse(</a:t>
            </a:r>
            <a:r>
              <a:rPr lang="en-US" dirty="0">
                <a:solidFill>
                  <a:srgbClr val="6A3E3E"/>
                </a:solidFill>
                <a:latin typeface="Monaco" charset="0"/>
              </a:rPr>
              <a:t>original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);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</a:t>
            </a:r>
            <a:r>
              <a:rPr lang="en-US" b="1" dirty="0">
                <a:solidFill>
                  <a:srgbClr val="7F0055"/>
                </a:solidFill>
                <a:latin typeface="Monaco" charset="0"/>
              </a:rPr>
              <a:t>return</a:t>
            </a:r>
            <a:r>
              <a:rPr lang="en-US" b="1" dirty="0">
                <a:solidFill>
                  <a:srgbClr val="000000"/>
                </a:solidFill>
                <a:latin typeface="Monaco" charset="0"/>
              </a:rPr>
              <a:t> </a:t>
            </a:r>
            <a:r>
              <a:rPr lang="en-US" b="1" dirty="0">
                <a:solidFill>
                  <a:srgbClr val="6A3E3E"/>
                </a:solidFill>
                <a:latin typeface="Monaco" charset="0"/>
              </a:rPr>
              <a:t>reversed</a:t>
            </a:r>
            <a:r>
              <a:rPr lang="en-US" b="1" dirty="0">
                <a:solidFill>
                  <a:srgbClr val="000000"/>
                </a:solidFill>
                <a:latin typeface="Monaco" charset="0"/>
              </a:rPr>
              <a:t> == </a:t>
            </a:r>
            <a:r>
              <a:rPr lang="en-US" b="1" dirty="0">
                <a:solidFill>
                  <a:srgbClr val="6A3E3E"/>
                </a:solidFill>
                <a:latin typeface="Monaco" charset="0"/>
              </a:rPr>
              <a:t>original</a:t>
            </a:r>
            <a:r>
              <a:rPr lang="en-US" b="1" dirty="0">
                <a:solidFill>
                  <a:srgbClr val="000000"/>
                </a:solidFill>
                <a:latin typeface="Monaco" charset="0"/>
              </a:rPr>
              <a:t>;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}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941988" y="3771598"/>
            <a:ext cx="2396810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>
                <a:latin typeface="Courier" charset="0"/>
                <a:ea typeface="Courier" charset="0"/>
                <a:cs typeface="Courier" charset="0"/>
              </a:rPr>
              <a:t>isPalindrome</a:t>
            </a:r>
            <a:endParaRPr lang="en-US" sz="2400" b="1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865788" y="3699518"/>
            <a:ext cx="3657600" cy="2358080"/>
          </a:xfrm>
          <a:prstGeom prst="roundRect">
            <a:avLst>
              <a:gd name="adj" fmla="val 6933"/>
            </a:avLst>
          </a:pr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941988" y="4381198"/>
            <a:ext cx="1659429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original</a:t>
            </a:r>
          </a:p>
        </p:txBody>
      </p:sp>
      <p:sp>
        <p:nvSpPr>
          <p:cNvPr id="8" name="Freeform 7"/>
          <p:cNvSpPr/>
          <p:nvPr/>
        </p:nvSpPr>
        <p:spPr>
          <a:xfrm>
            <a:off x="2618388" y="4304998"/>
            <a:ext cx="1565191" cy="687857"/>
          </a:xfrm>
          <a:custGeom>
            <a:avLst/>
            <a:gdLst>
              <a:gd name="connsiteX0" fmla="*/ 86497 w 4967416"/>
              <a:gd name="connsiteY0" fmla="*/ 333632 h 2162432"/>
              <a:gd name="connsiteX1" fmla="*/ 98854 w 4967416"/>
              <a:gd name="connsiteY1" fmla="*/ 1668162 h 2162432"/>
              <a:gd name="connsiteX2" fmla="*/ 123568 w 4967416"/>
              <a:gd name="connsiteY2" fmla="*/ 2051221 h 2162432"/>
              <a:gd name="connsiteX3" fmla="*/ 679622 w 4967416"/>
              <a:gd name="connsiteY3" fmla="*/ 2038865 h 2162432"/>
              <a:gd name="connsiteX4" fmla="*/ 1161535 w 4967416"/>
              <a:gd name="connsiteY4" fmla="*/ 2014151 h 2162432"/>
              <a:gd name="connsiteX5" fmla="*/ 1655806 w 4967416"/>
              <a:gd name="connsiteY5" fmla="*/ 2026508 h 2162432"/>
              <a:gd name="connsiteX6" fmla="*/ 1729946 w 4967416"/>
              <a:gd name="connsiteY6" fmla="*/ 2051221 h 2162432"/>
              <a:gd name="connsiteX7" fmla="*/ 1853514 w 4967416"/>
              <a:gd name="connsiteY7" fmla="*/ 2075935 h 2162432"/>
              <a:gd name="connsiteX8" fmla="*/ 2693773 w 4967416"/>
              <a:gd name="connsiteY8" fmla="*/ 2088292 h 2162432"/>
              <a:gd name="connsiteX9" fmla="*/ 3150973 w 4967416"/>
              <a:gd name="connsiteY9" fmla="*/ 2075935 h 2162432"/>
              <a:gd name="connsiteX10" fmla="*/ 3855308 w 4967416"/>
              <a:gd name="connsiteY10" fmla="*/ 2088292 h 2162432"/>
              <a:gd name="connsiteX11" fmla="*/ 3978876 w 4967416"/>
              <a:gd name="connsiteY11" fmla="*/ 2100648 h 2162432"/>
              <a:gd name="connsiteX12" fmla="*/ 4028303 w 4967416"/>
              <a:gd name="connsiteY12" fmla="*/ 2113005 h 2162432"/>
              <a:gd name="connsiteX13" fmla="*/ 4114800 w 4967416"/>
              <a:gd name="connsiteY13" fmla="*/ 2137719 h 2162432"/>
              <a:gd name="connsiteX14" fmla="*/ 4275438 w 4967416"/>
              <a:gd name="connsiteY14" fmla="*/ 2162432 h 2162432"/>
              <a:gd name="connsiteX15" fmla="*/ 4374292 w 4967416"/>
              <a:gd name="connsiteY15" fmla="*/ 2150075 h 2162432"/>
              <a:gd name="connsiteX16" fmla="*/ 4460789 w 4967416"/>
              <a:gd name="connsiteY16" fmla="*/ 2137719 h 2162432"/>
              <a:gd name="connsiteX17" fmla="*/ 4584357 w 4967416"/>
              <a:gd name="connsiteY17" fmla="*/ 2125362 h 2162432"/>
              <a:gd name="connsiteX18" fmla="*/ 4683211 w 4967416"/>
              <a:gd name="connsiteY18" fmla="*/ 2100648 h 2162432"/>
              <a:gd name="connsiteX19" fmla="*/ 4806779 w 4967416"/>
              <a:gd name="connsiteY19" fmla="*/ 2075935 h 2162432"/>
              <a:gd name="connsiteX20" fmla="*/ 4967416 w 4967416"/>
              <a:gd name="connsiteY20" fmla="*/ 2063578 h 2162432"/>
              <a:gd name="connsiteX21" fmla="*/ 4942703 w 4967416"/>
              <a:gd name="connsiteY21" fmla="*/ 1828800 h 2162432"/>
              <a:gd name="connsiteX22" fmla="*/ 4893276 w 4967416"/>
              <a:gd name="connsiteY22" fmla="*/ 1729946 h 2162432"/>
              <a:gd name="connsiteX23" fmla="*/ 4880919 w 4967416"/>
              <a:gd name="connsiteY23" fmla="*/ 1680519 h 2162432"/>
              <a:gd name="connsiteX24" fmla="*/ 4831492 w 4967416"/>
              <a:gd name="connsiteY24" fmla="*/ 1594021 h 2162432"/>
              <a:gd name="connsiteX25" fmla="*/ 4782065 w 4967416"/>
              <a:gd name="connsiteY25" fmla="*/ 1470454 h 2162432"/>
              <a:gd name="connsiteX26" fmla="*/ 4769708 w 4967416"/>
              <a:gd name="connsiteY26" fmla="*/ 1433383 h 2162432"/>
              <a:gd name="connsiteX27" fmla="*/ 4757352 w 4967416"/>
              <a:gd name="connsiteY27" fmla="*/ 1383956 h 2162432"/>
              <a:gd name="connsiteX28" fmla="*/ 4732638 w 4967416"/>
              <a:gd name="connsiteY28" fmla="*/ 1346886 h 2162432"/>
              <a:gd name="connsiteX29" fmla="*/ 4720281 w 4967416"/>
              <a:gd name="connsiteY29" fmla="*/ 1297459 h 2162432"/>
              <a:gd name="connsiteX30" fmla="*/ 4695568 w 4967416"/>
              <a:gd name="connsiteY30" fmla="*/ 1223319 h 2162432"/>
              <a:gd name="connsiteX31" fmla="*/ 4683211 w 4967416"/>
              <a:gd name="connsiteY31" fmla="*/ 1161535 h 2162432"/>
              <a:gd name="connsiteX32" fmla="*/ 4646141 w 4967416"/>
              <a:gd name="connsiteY32" fmla="*/ 939113 h 2162432"/>
              <a:gd name="connsiteX33" fmla="*/ 4633784 w 4967416"/>
              <a:gd name="connsiteY33" fmla="*/ 864973 h 2162432"/>
              <a:gd name="connsiteX34" fmla="*/ 4621427 w 4967416"/>
              <a:gd name="connsiteY34" fmla="*/ 766119 h 2162432"/>
              <a:gd name="connsiteX35" fmla="*/ 4609070 w 4967416"/>
              <a:gd name="connsiteY35" fmla="*/ 704335 h 2162432"/>
              <a:gd name="connsiteX36" fmla="*/ 4596714 w 4967416"/>
              <a:gd name="connsiteY36" fmla="*/ 593124 h 2162432"/>
              <a:gd name="connsiteX37" fmla="*/ 4559643 w 4967416"/>
              <a:gd name="connsiteY37" fmla="*/ 111210 h 2162432"/>
              <a:gd name="connsiteX38" fmla="*/ 3361038 w 4967416"/>
              <a:gd name="connsiteY38" fmla="*/ 98854 h 2162432"/>
              <a:gd name="connsiteX39" fmla="*/ 3039762 w 4967416"/>
              <a:gd name="connsiteY39" fmla="*/ 37070 h 2162432"/>
              <a:gd name="connsiteX40" fmla="*/ 2928552 w 4967416"/>
              <a:gd name="connsiteY40" fmla="*/ 24713 h 2162432"/>
              <a:gd name="connsiteX41" fmla="*/ 2767914 w 4967416"/>
              <a:gd name="connsiteY41" fmla="*/ 0 h 2162432"/>
              <a:gd name="connsiteX42" fmla="*/ 2162433 w 4967416"/>
              <a:gd name="connsiteY42" fmla="*/ 12356 h 2162432"/>
              <a:gd name="connsiteX43" fmla="*/ 1198606 w 4967416"/>
              <a:gd name="connsiteY43" fmla="*/ 24713 h 2162432"/>
              <a:gd name="connsiteX44" fmla="*/ 1050324 w 4967416"/>
              <a:gd name="connsiteY44" fmla="*/ 49427 h 2162432"/>
              <a:gd name="connsiteX45" fmla="*/ 1013254 w 4967416"/>
              <a:gd name="connsiteY45" fmla="*/ 61783 h 2162432"/>
              <a:gd name="connsiteX46" fmla="*/ 0 w 4967416"/>
              <a:gd name="connsiteY46" fmla="*/ 86497 h 2162432"/>
              <a:gd name="connsiteX47" fmla="*/ 24714 w 4967416"/>
              <a:gd name="connsiteY47" fmla="*/ 185351 h 2162432"/>
              <a:gd name="connsiteX48" fmla="*/ 37070 w 4967416"/>
              <a:gd name="connsiteY48" fmla="*/ 222421 h 2162432"/>
              <a:gd name="connsiteX49" fmla="*/ 37070 w 4967416"/>
              <a:gd name="connsiteY49" fmla="*/ 234778 h 2162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4967416" h="2162432">
                <a:moveTo>
                  <a:pt x="86497" y="333632"/>
                </a:moveTo>
                <a:cubicBezTo>
                  <a:pt x="90616" y="778475"/>
                  <a:pt x="89255" y="1223403"/>
                  <a:pt x="98854" y="1668162"/>
                </a:cubicBezTo>
                <a:cubicBezTo>
                  <a:pt x="101615" y="1796084"/>
                  <a:pt x="15715" y="1982378"/>
                  <a:pt x="123568" y="2051221"/>
                </a:cubicBezTo>
                <a:cubicBezTo>
                  <a:pt x="279843" y="2150971"/>
                  <a:pt x="494271" y="2042984"/>
                  <a:pt x="679622" y="2038865"/>
                </a:cubicBezTo>
                <a:lnTo>
                  <a:pt x="1161535" y="2014151"/>
                </a:lnTo>
                <a:cubicBezTo>
                  <a:pt x="1326343" y="2014151"/>
                  <a:pt x="1491049" y="2022389"/>
                  <a:pt x="1655806" y="2026508"/>
                </a:cubicBezTo>
                <a:cubicBezTo>
                  <a:pt x="1680519" y="2034746"/>
                  <a:pt x="1704674" y="2044903"/>
                  <a:pt x="1729946" y="2051221"/>
                </a:cubicBezTo>
                <a:cubicBezTo>
                  <a:pt x="1770697" y="2061409"/>
                  <a:pt x="1853514" y="2075935"/>
                  <a:pt x="1853514" y="2075935"/>
                </a:cubicBezTo>
                <a:cubicBezTo>
                  <a:pt x="2138297" y="2218324"/>
                  <a:pt x="1891027" y="2104188"/>
                  <a:pt x="2693773" y="2088292"/>
                </a:cubicBezTo>
                <a:lnTo>
                  <a:pt x="3150973" y="2075935"/>
                </a:lnTo>
                <a:lnTo>
                  <a:pt x="3855308" y="2088292"/>
                </a:lnTo>
                <a:cubicBezTo>
                  <a:pt x="3896684" y="2089527"/>
                  <a:pt x="3937897" y="2094794"/>
                  <a:pt x="3978876" y="2100648"/>
                </a:cubicBezTo>
                <a:cubicBezTo>
                  <a:pt x="3995688" y="2103050"/>
                  <a:pt x="4011919" y="2108536"/>
                  <a:pt x="4028303" y="2113005"/>
                </a:cubicBezTo>
                <a:cubicBezTo>
                  <a:pt x="4057232" y="2120895"/>
                  <a:pt x="4085582" y="2130976"/>
                  <a:pt x="4114800" y="2137719"/>
                </a:cubicBezTo>
                <a:cubicBezTo>
                  <a:pt x="4142645" y="2144145"/>
                  <a:pt x="4251352" y="2158991"/>
                  <a:pt x="4275438" y="2162432"/>
                </a:cubicBezTo>
                <a:lnTo>
                  <a:pt x="4374292" y="2150075"/>
                </a:lnTo>
                <a:cubicBezTo>
                  <a:pt x="4403162" y="2146226"/>
                  <a:pt x="4431863" y="2141122"/>
                  <a:pt x="4460789" y="2137719"/>
                </a:cubicBezTo>
                <a:cubicBezTo>
                  <a:pt x="4501900" y="2132882"/>
                  <a:pt x="4543325" y="2130833"/>
                  <a:pt x="4584357" y="2125362"/>
                </a:cubicBezTo>
                <a:cubicBezTo>
                  <a:pt x="4704651" y="2109322"/>
                  <a:pt x="4597851" y="2120346"/>
                  <a:pt x="4683211" y="2100648"/>
                </a:cubicBezTo>
                <a:cubicBezTo>
                  <a:pt x="4724140" y="2091203"/>
                  <a:pt x="4764898" y="2079157"/>
                  <a:pt x="4806779" y="2075935"/>
                </a:cubicBezTo>
                <a:lnTo>
                  <a:pt x="4967416" y="2063578"/>
                </a:lnTo>
                <a:cubicBezTo>
                  <a:pt x="4967293" y="2061861"/>
                  <a:pt x="4961410" y="1877439"/>
                  <a:pt x="4942703" y="1828800"/>
                </a:cubicBezTo>
                <a:cubicBezTo>
                  <a:pt x="4929478" y="1794415"/>
                  <a:pt x="4902211" y="1765687"/>
                  <a:pt x="4893276" y="1729946"/>
                </a:cubicBezTo>
                <a:cubicBezTo>
                  <a:pt x="4889157" y="1713470"/>
                  <a:pt x="4886882" y="1696420"/>
                  <a:pt x="4880919" y="1680519"/>
                </a:cubicBezTo>
                <a:cubicBezTo>
                  <a:pt x="4867480" y="1644683"/>
                  <a:pt x="4851979" y="1624752"/>
                  <a:pt x="4831492" y="1594021"/>
                </a:cubicBezTo>
                <a:cubicBezTo>
                  <a:pt x="4808511" y="1502101"/>
                  <a:pt x="4833111" y="1585308"/>
                  <a:pt x="4782065" y="1470454"/>
                </a:cubicBezTo>
                <a:cubicBezTo>
                  <a:pt x="4776775" y="1458551"/>
                  <a:pt x="4773286" y="1445907"/>
                  <a:pt x="4769708" y="1433383"/>
                </a:cubicBezTo>
                <a:cubicBezTo>
                  <a:pt x="4765043" y="1417054"/>
                  <a:pt x="4764042" y="1399566"/>
                  <a:pt x="4757352" y="1383956"/>
                </a:cubicBezTo>
                <a:cubicBezTo>
                  <a:pt x="4751502" y="1370306"/>
                  <a:pt x="4740876" y="1359243"/>
                  <a:pt x="4732638" y="1346886"/>
                </a:cubicBezTo>
                <a:cubicBezTo>
                  <a:pt x="4728519" y="1330410"/>
                  <a:pt x="4725161" y="1313726"/>
                  <a:pt x="4720281" y="1297459"/>
                </a:cubicBezTo>
                <a:cubicBezTo>
                  <a:pt x="4712796" y="1272508"/>
                  <a:pt x="4702422" y="1248451"/>
                  <a:pt x="4695568" y="1223319"/>
                </a:cubicBezTo>
                <a:cubicBezTo>
                  <a:pt x="4690042" y="1203057"/>
                  <a:pt x="4686861" y="1182218"/>
                  <a:pt x="4683211" y="1161535"/>
                </a:cubicBezTo>
                <a:cubicBezTo>
                  <a:pt x="4683155" y="1161218"/>
                  <a:pt x="4652346" y="976342"/>
                  <a:pt x="4646141" y="939113"/>
                </a:cubicBezTo>
                <a:cubicBezTo>
                  <a:pt x="4642022" y="914400"/>
                  <a:pt x="4636892" y="889834"/>
                  <a:pt x="4633784" y="864973"/>
                </a:cubicBezTo>
                <a:cubicBezTo>
                  <a:pt x="4629665" y="832022"/>
                  <a:pt x="4626477" y="798941"/>
                  <a:pt x="4621427" y="766119"/>
                </a:cubicBezTo>
                <a:cubicBezTo>
                  <a:pt x="4618233" y="745361"/>
                  <a:pt x="4612040" y="725126"/>
                  <a:pt x="4609070" y="704335"/>
                </a:cubicBezTo>
                <a:cubicBezTo>
                  <a:pt x="4603795" y="667411"/>
                  <a:pt x="4599992" y="630278"/>
                  <a:pt x="4596714" y="593124"/>
                </a:cubicBezTo>
                <a:cubicBezTo>
                  <a:pt x="4580217" y="406157"/>
                  <a:pt x="4572181" y="286745"/>
                  <a:pt x="4559643" y="111210"/>
                </a:cubicBezTo>
                <a:cubicBezTo>
                  <a:pt x="4061226" y="132881"/>
                  <a:pt x="4079508" y="138769"/>
                  <a:pt x="3361038" y="98854"/>
                </a:cubicBezTo>
                <a:cubicBezTo>
                  <a:pt x="3206187" y="90251"/>
                  <a:pt x="3176367" y="52249"/>
                  <a:pt x="3039762" y="37070"/>
                </a:cubicBezTo>
                <a:lnTo>
                  <a:pt x="2928552" y="24713"/>
                </a:lnTo>
                <a:cubicBezTo>
                  <a:pt x="2864963" y="16764"/>
                  <a:pt x="2829741" y="10304"/>
                  <a:pt x="2767914" y="0"/>
                </a:cubicBezTo>
                <a:lnTo>
                  <a:pt x="2162433" y="12356"/>
                </a:lnTo>
                <a:lnTo>
                  <a:pt x="1198606" y="24713"/>
                </a:lnTo>
                <a:cubicBezTo>
                  <a:pt x="1149476" y="25856"/>
                  <a:pt x="1097920" y="35829"/>
                  <a:pt x="1050324" y="49427"/>
                </a:cubicBezTo>
                <a:cubicBezTo>
                  <a:pt x="1037800" y="53005"/>
                  <a:pt x="1026234" y="60701"/>
                  <a:pt x="1013254" y="61783"/>
                </a:cubicBezTo>
                <a:cubicBezTo>
                  <a:pt x="775110" y="81628"/>
                  <a:pt x="50019" y="85677"/>
                  <a:pt x="0" y="86497"/>
                </a:cubicBezTo>
                <a:cubicBezTo>
                  <a:pt x="8238" y="119448"/>
                  <a:pt x="13974" y="153128"/>
                  <a:pt x="24714" y="185351"/>
                </a:cubicBezTo>
                <a:cubicBezTo>
                  <a:pt x="28833" y="197708"/>
                  <a:pt x="33911" y="209785"/>
                  <a:pt x="37070" y="222421"/>
                </a:cubicBezTo>
                <a:cubicBezTo>
                  <a:pt x="38069" y="226417"/>
                  <a:pt x="37070" y="230659"/>
                  <a:pt x="37070" y="234778"/>
                </a:cubicBez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6792912" y="3094037"/>
            <a:ext cx="8098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/>
              <a:t>heap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780188" y="3085798"/>
            <a:ext cx="8171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/>
              <a:t>stack</a:t>
            </a:r>
          </a:p>
        </p:txBody>
      </p:sp>
      <p:cxnSp>
        <p:nvCxnSpPr>
          <p:cNvPr id="11" name="Straight Connector 10"/>
          <p:cNvCxnSpPr/>
          <p:nvPr/>
        </p:nvCxnSpPr>
        <p:spPr>
          <a:xfrm>
            <a:off x="468312" y="2636837"/>
            <a:ext cx="8254314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6885588" y="4304998"/>
            <a:ext cx="563563" cy="563563"/>
          </a:xfrm>
          <a:prstGeom prst="rect">
            <a:avLst/>
          </a:prstGeom>
          <a:solidFill>
            <a:schemeClr val="bg1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2400" dirty="0">
                <a:latin typeface="Courier" charset="0"/>
                <a:ea typeface="Courier" charset="0"/>
                <a:cs typeface="Courier" charset="0"/>
              </a:rPr>
              <a:t>a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7430100" y="4304999"/>
            <a:ext cx="563563" cy="563563"/>
          </a:xfrm>
          <a:prstGeom prst="rect">
            <a:avLst/>
          </a:prstGeom>
          <a:solidFill>
            <a:schemeClr val="bg1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2400" dirty="0">
                <a:latin typeface="Courier" charset="0"/>
                <a:ea typeface="Courier" charset="0"/>
                <a:cs typeface="Courier" charset="0"/>
              </a:rPr>
              <a:t>b</a:t>
            </a:r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7963500" y="4304999"/>
            <a:ext cx="563563" cy="563563"/>
          </a:xfrm>
          <a:prstGeom prst="rect">
            <a:avLst/>
          </a:prstGeom>
          <a:solidFill>
            <a:schemeClr val="bg1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2400" dirty="0">
                <a:latin typeface="Courier" charset="0"/>
                <a:ea typeface="Courier" charset="0"/>
                <a:cs typeface="Courier" charset="0"/>
              </a:rPr>
              <a:t>b</a:t>
            </a: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8496900" y="4304999"/>
            <a:ext cx="563563" cy="563563"/>
          </a:xfrm>
          <a:prstGeom prst="rect">
            <a:avLst/>
          </a:prstGeom>
          <a:solidFill>
            <a:schemeClr val="bg1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2400" dirty="0">
                <a:latin typeface="Courier" charset="0"/>
                <a:ea typeface="Courier" charset="0"/>
                <a:cs typeface="Courier" charset="0"/>
              </a:rPr>
              <a:t>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885588" y="3847798"/>
            <a:ext cx="495649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u="sng" dirty="0">
                <a:solidFill>
                  <a:srgbClr val="0432FF"/>
                </a:solidFill>
                <a:latin typeface="Calibri" charset="0"/>
                <a:ea typeface="Calibri" charset="0"/>
                <a:cs typeface="Calibri" charset="0"/>
              </a:rPr>
              <a:t>28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846988" y="4381198"/>
            <a:ext cx="495649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u="sng" dirty="0">
                <a:solidFill>
                  <a:srgbClr val="0432FF"/>
                </a:solidFill>
                <a:latin typeface="Calibri" charset="0"/>
                <a:ea typeface="Calibri" charset="0"/>
                <a:cs typeface="Calibri" charset="0"/>
              </a:rPr>
              <a:t>28</a:t>
            </a:r>
          </a:p>
        </p:txBody>
      </p:sp>
      <p:sp>
        <p:nvSpPr>
          <p:cNvPr id="20" name="Freeform 19"/>
          <p:cNvSpPr/>
          <p:nvPr/>
        </p:nvSpPr>
        <p:spPr>
          <a:xfrm>
            <a:off x="3588732" y="3969401"/>
            <a:ext cx="3145536" cy="759593"/>
          </a:xfrm>
          <a:custGeom>
            <a:avLst/>
            <a:gdLst>
              <a:gd name="connsiteX0" fmla="*/ 0 w 3145536"/>
              <a:gd name="connsiteY0" fmla="*/ 646176 h 759593"/>
              <a:gd name="connsiteX1" fmla="*/ 48768 w 3145536"/>
              <a:gd name="connsiteY1" fmla="*/ 682752 h 759593"/>
              <a:gd name="connsiteX2" fmla="*/ 36576 w 3145536"/>
              <a:gd name="connsiteY2" fmla="*/ 719328 h 759593"/>
              <a:gd name="connsiteX3" fmla="*/ 60960 w 3145536"/>
              <a:gd name="connsiteY3" fmla="*/ 755904 h 759593"/>
              <a:gd name="connsiteX4" fmla="*/ 231648 w 3145536"/>
              <a:gd name="connsiteY4" fmla="*/ 731520 h 759593"/>
              <a:gd name="connsiteX5" fmla="*/ 268224 w 3145536"/>
              <a:gd name="connsiteY5" fmla="*/ 694944 h 759593"/>
              <a:gd name="connsiteX6" fmla="*/ 377952 w 3145536"/>
              <a:gd name="connsiteY6" fmla="*/ 621792 h 759593"/>
              <a:gd name="connsiteX7" fmla="*/ 475488 w 3145536"/>
              <a:gd name="connsiteY7" fmla="*/ 560832 h 759593"/>
              <a:gd name="connsiteX8" fmla="*/ 585216 w 3145536"/>
              <a:gd name="connsiteY8" fmla="*/ 463296 h 759593"/>
              <a:gd name="connsiteX9" fmla="*/ 621792 w 3145536"/>
              <a:gd name="connsiteY9" fmla="*/ 438912 h 759593"/>
              <a:gd name="connsiteX10" fmla="*/ 658368 w 3145536"/>
              <a:gd name="connsiteY10" fmla="*/ 426720 h 759593"/>
              <a:gd name="connsiteX11" fmla="*/ 731520 w 3145536"/>
              <a:gd name="connsiteY11" fmla="*/ 377952 h 759593"/>
              <a:gd name="connsiteX12" fmla="*/ 792480 w 3145536"/>
              <a:gd name="connsiteY12" fmla="*/ 316992 h 759593"/>
              <a:gd name="connsiteX13" fmla="*/ 829056 w 3145536"/>
              <a:gd name="connsiteY13" fmla="*/ 304800 h 759593"/>
              <a:gd name="connsiteX14" fmla="*/ 902208 w 3145536"/>
              <a:gd name="connsiteY14" fmla="*/ 256032 h 759593"/>
              <a:gd name="connsiteX15" fmla="*/ 938784 w 3145536"/>
              <a:gd name="connsiteY15" fmla="*/ 243840 h 759593"/>
              <a:gd name="connsiteX16" fmla="*/ 975360 w 3145536"/>
              <a:gd name="connsiteY16" fmla="*/ 219456 h 759593"/>
              <a:gd name="connsiteX17" fmla="*/ 1048512 w 3145536"/>
              <a:gd name="connsiteY17" fmla="*/ 195072 h 759593"/>
              <a:gd name="connsiteX18" fmla="*/ 1085088 w 3145536"/>
              <a:gd name="connsiteY18" fmla="*/ 182880 h 759593"/>
              <a:gd name="connsiteX19" fmla="*/ 1194816 w 3145536"/>
              <a:gd name="connsiteY19" fmla="*/ 109728 h 759593"/>
              <a:gd name="connsiteX20" fmla="*/ 1231392 w 3145536"/>
              <a:gd name="connsiteY20" fmla="*/ 85344 h 759593"/>
              <a:gd name="connsiteX21" fmla="*/ 1267968 w 3145536"/>
              <a:gd name="connsiteY21" fmla="*/ 60960 h 759593"/>
              <a:gd name="connsiteX22" fmla="*/ 1316736 w 3145536"/>
              <a:gd name="connsiteY22" fmla="*/ 36576 h 759593"/>
              <a:gd name="connsiteX23" fmla="*/ 1414272 w 3145536"/>
              <a:gd name="connsiteY23" fmla="*/ 12192 h 759593"/>
              <a:gd name="connsiteX24" fmla="*/ 1463040 w 3145536"/>
              <a:gd name="connsiteY24" fmla="*/ 0 h 759593"/>
              <a:gd name="connsiteX25" fmla="*/ 2340864 w 3145536"/>
              <a:gd name="connsiteY25" fmla="*/ 12192 h 759593"/>
              <a:gd name="connsiteX26" fmla="*/ 2462784 w 3145536"/>
              <a:gd name="connsiteY26" fmla="*/ 36576 h 759593"/>
              <a:gd name="connsiteX27" fmla="*/ 2560320 w 3145536"/>
              <a:gd name="connsiteY27" fmla="*/ 60960 h 759593"/>
              <a:gd name="connsiteX28" fmla="*/ 2706624 w 3145536"/>
              <a:gd name="connsiteY28" fmla="*/ 109728 h 759593"/>
              <a:gd name="connsiteX29" fmla="*/ 2816352 w 3145536"/>
              <a:gd name="connsiteY29" fmla="*/ 146304 h 759593"/>
              <a:gd name="connsiteX30" fmla="*/ 2852928 w 3145536"/>
              <a:gd name="connsiteY30" fmla="*/ 158496 h 759593"/>
              <a:gd name="connsiteX31" fmla="*/ 2889504 w 3145536"/>
              <a:gd name="connsiteY31" fmla="*/ 182880 h 759593"/>
              <a:gd name="connsiteX32" fmla="*/ 2962656 w 3145536"/>
              <a:gd name="connsiteY32" fmla="*/ 207264 h 759593"/>
              <a:gd name="connsiteX33" fmla="*/ 3035808 w 3145536"/>
              <a:gd name="connsiteY33" fmla="*/ 243840 h 759593"/>
              <a:gd name="connsiteX34" fmla="*/ 3060192 w 3145536"/>
              <a:gd name="connsiteY34" fmla="*/ 280416 h 759593"/>
              <a:gd name="connsiteX35" fmla="*/ 3096768 w 3145536"/>
              <a:gd name="connsiteY35" fmla="*/ 292608 h 759593"/>
              <a:gd name="connsiteX36" fmla="*/ 3084576 w 3145536"/>
              <a:gd name="connsiteY36" fmla="*/ 231648 h 759593"/>
              <a:gd name="connsiteX37" fmla="*/ 3072384 w 3145536"/>
              <a:gd name="connsiteY37" fmla="*/ 195072 h 759593"/>
              <a:gd name="connsiteX38" fmla="*/ 3023616 w 3145536"/>
              <a:gd name="connsiteY38" fmla="*/ 121920 h 759593"/>
              <a:gd name="connsiteX39" fmla="*/ 3011424 w 3145536"/>
              <a:gd name="connsiteY39" fmla="*/ 85344 h 759593"/>
              <a:gd name="connsiteX40" fmla="*/ 3048000 w 3145536"/>
              <a:gd name="connsiteY40" fmla="*/ 97536 h 759593"/>
              <a:gd name="connsiteX41" fmla="*/ 3084576 w 3145536"/>
              <a:gd name="connsiteY41" fmla="*/ 170688 h 759593"/>
              <a:gd name="connsiteX42" fmla="*/ 3108960 w 3145536"/>
              <a:gd name="connsiteY42" fmla="*/ 243840 h 759593"/>
              <a:gd name="connsiteX43" fmla="*/ 3145536 w 3145536"/>
              <a:gd name="connsiteY43" fmla="*/ 316992 h 759593"/>
              <a:gd name="connsiteX44" fmla="*/ 3133344 w 3145536"/>
              <a:gd name="connsiteY44" fmla="*/ 377952 h 759593"/>
              <a:gd name="connsiteX45" fmla="*/ 3023616 w 3145536"/>
              <a:gd name="connsiteY45" fmla="*/ 463296 h 759593"/>
              <a:gd name="connsiteX46" fmla="*/ 2950464 w 3145536"/>
              <a:gd name="connsiteY46" fmla="*/ 487680 h 759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3145536" h="759593">
                <a:moveTo>
                  <a:pt x="0" y="646176"/>
                </a:moveTo>
                <a:cubicBezTo>
                  <a:pt x="230681" y="669244"/>
                  <a:pt x="108316" y="640217"/>
                  <a:pt x="48768" y="682752"/>
                </a:cubicBezTo>
                <a:cubicBezTo>
                  <a:pt x="38310" y="690222"/>
                  <a:pt x="40640" y="707136"/>
                  <a:pt x="36576" y="719328"/>
                </a:cubicBezTo>
                <a:cubicBezTo>
                  <a:pt x="44704" y="731520"/>
                  <a:pt x="46477" y="753676"/>
                  <a:pt x="60960" y="755904"/>
                </a:cubicBezTo>
                <a:cubicBezTo>
                  <a:pt x="134064" y="767151"/>
                  <a:pt x="173618" y="750863"/>
                  <a:pt x="231648" y="731520"/>
                </a:cubicBezTo>
                <a:cubicBezTo>
                  <a:pt x="243840" y="719328"/>
                  <a:pt x="254614" y="705530"/>
                  <a:pt x="268224" y="694944"/>
                </a:cubicBezTo>
                <a:cubicBezTo>
                  <a:pt x="377952" y="609600"/>
                  <a:pt x="304800" y="676656"/>
                  <a:pt x="377952" y="621792"/>
                </a:cubicBezTo>
                <a:cubicBezTo>
                  <a:pt x="441260" y="574311"/>
                  <a:pt x="408545" y="594303"/>
                  <a:pt x="475488" y="560832"/>
                </a:cubicBezTo>
                <a:cubicBezTo>
                  <a:pt x="529648" y="488619"/>
                  <a:pt x="495157" y="523336"/>
                  <a:pt x="585216" y="463296"/>
                </a:cubicBezTo>
                <a:cubicBezTo>
                  <a:pt x="597408" y="455168"/>
                  <a:pt x="607891" y="443546"/>
                  <a:pt x="621792" y="438912"/>
                </a:cubicBezTo>
                <a:cubicBezTo>
                  <a:pt x="633984" y="434848"/>
                  <a:pt x="647134" y="432961"/>
                  <a:pt x="658368" y="426720"/>
                </a:cubicBezTo>
                <a:cubicBezTo>
                  <a:pt x="683986" y="412488"/>
                  <a:pt x="731520" y="377952"/>
                  <a:pt x="731520" y="377952"/>
                </a:cubicBezTo>
                <a:cubicBezTo>
                  <a:pt x="755904" y="341376"/>
                  <a:pt x="751840" y="337312"/>
                  <a:pt x="792480" y="316992"/>
                </a:cubicBezTo>
                <a:cubicBezTo>
                  <a:pt x="803975" y="311245"/>
                  <a:pt x="817822" y="311041"/>
                  <a:pt x="829056" y="304800"/>
                </a:cubicBezTo>
                <a:cubicBezTo>
                  <a:pt x="854674" y="290568"/>
                  <a:pt x="874406" y="265299"/>
                  <a:pt x="902208" y="256032"/>
                </a:cubicBezTo>
                <a:cubicBezTo>
                  <a:pt x="914400" y="251968"/>
                  <a:pt x="927289" y="249587"/>
                  <a:pt x="938784" y="243840"/>
                </a:cubicBezTo>
                <a:cubicBezTo>
                  <a:pt x="951890" y="237287"/>
                  <a:pt x="961970" y="225407"/>
                  <a:pt x="975360" y="219456"/>
                </a:cubicBezTo>
                <a:cubicBezTo>
                  <a:pt x="998848" y="209017"/>
                  <a:pt x="1024128" y="203200"/>
                  <a:pt x="1048512" y="195072"/>
                </a:cubicBezTo>
                <a:cubicBezTo>
                  <a:pt x="1060704" y="191008"/>
                  <a:pt x="1074395" y="190009"/>
                  <a:pt x="1085088" y="182880"/>
                </a:cubicBezTo>
                <a:lnTo>
                  <a:pt x="1194816" y="109728"/>
                </a:lnTo>
                <a:lnTo>
                  <a:pt x="1231392" y="85344"/>
                </a:lnTo>
                <a:cubicBezTo>
                  <a:pt x="1243584" y="77216"/>
                  <a:pt x="1254862" y="67513"/>
                  <a:pt x="1267968" y="60960"/>
                </a:cubicBezTo>
                <a:cubicBezTo>
                  <a:pt x="1284224" y="52832"/>
                  <a:pt x="1300031" y="43735"/>
                  <a:pt x="1316736" y="36576"/>
                </a:cubicBezTo>
                <a:cubicBezTo>
                  <a:pt x="1351929" y="21493"/>
                  <a:pt x="1374639" y="20999"/>
                  <a:pt x="1414272" y="12192"/>
                </a:cubicBezTo>
                <a:cubicBezTo>
                  <a:pt x="1430629" y="8557"/>
                  <a:pt x="1446784" y="4064"/>
                  <a:pt x="1463040" y="0"/>
                </a:cubicBezTo>
                <a:lnTo>
                  <a:pt x="2340864" y="12192"/>
                </a:lnTo>
                <a:cubicBezTo>
                  <a:pt x="2427308" y="14380"/>
                  <a:pt x="2404144" y="20583"/>
                  <a:pt x="2462784" y="36576"/>
                </a:cubicBezTo>
                <a:cubicBezTo>
                  <a:pt x="2495116" y="45394"/>
                  <a:pt x="2528527" y="50362"/>
                  <a:pt x="2560320" y="60960"/>
                </a:cubicBezTo>
                <a:lnTo>
                  <a:pt x="2706624" y="109728"/>
                </a:lnTo>
                <a:lnTo>
                  <a:pt x="2816352" y="146304"/>
                </a:lnTo>
                <a:cubicBezTo>
                  <a:pt x="2828544" y="150368"/>
                  <a:pt x="2842235" y="151367"/>
                  <a:pt x="2852928" y="158496"/>
                </a:cubicBezTo>
                <a:cubicBezTo>
                  <a:pt x="2865120" y="166624"/>
                  <a:pt x="2876114" y="176929"/>
                  <a:pt x="2889504" y="182880"/>
                </a:cubicBezTo>
                <a:cubicBezTo>
                  <a:pt x="2912992" y="193319"/>
                  <a:pt x="2941270" y="193007"/>
                  <a:pt x="2962656" y="207264"/>
                </a:cubicBezTo>
                <a:cubicBezTo>
                  <a:pt x="3009925" y="238777"/>
                  <a:pt x="2985331" y="227014"/>
                  <a:pt x="3035808" y="243840"/>
                </a:cubicBezTo>
                <a:cubicBezTo>
                  <a:pt x="3043936" y="256032"/>
                  <a:pt x="3048750" y="271262"/>
                  <a:pt x="3060192" y="280416"/>
                </a:cubicBezTo>
                <a:cubicBezTo>
                  <a:pt x="3070227" y="288444"/>
                  <a:pt x="3091021" y="304103"/>
                  <a:pt x="3096768" y="292608"/>
                </a:cubicBezTo>
                <a:cubicBezTo>
                  <a:pt x="3106035" y="274073"/>
                  <a:pt x="3089602" y="251752"/>
                  <a:pt x="3084576" y="231648"/>
                </a:cubicBezTo>
                <a:cubicBezTo>
                  <a:pt x="3081459" y="219180"/>
                  <a:pt x="3078625" y="206306"/>
                  <a:pt x="3072384" y="195072"/>
                </a:cubicBezTo>
                <a:cubicBezTo>
                  <a:pt x="3058152" y="169454"/>
                  <a:pt x="3032883" y="149722"/>
                  <a:pt x="3023616" y="121920"/>
                </a:cubicBezTo>
                <a:cubicBezTo>
                  <a:pt x="3019552" y="109728"/>
                  <a:pt x="3002337" y="94431"/>
                  <a:pt x="3011424" y="85344"/>
                </a:cubicBezTo>
                <a:cubicBezTo>
                  <a:pt x="3020511" y="76257"/>
                  <a:pt x="3035808" y="93472"/>
                  <a:pt x="3048000" y="97536"/>
                </a:cubicBezTo>
                <a:cubicBezTo>
                  <a:pt x="3092464" y="230928"/>
                  <a:pt x="3021551" y="28881"/>
                  <a:pt x="3084576" y="170688"/>
                </a:cubicBezTo>
                <a:cubicBezTo>
                  <a:pt x="3095015" y="194176"/>
                  <a:pt x="3094703" y="222454"/>
                  <a:pt x="3108960" y="243840"/>
                </a:cubicBezTo>
                <a:cubicBezTo>
                  <a:pt x="3140473" y="291109"/>
                  <a:pt x="3128710" y="266515"/>
                  <a:pt x="3145536" y="316992"/>
                </a:cubicBezTo>
                <a:cubicBezTo>
                  <a:pt x="3141472" y="337312"/>
                  <a:pt x="3142611" y="359417"/>
                  <a:pt x="3133344" y="377952"/>
                </a:cubicBezTo>
                <a:cubicBezTo>
                  <a:pt x="3120721" y="403199"/>
                  <a:pt x="3035181" y="459441"/>
                  <a:pt x="3023616" y="463296"/>
                </a:cubicBezTo>
                <a:lnTo>
                  <a:pt x="2950464" y="487680"/>
                </a:ln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941988" y="5143198"/>
            <a:ext cx="1659429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reversed</a:t>
            </a:r>
          </a:p>
        </p:txBody>
      </p:sp>
      <p:sp>
        <p:nvSpPr>
          <p:cNvPr id="22" name="Freeform 21"/>
          <p:cNvSpPr/>
          <p:nvPr/>
        </p:nvSpPr>
        <p:spPr>
          <a:xfrm>
            <a:off x="2618388" y="5143198"/>
            <a:ext cx="1565191" cy="687857"/>
          </a:xfrm>
          <a:custGeom>
            <a:avLst/>
            <a:gdLst>
              <a:gd name="connsiteX0" fmla="*/ 86497 w 4967416"/>
              <a:gd name="connsiteY0" fmla="*/ 333632 h 2162432"/>
              <a:gd name="connsiteX1" fmla="*/ 98854 w 4967416"/>
              <a:gd name="connsiteY1" fmla="*/ 1668162 h 2162432"/>
              <a:gd name="connsiteX2" fmla="*/ 123568 w 4967416"/>
              <a:gd name="connsiteY2" fmla="*/ 2051221 h 2162432"/>
              <a:gd name="connsiteX3" fmla="*/ 679622 w 4967416"/>
              <a:gd name="connsiteY3" fmla="*/ 2038865 h 2162432"/>
              <a:gd name="connsiteX4" fmla="*/ 1161535 w 4967416"/>
              <a:gd name="connsiteY4" fmla="*/ 2014151 h 2162432"/>
              <a:gd name="connsiteX5" fmla="*/ 1655806 w 4967416"/>
              <a:gd name="connsiteY5" fmla="*/ 2026508 h 2162432"/>
              <a:gd name="connsiteX6" fmla="*/ 1729946 w 4967416"/>
              <a:gd name="connsiteY6" fmla="*/ 2051221 h 2162432"/>
              <a:gd name="connsiteX7" fmla="*/ 1853514 w 4967416"/>
              <a:gd name="connsiteY7" fmla="*/ 2075935 h 2162432"/>
              <a:gd name="connsiteX8" fmla="*/ 2693773 w 4967416"/>
              <a:gd name="connsiteY8" fmla="*/ 2088292 h 2162432"/>
              <a:gd name="connsiteX9" fmla="*/ 3150973 w 4967416"/>
              <a:gd name="connsiteY9" fmla="*/ 2075935 h 2162432"/>
              <a:gd name="connsiteX10" fmla="*/ 3855308 w 4967416"/>
              <a:gd name="connsiteY10" fmla="*/ 2088292 h 2162432"/>
              <a:gd name="connsiteX11" fmla="*/ 3978876 w 4967416"/>
              <a:gd name="connsiteY11" fmla="*/ 2100648 h 2162432"/>
              <a:gd name="connsiteX12" fmla="*/ 4028303 w 4967416"/>
              <a:gd name="connsiteY12" fmla="*/ 2113005 h 2162432"/>
              <a:gd name="connsiteX13" fmla="*/ 4114800 w 4967416"/>
              <a:gd name="connsiteY13" fmla="*/ 2137719 h 2162432"/>
              <a:gd name="connsiteX14" fmla="*/ 4275438 w 4967416"/>
              <a:gd name="connsiteY14" fmla="*/ 2162432 h 2162432"/>
              <a:gd name="connsiteX15" fmla="*/ 4374292 w 4967416"/>
              <a:gd name="connsiteY15" fmla="*/ 2150075 h 2162432"/>
              <a:gd name="connsiteX16" fmla="*/ 4460789 w 4967416"/>
              <a:gd name="connsiteY16" fmla="*/ 2137719 h 2162432"/>
              <a:gd name="connsiteX17" fmla="*/ 4584357 w 4967416"/>
              <a:gd name="connsiteY17" fmla="*/ 2125362 h 2162432"/>
              <a:gd name="connsiteX18" fmla="*/ 4683211 w 4967416"/>
              <a:gd name="connsiteY18" fmla="*/ 2100648 h 2162432"/>
              <a:gd name="connsiteX19" fmla="*/ 4806779 w 4967416"/>
              <a:gd name="connsiteY19" fmla="*/ 2075935 h 2162432"/>
              <a:gd name="connsiteX20" fmla="*/ 4967416 w 4967416"/>
              <a:gd name="connsiteY20" fmla="*/ 2063578 h 2162432"/>
              <a:gd name="connsiteX21" fmla="*/ 4942703 w 4967416"/>
              <a:gd name="connsiteY21" fmla="*/ 1828800 h 2162432"/>
              <a:gd name="connsiteX22" fmla="*/ 4893276 w 4967416"/>
              <a:gd name="connsiteY22" fmla="*/ 1729946 h 2162432"/>
              <a:gd name="connsiteX23" fmla="*/ 4880919 w 4967416"/>
              <a:gd name="connsiteY23" fmla="*/ 1680519 h 2162432"/>
              <a:gd name="connsiteX24" fmla="*/ 4831492 w 4967416"/>
              <a:gd name="connsiteY24" fmla="*/ 1594021 h 2162432"/>
              <a:gd name="connsiteX25" fmla="*/ 4782065 w 4967416"/>
              <a:gd name="connsiteY25" fmla="*/ 1470454 h 2162432"/>
              <a:gd name="connsiteX26" fmla="*/ 4769708 w 4967416"/>
              <a:gd name="connsiteY26" fmla="*/ 1433383 h 2162432"/>
              <a:gd name="connsiteX27" fmla="*/ 4757352 w 4967416"/>
              <a:gd name="connsiteY27" fmla="*/ 1383956 h 2162432"/>
              <a:gd name="connsiteX28" fmla="*/ 4732638 w 4967416"/>
              <a:gd name="connsiteY28" fmla="*/ 1346886 h 2162432"/>
              <a:gd name="connsiteX29" fmla="*/ 4720281 w 4967416"/>
              <a:gd name="connsiteY29" fmla="*/ 1297459 h 2162432"/>
              <a:gd name="connsiteX30" fmla="*/ 4695568 w 4967416"/>
              <a:gd name="connsiteY30" fmla="*/ 1223319 h 2162432"/>
              <a:gd name="connsiteX31" fmla="*/ 4683211 w 4967416"/>
              <a:gd name="connsiteY31" fmla="*/ 1161535 h 2162432"/>
              <a:gd name="connsiteX32" fmla="*/ 4646141 w 4967416"/>
              <a:gd name="connsiteY32" fmla="*/ 939113 h 2162432"/>
              <a:gd name="connsiteX33" fmla="*/ 4633784 w 4967416"/>
              <a:gd name="connsiteY33" fmla="*/ 864973 h 2162432"/>
              <a:gd name="connsiteX34" fmla="*/ 4621427 w 4967416"/>
              <a:gd name="connsiteY34" fmla="*/ 766119 h 2162432"/>
              <a:gd name="connsiteX35" fmla="*/ 4609070 w 4967416"/>
              <a:gd name="connsiteY35" fmla="*/ 704335 h 2162432"/>
              <a:gd name="connsiteX36" fmla="*/ 4596714 w 4967416"/>
              <a:gd name="connsiteY36" fmla="*/ 593124 h 2162432"/>
              <a:gd name="connsiteX37" fmla="*/ 4559643 w 4967416"/>
              <a:gd name="connsiteY37" fmla="*/ 111210 h 2162432"/>
              <a:gd name="connsiteX38" fmla="*/ 3361038 w 4967416"/>
              <a:gd name="connsiteY38" fmla="*/ 98854 h 2162432"/>
              <a:gd name="connsiteX39" fmla="*/ 3039762 w 4967416"/>
              <a:gd name="connsiteY39" fmla="*/ 37070 h 2162432"/>
              <a:gd name="connsiteX40" fmla="*/ 2928552 w 4967416"/>
              <a:gd name="connsiteY40" fmla="*/ 24713 h 2162432"/>
              <a:gd name="connsiteX41" fmla="*/ 2767914 w 4967416"/>
              <a:gd name="connsiteY41" fmla="*/ 0 h 2162432"/>
              <a:gd name="connsiteX42" fmla="*/ 2162433 w 4967416"/>
              <a:gd name="connsiteY42" fmla="*/ 12356 h 2162432"/>
              <a:gd name="connsiteX43" fmla="*/ 1198606 w 4967416"/>
              <a:gd name="connsiteY43" fmla="*/ 24713 h 2162432"/>
              <a:gd name="connsiteX44" fmla="*/ 1050324 w 4967416"/>
              <a:gd name="connsiteY44" fmla="*/ 49427 h 2162432"/>
              <a:gd name="connsiteX45" fmla="*/ 1013254 w 4967416"/>
              <a:gd name="connsiteY45" fmla="*/ 61783 h 2162432"/>
              <a:gd name="connsiteX46" fmla="*/ 0 w 4967416"/>
              <a:gd name="connsiteY46" fmla="*/ 86497 h 2162432"/>
              <a:gd name="connsiteX47" fmla="*/ 24714 w 4967416"/>
              <a:gd name="connsiteY47" fmla="*/ 185351 h 2162432"/>
              <a:gd name="connsiteX48" fmla="*/ 37070 w 4967416"/>
              <a:gd name="connsiteY48" fmla="*/ 222421 h 2162432"/>
              <a:gd name="connsiteX49" fmla="*/ 37070 w 4967416"/>
              <a:gd name="connsiteY49" fmla="*/ 234778 h 2162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4967416" h="2162432">
                <a:moveTo>
                  <a:pt x="86497" y="333632"/>
                </a:moveTo>
                <a:cubicBezTo>
                  <a:pt x="90616" y="778475"/>
                  <a:pt x="89255" y="1223403"/>
                  <a:pt x="98854" y="1668162"/>
                </a:cubicBezTo>
                <a:cubicBezTo>
                  <a:pt x="101615" y="1796084"/>
                  <a:pt x="15715" y="1982378"/>
                  <a:pt x="123568" y="2051221"/>
                </a:cubicBezTo>
                <a:cubicBezTo>
                  <a:pt x="279843" y="2150971"/>
                  <a:pt x="494271" y="2042984"/>
                  <a:pt x="679622" y="2038865"/>
                </a:cubicBezTo>
                <a:lnTo>
                  <a:pt x="1161535" y="2014151"/>
                </a:lnTo>
                <a:cubicBezTo>
                  <a:pt x="1326343" y="2014151"/>
                  <a:pt x="1491049" y="2022389"/>
                  <a:pt x="1655806" y="2026508"/>
                </a:cubicBezTo>
                <a:cubicBezTo>
                  <a:pt x="1680519" y="2034746"/>
                  <a:pt x="1704674" y="2044903"/>
                  <a:pt x="1729946" y="2051221"/>
                </a:cubicBezTo>
                <a:cubicBezTo>
                  <a:pt x="1770697" y="2061409"/>
                  <a:pt x="1853514" y="2075935"/>
                  <a:pt x="1853514" y="2075935"/>
                </a:cubicBezTo>
                <a:cubicBezTo>
                  <a:pt x="2138297" y="2218324"/>
                  <a:pt x="1891027" y="2104188"/>
                  <a:pt x="2693773" y="2088292"/>
                </a:cubicBezTo>
                <a:lnTo>
                  <a:pt x="3150973" y="2075935"/>
                </a:lnTo>
                <a:lnTo>
                  <a:pt x="3855308" y="2088292"/>
                </a:lnTo>
                <a:cubicBezTo>
                  <a:pt x="3896684" y="2089527"/>
                  <a:pt x="3937897" y="2094794"/>
                  <a:pt x="3978876" y="2100648"/>
                </a:cubicBezTo>
                <a:cubicBezTo>
                  <a:pt x="3995688" y="2103050"/>
                  <a:pt x="4011919" y="2108536"/>
                  <a:pt x="4028303" y="2113005"/>
                </a:cubicBezTo>
                <a:cubicBezTo>
                  <a:pt x="4057232" y="2120895"/>
                  <a:pt x="4085582" y="2130976"/>
                  <a:pt x="4114800" y="2137719"/>
                </a:cubicBezTo>
                <a:cubicBezTo>
                  <a:pt x="4142645" y="2144145"/>
                  <a:pt x="4251352" y="2158991"/>
                  <a:pt x="4275438" y="2162432"/>
                </a:cubicBezTo>
                <a:lnTo>
                  <a:pt x="4374292" y="2150075"/>
                </a:lnTo>
                <a:cubicBezTo>
                  <a:pt x="4403162" y="2146226"/>
                  <a:pt x="4431863" y="2141122"/>
                  <a:pt x="4460789" y="2137719"/>
                </a:cubicBezTo>
                <a:cubicBezTo>
                  <a:pt x="4501900" y="2132882"/>
                  <a:pt x="4543325" y="2130833"/>
                  <a:pt x="4584357" y="2125362"/>
                </a:cubicBezTo>
                <a:cubicBezTo>
                  <a:pt x="4704651" y="2109322"/>
                  <a:pt x="4597851" y="2120346"/>
                  <a:pt x="4683211" y="2100648"/>
                </a:cubicBezTo>
                <a:cubicBezTo>
                  <a:pt x="4724140" y="2091203"/>
                  <a:pt x="4764898" y="2079157"/>
                  <a:pt x="4806779" y="2075935"/>
                </a:cubicBezTo>
                <a:lnTo>
                  <a:pt x="4967416" y="2063578"/>
                </a:lnTo>
                <a:cubicBezTo>
                  <a:pt x="4967293" y="2061861"/>
                  <a:pt x="4961410" y="1877439"/>
                  <a:pt x="4942703" y="1828800"/>
                </a:cubicBezTo>
                <a:cubicBezTo>
                  <a:pt x="4929478" y="1794415"/>
                  <a:pt x="4902211" y="1765687"/>
                  <a:pt x="4893276" y="1729946"/>
                </a:cubicBezTo>
                <a:cubicBezTo>
                  <a:pt x="4889157" y="1713470"/>
                  <a:pt x="4886882" y="1696420"/>
                  <a:pt x="4880919" y="1680519"/>
                </a:cubicBezTo>
                <a:cubicBezTo>
                  <a:pt x="4867480" y="1644683"/>
                  <a:pt x="4851979" y="1624752"/>
                  <a:pt x="4831492" y="1594021"/>
                </a:cubicBezTo>
                <a:cubicBezTo>
                  <a:pt x="4808511" y="1502101"/>
                  <a:pt x="4833111" y="1585308"/>
                  <a:pt x="4782065" y="1470454"/>
                </a:cubicBezTo>
                <a:cubicBezTo>
                  <a:pt x="4776775" y="1458551"/>
                  <a:pt x="4773286" y="1445907"/>
                  <a:pt x="4769708" y="1433383"/>
                </a:cubicBezTo>
                <a:cubicBezTo>
                  <a:pt x="4765043" y="1417054"/>
                  <a:pt x="4764042" y="1399566"/>
                  <a:pt x="4757352" y="1383956"/>
                </a:cubicBezTo>
                <a:cubicBezTo>
                  <a:pt x="4751502" y="1370306"/>
                  <a:pt x="4740876" y="1359243"/>
                  <a:pt x="4732638" y="1346886"/>
                </a:cubicBezTo>
                <a:cubicBezTo>
                  <a:pt x="4728519" y="1330410"/>
                  <a:pt x="4725161" y="1313726"/>
                  <a:pt x="4720281" y="1297459"/>
                </a:cubicBezTo>
                <a:cubicBezTo>
                  <a:pt x="4712796" y="1272508"/>
                  <a:pt x="4702422" y="1248451"/>
                  <a:pt x="4695568" y="1223319"/>
                </a:cubicBezTo>
                <a:cubicBezTo>
                  <a:pt x="4690042" y="1203057"/>
                  <a:pt x="4686861" y="1182218"/>
                  <a:pt x="4683211" y="1161535"/>
                </a:cubicBezTo>
                <a:cubicBezTo>
                  <a:pt x="4683155" y="1161218"/>
                  <a:pt x="4652346" y="976342"/>
                  <a:pt x="4646141" y="939113"/>
                </a:cubicBezTo>
                <a:cubicBezTo>
                  <a:pt x="4642022" y="914400"/>
                  <a:pt x="4636892" y="889834"/>
                  <a:pt x="4633784" y="864973"/>
                </a:cubicBezTo>
                <a:cubicBezTo>
                  <a:pt x="4629665" y="832022"/>
                  <a:pt x="4626477" y="798941"/>
                  <a:pt x="4621427" y="766119"/>
                </a:cubicBezTo>
                <a:cubicBezTo>
                  <a:pt x="4618233" y="745361"/>
                  <a:pt x="4612040" y="725126"/>
                  <a:pt x="4609070" y="704335"/>
                </a:cubicBezTo>
                <a:cubicBezTo>
                  <a:pt x="4603795" y="667411"/>
                  <a:pt x="4599992" y="630278"/>
                  <a:pt x="4596714" y="593124"/>
                </a:cubicBezTo>
                <a:cubicBezTo>
                  <a:pt x="4580217" y="406157"/>
                  <a:pt x="4572181" y="286745"/>
                  <a:pt x="4559643" y="111210"/>
                </a:cubicBezTo>
                <a:cubicBezTo>
                  <a:pt x="4061226" y="132881"/>
                  <a:pt x="4079508" y="138769"/>
                  <a:pt x="3361038" y="98854"/>
                </a:cubicBezTo>
                <a:cubicBezTo>
                  <a:pt x="3206187" y="90251"/>
                  <a:pt x="3176367" y="52249"/>
                  <a:pt x="3039762" y="37070"/>
                </a:cubicBezTo>
                <a:lnTo>
                  <a:pt x="2928552" y="24713"/>
                </a:lnTo>
                <a:cubicBezTo>
                  <a:pt x="2864963" y="16764"/>
                  <a:pt x="2829741" y="10304"/>
                  <a:pt x="2767914" y="0"/>
                </a:cubicBezTo>
                <a:lnTo>
                  <a:pt x="2162433" y="12356"/>
                </a:lnTo>
                <a:lnTo>
                  <a:pt x="1198606" y="24713"/>
                </a:lnTo>
                <a:cubicBezTo>
                  <a:pt x="1149476" y="25856"/>
                  <a:pt x="1097920" y="35829"/>
                  <a:pt x="1050324" y="49427"/>
                </a:cubicBezTo>
                <a:cubicBezTo>
                  <a:pt x="1037800" y="53005"/>
                  <a:pt x="1026234" y="60701"/>
                  <a:pt x="1013254" y="61783"/>
                </a:cubicBezTo>
                <a:cubicBezTo>
                  <a:pt x="775110" y="81628"/>
                  <a:pt x="50019" y="85677"/>
                  <a:pt x="0" y="86497"/>
                </a:cubicBezTo>
                <a:cubicBezTo>
                  <a:pt x="8238" y="119448"/>
                  <a:pt x="13974" y="153128"/>
                  <a:pt x="24714" y="185351"/>
                </a:cubicBezTo>
                <a:cubicBezTo>
                  <a:pt x="28833" y="197708"/>
                  <a:pt x="33911" y="209785"/>
                  <a:pt x="37070" y="222421"/>
                </a:cubicBezTo>
                <a:cubicBezTo>
                  <a:pt x="38069" y="226417"/>
                  <a:pt x="37070" y="230659"/>
                  <a:pt x="37070" y="234778"/>
                </a:cubicBez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/>
          <p:cNvSpPr txBox="1"/>
          <p:nvPr/>
        </p:nvSpPr>
        <p:spPr>
          <a:xfrm>
            <a:off x="2846988" y="5219398"/>
            <a:ext cx="495649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u="sng" dirty="0">
                <a:solidFill>
                  <a:srgbClr val="0432FF"/>
                </a:solidFill>
                <a:latin typeface="Calibri" charset="0"/>
                <a:ea typeface="Calibri" charset="0"/>
                <a:cs typeface="Calibri" charset="0"/>
              </a:rPr>
              <a:t>92</a:t>
            </a:r>
          </a:p>
        </p:txBody>
      </p:sp>
      <p:sp>
        <p:nvSpPr>
          <p:cNvPr id="24" name="Rectangle 23"/>
          <p:cNvSpPr>
            <a:spLocks noChangeArrowheads="1"/>
          </p:cNvSpPr>
          <p:nvPr/>
        </p:nvSpPr>
        <p:spPr bwMode="auto">
          <a:xfrm>
            <a:off x="6792912" y="5837237"/>
            <a:ext cx="563563" cy="563563"/>
          </a:xfrm>
          <a:prstGeom prst="rect">
            <a:avLst/>
          </a:prstGeom>
          <a:solidFill>
            <a:schemeClr val="bg1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2400" dirty="0">
                <a:latin typeface="Courier" charset="0"/>
                <a:ea typeface="Courier" charset="0"/>
                <a:cs typeface="Courier" charset="0"/>
              </a:rPr>
              <a:t>a</a:t>
            </a:r>
          </a:p>
        </p:txBody>
      </p:sp>
      <p:sp>
        <p:nvSpPr>
          <p:cNvPr id="25" name="Rectangle 24"/>
          <p:cNvSpPr>
            <a:spLocks noChangeArrowheads="1"/>
          </p:cNvSpPr>
          <p:nvPr/>
        </p:nvSpPr>
        <p:spPr bwMode="auto">
          <a:xfrm>
            <a:off x="7337424" y="5837238"/>
            <a:ext cx="563563" cy="563563"/>
          </a:xfrm>
          <a:prstGeom prst="rect">
            <a:avLst/>
          </a:prstGeom>
          <a:solidFill>
            <a:schemeClr val="bg1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2400" dirty="0">
                <a:latin typeface="Courier" charset="0"/>
                <a:ea typeface="Courier" charset="0"/>
                <a:cs typeface="Courier" charset="0"/>
              </a:rPr>
              <a:t>b</a:t>
            </a:r>
          </a:p>
        </p:txBody>
      </p:sp>
      <p:sp>
        <p:nvSpPr>
          <p:cNvPr id="26" name="Rectangle 25"/>
          <p:cNvSpPr>
            <a:spLocks noChangeArrowheads="1"/>
          </p:cNvSpPr>
          <p:nvPr/>
        </p:nvSpPr>
        <p:spPr bwMode="auto">
          <a:xfrm>
            <a:off x="7870824" y="5837238"/>
            <a:ext cx="563563" cy="563563"/>
          </a:xfrm>
          <a:prstGeom prst="rect">
            <a:avLst/>
          </a:prstGeom>
          <a:solidFill>
            <a:schemeClr val="bg1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2400" dirty="0">
                <a:latin typeface="Courier" charset="0"/>
                <a:ea typeface="Courier" charset="0"/>
                <a:cs typeface="Courier" charset="0"/>
              </a:rPr>
              <a:t>b</a:t>
            </a:r>
          </a:p>
        </p:txBody>
      </p:sp>
      <p:sp>
        <p:nvSpPr>
          <p:cNvPr id="27" name="Rectangle 26"/>
          <p:cNvSpPr>
            <a:spLocks noChangeArrowheads="1"/>
          </p:cNvSpPr>
          <p:nvPr/>
        </p:nvSpPr>
        <p:spPr bwMode="auto">
          <a:xfrm>
            <a:off x="8404224" y="5837238"/>
            <a:ext cx="563563" cy="563563"/>
          </a:xfrm>
          <a:prstGeom prst="rect">
            <a:avLst/>
          </a:prstGeom>
          <a:solidFill>
            <a:schemeClr val="bg1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lIns="108000" tIns="81144" rIns="108000" bIns="6300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altLang="en-US" sz="2400" dirty="0">
                <a:latin typeface="Courier" charset="0"/>
                <a:ea typeface="Courier" charset="0"/>
                <a:cs typeface="Courier" charset="0"/>
              </a:rPr>
              <a:t>a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792912" y="5380037"/>
            <a:ext cx="495649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u="sng" dirty="0">
                <a:solidFill>
                  <a:srgbClr val="0432FF"/>
                </a:solidFill>
                <a:latin typeface="Calibri" charset="0"/>
                <a:ea typeface="Calibri" charset="0"/>
                <a:cs typeface="Calibri" charset="0"/>
              </a:rPr>
              <a:t>92</a:t>
            </a:r>
          </a:p>
        </p:txBody>
      </p:sp>
      <p:sp>
        <p:nvSpPr>
          <p:cNvPr id="29" name="Freeform 28"/>
          <p:cNvSpPr/>
          <p:nvPr/>
        </p:nvSpPr>
        <p:spPr>
          <a:xfrm>
            <a:off x="3645096" y="5401056"/>
            <a:ext cx="2963218" cy="707136"/>
          </a:xfrm>
          <a:custGeom>
            <a:avLst/>
            <a:gdLst>
              <a:gd name="connsiteX0" fmla="*/ 24696 w 2963218"/>
              <a:gd name="connsiteY0" fmla="*/ 60960 h 707136"/>
              <a:gd name="connsiteX1" fmla="*/ 312 w 2963218"/>
              <a:gd name="connsiteY1" fmla="*/ 109728 h 707136"/>
              <a:gd name="connsiteX2" fmla="*/ 73464 w 2963218"/>
              <a:gd name="connsiteY2" fmla="*/ 146304 h 707136"/>
              <a:gd name="connsiteX3" fmla="*/ 122232 w 2963218"/>
              <a:gd name="connsiteY3" fmla="*/ 134112 h 707136"/>
              <a:gd name="connsiteX4" fmla="*/ 146616 w 2963218"/>
              <a:gd name="connsiteY4" fmla="*/ 97536 h 707136"/>
              <a:gd name="connsiteX5" fmla="*/ 12504 w 2963218"/>
              <a:gd name="connsiteY5" fmla="*/ 109728 h 707136"/>
              <a:gd name="connsiteX6" fmla="*/ 49080 w 2963218"/>
              <a:gd name="connsiteY6" fmla="*/ 97536 h 707136"/>
              <a:gd name="connsiteX7" fmla="*/ 122232 w 2963218"/>
              <a:gd name="connsiteY7" fmla="*/ 60960 h 707136"/>
              <a:gd name="connsiteX8" fmla="*/ 207576 w 2963218"/>
              <a:gd name="connsiteY8" fmla="*/ 48768 h 707136"/>
              <a:gd name="connsiteX9" fmla="*/ 256344 w 2963218"/>
              <a:gd name="connsiteY9" fmla="*/ 36576 h 707136"/>
              <a:gd name="connsiteX10" fmla="*/ 329496 w 2963218"/>
              <a:gd name="connsiteY10" fmla="*/ 12192 h 707136"/>
              <a:gd name="connsiteX11" fmla="*/ 439224 w 2963218"/>
              <a:gd name="connsiteY11" fmla="*/ 0 h 707136"/>
              <a:gd name="connsiteX12" fmla="*/ 853752 w 2963218"/>
              <a:gd name="connsiteY12" fmla="*/ 24384 h 707136"/>
              <a:gd name="connsiteX13" fmla="*/ 890328 w 2963218"/>
              <a:gd name="connsiteY13" fmla="*/ 36576 h 707136"/>
              <a:gd name="connsiteX14" fmla="*/ 951288 w 2963218"/>
              <a:gd name="connsiteY14" fmla="*/ 48768 h 707136"/>
              <a:gd name="connsiteX15" fmla="*/ 1073208 w 2963218"/>
              <a:gd name="connsiteY15" fmla="*/ 60960 h 707136"/>
              <a:gd name="connsiteX16" fmla="*/ 1109784 w 2963218"/>
              <a:gd name="connsiteY16" fmla="*/ 73152 h 707136"/>
              <a:gd name="connsiteX17" fmla="*/ 1231704 w 2963218"/>
              <a:gd name="connsiteY17" fmla="*/ 97536 h 707136"/>
              <a:gd name="connsiteX18" fmla="*/ 1317048 w 2963218"/>
              <a:gd name="connsiteY18" fmla="*/ 146304 h 707136"/>
              <a:gd name="connsiteX19" fmla="*/ 1353624 w 2963218"/>
              <a:gd name="connsiteY19" fmla="*/ 158496 h 707136"/>
              <a:gd name="connsiteX20" fmla="*/ 1426776 w 2963218"/>
              <a:gd name="connsiteY20" fmla="*/ 207264 h 707136"/>
              <a:gd name="connsiteX21" fmla="*/ 1463352 w 2963218"/>
              <a:gd name="connsiteY21" fmla="*/ 231648 h 707136"/>
              <a:gd name="connsiteX22" fmla="*/ 1499928 w 2963218"/>
              <a:gd name="connsiteY22" fmla="*/ 243840 h 707136"/>
              <a:gd name="connsiteX23" fmla="*/ 1536504 w 2963218"/>
              <a:gd name="connsiteY23" fmla="*/ 268224 h 707136"/>
              <a:gd name="connsiteX24" fmla="*/ 1609656 w 2963218"/>
              <a:gd name="connsiteY24" fmla="*/ 292608 h 707136"/>
              <a:gd name="connsiteX25" fmla="*/ 1646232 w 2963218"/>
              <a:gd name="connsiteY25" fmla="*/ 304800 h 707136"/>
              <a:gd name="connsiteX26" fmla="*/ 1682808 w 2963218"/>
              <a:gd name="connsiteY26" fmla="*/ 316992 h 707136"/>
              <a:gd name="connsiteX27" fmla="*/ 1755960 w 2963218"/>
              <a:gd name="connsiteY27" fmla="*/ 353568 h 707136"/>
              <a:gd name="connsiteX28" fmla="*/ 1853496 w 2963218"/>
              <a:gd name="connsiteY28" fmla="*/ 377952 h 707136"/>
              <a:gd name="connsiteX29" fmla="*/ 1902264 w 2963218"/>
              <a:gd name="connsiteY29" fmla="*/ 390144 h 707136"/>
              <a:gd name="connsiteX30" fmla="*/ 1975416 w 2963218"/>
              <a:gd name="connsiteY30" fmla="*/ 414528 h 707136"/>
              <a:gd name="connsiteX31" fmla="*/ 2011992 w 2963218"/>
              <a:gd name="connsiteY31" fmla="*/ 426720 h 707136"/>
              <a:gd name="connsiteX32" fmla="*/ 2194872 w 2963218"/>
              <a:gd name="connsiteY32" fmla="*/ 451104 h 707136"/>
              <a:gd name="connsiteX33" fmla="*/ 2353368 w 2963218"/>
              <a:gd name="connsiteY33" fmla="*/ 463296 h 707136"/>
              <a:gd name="connsiteX34" fmla="*/ 2585016 w 2963218"/>
              <a:gd name="connsiteY34" fmla="*/ 487680 h 707136"/>
              <a:gd name="connsiteX35" fmla="*/ 2877624 w 2963218"/>
              <a:gd name="connsiteY35" fmla="*/ 475488 h 707136"/>
              <a:gd name="connsiteX36" fmla="*/ 2950776 w 2963218"/>
              <a:gd name="connsiteY36" fmla="*/ 451104 h 707136"/>
              <a:gd name="connsiteX37" fmla="*/ 2841048 w 2963218"/>
              <a:gd name="connsiteY37" fmla="*/ 377952 h 707136"/>
              <a:gd name="connsiteX38" fmla="*/ 2804472 w 2963218"/>
              <a:gd name="connsiteY38" fmla="*/ 353568 h 707136"/>
              <a:gd name="connsiteX39" fmla="*/ 2780088 w 2963218"/>
              <a:gd name="connsiteY39" fmla="*/ 316992 h 707136"/>
              <a:gd name="connsiteX40" fmla="*/ 2889816 w 2963218"/>
              <a:gd name="connsiteY40" fmla="*/ 390144 h 707136"/>
              <a:gd name="connsiteX41" fmla="*/ 2926392 w 2963218"/>
              <a:gd name="connsiteY41" fmla="*/ 414528 h 707136"/>
              <a:gd name="connsiteX42" fmla="*/ 2962968 w 2963218"/>
              <a:gd name="connsiteY42" fmla="*/ 487680 h 707136"/>
              <a:gd name="connsiteX43" fmla="*/ 2902008 w 2963218"/>
              <a:gd name="connsiteY43" fmla="*/ 560832 h 707136"/>
              <a:gd name="connsiteX44" fmla="*/ 2853240 w 2963218"/>
              <a:gd name="connsiteY44" fmla="*/ 646176 h 707136"/>
              <a:gd name="connsiteX45" fmla="*/ 2804472 w 2963218"/>
              <a:gd name="connsiteY45" fmla="*/ 707136 h 70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2963218" h="707136">
                <a:moveTo>
                  <a:pt x="24696" y="60960"/>
                </a:moveTo>
                <a:cubicBezTo>
                  <a:pt x="16568" y="77216"/>
                  <a:pt x="-2676" y="91801"/>
                  <a:pt x="312" y="109728"/>
                </a:cubicBezTo>
                <a:cubicBezTo>
                  <a:pt x="3093" y="126411"/>
                  <a:pt x="62006" y="142485"/>
                  <a:pt x="73464" y="146304"/>
                </a:cubicBezTo>
                <a:cubicBezTo>
                  <a:pt x="89720" y="142240"/>
                  <a:pt x="108290" y="143407"/>
                  <a:pt x="122232" y="134112"/>
                </a:cubicBezTo>
                <a:cubicBezTo>
                  <a:pt x="134424" y="125984"/>
                  <a:pt x="160920" y="100715"/>
                  <a:pt x="146616" y="97536"/>
                </a:cubicBezTo>
                <a:cubicBezTo>
                  <a:pt x="102797" y="87798"/>
                  <a:pt x="57208" y="105664"/>
                  <a:pt x="12504" y="109728"/>
                </a:cubicBezTo>
                <a:cubicBezTo>
                  <a:pt x="24696" y="105664"/>
                  <a:pt x="37585" y="103283"/>
                  <a:pt x="49080" y="97536"/>
                </a:cubicBezTo>
                <a:cubicBezTo>
                  <a:pt x="97031" y="73561"/>
                  <a:pt x="71157" y="71175"/>
                  <a:pt x="122232" y="60960"/>
                </a:cubicBezTo>
                <a:cubicBezTo>
                  <a:pt x="150411" y="55324"/>
                  <a:pt x="179303" y="53909"/>
                  <a:pt x="207576" y="48768"/>
                </a:cubicBezTo>
                <a:cubicBezTo>
                  <a:pt x="224062" y="45771"/>
                  <a:pt x="240294" y="41391"/>
                  <a:pt x="256344" y="36576"/>
                </a:cubicBezTo>
                <a:cubicBezTo>
                  <a:pt x="280963" y="29190"/>
                  <a:pt x="303950" y="15030"/>
                  <a:pt x="329496" y="12192"/>
                </a:cubicBezTo>
                <a:lnTo>
                  <a:pt x="439224" y="0"/>
                </a:lnTo>
                <a:cubicBezTo>
                  <a:pt x="525355" y="3445"/>
                  <a:pt x="735415" y="4661"/>
                  <a:pt x="853752" y="24384"/>
                </a:cubicBezTo>
                <a:cubicBezTo>
                  <a:pt x="866429" y="26497"/>
                  <a:pt x="877860" y="33459"/>
                  <a:pt x="890328" y="36576"/>
                </a:cubicBezTo>
                <a:cubicBezTo>
                  <a:pt x="910432" y="41602"/>
                  <a:pt x="930747" y="46029"/>
                  <a:pt x="951288" y="48768"/>
                </a:cubicBezTo>
                <a:cubicBezTo>
                  <a:pt x="991772" y="54166"/>
                  <a:pt x="1032568" y="56896"/>
                  <a:pt x="1073208" y="60960"/>
                </a:cubicBezTo>
                <a:cubicBezTo>
                  <a:pt x="1085400" y="65024"/>
                  <a:pt x="1097182" y="70632"/>
                  <a:pt x="1109784" y="73152"/>
                </a:cubicBezTo>
                <a:cubicBezTo>
                  <a:pt x="1172889" y="85773"/>
                  <a:pt x="1183501" y="76878"/>
                  <a:pt x="1231704" y="97536"/>
                </a:cubicBezTo>
                <a:cubicBezTo>
                  <a:pt x="1381326" y="161660"/>
                  <a:pt x="1194605" y="85082"/>
                  <a:pt x="1317048" y="146304"/>
                </a:cubicBezTo>
                <a:cubicBezTo>
                  <a:pt x="1328543" y="152051"/>
                  <a:pt x="1342390" y="152255"/>
                  <a:pt x="1353624" y="158496"/>
                </a:cubicBezTo>
                <a:cubicBezTo>
                  <a:pt x="1379242" y="172728"/>
                  <a:pt x="1402392" y="191008"/>
                  <a:pt x="1426776" y="207264"/>
                </a:cubicBezTo>
                <a:cubicBezTo>
                  <a:pt x="1438968" y="215392"/>
                  <a:pt x="1449451" y="227014"/>
                  <a:pt x="1463352" y="231648"/>
                </a:cubicBezTo>
                <a:cubicBezTo>
                  <a:pt x="1475544" y="235712"/>
                  <a:pt x="1488433" y="238093"/>
                  <a:pt x="1499928" y="243840"/>
                </a:cubicBezTo>
                <a:cubicBezTo>
                  <a:pt x="1513034" y="250393"/>
                  <a:pt x="1523114" y="262273"/>
                  <a:pt x="1536504" y="268224"/>
                </a:cubicBezTo>
                <a:cubicBezTo>
                  <a:pt x="1559992" y="278663"/>
                  <a:pt x="1585272" y="284480"/>
                  <a:pt x="1609656" y="292608"/>
                </a:cubicBezTo>
                <a:lnTo>
                  <a:pt x="1646232" y="304800"/>
                </a:lnTo>
                <a:cubicBezTo>
                  <a:pt x="1658424" y="308864"/>
                  <a:pt x="1672115" y="309863"/>
                  <a:pt x="1682808" y="316992"/>
                </a:cubicBezTo>
                <a:cubicBezTo>
                  <a:pt x="1721223" y="342602"/>
                  <a:pt x="1713249" y="341919"/>
                  <a:pt x="1755960" y="353568"/>
                </a:cubicBezTo>
                <a:cubicBezTo>
                  <a:pt x="1788292" y="362386"/>
                  <a:pt x="1820984" y="369824"/>
                  <a:pt x="1853496" y="377952"/>
                </a:cubicBezTo>
                <a:cubicBezTo>
                  <a:pt x="1869752" y="382016"/>
                  <a:pt x="1886368" y="384845"/>
                  <a:pt x="1902264" y="390144"/>
                </a:cubicBezTo>
                <a:lnTo>
                  <a:pt x="1975416" y="414528"/>
                </a:lnTo>
                <a:cubicBezTo>
                  <a:pt x="1987608" y="418592"/>
                  <a:pt x="1999270" y="424903"/>
                  <a:pt x="2011992" y="426720"/>
                </a:cubicBezTo>
                <a:cubicBezTo>
                  <a:pt x="2060675" y="433675"/>
                  <a:pt x="2147603" y="446602"/>
                  <a:pt x="2194872" y="451104"/>
                </a:cubicBezTo>
                <a:cubicBezTo>
                  <a:pt x="2247621" y="456128"/>
                  <a:pt x="2300579" y="458706"/>
                  <a:pt x="2353368" y="463296"/>
                </a:cubicBezTo>
                <a:cubicBezTo>
                  <a:pt x="2426296" y="469638"/>
                  <a:pt x="2511834" y="479549"/>
                  <a:pt x="2585016" y="487680"/>
                </a:cubicBezTo>
                <a:cubicBezTo>
                  <a:pt x="2682552" y="483616"/>
                  <a:pt x="2780488" y="485202"/>
                  <a:pt x="2877624" y="475488"/>
                </a:cubicBezTo>
                <a:cubicBezTo>
                  <a:pt x="2903199" y="472930"/>
                  <a:pt x="2950776" y="451104"/>
                  <a:pt x="2950776" y="451104"/>
                </a:cubicBezTo>
                <a:lnTo>
                  <a:pt x="2841048" y="377952"/>
                </a:lnTo>
                <a:lnTo>
                  <a:pt x="2804472" y="353568"/>
                </a:lnTo>
                <a:cubicBezTo>
                  <a:pt x="2796344" y="341376"/>
                  <a:pt x="2765873" y="313438"/>
                  <a:pt x="2780088" y="316992"/>
                </a:cubicBezTo>
                <a:lnTo>
                  <a:pt x="2889816" y="390144"/>
                </a:lnTo>
                <a:lnTo>
                  <a:pt x="2926392" y="414528"/>
                </a:lnTo>
                <a:cubicBezTo>
                  <a:pt x="2934884" y="427265"/>
                  <a:pt x="2966333" y="467489"/>
                  <a:pt x="2962968" y="487680"/>
                </a:cubicBezTo>
                <a:cubicBezTo>
                  <a:pt x="2959184" y="510383"/>
                  <a:pt x="2913451" y="547101"/>
                  <a:pt x="2902008" y="560832"/>
                </a:cubicBezTo>
                <a:cubicBezTo>
                  <a:pt x="2875004" y="593236"/>
                  <a:pt x="2874922" y="608233"/>
                  <a:pt x="2853240" y="646176"/>
                </a:cubicBezTo>
                <a:cubicBezTo>
                  <a:pt x="2832733" y="682063"/>
                  <a:pt x="2831174" y="680434"/>
                  <a:pt x="2804472" y="707136"/>
                </a:cubicBez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6810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 animBg="1"/>
      <p:bldP spid="25" grpId="0" animBg="1"/>
      <p:bldP spid="26" grpId="0" animBg="1"/>
      <p:bldP spid="27" grpId="0" animBg="1"/>
      <p:bldP spid="28" grpId="0"/>
      <p:bldP spid="29" grpId="0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TextBox 1"/>
          <p:cNvSpPr txBox="1">
            <a:spLocks noChangeArrowheads="1"/>
          </p:cNvSpPr>
          <p:nvPr/>
        </p:nvSpPr>
        <p:spPr bwMode="auto">
          <a:xfrm>
            <a:off x="3668712" y="2103437"/>
            <a:ext cx="5827533" cy="12280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/>
            <a:r>
              <a:rPr lang="en-US" sz="3968" dirty="0">
                <a:latin typeface="+mn-lt"/>
                <a:cs typeface="Courier"/>
              </a:rPr>
              <a:t>Use .equals to compare strings, not ==</a:t>
            </a:r>
            <a:endParaRPr lang="en-US" sz="3968" dirty="0">
              <a:latin typeface="+mn-lt"/>
              <a:ea typeface="Calibri" charset="0"/>
              <a:cs typeface="Calibri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" y="1374967"/>
            <a:ext cx="3583846" cy="3583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950107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idx="1"/>
          </p:nvPr>
        </p:nvSpPr>
        <p:spPr>
          <a:xfrm>
            <a:off x="503238" y="1768475"/>
            <a:ext cx="9070975" cy="4989513"/>
          </a:xfrm>
          <a:ln/>
        </p:spPr>
        <p:txBody>
          <a:bodyPr/>
          <a:lstStyle/>
          <a:p>
            <a:pPr marL="431800" indent="-323850">
              <a:buSzPct val="45000"/>
              <a:buFont typeface="Wingdings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 dirty="0"/>
              <a:t>Let's test our program on some examples:</a:t>
            </a:r>
          </a:p>
          <a:p>
            <a:pPr marL="863600" lvl="1" indent="-323850">
              <a:buSzPct val="45000"/>
              <a:buFont typeface="Wingdings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 dirty="0"/>
              <a:t>Racecar</a:t>
            </a:r>
          </a:p>
          <a:p>
            <a:pPr marL="863600" lvl="1" indent="-323850">
              <a:buSzPct val="45000"/>
              <a:buFont typeface="Wingdings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 dirty="0"/>
              <a:t>Kayak</a:t>
            </a:r>
          </a:p>
          <a:p>
            <a:pPr marL="863600" lvl="1" indent="-323850">
              <a:buSzPct val="45000"/>
              <a:buFont typeface="Wingdings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 dirty="0"/>
              <a:t>Mr. Owl ate my metal worm.</a:t>
            </a:r>
          </a:p>
          <a:p>
            <a:pPr marL="863600" lvl="1" indent="-323850">
              <a:buSzPct val="45000"/>
              <a:buFont typeface="Wingdings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 dirty="0"/>
              <a:t>Go hang a salami!  I'm a lasagna hog.</a:t>
            </a:r>
          </a:p>
          <a:p>
            <a:pPr marL="431800" indent="-323850">
              <a:buSzPct val="45000"/>
              <a:buFont typeface="Wingdings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 dirty="0"/>
              <a:t>Will it work?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tle Placeholder 1"/>
          <p:cNvSpPr txBox="1">
            <a:spLocks/>
          </p:cNvSpPr>
          <p:nvPr/>
        </p:nvSpPr>
        <p:spPr>
          <a:xfrm>
            <a:off x="0" y="317"/>
            <a:ext cx="10080625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>
                <a:latin typeface="Calibri"/>
                <a:cs typeface="Calibri"/>
              </a:rPr>
              <a:t>Some test cases</a:t>
            </a:r>
            <a:endParaRPr lang="en-US" sz="4600" b="1" dirty="0">
              <a:latin typeface="Courier" charset="0"/>
              <a:ea typeface="Courier" charset="0"/>
              <a:cs typeface="Courie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32087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Text Box 1"/>
          <p:cNvSpPr txBox="1">
            <a:spLocks noChangeArrowheads="1"/>
          </p:cNvSpPr>
          <p:nvPr/>
        </p:nvSpPr>
        <p:spPr bwMode="auto">
          <a:xfrm>
            <a:off x="457200" y="190500"/>
            <a:ext cx="8915400" cy="7242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4536" rIns="0" bIns="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98000"/>
              </a:lnSpc>
            </a:pPr>
            <a:r>
              <a:rPr lang="en-US" altLang="en-US" dirty="0">
                <a:latin typeface="DejaVu Serif" charset="0"/>
              </a:rPr>
              <a:t>A man, a plan, a caret, a ban, a myriad, a sum, a lac, a liar, a hoop, a pint, a catalpa, a gas, an oil, a bird, a yell, a vat, a caw, a </a:t>
            </a:r>
            <a:r>
              <a:rPr lang="en-US" altLang="en-US" dirty="0" err="1">
                <a:latin typeface="DejaVu Serif" charset="0"/>
              </a:rPr>
              <a:t>pax</a:t>
            </a:r>
            <a:r>
              <a:rPr lang="en-US" altLang="en-US" dirty="0">
                <a:latin typeface="DejaVu Serif" charset="0"/>
              </a:rPr>
              <a:t>, a wag, a tax, a nay, a ram, a cap, a yam, a gay, a tsar, a wall, a car, a luger, a ward, a bin, a woman, a vassal, a wolf, a tuna, a nit, a pall, a fret, a watt, a bay, a daub, a tan, a cab, a datum, a gall, a hat, a tag, a zap, a say, a jaw, a lay, a wet, a gallop, a tug, a trot, a trap, a tram, a </a:t>
            </a:r>
            <a:r>
              <a:rPr lang="en-US" altLang="en-US" dirty="0" err="1">
                <a:latin typeface="DejaVu Serif" charset="0"/>
              </a:rPr>
              <a:t>torr</a:t>
            </a:r>
            <a:r>
              <a:rPr lang="en-US" altLang="en-US" dirty="0">
                <a:latin typeface="DejaVu Serif" charset="0"/>
              </a:rPr>
              <a:t>, a caper, a top, a </a:t>
            </a:r>
            <a:r>
              <a:rPr lang="en-US" altLang="en-US" dirty="0" err="1">
                <a:latin typeface="DejaVu Serif" charset="0"/>
              </a:rPr>
              <a:t>tonk</a:t>
            </a:r>
            <a:r>
              <a:rPr lang="en-US" altLang="en-US" dirty="0">
                <a:latin typeface="DejaVu Serif" charset="0"/>
              </a:rPr>
              <a:t>, a toll, a ball, a fair, a sax, a minim, a tenor, a bass, a passer, a capital, a rut, an amen, a ted, a cabal, a tang, a sun, an ass, a maw, a sag, a jam, a dam, a sub, a salt, an axon, a sail, an ad, a </a:t>
            </a:r>
            <a:r>
              <a:rPr lang="en-US" altLang="en-US" dirty="0" err="1">
                <a:latin typeface="DejaVu Serif" charset="0"/>
              </a:rPr>
              <a:t>wadi</a:t>
            </a:r>
            <a:r>
              <a:rPr lang="en-US" altLang="en-US" dirty="0">
                <a:latin typeface="DejaVu Serif" charset="0"/>
              </a:rPr>
              <a:t>, a radian, a room, a rood, a rip, a tad, a pariah, a revel, a reel, a reed, a pool, a plug, a pin, a peek, a parabola, a dog, a pat, a cud, a nu, a fan, a pal, a rum, a nod, an eta, a lag, an eel, a batik, a mug, a mot, a nap, a maxim, a mood, a leek, a grub, a gob, a gel, a drab, a citadel, a total, a cedar, a tap, a gag, a rat, a manor, a bar, a gal, a cola, a pap, a yaw, a tab, a raj, a gab, a nag, a pagan, a bag, a jar, a bat, a way, a papa, a local, a gar, a baron, a mat, a rag, a gap, a tar, a decal, a tot, a led, a tic, a bard, a leg, a bog, a burg, a keel, a doom, a mix, a map, an atom, a gum, a kit, a baleen, a gala, a ten, a don, a mural, a pan, a faun, a ducat, a pagoda, a lob, a rap, a keep, a nip, a gulp, a loop, a deer, a leer, a lever, a hair, a pad, a tapir, a door, a moor, an aid, a raid, a wad, an alias, an ox, an atlas, a bus, a madam, a jag, a saw, a mass, an anus, a gnat, a lab, a cadet, an </a:t>
            </a:r>
            <a:r>
              <a:rPr lang="en-US" altLang="en-US" dirty="0" err="1">
                <a:latin typeface="DejaVu Serif" charset="0"/>
              </a:rPr>
              <a:t>em</a:t>
            </a:r>
            <a:r>
              <a:rPr lang="en-US" altLang="en-US" dirty="0">
                <a:latin typeface="DejaVu Serif" charset="0"/>
              </a:rPr>
              <a:t>, a natural, a tip, a caress, a pass, a baronet, a </a:t>
            </a:r>
            <a:r>
              <a:rPr lang="en-US" altLang="en-US" dirty="0" err="1">
                <a:latin typeface="DejaVu Serif" charset="0"/>
              </a:rPr>
              <a:t>minimax</a:t>
            </a:r>
            <a:r>
              <a:rPr lang="en-US" altLang="en-US" dirty="0">
                <a:latin typeface="DejaVu Serif" charset="0"/>
              </a:rPr>
              <a:t>, a sari, a fall, a ballot, a knot, a pot, a rep, a carrot, a mart, a part, a tort, a gut, a poll, a gateway, a law, a jay, a sap, a </a:t>
            </a:r>
            <a:r>
              <a:rPr lang="en-US" altLang="en-US" dirty="0" err="1">
                <a:latin typeface="DejaVu Serif" charset="0"/>
              </a:rPr>
              <a:t>zag</a:t>
            </a:r>
            <a:r>
              <a:rPr lang="en-US" altLang="en-US" dirty="0">
                <a:latin typeface="DejaVu Serif" charset="0"/>
              </a:rPr>
              <a:t>, a tat, a hall, a gamut, a dab, a can, a </a:t>
            </a:r>
            <a:r>
              <a:rPr lang="en-US" altLang="en-US" dirty="0" err="1">
                <a:latin typeface="DejaVu Serif" charset="0"/>
              </a:rPr>
              <a:t>tabu</a:t>
            </a:r>
            <a:r>
              <a:rPr lang="en-US" altLang="en-US" dirty="0">
                <a:latin typeface="DejaVu Serif" charset="0"/>
              </a:rPr>
              <a:t>, a day, a </a:t>
            </a:r>
            <a:r>
              <a:rPr lang="en-US" altLang="en-US" dirty="0" err="1">
                <a:latin typeface="DejaVu Serif" charset="0"/>
              </a:rPr>
              <a:t>batt</a:t>
            </a:r>
            <a:r>
              <a:rPr lang="en-US" altLang="en-US" dirty="0">
                <a:latin typeface="DejaVu Serif" charset="0"/>
              </a:rPr>
              <a:t>, a waterfall, a patina, a nut, a flow, a lass, a van, a mow, a nib, a draw, a regular, a call, a war, a stay, a gam, a yap, a cam, a ray, an ax, a tag, a wax, a paw, a cat, a valley, a drib, a lion, a saga, a plat, a catnip, a pooh, a rail, a </a:t>
            </a:r>
            <a:r>
              <a:rPr lang="en-US" altLang="en-US" dirty="0" err="1">
                <a:latin typeface="DejaVu Serif" charset="0"/>
              </a:rPr>
              <a:t>calamus</a:t>
            </a:r>
            <a:r>
              <a:rPr lang="en-US" altLang="en-US" dirty="0">
                <a:latin typeface="DejaVu Serif" charset="0"/>
              </a:rPr>
              <a:t>, a dairyman, a </a:t>
            </a:r>
            <a:r>
              <a:rPr lang="en-US" altLang="en-US" dirty="0" err="1">
                <a:latin typeface="DejaVu Serif" charset="0"/>
              </a:rPr>
              <a:t>bater</a:t>
            </a:r>
            <a:r>
              <a:rPr lang="en-US" altLang="en-US" dirty="0">
                <a:latin typeface="DejaVu Serif" charset="0"/>
              </a:rPr>
              <a:t>, a canal – Panama!</a:t>
            </a:r>
          </a:p>
        </p:txBody>
      </p:sp>
      <p:sp>
        <p:nvSpPr>
          <p:cNvPr id="3" name="Title Placeholder 1"/>
          <p:cNvSpPr txBox="1">
            <a:spLocks/>
          </p:cNvSpPr>
          <p:nvPr/>
        </p:nvSpPr>
        <p:spPr>
          <a:xfrm>
            <a:off x="0" y="317"/>
            <a:ext cx="10080625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>
                <a:latin typeface="Calibri"/>
                <a:cs typeface="Calibri"/>
              </a:rPr>
              <a:t>Stress Test</a:t>
            </a:r>
            <a:endParaRPr lang="en-US" sz="4600" b="1" dirty="0">
              <a:latin typeface="Courier" charset="0"/>
              <a:ea typeface="Courier" charset="0"/>
              <a:cs typeface="Courie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762100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 txBox="1">
            <a:spLocks/>
          </p:cNvSpPr>
          <p:nvPr/>
        </p:nvSpPr>
        <p:spPr>
          <a:xfrm>
            <a:off x="529" y="-4836"/>
            <a:ext cx="10079567" cy="816445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100796" tIns="50398" rIns="100796" bIns="50398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5071" dirty="0">
                <a:latin typeface="Calibri"/>
                <a:cs typeface="Calibri"/>
              </a:rPr>
              <a:t>Remember!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30811" y="4000158"/>
            <a:ext cx="1708634" cy="237196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8016" y="1417019"/>
            <a:ext cx="2453213" cy="173660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87953" y="2802139"/>
            <a:ext cx="2335743" cy="1944079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345797" y="6459204"/>
            <a:ext cx="1843582" cy="3499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You (Distributor)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34919" y="1012834"/>
            <a:ext cx="1518364" cy="3499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Counterfeiter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240347" y="2395019"/>
            <a:ext cx="671979" cy="3499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User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889" b="98000" l="25500" r="76917">
                        <a14:foregroundMark x1="39417" y1="19222" x2="58750" y2="46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81003" y="2829215"/>
            <a:ext cx="2556004" cy="1917003"/>
          </a:xfrm>
          <a:prstGeom prst="rect">
            <a:avLst/>
          </a:prstGeom>
        </p:spPr>
      </p:pic>
      <p:cxnSp>
        <p:nvCxnSpPr>
          <p:cNvPr id="15" name="Straight Arrow Connector 14"/>
          <p:cNvCxnSpPr/>
          <p:nvPr/>
        </p:nvCxnSpPr>
        <p:spPr>
          <a:xfrm>
            <a:off x="3937982" y="2662606"/>
            <a:ext cx="1874977" cy="975038"/>
          </a:xfrm>
          <a:prstGeom prst="straightConnector1">
            <a:avLst/>
          </a:prstGeom>
          <a:ln w="57150" cmpd="sng">
            <a:solidFill>
              <a:srgbClr val="000000"/>
            </a:solidFill>
            <a:prstDash val="dash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V="1">
            <a:off x="3843477" y="3825151"/>
            <a:ext cx="2056981" cy="1305539"/>
          </a:xfrm>
          <a:prstGeom prst="straightConnector1">
            <a:avLst/>
          </a:prstGeom>
          <a:ln w="57150" cmpd="sng">
            <a:solidFill>
              <a:srgbClr val="000000"/>
            </a:solidFill>
            <a:prstDash val="dash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4137979" y="1890420"/>
            <a:ext cx="1757212" cy="32474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46" dirty="0">
                <a:solidFill>
                  <a:schemeClr val="accent3">
                    <a:lumMod val="50000"/>
                  </a:schemeClr>
                </a:solidFill>
              </a:rPr>
              <a:t>?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12959" y="5043186"/>
            <a:ext cx="3227667" cy="2158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6355334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4712" y="1265237"/>
            <a:ext cx="5487764" cy="548776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554183" y="5857356"/>
            <a:ext cx="3357009" cy="66018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968" dirty="0"/>
              <a:t>Bright Simons</a:t>
            </a:r>
          </a:p>
        </p:txBody>
      </p:sp>
      <p:sp>
        <p:nvSpPr>
          <p:cNvPr id="6" name="Title Placeholder 1"/>
          <p:cNvSpPr txBox="1">
            <a:spLocks/>
          </p:cNvSpPr>
          <p:nvPr/>
        </p:nvSpPr>
        <p:spPr>
          <a:xfrm>
            <a:off x="0" y="317"/>
            <a:ext cx="10080625" cy="740664"/>
          </a:xfrm>
          <a:prstGeom prst="rect">
            <a:avLst/>
          </a:prstGeom>
          <a:solidFill>
            <a:srgbClr val="C3D69B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>
                <a:latin typeface="Calibri"/>
                <a:cs typeface="Calibri"/>
              </a:rPr>
              <a:t>Can you solve it?</a:t>
            </a:r>
            <a:endParaRPr lang="en-US" sz="4600" b="1" dirty="0">
              <a:latin typeface="Courier" charset="0"/>
              <a:ea typeface="Courier" charset="0"/>
              <a:cs typeface="Courie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6652181"/>
      </p:ext>
    </p:extLst>
  </p:cSld>
  <p:clrMapOvr>
    <a:masterClrMapping/>
  </p:clrMapOvr>
</p:sld>
</file>

<file path=ppt/theme/theme1.xml><?xml version="1.0" encoding="utf-8"?>
<a:theme xmlns:a="http://schemas.openxmlformats.org/drawingml/2006/main" name="teaching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eaching" id="{E3E4484C-B620-AB4D-A257-40FA8917650D}" vid="{1881D74E-77CC-F642-A592-AAFA1B84A3B0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teaching</Template>
  <TotalTime>3903</TotalTime>
  <Words>2889</Words>
  <Application>Microsoft Macintosh PowerPoint</Application>
  <PresentationFormat>Custom</PresentationFormat>
  <Paragraphs>617</Paragraphs>
  <Slides>70</Slides>
  <Notes>55</Notes>
  <HiddenSlides>0</HiddenSlides>
  <MMClips>0</MMClips>
  <ScaleCrop>false</ScaleCrop>
  <HeadingPairs>
    <vt:vector size="6" baseType="variant">
      <vt:variant>
        <vt:lpstr>Fonts Used</vt:lpstr>
      </vt:variant>
      <vt:variant>
        <vt:i4>17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70</vt:i4>
      </vt:variant>
    </vt:vector>
  </HeadingPairs>
  <TitlesOfParts>
    <vt:vector size="88" baseType="lpstr">
      <vt:lpstr>Arial Unicode MS</vt:lpstr>
      <vt:lpstr>ＭＳ Ｐゴシック</vt:lpstr>
      <vt:lpstr>Arial</vt:lpstr>
      <vt:lpstr>Calibri</vt:lpstr>
      <vt:lpstr>Century Gothic</vt:lpstr>
      <vt:lpstr>Chalkboard</vt:lpstr>
      <vt:lpstr>Charcoal CY</vt:lpstr>
      <vt:lpstr>Courier</vt:lpstr>
      <vt:lpstr>Courier New</vt:lpstr>
      <vt:lpstr>DejaVu Serif</vt:lpstr>
      <vt:lpstr>Droid Sans Fallback</vt:lpstr>
      <vt:lpstr>Helvetica</vt:lpstr>
      <vt:lpstr>Mangal</vt:lpstr>
      <vt:lpstr>Monaco</vt:lpstr>
      <vt:lpstr>Times New Roman</vt:lpstr>
      <vt:lpstr>Ubuntu Mono</vt:lpstr>
      <vt:lpstr>Wingdings</vt:lpstr>
      <vt:lpstr>teaching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16.0009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Keith Schwarz</dc:creator>
  <cp:lastModifiedBy>Chris James Piech</cp:lastModifiedBy>
  <cp:revision>241</cp:revision>
  <cp:lastPrinted>2017-02-06T18:06:19Z</cp:lastPrinted>
  <dcterms:created xsi:type="dcterms:W3CDTF">2012-01-18T02:26:13Z</dcterms:created>
  <dcterms:modified xsi:type="dcterms:W3CDTF">2018-02-05T20:34:35Z</dcterms:modified>
</cp:coreProperties>
</file>